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4" d="100"/>
          <a:sy n="74" d="100"/>
        </p:scale>
        <p:origin x="93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2E8EF-4A4D-C817-B07C-353EEB314B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125702-8EF3-C9A6-FBA5-C467C47908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3909BC-E132-99CE-6B70-FB1134948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60DE3-CBC0-41CD-B181-AFC95B331B3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2B7720-1E66-35A5-8BF6-12517EE9E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413934-8DC2-3678-B087-F4C1180D9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BEBC5-86F2-445E-B074-1BDDC924D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791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70D24-6153-616E-F8A0-A42F7B4C2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8CFCD-D40B-710F-BA4A-B82918A3FE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647798-7637-D1AE-EC85-310140E21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60DE3-CBC0-41CD-B181-AFC95B331B3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377CB-92F2-1F1E-7B26-6CBE81AC6F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CF1AE3-5EFE-90A8-1968-603490794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BEBC5-86F2-445E-B074-1BDDC924D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808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BEDA9-09BB-94A1-7A40-45D5B7D1F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D2D1E5-FE24-9C5C-7655-768A194EBA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A66DDE-F942-F253-1E66-390BF411DF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60DE3-CBC0-41CD-B181-AFC95B331B3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82F39-C59E-D909-E186-9751F3F409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7897AC-320F-B819-3416-233544D2DB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BEBC5-86F2-445E-B074-1BDDC924D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292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4C034-C8AC-DC9F-6D9E-C7F68A6830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032678-937D-1B55-AEEB-15FBDDCB3F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332FC5-562B-4318-9ADF-7AB209772A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3B54F0-CB50-34CD-BEFD-FB48B68F5F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60DE3-CBC0-41CD-B181-AFC95B331B3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77D26E-4ECC-CFE0-7CD7-AE610F0A7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C3C77A-49EB-D535-4310-CEA6E94AE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BEBC5-86F2-445E-B074-1BDDC924D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251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16B54-EE1E-3DE7-0C85-8E5DDB1642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663405-E8B3-29E9-7B28-40DC605968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66F8AA-258B-E706-58A1-DFEFD15B9D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81DA37-2911-AA27-FE71-2437E5A63F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0943A8-187D-2543-8700-8F033ADCBF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C45331F-9792-D79F-5647-F7928ED6BB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60DE3-CBC0-41CD-B181-AFC95B331B3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C3861A-785C-0779-993F-EE97175BD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9DC621-1E9C-D56F-7463-7276721AC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BEBC5-86F2-445E-B074-1BDDC924D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688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8F287-9FED-8C44-7D7E-E814684E9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D7C8D8-37DA-911B-025C-A09201BB9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60DE3-CBC0-41CD-B181-AFC95B331B3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A02BBB-D73A-7683-7B13-63A7EF6D73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5991A9-3223-FEE6-C20E-43B48A158D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BEBC5-86F2-445E-B074-1BDDC924D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971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1EACD71-9FDA-3F43-9B8C-C563E261B2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60DE3-CBC0-41CD-B181-AFC95B331B3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EB6CDA-AD74-454C-0234-D60FCD4AB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8558B6-525B-5118-7FC8-DBC75C311D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BEBC5-86F2-445E-B074-1BDDC924D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1531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DFE55-1D79-97A2-E315-366A2EF1D4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08FFA-8977-3E5E-A158-5EBEB84BD8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4218E7-5DCD-3384-CD64-B7EEFB3A30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C1C1AB-CE13-1396-54A2-31E0073ABA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60DE3-CBC0-41CD-B181-AFC95B331B3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85BC4A-209C-29B3-858A-822723328E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C34CC7-AAD9-C219-228F-BE034F517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BEBC5-86F2-445E-B074-1BDDC924D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279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C0C6B-F0A2-5C87-6F28-8068FAE62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6DD29C-E551-4B86-4AF5-F0665E590C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5878D7-D558-CAAA-F223-BE3D282128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872393-126E-052A-05CF-7ADD04CA44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60DE3-CBC0-41CD-B181-AFC95B331B3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622717-7BA5-E307-BB80-25013C0658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C0A042-5506-1B7B-8334-9BD4E517E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BEBC5-86F2-445E-B074-1BDDC924D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341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0102A-ED07-3A1C-F0E4-E78E8CFE4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C0024A-C56A-194D-2DC9-D7BB26BE05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011C1-F6FB-A206-75E7-56CF260BE8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60DE3-CBC0-41CD-B181-AFC95B331B3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D746-6C14-5A79-EF69-7C6E170C2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B45CA3-D5CA-014A-2498-A3EB02F351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BEBC5-86F2-445E-B074-1BDDC924D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219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7475293-9CEC-8D16-5CE4-F59803DA128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E71FF-7B51-4851-5A38-B098C96819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7FB3B3-052F-ECA0-40EA-0E0607F56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60DE3-CBC0-41CD-B181-AFC95B331B3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092E96-C66B-38B1-5642-ECD7D0C79D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C72681-458A-3D46-F15B-8258A3063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BEBC5-86F2-445E-B074-1BDDC924D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2531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669DF8-B940-98C0-9F2B-03CEFF5E0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81BC85-42CC-DDC7-CB47-C7368EFCC2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775E2A-6D4A-C696-68E7-13EE52F84B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960DE3-CBC0-41CD-B181-AFC95B331B3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F3CD61-4871-90BD-6876-88990F0B0C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EA4532-88B2-2700-A9ED-36F08E06B9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7BEBC5-86F2-445E-B074-1BDDC924D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647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e.nhs.uk/" TargetMode="External"/><Relationship Id="rId7" Type="http://schemas.openxmlformats.org/officeDocument/2006/relationships/hyperlink" Target="https://www.stress.org.uk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nhsemployers.org/" TargetMode="External"/><Relationship Id="rId5" Type="http://schemas.openxmlformats.org/officeDocument/2006/relationships/hyperlink" Target="https://www.england.nhs.uk/" TargetMode="External"/><Relationship Id="rId4" Type="http://schemas.openxmlformats.org/officeDocument/2006/relationships/hyperlink" Target="https://www.mind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09F97-20A9-5DC8-CF3C-ECE78EDB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821" y="1011220"/>
            <a:ext cx="3435413" cy="4603516"/>
          </a:xfrm>
        </p:spPr>
        <p:txBody>
          <a:bodyPr>
            <a:normAutofit/>
          </a:bodyPr>
          <a:lstStyle/>
          <a:p>
            <a:r>
              <a:rPr lang="en-US" sz="3700" i="1" dirty="0">
                <a:solidFill>
                  <a:srgbClr val="FFFFFF"/>
                </a:solidFill>
              </a:rPr>
              <a:t>Personal SWOT Analysis: Building Emotional Strength for a Career in Health and Social Care</a:t>
            </a:r>
            <a:endParaRPr lang="en-GB" sz="3700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21180-58C3-7AB8-0915-5D9BE8F623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b="1"/>
              <a:t>Name:</a:t>
            </a:r>
            <a:r>
              <a:rPr lang="en-US"/>
              <a:t> Andreea Beatrice Constantin</a:t>
            </a:r>
            <a:br>
              <a:rPr lang="en-US"/>
            </a:br>
            <a:r>
              <a:rPr lang="en-US" b="1"/>
              <a:t>Student ID:</a:t>
            </a:r>
            <a:r>
              <a:rPr lang="en-US"/>
              <a:t> 2423132</a:t>
            </a:r>
            <a:br>
              <a:rPr lang="en-US"/>
            </a:br>
            <a:r>
              <a:rPr lang="en-US" b="1"/>
              <a:t>Module:</a:t>
            </a:r>
            <a:r>
              <a:rPr lang="en-US"/>
              <a:t> LCHS4009 – Professional Development within Health and Social Care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09994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AF0F79-0778-3201-8BEC-E375F69618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38599" y="1002540"/>
            <a:ext cx="7644627" cy="1889552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Understanding Self-Awareness</a:t>
            </a:r>
            <a:endParaRPr lang="en-GB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C8399AE-F82A-1557-BC9A-17CBB72B8B1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4217563" y="3429000"/>
            <a:ext cx="7841759" cy="25423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r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Knowing your thoughts, feelings, and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behaviours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r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r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Helps identify personal limits and triggers</a:t>
            </a:r>
          </a:p>
          <a:p>
            <a:pPr marL="0" marR="0" lvl="0" indent="0" algn="r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r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Foundation for emotional intelligence and professional growth</a:t>
            </a:r>
          </a:p>
        </p:txBody>
      </p:sp>
    </p:spTree>
    <p:extLst>
      <p:ext uri="{BB962C8B-B14F-4D97-AF65-F5344CB8AC3E}">
        <p14:creationId xmlns:p14="http://schemas.microsoft.com/office/powerpoint/2010/main" val="2432297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380F4-3405-C52E-5718-68F3C636D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Strengths vs Weaknesses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0266EA6-ED99-0ED7-0E2A-B71146A240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6038298"/>
              </p:ext>
            </p:extLst>
          </p:nvPr>
        </p:nvGraphicFramePr>
        <p:xfrm>
          <a:off x="824948" y="1938130"/>
          <a:ext cx="4174435" cy="4442792"/>
        </p:xfrm>
        <a:graphic>
          <a:graphicData uri="http://schemas.openxmlformats.org/drawingml/2006/table">
            <a:tbl>
              <a:tblPr/>
              <a:tblGrid>
                <a:gridCol w="4174435">
                  <a:extLst>
                    <a:ext uri="{9D8B030D-6E8A-4147-A177-3AD203B41FA5}">
                      <a16:colId xmlns:a16="http://schemas.microsoft.com/office/drawing/2014/main" val="3108596448"/>
                    </a:ext>
                  </a:extLst>
                </a:gridCol>
              </a:tblGrid>
              <a:tr h="444279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High empathy and emotional sensitivity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Excellent communication with clients and colleagues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Creative problem-solving and adaptability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Strong motivation to help others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2219036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65FCAA7F-04F6-3878-BE77-D29BA6E6C7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8684343"/>
              </p:ext>
            </p:extLst>
          </p:nvPr>
        </p:nvGraphicFramePr>
        <p:xfrm>
          <a:off x="7076661" y="1938130"/>
          <a:ext cx="4442791" cy="4442792"/>
        </p:xfrm>
        <a:graphic>
          <a:graphicData uri="http://schemas.openxmlformats.org/drawingml/2006/table">
            <a:tbl>
              <a:tblPr/>
              <a:tblGrid>
                <a:gridCol w="4442791">
                  <a:extLst>
                    <a:ext uri="{9D8B030D-6E8A-4147-A177-3AD203B41FA5}">
                      <a16:colId xmlns:a16="http://schemas.microsoft.com/office/drawing/2014/main" val="2861288542"/>
                    </a:ext>
                  </a:extLst>
                </a:gridCol>
              </a:tblGrid>
              <a:tr h="444279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Sometimes too emotionally involved in others’ situations</a:t>
                      </a:r>
                    </a:p>
                    <a:p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Difficulty managing stress and pressure</a:t>
                      </a:r>
                    </a:p>
                    <a:p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Limited practical experience in professional care</a:t>
                      </a:r>
                    </a:p>
                    <a:p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Need to develop assertiveness and confidence</a:t>
                      </a:r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005023"/>
                  </a:ext>
                </a:extLst>
              </a:tr>
            </a:tbl>
          </a:graphicData>
        </a:graphic>
      </p:graphicFrame>
      <p:pic>
        <p:nvPicPr>
          <p:cNvPr id="1026" name="Picture 2">
            <a:extLst>
              <a:ext uri="{FF2B5EF4-FFF2-40B4-BE49-F238E27FC236}">
                <a16:creationId xmlns:a16="http://schemas.microsoft.com/office/drawing/2014/main" id="{C72F35D4-D193-F623-5FFC-B177A793DD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9383" y="3114135"/>
            <a:ext cx="2091655" cy="1570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92501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C08A2-BCAC-396C-7BF4-1F416560F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Opportunities &amp; Threats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10A4D5C-6712-81B3-1FB1-2F47369695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4029512"/>
              </p:ext>
            </p:extLst>
          </p:nvPr>
        </p:nvGraphicFramePr>
        <p:xfrm>
          <a:off x="440635" y="1370604"/>
          <a:ext cx="4174435" cy="5303520"/>
        </p:xfrm>
        <a:graphic>
          <a:graphicData uri="http://schemas.openxmlformats.org/drawingml/2006/table">
            <a:tbl>
              <a:tblPr/>
              <a:tblGrid>
                <a:gridCol w="4174435">
                  <a:extLst>
                    <a:ext uri="{9D8B030D-6E8A-4147-A177-3AD203B41FA5}">
                      <a16:colId xmlns:a16="http://schemas.microsoft.com/office/drawing/2014/main" val="3108596448"/>
                    </a:ext>
                  </a:extLst>
                </a:gridCol>
              </a:tblGrid>
              <a:tr h="4731027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Emotional resilience and mindfulness training to manage stress effectively</a:t>
                      </a:r>
                    </a:p>
                    <a:p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Volunteering in community or elderly care to gain hands-on experience</a:t>
                      </a:r>
                    </a:p>
                    <a:p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Mentoring and peer support networks for guidance and feedback</a:t>
                      </a:r>
                    </a:p>
                    <a:p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Continuous Professional Development (CPD) and online care courses to build new skills</a:t>
                      </a:r>
                    </a:p>
                    <a:p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Chance to apply empathy positively while maintaining professional boundaries</a:t>
                      </a:r>
                    </a:p>
                    <a:p>
                      <a:endParaRPr lang="en-US" dirty="0"/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2219036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1BD8354-DDCF-E549-784D-9CC2F5CD1B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1572094"/>
              </p:ext>
            </p:extLst>
          </p:nvPr>
        </p:nvGraphicFramePr>
        <p:xfrm>
          <a:off x="7454348" y="1370604"/>
          <a:ext cx="4297017" cy="5303520"/>
        </p:xfrm>
        <a:graphic>
          <a:graphicData uri="http://schemas.openxmlformats.org/drawingml/2006/table">
            <a:tbl>
              <a:tblPr/>
              <a:tblGrid>
                <a:gridCol w="4297017">
                  <a:extLst>
                    <a:ext uri="{9D8B030D-6E8A-4147-A177-3AD203B41FA5}">
                      <a16:colId xmlns:a16="http://schemas.microsoft.com/office/drawing/2014/main" val="3108596448"/>
                    </a:ext>
                  </a:extLst>
                </a:gridCol>
              </a:tblGrid>
              <a:tr h="530352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Risk of emotional burnout and compassion fatigue due to high empathy</a:t>
                      </a:r>
                    </a:p>
                    <a:p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Stress and heavy workloads common in health and social care environments</a:t>
                      </a:r>
                    </a:p>
                    <a:p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High competition for entry-level NHS and care roles</a:t>
                      </a:r>
                    </a:p>
                    <a:p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Pressure to meet high professional standards with limited experience</a:t>
                      </a:r>
                    </a:p>
                    <a:p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Emotional impact of supporting vulnerable people in difficult situations</a:t>
                      </a:r>
                    </a:p>
                    <a:p>
                      <a:endParaRPr lang="en-US" dirty="0"/>
                    </a:p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2219036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06593FE5-8F6D-82F8-8A85-FCDEB8D0B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5070" y="2029950"/>
            <a:ext cx="2667372" cy="2486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2823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47DF80-63F1-A277-62EC-90E74758A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Action Plan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278A80D-0D78-271C-04B7-F6C5C968C82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447308" y="591344"/>
            <a:ext cx="6906491" cy="55856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Practise emotional regulation through mindfulness and reflection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Use empathy positively while maintaining professional boundaries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Volunteer in care settings to gain real-world experience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Apply SMART goals to improve organisation and time management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Seek mentorship and regular feedback for continuous development</a:t>
            </a:r>
          </a:p>
        </p:txBody>
      </p:sp>
    </p:spTree>
    <p:extLst>
      <p:ext uri="{BB962C8B-B14F-4D97-AF65-F5344CB8AC3E}">
        <p14:creationId xmlns:p14="http://schemas.microsoft.com/office/powerpoint/2010/main" val="4700083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C75B02-B6BA-401C-E75D-7F1F91CC5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 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4399DEE-6AED-4610-3630-5DE245A535F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447308" y="591344"/>
            <a:ext cx="6906491" cy="55856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Self-awareness helps me recognise my strengths and challenges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Emotional regulation transforms empathy into professional balance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Continuous reflection and learning support career growth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My goal is to build resilience and deliver compassionate, person-centred care</a:t>
            </a:r>
          </a:p>
        </p:txBody>
      </p:sp>
    </p:spTree>
    <p:extLst>
      <p:ext uri="{BB962C8B-B14F-4D97-AF65-F5344CB8AC3E}">
        <p14:creationId xmlns:p14="http://schemas.microsoft.com/office/powerpoint/2010/main" val="40893056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8CE752F7-1126-9871-DCE9-F422A572DB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94"/>
          <a:stretch>
            <a:fillRect/>
          </a:stretch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7" name="Rectangle 410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44B2C6-9CA1-13A6-8E08-6C520A434F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B29091E-EF39-82A4-55C4-655D4CDCD67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838200" y="2434201"/>
            <a:ext cx="3822189" cy="374276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algn="l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Care Quality Commission (CQC) (2023)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</a:rPr>
              <a:t>The state of health care and adult social care in England 2022/23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. London: CQC.</a:t>
            </a:r>
          </a:p>
          <a:p>
            <a:pPr marL="0" marR="0" lvl="0" indent="-228600" algn="l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Doran, G.T. (1981) ‘There’s a S.M.A.R.T. way to write management’s goals and objectives’,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</a:rPr>
              <a:t>Management Review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, 70(11), pp. 35–36.</a:t>
            </a:r>
          </a:p>
          <a:p>
            <a:pPr marL="0" marR="0" lvl="0" indent="-228600" algn="l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Gibbs, G. (1988)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</a:rPr>
              <a:t>Learning by Doing: A Guide to Teaching and Learning Methods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. Oxford: Oxford Polytechnic.</a:t>
            </a:r>
          </a:p>
          <a:p>
            <a:pPr marL="0" marR="0" lvl="0" indent="-228600" algn="l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Health Education England (2023)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</a:rPr>
              <a:t>Career pathways and resilience training for care workers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. Available at: 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hlinkClick r:id="rId3"/>
              </a:rPr>
              <a:t>https://www.hee.nhs.uk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algn="l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Mind (2023)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</a:rPr>
              <a:t>How to manage stress and mental wellbeing at work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. Available at: 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hlinkClick r:id="rId4"/>
              </a:rPr>
              <a:t>https://www.mind.org.uk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algn="l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NHS (2023)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</a:rPr>
              <a:t>NHS Values and Vision Statement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. Available at: 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hlinkClick r:id="rId5"/>
              </a:rPr>
              <a:t>https://www.england.nhs.uk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algn="l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NHS Employers (2023)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</a:rPr>
              <a:t>Supporting wellbeing and managing stress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. Available at: 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hlinkClick r:id="rId6"/>
              </a:rPr>
              <a:t>https://www.nhsemployers.org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algn="l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Skills for Care (2023)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</a:rPr>
              <a:t>Developing personal and professional resilience in care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. Leeds: Skills for Care.</a:t>
            </a:r>
          </a:p>
          <a:p>
            <a:pPr marL="0" marR="0" lvl="0" indent="-228600" algn="l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Stress Management Society (2024) </a:t>
            </a:r>
            <a:r>
              <a:rPr kumimoji="0" lang="en-US" altLang="en-US" sz="1000" b="0" i="1" u="none" strike="noStrike" cap="none" normalizeH="0" baseline="0">
                <a:ln>
                  <a:noFill/>
                </a:ln>
                <a:effectLst/>
              </a:rPr>
              <a:t>Mindfulness for everyday resilience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. Available at: 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  <a:hlinkClick r:id="rId7"/>
              </a:rPr>
              <a:t>https://www.stress.org.uk</a:t>
            </a: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692585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39</TotalTime>
  <Words>515</Words>
  <Application>Microsoft Office PowerPoint</Application>
  <PresentationFormat>Widescreen</PresentationFormat>
  <Paragraphs>63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Calibri</vt:lpstr>
      <vt:lpstr>Office Theme</vt:lpstr>
      <vt:lpstr>Personal SWOT Analysis: Building Emotional Strength for a Career in Health and Social Care</vt:lpstr>
      <vt:lpstr>Understanding Self-Awareness</vt:lpstr>
      <vt:lpstr>Strengths vs Weaknesses</vt:lpstr>
      <vt:lpstr>Opportunities &amp; Threats</vt:lpstr>
      <vt:lpstr>Action Plan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balan bianca</dc:creator>
  <cp:lastModifiedBy>balan bianca</cp:lastModifiedBy>
  <cp:revision>2</cp:revision>
  <dcterms:created xsi:type="dcterms:W3CDTF">2025-11-06T11:55:46Z</dcterms:created>
  <dcterms:modified xsi:type="dcterms:W3CDTF">2025-11-06T12:35:15Z</dcterms:modified>
</cp:coreProperties>
</file>