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60" r:id="rId3"/>
    <p:sldId id="259" r:id="rId4"/>
    <p:sldId id="297" r:id="rId5"/>
    <p:sldId id="261" r:id="rId6"/>
    <p:sldId id="262" r:id="rId7"/>
    <p:sldId id="267" r:id="rId8"/>
    <p:sldId id="305" r:id="rId9"/>
    <p:sldId id="309" r:id="rId10"/>
    <p:sldId id="265" r:id="rId11"/>
    <p:sldId id="303" r:id="rId12"/>
    <p:sldId id="299" r:id="rId13"/>
    <p:sldId id="300" r:id="rId14"/>
    <p:sldId id="301" r:id="rId15"/>
    <p:sldId id="30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8E6947-7C86-434D-A332-EB7E2CC204A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F1DE8EE-711E-4BAB-99ED-799C42E93EAF}">
      <dgm:prSet/>
      <dgm:spPr/>
      <dgm:t>
        <a:bodyPr/>
        <a:lstStyle/>
        <a:p>
          <a:r>
            <a:rPr lang="en-GB" dirty="0"/>
            <a:t>This approach emphasises individualism and the need to study consciousness and the human experience. </a:t>
          </a:r>
          <a:endParaRPr lang="en-US" dirty="0"/>
        </a:p>
      </dgm:t>
    </dgm:pt>
    <dgm:pt modelId="{AD6F2BDB-CFFD-4C8F-AF5E-489270E29CBB}" type="parTrans" cxnId="{60B4FB66-8C76-47A1-B183-61F712B840DE}">
      <dgm:prSet/>
      <dgm:spPr/>
      <dgm:t>
        <a:bodyPr/>
        <a:lstStyle/>
        <a:p>
          <a:endParaRPr lang="en-US"/>
        </a:p>
      </dgm:t>
    </dgm:pt>
    <dgm:pt modelId="{5A7F9F7E-EDD4-4310-BFAC-D6BC6B7C0128}" type="sibTrans" cxnId="{60B4FB66-8C76-47A1-B183-61F712B840DE}">
      <dgm:prSet/>
      <dgm:spPr/>
      <dgm:t>
        <a:bodyPr/>
        <a:lstStyle/>
        <a:p>
          <a:endParaRPr lang="en-US"/>
        </a:p>
      </dgm:t>
    </dgm:pt>
    <dgm:pt modelId="{ACC4F51F-F043-41C2-87DD-70AFBBB3E465}">
      <dgm:prSet/>
      <dgm:spPr/>
      <dgm:t>
        <a:bodyPr/>
        <a:lstStyle/>
        <a:p>
          <a:r>
            <a:rPr lang="en-GB" dirty="0"/>
            <a:t>It has had a big impact on therapy and developing ‘talking cures’ which take a person-centred approach and focus on building positive relationships between the therapist and client. </a:t>
          </a:r>
          <a:endParaRPr lang="en-US" dirty="0"/>
        </a:p>
      </dgm:t>
    </dgm:pt>
    <dgm:pt modelId="{8955C97F-C777-4A1F-BEB8-68460BA7166D}" type="parTrans" cxnId="{BD79B5B2-F6DB-49A8-9BB5-B1FF08262AE4}">
      <dgm:prSet/>
      <dgm:spPr/>
      <dgm:t>
        <a:bodyPr/>
        <a:lstStyle/>
        <a:p>
          <a:endParaRPr lang="en-US"/>
        </a:p>
      </dgm:t>
    </dgm:pt>
    <dgm:pt modelId="{2A97B535-E673-4710-B920-AD53A944031F}" type="sibTrans" cxnId="{BD79B5B2-F6DB-49A8-9BB5-B1FF08262AE4}">
      <dgm:prSet/>
      <dgm:spPr/>
      <dgm:t>
        <a:bodyPr/>
        <a:lstStyle/>
        <a:p>
          <a:endParaRPr lang="en-US"/>
        </a:p>
      </dgm:t>
    </dgm:pt>
    <dgm:pt modelId="{5C58CFF1-273D-43F8-8E04-EC8E37C8FD5B}" type="pres">
      <dgm:prSet presAssocID="{328E6947-7C86-434D-A332-EB7E2CC204AA}" presName="hierChild1" presStyleCnt="0">
        <dgm:presLayoutVars>
          <dgm:chPref val="1"/>
          <dgm:dir/>
          <dgm:animOne val="branch"/>
          <dgm:animLvl val="lvl"/>
          <dgm:resizeHandles/>
        </dgm:presLayoutVars>
      </dgm:prSet>
      <dgm:spPr/>
    </dgm:pt>
    <dgm:pt modelId="{FABE10AB-1B56-4CC6-82AC-48418CB99C35}" type="pres">
      <dgm:prSet presAssocID="{5F1DE8EE-711E-4BAB-99ED-799C42E93EAF}" presName="hierRoot1" presStyleCnt="0"/>
      <dgm:spPr/>
    </dgm:pt>
    <dgm:pt modelId="{F6D55093-F40B-49FF-B889-1FC936BFE596}" type="pres">
      <dgm:prSet presAssocID="{5F1DE8EE-711E-4BAB-99ED-799C42E93EAF}" presName="composite" presStyleCnt="0"/>
      <dgm:spPr/>
    </dgm:pt>
    <dgm:pt modelId="{55D6E80E-A410-4A1B-9BA1-17C71189DFA0}" type="pres">
      <dgm:prSet presAssocID="{5F1DE8EE-711E-4BAB-99ED-799C42E93EAF}" presName="background" presStyleLbl="node0" presStyleIdx="0" presStyleCnt="2"/>
      <dgm:spPr/>
    </dgm:pt>
    <dgm:pt modelId="{825A4390-E342-4406-8FEB-415903D17755}" type="pres">
      <dgm:prSet presAssocID="{5F1DE8EE-711E-4BAB-99ED-799C42E93EAF}" presName="text" presStyleLbl="fgAcc0" presStyleIdx="0" presStyleCnt="2">
        <dgm:presLayoutVars>
          <dgm:chPref val="3"/>
        </dgm:presLayoutVars>
      </dgm:prSet>
      <dgm:spPr/>
    </dgm:pt>
    <dgm:pt modelId="{55A38EB7-0834-4F14-90CE-654D1FC90B17}" type="pres">
      <dgm:prSet presAssocID="{5F1DE8EE-711E-4BAB-99ED-799C42E93EAF}" presName="hierChild2" presStyleCnt="0"/>
      <dgm:spPr/>
    </dgm:pt>
    <dgm:pt modelId="{4259D720-F7B8-48EB-8037-E7AE2E461A5F}" type="pres">
      <dgm:prSet presAssocID="{ACC4F51F-F043-41C2-87DD-70AFBBB3E465}" presName="hierRoot1" presStyleCnt="0"/>
      <dgm:spPr/>
    </dgm:pt>
    <dgm:pt modelId="{90C909C1-511C-492B-A329-32B6583E21F8}" type="pres">
      <dgm:prSet presAssocID="{ACC4F51F-F043-41C2-87DD-70AFBBB3E465}" presName="composite" presStyleCnt="0"/>
      <dgm:spPr/>
    </dgm:pt>
    <dgm:pt modelId="{67820D87-5601-416C-A0F8-D3114FCF93DC}" type="pres">
      <dgm:prSet presAssocID="{ACC4F51F-F043-41C2-87DD-70AFBBB3E465}" presName="background" presStyleLbl="node0" presStyleIdx="1" presStyleCnt="2"/>
      <dgm:spPr/>
    </dgm:pt>
    <dgm:pt modelId="{CA41DDAA-FF2A-4A98-B57F-209DC31EF90D}" type="pres">
      <dgm:prSet presAssocID="{ACC4F51F-F043-41C2-87DD-70AFBBB3E465}" presName="text" presStyleLbl="fgAcc0" presStyleIdx="1" presStyleCnt="2">
        <dgm:presLayoutVars>
          <dgm:chPref val="3"/>
        </dgm:presLayoutVars>
      </dgm:prSet>
      <dgm:spPr/>
    </dgm:pt>
    <dgm:pt modelId="{17A21E70-2885-4386-8EB1-958532D95D1D}" type="pres">
      <dgm:prSet presAssocID="{ACC4F51F-F043-41C2-87DD-70AFBBB3E465}" presName="hierChild2" presStyleCnt="0"/>
      <dgm:spPr/>
    </dgm:pt>
  </dgm:ptLst>
  <dgm:cxnLst>
    <dgm:cxn modelId="{10189137-CFD5-4A05-9406-D1D87A46D70A}" type="presOf" srcId="{5F1DE8EE-711E-4BAB-99ED-799C42E93EAF}" destId="{825A4390-E342-4406-8FEB-415903D17755}" srcOrd="0" destOrd="0" presId="urn:microsoft.com/office/officeart/2005/8/layout/hierarchy1"/>
    <dgm:cxn modelId="{8921C15D-808C-4B19-AB7D-DFFF0F85919B}" type="presOf" srcId="{ACC4F51F-F043-41C2-87DD-70AFBBB3E465}" destId="{CA41DDAA-FF2A-4A98-B57F-209DC31EF90D}" srcOrd="0" destOrd="0" presId="urn:microsoft.com/office/officeart/2005/8/layout/hierarchy1"/>
    <dgm:cxn modelId="{60B4FB66-8C76-47A1-B183-61F712B840DE}" srcId="{328E6947-7C86-434D-A332-EB7E2CC204AA}" destId="{5F1DE8EE-711E-4BAB-99ED-799C42E93EAF}" srcOrd="0" destOrd="0" parTransId="{AD6F2BDB-CFFD-4C8F-AF5E-489270E29CBB}" sibTransId="{5A7F9F7E-EDD4-4310-BFAC-D6BC6B7C0128}"/>
    <dgm:cxn modelId="{2C6D679A-BF0D-4774-A2C9-D05A289DF589}" type="presOf" srcId="{328E6947-7C86-434D-A332-EB7E2CC204AA}" destId="{5C58CFF1-273D-43F8-8E04-EC8E37C8FD5B}" srcOrd="0" destOrd="0" presId="urn:microsoft.com/office/officeart/2005/8/layout/hierarchy1"/>
    <dgm:cxn modelId="{BD79B5B2-F6DB-49A8-9BB5-B1FF08262AE4}" srcId="{328E6947-7C86-434D-A332-EB7E2CC204AA}" destId="{ACC4F51F-F043-41C2-87DD-70AFBBB3E465}" srcOrd="1" destOrd="0" parTransId="{8955C97F-C777-4A1F-BEB8-68460BA7166D}" sibTransId="{2A97B535-E673-4710-B920-AD53A944031F}"/>
    <dgm:cxn modelId="{0CD32335-5731-43EA-905A-77B97EBAEB49}" type="presParOf" srcId="{5C58CFF1-273D-43F8-8E04-EC8E37C8FD5B}" destId="{FABE10AB-1B56-4CC6-82AC-48418CB99C35}" srcOrd="0" destOrd="0" presId="urn:microsoft.com/office/officeart/2005/8/layout/hierarchy1"/>
    <dgm:cxn modelId="{DCDE5CFA-2CFD-46F5-8A72-EB8801727D04}" type="presParOf" srcId="{FABE10AB-1B56-4CC6-82AC-48418CB99C35}" destId="{F6D55093-F40B-49FF-B889-1FC936BFE596}" srcOrd="0" destOrd="0" presId="urn:microsoft.com/office/officeart/2005/8/layout/hierarchy1"/>
    <dgm:cxn modelId="{8F250C37-81FE-4EBA-A5C8-C5340E03D5C1}" type="presParOf" srcId="{F6D55093-F40B-49FF-B889-1FC936BFE596}" destId="{55D6E80E-A410-4A1B-9BA1-17C71189DFA0}" srcOrd="0" destOrd="0" presId="urn:microsoft.com/office/officeart/2005/8/layout/hierarchy1"/>
    <dgm:cxn modelId="{91D5C8BA-6819-4C1F-B72B-7540464DA5A6}" type="presParOf" srcId="{F6D55093-F40B-49FF-B889-1FC936BFE596}" destId="{825A4390-E342-4406-8FEB-415903D17755}" srcOrd="1" destOrd="0" presId="urn:microsoft.com/office/officeart/2005/8/layout/hierarchy1"/>
    <dgm:cxn modelId="{F7B8D8F2-8A9D-4650-81C0-4456C4CE43C6}" type="presParOf" srcId="{FABE10AB-1B56-4CC6-82AC-48418CB99C35}" destId="{55A38EB7-0834-4F14-90CE-654D1FC90B17}" srcOrd="1" destOrd="0" presId="urn:microsoft.com/office/officeart/2005/8/layout/hierarchy1"/>
    <dgm:cxn modelId="{CAD309F8-D2AE-4807-89B6-A88176784B18}" type="presParOf" srcId="{5C58CFF1-273D-43F8-8E04-EC8E37C8FD5B}" destId="{4259D720-F7B8-48EB-8037-E7AE2E461A5F}" srcOrd="1" destOrd="0" presId="urn:microsoft.com/office/officeart/2005/8/layout/hierarchy1"/>
    <dgm:cxn modelId="{8421A223-FF30-4D01-B8E6-701B950A39F2}" type="presParOf" srcId="{4259D720-F7B8-48EB-8037-E7AE2E461A5F}" destId="{90C909C1-511C-492B-A329-32B6583E21F8}" srcOrd="0" destOrd="0" presId="urn:microsoft.com/office/officeart/2005/8/layout/hierarchy1"/>
    <dgm:cxn modelId="{752F87FA-1016-4DB6-B952-416959F2B448}" type="presParOf" srcId="{90C909C1-511C-492B-A329-32B6583E21F8}" destId="{67820D87-5601-416C-A0F8-D3114FCF93DC}" srcOrd="0" destOrd="0" presId="urn:microsoft.com/office/officeart/2005/8/layout/hierarchy1"/>
    <dgm:cxn modelId="{4C84015F-D4D0-4D8A-8FE2-7C12F5FFFA05}" type="presParOf" srcId="{90C909C1-511C-492B-A329-32B6583E21F8}" destId="{CA41DDAA-FF2A-4A98-B57F-209DC31EF90D}" srcOrd="1" destOrd="0" presId="urn:microsoft.com/office/officeart/2005/8/layout/hierarchy1"/>
    <dgm:cxn modelId="{636FCB01-D95B-46F6-9C5F-DBBA5A98CE46}" type="presParOf" srcId="{4259D720-F7B8-48EB-8037-E7AE2E461A5F}" destId="{17A21E70-2885-4386-8EB1-958532D95D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76E800-D607-42D7-BCBC-896C4DE43B27}"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81970A6D-2C62-4521-9F3B-4D2A6D960031}">
      <dgm:prSet/>
      <dgm:spPr/>
      <dgm:t>
        <a:bodyPr/>
        <a:lstStyle/>
        <a:p>
          <a:r>
            <a:rPr lang="en-GB" dirty="0"/>
            <a:t>The focus on individualism and free-will means the approach is </a:t>
          </a:r>
          <a:r>
            <a:rPr lang="en-GB" u="sng" dirty="0"/>
            <a:t>not scientific</a:t>
          </a:r>
          <a:r>
            <a:rPr lang="en-GB" dirty="0"/>
            <a:t> because theories are not being developed which explain all human behaviour in order to generalise them to everyone. </a:t>
          </a:r>
          <a:endParaRPr lang="en-US" dirty="0"/>
        </a:p>
      </dgm:t>
    </dgm:pt>
    <dgm:pt modelId="{9E5F2A1C-51F8-4772-B10B-EE8652077B75}" type="parTrans" cxnId="{E46DA1CA-5FDA-4226-9B8C-E2559C221461}">
      <dgm:prSet/>
      <dgm:spPr/>
      <dgm:t>
        <a:bodyPr/>
        <a:lstStyle/>
        <a:p>
          <a:endParaRPr lang="en-US"/>
        </a:p>
      </dgm:t>
    </dgm:pt>
    <dgm:pt modelId="{CF9BDD43-7680-4C35-80AA-7889E37D0DEC}" type="sibTrans" cxnId="{E46DA1CA-5FDA-4226-9B8C-E2559C221461}">
      <dgm:prSet/>
      <dgm:spPr/>
      <dgm:t>
        <a:bodyPr/>
        <a:lstStyle/>
        <a:p>
          <a:endParaRPr lang="en-US"/>
        </a:p>
      </dgm:t>
    </dgm:pt>
    <dgm:pt modelId="{97224352-4484-4E6D-B6EA-8BA85BB8E19B}">
      <dgm:prSet/>
      <dgm:spPr/>
      <dgm:t>
        <a:bodyPr/>
        <a:lstStyle/>
        <a:p>
          <a:r>
            <a:rPr lang="en-GB"/>
            <a:t>Concepts like ‘consciousness’ and ‘emotions’ are subjective and so are also difficult to study in scientific ways.  </a:t>
          </a:r>
          <a:endParaRPr lang="en-US"/>
        </a:p>
      </dgm:t>
    </dgm:pt>
    <dgm:pt modelId="{CF099DE4-D2E8-45B7-83AD-888D40F88906}" type="parTrans" cxnId="{464368EF-938C-446C-B64F-FC04A3382E97}">
      <dgm:prSet/>
      <dgm:spPr/>
      <dgm:t>
        <a:bodyPr/>
        <a:lstStyle/>
        <a:p>
          <a:endParaRPr lang="en-US"/>
        </a:p>
      </dgm:t>
    </dgm:pt>
    <dgm:pt modelId="{214368C4-6B8F-45A8-88CC-B6D7A635D1C4}" type="sibTrans" cxnId="{464368EF-938C-446C-B64F-FC04A3382E97}">
      <dgm:prSet/>
      <dgm:spPr/>
      <dgm:t>
        <a:bodyPr/>
        <a:lstStyle/>
        <a:p>
          <a:endParaRPr lang="en-US"/>
        </a:p>
      </dgm:t>
    </dgm:pt>
    <dgm:pt modelId="{D7BB2177-ECD3-4DED-A96B-670267FD738B}">
      <dgm:prSet/>
      <dgm:spPr/>
      <dgm:t>
        <a:bodyPr/>
        <a:lstStyle/>
        <a:p>
          <a:r>
            <a:rPr lang="en-GB"/>
            <a:t>Therefore, humanistic psychology reads more like a philosophical guide on how to live a fulfilling life, rather than a scientific explanation of human behaviour. </a:t>
          </a:r>
          <a:endParaRPr lang="en-US"/>
        </a:p>
      </dgm:t>
    </dgm:pt>
    <dgm:pt modelId="{542681A7-374D-4AC3-881C-7B56782B9D3F}" type="parTrans" cxnId="{83C59659-C9A5-4FBD-8A6F-F0356440983E}">
      <dgm:prSet/>
      <dgm:spPr/>
      <dgm:t>
        <a:bodyPr/>
        <a:lstStyle/>
        <a:p>
          <a:endParaRPr lang="en-US"/>
        </a:p>
      </dgm:t>
    </dgm:pt>
    <dgm:pt modelId="{622D8E91-712E-4918-BED9-5C6D8D66DFF3}" type="sibTrans" cxnId="{83C59659-C9A5-4FBD-8A6F-F0356440983E}">
      <dgm:prSet/>
      <dgm:spPr/>
      <dgm:t>
        <a:bodyPr/>
        <a:lstStyle/>
        <a:p>
          <a:endParaRPr lang="en-US"/>
        </a:p>
      </dgm:t>
    </dgm:pt>
    <dgm:pt modelId="{C099CDF2-A6F1-4F35-A347-BE244C8A724E}" type="pres">
      <dgm:prSet presAssocID="{EC76E800-D607-42D7-BCBC-896C4DE43B27}" presName="hierChild1" presStyleCnt="0">
        <dgm:presLayoutVars>
          <dgm:chPref val="1"/>
          <dgm:dir/>
          <dgm:animOne val="branch"/>
          <dgm:animLvl val="lvl"/>
          <dgm:resizeHandles/>
        </dgm:presLayoutVars>
      </dgm:prSet>
      <dgm:spPr/>
    </dgm:pt>
    <dgm:pt modelId="{7304B4C2-8C27-47EE-8078-768E459B76BD}" type="pres">
      <dgm:prSet presAssocID="{81970A6D-2C62-4521-9F3B-4D2A6D960031}" presName="hierRoot1" presStyleCnt="0"/>
      <dgm:spPr/>
    </dgm:pt>
    <dgm:pt modelId="{6408AC3F-B794-45E7-9D2B-EFBFC6F82638}" type="pres">
      <dgm:prSet presAssocID="{81970A6D-2C62-4521-9F3B-4D2A6D960031}" presName="composite" presStyleCnt="0"/>
      <dgm:spPr/>
    </dgm:pt>
    <dgm:pt modelId="{B28D882A-DE81-46BF-B3AC-E229C0402310}" type="pres">
      <dgm:prSet presAssocID="{81970A6D-2C62-4521-9F3B-4D2A6D960031}" presName="background" presStyleLbl="node0" presStyleIdx="0" presStyleCnt="3"/>
      <dgm:spPr/>
    </dgm:pt>
    <dgm:pt modelId="{EC67B41B-B95C-47B6-8B66-0757E17C4283}" type="pres">
      <dgm:prSet presAssocID="{81970A6D-2C62-4521-9F3B-4D2A6D960031}" presName="text" presStyleLbl="fgAcc0" presStyleIdx="0" presStyleCnt="3">
        <dgm:presLayoutVars>
          <dgm:chPref val="3"/>
        </dgm:presLayoutVars>
      </dgm:prSet>
      <dgm:spPr/>
    </dgm:pt>
    <dgm:pt modelId="{777896E4-7D38-41FE-8153-79A74D95D7C3}" type="pres">
      <dgm:prSet presAssocID="{81970A6D-2C62-4521-9F3B-4D2A6D960031}" presName="hierChild2" presStyleCnt="0"/>
      <dgm:spPr/>
    </dgm:pt>
    <dgm:pt modelId="{C81E4140-AE3D-4067-919B-50E0F7D92D03}" type="pres">
      <dgm:prSet presAssocID="{97224352-4484-4E6D-B6EA-8BA85BB8E19B}" presName="hierRoot1" presStyleCnt="0"/>
      <dgm:spPr/>
    </dgm:pt>
    <dgm:pt modelId="{1202A7C4-61E0-4D1D-B3E0-2BEAD78A2E06}" type="pres">
      <dgm:prSet presAssocID="{97224352-4484-4E6D-B6EA-8BA85BB8E19B}" presName="composite" presStyleCnt="0"/>
      <dgm:spPr/>
    </dgm:pt>
    <dgm:pt modelId="{FE85D5EA-5478-42AF-B9BD-7760EE7935EE}" type="pres">
      <dgm:prSet presAssocID="{97224352-4484-4E6D-B6EA-8BA85BB8E19B}" presName="background" presStyleLbl="node0" presStyleIdx="1" presStyleCnt="3"/>
      <dgm:spPr/>
    </dgm:pt>
    <dgm:pt modelId="{EB91307D-6A2D-435D-A34E-0BE3CE627386}" type="pres">
      <dgm:prSet presAssocID="{97224352-4484-4E6D-B6EA-8BA85BB8E19B}" presName="text" presStyleLbl="fgAcc0" presStyleIdx="1" presStyleCnt="3">
        <dgm:presLayoutVars>
          <dgm:chPref val="3"/>
        </dgm:presLayoutVars>
      </dgm:prSet>
      <dgm:spPr/>
    </dgm:pt>
    <dgm:pt modelId="{4CF79C25-6A43-4B92-A756-2B5CE648763F}" type="pres">
      <dgm:prSet presAssocID="{97224352-4484-4E6D-B6EA-8BA85BB8E19B}" presName="hierChild2" presStyleCnt="0"/>
      <dgm:spPr/>
    </dgm:pt>
    <dgm:pt modelId="{437415EE-9B3F-4F87-9648-59F7462F111C}" type="pres">
      <dgm:prSet presAssocID="{D7BB2177-ECD3-4DED-A96B-670267FD738B}" presName="hierRoot1" presStyleCnt="0"/>
      <dgm:spPr/>
    </dgm:pt>
    <dgm:pt modelId="{5591886C-EE20-4345-9DE4-641A2F6D071D}" type="pres">
      <dgm:prSet presAssocID="{D7BB2177-ECD3-4DED-A96B-670267FD738B}" presName="composite" presStyleCnt="0"/>
      <dgm:spPr/>
    </dgm:pt>
    <dgm:pt modelId="{CC057D78-4ED0-44D2-BFA1-5D3E371D5A08}" type="pres">
      <dgm:prSet presAssocID="{D7BB2177-ECD3-4DED-A96B-670267FD738B}" presName="background" presStyleLbl="node0" presStyleIdx="2" presStyleCnt="3"/>
      <dgm:spPr/>
    </dgm:pt>
    <dgm:pt modelId="{2DC0F8E6-330C-4CF7-857A-3DDF5DB9782E}" type="pres">
      <dgm:prSet presAssocID="{D7BB2177-ECD3-4DED-A96B-670267FD738B}" presName="text" presStyleLbl="fgAcc0" presStyleIdx="2" presStyleCnt="3">
        <dgm:presLayoutVars>
          <dgm:chPref val="3"/>
        </dgm:presLayoutVars>
      </dgm:prSet>
      <dgm:spPr/>
    </dgm:pt>
    <dgm:pt modelId="{3FACEA55-B199-435C-8402-82578EAC6FCE}" type="pres">
      <dgm:prSet presAssocID="{D7BB2177-ECD3-4DED-A96B-670267FD738B}" presName="hierChild2" presStyleCnt="0"/>
      <dgm:spPr/>
    </dgm:pt>
  </dgm:ptLst>
  <dgm:cxnLst>
    <dgm:cxn modelId="{B1E60931-6596-45C9-9AB2-8848591CD6C5}" type="presOf" srcId="{EC76E800-D607-42D7-BCBC-896C4DE43B27}" destId="{C099CDF2-A6F1-4F35-A347-BE244C8A724E}" srcOrd="0" destOrd="0" presId="urn:microsoft.com/office/officeart/2005/8/layout/hierarchy1"/>
    <dgm:cxn modelId="{AD838F72-278B-4D96-83C9-DA03FCC3B4C1}" type="presOf" srcId="{81970A6D-2C62-4521-9F3B-4D2A6D960031}" destId="{EC67B41B-B95C-47B6-8B66-0757E17C4283}" srcOrd="0" destOrd="0" presId="urn:microsoft.com/office/officeart/2005/8/layout/hierarchy1"/>
    <dgm:cxn modelId="{83C59659-C9A5-4FBD-8A6F-F0356440983E}" srcId="{EC76E800-D607-42D7-BCBC-896C4DE43B27}" destId="{D7BB2177-ECD3-4DED-A96B-670267FD738B}" srcOrd="2" destOrd="0" parTransId="{542681A7-374D-4AC3-881C-7B56782B9D3F}" sibTransId="{622D8E91-712E-4918-BED9-5C6D8D66DFF3}"/>
    <dgm:cxn modelId="{0D26B591-047E-4DE9-9C09-F71ED28099D4}" type="presOf" srcId="{97224352-4484-4E6D-B6EA-8BA85BB8E19B}" destId="{EB91307D-6A2D-435D-A34E-0BE3CE627386}" srcOrd="0" destOrd="0" presId="urn:microsoft.com/office/officeart/2005/8/layout/hierarchy1"/>
    <dgm:cxn modelId="{E46DA1CA-5FDA-4226-9B8C-E2559C221461}" srcId="{EC76E800-D607-42D7-BCBC-896C4DE43B27}" destId="{81970A6D-2C62-4521-9F3B-4D2A6D960031}" srcOrd="0" destOrd="0" parTransId="{9E5F2A1C-51F8-4772-B10B-EE8652077B75}" sibTransId="{CF9BDD43-7680-4C35-80AA-7889E37D0DEC}"/>
    <dgm:cxn modelId="{DC3D35D0-71DF-40B2-89D9-0EF18D29518D}" type="presOf" srcId="{D7BB2177-ECD3-4DED-A96B-670267FD738B}" destId="{2DC0F8E6-330C-4CF7-857A-3DDF5DB9782E}" srcOrd="0" destOrd="0" presId="urn:microsoft.com/office/officeart/2005/8/layout/hierarchy1"/>
    <dgm:cxn modelId="{464368EF-938C-446C-B64F-FC04A3382E97}" srcId="{EC76E800-D607-42D7-BCBC-896C4DE43B27}" destId="{97224352-4484-4E6D-B6EA-8BA85BB8E19B}" srcOrd="1" destOrd="0" parTransId="{CF099DE4-D2E8-45B7-83AD-888D40F88906}" sibTransId="{214368C4-6B8F-45A8-88CC-B6D7A635D1C4}"/>
    <dgm:cxn modelId="{98ECA975-B22D-4A63-ADF1-28E62B695D6D}" type="presParOf" srcId="{C099CDF2-A6F1-4F35-A347-BE244C8A724E}" destId="{7304B4C2-8C27-47EE-8078-768E459B76BD}" srcOrd="0" destOrd="0" presId="urn:microsoft.com/office/officeart/2005/8/layout/hierarchy1"/>
    <dgm:cxn modelId="{8FA95F69-BE55-42C6-9C41-598F94CC0407}" type="presParOf" srcId="{7304B4C2-8C27-47EE-8078-768E459B76BD}" destId="{6408AC3F-B794-45E7-9D2B-EFBFC6F82638}" srcOrd="0" destOrd="0" presId="urn:microsoft.com/office/officeart/2005/8/layout/hierarchy1"/>
    <dgm:cxn modelId="{898D7211-06B9-4729-BEBF-DE0EC5352838}" type="presParOf" srcId="{6408AC3F-B794-45E7-9D2B-EFBFC6F82638}" destId="{B28D882A-DE81-46BF-B3AC-E229C0402310}" srcOrd="0" destOrd="0" presId="urn:microsoft.com/office/officeart/2005/8/layout/hierarchy1"/>
    <dgm:cxn modelId="{C8733896-B4F2-4E7C-8114-530461BB6891}" type="presParOf" srcId="{6408AC3F-B794-45E7-9D2B-EFBFC6F82638}" destId="{EC67B41B-B95C-47B6-8B66-0757E17C4283}" srcOrd="1" destOrd="0" presId="urn:microsoft.com/office/officeart/2005/8/layout/hierarchy1"/>
    <dgm:cxn modelId="{E3718981-F415-4570-A75B-AD34103C7070}" type="presParOf" srcId="{7304B4C2-8C27-47EE-8078-768E459B76BD}" destId="{777896E4-7D38-41FE-8153-79A74D95D7C3}" srcOrd="1" destOrd="0" presId="urn:microsoft.com/office/officeart/2005/8/layout/hierarchy1"/>
    <dgm:cxn modelId="{F886FE48-E18D-4420-A2C2-397A3EB3CA96}" type="presParOf" srcId="{C099CDF2-A6F1-4F35-A347-BE244C8A724E}" destId="{C81E4140-AE3D-4067-919B-50E0F7D92D03}" srcOrd="1" destOrd="0" presId="urn:microsoft.com/office/officeart/2005/8/layout/hierarchy1"/>
    <dgm:cxn modelId="{71CA6F52-C2D0-428A-9C0E-530B9EE3E341}" type="presParOf" srcId="{C81E4140-AE3D-4067-919B-50E0F7D92D03}" destId="{1202A7C4-61E0-4D1D-B3E0-2BEAD78A2E06}" srcOrd="0" destOrd="0" presId="urn:microsoft.com/office/officeart/2005/8/layout/hierarchy1"/>
    <dgm:cxn modelId="{9BEBB6F5-A91E-4461-8650-FAFE1547CB24}" type="presParOf" srcId="{1202A7C4-61E0-4D1D-B3E0-2BEAD78A2E06}" destId="{FE85D5EA-5478-42AF-B9BD-7760EE7935EE}" srcOrd="0" destOrd="0" presId="urn:microsoft.com/office/officeart/2005/8/layout/hierarchy1"/>
    <dgm:cxn modelId="{CC98FDA0-8EB8-4021-A5F7-3F450D41E660}" type="presParOf" srcId="{1202A7C4-61E0-4D1D-B3E0-2BEAD78A2E06}" destId="{EB91307D-6A2D-435D-A34E-0BE3CE627386}" srcOrd="1" destOrd="0" presId="urn:microsoft.com/office/officeart/2005/8/layout/hierarchy1"/>
    <dgm:cxn modelId="{1EAE7E26-9111-4692-83C9-151F6A004C84}" type="presParOf" srcId="{C81E4140-AE3D-4067-919B-50E0F7D92D03}" destId="{4CF79C25-6A43-4B92-A756-2B5CE648763F}" srcOrd="1" destOrd="0" presId="urn:microsoft.com/office/officeart/2005/8/layout/hierarchy1"/>
    <dgm:cxn modelId="{0F07DEC5-2A5D-4981-B92A-B52BB9705E58}" type="presParOf" srcId="{C099CDF2-A6F1-4F35-A347-BE244C8A724E}" destId="{437415EE-9B3F-4F87-9648-59F7462F111C}" srcOrd="2" destOrd="0" presId="urn:microsoft.com/office/officeart/2005/8/layout/hierarchy1"/>
    <dgm:cxn modelId="{27EE1013-21E4-4D6D-AA89-5A49AFBB1317}" type="presParOf" srcId="{437415EE-9B3F-4F87-9648-59F7462F111C}" destId="{5591886C-EE20-4345-9DE4-641A2F6D071D}" srcOrd="0" destOrd="0" presId="urn:microsoft.com/office/officeart/2005/8/layout/hierarchy1"/>
    <dgm:cxn modelId="{8B5FEBD7-A69F-49BE-9E03-60F9185BBA0C}" type="presParOf" srcId="{5591886C-EE20-4345-9DE4-641A2F6D071D}" destId="{CC057D78-4ED0-44D2-BFA1-5D3E371D5A08}" srcOrd="0" destOrd="0" presId="urn:microsoft.com/office/officeart/2005/8/layout/hierarchy1"/>
    <dgm:cxn modelId="{926F50B3-5D46-4260-B3A8-CD798E822A69}" type="presParOf" srcId="{5591886C-EE20-4345-9DE4-641A2F6D071D}" destId="{2DC0F8E6-330C-4CF7-857A-3DDF5DB9782E}" srcOrd="1" destOrd="0" presId="urn:microsoft.com/office/officeart/2005/8/layout/hierarchy1"/>
    <dgm:cxn modelId="{3B913D35-6496-4BF9-B03C-248DD36EC7ED}" type="presParOf" srcId="{437415EE-9B3F-4F87-9648-59F7462F111C}" destId="{3FACEA55-B199-435C-8402-82578EAC6F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6E80E-A410-4A1B-9BA1-17C71189DFA0}">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5A4390-E342-4406-8FEB-415903D17755}">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This approach emphasises individualism and the need to study consciousness and the human experience. </a:t>
          </a:r>
          <a:endParaRPr lang="en-US" sz="2500" kern="1200" dirty="0"/>
        </a:p>
      </dsp:txBody>
      <dsp:txXfrm>
        <a:off x="585701" y="1066737"/>
        <a:ext cx="4337991" cy="2693452"/>
      </dsp:txXfrm>
    </dsp:sp>
    <dsp:sp modelId="{67820D87-5601-416C-A0F8-D3114FCF93DC}">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41DDAA-FF2A-4A98-B57F-209DC31EF90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It has had a big impact on therapy and developing ‘talking cures’ which take a person-centred approach and focus on building positive relationships between the therapist and client. </a:t>
          </a:r>
          <a:endParaRPr lang="en-US" sz="2500" kern="1200" dirty="0"/>
        </a:p>
      </dsp:txBody>
      <dsp:txXfrm>
        <a:off x="6092527" y="1066737"/>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D882A-DE81-46BF-B3AC-E229C0402310}">
      <dsp:nvSpPr>
        <dsp:cNvPr id="0" name=""/>
        <dsp:cNvSpPr/>
      </dsp:nvSpPr>
      <dsp:spPr>
        <a:xfrm>
          <a:off x="0" y="1081170"/>
          <a:ext cx="2957512" cy="18780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7B41B-B95C-47B6-8B66-0757E17C4283}">
      <dsp:nvSpPr>
        <dsp:cNvPr id="0" name=""/>
        <dsp:cNvSpPr/>
      </dsp:nvSpPr>
      <dsp:spPr>
        <a:xfrm>
          <a:off x="328612" y="139335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focus on individualism and free-will means the approach is </a:t>
          </a:r>
          <a:r>
            <a:rPr lang="en-GB" sz="1600" u="sng" kern="1200" dirty="0"/>
            <a:t>not scientific</a:t>
          </a:r>
          <a:r>
            <a:rPr lang="en-GB" sz="1600" kern="1200" dirty="0"/>
            <a:t> because theories are not being developed which explain all human behaviour in order to generalise them to everyone. </a:t>
          </a:r>
          <a:endParaRPr lang="en-US" sz="1600" kern="1200" dirty="0"/>
        </a:p>
      </dsp:txBody>
      <dsp:txXfrm>
        <a:off x="383617" y="1448357"/>
        <a:ext cx="2847502" cy="1768010"/>
      </dsp:txXfrm>
    </dsp:sp>
    <dsp:sp modelId="{FE85D5EA-5478-42AF-B9BD-7760EE7935EE}">
      <dsp:nvSpPr>
        <dsp:cNvPr id="0" name=""/>
        <dsp:cNvSpPr/>
      </dsp:nvSpPr>
      <dsp:spPr>
        <a:xfrm>
          <a:off x="3614737" y="1081170"/>
          <a:ext cx="2957512" cy="18780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1307D-6A2D-435D-A34E-0BE3CE627386}">
      <dsp:nvSpPr>
        <dsp:cNvPr id="0" name=""/>
        <dsp:cNvSpPr/>
      </dsp:nvSpPr>
      <dsp:spPr>
        <a:xfrm>
          <a:off x="3943350" y="139335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Concepts like ‘consciousness’ and ‘emotions’ are subjective and so are also difficult to study in scientific ways.  </a:t>
          </a:r>
          <a:endParaRPr lang="en-US" sz="1600" kern="1200"/>
        </a:p>
      </dsp:txBody>
      <dsp:txXfrm>
        <a:off x="3998355" y="1448357"/>
        <a:ext cx="2847502" cy="1768010"/>
      </dsp:txXfrm>
    </dsp:sp>
    <dsp:sp modelId="{CC057D78-4ED0-44D2-BFA1-5D3E371D5A08}">
      <dsp:nvSpPr>
        <dsp:cNvPr id="0" name=""/>
        <dsp:cNvSpPr/>
      </dsp:nvSpPr>
      <dsp:spPr>
        <a:xfrm>
          <a:off x="7229475" y="1081170"/>
          <a:ext cx="2957512" cy="18780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C0F8E6-330C-4CF7-857A-3DDF5DB9782E}">
      <dsp:nvSpPr>
        <dsp:cNvPr id="0" name=""/>
        <dsp:cNvSpPr/>
      </dsp:nvSpPr>
      <dsp:spPr>
        <a:xfrm>
          <a:off x="7558087" y="139335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Therefore, humanistic psychology reads more like a philosophical guide on how to live a fulfilling life, rather than a scientific explanation of human behaviour. </a:t>
          </a:r>
          <a:endParaRPr lang="en-US" sz="1600" kern="1200"/>
        </a:p>
      </dsp:txBody>
      <dsp:txXfrm>
        <a:off x="7613092" y="1448357"/>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8A29-49FB-47DE-9EAB-7A0735B3F3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DB0BF1-C841-45F7-CEB7-C66430C66F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79CDA1-DA8E-08D8-139B-B47C10F28D74}"/>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69C37590-F15E-4C26-E843-F4C2243A2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05AC04-695D-6805-41D1-837CAEC536C9}"/>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354678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929E0-F6C7-7A4B-169C-3F30CA06C4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E3F499-96F1-A34C-2BBB-A2719E7FBD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9797EB-04E9-CE8D-6700-EC1207CF5933}"/>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C60DBCCF-070C-080E-E41E-2A03B7C1E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DB9717-2A07-53F4-54EE-FBDA53F6EAF8}"/>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267936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9CAD-BF38-256F-A1EE-696A3B33A2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E99A6E-70AE-21D4-8AE0-9D36CD49FF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ECC92E-9F29-C1CD-55CB-0CE72C63FB85}"/>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FC76F98B-79DD-ADDA-E783-FC83790379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636FAF-E01F-383F-208A-DF236795FD2A}"/>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1893549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44FE7-8011-BED5-DE44-B421F95B81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F5911A-24E7-4E5C-A82C-1FB1F722B0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8A2E82-7157-D781-0D7A-31796A04AC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70D259-E3F3-9C1C-6CD4-53E7C745D0BC}"/>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6" name="Footer Placeholder 5">
            <a:extLst>
              <a:ext uri="{FF2B5EF4-FFF2-40B4-BE49-F238E27FC236}">
                <a16:creationId xmlns:a16="http://schemas.microsoft.com/office/drawing/2014/main" id="{E1046E56-EA25-EF3A-5953-6B087F579C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C7169F-21C8-A8DB-14F3-3B37C06A592B}"/>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42473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23FF-7BCF-F25D-FF59-3994B0CAC7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A5F8E8-93E2-5C56-C1BF-6E66A01E56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0377A8-E670-1BBB-01DF-222B3F25B3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C67FAE-CA62-5D07-1E3D-6FA4FCCA1D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95F49D-22C7-207B-D323-7CC529578B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02A887-860F-260C-018E-D6C8B8165283}"/>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8" name="Footer Placeholder 7">
            <a:extLst>
              <a:ext uri="{FF2B5EF4-FFF2-40B4-BE49-F238E27FC236}">
                <a16:creationId xmlns:a16="http://schemas.microsoft.com/office/drawing/2014/main" id="{3A44095C-BDCB-37AD-42E1-80AC588DCC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37016B-322A-C62C-0DDF-9AFA2112FEA2}"/>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2978344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8563-55E0-EEF9-2019-26DD4E87D3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32DE11-256F-9871-D93C-A2CE3978B4AF}"/>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4" name="Footer Placeholder 3">
            <a:extLst>
              <a:ext uri="{FF2B5EF4-FFF2-40B4-BE49-F238E27FC236}">
                <a16:creationId xmlns:a16="http://schemas.microsoft.com/office/drawing/2014/main" id="{4D7956B0-9668-B7B5-14DB-09E018BC3B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6E2CF4-0568-3F2F-C30D-29AB57E8F8EE}"/>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2898213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A35769-17E0-0E21-B3FE-5DAE608BE8CF}"/>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3" name="Footer Placeholder 2">
            <a:extLst>
              <a:ext uri="{FF2B5EF4-FFF2-40B4-BE49-F238E27FC236}">
                <a16:creationId xmlns:a16="http://schemas.microsoft.com/office/drawing/2014/main" id="{DE3A1CEF-ED42-844B-8BBA-DDAFD85D36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61E2F5-78D5-C30F-7D02-5CF9707CEA63}"/>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2445087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064FA-7E43-30CE-456E-3600DCF87B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F73E69-341F-3C8D-524B-8D4DA6C4A1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05CFBD-6A2B-B70C-1068-6C5D73CE7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204D91-6E53-092B-1AF8-F059D73504D7}"/>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6" name="Footer Placeholder 5">
            <a:extLst>
              <a:ext uri="{FF2B5EF4-FFF2-40B4-BE49-F238E27FC236}">
                <a16:creationId xmlns:a16="http://schemas.microsoft.com/office/drawing/2014/main" id="{C2E6161A-55B8-D3B5-A978-3CBDF64278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FC52A0-FE62-EDE0-D205-9562E3B030B6}"/>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1597793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CB52E-4ACC-E8D7-D917-06BF778391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F035DF-A7C3-4D3D-3C94-CCC5CD32CB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A31C9F-C82E-DA5A-C4BD-BA5E784605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E4E620-6A40-684B-274A-3D8507ACBD26}"/>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6" name="Footer Placeholder 5">
            <a:extLst>
              <a:ext uri="{FF2B5EF4-FFF2-40B4-BE49-F238E27FC236}">
                <a16:creationId xmlns:a16="http://schemas.microsoft.com/office/drawing/2014/main" id="{91C066DC-316C-418A-DA88-8436C7FDCB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346C7D-8EC8-8CAB-056E-F1A85157A553}"/>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1235530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89466-5596-B3E9-C4B3-89E95B0F29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96FFB4-730B-0FE2-71AB-4C00118514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F42DE8-6EDC-66E3-6171-3FAA5A0CAF70}"/>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ED7DBB8E-C6DA-FC06-B490-2CCBDB464C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19610F-E9D1-EC34-293B-98D0FDDCC7F2}"/>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31329336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17792F-A653-B1AB-08B2-ABA869ACD8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9B819B-42F4-B59B-8211-0B64228327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B4ADF-0017-F0CE-CCCE-97987684FDDF}"/>
              </a:ext>
            </a:extLst>
          </p:cNvPr>
          <p:cNvSpPr>
            <a:spLocks noGrp="1"/>
          </p:cNvSpPr>
          <p:nvPr>
            <p:ph type="dt" sz="half" idx="10"/>
          </p:nvPr>
        </p:nvSpPr>
        <p:spPr/>
        <p:txBody>
          <a:body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7C9D9D2E-05F9-BB2E-B05B-A12D46F5DD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A53305-82E5-955C-A685-19AB107732A0}"/>
              </a:ext>
            </a:extLst>
          </p:cNvPr>
          <p:cNvSpPr>
            <a:spLocks noGrp="1"/>
          </p:cNvSpPr>
          <p:nvPr>
            <p:ph type="sldNum" sz="quarter" idx="12"/>
          </p:nvPr>
        </p:nvSpPr>
        <p:spPr/>
        <p:txBody>
          <a:bodyPr/>
          <a:lstStyle/>
          <a:p>
            <a:fld id="{9177A49C-DDEB-4941-B72D-58E9659A6BD2}" type="slidenum">
              <a:rPr lang="en-GB" smtClean="0"/>
              <a:t>‹#›</a:t>
            </a:fld>
            <a:endParaRPr lang="en-GB"/>
          </a:p>
        </p:txBody>
      </p:sp>
    </p:spTree>
    <p:extLst>
      <p:ext uri="{BB962C8B-B14F-4D97-AF65-F5344CB8AC3E}">
        <p14:creationId xmlns:p14="http://schemas.microsoft.com/office/powerpoint/2010/main" val="25948707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9CA58F-586E-4336-9EE0-9B9EB28B85FF}" type="datetimeFigureOut">
              <a:rPr lang="en-GB" smtClean="0"/>
              <a:t>12/10/2023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DF037-5842-4C56-BAE6-62F6C0BDAF1A}" type="slidenum">
              <a:rPr lang="en-GB" smtClean="0"/>
              <a:t>‹#›</a:t>
            </a:fld>
            <a:endParaRPr lang="en-GB"/>
          </a:p>
        </p:txBody>
      </p:sp>
    </p:spTree>
    <p:extLst>
      <p:ext uri="{BB962C8B-B14F-4D97-AF65-F5344CB8AC3E}">
        <p14:creationId xmlns:p14="http://schemas.microsoft.com/office/powerpoint/2010/main" val="449017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CA637F-DB98-FF14-C734-D1BB7FFE71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BD4811-213D-D0F9-BE70-E29CA15957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F7FF8E-E13E-722F-9D68-F82087A46F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43B7F4-2AD7-44BD-A794-2079AFA91AAD}" type="datetimeFigureOut">
              <a:rPr lang="en-GB" smtClean="0"/>
              <a:t>12/10/2023</a:t>
            </a:fld>
            <a:endParaRPr lang="en-GB"/>
          </a:p>
        </p:txBody>
      </p:sp>
      <p:sp>
        <p:nvSpPr>
          <p:cNvPr id="5" name="Footer Placeholder 4">
            <a:extLst>
              <a:ext uri="{FF2B5EF4-FFF2-40B4-BE49-F238E27FC236}">
                <a16:creationId xmlns:a16="http://schemas.microsoft.com/office/drawing/2014/main" id="{7F122208-58EC-7985-567A-3677426A38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DC1874-2894-D820-DDE9-088323BD9F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77A49C-DDEB-4941-B72D-58E9659A6BD2}" type="slidenum">
              <a:rPr lang="en-GB" smtClean="0"/>
              <a:t>‹#›</a:t>
            </a:fld>
            <a:endParaRPr lang="en-GB"/>
          </a:p>
        </p:txBody>
      </p:sp>
    </p:spTree>
    <p:extLst>
      <p:ext uri="{BB962C8B-B14F-4D97-AF65-F5344CB8AC3E}">
        <p14:creationId xmlns:p14="http://schemas.microsoft.com/office/powerpoint/2010/main" val="1183198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youtube.com/watch?v=uRCD3anKsa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lear sunny skies">
            <a:extLst>
              <a:ext uri="{FF2B5EF4-FFF2-40B4-BE49-F238E27FC236}">
                <a16:creationId xmlns:a16="http://schemas.microsoft.com/office/drawing/2014/main" id="{A5AA0546-2C71-4E59-73DD-3D2A00E1B6DF}"/>
              </a:ext>
            </a:extLst>
          </p:cNvPr>
          <p:cNvPicPr>
            <a:picLocks noChangeAspect="1"/>
          </p:cNvPicPr>
          <p:nvPr/>
        </p:nvPicPr>
        <p:blipFill rotWithShape="1">
          <a:blip r:embed="rId2"/>
          <a:srcRect l="16779" r="4558"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4" name="Freeform: Shape 23">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84669D31-35D3-182B-5E6B-E9F8BF8A94B9}"/>
              </a:ext>
            </a:extLst>
          </p:cNvPr>
          <p:cNvSpPr>
            <a:spLocks noGrp="1"/>
          </p:cNvSpPr>
          <p:nvPr>
            <p:ph type="ctrTitle"/>
          </p:nvPr>
        </p:nvSpPr>
        <p:spPr>
          <a:xfrm>
            <a:off x="477981" y="1122363"/>
            <a:ext cx="4023360" cy="3204134"/>
          </a:xfrm>
        </p:spPr>
        <p:txBody>
          <a:bodyPr anchor="b">
            <a:normAutofit/>
          </a:bodyPr>
          <a:lstStyle/>
          <a:p>
            <a:r>
              <a:rPr lang="en-GB" sz="4800" dirty="0">
                <a:latin typeface="+mn-lt"/>
              </a:rPr>
              <a:t>Humanism</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876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F113E-A059-5318-5B6E-F99E08334795}"/>
              </a:ext>
            </a:extLst>
          </p:cNvPr>
          <p:cNvSpPr>
            <a:spLocks noGrp="1"/>
          </p:cNvSpPr>
          <p:nvPr>
            <p:ph type="title"/>
          </p:nvPr>
        </p:nvSpPr>
        <p:spPr>
          <a:xfrm>
            <a:off x="376085" y="263832"/>
            <a:ext cx="5251316" cy="834410"/>
          </a:xfrm>
        </p:spPr>
        <p:txBody>
          <a:bodyPr>
            <a:normAutofit/>
          </a:bodyPr>
          <a:lstStyle/>
          <a:p>
            <a:pPr algn="ctr"/>
            <a:r>
              <a:rPr lang="en-GB" sz="4000" u="sng" dirty="0">
                <a:latin typeface="+mn-lt"/>
              </a:rPr>
              <a:t>Origins and history</a:t>
            </a:r>
          </a:p>
        </p:txBody>
      </p:sp>
      <p:sp>
        <p:nvSpPr>
          <p:cNvPr id="3" name="Content Placeholder 2">
            <a:extLst>
              <a:ext uri="{FF2B5EF4-FFF2-40B4-BE49-F238E27FC236}">
                <a16:creationId xmlns:a16="http://schemas.microsoft.com/office/drawing/2014/main" id="{190764D7-A00B-0CC5-5957-8F3EE6F1868F}"/>
              </a:ext>
            </a:extLst>
          </p:cNvPr>
          <p:cNvSpPr>
            <a:spLocks noGrp="1"/>
          </p:cNvSpPr>
          <p:nvPr>
            <p:ph idx="1"/>
          </p:nvPr>
        </p:nvSpPr>
        <p:spPr>
          <a:xfrm>
            <a:off x="206505" y="1258528"/>
            <a:ext cx="6019661" cy="5335639"/>
          </a:xfrm>
        </p:spPr>
        <p:txBody>
          <a:bodyPr>
            <a:normAutofit lnSpcReduction="10000"/>
          </a:bodyPr>
          <a:lstStyle/>
          <a:p>
            <a:pPr marL="0" indent="0">
              <a:buNone/>
            </a:pPr>
            <a:r>
              <a:rPr lang="en-GB" sz="2400" dirty="0"/>
              <a:t>Humanism arose in the late 1950s in opposition to behaviourism and the psychodynamic approach.</a:t>
            </a:r>
          </a:p>
          <a:p>
            <a:endParaRPr lang="en-GB" sz="2400" dirty="0"/>
          </a:p>
          <a:p>
            <a:pPr marL="0" indent="0">
              <a:buNone/>
            </a:pPr>
            <a:r>
              <a:rPr lang="en-GB" sz="2400" dirty="0"/>
              <a:t>Therefore, the humanistic approach has been referred to as the ‘Third Force’ in Psychology (Fernald, 2008).</a:t>
            </a:r>
          </a:p>
          <a:p>
            <a:pPr marL="0" indent="0">
              <a:buNone/>
            </a:pPr>
            <a:endParaRPr lang="en-GB" sz="2400" dirty="0"/>
          </a:p>
          <a:p>
            <a:pPr marL="0" indent="0">
              <a:buNone/>
            </a:pPr>
            <a:r>
              <a:rPr lang="en-GB" sz="2400" u="sng" dirty="0"/>
              <a:t>It provided:</a:t>
            </a:r>
          </a:p>
          <a:p>
            <a:r>
              <a:rPr lang="en-GB" sz="2400" dirty="0"/>
              <a:t>New values for approaching an understanding of human behaviour.</a:t>
            </a:r>
          </a:p>
          <a:p>
            <a:r>
              <a:rPr lang="en-GB" sz="2400" dirty="0"/>
              <a:t>New methods of inquiry.</a:t>
            </a:r>
          </a:p>
          <a:p>
            <a:r>
              <a:rPr lang="en-GB" sz="2400" dirty="0"/>
              <a:t>New effective methods in treatment (psychotherapy).</a:t>
            </a:r>
          </a:p>
          <a:p>
            <a:endParaRPr lang="en-GB" sz="1600" dirty="0"/>
          </a:p>
        </p:txBody>
      </p:sp>
      <p:pic>
        <p:nvPicPr>
          <p:cNvPr id="5" name="Picture 4" descr="White bulbs with a yellow one standing out">
            <a:extLst>
              <a:ext uri="{FF2B5EF4-FFF2-40B4-BE49-F238E27FC236}">
                <a16:creationId xmlns:a16="http://schemas.microsoft.com/office/drawing/2014/main" id="{54EA08F9-DB53-C4CA-1F48-F4450C4505A0}"/>
              </a:ext>
            </a:extLst>
          </p:cNvPr>
          <p:cNvPicPr>
            <a:picLocks noChangeAspect="1"/>
          </p:cNvPicPr>
          <p:nvPr/>
        </p:nvPicPr>
        <p:blipFill rotWithShape="1">
          <a:blip r:embed="rId2"/>
          <a:srcRect l="18041" r="2392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0885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1219200"/>
            <a:ext cx="4510838" cy="380455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F4F113E-A059-5318-5B6E-F99E08334795}"/>
              </a:ext>
            </a:extLst>
          </p:cNvPr>
          <p:cNvSpPr>
            <a:spLocks noGrp="1"/>
          </p:cNvSpPr>
          <p:nvPr>
            <p:ph type="title"/>
          </p:nvPr>
        </p:nvSpPr>
        <p:spPr>
          <a:xfrm>
            <a:off x="1139044" y="2090114"/>
            <a:ext cx="3382890" cy="2481886"/>
          </a:xfrm>
        </p:spPr>
        <p:txBody>
          <a:bodyPr>
            <a:normAutofit/>
          </a:bodyPr>
          <a:lstStyle/>
          <a:p>
            <a:pPr algn="ctr"/>
            <a:r>
              <a:rPr lang="en-GB" dirty="0">
                <a:latin typeface="+mn-lt"/>
              </a:rPr>
              <a:t>Key assumptions</a:t>
            </a:r>
          </a:p>
        </p:txBody>
      </p:sp>
      <p:sp>
        <p:nvSpPr>
          <p:cNvPr id="3" name="Content Placeholder 2">
            <a:extLst>
              <a:ext uri="{FF2B5EF4-FFF2-40B4-BE49-F238E27FC236}">
                <a16:creationId xmlns:a16="http://schemas.microsoft.com/office/drawing/2014/main" id="{190764D7-A00B-0CC5-5957-8F3EE6F1868F}"/>
              </a:ext>
            </a:extLst>
          </p:cNvPr>
          <p:cNvSpPr>
            <a:spLocks noGrp="1"/>
          </p:cNvSpPr>
          <p:nvPr>
            <p:ph idx="1"/>
          </p:nvPr>
        </p:nvSpPr>
        <p:spPr>
          <a:xfrm>
            <a:off x="5285013" y="255639"/>
            <a:ext cx="6651347" cy="6420464"/>
          </a:xfrm>
        </p:spPr>
        <p:txBody>
          <a:bodyPr anchor="ctr">
            <a:normAutofit/>
          </a:bodyPr>
          <a:lstStyle/>
          <a:p>
            <a:r>
              <a:rPr lang="en-GB" dirty="0"/>
              <a:t>Humanism looks at the whole person and their uniqueness. </a:t>
            </a:r>
          </a:p>
          <a:p>
            <a:endParaRPr lang="en-GB" dirty="0"/>
          </a:p>
          <a:p>
            <a:r>
              <a:rPr lang="en-GB" dirty="0"/>
              <a:t>It is grounded in the belief that people are innately good and so the driving forces of our behaviour are: </a:t>
            </a:r>
          </a:p>
          <a:p>
            <a:pPr>
              <a:buFontTx/>
              <a:buChar char="-"/>
            </a:pPr>
            <a:r>
              <a:rPr lang="en-GB" dirty="0"/>
              <a:t>Morals</a:t>
            </a:r>
          </a:p>
          <a:p>
            <a:pPr>
              <a:buFontTx/>
              <a:buChar char="-"/>
            </a:pPr>
            <a:r>
              <a:rPr lang="en-GB" dirty="0"/>
              <a:t>Ethical values</a:t>
            </a:r>
          </a:p>
          <a:p>
            <a:pPr>
              <a:buFontTx/>
              <a:buChar char="-"/>
            </a:pPr>
            <a:r>
              <a:rPr lang="en-GB" dirty="0"/>
              <a:t>Good intentions</a:t>
            </a:r>
          </a:p>
          <a:p>
            <a:pPr>
              <a:buFontTx/>
              <a:buChar char="-"/>
            </a:pPr>
            <a:endParaRPr lang="en-GB" dirty="0"/>
          </a:p>
          <a:p>
            <a:r>
              <a:rPr lang="en-GB" dirty="0"/>
              <a:t>People will experience growth if provided with suitable conditions (especially during childhood).</a:t>
            </a:r>
          </a:p>
        </p:txBody>
      </p:sp>
    </p:spTree>
    <p:extLst>
      <p:ext uri="{BB962C8B-B14F-4D97-AF65-F5344CB8AC3E}">
        <p14:creationId xmlns:p14="http://schemas.microsoft.com/office/powerpoint/2010/main" val="2960471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E5958-D85D-3D24-FF4A-AF84F6760A1B}"/>
              </a:ext>
            </a:extLst>
          </p:cNvPr>
          <p:cNvSpPr>
            <a:spLocks noGrp="1"/>
          </p:cNvSpPr>
          <p:nvPr>
            <p:ph type="title"/>
          </p:nvPr>
        </p:nvSpPr>
        <p:spPr>
          <a:xfrm>
            <a:off x="838200" y="365125"/>
            <a:ext cx="10515600" cy="1325563"/>
          </a:xfrm>
        </p:spPr>
        <p:txBody>
          <a:bodyPr>
            <a:normAutofit/>
          </a:bodyPr>
          <a:lstStyle/>
          <a:p>
            <a:pPr algn="ctr"/>
            <a:r>
              <a:rPr lang="en-GB" sz="4000" u="sng" dirty="0">
                <a:effectLst/>
                <a:latin typeface="Calibri" panose="020F0502020204030204" pitchFamily="34" charset="0"/>
                <a:ea typeface="Calibri" panose="020F0502020204030204" pitchFamily="34" charset="0"/>
                <a:cs typeface="Times New Roman" panose="02020603050405020304" pitchFamily="18" charset="0"/>
              </a:rPr>
              <a:t>Carl Rogers (1980)</a:t>
            </a:r>
            <a:r>
              <a:rPr lang="en-GB" sz="4000" i="1" u="sng" dirty="0">
                <a:effectLst/>
                <a:latin typeface="Calibri" panose="020F0502020204030204" pitchFamily="34" charset="0"/>
                <a:ea typeface="Calibri" panose="020F0502020204030204" pitchFamily="34" charset="0"/>
                <a:cs typeface="Times New Roman" panose="02020603050405020304" pitchFamily="18" charset="0"/>
              </a:rPr>
              <a:t> </a:t>
            </a:r>
            <a:r>
              <a:rPr lang="en-GB" sz="4000" u="sng" dirty="0">
                <a:effectLst/>
                <a:latin typeface="Calibri" panose="020F0502020204030204" pitchFamily="34" charset="0"/>
                <a:ea typeface="Calibri" panose="020F0502020204030204" pitchFamily="34" charset="0"/>
                <a:cs typeface="Times New Roman" panose="02020603050405020304" pitchFamily="18" charset="0"/>
              </a:rPr>
              <a:t>‘</a:t>
            </a:r>
            <a:r>
              <a:rPr lang="en-GB" sz="4000" i="0" u="sng" dirty="0">
                <a:effectLst/>
                <a:latin typeface="Calibri" panose="020F0502020204030204" pitchFamily="34" charset="0"/>
                <a:ea typeface="Calibri" panose="020F0502020204030204" pitchFamily="34" charset="0"/>
                <a:cs typeface="Times New Roman" panose="02020603050405020304" pitchFamily="18" charset="0"/>
              </a:rPr>
              <a:t>A way of being’ </a:t>
            </a:r>
            <a:endParaRPr lang="en-GB" sz="40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1CA01D-9177-8A91-AAFD-31567AB31A1F}"/>
              </a:ext>
            </a:extLst>
          </p:cNvPr>
          <p:cNvSpPr>
            <a:spLocks noGrp="1"/>
          </p:cNvSpPr>
          <p:nvPr>
            <p:ph sz="quarter" idx="13"/>
          </p:nvPr>
        </p:nvSpPr>
        <p:spPr>
          <a:xfrm>
            <a:off x="245805" y="1929383"/>
            <a:ext cx="11680723" cy="4727055"/>
          </a:xfrm>
        </p:spPr>
        <p:txBody>
          <a:bodyPr>
            <a:normAutofit fontScale="92500"/>
          </a:bodyPr>
          <a:lstStyle/>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 remember that in my boyhood, the bin in which we stored our winter’s supply of potatoes was in the basement, several feet below a small window. The conditions were unfavourable, but the potatoes would begin to sprout — pale, white sprouts, so unlike the healthy green shoots they sent up when planted in the soil in the spring. But these sad, spindly sprouts would grow 2 or 3 feet in length as they reached toward the distant light of the window. The sprouts were, in their bizarre, futile growth, a sort of desperate expression of the directional tendency I have been describing. They would never become plants, never mature, never fulfil their real potential. But under the most adverse circumstances, they were striving to become. Life would not give up, even if it could not flourish. In dealing with clients whose lives have been terribly warped, in working with men and women on the back wards of state hospitals, I often think of those potato sprouts. So unfavourable have been the conditions in which these people have developed that their lives often seem abnormal, twisted, scarcely human. Yet, the directional tendency in them can be trusted. The clue to understanding their behaviour is that they are striving, in the only ways that they perceive as available to them, to move toward growth, toward becoming. To healthy persons, the results may seem bizarre and futile, but they are life’s desperate attempt to become itself. </a:t>
            </a:r>
          </a:p>
          <a:p>
            <a:endParaRPr lang="en-GB" sz="2000" dirty="0"/>
          </a:p>
        </p:txBody>
      </p:sp>
    </p:spTree>
    <p:extLst>
      <p:ext uri="{BB962C8B-B14F-4D97-AF65-F5344CB8AC3E}">
        <p14:creationId xmlns:p14="http://schemas.microsoft.com/office/powerpoint/2010/main" val="3775516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1103A1A9-D705-A8BC-112C-50663B7AFED2}"/>
              </a:ext>
            </a:extLst>
          </p:cNvPr>
          <p:cNvPicPr>
            <a:picLocks noChangeAspect="1"/>
          </p:cNvPicPr>
          <p:nvPr/>
        </p:nvPicPr>
        <p:blipFill rotWithShape="1">
          <a:blip r:embed="rId2"/>
          <a:srcRect l="21609" r="35740"/>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9D15347C-FC59-7D66-8B0D-8F61474BDEAB}"/>
              </a:ext>
            </a:extLst>
          </p:cNvPr>
          <p:cNvSpPr>
            <a:spLocks noGrp="1"/>
          </p:cNvSpPr>
          <p:nvPr>
            <p:ph type="title"/>
          </p:nvPr>
        </p:nvSpPr>
        <p:spPr>
          <a:xfrm>
            <a:off x="684751" y="285135"/>
            <a:ext cx="6831188" cy="934065"/>
          </a:xfrm>
        </p:spPr>
        <p:txBody>
          <a:bodyPr>
            <a:normAutofit/>
          </a:bodyPr>
          <a:lstStyle/>
          <a:p>
            <a:pPr algn="ctr"/>
            <a:r>
              <a:rPr lang="en-GB" sz="4000" u="sng" dirty="0">
                <a:latin typeface="+mn-lt"/>
              </a:rPr>
              <a:t>Key assumptions</a:t>
            </a:r>
          </a:p>
        </p:txBody>
      </p:sp>
      <p:sp>
        <p:nvSpPr>
          <p:cNvPr id="3" name="Content Placeholder 2">
            <a:extLst>
              <a:ext uri="{FF2B5EF4-FFF2-40B4-BE49-F238E27FC236}">
                <a16:creationId xmlns:a16="http://schemas.microsoft.com/office/drawing/2014/main" id="{B110E33B-2726-53F4-14C9-CA04BBC6F7E5}"/>
              </a:ext>
            </a:extLst>
          </p:cNvPr>
          <p:cNvSpPr>
            <a:spLocks noGrp="1"/>
          </p:cNvSpPr>
          <p:nvPr>
            <p:ph idx="1"/>
          </p:nvPr>
        </p:nvSpPr>
        <p:spPr>
          <a:xfrm>
            <a:off x="255638" y="1337187"/>
            <a:ext cx="7712583" cy="5319251"/>
          </a:xfrm>
        </p:spPr>
        <p:txBody>
          <a:bodyPr>
            <a:normAutofit/>
          </a:bodyPr>
          <a:lstStyle/>
          <a:p>
            <a:r>
              <a:rPr lang="en-GB" sz="2400" dirty="0"/>
              <a:t>We need to study the </a:t>
            </a:r>
            <a:r>
              <a:rPr lang="en-GB" sz="2400" b="1" dirty="0"/>
              <a:t>subjective experience </a:t>
            </a:r>
            <a:r>
              <a:rPr lang="en-GB" sz="2400" dirty="0"/>
              <a:t>of the individual – their own personal feelings and opinions. This means psychologists should treat each case individually and that people shouldn’t be studied in groups. </a:t>
            </a:r>
          </a:p>
          <a:p>
            <a:endParaRPr lang="en-GB" sz="2400" dirty="0"/>
          </a:p>
          <a:p>
            <a:r>
              <a:rPr lang="en-GB" sz="2400" dirty="0"/>
              <a:t>This also means an accurate understanding of human behaviour cannot be achieved by studying animals.</a:t>
            </a:r>
          </a:p>
          <a:p>
            <a:pPr marL="0" indent="0">
              <a:buNone/>
            </a:pPr>
            <a:endParaRPr lang="en-GB" sz="2400" dirty="0"/>
          </a:p>
          <a:p>
            <a:r>
              <a:rPr lang="en-GB" sz="2400" b="1" dirty="0"/>
              <a:t>Free will </a:t>
            </a:r>
            <a:r>
              <a:rPr lang="en-GB" sz="2400" dirty="0"/>
              <a:t>exists. Our behaviour is NOT pre-determined for us. Instead, humans have agency in their lives to make choices and decisions. The focus is on the </a:t>
            </a:r>
            <a:r>
              <a:rPr lang="en-GB" sz="2400" b="1" dirty="0"/>
              <a:t>conscious</a:t>
            </a:r>
            <a:r>
              <a:rPr lang="en-GB" sz="2400" dirty="0"/>
              <a:t> thought processes of the individual. </a:t>
            </a:r>
          </a:p>
          <a:p>
            <a:pPr marL="0" indent="0">
              <a:buNone/>
            </a:pPr>
            <a:endParaRPr lang="en-GB" sz="1900" dirty="0"/>
          </a:p>
        </p:txBody>
      </p:sp>
    </p:spTree>
    <p:extLst>
      <p:ext uri="{BB962C8B-B14F-4D97-AF65-F5344CB8AC3E}">
        <p14:creationId xmlns:p14="http://schemas.microsoft.com/office/powerpoint/2010/main" val="1093172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8F4A83D4-745E-898C-E053-E3D4C7D363E5}"/>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45F18B-B28A-DC28-8485-534B61936EED}"/>
              </a:ext>
            </a:extLst>
          </p:cNvPr>
          <p:cNvSpPr>
            <a:spLocks noGrp="1"/>
          </p:cNvSpPr>
          <p:nvPr>
            <p:ph type="title"/>
          </p:nvPr>
        </p:nvSpPr>
        <p:spPr>
          <a:xfrm>
            <a:off x="287593" y="355293"/>
            <a:ext cx="3822189" cy="1050720"/>
          </a:xfrm>
        </p:spPr>
        <p:txBody>
          <a:bodyPr>
            <a:normAutofit/>
          </a:bodyPr>
          <a:lstStyle/>
          <a:p>
            <a:pPr algn="ctr"/>
            <a:r>
              <a:rPr lang="en-GB" sz="4000" u="sng" dirty="0">
                <a:latin typeface="+mn-lt"/>
              </a:rPr>
              <a:t>Key assumptions</a:t>
            </a:r>
          </a:p>
        </p:txBody>
      </p:sp>
      <p:sp>
        <p:nvSpPr>
          <p:cNvPr id="3" name="Content Placeholder 2">
            <a:extLst>
              <a:ext uri="{FF2B5EF4-FFF2-40B4-BE49-F238E27FC236}">
                <a16:creationId xmlns:a16="http://schemas.microsoft.com/office/drawing/2014/main" id="{468F2DBC-2FEF-F92E-B8C0-D5E08EC7F619}"/>
              </a:ext>
            </a:extLst>
          </p:cNvPr>
          <p:cNvSpPr>
            <a:spLocks noGrp="1"/>
          </p:cNvSpPr>
          <p:nvPr>
            <p:ph idx="1"/>
          </p:nvPr>
        </p:nvSpPr>
        <p:spPr>
          <a:xfrm>
            <a:off x="216310" y="1641987"/>
            <a:ext cx="4444079" cy="4860720"/>
          </a:xfrm>
        </p:spPr>
        <p:txBody>
          <a:bodyPr>
            <a:normAutofit lnSpcReduction="10000"/>
          </a:bodyPr>
          <a:lstStyle/>
          <a:p>
            <a:pPr marL="0" indent="0">
              <a:buNone/>
            </a:pPr>
            <a:r>
              <a:rPr lang="en-GB" dirty="0"/>
              <a:t>Humanism emphasises the personal worth of the individual. It is optimistic and focuses on human capacity to overcome hardship, pain and despair.</a:t>
            </a:r>
          </a:p>
          <a:p>
            <a:pPr marL="457200" lvl="1" indent="0">
              <a:buNone/>
            </a:pPr>
            <a:endParaRPr lang="en-GB" sz="2800" dirty="0"/>
          </a:p>
          <a:p>
            <a:pPr marL="0" indent="0">
              <a:buNone/>
            </a:pPr>
            <a:r>
              <a:rPr lang="en-GB" dirty="0"/>
              <a:t>This approach believes psychological therapies should be </a:t>
            </a:r>
            <a:r>
              <a:rPr lang="en-GB" b="1" dirty="0"/>
              <a:t>client-centred</a:t>
            </a:r>
            <a:r>
              <a:rPr lang="en-GB" dirty="0"/>
              <a:t> and involve warmth, empathy and genuineness.</a:t>
            </a:r>
          </a:p>
          <a:p>
            <a:endParaRPr lang="en-GB" sz="1700" dirty="0"/>
          </a:p>
        </p:txBody>
      </p:sp>
    </p:spTree>
    <p:extLst>
      <p:ext uri="{BB962C8B-B14F-4D97-AF65-F5344CB8AC3E}">
        <p14:creationId xmlns:p14="http://schemas.microsoft.com/office/powerpoint/2010/main" val="3205819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9" name="Rectangle 1434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idx="4294967295"/>
          </p:nvPr>
        </p:nvSpPr>
        <p:spPr>
          <a:xfrm>
            <a:off x="5297762" y="329184"/>
            <a:ext cx="6251110" cy="1783080"/>
          </a:xfrm>
        </p:spPr>
        <p:txBody>
          <a:bodyPr vert="horz" lIns="91440" tIns="45720" rIns="91440" bIns="45720" rtlCol="0" anchor="b">
            <a:normAutofit/>
            <a:scene3d>
              <a:camera prst="orthographicFront"/>
              <a:lightRig rig="soft" dir="t"/>
            </a:scene3d>
            <a:sp3d prstMaterial="softEdge">
              <a:bevelT w="25400" h="25400"/>
            </a:sp3d>
          </a:bodyPr>
          <a:lstStyle/>
          <a:p>
            <a:pPr algn="ctr">
              <a:defRPr/>
            </a:pPr>
            <a:r>
              <a:rPr lang="en-US" u="sng" dirty="0">
                <a:latin typeface="+mn-lt"/>
              </a:rPr>
              <a:t>Carl Rogers (1902-1987)</a:t>
            </a:r>
          </a:p>
        </p:txBody>
      </p:sp>
      <p:pic>
        <p:nvPicPr>
          <p:cNvPr id="14340" name="Content Placeholder 3" descr="carl rogers.bmp"/>
          <p:cNvPicPr>
            <a:picLocks noGrp="1" noChangeAspect="1"/>
          </p:cNvPicPr>
          <p:nvPr>
            <p:ph sz="half" idx="4294967295"/>
          </p:nvPr>
        </p:nvPicPr>
        <p:blipFill rotWithShape="1">
          <a:blip r:embed="rId2">
            <a:extLst>
              <a:ext uri="{28A0092B-C50C-407E-A947-70E740481C1C}">
                <a14:useLocalDpi xmlns:a14="http://schemas.microsoft.com/office/drawing/2010/main" val="0"/>
              </a:ext>
            </a:extLst>
          </a:blip>
          <a:srcRect l="984"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35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sz="half" idx="4294967295"/>
          </p:nvPr>
        </p:nvSpPr>
        <p:spPr>
          <a:xfrm>
            <a:off x="5297762" y="2706624"/>
            <a:ext cx="6251110" cy="3483864"/>
          </a:xfrm>
        </p:spPr>
        <p:txBody>
          <a:bodyPr vert="horz" lIns="91440" tIns="45720" rIns="91440" bIns="45720" rtlCol="0">
            <a:normAutofit/>
          </a:bodyPr>
          <a:lstStyle/>
          <a:p>
            <a:pPr marL="0" indent="0">
              <a:buNone/>
              <a:defRPr/>
            </a:pPr>
            <a:r>
              <a:rPr lang="en-US" sz="3200" dirty="0"/>
              <a:t>Carl Rogers is a key theorist in humanism and is considered by many to be the founder of the approach.</a:t>
            </a:r>
          </a:p>
          <a:p>
            <a:pPr>
              <a:defRPr/>
            </a:pPr>
            <a:endParaRPr lang="en-US" sz="2200" dirty="0"/>
          </a:p>
          <a:p>
            <a:pPr marL="0">
              <a:defRPr/>
            </a:pPr>
            <a:endParaRPr lang="en-US" sz="2200" i="1" cap="none" dirty="0"/>
          </a:p>
          <a:p>
            <a:pPr>
              <a:defRPr/>
            </a:pPr>
            <a:endParaRPr lang="en-US" sz="2200" dirty="0"/>
          </a:p>
        </p:txBody>
      </p:sp>
    </p:spTree>
    <p:extLst>
      <p:ext uri="{BB962C8B-B14F-4D97-AF65-F5344CB8AC3E}">
        <p14:creationId xmlns:p14="http://schemas.microsoft.com/office/powerpoint/2010/main" val="2946743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532D3-965C-4492-08F6-0695810C3D09}"/>
              </a:ext>
            </a:extLst>
          </p:cNvPr>
          <p:cNvSpPr>
            <a:spLocks noGrp="1"/>
          </p:cNvSpPr>
          <p:nvPr>
            <p:ph type="title"/>
          </p:nvPr>
        </p:nvSpPr>
        <p:spPr>
          <a:xfrm>
            <a:off x="841248" y="548640"/>
            <a:ext cx="3600860" cy="5431536"/>
          </a:xfrm>
        </p:spPr>
        <p:txBody>
          <a:bodyPr>
            <a:normAutofit/>
          </a:bodyPr>
          <a:lstStyle/>
          <a:p>
            <a:r>
              <a:rPr lang="en-GB" dirty="0">
                <a:latin typeface="+mn-lt"/>
              </a:rPr>
              <a:t>Carl Rogers believed that: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28D84E-D446-F3BE-B270-EB2C2091209B}"/>
              </a:ext>
            </a:extLst>
          </p:cNvPr>
          <p:cNvSpPr>
            <a:spLocks noGrp="1"/>
          </p:cNvSpPr>
          <p:nvPr>
            <p:ph idx="1"/>
          </p:nvPr>
        </p:nvSpPr>
        <p:spPr>
          <a:xfrm>
            <a:off x="5126418" y="552090"/>
            <a:ext cx="6800111" cy="6305909"/>
          </a:xfrm>
        </p:spPr>
        <p:txBody>
          <a:bodyPr anchor="ctr">
            <a:normAutofit/>
          </a:bodyPr>
          <a:lstStyle/>
          <a:p>
            <a:pPr marL="625056"/>
            <a:r>
              <a:rPr lang="en-US" altLang="en-US" dirty="0"/>
              <a:t>Humans have a basic need to feel nurtured and valued by significant people in their lives, such as parents. We need love, praise and acceptance.</a:t>
            </a:r>
          </a:p>
          <a:p>
            <a:pPr marL="625056"/>
            <a:r>
              <a:rPr lang="en-US" altLang="en-US" dirty="0"/>
              <a:t>If this is given freely, without conditions (</a:t>
            </a:r>
            <a:r>
              <a:rPr lang="en-US" altLang="en-US" b="1" u="sng" dirty="0"/>
              <a:t>unconditional positive regard</a:t>
            </a:r>
            <a:r>
              <a:rPr lang="en-US" altLang="en-US" dirty="0"/>
              <a:t>), then people will develop a healthy sense of self-worth.</a:t>
            </a:r>
          </a:p>
          <a:p>
            <a:pPr marL="625056"/>
            <a:r>
              <a:rPr lang="en-US" altLang="en-US" dirty="0"/>
              <a:t>Children who receive negative regard, such as criticism and blame will develop low self-esteem.</a:t>
            </a:r>
          </a:p>
          <a:p>
            <a:pPr marL="625056"/>
            <a:r>
              <a:rPr lang="en-US" altLang="en-US" dirty="0"/>
              <a:t>To avoid this, the parents should blame the </a:t>
            </a:r>
            <a:r>
              <a:rPr lang="en-US" altLang="en-US" dirty="0" err="1"/>
              <a:t>behaviour</a:t>
            </a:r>
            <a:r>
              <a:rPr lang="en-US" altLang="en-US" dirty="0"/>
              <a:t> NOT the child.</a:t>
            </a:r>
          </a:p>
          <a:p>
            <a:endParaRPr lang="en-GB" sz="2200" dirty="0"/>
          </a:p>
        </p:txBody>
      </p:sp>
    </p:spTree>
    <p:extLst>
      <p:ext uri="{BB962C8B-B14F-4D97-AF65-F5344CB8AC3E}">
        <p14:creationId xmlns:p14="http://schemas.microsoft.com/office/powerpoint/2010/main" val="2454125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06C4-5BF6-6100-2C4E-6F11503CF656}"/>
              </a:ext>
            </a:extLst>
          </p:cNvPr>
          <p:cNvSpPr>
            <a:spLocks noGrp="1"/>
          </p:cNvSpPr>
          <p:nvPr>
            <p:ph type="title"/>
          </p:nvPr>
        </p:nvSpPr>
        <p:spPr>
          <a:xfrm>
            <a:off x="753389" y="1138265"/>
            <a:ext cx="4843762" cy="1401183"/>
          </a:xfrm>
        </p:spPr>
        <p:txBody>
          <a:bodyPr anchor="t">
            <a:normAutofit/>
          </a:bodyPr>
          <a:lstStyle/>
          <a:p>
            <a:pPr algn="ctr"/>
            <a:r>
              <a:rPr lang="en-GB" u="sng" dirty="0">
                <a:latin typeface="+mn-lt"/>
              </a:rPr>
              <a:t>Abraham Maslow (1908-1970)</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4DBDB0B-1476-858F-E905-11EBC3212F5D}"/>
              </a:ext>
            </a:extLst>
          </p:cNvPr>
          <p:cNvSpPr>
            <a:spLocks noGrp="1"/>
          </p:cNvSpPr>
          <p:nvPr>
            <p:ph sz="quarter" idx="13"/>
          </p:nvPr>
        </p:nvSpPr>
        <p:spPr>
          <a:xfrm>
            <a:off x="412954" y="2789627"/>
            <a:ext cx="6111987" cy="3602935"/>
          </a:xfrm>
        </p:spPr>
        <p:txBody>
          <a:bodyPr>
            <a:noAutofit/>
          </a:bodyPr>
          <a:lstStyle/>
          <a:p>
            <a:r>
              <a:rPr lang="en-GB" dirty="0"/>
              <a:t>Maslow tried to understand and measure human motivation. </a:t>
            </a:r>
          </a:p>
          <a:p>
            <a:endParaRPr lang="en-GB" dirty="0"/>
          </a:p>
          <a:p>
            <a:r>
              <a:rPr lang="en-GB" dirty="0"/>
              <a:t>He stated that human motivation is based on people seeking fulfilment and change though personal growth. </a:t>
            </a:r>
          </a:p>
          <a:p>
            <a:pPr marL="0" indent="0">
              <a:buNone/>
            </a:pPr>
            <a:endParaRPr lang="en-GB" dirty="0"/>
          </a:p>
          <a:p>
            <a:pPr marL="0" indent="0">
              <a:buNone/>
            </a:pPr>
            <a:r>
              <a:rPr lang="en-GB" dirty="0"/>
              <a:t>		(Carlson and </a:t>
            </a:r>
            <a:r>
              <a:rPr lang="en-GB" dirty="0" err="1"/>
              <a:t>Buskist</a:t>
            </a:r>
            <a:r>
              <a:rPr lang="en-GB" dirty="0"/>
              <a:t>, 2013)</a:t>
            </a:r>
          </a:p>
        </p:txBody>
      </p:sp>
      <p:pic>
        <p:nvPicPr>
          <p:cNvPr id="4" name="Content Placeholder 4" descr="abraham-maslow.jpg">
            <a:extLst>
              <a:ext uri="{FF2B5EF4-FFF2-40B4-BE49-F238E27FC236}">
                <a16:creationId xmlns:a16="http://schemas.microsoft.com/office/drawing/2014/main" id="{1A1BFD77-D0F2-3869-63EF-88704CB3B4E7}"/>
              </a:ext>
            </a:extLst>
          </p:cNvPr>
          <p:cNvPicPr>
            <a:picLocks noChangeAspect="1"/>
          </p:cNvPicPr>
          <p:nvPr/>
        </p:nvPicPr>
        <p:blipFill rotWithShape="1">
          <a:blip r:embed="rId2">
            <a:extLst>
              <a:ext uri="{28A0092B-C50C-407E-A947-70E740481C1C}">
                <a14:useLocalDpi xmlns:a14="http://schemas.microsoft.com/office/drawing/2010/main" val="0"/>
              </a:ext>
            </a:extLst>
          </a:blip>
          <a:srcRect t="3744" r="1" b="22343"/>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9137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4294967295"/>
          </p:nvPr>
        </p:nvPicPr>
        <p:blipFill rotWithShape="1">
          <a:blip r:embed="rId2">
            <a:extLst>
              <a:ext uri="{28A0092B-C50C-407E-A947-70E740481C1C}">
                <a14:useLocalDpi xmlns:a14="http://schemas.microsoft.com/office/drawing/2010/main" val="0"/>
              </a:ext>
            </a:extLst>
          </a:blip>
          <a:srcRect t="5861" b="56457"/>
          <a:stretch/>
        </p:blipFill>
        <p:spPr>
          <a:xfrm>
            <a:off x="438413" y="-32522"/>
            <a:ext cx="7537450" cy="2875007"/>
          </a:xfrm>
          <a:prstGeom prst="rect">
            <a:avLst/>
          </a:prstGeom>
        </p:spPr>
      </p:pic>
      <p:sp>
        <p:nvSpPr>
          <p:cNvPr id="3" name="Title 2">
            <a:extLst>
              <a:ext uri="{FF2B5EF4-FFF2-40B4-BE49-F238E27FC236}">
                <a16:creationId xmlns:a16="http://schemas.microsoft.com/office/drawing/2014/main" id="{9DE64A25-DA42-AE52-9579-D71A7AE219D0}"/>
              </a:ext>
            </a:extLst>
          </p:cNvPr>
          <p:cNvSpPr>
            <a:spLocks noGrp="1"/>
          </p:cNvSpPr>
          <p:nvPr>
            <p:ph type="title"/>
          </p:nvPr>
        </p:nvSpPr>
        <p:spPr>
          <a:xfrm>
            <a:off x="7942881" y="1117174"/>
            <a:ext cx="3469553" cy="3565191"/>
          </a:xfrm>
        </p:spPr>
        <p:txBody>
          <a:bodyPr>
            <a:normAutofit/>
          </a:bodyPr>
          <a:lstStyle/>
          <a:p>
            <a:pPr algn="ctr"/>
            <a:r>
              <a:rPr lang="en-GB" u="sng" dirty="0">
                <a:latin typeface="+mn-lt"/>
              </a:rPr>
              <a:t>Maslow’s hierarchy of needs</a:t>
            </a:r>
          </a:p>
        </p:txBody>
      </p:sp>
      <p:pic>
        <p:nvPicPr>
          <p:cNvPr id="20" name="Content Placeholder 3">
            <a:extLst>
              <a:ext uri="{FF2B5EF4-FFF2-40B4-BE49-F238E27FC236}">
                <a16:creationId xmlns:a16="http://schemas.microsoft.com/office/drawing/2014/main" id="{8F93965A-F83F-4B2B-B5B2-0E08DAFAE7C4}"/>
              </a:ext>
            </a:extLst>
          </p:cNvPr>
          <p:cNvPicPr>
            <a:picLocks noChangeAspect="1"/>
          </p:cNvPicPr>
          <p:nvPr/>
        </p:nvPicPr>
        <p:blipFill rotWithShape="1">
          <a:blip r:embed="rId2">
            <a:extLst>
              <a:ext uri="{28A0092B-C50C-407E-A947-70E740481C1C}">
                <a14:useLocalDpi xmlns:a14="http://schemas.microsoft.com/office/drawing/2010/main" val="0"/>
              </a:ext>
            </a:extLst>
          </a:blip>
          <a:srcRect l="317" t="43325" r="-317" b="44373"/>
          <a:stretch/>
        </p:blipFill>
        <p:spPr>
          <a:xfrm>
            <a:off x="446088" y="2845948"/>
            <a:ext cx="7537346" cy="941183"/>
          </a:xfrm>
          <a:prstGeom prst="rect">
            <a:avLst/>
          </a:prstGeom>
        </p:spPr>
      </p:pic>
      <p:pic>
        <p:nvPicPr>
          <p:cNvPr id="22" name="Content Placeholder 3">
            <a:extLst>
              <a:ext uri="{FF2B5EF4-FFF2-40B4-BE49-F238E27FC236}">
                <a16:creationId xmlns:a16="http://schemas.microsoft.com/office/drawing/2014/main" id="{9A4FA9A7-C443-458D-A620-20F3FF1CCF3B}"/>
              </a:ext>
            </a:extLst>
          </p:cNvPr>
          <p:cNvPicPr>
            <a:picLocks noChangeAspect="1"/>
          </p:cNvPicPr>
          <p:nvPr/>
        </p:nvPicPr>
        <p:blipFill rotWithShape="1">
          <a:blip r:embed="rId2">
            <a:extLst>
              <a:ext uri="{28A0092B-C50C-407E-A947-70E740481C1C}">
                <a14:useLocalDpi xmlns:a14="http://schemas.microsoft.com/office/drawing/2010/main" val="0"/>
              </a:ext>
            </a:extLst>
          </a:blip>
          <a:srcRect l="-1213" t="54942" r="1213" b="32756"/>
          <a:stretch/>
        </p:blipFill>
        <p:spPr>
          <a:xfrm>
            <a:off x="346901" y="3773704"/>
            <a:ext cx="7537346" cy="941183"/>
          </a:xfrm>
          <a:prstGeom prst="rect">
            <a:avLst/>
          </a:prstGeom>
        </p:spPr>
      </p:pic>
      <p:pic>
        <p:nvPicPr>
          <p:cNvPr id="23" name="Content Placeholder 3">
            <a:extLst>
              <a:ext uri="{FF2B5EF4-FFF2-40B4-BE49-F238E27FC236}">
                <a16:creationId xmlns:a16="http://schemas.microsoft.com/office/drawing/2014/main" id="{4777ECB7-255F-4CE3-8F3F-C7F18EF3571E}"/>
              </a:ext>
            </a:extLst>
          </p:cNvPr>
          <p:cNvPicPr>
            <a:picLocks noChangeAspect="1"/>
          </p:cNvPicPr>
          <p:nvPr/>
        </p:nvPicPr>
        <p:blipFill rotWithShape="1">
          <a:blip r:embed="rId2">
            <a:extLst>
              <a:ext uri="{28A0092B-C50C-407E-A947-70E740481C1C}">
                <a14:useLocalDpi xmlns:a14="http://schemas.microsoft.com/office/drawing/2010/main" val="0"/>
              </a:ext>
            </a:extLst>
          </a:blip>
          <a:srcRect t="68727" b="18971"/>
          <a:stretch/>
        </p:blipFill>
        <p:spPr>
          <a:xfrm>
            <a:off x="446088" y="4682365"/>
            <a:ext cx="7537346" cy="941183"/>
          </a:xfrm>
          <a:prstGeom prst="rect">
            <a:avLst/>
          </a:prstGeom>
        </p:spPr>
      </p:pic>
      <p:pic>
        <p:nvPicPr>
          <p:cNvPr id="25" name="Content Placeholder 3">
            <a:extLst>
              <a:ext uri="{FF2B5EF4-FFF2-40B4-BE49-F238E27FC236}">
                <a16:creationId xmlns:a16="http://schemas.microsoft.com/office/drawing/2014/main" id="{3392E80C-F723-48C7-8CD5-D48525AFF4F8}"/>
              </a:ext>
            </a:extLst>
          </p:cNvPr>
          <p:cNvPicPr>
            <a:picLocks noChangeAspect="1"/>
          </p:cNvPicPr>
          <p:nvPr/>
        </p:nvPicPr>
        <p:blipFill rotWithShape="1">
          <a:blip r:embed="rId2">
            <a:extLst>
              <a:ext uri="{28A0092B-C50C-407E-A947-70E740481C1C}">
                <a14:useLocalDpi xmlns:a14="http://schemas.microsoft.com/office/drawing/2010/main" val="0"/>
              </a:ext>
            </a:extLst>
          </a:blip>
          <a:srcRect t="80328"/>
          <a:stretch/>
        </p:blipFill>
        <p:spPr>
          <a:xfrm>
            <a:off x="442659" y="5613584"/>
            <a:ext cx="7537346" cy="1504957"/>
          </a:xfrm>
          <a:prstGeom prst="rect">
            <a:avLst/>
          </a:prstGeom>
        </p:spPr>
      </p:pic>
    </p:spTree>
    <p:extLst>
      <p:ext uri="{BB962C8B-B14F-4D97-AF65-F5344CB8AC3E}">
        <p14:creationId xmlns:p14="http://schemas.microsoft.com/office/powerpoint/2010/main" val="167881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42E1B-06C3-95E5-1961-1B66BE1C5DC3}"/>
              </a:ext>
            </a:extLst>
          </p:cNvPr>
          <p:cNvSpPr>
            <a:spLocks noGrp="1"/>
          </p:cNvSpPr>
          <p:nvPr>
            <p:ph type="title"/>
          </p:nvPr>
        </p:nvSpPr>
        <p:spPr>
          <a:xfrm>
            <a:off x="1099425" y="717403"/>
            <a:ext cx="4709345" cy="1483632"/>
          </a:xfrm>
        </p:spPr>
        <p:txBody>
          <a:bodyPr anchor="b">
            <a:noAutofit/>
          </a:bodyPr>
          <a:lstStyle/>
          <a:p>
            <a:pPr algn="ctr"/>
            <a:r>
              <a:rPr lang="en-GB" sz="3600" dirty="0">
                <a:latin typeface="+mn-lt"/>
              </a:rPr>
              <a:t>Application of humanist ideas and principles: Treatment </a:t>
            </a:r>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66A28D-CFA4-2AD4-3EB6-3D201A11F160}"/>
              </a:ext>
            </a:extLst>
          </p:cNvPr>
          <p:cNvSpPr>
            <a:spLocks noGrp="1"/>
          </p:cNvSpPr>
          <p:nvPr>
            <p:ph sz="quarter" idx="13"/>
          </p:nvPr>
        </p:nvSpPr>
        <p:spPr>
          <a:xfrm>
            <a:off x="579528" y="2508105"/>
            <a:ext cx="5831104" cy="3632493"/>
          </a:xfrm>
        </p:spPr>
        <p:txBody>
          <a:bodyPr anchor="ctr">
            <a:normAutofit lnSpcReduction="10000"/>
          </a:bodyPr>
          <a:lstStyle/>
          <a:p>
            <a:pPr marL="592138"/>
            <a:r>
              <a:rPr lang="en-US" altLang="en-US" sz="2400" dirty="0"/>
              <a:t>The primary application of the humanistic approach has been to therapeutic treatment.</a:t>
            </a:r>
          </a:p>
          <a:p>
            <a:pPr marL="592138"/>
            <a:endParaRPr lang="en-US" altLang="en-US" sz="2400" dirty="0"/>
          </a:p>
          <a:p>
            <a:pPr marL="592138"/>
            <a:r>
              <a:rPr lang="en-US" altLang="en-US" sz="2400" dirty="0"/>
              <a:t>This takes the form of </a:t>
            </a:r>
            <a:r>
              <a:rPr lang="en-US" altLang="en-US" sz="2400" b="1" dirty="0"/>
              <a:t>client-centered therapy</a:t>
            </a:r>
            <a:r>
              <a:rPr lang="en-US" altLang="en-US" sz="2400" dirty="0"/>
              <a:t> whereby the client is encouraged to </a:t>
            </a:r>
            <a:r>
              <a:rPr lang="en-US" altLang="en-US" sz="2400" b="1" dirty="0"/>
              <a:t>develop positive self-regard </a:t>
            </a:r>
            <a:r>
              <a:rPr lang="en-US" altLang="en-US" sz="2400" dirty="0"/>
              <a:t>and overcome any mismatch between their perceived self, real self and ideal self.</a:t>
            </a:r>
          </a:p>
          <a:p>
            <a:endParaRPr lang="en-GB" sz="2000" dirty="0"/>
          </a:p>
        </p:txBody>
      </p:sp>
      <p:pic>
        <p:nvPicPr>
          <p:cNvPr id="4" name="Picture 1">
            <a:extLst>
              <a:ext uri="{FF2B5EF4-FFF2-40B4-BE49-F238E27FC236}">
                <a16:creationId xmlns:a16="http://schemas.microsoft.com/office/drawing/2014/main" id="{EAD7410D-20C4-410E-B69B-61043270870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1248"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45450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ircular pattern of dots and lines&#10;&#10;Description automatically generated">
            <a:extLst>
              <a:ext uri="{FF2B5EF4-FFF2-40B4-BE49-F238E27FC236}">
                <a16:creationId xmlns:a16="http://schemas.microsoft.com/office/drawing/2014/main" id="{A6924EDC-28DB-E40A-4274-FD05155DA984}"/>
              </a:ext>
            </a:extLst>
          </p:cNvPr>
          <p:cNvPicPr>
            <a:picLocks noChangeAspect="1"/>
          </p:cNvPicPr>
          <p:nvPr/>
        </p:nvPicPr>
        <p:blipFill rotWithShape="1">
          <a:blip r:embed="rId2"/>
          <a:srcRect l="2538" t="14773" r="6553"/>
          <a:stretch/>
        </p:blipFill>
        <p:spPr>
          <a:xfrm>
            <a:off x="20" y="10"/>
            <a:ext cx="12191981" cy="6857990"/>
          </a:xfrm>
          <a:prstGeom prst="rect">
            <a:avLst/>
          </a:prstGeom>
        </p:spPr>
      </p:pic>
      <p:sp>
        <p:nvSpPr>
          <p:cNvPr id="18" name="Rectangle 1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FDC589A-F8A5-1C4A-84E1-71B32853D432}"/>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latin typeface="+mn-lt"/>
              </a:rPr>
              <a:t>Evaluation</a:t>
            </a:r>
          </a:p>
        </p:txBody>
      </p:sp>
      <p:sp>
        <p:nvSpPr>
          <p:cNvPr id="20" name="Rectangle: Rounded Corners 1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9455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C36F4F-DBE5-0FF7-EB98-3B56DCBB9DA2}"/>
              </a:ext>
            </a:extLst>
          </p:cNvPr>
          <p:cNvSpPr>
            <a:spLocks noGrp="1"/>
          </p:cNvSpPr>
          <p:nvPr>
            <p:ph type="title"/>
          </p:nvPr>
        </p:nvSpPr>
        <p:spPr/>
        <p:txBody>
          <a:bodyPr/>
          <a:lstStyle/>
          <a:p>
            <a:pPr algn="ctr"/>
            <a:r>
              <a:rPr lang="en-GB" u="sng" dirty="0">
                <a:latin typeface="+mn-lt"/>
              </a:rPr>
              <a:t>Strengths</a:t>
            </a:r>
          </a:p>
        </p:txBody>
      </p:sp>
      <p:graphicFrame>
        <p:nvGraphicFramePr>
          <p:cNvPr id="7" name="Content Placeholder 4">
            <a:extLst>
              <a:ext uri="{FF2B5EF4-FFF2-40B4-BE49-F238E27FC236}">
                <a16:creationId xmlns:a16="http://schemas.microsoft.com/office/drawing/2014/main" id="{6F51A644-1ECD-A2B4-78ED-1D0B186F8461}"/>
              </a:ext>
            </a:extLst>
          </p:cNvPr>
          <p:cNvGraphicFramePr>
            <a:graphicFrameLocks noGrp="1"/>
          </p:cNvGraphicFramePr>
          <p:nvPr>
            <p:ph idx="1"/>
            <p:extLst>
              <p:ext uri="{D42A27DB-BD31-4B8C-83A1-F6EECF244321}">
                <p14:modId xmlns:p14="http://schemas.microsoft.com/office/powerpoint/2010/main" val="232243795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0134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DB54C-50D1-FFAD-0C84-865C3DAA4268}"/>
              </a:ext>
            </a:extLst>
          </p:cNvPr>
          <p:cNvSpPr>
            <a:spLocks noGrp="1"/>
          </p:cNvSpPr>
          <p:nvPr>
            <p:ph type="title"/>
          </p:nvPr>
        </p:nvSpPr>
        <p:spPr>
          <a:xfrm>
            <a:off x="838200" y="557188"/>
            <a:ext cx="10515600" cy="1133499"/>
          </a:xfrm>
        </p:spPr>
        <p:txBody>
          <a:bodyPr>
            <a:normAutofit/>
          </a:bodyPr>
          <a:lstStyle/>
          <a:p>
            <a:pPr algn="ctr"/>
            <a:r>
              <a:rPr lang="en-GB" sz="5200" u="sng" dirty="0">
                <a:latin typeface="+mn-lt"/>
              </a:rPr>
              <a:t>Weaknesses</a:t>
            </a:r>
          </a:p>
        </p:txBody>
      </p:sp>
      <p:graphicFrame>
        <p:nvGraphicFramePr>
          <p:cNvPr id="5" name="Content Placeholder 2">
            <a:extLst>
              <a:ext uri="{FF2B5EF4-FFF2-40B4-BE49-F238E27FC236}">
                <a16:creationId xmlns:a16="http://schemas.microsoft.com/office/drawing/2014/main" id="{52807623-C2C3-7DDF-24D3-2ACA660AA98F}"/>
              </a:ext>
            </a:extLst>
          </p:cNvPr>
          <p:cNvGraphicFramePr>
            <a:graphicFrameLocks noGrp="1"/>
          </p:cNvGraphicFramePr>
          <p:nvPr>
            <p:ph idx="1"/>
            <p:extLst>
              <p:ext uri="{D42A27DB-BD31-4B8C-83A1-F6EECF244321}">
                <p14:modId xmlns:p14="http://schemas.microsoft.com/office/powerpoint/2010/main" val="117950401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424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39E93DA-BA0C-4FFD-8859-C0D19FF5C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E758A-430A-BAB1-FCF0-58CA138D64B1}"/>
              </a:ext>
            </a:extLst>
          </p:cNvPr>
          <p:cNvSpPr>
            <a:spLocks noGrp="1"/>
          </p:cNvSpPr>
          <p:nvPr>
            <p:ph type="title"/>
          </p:nvPr>
        </p:nvSpPr>
        <p:spPr>
          <a:xfrm>
            <a:off x="7331384" y="679731"/>
            <a:ext cx="4531432" cy="5795884"/>
          </a:xfrm>
        </p:spPr>
        <p:txBody>
          <a:bodyPr vert="horz" lIns="91440" tIns="45720" rIns="91440" bIns="45720" rtlCol="0" anchor="b">
            <a:normAutofit fontScale="90000"/>
          </a:bodyPr>
          <a:lstStyle/>
          <a:p>
            <a:pPr algn="ctr"/>
            <a:br>
              <a:rPr lang="en-US" sz="3600" u="sng" dirty="0">
                <a:latin typeface="+mn-lt"/>
              </a:rPr>
            </a:br>
            <a:br>
              <a:rPr lang="en-US" sz="2800" dirty="0">
                <a:latin typeface="+mn-lt"/>
              </a:rPr>
            </a:br>
            <a:r>
              <a:rPr lang="en-US" sz="2800" dirty="0">
                <a:latin typeface="+mn-lt"/>
              </a:rPr>
              <a:t>This is a video of a full therapy session between Carl Rogers and a man experiencing anger and hurt after an illness. </a:t>
            </a:r>
            <a:br>
              <a:rPr lang="en-US" sz="2800" dirty="0">
                <a:latin typeface="+mn-lt"/>
              </a:rPr>
            </a:br>
            <a:br>
              <a:rPr lang="en-US" sz="2800" dirty="0">
                <a:latin typeface="+mn-lt"/>
              </a:rPr>
            </a:br>
            <a:r>
              <a:rPr lang="en-US" sz="2800" dirty="0">
                <a:latin typeface="+mn-lt"/>
              </a:rPr>
              <a:t>If you are interested in how these humanistic principles can be applied in therapy then please follow the link in the image to watch it. </a:t>
            </a:r>
            <a:br>
              <a:rPr lang="en-US" sz="2800" dirty="0">
                <a:latin typeface="+mn-lt"/>
              </a:rPr>
            </a:br>
            <a:br>
              <a:rPr lang="en-US" sz="2800" dirty="0">
                <a:latin typeface="+mn-lt"/>
              </a:rPr>
            </a:br>
            <a:r>
              <a:rPr lang="en-US" sz="2800" b="1" dirty="0">
                <a:latin typeface="+mn-lt"/>
              </a:rPr>
              <a:t>Do you think this is an effective therapy session? </a:t>
            </a:r>
            <a:br>
              <a:rPr lang="en-US" sz="2800" b="1" dirty="0">
                <a:latin typeface="+mn-lt"/>
              </a:rPr>
            </a:br>
            <a:r>
              <a:rPr lang="en-US" sz="2800" b="1" dirty="0">
                <a:latin typeface="+mn-lt"/>
              </a:rPr>
              <a:t>Why do you think this? </a:t>
            </a:r>
            <a:br>
              <a:rPr lang="en-US" sz="2400" dirty="0"/>
            </a:br>
            <a:br>
              <a:rPr lang="en-US" sz="2400" dirty="0"/>
            </a:br>
            <a:endParaRPr lang="en-US" sz="2400" dirty="0"/>
          </a:p>
        </p:txBody>
      </p:sp>
      <p:grpSp>
        <p:nvGrpSpPr>
          <p:cNvPr id="18" name="Group 17">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19" name="Straight Connector 18">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269325"/>
            <a:ext cx="6116779" cy="620629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sitting at a table&#10;&#10;Description automatically generated">
            <a:hlinkClick r:id="rId2"/>
            <a:extLst>
              <a:ext uri="{FF2B5EF4-FFF2-40B4-BE49-F238E27FC236}">
                <a16:creationId xmlns:a16="http://schemas.microsoft.com/office/drawing/2014/main" id="{1BBF0407-DED2-7207-F144-05F033DE7C4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900" r="14899" b="-1"/>
          <a:stretch/>
        </p:blipFill>
        <p:spPr>
          <a:xfrm>
            <a:off x="942597" y="556118"/>
            <a:ext cx="5608830" cy="5632704"/>
          </a:xfrm>
          <a:prstGeom prst="rect">
            <a:avLst/>
          </a:prstGeom>
        </p:spPr>
      </p:pic>
    </p:spTree>
    <p:extLst>
      <p:ext uri="{BB962C8B-B14F-4D97-AF65-F5344CB8AC3E}">
        <p14:creationId xmlns:p14="http://schemas.microsoft.com/office/powerpoint/2010/main" val="1273070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TotalTime>
  <Words>955</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Humanism</vt:lpstr>
      <vt:lpstr>Origins and history</vt:lpstr>
      <vt:lpstr>Key assumptions</vt:lpstr>
      <vt:lpstr>Carl Rogers (1980) ‘A way of being’ </vt:lpstr>
      <vt:lpstr>Key assumptions</vt:lpstr>
      <vt:lpstr>Key assumptions</vt:lpstr>
      <vt:lpstr>Carl Rogers (1902-1987)</vt:lpstr>
      <vt:lpstr>Carl Rogers believed that:</vt:lpstr>
      <vt:lpstr>Abraham Maslow (1908-1970)</vt:lpstr>
      <vt:lpstr>Maslow’s hierarchy of needs</vt:lpstr>
      <vt:lpstr>Application of humanist ideas and principles: Treatment </vt:lpstr>
      <vt:lpstr>Evaluation</vt:lpstr>
      <vt:lpstr>Strengths</vt:lpstr>
      <vt:lpstr>Weaknesses</vt:lpstr>
      <vt:lpstr>  This is a video of a full therapy session between Carl Rogers and a man experiencing anger and hurt after an illness.   If you are interested in how these humanistic principles can be applied in therapy then please follow the link in the image to watch it.   Do you think this is an effective therapy session?  Why do you think this?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dc:title>
  <dc:creator>Alice Clayton</dc:creator>
  <cp:lastModifiedBy>Alice Clayton</cp:lastModifiedBy>
  <cp:revision>15</cp:revision>
  <dcterms:created xsi:type="dcterms:W3CDTF">2023-07-10T13:37:30Z</dcterms:created>
  <dcterms:modified xsi:type="dcterms:W3CDTF">2023-10-12T07:56:47Z</dcterms:modified>
</cp:coreProperties>
</file>