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9" r:id="rId8"/>
    <p:sldId id="262" r:id="rId9"/>
    <p:sldId id="264" r:id="rId10"/>
    <p:sldId id="263" r:id="rId11"/>
    <p:sldId id="265" r:id="rId12"/>
    <p:sldId id="266" r:id="rId13"/>
    <p:sldId id="267" r:id="rId14"/>
    <p:sldId id="268"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varScale="1">
        <p:scale>
          <a:sx n="48" d="100"/>
          <a:sy n="48" d="100"/>
        </p:scale>
        <p:origin x="67" y="7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3158261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1286157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1504289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48E3F6-630F-4B5A-BD75-D62A00D3CDE2}"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1433762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48E3F6-630F-4B5A-BD75-D62A00D3CDE2}" type="datetimeFigureOut">
              <a:rPr lang="en-GB" smtClean="0"/>
              <a:t>20/02/2021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3131936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48E3F6-630F-4B5A-BD75-D62A00D3CDE2}" type="datetimeFigureOut">
              <a:rPr lang="en-GB" smtClean="0"/>
              <a:t>20/02/2021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2100482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48E3F6-630F-4B5A-BD75-D62A00D3CDE2}" type="datetimeFigureOut">
              <a:rPr lang="en-GB" smtClean="0"/>
              <a:t>20/02/2021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1035961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48E3F6-630F-4B5A-BD75-D62A00D3CDE2}"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3207923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48E3F6-630F-4B5A-BD75-D62A00D3CDE2}"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413833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48E3F6-630F-4B5A-BD75-D62A00D3CDE2}"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3158950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15894335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3202939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2067701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1449931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3035680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3146894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8E3F6-630F-4B5A-BD75-D62A00D3CDE2}"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67590B-2395-4FA0-B88E-48B5A5362D79}" type="slidenum">
              <a:rPr lang="en-GB" smtClean="0"/>
              <a:t>‹#›</a:t>
            </a:fld>
            <a:endParaRPr lang="en-GB"/>
          </a:p>
        </p:txBody>
      </p:sp>
    </p:spTree>
    <p:extLst>
      <p:ext uri="{BB962C8B-B14F-4D97-AF65-F5344CB8AC3E}">
        <p14:creationId xmlns:p14="http://schemas.microsoft.com/office/powerpoint/2010/main" val="1125611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348E3F6-630F-4B5A-BD75-D62A00D3CDE2}" type="datetimeFigureOut">
              <a:rPr lang="en-GB" smtClean="0"/>
              <a:t>20/02/2021</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B67590B-2395-4FA0-B88E-48B5A5362D79}" type="slidenum">
              <a:rPr lang="en-GB" smtClean="0"/>
              <a:t>‹#›</a:t>
            </a:fld>
            <a:endParaRPr lang="en-GB"/>
          </a:p>
        </p:txBody>
      </p:sp>
    </p:spTree>
    <p:extLst>
      <p:ext uri="{BB962C8B-B14F-4D97-AF65-F5344CB8AC3E}">
        <p14:creationId xmlns:p14="http://schemas.microsoft.com/office/powerpoint/2010/main" val="399959187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F531361-21C7-4F1D-A722-88F251C428E1}"/>
              </a:ext>
            </a:extLst>
          </p:cNvPr>
          <p:cNvSpPr>
            <a:spLocks noGrp="1"/>
          </p:cNvSpPr>
          <p:nvPr>
            <p:ph type="subTitle" idx="1"/>
          </p:nvPr>
        </p:nvSpPr>
        <p:spPr>
          <a:xfrm>
            <a:off x="4543952" y="5461005"/>
            <a:ext cx="6987645" cy="423328"/>
          </a:xfrm>
        </p:spPr>
        <p:txBody>
          <a:bodyPr>
            <a:noAutofit/>
          </a:bodyPr>
          <a:lstStyle/>
          <a:p>
            <a:r>
              <a:rPr lang="en-GB" sz="4000" dirty="0"/>
              <a:t>Criminal Law Tutorial</a:t>
            </a:r>
          </a:p>
        </p:txBody>
      </p:sp>
      <p:pic>
        <p:nvPicPr>
          <p:cNvPr id="6" name="Picture 5">
            <a:extLst>
              <a:ext uri="{FF2B5EF4-FFF2-40B4-BE49-F238E27FC236}">
                <a16:creationId xmlns:a16="http://schemas.microsoft.com/office/drawing/2014/main" id="{04749C93-9058-479D-816F-785A5FEE2FDC}"/>
              </a:ext>
            </a:extLst>
          </p:cNvPr>
          <p:cNvPicPr>
            <a:picLocks noChangeAspect="1"/>
          </p:cNvPicPr>
          <p:nvPr/>
        </p:nvPicPr>
        <p:blipFill rotWithShape="1">
          <a:blip r:embed="rId3"/>
          <a:srcRect t="5421" r="2" b="5661"/>
          <a:stretch/>
        </p:blipFill>
        <p:spPr>
          <a:xfrm>
            <a:off x="3967843" y="608014"/>
            <a:ext cx="7487555" cy="372843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47290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D5149-A5C8-437A-971F-B8E9FD158A72}"/>
              </a:ext>
            </a:extLst>
          </p:cNvPr>
          <p:cNvSpPr>
            <a:spLocks noGrp="1"/>
          </p:cNvSpPr>
          <p:nvPr>
            <p:ph type="title"/>
          </p:nvPr>
        </p:nvSpPr>
        <p:spPr>
          <a:xfrm>
            <a:off x="3854451" y="685800"/>
            <a:ext cx="7648573" cy="1752599"/>
          </a:xfrm>
        </p:spPr>
        <p:txBody>
          <a:bodyPr>
            <a:normAutofit/>
          </a:bodyPr>
          <a:lstStyle/>
          <a:p>
            <a:r>
              <a:rPr lang="en-GB" sz="5400" b="1" dirty="0"/>
              <a:t>Learning Objectives:</a:t>
            </a:r>
          </a:p>
        </p:txBody>
      </p:sp>
      <p:sp>
        <p:nvSpPr>
          <p:cNvPr id="10" name="Rectangle 9">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4"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6"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8"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0" name="Freeform: Shape 19">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22"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sp>
        <p:nvSpPr>
          <p:cNvPr id="3" name="Content Placeholder 2">
            <a:extLst>
              <a:ext uri="{FF2B5EF4-FFF2-40B4-BE49-F238E27FC236}">
                <a16:creationId xmlns:a16="http://schemas.microsoft.com/office/drawing/2014/main" id="{0F5DB1CC-7D0E-48CF-A9AF-3D552B776B9A}"/>
              </a:ext>
            </a:extLst>
          </p:cNvPr>
          <p:cNvSpPr>
            <a:spLocks noGrp="1"/>
          </p:cNvSpPr>
          <p:nvPr>
            <p:ph idx="1"/>
          </p:nvPr>
        </p:nvSpPr>
        <p:spPr>
          <a:xfrm>
            <a:off x="3854451" y="2666999"/>
            <a:ext cx="7648572" cy="3124201"/>
          </a:xfrm>
        </p:spPr>
        <p:txBody>
          <a:bodyPr anchor="t">
            <a:normAutofit/>
          </a:bodyPr>
          <a:lstStyle/>
          <a:p>
            <a:r>
              <a:rPr lang="en-GB" sz="2800" dirty="0"/>
              <a:t>To recap the knowledge gained from the lecture.</a:t>
            </a:r>
          </a:p>
          <a:p>
            <a:endParaRPr lang="en-GB" sz="2800" dirty="0"/>
          </a:p>
          <a:p>
            <a:r>
              <a:rPr lang="en-GB" sz="2800" dirty="0"/>
              <a:t>To explore relevant case law.</a:t>
            </a:r>
          </a:p>
          <a:p>
            <a:endParaRPr lang="en-GB" sz="2800" dirty="0"/>
          </a:p>
          <a:p>
            <a:r>
              <a:rPr lang="en-GB" sz="2800" dirty="0"/>
              <a:t>To attempt homicide problem questions.</a:t>
            </a:r>
          </a:p>
        </p:txBody>
      </p:sp>
    </p:spTree>
    <p:extLst>
      <p:ext uri="{BB962C8B-B14F-4D97-AF65-F5344CB8AC3E}">
        <p14:creationId xmlns:p14="http://schemas.microsoft.com/office/powerpoint/2010/main" val="845972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a:xfrm>
            <a:off x="496112" y="685801"/>
            <a:ext cx="2743200" cy="5105400"/>
          </a:xfrm>
        </p:spPr>
        <p:txBody>
          <a:bodyPr>
            <a:normAutofit/>
          </a:bodyPr>
          <a:lstStyle/>
          <a:p>
            <a:pPr algn="l"/>
            <a:r>
              <a:rPr lang="en-GB" sz="4800" dirty="0">
                <a:solidFill>
                  <a:srgbClr val="FFFFFF"/>
                </a:solidFill>
              </a:rPr>
              <a:t>Recap of lecture:</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a:xfrm>
            <a:off x="5117105" y="257174"/>
            <a:ext cx="6962600" cy="6400300"/>
          </a:xfrm>
        </p:spPr>
        <p:txBody>
          <a:bodyPr>
            <a:normAutofit/>
          </a:bodyPr>
          <a:lstStyle/>
          <a:p>
            <a:r>
              <a:rPr lang="en-GB" dirty="0"/>
              <a:t>Define murder</a:t>
            </a:r>
          </a:p>
          <a:p>
            <a:pPr marL="0" indent="0">
              <a:buNone/>
            </a:pPr>
            <a:r>
              <a:rPr lang="en-GB" sz="2000" dirty="0">
                <a:solidFill>
                  <a:schemeClr val="accent1">
                    <a:lumMod val="75000"/>
                  </a:schemeClr>
                </a:solidFill>
              </a:rPr>
              <a:t>Murder is where D kills V and D intends to kill or intends to cause GBH. The offence takes place under the Queen’s peace.</a:t>
            </a:r>
          </a:p>
          <a:p>
            <a:r>
              <a:rPr lang="en-GB" dirty="0"/>
              <a:t>What is the Actus Reus of Murder?</a:t>
            </a:r>
          </a:p>
          <a:p>
            <a:pPr marL="0" indent="0">
              <a:buNone/>
            </a:pPr>
            <a:r>
              <a:rPr lang="en-GB" sz="2000" dirty="0">
                <a:solidFill>
                  <a:schemeClr val="accent1">
                    <a:lumMod val="75000"/>
                  </a:schemeClr>
                </a:solidFill>
              </a:rPr>
              <a:t>D unlawfully kills another person under the Queen’s peace and V is a person.</a:t>
            </a:r>
          </a:p>
          <a:p>
            <a:pPr marL="0" indent="0">
              <a:buNone/>
            </a:pPr>
            <a:r>
              <a:rPr lang="en-GB" sz="2000" dirty="0">
                <a:solidFill>
                  <a:schemeClr val="accent1">
                    <a:lumMod val="75000"/>
                  </a:schemeClr>
                </a:solidFill>
              </a:rPr>
              <a:t>Gibbins and Proctor [1918]</a:t>
            </a:r>
          </a:p>
          <a:p>
            <a:r>
              <a:rPr lang="en-GB" dirty="0"/>
              <a:t>What are the specific partial defences to murder?</a:t>
            </a:r>
          </a:p>
          <a:p>
            <a:pPr marL="0" indent="0">
              <a:buNone/>
            </a:pPr>
            <a:r>
              <a:rPr lang="en-GB" sz="2000" dirty="0">
                <a:solidFill>
                  <a:schemeClr val="accent1">
                    <a:lumMod val="75000"/>
                  </a:schemeClr>
                </a:solidFill>
              </a:rPr>
              <a:t>Killing with diminished responsibility (S.2 Homicide Act 1957)</a:t>
            </a:r>
          </a:p>
          <a:p>
            <a:pPr marL="0" indent="0">
              <a:buNone/>
            </a:pPr>
            <a:r>
              <a:rPr lang="en-GB" sz="2000" dirty="0">
                <a:solidFill>
                  <a:schemeClr val="accent1">
                    <a:lumMod val="75000"/>
                  </a:schemeClr>
                </a:solidFill>
              </a:rPr>
              <a:t>Killing under loss of control (S.54 and 55 Coroners and Justice Act 2009 modified by S.3 Homicide Act 1957) – formally provocation.</a:t>
            </a:r>
          </a:p>
          <a:p>
            <a:pPr marL="0" indent="0">
              <a:buNone/>
            </a:pPr>
            <a:r>
              <a:rPr lang="en-GB" sz="2000" dirty="0">
                <a:solidFill>
                  <a:schemeClr val="accent1">
                    <a:lumMod val="75000"/>
                  </a:schemeClr>
                </a:solidFill>
              </a:rPr>
              <a:t>Killing in pursuance of a suicide pact (S.4 Homicide Act 1957)</a:t>
            </a:r>
          </a:p>
          <a:p>
            <a:pPr marL="0" indent="0">
              <a:buNone/>
            </a:pPr>
            <a:r>
              <a:rPr lang="en-GB" sz="2000" dirty="0">
                <a:solidFill>
                  <a:schemeClr val="accent1">
                    <a:lumMod val="75000"/>
                  </a:schemeClr>
                </a:solidFill>
              </a:rPr>
              <a:t>If these defences are successful it reduces what would be murder to ‘voluntary manslaughter’.</a:t>
            </a:r>
          </a:p>
        </p:txBody>
      </p:sp>
    </p:spTree>
    <p:extLst>
      <p:ext uri="{BB962C8B-B14F-4D97-AF65-F5344CB8AC3E}">
        <p14:creationId xmlns:p14="http://schemas.microsoft.com/office/powerpoint/2010/main" val="30693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a:xfrm>
            <a:off x="496112" y="685801"/>
            <a:ext cx="2743200" cy="5105400"/>
          </a:xfrm>
        </p:spPr>
        <p:txBody>
          <a:bodyPr>
            <a:normAutofit/>
          </a:bodyPr>
          <a:lstStyle/>
          <a:p>
            <a:pPr algn="l"/>
            <a:r>
              <a:rPr lang="en-GB" sz="4800" dirty="0">
                <a:solidFill>
                  <a:srgbClr val="FFFFFF"/>
                </a:solidFill>
              </a:rPr>
              <a:t>Recap of lecture:</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a:xfrm>
            <a:off x="5117105" y="257174"/>
            <a:ext cx="6962600" cy="6400300"/>
          </a:xfrm>
        </p:spPr>
        <p:txBody>
          <a:bodyPr>
            <a:normAutofit/>
          </a:bodyPr>
          <a:lstStyle/>
          <a:p>
            <a:r>
              <a:rPr lang="en-GB" dirty="0"/>
              <a:t>What is involuntary manslaughter?</a:t>
            </a:r>
          </a:p>
          <a:p>
            <a:pPr marL="0" indent="0">
              <a:buNone/>
            </a:pPr>
            <a:r>
              <a:rPr lang="en-GB" sz="2000" dirty="0">
                <a:solidFill>
                  <a:schemeClr val="accent1">
                    <a:lumMod val="75000"/>
                  </a:schemeClr>
                </a:solidFill>
              </a:rPr>
              <a:t>Where D kills V with anything less than an intent to kill or cause GBH.</a:t>
            </a:r>
          </a:p>
          <a:p>
            <a:pPr marL="0" indent="0">
              <a:buNone/>
            </a:pPr>
            <a:r>
              <a:rPr lang="en-GB" sz="2000" dirty="0">
                <a:solidFill>
                  <a:schemeClr val="accent1">
                    <a:lumMod val="75000"/>
                  </a:schemeClr>
                </a:solidFill>
              </a:rPr>
              <a:t>Gross negligence manslaughter.</a:t>
            </a:r>
          </a:p>
          <a:p>
            <a:pPr marL="0" indent="0">
              <a:buNone/>
            </a:pPr>
            <a:r>
              <a:rPr lang="en-GB" sz="2000" dirty="0">
                <a:solidFill>
                  <a:schemeClr val="accent1">
                    <a:lumMod val="75000"/>
                  </a:schemeClr>
                </a:solidFill>
              </a:rPr>
              <a:t>Constructive manslaughter/unlawful and dangerous act manslaughter.</a:t>
            </a:r>
          </a:p>
          <a:p>
            <a:pPr marL="0" indent="0">
              <a:buNone/>
            </a:pPr>
            <a:r>
              <a:rPr lang="en-GB" sz="2000" dirty="0">
                <a:solidFill>
                  <a:schemeClr val="accent1">
                    <a:lumMod val="75000"/>
                  </a:schemeClr>
                </a:solidFill>
              </a:rPr>
              <a:t>Subjectively reckless manslaughter</a:t>
            </a:r>
          </a:p>
          <a:p>
            <a:r>
              <a:rPr lang="en-GB" dirty="0"/>
              <a:t>What is gross negligence manslaughter?</a:t>
            </a:r>
          </a:p>
          <a:p>
            <a:pPr marL="0" indent="0">
              <a:buNone/>
            </a:pPr>
            <a:r>
              <a:rPr lang="en-GB" sz="2000" dirty="0">
                <a:solidFill>
                  <a:schemeClr val="accent1">
                    <a:lumMod val="75000"/>
                  </a:schemeClr>
                </a:solidFill>
              </a:rPr>
              <a:t>D owed a duty of care to V and breached that duty of care.</a:t>
            </a:r>
          </a:p>
          <a:p>
            <a:pPr marL="0" indent="0">
              <a:buNone/>
            </a:pPr>
            <a:r>
              <a:rPr lang="en-GB" sz="2000" dirty="0">
                <a:solidFill>
                  <a:schemeClr val="accent1">
                    <a:lumMod val="75000"/>
                  </a:schemeClr>
                </a:solidFill>
              </a:rPr>
              <a:t>The negligence was gross and D’s negligence caused the death.</a:t>
            </a:r>
          </a:p>
          <a:p>
            <a:pPr marL="0" indent="0">
              <a:buNone/>
            </a:pPr>
            <a:r>
              <a:rPr lang="en-GB" sz="2000" dirty="0">
                <a:solidFill>
                  <a:schemeClr val="accent1">
                    <a:lumMod val="75000"/>
                  </a:schemeClr>
                </a:solidFill>
              </a:rPr>
              <a:t>Adomako [1994]</a:t>
            </a:r>
          </a:p>
        </p:txBody>
      </p:sp>
    </p:spTree>
    <p:extLst>
      <p:ext uri="{BB962C8B-B14F-4D97-AF65-F5344CB8AC3E}">
        <p14:creationId xmlns:p14="http://schemas.microsoft.com/office/powerpoint/2010/main" val="248802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a:xfrm>
            <a:off x="496112" y="685801"/>
            <a:ext cx="2743200" cy="5105400"/>
          </a:xfrm>
        </p:spPr>
        <p:txBody>
          <a:bodyPr>
            <a:normAutofit/>
          </a:bodyPr>
          <a:lstStyle/>
          <a:p>
            <a:pPr algn="l"/>
            <a:r>
              <a:rPr lang="en-GB" sz="4800" dirty="0">
                <a:solidFill>
                  <a:srgbClr val="FFFFFF"/>
                </a:solidFill>
              </a:rPr>
              <a:t>Recap of lecture:</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a:xfrm>
            <a:off x="5117105" y="257174"/>
            <a:ext cx="6962600" cy="6400300"/>
          </a:xfrm>
        </p:spPr>
        <p:txBody>
          <a:bodyPr>
            <a:normAutofit/>
          </a:bodyPr>
          <a:lstStyle/>
          <a:p>
            <a:r>
              <a:rPr lang="en-GB" dirty="0"/>
              <a:t>What is constructive/unlawful and dangerous act manslaughter?</a:t>
            </a:r>
          </a:p>
          <a:p>
            <a:pPr marL="0" indent="0">
              <a:buNone/>
            </a:pPr>
            <a:r>
              <a:rPr lang="en-GB" sz="2000" dirty="0">
                <a:solidFill>
                  <a:schemeClr val="accent1">
                    <a:lumMod val="75000"/>
                  </a:schemeClr>
                </a:solidFill>
              </a:rPr>
              <a:t>D does an act which must be unlawful, dangerous and cause V’s death.</a:t>
            </a:r>
          </a:p>
          <a:p>
            <a:r>
              <a:rPr lang="en-GB" dirty="0"/>
              <a:t>What is subjectively reckless manslaughter?</a:t>
            </a:r>
          </a:p>
          <a:p>
            <a:pPr marL="0" indent="0">
              <a:buNone/>
            </a:pPr>
            <a:r>
              <a:rPr lang="en-GB" sz="2000" dirty="0">
                <a:solidFill>
                  <a:schemeClr val="accent1">
                    <a:lumMod val="75000"/>
                  </a:schemeClr>
                </a:solidFill>
              </a:rPr>
              <a:t>D kills by an act or omission which does not have to amount to an offence.</a:t>
            </a:r>
          </a:p>
          <a:p>
            <a:pPr marL="0" indent="0">
              <a:buNone/>
            </a:pPr>
            <a:r>
              <a:rPr lang="en-GB" sz="2000" dirty="0">
                <a:solidFill>
                  <a:schemeClr val="accent1">
                    <a:lumMod val="75000"/>
                  </a:schemeClr>
                </a:solidFill>
              </a:rPr>
              <a:t>Where D is aware that it is highly probable that he will cause GBH.</a:t>
            </a:r>
          </a:p>
          <a:p>
            <a:pPr marL="0" indent="0">
              <a:buNone/>
            </a:pPr>
            <a:endParaRPr lang="en-GB" sz="2000" dirty="0"/>
          </a:p>
        </p:txBody>
      </p:sp>
    </p:spTree>
    <p:extLst>
      <p:ext uri="{BB962C8B-B14F-4D97-AF65-F5344CB8AC3E}">
        <p14:creationId xmlns:p14="http://schemas.microsoft.com/office/powerpoint/2010/main" val="2359729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FF858-8FC9-440C-BE44-0725F85F8319}"/>
              </a:ext>
            </a:extLst>
          </p:cNvPr>
          <p:cNvSpPr>
            <a:spLocks noGrp="1"/>
          </p:cNvSpPr>
          <p:nvPr>
            <p:ph type="title"/>
          </p:nvPr>
        </p:nvSpPr>
        <p:spPr/>
        <p:txBody>
          <a:bodyPr>
            <a:normAutofit/>
          </a:bodyPr>
          <a:lstStyle/>
          <a:p>
            <a:r>
              <a:rPr lang="en-GB" sz="5400" b="1" dirty="0"/>
              <a:t>Relevant Case Law:</a:t>
            </a:r>
          </a:p>
        </p:txBody>
      </p:sp>
      <p:sp>
        <p:nvSpPr>
          <p:cNvPr id="4" name="Content Placeholder 3">
            <a:extLst>
              <a:ext uri="{FF2B5EF4-FFF2-40B4-BE49-F238E27FC236}">
                <a16:creationId xmlns:a16="http://schemas.microsoft.com/office/drawing/2014/main" id="{2D2606DE-24E3-4A99-B7D5-EF5C439EFE60}"/>
              </a:ext>
            </a:extLst>
          </p:cNvPr>
          <p:cNvSpPr>
            <a:spLocks noGrp="1"/>
          </p:cNvSpPr>
          <p:nvPr>
            <p:ph sz="half" idx="1"/>
          </p:nvPr>
        </p:nvSpPr>
        <p:spPr/>
        <p:txBody>
          <a:bodyPr>
            <a:normAutofit/>
          </a:bodyPr>
          <a:lstStyle/>
          <a:p>
            <a:r>
              <a:rPr lang="en-GB" sz="3200" dirty="0"/>
              <a:t>Larkin [1994]</a:t>
            </a:r>
          </a:p>
          <a:p>
            <a:r>
              <a:rPr lang="en-GB" sz="3200" dirty="0"/>
              <a:t>Vickers [1957]</a:t>
            </a:r>
          </a:p>
          <a:p>
            <a:r>
              <a:rPr lang="en-GB" sz="3200" dirty="0"/>
              <a:t>Church [1965]</a:t>
            </a:r>
          </a:p>
          <a:p>
            <a:r>
              <a:rPr lang="en-GB" sz="3200" dirty="0"/>
              <a:t>Watson [1989]</a:t>
            </a:r>
          </a:p>
        </p:txBody>
      </p:sp>
      <p:sp>
        <p:nvSpPr>
          <p:cNvPr id="5" name="Content Placeholder 4">
            <a:extLst>
              <a:ext uri="{FF2B5EF4-FFF2-40B4-BE49-F238E27FC236}">
                <a16:creationId xmlns:a16="http://schemas.microsoft.com/office/drawing/2014/main" id="{A5C4326D-C2DB-4A0B-9A3C-2A13C602C0B1}"/>
              </a:ext>
            </a:extLst>
          </p:cNvPr>
          <p:cNvSpPr>
            <a:spLocks noGrp="1"/>
          </p:cNvSpPr>
          <p:nvPr>
            <p:ph sz="half" idx="2"/>
          </p:nvPr>
        </p:nvSpPr>
        <p:spPr/>
        <p:txBody>
          <a:bodyPr>
            <a:normAutofit/>
          </a:bodyPr>
          <a:lstStyle/>
          <a:p>
            <a:r>
              <a:rPr lang="en-GB" sz="3200" dirty="0"/>
              <a:t>Newbury and Jones [1976]</a:t>
            </a:r>
          </a:p>
          <a:p>
            <a:r>
              <a:rPr lang="en-GB" sz="3200" dirty="0"/>
              <a:t>Dear [1996]</a:t>
            </a:r>
          </a:p>
          <a:p>
            <a:r>
              <a:rPr lang="en-GB" sz="3200" dirty="0"/>
              <a:t>Carey and others [2006]</a:t>
            </a:r>
          </a:p>
          <a:p>
            <a:r>
              <a:rPr lang="en-GB" sz="3200" dirty="0" err="1"/>
              <a:t>Blaue</a:t>
            </a:r>
            <a:r>
              <a:rPr lang="en-GB" sz="3200" dirty="0"/>
              <a:t> [1975]</a:t>
            </a:r>
          </a:p>
        </p:txBody>
      </p:sp>
    </p:spTree>
    <p:extLst>
      <p:ext uri="{BB962C8B-B14F-4D97-AF65-F5344CB8AC3E}">
        <p14:creationId xmlns:p14="http://schemas.microsoft.com/office/powerpoint/2010/main" val="2963007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CA61D-EB8C-4CA2-AAE8-EB8EFC831462}"/>
              </a:ext>
            </a:extLst>
          </p:cNvPr>
          <p:cNvSpPr>
            <a:spLocks noGrp="1"/>
          </p:cNvSpPr>
          <p:nvPr>
            <p:ph type="title"/>
          </p:nvPr>
        </p:nvSpPr>
        <p:spPr>
          <a:xfrm>
            <a:off x="1189702" y="1261872"/>
            <a:ext cx="3274094" cy="4334256"/>
          </a:xfrm>
        </p:spPr>
        <p:txBody>
          <a:bodyPr>
            <a:normAutofit/>
          </a:bodyPr>
          <a:lstStyle/>
          <a:p>
            <a:pPr algn="r"/>
            <a:r>
              <a:rPr lang="en-GB" sz="3600" dirty="0"/>
              <a:t>Larkin [1942]</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471FAA-C0DD-4C0B-B883-8DC1BA786409}"/>
              </a:ext>
            </a:extLst>
          </p:cNvPr>
          <p:cNvSpPr>
            <a:spLocks noGrp="1"/>
          </p:cNvSpPr>
          <p:nvPr>
            <p:ph idx="1"/>
          </p:nvPr>
        </p:nvSpPr>
        <p:spPr>
          <a:xfrm>
            <a:off x="5007933" y="1029258"/>
            <a:ext cx="5951013" cy="5323917"/>
          </a:xfrm>
        </p:spPr>
        <p:txBody>
          <a:bodyPr>
            <a:normAutofit/>
          </a:bodyPr>
          <a:lstStyle/>
          <a:p>
            <a:pPr>
              <a:lnSpc>
                <a:spcPct val="90000"/>
              </a:lnSpc>
            </a:pPr>
            <a:r>
              <a:rPr lang="en-GB" sz="1900" dirty="0"/>
              <a:t>Larkin waved a razor about intending to frighten his mistress’s lover.</a:t>
            </a:r>
          </a:p>
          <a:p>
            <a:pPr>
              <a:lnSpc>
                <a:spcPct val="90000"/>
              </a:lnSpc>
            </a:pPr>
            <a:r>
              <a:rPr lang="en-GB" sz="1900" dirty="0"/>
              <a:t>He claimed that his mistress, who was drunk, blundered against the razor and was killed when it cut her throat.</a:t>
            </a:r>
          </a:p>
          <a:p>
            <a:pPr marL="0" indent="0">
              <a:lnSpc>
                <a:spcPct val="90000"/>
              </a:lnSpc>
              <a:buNone/>
            </a:pPr>
            <a:r>
              <a:rPr lang="en-GB" sz="1900" dirty="0"/>
              <a:t>Held:</a:t>
            </a:r>
          </a:p>
          <a:p>
            <a:pPr>
              <a:lnSpc>
                <a:spcPct val="90000"/>
              </a:lnSpc>
            </a:pPr>
            <a:r>
              <a:rPr lang="en-GB" sz="1900" dirty="0"/>
              <a:t>The conviction was upheld.</a:t>
            </a:r>
          </a:p>
          <a:p>
            <a:pPr>
              <a:lnSpc>
                <a:spcPct val="90000"/>
              </a:lnSpc>
            </a:pPr>
            <a:r>
              <a:rPr lang="en-GB" sz="1900" dirty="0"/>
              <a:t>An unlawful act had been committed consisting of the assault against the mistress’s lover.</a:t>
            </a:r>
          </a:p>
          <a:p>
            <a:pPr>
              <a:lnSpc>
                <a:spcPct val="90000"/>
              </a:lnSpc>
            </a:pPr>
            <a:r>
              <a:rPr lang="en-GB" sz="1900" dirty="0"/>
              <a:t>This was a dangerous act in that it was one which a sober and reasonable person would regard as dangerous.</a:t>
            </a:r>
          </a:p>
        </p:txBody>
      </p:sp>
    </p:spTree>
    <p:extLst>
      <p:ext uri="{BB962C8B-B14F-4D97-AF65-F5344CB8AC3E}">
        <p14:creationId xmlns:p14="http://schemas.microsoft.com/office/powerpoint/2010/main" val="18365519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CA61D-EB8C-4CA2-AAE8-EB8EFC831462}"/>
              </a:ext>
            </a:extLst>
          </p:cNvPr>
          <p:cNvSpPr>
            <a:spLocks noGrp="1"/>
          </p:cNvSpPr>
          <p:nvPr>
            <p:ph type="title"/>
          </p:nvPr>
        </p:nvSpPr>
        <p:spPr>
          <a:xfrm>
            <a:off x="1189702" y="1261872"/>
            <a:ext cx="3274094" cy="4334256"/>
          </a:xfrm>
        </p:spPr>
        <p:txBody>
          <a:bodyPr>
            <a:normAutofit/>
          </a:bodyPr>
          <a:lstStyle/>
          <a:p>
            <a:pPr algn="r"/>
            <a:r>
              <a:rPr lang="en-GB" sz="3600" dirty="0"/>
              <a:t>Vickers [1957]</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471FAA-C0DD-4C0B-B883-8DC1BA786409}"/>
              </a:ext>
            </a:extLst>
          </p:cNvPr>
          <p:cNvSpPr>
            <a:spLocks noGrp="1"/>
          </p:cNvSpPr>
          <p:nvPr>
            <p:ph idx="1"/>
          </p:nvPr>
        </p:nvSpPr>
        <p:spPr>
          <a:xfrm>
            <a:off x="5007933" y="1029258"/>
            <a:ext cx="5951013" cy="5323917"/>
          </a:xfrm>
        </p:spPr>
        <p:txBody>
          <a:bodyPr>
            <a:normAutofit/>
          </a:bodyPr>
          <a:lstStyle/>
          <a:p>
            <a:pPr>
              <a:lnSpc>
                <a:spcPct val="90000"/>
              </a:lnSpc>
            </a:pPr>
            <a:r>
              <a:rPr lang="en-GB" sz="1900" dirty="0"/>
              <a:t>Vickers broke into a premises in order to steal money.</a:t>
            </a:r>
          </a:p>
          <a:p>
            <a:pPr>
              <a:lnSpc>
                <a:spcPct val="90000"/>
              </a:lnSpc>
            </a:pPr>
            <a:r>
              <a:rPr lang="en-GB" sz="1900" dirty="0"/>
              <a:t>During the break-in, Vickers came across the victim who resided in the flat above the shop.</a:t>
            </a:r>
          </a:p>
          <a:p>
            <a:pPr>
              <a:lnSpc>
                <a:spcPct val="90000"/>
              </a:lnSpc>
            </a:pPr>
            <a:r>
              <a:rPr lang="en-GB" sz="1900" dirty="0"/>
              <a:t>Vickers attacked the victim, who subsequently died from her injuries.</a:t>
            </a:r>
          </a:p>
          <a:p>
            <a:pPr>
              <a:lnSpc>
                <a:spcPct val="90000"/>
              </a:lnSpc>
            </a:pPr>
            <a:r>
              <a:rPr lang="en-GB" sz="1900" dirty="0"/>
              <a:t>Vickers was convicted of murder on the basis that he intended to cause GBH.</a:t>
            </a:r>
          </a:p>
          <a:p>
            <a:pPr>
              <a:lnSpc>
                <a:spcPct val="90000"/>
              </a:lnSpc>
            </a:pPr>
            <a:r>
              <a:rPr lang="en-GB" sz="1900" dirty="0"/>
              <a:t>He appealed his conviction, arguing that an intent to cause GBH was not sufficient to satisfy the </a:t>
            </a:r>
            <a:r>
              <a:rPr lang="en-GB" sz="1900" dirty="0" err="1"/>
              <a:t>mens</a:t>
            </a:r>
            <a:r>
              <a:rPr lang="en-GB" sz="1900" dirty="0"/>
              <a:t> rea of murder.</a:t>
            </a:r>
          </a:p>
          <a:p>
            <a:pPr marL="0" indent="0">
              <a:lnSpc>
                <a:spcPct val="90000"/>
              </a:lnSpc>
              <a:buNone/>
            </a:pPr>
            <a:r>
              <a:rPr lang="en-GB" sz="1900" dirty="0"/>
              <a:t>Held:</a:t>
            </a:r>
          </a:p>
          <a:p>
            <a:pPr>
              <a:lnSpc>
                <a:spcPct val="90000"/>
              </a:lnSpc>
            </a:pPr>
            <a:r>
              <a:rPr lang="en-GB" sz="1900" dirty="0"/>
              <a:t>The Court of Appeal rejected the appeal and upheld the murder conviction.</a:t>
            </a:r>
          </a:p>
          <a:p>
            <a:pPr>
              <a:lnSpc>
                <a:spcPct val="90000"/>
              </a:lnSpc>
            </a:pPr>
            <a:r>
              <a:rPr lang="en-GB" sz="1900" dirty="0"/>
              <a:t>The court stated that an intent to cause GBH was sufficient as the </a:t>
            </a:r>
            <a:r>
              <a:rPr lang="en-GB" sz="1900" dirty="0" err="1"/>
              <a:t>mens</a:t>
            </a:r>
            <a:r>
              <a:rPr lang="en-GB" sz="1900" dirty="0"/>
              <a:t> rea for murder because the infliction of the GBH was the direct cause of death.</a:t>
            </a:r>
          </a:p>
          <a:p>
            <a:pPr>
              <a:lnSpc>
                <a:spcPct val="90000"/>
              </a:lnSpc>
            </a:pPr>
            <a:endParaRPr lang="en-GB" sz="1900" dirty="0"/>
          </a:p>
        </p:txBody>
      </p:sp>
    </p:spTree>
    <p:extLst>
      <p:ext uri="{BB962C8B-B14F-4D97-AF65-F5344CB8AC3E}">
        <p14:creationId xmlns:p14="http://schemas.microsoft.com/office/powerpoint/2010/main" val="35399093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CA61D-EB8C-4CA2-AAE8-EB8EFC831462}"/>
              </a:ext>
            </a:extLst>
          </p:cNvPr>
          <p:cNvSpPr>
            <a:spLocks noGrp="1"/>
          </p:cNvSpPr>
          <p:nvPr>
            <p:ph type="title"/>
          </p:nvPr>
        </p:nvSpPr>
        <p:spPr>
          <a:xfrm>
            <a:off x="1189702" y="1261872"/>
            <a:ext cx="3145536" cy="4334256"/>
          </a:xfrm>
        </p:spPr>
        <p:txBody>
          <a:bodyPr>
            <a:normAutofit/>
          </a:bodyPr>
          <a:lstStyle/>
          <a:p>
            <a:pPr algn="r"/>
            <a:r>
              <a:rPr lang="en-GB" sz="3600" dirty="0"/>
              <a:t>Church [1965]</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471FAA-C0DD-4C0B-B883-8DC1BA786409}"/>
              </a:ext>
            </a:extLst>
          </p:cNvPr>
          <p:cNvSpPr>
            <a:spLocks noGrp="1"/>
          </p:cNvSpPr>
          <p:nvPr>
            <p:ph idx="1"/>
          </p:nvPr>
        </p:nvSpPr>
        <p:spPr>
          <a:xfrm>
            <a:off x="5007932" y="1261873"/>
            <a:ext cx="5951013" cy="4449422"/>
          </a:xfrm>
        </p:spPr>
        <p:txBody>
          <a:bodyPr>
            <a:normAutofit/>
          </a:bodyPr>
          <a:lstStyle/>
          <a:p>
            <a:pPr>
              <a:lnSpc>
                <a:spcPct val="90000"/>
              </a:lnSpc>
            </a:pPr>
            <a:r>
              <a:rPr lang="en-GB" sz="1900" dirty="0"/>
              <a:t>Mr Church and the victim were in a van for sexual purposes.</a:t>
            </a:r>
          </a:p>
          <a:p>
            <a:pPr>
              <a:lnSpc>
                <a:spcPct val="90000"/>
              </a:lnSpc>
            </a:pPr>
            <a:r>
              <a:rPr lang="en-GB" sz="1900" dirty="0"/>
              <a:t>The victim began mocking him and a fight started.</a:t>
            </a:r>
          </a:p>
          <a:p>
            <a:pPr>
              <a:lnSpc>
                <a:spcPct val="90000"/>
              </a:lnSpc>
            </a:pPr>
            <a:r>
              <a:rPr lang="en-GB" sz="1900" dirty="0"/>
              <a:t>He knocked the victim unconscious and after he could not wake her, he panicked and threw her body into the river. </a:t>
            </a:r>
          </a:p>
          <a:p>
            <a:pPr>
              <a:lnSpc>
                <a:spcPct val="90000"/>
              </a:lnSpc>
            </a:pPr>
            <a:r>
              <a:rPr lang="en-GB" sz="1900" dirty="0"/>
              <a:t>The victim’s injured body was found in the River Ouse; the cause of death was drowning.</a:t>
            </a:r>
          </a:p>
          <a:p>
            <a:pPr>
              <a:lnSpc>
                <a:spcPct val="90000"/>
              </a:lnSpc>
            </a:pPr>
            <a:r>
              <a:rPr lang="en-GB" sz="1900" dirty="0"/>
              <a:t>Mr Church was convicted of manslaughter but he appealed his conviction on the grounds of misdirection.</a:t>
            </a:r>
          </a:p>
          <a:p>
            <a:pPr marL="0" indent="0">
              <a:lnSpc>
                <a:spcPct val="90000"/>
              </a:lnSpc>
              <a:buNone/>
            </a:pPr>
            <a:r>
              <a:rPr lang="en-GB" sz="1900" dirty="0"/>
              <a:t>Held:</a:t>
            </a:r>
          </a:p>
          <a:p>
            <a:pPr>
              <a:lnSpc>
                <a:spcPct val="90000"/>
              </a:lnSpc>
            </a:pPr>
            <a:r>
              <a:rPr lang="en-GB" sz="1900" dirty="0"/>
              <a:t>Whilst there were several errors in the judge’s direction, the conviction for manslaughter was safe.</a:t>
            </a:r>
          </a:p>
          <a:p>
            <a:pPr>
              <a:lnSpc>
                <a:spcPct val="90000"/>
              </a:lnSpc>
            </a:pPr>
            <a:endParaRPr lang="en-GB" sz="1900" dirty="0"/>
          </a:p>
        </p:txBody>
      </p:sp>
    </p:spTree>
    <p:extLst>
      <p:ext uri="{BB962C8B-B14F-4D97-AF65-F5344CB8AC3E}">
        <p14:creationId xmlns:p14="http://schemas.microsoft.com/office/powerpoint/2010/main" val="19905461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CA61D-EB8C-4CA2-AAE8-EB8EFC831462}"/>
              </a:ext>
            </a:extLst>
          </p:cNvPr>
          <p:cNvSpPr>
            <a:spLocks noGrp="1"/>
          </p:cNvSpPr>
          <p:nvPr>
            <p:ph type="title"/>
          </p:nvPr>
        </p:nvSpPr>
        <p:spPr>
          <a:xfrm>
            <a:off x="1189702" y="1261872"/>
            <a:ext cx="3145536" cy="4334256"/>
          </a:xfrm>
        </p:spPr>
        <p:txBody>
          <a:bodyPr>
            <a:normAutofit/>
          </a:bodyPr>
          <a:lstStyle/>
          <a:p>
            <a:pPr algn="r"/>
            <a:r>
              <a:rPr lang="en-GB" sz="3600" dirty="0"/>
              <a:t>Watson [1989]</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471FAA-C0DD-4C0B-B883-8DC1BA786409}"/>
              </a:ext>
            </a:extLst>
          </p:cNvPr>
          <p:cNvSpPr>
            <a:spLocks noGrp="1"/>
          </p:cNvSpPr>
          <p:nvPr>
            <p:ph idx="1"/>
          </p:nvPr>
        </p:nvSpPr>
        <p:spPr>
          <a:xfrm>
            <a:off x="5007932" y="1261873"/>
            <a:ext cx="5951013" cy="4449422"/>
          </a:xfrm>
        </p:spPr>
        <p:txBody>
          <a:bodyPr>
            <a:normAutofit lnSpcReduction="10000"/>
          </a:bodyPr>
          <a:lstStyle/>
          <a:p>
            <a:pPr>
              <a:lnSpc>
                <a:spcPct val="90000"/>
              </a:lnSpc>
            </a:pPr>
            <a:r>
              <a:rPr lang="en-GB" sz="1900" dirty="0"/>
              <a:t>Watson smashed a window and broke into the house of an 87 year old man, Harold </a:t>
            </a:r>
            <a:r>
              <a:rPr lang="en-GB" sz="1900" dirty="0" err="1"/>
              <a:t>Moyler</a:t>
            </a:r>
            <a:r>
              <a:rPr lang="en-GB" sz="1900" dirty="0"/>
              <a:t>.</a:t>
            </a:r>
          </a:p>
          <a:p>
            <a:pPr>
              <a:lnSpc>
                <a:spcPct val="90000"/>
              </a:lnSpc>
            </a:pPr>
            <a:r>
              <a:rPr lang="en-GB" sz="1900" dirty="0" err="1"/>
              <a:t>Moyler</a:t>
            </a:r>
            <a:r>
              <a:rPr lang="en-GB" sz="1900" dirty="0"/>
              <a:t> went to investigate and Watson shouted abuse at him and ran off.</a:t>
            </a:r>
          </a:p>
          <a:p>
            <a:pPr>
              <a:lnSpc>
                <a:spcPct val="90000"/>
              </a:lnSpc>
            </a:pPr>
            <a:r>
              <a:rPr lang="en-GB" sz="1900" dirty="0"/>
              <a:t>The police arrived and </a:t>
            </a:r>
            <a:r>
              <a:rPr lang="en-GB" sz="1900" dirty="0" err="1"/>
              <a:t>Moyler</a:t>
            </a:r>
            <a:r>
              <a:rPr lang="en-GB" sz="1900" dirty="0"/>
              <a:t> suffered a heart attack and died 90 minutes  after the initial break in.</a:t>
            </a:r>
          </a:p>
          <a:p>
            <a:pPr marL="0" indent="0">
              <a:lnSpc>
                <a:spcPct val="90000"/>
              </a:lnSpc>
              <a:buNone/>
            </a:pPr>
            <a:r>
              <a:rPr lang="en-GB" sz="1900" dirty="0"/>
              <a:t>Held:</a:t>
            </a:r>
          </a:p>
          <a:p>
            <a:pPr>
              <a:lnSpc>
                <a:spcPct val="90000"/>
              </a:lnSpc>
            </a:pPr>
            <a:r>
              <a:rPr lang="en-GB" sz="1900" dirty="0"/>
              <a:t>His conviction was quashed as it could not be established that the break in was the cause of the heart attack.</a:t>
            </a:r>
          </a:p>
          <a:p>
            <a:pPr>
              <a:lnSpc>
                <a:spcPct val="90000"/>
              </a:lnSpc>
            </a:pPr>
            <a:r>
              <a:rPr lang="en-GB" sz="1900" dirty="0"/>
              <a:t>However, the Court of Appeal held that a sober and reasonable person would regard the act of Watson as dangerous as they would have known the age and frail condition of the victim.</a:t>
            </a:r>
          </a:p>
          <a:p>
            <a:pPr>
              <a:lnSpc>
                <a:spcPct val="90000"/>
              </a:lnSpc>
            </a:pPr>
            <a:endParaRPr lang="en-GB" sz="1900" dirty="0"/>
          </a:p>
        </p:txBody>
      </p:sp>
    </p:spTree>
    <p:extLst>
      <p:ext uri="{BB962C8B-B14F-4D97-AF65-F5344CB8AC3E}">
        <p14:creationId xmlns:p14="http://schemas.microsoft.com/office/powerpoint/2010/main" val="41948366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CA61D-EB8C-4CA2-AAE8-EB8EFC831462}"/>
              </a:ext>
            </a:extLst>
          </p:cNvPr>
          <p:cNvSpPr>
            <a:spLocks noGrp="1"/>
          </p:cNvSpPr>
          <p:nvPr>
            <p:ph type="title"/>
          </p:nvPr>
        </p:nvSpPr>
        <p:spPr>
          <a:xfrm>
            <a:off x="1189702" y="1261872"/>
            <a:ext cx="3145536" cy="4334256"/>
          </a:xfrm>
        </p:spPr>
        <p:txBody>
          <a:bodyPr>
            <a:normAutofit/>
          </a:bodyPr>
          <a:lstStyle/>
          <a:p>
            <a:pPr algn="r"/>
            <a:r>
              <a:rPr lang="en-GB" sz="3600" dirty="0"/>
              <a:t>Newbury and Jones [1976]</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471FAA-C0DD-4C0B-B883-8DC1BA786409}"/>
              </a:ext>
            </a:extLst>
          </p:cNvPr>
          <p:cNvSpPr>
            <a:spLocks noGrp="1"/>
          </p:cNvSpPr>
          <p:nvPr>
            <p:ph idx="1"/>
          </p:nvPr>
        </p:nvSpPr>
        <p:spPr>
          <a:xfrm>
            <a:off x="5007932" y="930442"/>
            <a:ext cx="5951013" cy="5069305"/>
          </a:xfrm>
        </p:spPr>
        <p:txBody>
          <a:bodyPr>
            <a:normAutofit/>
          </a:bodyPr>
          <a:lstStyle/>
          <a:p>
            <a:pPr>
              <a:lnSpc>
                <a:spcPct val="90000"/>
              </a:lnSpc>
            </a:pPr>
            <a:r>
              <a:rPr lang="en-GB" sz="1900" dirty="0"/>
              <a:t>Two 15 year old boys threw a paving slab off a railway bridge as a train approached.</a:t>
            </a:r>
          </a:p>
          <a:p>
            <a:pPr>
              <a:lnSpc>
                <a:spcPct val="90000"/>
              </a:lnSpc>
            </a:pPr>
            <a:r>
              <a:rPr lang="en-GB" sz="1900" dirty="0"/>
              <a:t>The slab went through a glass window on the cab and killed a guard.</a:t>
            </a:r>
          </a:p>
          <a:p>
            <a:pPr>
              <a:lnSpc>
                <a:spcPct val="90000"/>
              </a:lnSpc>
            </a:pPr>
            <a:r>
              <a:rPr lang="en-GB" sz="1900" dirty="0"/>
              <a:t>The boys were convicted of manslaughter and the Court of Appeal dismissed their appeals.</a:t>
            </a:r>
          </a:p>
          <a:p>
            <a:pPr>
              <a:lnSpc>
                <a:spcPct val="90000"/>
              </a:lnSpc>
            </a:pPr>
            <a:r>
              <a:rPr lang="en-GB" sz="1900" dirty="0"/>
              <a:t>The boys’ appealed to the Lords with the question of law:</a:t>
            </a:r>
          </a:p>
          <a:p>
            <a:pPr marL="0" indent="0">
              <a:lnSpc>
                <a:spcPct val="90000"/>
              </a:lnSpc>
              <a:buNone/>
            </a:pPr>
            <a:r>
              <a:rPr lang="en-GB" sz="1900" dirty="0"/>
              <a:t>“Can a defendant be properly convicted of manslaughter, when his mind is not affected by drink of drugs, if he did not foresee that his act might cause harm to another?”</a:t>
            </a:r>
          </a:p>
          <a:p>
            <a:pPr marL="0" indent="0">
              <a:lnSpc>
                <a:spcPct val="90000"/>
              </a:lnSpc>
              <a:buNone/>
            </a:pPr>
            <a:r>
              <a:rPr lang="en-GB" sz="1900" dirty="0"/>
              <a:t>Held:</a:t>
            </a:r>
          </a:p>
          <a:p>
            <a:pPr>
              <a:lnSpc>
                <a:spcPct val="90000"/>
              </a:lnSpc>
            </a:pPr>
            <a:r>
              <a:rPr lang="en-GB" sz="1900" dirty="0"/>
              <a:t>There is no requirement that the defendant foresees that some harm will result from his action.</a:t>
            </a:r>
          </a:p>
          <a:p>
            <a:pPr>
              <a:lnSpc>
                <a:spcPct val="90000"/>
              </a:lnSpc>
            </a:pPr>
            <a:r>
              <a:rPr lang="en-GB" sz="1900" dirty="0"/>
              <a:t>The applicable law is that stated in Church [1965].</a:t>
            </a:r>
          </a:p>
        </p:txBody>
      </p:sp>
    </p:spTree>
    <p:extLst>
      <p:ext uri="{BB962C8B-B14F-4D97-AF65-F5344CB8AC3E}">
        <p14:creationId xmlns:p14="http://schemas.microsoft.com/office/powerpoint/2010/main" val="7806721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CA61D-EB8C-4CA2-AAE8-EB8EFC831462}"/>
              </a:ext>
            </a:extLst>
          </p:cNvPr>
          <p:cNvSpPr>
            <a:spLocks noGrp="1"/>
          </p:cNvSpPr>
          <p:nvPr>
            <p:ph type="title"/>
          </p:nvPr>
        </p:nvSpPr>
        <p:spPr>
          <a:xfrm>
            <a:off x="1189702" y="1261872"/>
            <a:ext cx="3145536" cy="4334256"/>
          </a:xfrm>
        </p:spPr>
        <p:txBody>
          <a:bodyPr>
            <a:normAutofit/>
          </a:bodyPr>
          <a:lstStyle/>
          <a:p>
            <a:pPr algn="r"/>
            <a:r>
              <a:rPr lang="en-GB" sz="3600" dirty="0"/>
              <a:t>Dear [1996]</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471FAA-C0DD-4C0B-B883-8DC1BA786409}"/>
              </a:ext>
            </a:extLst>
          </p:cNvPr>
          <p:cNvSpPr>
            <a:spLocks noGrp="1"/>
          </p:cNvSpPr>
          <p:nvPr>
            <p:ph idx="1"/>
          </p:nvPr>
        </p:nvSpPr>
        <p:spPr>
          <a:xfrm>
            <a:off x="5007932" y="930442"/>
            <a:ext cx="5951013" cy="5069305"/>
          </a:xfrm>
        </p:spPr>
        <p:txBody>
          <a:bodyPr>
            <a:normAutofit/>
          </a:bodyPr>
          <a:lstStyle/>
          <a:p>
            <a:pPr>
              <a:lnSpc>
                <a:spcPct val="90000"/>
              </a:lnSpc>
            </a:pPr>
            <a:r>
              <a:rPr lang="en-GB" sz="1900" dirty="0"/>
              <a:t>Dear’s daughter accused a man of sexually abusing her so he went after the man and repeatedly slashed him with a Stanley knife.</a:t>
            </a:r>
          </a:p>
          <a:p>
            <a:pPr>
              <a:lnSpc>
                <a:spcPct val="90000"/>
              </a:lnSpc>
            </a:pPr>
            <a:r>
              <a:rPr lang="en-GB" sz="1900" dirty="0"/>
              <a:t>The victim received medical treatment, but the victim reopened his wounds in what was thought to be suicide and died two days after the initial attack.</a:t>
            </a:r>
          </a:p>
          <a:p>
            <a:pPr>
              <a:lnSpc>
                <a:spcPct val="90000"/>
              </a:lnSpc>
            </a:pPr>
            <a:r>
              <a:rPr lang="en-GB" sz="1900" dirty="0"/>
              <a:t>The jury convicted him but he appealed, arguing that the chain of causation had been broken by the victim’s suicide.</a:t>
            </a:r>
          </a:p>
          <a:p>
            <a:pPr marL="0" indent="0">
              <a:lnSpc>
                <a:spcPct val="90000"/>
              </a:lnSpc>
              <a:buNone/>
            </a:pPr>
            <a:r>
              <a:rPr lang="en-GB" sz="1900" dirty="0"/>
              <a:t>Held:</a:t>
            </a:r>
          </a:p>
          <a:p>
            <a:pPr>
              <a:lnSpc>
                <a:spcPct val="90000"/>
              </a:lnSpc>
            </a:pPr>
            <a:r>
              <a:rPr lang="en-GB" sz="1900" dirty="0"/>
              <a:t>The court dismissed the appeal because the injuries inflicted by Dear were still an operating and significant cause of the death.</a:t>
            </a:r>
          </a:p>
        </p:txBody>
      </p:sp>
    </p:spTree>
    <p:extLst>
      <p:ext uri="{BB962C8B-B14F-4D97-AF65-F5344CB8AC3E}">
        <p14:creationId xmlns:p14="http://schemas.microsoft.com/office/powerpoint/2010/main" val="25510110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CA61D-EB8C-4CA2-AAE8-EB8EFC831462}"/>
              </a:ext>
            </a:extLst>
          </p:cNvPr>
          <p:cNvSpPr>
            <a:spLocks noGrp="1"/>
          </p:cNvSpPr>
          <p:nvPr>
            <p:ph type="title"/>
          </p:nvPr>
        </p:nvSpPr>
        <p:spPr>
          <a:xfrm>
            <a:off x="1189701" y="1261872"/>
            <a:ext cx="3169301" cy="4334256"/>
          </a:xfrm>
        </p:spPr>
        <p:txBody>
          <a:bodyPr>
            <a:normAutofit/>
          </a:bodyPr>
          <a:lstStyle/>
          <a:p>
            <a:pPr algn="r"/>
            <a:r>
              <a:rPr lang="en-GB" sz="3600" dirty="0"/>
              <a:t>Carey and others [2006]</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471FAA-C0DD-4C0B-B883-8DC1BA786409}"/>
              </a:ext>
            </a:extLst>
          </p:cNvPr>
          <p:cNvSpPr>
            <a:spLocks noGrp="1"/>
          </p:cNvSpPr>
          <p:nvPr>
            <p:ph idx="1"/>
          </p:nvPr>
        </p:nvSpPr>
        <p:spPr>
          <a:xfrm>
            <a:off x="4774276" y="663046"/>
            <a:ext cx="6615617" cy="5527146"/>
          </a:xfrm>
        </p:spPr>
        <p:txBody>
          <a:bodyPr>
            <a:normAutofit/>
          </a:bodyPr>
          <a:lstStyle/>
          <a:p>
            <a:pPr>
              <a:lnSpc>
                <a:spcPct val="90000"/>
              </a:lnSpc>
            </a:pPr>
            <a:r>
              <a:rPr lang="en-GB" sz="1900" dirty="0"/>
              <a:t>Aimee </a:t>
            </a:r>
            <a:r>
              <a:rPr lang="en-GB" sz="1900" dirty="0" err="1"/>
              <a:t>Wellock</a:t>
            </a:r>
            <a:r>
              <a:rPr lang="en-GB" sz="1900" dirty="0"/>
              <a:t> (aged 15) and three friends went out for an evening walk when they came across the defendants who had been drinking.</a:t>
            </a:r>
          </a:p>
          <a:p>
            <a:pPr>
              <a:lnSpc>
                <a:spcPct val="90000"/>
              </a:lnSpc>
            </a:pPr>
            <a:r>
              <a:rPr lang="en-GB" sz="1900" dirty="0"/>
              <a:t>The defendants started making fun of Aimee and her friends and a fight broke out.</a:t>
            </a:r>
          </a:p>
          <a:p>
            <a:pPr>
              <a:lnSpc>
                <a:spcPct val="90000"/>
              </a:lnSpc>
            </a:pPr>
            <a:r>
              <a:rPr lang="en-GB" sz="1900" dirty="0"/>
              <a:t>Aimee had her head pulled back and was punched in the face.</a:t>
            </a:r>
          </a:p>
          <a:p>
            <a:pPr>
              <a:lnSpc>
                <a:spcPct val="90000"/>
              </a:lnSpc>
            </a:pPr>
            <a:r>
              <a:rPr lang="en-GB" sz="1900" dirty="0"/>
              <a:t>Aimee ran off (about 100 metres) but collapsed and died.</a:t>
            </a:r>
          </a:p>
          <a:p>
            <a:pPr>
              <a:lnSpc>
                <a:spcPct val="90000"/>
              </a:lnSpc>
            </a:pPr>
            <a:r>
              <a:rPr lang="en-GB" sz="1900" dirty="0"/>
              <a:t>It became apparent that Aimee had a severely diseased heart and suffered a ventricular fibrillation causing her death.</a:t>
            </a:r>
          </a:p>
          <a:p>
            <a:pPr>
              <a:lnSpc>
                <a:spcPct val="90000"/>
              </a:lnSpc>
            </a:pPr>
            <a:r>
              <a:rPr lang="en-GB" sz="1900" dirty="0"/>
              <a:t>The three defendants were convicted of affray and constructive manslaughter, they appealed the manslaughter conviction.</a:t>
            </a:r>
          </a:p>
          <a:p>
            <a:pPr marL="0" indent="0">
              <a:lnSpc>
                <a:spcPct val="90000"/>
              </a:lnSpc>
              <a:buNone/>
            </a:pPr>
            <a:r>
              <a:rPr lang="en-GB" sz="1900" dirty="0"/>
              <a:t>Held:</a:t>
            </a:r>
          </a:p>
          <a:p>
            <a:pPr>
              <a:lnSpc>
                <a:spcPct val="90000"/>
              </a:lnSpc>
            </a:pPr>
            <a:r>
              <a:rPr lang="en-GB" sz="1900" dirty="0"/>
              <a:t>The manslaughter convictions were quashed – the physical assault on Aimee was not the cause of death and a reasonable person would not have suspected the diseased heart due to her physical form.</a:t>
            </a:r>
          </a:p>
        </p:txBody>
      </p:sp>
    </p:spTree>
    <p:extLst>
      <p:ext uri="{BB962C8B-B14F-4D97-AF65-F5344CB8AC3E}">
        <p14:creationId xmlns:p14="http://schemas.microsoft.com/office/powerpoint/2010/main" val="31198653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CA61D-EB8C-4CA2-AAE8-EB8EFC831462}"/>
              </a:ext>
            </a:extLst>
          </p:cNvPr>
          <p:cNvSpPr>
            <a:spLocks noGrp="1"/>
          </p:cNvSpPr>
          <p:nvPr>
            <p:ph type="title"/>
          </p:nvPr>
        </p:nvSpPr>
        <p:spPr>
          <a:xfrm>
            <a:off x="1189701" y="1261872"/>
            <a:ext cx="3169301" cy="4334256"/>
          </a:xfrm>
        </p:spPr>
        <p:txBody>
          <a:bodyPr>
            <a:normAutofit/>
          </a:bodyPr>
          <a:lstStyle/>
          <a:p>
            <a:pPr algn="r"/>
            <a:r>
              <a:rPr lang="en-GB" sz="3600" dirty="0" err="1"/>
              <a:t>Blaue</a:t>
            </a:r>
            <a:r>
              <a:rPr lang="en-GB" sz="3600" dirty="0"/>
              <a:t> [1975]</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471FAA-C0DD-4C0B-B883-8DC1BA786409}"/>
              </a:ext>
            </a:extLst>
          </p:cNvPr>
          <p:cNvSpPr>
            <a:spLocks noGrp="1"/>
          </p:cNvSpPr>
          <p:nvPr>
            <p:ph idx="1"/>
          </p:nvPr>
        </p:nvSpPr>
        <p:spPr>
          <a:xfrm>
            <a:off x="4774276" y="663046"/>
            <a:ext cx="6615617" cy="5527146"/>
          </a:xfrm>
        </p:spPr>
        <p:txBody>
          <a:bodyPr>
            <a:normAutofit/>
          </a:bodyPr>
          <a:lstStyle/>
          <a:p>
            <a:pPr>
              <a:lnSpc>
                <a:spcPct val="90000"/>
              </a:lnSpc>
            </a:pPr>
            <a:r>
              <a:rPr lang="en-GB" sz="1900" dirty="0"/>
              <a:t>After the victim refused the defendant’s sexual advances, the defendant stabbed the victim 4 times.</a:t>
            </a:r>
          </a:p>
          <a:p>
            <a:pPr>
              <a:lnSpc>
                <a:spcPct val="90000"/>
              </a:lnSpc>
            </a:pPr>
            <a:r>
              <a:rPr lang="en-GB" sz="1900" dirty="0"/>
              <a:t>The victim was admitted to hospital and required a blood transfusion, however the victim was a Jehovah’s Witness and their religious views prohibited this treatment.</a:t>
            </a:r>
          </a:p>
          <a:p>
            <a:pPr>
              <a:lnSpc>
                <a:spcPct val="90000"/>
              </a:lnSpc>
            </a:pPr>
            <a:r>
              <a:rPr lang="en-GB" sz="1900" dirty="0"/>
              <a:t>Even though she was informed that without the transfusion she would die, she refused the treatment and died.</a:t>
            </a:r>
          </a:p>
          <a:p>
            <a:pPr>
              <a:lnSpc>
                <a:spcPct val="90000"/>
              </a:lnSpc>
            </a:pPr>
            <a:r>
              <a:rPr lang="en-GB" sz="1900" dirty="0"/>
              <a:t>The defendant was charged with manslaughter by way of diminished responsibility, but appealed.</a:t>
            </a:r>
          </a:p>
          <a:p>
            <a:pPr marL="0" indent="0">
              <a:lnSpc>
                <a:spcPct val="90000"/>
              </a:lnSpc>
              <a:buNone/>
            </a:pPr>
            <a:r>
              <a:rPr lang="en-GB" sz="1900" dirty="0"/>
              <a:t>Held:</a:t>
            </a:r>
          </a:p>
          <a:p>
            <a:pPr>
              <a:lnSpc>
                <a:spcPct val="90000"/>
              </a:lnSpc>
            </a:pPr>
            <a:r>
              <a:rPr lang="en-GB" sz="1900" dirty="0"/>
              <a:t>The appeal was dismissed – the stab wound was the operating cause of death, not the refusal to accept medical treatment.</a:t>
            </a:r>
          </a:p>
          <a:p>
            <a:pPr>
              <a:lnSpc>
                <a:spcPct val="90000"/>
              </a:lnSpc>
            </a:pPr>
            <a:r>
              <a:rPr lang="en-GB" sz="1900" dirty="0"/>
              <a:t>The victim’s rejection of a blood transfusion did not break the chain of causation.</a:t>
            </a:r>
          </a:p>
        </p:txBody>
      </p:sp>
    </p:spTree>
    <p:extLst>
      <p:ext uri="{BB962C8B-B14F-4D97-AF65-F5344CB8AC3E}">
        <p14:creationId xmlns:p14="http://schemas.microsoft.com/office/powerpoint/2010/main" val="16344288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47280D-9DF4-4EC0-870E-F5799F7AD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useBgFill="1">
        <p:nvSpPr>
          <p:cNvPr id="10" name="Freeform 37">
            <a:extLst>
              <a:ext uri="{FF2B5EF4-FFF2-40B4-BE49-F238E27FC236}">
                <a16:creationId xmlns:a16="http://schemas.microsoft.com/office/drawing/2014/main" id="{7ED3A13C-2CCC-4715-A54F-87795E0CE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6C0892-83F6-4C98-B806-06627C732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13" name="Freeform 6">
              <a:extLst>
                <a:ext uri="{FF2B5EF4-FFF2-40B4-BE49-F238E27FC236}">
                  <a16:creationId xmlns:a16="http://schemas.microsoft.com/office/drawing/2014/main" id="{76E9889C-BAC7-429B-86C0-2D7736A39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84616D5-1F3D-4B55-BA27-B53B56376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D6883E9B-59DA-4777-AC43-55F9164D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F5442FF4-005F-4930-92FB-6594E29C4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648BA981-E918-4543-BE19-51E03C571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03A6AFED-BD81-4CCC-AADE-1E8923376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341910" y="1023257"/>
            <a:ext cx="3235083" cy="4767943"/>
          </a:xfrm>
          <a:effectLst/>
        </p:spPr>
        <p:txBody>
          <a:bodyPr anchor="ctr">
            <a:normAutofit/>
          </a:bodyPr>
          <a:lstStyle/>
          <a:p>
            <a:pPr algn="l"/>
            <a:r>
              <a:rPr lang="en-GB" b="1" dirty="0">
                <a:solidFill>
                  <a:srgbClr val="000000"/>
                </a:solidFill>
              </a:rPr>
              <a:t>Problem Question 1:</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693035" y="1023257"/>
            <a:ext cx="5968515" cy="4767944"/>
          </a:xfrm>
        </p:spPr>
        <p:txBody>
          <a:bodyPr anchor="ctr">
            <a:normAutofit/>
          </a:bodyPr>
          <a:lstStyle/>
          <a:p>
            <a:pPr marL="0" indent="0">
              <a:buNone/>
            </a:pPr>
            <a:r>
              <a:rPr lang="en-GB" sz="2800" dirty="0"/>
              <a:t>Ed’s wife, Gaynor, was recently diagnosed as having a terminal illness. Ed was upset by Gaynor’s rapid deterioration, so he decided to put an end to her suffering and he suffocated her with a pillow.</a:t>
            </a:r>
          </a:p>
          <a:p>
            <a:pPr marL="0" indent="0">
              <a:buNone/>
            </a:pPr>
            <a:endParaRPr lang="en-GB" sz="2800" dirty="0"/>
          </a:p>
          <a:p>
            <a:pPr marL="0" indent="0">
              <a:buNone/>
            </a:pPr>
            <a:r>
              <a:rPr lang="en-GB" sz="2800" b="1" dirty="0"/>
              <a:t>Advise Ed on his potential liability for murder, together with any defences that may be available to him.</a:t>
            </a:r>
          </a:p>
        </p:txBody>
      </p:sp>
    </p:spTree>
    <p:extLst>
      <p:ext uri="{BB962C8B-B14F-4D97-AF65-F5344CB8AC3E}">
        <p14:creationId xmlns:p14="http://schemas.microsoft.com/office/powerpoint/2010/main" val="3384397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5D991D9-BF4D-4C41-93BF-CA2E7E42B224}"/>
              </a:ext>
            </a:extLst>
          </p:cNvPr>
          <p:cNvSpPr>
            <a:spLocks noGrp="1"/>
          </p:cNvSpPr>
          <p:nvPr>
            <p:ph type="title"/>
          </p:nvPr>
        </p:nvSpPr>
        <p:spPr>
          <a:xfrm>
            <a:off x="683609" y="764372"/>
            <a:ext cx="3173688" cy="5216013"/>
          </a:xfrm>
        </p:spPr>
        <p:txBody>
          <a:bodyPr>
            <a:normAutofit/>
          </a:bodyPr>
          <a:lstStyle/>
          <a:p>
            <a:pPr algn="l"/>
            <a:r>
              <a:rPr lang="en-GB" b="1" dirty="0"/>
              <a:t>Answer:</a:t>
            </a:r>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A17268-8129-4522-BE6E-E3B9BFA79238}"/>
              </a:ext>
            </a:extLst>
          </p:cNvPr>
          <p:cNvSpPr>
            <a:spLocks noGrp="1"/>
          </p:cNvSpPr>
          <p:nvPr>
            <p:ph idx="1"/>
          </p:nvPr>
        </p:nvSpPr>
        <p:spPr>
          <a:xfrm>
            <a:off x="4370138" y="0"/>
            <a:ext cx="7086600" cy="6858000"/>
          </a:xfrm>
        </p:spPr>
        <p:txBody>
          <a:bodyPr anchor="ctr">
            <a:normAutofit fontScale="92500" lnSpcReduction="20000"/>
          </a:bodyPr>
          <a:lstStyle/>
          <a:p>
            <a:pPr marL="0" indent="0">
              <a:buNone/>
            </a:pPr>
            <a:r>
              <a:rPr lang="en-GB" sz="2000" b="1" u="sng" dirty="0"/>
              <a:t>Actus Reus</a:t>
            </a:r>
          </a:p>
          <a:p>
            <a:r>
              <a:rPr lang="en-GB" sz="2000" dirty="0"/>
              <a:t>He has committed the AR for murder.</a:t>
            </a:r>
          </a:p>
          <a:p>
            <a:r>
              <a:rPr lang="en-GB" sz="2000" dirty="0"/>
              <a:t>Gaynor was a human being, her death occurred under the Queen’s Peace and was unlawful.</a:t>
            </a:r>
          </a:p>
          <a:p>
            <a:r>
              <a:rPr lang="en-GB" sz="2000" dirty="0"/>
              <a:t>Factual causation.</a:t>
            </a:r>
          </a:p>
          <a:p>
            <a:r>
              <a:rPr lang="en-GB" sz="2000" dirty="0"/>
              <a:t>Legal causation.</a:t>
            </a:r>
          </a:p>
          <a:p>
            <a:r>
              <a:rPr lang="en-GB" sz="2000" dirty="0">
                <a:solidFill>
                  <a:srgbClr val="FF0000"/>
                </a:solidFill>
              </a:rPr>
              <a:t>Pagett [1983]</a:t>
            </a:r>
          </a:p>
          <a:p>
            <a:pPr marL="0" indent="0">
              <a:buNone/>
            </a:pPr>
            <a:endParaRPr lang="en-GB" sz="2000" dirty="0">
              <a:solidFill>
                <a:srgbClr val="FF0000"/>
              </a:solidFill>
            </a:endParaRPr>
          </a:p>
          <a:p>
            <a:pPr marL="0" indent="0">
              <a:buNone/>
            </a:pPr>
            <a:r>
              <a:rPr lang="en-GB" sz="2000" b="1" u="sng" dirty="0" err="1"/>
              <a:t>Mens</a:t>
            </a:r>
            <a:r>
              <a:rPr lang="en-GB" sz="2000" b="1" u="sng" dirty="0"/>
              <a:t> Rea</a:t>
            </a:r>
          </a:p>
          <a:p>
            <a:r>
              <a:rPr lang="en-GB" sz="2000" dirty="0">
                <a:solidFill>
                  <a:srgbClr val="FF0000"/>
                </a:solidFill>
              </a:rPr>
              <a:t>Mohan [1976]</a:t>
            </a:r>
          </a:p>
          <a:p>
            <a:r>
              <a:rPr lang="en-GB" sz="2000" dirty="0">
                <a:solidFill>
                  <a:srgbClr val="FF0000"/>
                </a:solidFill>
              </a:rPr>
              <a:t>Gillick [1986]</a:t>
            </a:r>
          </a:p>
          <a:p>
            <a:r>
              <a:rPr lang="en-GB" sz="2000" dirty="0"/>
              <a:t>Direct intention?</a:t>
            </a:r>
          </a:p>
          <a:p>
            <a:r>
              <a:rPr lang="en-GB" sz="2000" dirty="0"/>
              <a:t>Indirect/oblique intention?</a:t>
            </a:r>
          </a:p>
          <a:p>
            <a:r>
              <a:rPr lang="en-GB" sz="2000" dirty="0" err="1">
                <a:solidFill>
                  <a:srgbClr val="FF0000"/>
                </a:solidFill>
              </a:rPr>
              <a:t>Woollin</a:t>
            </a:r>
            <a:r>
              <a:rPr lang="en-GB" sz="2000" dirty="0">
                <a:solidFill>
                  <a:srgbClr val="FF0000"/>
                </a:solidFill>
              </a:rPr>
              <a:t> [1998]</a:t>
            </a:r>
          </a:p>
          <a:p>
            <a:pPr marL="0" indent="0">
              <a:buNone/>
            </a:pPr>
            <a:endParaRPr lang="en-GB" sz="2000" dirty="0">
              <a:solidFill>
                <a:srgbClr val="FF0000"/>
              </a:solidFill>
            </a:endParaRPr>
          </a:p>
          <a:p>
            <a:pPr marL="0" indent="0">
              <a:buNone/>
            </a:pPr>
            <a:r>
              <a:rPr lang="en-GB" sz="2000" b="1" u="sng" dirty="0"/>
              <a:t>Defence</a:t>
            </a:r>
          </a:p>
          <a:p>
            <a:r>
              <a:rPr lang="en-GB" sz="2000" dirty="0"/>
              <a:t>No defence for those who kill out of compassion.</a:t>
            </a:r>
          </a:p>
          <a:p>
            <a:r>
              <a:rPr lang="en-GB" sz="2000" dirty="0">
                <a:solidFill>
                  <a:srgbClr val="FF0000"/>
                </a:solidFill>
              </a:rPr>
              <a:t>Inglis [2011]</a:t>
            </a:r>
          </a:p>
          <a:p>
            <a:r>
              <a:rPr lang="en-GB" sz="2000" dirty="0">
                <a:solidFill>
                  <a:srgbClr val="FF0000"/>
                </a:solidFill>
              </a:rPr>
              <a:t>Nicklinson v Ministry of Justice [2012]</a:t>
            </a:r>
          </a:p>
        </p:txBody>
      </p:sp>
    </p:spTree>
    <p:extLst>
      <p:ext uri="{BB962C8B-B14F-4D97-AF65-F5344CB8AC3E}">
        <p14:creationId xmlns:p14="http://schemas.microsoft.com/office/powerpoint/2010/main" val="3328365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5" end="15"/>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6" end="1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47280D-9DF4-4EC0-870E-F5799F7AD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useBgFill="1">
        <p:nvSpPr>
          <p:cNvPr id="10" name="Freeform 37">
            <a:extLst>
              <a:ext uri="{FF2B5EF4-FFF2-40B4-BE49-F238E27FC236}">
                <a16:creationId xmlns:a16="http://schemas.microsoft.com/office/drawing/2014/main" id="{7ED3A13C-2CCC-4715-A54F-87795E0CE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6C0892-83F6-4C98-B806-06627C732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13" name="Freeform 6">
              <a:extLst>
                <a:ext uri="{FF2B5EF4-FFF2-40B4-BE49-F238E27FC236}">
                  <a16:creationId xmlns:a16="http://schemas.microsoft.com/office/drawing/2014/main" id="{76E9889C-BAC7-429B-86C0-2D7736A39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84616D5-1F3D-4B55-BA27-B53B56376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D6883E9B-59DA-4777-AC43-55F9164D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F5442FF4-005F-4930-92FB-6594E29C4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648BA981-E918-4543-BE19-51E03C571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03A6AFED-BD81-4CCC-AADE-1E8923376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341910" y="1023257"/>
            <a:ext cx="3235083" cy="4767943"/>
          </a:xfrm>
          <a:effectLst/>
        </p:spPr>
        <p:txBody>
          <a:bodyPr anchor="ctr">
            <a:normAutofit/>
          </a:bodyPr>
          <a:lstStyle/>
          <a:p>
            <a:pPr algn="l"/>
            <a:r>
              <a:rPr lang="en-GB" b="1" dirty="0">
                <a:solidFill>
                  <a:srgbClr val="000000"/>
                </a:solidFill>
              </a:rPr>
              <a:t>Problem Question 2:</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96445" y="158701"/>
            <a:ext cx="6982618" cy="6497054"/>
          </a:xfrm>
        </p:spPr>
        <p:txBody>
          <a:bodyPr anchor="ctr">
            <a:noAutofit/>
          </a:bodyPr>
          <a:lstStyle/>
          <a:p>
            <a:pPr marL="0" indent="0">
              <a:lnSpc>
                <a:spcPct val="120000"/>
              </a:lnSpc>
              <a:buNone/>
            </a:pPr>
            <a:r>
              <a:rPr lang="en-GB" sz="1850" dirty="0"/>
              <a:t>Rachel, who suffers from schizophrenia, was on her way home after watching a horror movie at her friend’s house. She realised that she had missed dinner and was hungry, so she decided to break into a local food retailer’s warehouse with the intention of finding something to eat. When Rachel reached the warehouse, she found that the door was unlocked, so she went inside. It was very dark inside the warehouse, but she could see a light in the distance. As she headed towards the light, she heard something approaching her. Affected by the movie, Rachel believed that it was a demonic spirit who wanted to kill her. In reality, in was Hans, the security guard, who was investigating the noise made by Rachel when she entered the warehouse. Rachel hid behind some boxes and, when Hans reached her, she jumped out from behind the boxes, collided with Hans and they both fell to the floor. Hans dropped his heavy-duty torch when he fell. Rachel picked up the torch and hit Hans violently over the head with it a number of times. Hans died from his injuries. Rachel left the warehouse without taking any food.</a:t>
            </a:r>
          </a:p>
          <a:p>
            <a:pPr marL="0" indent="0">
              <a:lnSpc>
                <a:spcPct val="120000"/>
              </a:lnSpc>
              <a:buNone/>
            </a:pPr>
            <a:r>
              <a:rPr lang="en-GB" sz="1850" b="1" dirty="0"/>
              <a:t>Advise Rachel of her potential liability together with any defences that may be available to her (25 marks)</a:t>
            </a:r>
          </a:p>
        </p:txBody>
      </p:sp>
    </p:spTree>
    <p:extLst>
      <p:ext uri="{BB962C8B-B14F-4D97-AF65-F5344CB8AC3E}">
        <p14:creationId xmlns:p14="http://schemas.microsoft.com/office/powerpoint/2010/main" val="5404266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5D991D9-BF4D-4C41-93BF-CA2E7E42B224}"/>
              </a:ext>
            </a:extLst>
          </p:cNvPr>
          <p:cNvSpPr>
            <a:spLocks noGrp="1"/>
          </p:cNvSpPr>
          <p:nvPr>
            <p:ph type="title"/>
          </p:nvPr>
        </p:nvSpPr>
        <p:spPr>
          <a:xfrm>
            <a:off x="683609" y="764372"/>
            <a:ext cx="3173688" cy="5216013"/>
          </a:xfrm>
        </p:spPr>
        <p:txBody>
          <a:bodyPr>
            <a:normAutofit/>
          </a:bodyPr>
          <a:lstStyle/>
          <a:p>
            <a:pPr algn="l"/>
            <a:r>
              <a:rPr lang="en-GB" b="1" dirty="0"/>
              <a:t>Answer:</a:t>
            </a:r>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A17268-8129-4522-BE6E-E3B9BFA79238}"/>
              </a:ext>
            </a:extLst>
          </p:cNvPr>
          <p:cNvSpPr>
            <a:spLocks noGrp="1"/>
          </p:cNvSpPr>
          <p:nvPr>
            <p:ph idx="1"/>
          </p:nvPr>
        </p:nvSpPr>
        <p:spPr>
          <a:xfrm>
            <a:off x="4370138" y="0"/>
            <a:ext cx="7086600" cy="6858000"/>
          </a:xfrm>
        </p:spPr>
        <p:txBody>
          <a:bodyPr anchor="ctr">
            <a:normAutofit/>
          </a:bodyPr>
          <a:lstStyle/>
          <a:p>
            <a:pPr marL="0" indent="0">
              <a:buNone/>
            </a:pPr>
            <a:r>
              <a:rPr lang="en-GB" sz="2000" b="1" u="sng" dirty="0"/>
              <a:t>Murder</a:t>
            </a:r>
          </a:p>
          <a:p>
            <a:r>
              <a:rPr lang="en-GB" sz="2000" dirty="0"/>
              <a:t>Rachel caused the death of Hans.</a:t>
            </a:r>
          </a:p>
          <a:p>
            <a:r>
              <a:rPr lang="en-GB" sz="2000" dirty="0">
                <a:solidFill>
                  <a:srgbClr val="FF0000"/>
                </a:solidFill>
              </a:rPr>
              <a:t>White [1910]</a:t>
            </a:r>
          </a:p>
          <a:p>
            <a:r>
              <a:rPr lang="en-GB" sz="2000" dirty="0">
                <a:solidFill>
                  <a:srgbClr val="FF0000"/>
                </a:solidFill>
              </a:rPr>
              <a:t>Smith [1959]</a:t>
            </a:r>
          </a:p>
          <a:p>
            <a:r>
              <a:rPr lang="en-GB" sz="2000" dirty="0">
                <a:solidFill>
                  <a:srgbClr val="FF0000"/>
                </a:solidFill>
              </a:rPr>
              <a:t>Vickers [1957]</a:t>
            </a:r>
          </a:p>
          <a:p>
            <a:pPr marL="0" indent="0">
              <a:buNone/>
            </a:pPr>
            <a:endParaRPr lang="en-GB" sz="2000" dirty="0"/>
          </a:p>
          <a:p>
            <a:pPr marL="0" indent="0">
              <a:buNone/>
            </a:pPr>
            <a:r>
              <a:rPr lang="en-GB" sz="2000" b="1" u="sng" dirty="0"/>
              <a:t>Potential defences</a:t>
            </a:r>
          </a:p>
          <a:p>
            <a:r>
              <a:rPr lang="en-GB" sz="2000" dirty="0"/>
              <a:t>Diminished responsibility (S.2 Homicide Act)</a:t>
            </a:r>
          </a:p>
          <a:p>
            <a:r>
              <a:rPr lang="en-GB" sz="2000" dirty="0"/>
              <a:t>Insanity.</a:t>
            </a:r>
          </a:p>
          <a:p>
            <a:r>
              <a:rPr lang="en-GB" sz="2000" dirty="0">
                <a:solidFill>
                  <a:srgbClr val="FF0000"/>
                </a:solidFill>
              </a:rPr>
              <a:t>Seers [1984]</a:t>
            </a:r>
          </a:p>
        </p:txBody>
      </p:sp>
    </p:spTree>
    <p:extLst>
      <p:ext uri="{BB962C8B-B14F-4D97-AF65-F5344CB8AC3E}">
        <p14:creationId xmlns:p14="http://schemas.microsoft.com/office/powerpoint/2010/main" val="322176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docProps/app.xml><?xml version="1.0" encoding="utf-8"?>
<Properties xmlns="http://schemas.openxmlformats.org/officeDocument/2006/extended-properties" xmlns:vt="http://schemas.openxmlformats.org/officeDocument/2006/docPropsVTypes">
  <Template>Parallax</Template>
  <TotalTime>246</TotalTime>
  <Words>1717</Words>
  <Application>Microsoft Office PowerPoint</Application>
  <PresentationFormat>Widescreen</PresentationFormat>
  <Paragraphs>143</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Century Gothic</vt:lpstr>
      <vt:lpstr>Corbel</vt:lpstr>
      <vt:lpstr>Parallax</vt:lpstr>
      <vt:lpstr>PowerPoint Presentation</vt:lpstr>
      <vt:lpstr>Learning Objectives:</vt:lpstr>
      <vt:lpstr>Recap of lecture:</vt:lpstr>
      <vt:lpstr>Recap of lecture:</vt:lpstr>
      <vt:lpstr>Recap of lecture:</vt:lpstr>
      <vt:lpstr>Relevant Case Law:</vt:lpstr>
      <vt:lpstr>Larkin [1942]</vt:lpstr>
      <vt:lpstr>Vickers [1957]</vt:lpstr>
      <vt:lpstr>Church [1965]</vt:lpstr>
      <vt:lpstr>Watson [1989]</vt:lpstr>
      <vt:lpstr>Newbury and Jones [1976]</vt:lpstr>
      <vt:lpstr>Dear [1996]</vt:lpstr>
      <vt:lpstr>Carey and others [2006]</vt:lpstr>
      <vt:lpstr>Blaue [1975]</vt:lpstr>
      <vt:lpstr>Problem Question 1:</vt:lpstr>
      <vt:lpstr>Answer:</vt:lpstr>
      <vt:lpstr>Problem Question 2:</vt:lpstr>
      <vt:lpstr>Answer: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Mellissa Wallbridge</dc:creator>
  <cp:lastModifiedBy>Mellissa Wallbridge</cp:lastModifiedBy>
  <cp:revision>20</cp:revision>
  <dcterms:created xsi:type="dcterms:W3CDTF">2021-02-18T12:49:27Z</dcterms:created>
  <dcterms:modified xsi:type="dcterms:W3CDTF">2021-02-20T12:48:11Z</dcterms:modified>
</cp:coreProperties>
</file>