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5"/>
  </p:notesMasterIdLst>
  <p:sldIdLst>
    <p:sldId id="277" r:id="rId3"/>
    <p:sldId id="256" r:id="rId4"/>
    <p:sldId id="257" r:id="rId6"/>
    <p:sldId id="261" r:id="rId7"/>
    <p:sldId id="262" r:id="rId8"/>
    <p:sldId id="259" r:id="rId9"/>
    <p:sldId id="263" r:id="rId10"/>
    <p:sldId id="264" r:id="rId11"/>
    <p:sldId id="265" r:id="rId12"/>
    <p:sldId id="258" r:id="rId13"/>
    <p:sldId id="266" r:id="rId14"/>
    <p:sldId id="267" r:id="rId15"/>
    <p:sldId id="268" r:id="rId16"/>
    <p:sldId id="269" r:id="rId17"/>
    <p:sldId id="270" r:id="rId18"/>
    <p:sldId id="271" r:id="rId19"/>
    <p:sldId id="272" r:id="rId20"/>
    <p:sldId id="260" r:id="rId21"/>
    <p:sldId id="273" r:id="rId2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A1A3D"/>
    <a:srgbClr val="A4003B"/>
    <a:srgbClr val="A40062"/>
    <a:srgbClr val="AC9160"/>
    <a:srgbClr val="A97263"/>
    <a:srgbClr val="5EEC3C"/>
    <a:srgbClr val="9EFF29"/>
    <a:srgbClr val="A4660C"/>
    <a:srgbClr val="952F69"/>
    <a:srgbClr val="FF85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1236" y="-336"/>
      </p:cViewPr>
      <p:guideLst>
        <p:guide orient="horz" pos="1623"/>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More critically, understanding the sector's challenges and possibilities will help in understanding the sector's development potential. These composed </a:t>
            </a:r>
            <a:r>
              <a:rPr lang="en-IN" sz="1200" kern="1200" dirty="0" err="1" smtClean="0">
                <a:solidFill>
                  <a:schemeClr val="tx1"/>
                </a:solidFill>
                <a:effectLst/>
                <a:latin typeface="+mn-lt"/>
                <a:ea typeface="+mn-ea"/>
                <a:cs typeface="+mn-cs"/>
              </a:rPr>
              <a:t>strat</a:t>
            </a:r>
            <a:r>
              <a:rPr lang="en-IN" sz="1200" kern="1200" dirty="0" smtClean="0">
                <a:solidFill>
                  <a:schemeClr val="tx1"/>
                </a:solidFill>
                <a:effectLst/>
                <a:latin typeface="+mn-lt"/>
                <a:ea typeface="+mn-ea"/>
                <a:cs typeface="+mn-cs"/>
              </a:rPr>
              <a:t>-ups strengths may have an effect on the degree of enterprise based on possibilities and needs. Recently, the financial effect of the crisis on start-ups, as well as other pivotal concerns, have been inspected.</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A financial forecast may be a meticulously created estimate of a start-up's performance over a particular period that takes into account anticipated sales information while also considering economy and showcase variables. Production, design process, research, procurement, and other costs ought to be carefully planned. Based on this, the start-up can choose the following round of funding.</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Numerous business people believe a business website could be a million-dollar cash engine. This appears to be due to the reality that they have not inspected the matter with an expert who might confirm the thought and manage the goods. Some entrepreneurs are new to the concept of </a:t>
            </a:r>
            <a:r>
              <a:rPr lang="en-IN" sz="1200" kern="1200" dirty="0" err="1" smtClean="0">
                <a:solidFill>
                  <a:schemeClr val="tx1"/>
                </a:solidFill>
                <a:effectLst/>
                <a:latin typeface="+mn-lt"/>
                <a:ea typeface="+mn-ea"/>
                <a:cs typeface="+mn-cs"/>
              </a:rPr>
              <a:t>crowdfunding</a:t>
            </a:r>
            <a:r>
              <a:rPr lang="en-IN" sz="1200" kern="1200" dirty="0" smtClean="0">
                <a:solidFill>
                  <a:schemeClr val="tx1"/>
                </a:solidFill>
                <a:effectLst/>
                <a:latin typeface="+mn-lt"/>
                <a:ea typeface="+mn-ea"/>
                <a:cs typeface="+mn-cs"/>
              </a:rPr>
              <a:t>, a presentation deck, or the qualification between a wander capitalist and an angel investor.</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A new firm goes through a few stages of development. Funding possibilities vary based on the organisation of a company's lifetime. For example, start-up capital is utilised to do a market investigation and item development to draw in advance investors. Throughout the exponential corporate expansion, in any case, additional financing is required to keep up with the needs.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Whenever an entrepreneur features a game-changing innovation that's well received within the market, he or she will most likely want to seize as significant a portion of the market as possible. To participate in the marketplace with other major firms, marketing and sales exercises must be increased. Again, usually, as it were conceivable if an entrepreneur has a finance part.</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There are a few threats related when an entrepreneur plans a novel mix of industrial materials. The theory can help business visionaries in well-off nations. In developing countries, there's a need for innovative entrepreneurs. The concept is incapable of clarifying why a few nations have a more noteworthy rate of entrepreneurial potential than others. Despite these reactions, Schumpeter's concept is perceived as a watershed point in the evolution of entrepreneurial speculations.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With the </a:t>
            </a:r>
            <a:r>
              <a:rPr lang="en-IN" sz="1200" b="1" i="1" kern="1200" dirty="0" smtClean="0">
                <a:solidFill>
                  <a:schemeClr val="tx1"/>
                </a:solidFill>
                <a:effectLst/>
                <a:latin typeface="+mn-lt"/>
                <a:ea typeface="+mn-ea"/>
                <a:cs typeface="+mn-cs"/>
              </a:rPr>
              <a:t>Cultural Theory </a:t>
            </a:r>
            <a:r>
              <a:rPr lang="en-IN" sz="1200" kern="1200" dirty="0" smtClean="0">
                <a:solidFill>
                  <a:schemeClr val="tx1"/>
                </a:solidFill>
                <a:effectLst/>
                <a:latin typeface="+mn-lt"/>
                <a:ea typeface="+mn-ea"/>
                <a:cs typeface="+mn-cs"/>
              </a:rPr>
              <a:t>newly start-up businesses can easily learn about the present situation of the business and how to collect funds from investors. The theory would help the entrepreneurs to develop the business culture for every individual in the office and the stakeholders who would be investors would have that potential of their money.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Whenever creating highlights and endeavouring to make a product-market fit, think about the reality that if the company proposes to grow in the future, expenditures will be required. As the start-up concept creates, a business strategy will be made and refined. Approaching the company plan within the starting stages closely resembles growing which will offer the concept to investors, potential partners, and anyone else who is interested anytime they ask about it.</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This figure avoids genuine estate private value investments. Among the key VC fundraising agreements disclosed in India between January and July 2021 are </a:t>
            </a:r>
            <a:r>
              <a:rPr lang="en-IN" sz="1200" kern="1200" dirty="0" err="1" smtClean="0">
                <a:solidFill>
                  <a:schemeClr val="tx1"/>
                </a:solidFill>
                <a:effectLst/>
                <a:latin typeface="+mn-lt"/>
                <a:ea typeface="+mn-ea"/>
                <a:cs typeface="+mn-cs"/>
              </a:rPr>
              <a:t>Flipkart's</a:t>
            </a:r>
            <a:r>
              <a:rPr lang="en-IN" sz="1200" kern="1200" dirty="0" smtClean="0">
                <a:solidFill>
                  <a:schemeClr val="tx1"/>
                </a:solidFill>
                <a:effectLst/>
                <a:latin typeface="+mn-lt"/>
                <a:ea typeface="+mn-ea"/>
                <a:cs typeface="+mn-cs"/>
              </a:rPr>
              <a:t> $3.6 billion raise, </a:t>
            </a:r>
            <a:r>
              <a:rPr lang="en-IN" sz="1200" kern="1200" dirty="0" err="1" smtClean="0">
                <a:solidFill>
                  <a:schemeClr val="tx1"/>
                </a:solidFill>
                <a:effectLst/>
                <a:latin typeface="+mn-lt"/>
                <a:ea typeface="+mn-ea"/>
                <a:cs typeface="+mn-cs"/>
              </a:rPr>
              <a:t>Mohalla</a:t>
            </a:r>
            <a:r>
              <a:rPr lang="en-IN" sz="1200" kern="1200" dirty="0" smtClean="0">
                <a:solidFill>
                  <a:schemeClr val="tx1"/>
                </a:solidFill>
                <a:effectLst/>
                <a:latin typeface="+mn-lt"/>
                <a:ea typeface="+mn-ea"/>
                <a:cs typeface="+mn-cs"/>
              </a:rPr>
              <a:t> Tech's (</a:t>
            </a:r>
            <a:r>
              <a:rPr lang="en-IN" sz="1200" kern="1200" dirty="0" err="1" smtClean="0">
                <a:solidFill>
                  <a:schemeClr val="tx1"/>
                </a:solidFill>
                <a:effectLst/>
                <a:latin typeface="+mn-lt"/>
                <a:ea typeface="+mn-ea"/>
                <a:cs typeface="+mn-cs"/>
              </a:rPr>
              <a:t>ShareChat</a:t>
            </a:r>
            <a:r>
              <a:rPr lang="en-IN" sz="1200" kern="1200" dirty="0" smtClean="0">
                <a:solidFill>
                  <a:schemeClr val="tx1"/>
                </a:solidFill>
                <a:effectLst/>
                <a:latin typeface="+mn-lt"/>
                <a:ea typeface="+mn-ea"/>
                <a:cs typeface="+mn-cs"/>
              </a:rPr>
              <a:t>) $502 million raise, </a:t>
            </a:r>
            <a:r>
              <a:rPr lang="en-IN" sz="1200" kern="1200" dirty="0" err="1" smtClean="0">
                <a:solidFill>
                  <a:schemeClr val="tx1"/>
                </a:solidFill>
                <a:effectLst/>
                <a:latin typeface="+mn-lt"/>
                <a:ea typeface="+mn-ea"/>
                <a:cs typeface="+mn-cs"/>
              </a:rPr>
              <a:t>Zomato's</a:t>
            </a:r>
            <a:r>
              <a:rPr lang="en-IN" sz="1200" kern="1200" dirty="0" smtClean="0">
                <a:solidFill>
                  <a:schemeClr val="tx1"/>
                </a:solidFill>
                <a:effectLst/>
                <a:latin typeface="+mn-lt"/>
                <a:ea typeface="+mn-ea"/>
                <a:cs typeface="+mn-cs"/>
              </a:rPr>
              <a:t> capital circular of generally $500 million, and Think and </a:t>
            </a:r>
            <a:r>
              <a:rPr lang="en-IN" sz="1200" kern="1200" dirty="0" err="1" smtClean="0">
                <a:solidFill>
                  <a:schemeClr val="tx1"/>
                </a:solidFill>
                <a:effectLst/>
                <a:latin typeface="+mn-lt"/>
                <a:ea typeface="+mn-ea"/>
                <a:cs typeface="+mn-cs"/>
              </a:rPr>
              <a:t>Learn's</a:t>
            </a:r>
            <a:r>
              <a:rPr lang="en-IN" sz="1200" kern="1200" dirty="0" smtClean="0">
                <a:solidFill>
                  <a:schemeClr val="tx1"/>
                </a:solidFill>
                <a:effectLst/>
                <a:latin typeface="+mn-lt"/>
                <a:ea typeface="+mn-ea"/>
                <a:cs typeface="+mn-cs"/>
              </a:rPr>
              <a:t> (</a:t>
            </a:r>
            <a:r>
              <a:rPr lang="en-IN" sz="1200" kern="1200" dirty="0" err="1" smtClean="0">
                <a:solidFill>
                  <a:schemeClr val="tx1"/>
                </a:solidFill>
                <a:effectLst/>
                <a:latin typeface="+mn-lt"/>
                <a:ea typeface="+mn-ea"/>
                <a:cs typeface="+mn-cs"/>
              </a:rPr>
              <a:t>Byju's</a:t>
            </a:r>
            <a:r>
              <a:rPr lang="en-IN" sz="1200" kern="1200" dirty="0" smtClean="0">
                <a:solidFill>
                  <a:schemeClr val="tx1"/>
                </a:solidFill>
                <a:effectLst/>
                <a:latin typeface="+mn-lt"/>
                <a:ea typeface="+mn-ea"/>
                <a:cs typeface="+mn-cs"/>
              </a:rPr>
              <a:t>) $460 million raise.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dirty="0" smtClean="0">
                <a:solidFill>
                  <a:schemeClr val="tx1"/>
                </a:solidFill>
                <a:latin typeface="Times New Roman" panose="02020603050405020304" pitchFamily="18" charset="0"/>
                <a:cs typeface="Times New Roman" panose="02020603050405020304" pitchFamily="18" charset="0"/>
              </a:rPr>
              <a:t>Another imperative thought is that most of these concepts are resources and address an end-user pain issue, making them appealing to the investment community. </a:t>
            </a:r>
            <a:r>
              <a:rPr lang="en-IN" sz="1200" kern="1200" dirty="0" smtClean="0">
                <a:solidFill>
                  <a:schemeClr val="tx1"/>
                </a:solidFill>
                <a:effectLst/>
                <a:latin typeface="+mn-lt"/>
                <a:ea typeface="+mn-ea"/>
                <a:cs typeface="+mn-cs"/>
              </a:rPr>
              <a:t>Advocates of the start-up trade contend that indeed in terms of built-up business characteristics, financers ought to consider a start-revenue up's predictability, productivity, and profit growth. It is expected that it takes three to five years for a start-up formed on a solid thought to break indeed in trade.</a:t>
            </a:r>
            <a:endParaRPr lang="en-IN"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endParaRPr lang="en-IN" sz="1200" dirty="0" smtClean="0">
              <a:solidFill>
                <a:schemeClr val="tx1"/>
              </a:solidFill>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dirty="0" smtClean="0">
                <a:solidFill>
                  <a:schemeClr val="tx1"/>
                </a:solidFill>
                <a:latin typeface="Times New Roman" panose="02020603050405020304" pitchFamily="18" charset="0"/>
                <a:cs typeface="Times New Roman" panose="02020603050405020304" pitchFamily="18" charset="0"/>
              </a:rPr>
              <a:t>This will help trade time down the line as they improve and develop start-ups. </a:t>
            </a:r>
            <a:r>
              <a:rPr lang="en-IN" sz="1200" kern="1200" dirty="0" smtClean="0">
                <a:solidFill>
                  <a:schemeClr val="tx1"/>
                </a:solidFill>
                <a:effectLst/>
                <a:latin typeface="+mn-lt"/>
                <a:ea typeface="+mn-ea"/>
                <a:cs typeface="+mn-cs"/>
              </a:rPr>
              <a:t>Start-ups are new-age company concepts that meet new-age issues or wants. Start-up losses are for the most part the result of marketing, staff expenditures, and technology-related expenses. These misfortunes are generally disconnected from an awful response to the business plan. Furthermore, the losses are, for the most part supported by stock, which is fundamental for expansion</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defRPr/>
            </a:pPr>
            <a:endParaRPr lang="en-IN" sz="1200" dirty="0" smtClean="0">
              <a:solidFill>
                <a:schemeClr val="tx1"/>
              </a:solidFill>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dirty="0" smtClean="0">
                <a:latin typeface="Times New Roman" panose="02020603050405020304" pitchFamily="18" charset="0"/>
                <a:cs typeface="Times New Roman" panose="02020603050405020304" pitchFamily="18" charset="0"/>
              </a:rPr>
              <a:t>Rather than compromising for what they accept they know, entrepreneurs ask testing questions and pursue other paths. </a:t>
            </a:r>
            <a:r>
              <a:rPr lang="en-IN" sz="1200" kern="1200" dirty="0" smtClean="0">
                <a:solidFill>
                  <a:schemeClr val="tx1"/>
                </a:solidFill>
                <a:effectLst/>
                <a:latin typeface="+mn-lt"/>
                <a:ea typeface="+mn-ea"/>
                <a:cs typeface="+mn-cs"/>
              </a:rPr>
              <a:t>The motivation they got to always ask questions and challenge the established quo might lead them to significant discoveries which other business specialists may ignore. Entrepreneurs must be inquisitive as well as comprehend precise experimentation. An entrepreneur must conduct tests on each new plausibility to decide whether it is productive to proceed.</a:t>
            </a:r>
            <a:endParaRPr lang="en-IN"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endParaRPr lang="en-IN" sz="1200" dirty="0" smtClean="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IN" sz="1200" u="none" strike="noStrike" kern="1200" dirty="0" smtClean="0">
                <a:solidFill>
                  <a:schemeClr val="tx1"/>
                </a:solidFill>
                <a:effectLst/>
                <a:latin typeface="+mn-lt"/>
                <a:ea typeface="+mn-ea"/>
                <a:cs typeface="+mn-cs"/>
              </a:rPr>
              <a:t>This is especially the case for entrepreneurs who must evaluate occasions and stay adaptable to keep their firm going ahead within the confines of unanticipated development. </a:t>
            </a:r>
            <a:r>
              <a:rPr lang="en-IN" sz="1200" kern="1200" dirty="0" smtClean="0">
                <a:solidFill>
                  <a:schemeClr val="tx1"/>
                </a:solidFill>
                <a:effectLst/>
                <a:latin typeface="+mn-lt"/>
                <a:ea typeface="+mn-ea"/>
                <a:cs typeface="+mn-cs"/>
              </a:rPr>
              <a:t>Firms can take time to deliver the intended outcome. Consumers' behaviour takes time to establish and the technique includes drawing in the client and after that convincing them to purchase by giving them high-quality and low-cost services. When a customer gets to be acclimated to obtaining a benefit he or she may start to purchase it more regularly. </a:t>
            </a:r>
            <a:endParaRPr lang="en-IN"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defRPr/>
            </a:pPr>
            <a:endParaRPr lang="en-IN" sz="1200" u="none" strike="noStrike"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The company at present time has made a huge growth and the company raised 15.5 million from the combination of UK and US investors the money will be used to accelerate the growth and the objective. In the climate crisis, the business can reduce the social and environmental costs to benefit their bottom line and the value of the assets.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IN" sz="1200" kern="1200" dirty="0" smtClean="0">
                <a:solidFill>
                  <a:schemeClr val="tx1"/>
                </a:solidFill>
                <a:effectLst/>
                <a:latin typeface="+mn-lt"/>
                <a:ea typeface="+mn-ea"/>
                <a:cs typeface="+mn-cs"/>
              </a:rPr>
              <a:t>In conclusion, it can be stated that for start-ups fundraising is the most important factor and their various ways of fundraising. Collecting the fund and searching for the investor is a very critical situation and that's why any new start-up needs to research and identify the best way to get an investor. For that reason, they have to show the business potential to the stakeholder who can easily seek out the value of the money which will be invested in the future.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41321" y="1769806"/>
            <a:ext cx="7989723" cy="1644446"/>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smtClean="0"/>
            </a:br>
            <a:r>
              <a:rPr lang="en-US" dirty="0" smtClean="0"/>
              <a:t>Master </a:t>
            </a:r>
            <a:r>
              <a:rPr lang="en-US" dirty="0"/>
              <a:t>title style</a:t>
            </a:r>
            <a:endParaRPr lang="en-US" dirty="0"/>
          </a:p>
        </p:txBody>
      </p:sp>
      <p:sp>
        <p:nvSpPr>
          <p:cNvPr id="3" name="Subtitle 2"/>
          <p:cNvSpPr>
            <a:spLocks noGrp="1"/>
          </p:cNvSpPr>
          <p:nvPr>
            <p:ph type="subTitle" idx="1"/>
          </p:nvPr>
        </p:nvSpPr>
        <p:spPr>
          <a:xfrm>
            <a:off x="756077" y="3465878"/>
            <a:ext cx="7975483" cy="685791"/>
          </a:xfrm>
        </p:spPr>
        <p:txBody>
          <a:bodyPr>
            <a:normAutofit/>
          </a:bodyPr>
          <a:lstStyle>
            <a:lvl1pPr marL="0" indent="0" algn="r">
              <a:buNone/>
              <a:defRPr sz="2800" b="0" i="0">
                <a:solidFill>
                  <a:srgbClr val="00206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r>
              <a:rPr lang="en-US" dirty="0" smtClean="0"/>
              <a:t>Master </a:t>
            </a:r>
            <a:r>
              <a:rPr lang="en-US" dirty="0"/>
              <a:t>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4216" y="320198"/>
            <a:ext cx="8246070" cy="763526"/>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endParaRPr lang="en-US" dirty="0"/>
          </a:p>
        </p:txBody>
      </p:sp>
      <p:sp>
        <p:nvSpPr>
          <p:cNvPr id="3" name="Content Placeholder 2"/>
          <p:cNvSpPr>
            <a:spLocks noGrp="1"/>
          </p:cNvSpPr>
          <p:nvPr>
            <p:ph idx="1"/>
          </p:nvPr>
        </p:nvSpPr>
        <p:spPr>
          <a:xfrm>
            <a:off x="419468" y="1312606"/>
            <a:ext cx="8246070" cy="3416980"/>
          </a:xfrm>
        </p:spPr>
        <p:txBody>
          <a:bodyPr/>
          <a:lstStyle>
            <a:lvl1pPr algn="l">
              <a:defRPr sz="2800">
                <a:solidFill>
                  <a:srgbClr val="002060"/>
                </a:solidFill>
              </a:defRPr>
            </a:lvl1pPr>
            <a:lvl2pPr algn="l">
              <a:defRPr>
                <a:solidFill>
                  <a:srgbClr val="002060"/>
                </a:solidFill>
              </a:defRPr>
            </a:lvl2pPr>
            <a:lvl3pPr algn="l">
              <a:defRPr>
                <a:solidFill>
                  <a:srgbClr val="002060"/>
                </a:solidFill>
              </a:defRPr>
            </a:lvl3pPr>
            <a:lvl4pPr algn="l">
              <a:defRPr>
                <a:solidFill>
                  <a:srgbClr val="002060"/>
                </a:solidFill>
              </a:defRPr>
            </a:lvl4pPr>
            <a:lvl5pPr algn="l">
              <a:defRPr>
                <a:solidFill>
                  <a:srgbClr val="002060"/>
                </a:solidFill>
              </a:defRPr>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347" y="458156"/>
            <a:ext cx="6179575" cy="725349"/>
          </a:xfrm>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endParaRPr lang="en-US" dirty="0"/>
          </a:p>
        </p:txBody>
      </p:sp>
      <p:sp>
        <p:nvSpPr>
          <p:cNvPr id="3" name="Content Placeholder 2"/>
          <p:cNvSpPr>
            <a:spLocks noGrp="1"/>
          </p:cNvSpPr>
          <p:nvPr>
            <p:ph idx="1"/>
          </p:nvPr>
        </p:nvSpPr>
        <p:spPr>
          <a:xfrm>
            <a:off x="2529347" y="1221681"/>
            <a:ext cx="6179575" cy="3511061"/>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54813" y="323263"/>
            <a:ext cx="8093365"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endParaRPr lang="en-US" dirty="0"/>
          </a:p>
        </p:txBody>
      </p:sp>
      <p:sp>
        <p:nvSpPr>
          <p:cNvPr id="3" name="Text Placeholder 2"/>
          <p:cNvSpPr>
            <a:spLocks noGrp="1"/>
          </p:cNvSpPr>
          <p:nvPr>
            <p:ph type="body" idx="1"/>
          </p:nvPr>
        </p:nvSpPr>
        <p:spPr>
          <a:xfrm>
            <a:off x="536879" y="1596535"/>
            <a:ext cx="4040188"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4" name="Content Placeholder 3"/>
          <p:cNvSpPr>
            <a:spLocks noGrp="1"/>
          </p:cNvSpPr>
          <p:nvPr>
            <p:ph sz="half" idx="2"/>
          </p:nvPr>
        </p:nvSpPr>
        <p:spPr>
          <a:xfrm>
            <a:off x="536879" y="2068932"/>
            <a:ext cx="4040188"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5" name="Text Placeholder 4"/>
          <p:cNvSpPr>
            <a:spLocks noGrp="1"/>
          </p:cNvSpPr>
          <p:nvPr>
            <p:ph type="body" sz="quarter" idx="3"/>
          </p:nvPr>
        </p:nvSpPr>
        <p:spPr>
          <a:xfrm>
            <a:off x="4572000" y="1596535"/>
            <a:ext cx="4041775" cy="479822"/>
          </a:xfrm>
        </p:spPr>
        <p:txBody>
          <a:bodyPr anchor="b"/>
          <a:lstStyle>
            <a:lvl1pPr marL="0" indent="0" algn="ctr">
              <a:buNone/>
              <a:defRPr sz="2400" b="1">
                <a:solidFill>
                  <a:srgbClr val="00206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endParaRPr lang="en-US" dirty="0"/>
          </a:p>
        </p:txBody>
      </p:sp>
      <p:sp>
        <p:nvSpPr>
          <p:cNvPr id="6" name="Content Placeholder 5"/>
          <p:cNvSpPr>
            <a:spLocks noGrp="1"/>
          </p:cNvSpPr>
          <p:nvPr>
            <p:ph sz="quarter" idx="4"/>
          </p:nvPr>
        </p:nvSpPr>
        <p:spPr>
          <a:xfrm>
            <a:off x="4572000" y="2068932"/>
            <a:ext cx="4041775" cy="2276294"/>
          </a:xfrm>
        </p:spPr>
        <p:txBody>
          <a:bodyPr/>
          <a:lstStyle>
            <a:lvl1pPr algn="ctr">
              <a:defRPr sz="2400">
                <a:solidFill>
                  <a:srgbClr val="002060"/>
                </a:solidFill>
              </a:defRPr>
            </a:lvl1pPr>
            <a:lvl2pPr algn="ctr">
              <a:defRPr sz="2000">
                <a:solidFill>
                  <a:srgbClr val="002060"/>
                </a:solidFill>
              </a:defRPr>
            </a:lvl2pPr>
            <a:lvl3pPr algn="ctr">
              <a:defRPr sz="1800">
                <a:solidFill>
                  <a:srgbClr val="002060"/>
                </a:solidFill>
              </a:defRPr>
            </a:lvl3pPr>
            <a:lvl4pPr algn="ctr">
              <a:defRPr sz="1600">
                <a:solidFill>
                  <a:srgbClr val="002060"/>
                </a:solidFill>
              </a:defRPr>
            </a:lvl4pPr>
            <a:lvl5pPr algn="ctr">
              <a:defRPr sz="1600">
                <a:solidFill>
                  <a:srgbClr val="002060"/>
                </a:solidFill>
              </a:defRPr>
            </a:lvl5pPr>
            <a:lvl6pPr>
              <a:defRPr sz="1600"/>
            </a:lvl6pPr>
            <a:lvl7pPr>
              <a:defRPr sz="1600"/>
            </a:lvl7pPr>
            <a:lvl8pPr>
              <a:defRPr sz="1600"/>
            </a:lvl8pPr>
            <a:lvl9pPr>
              <a:defRPr sz="16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53074F12-AA26-4AC8-9962-C36BB8F3255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3074F12-AA26-4AC8-9962-C36BB8F3255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3074F12-AA26-4AC8-9962-C36BB8F3255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fld>
            <a:endParaRPr lang="en-US"/>
          </a:p>
        </p:txBody>
      </p:sp>
      <p:pic>
        <p:nvPicPr>
          <p:cNvPr id="7" name="Picture 6" descr="E:\websites\free-power-point-templates\2012\logos.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4.jpeg"/><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fld>
            <a:endParaRPr lang="en-US"/>
          </a:p>
        </p:txBody>
      </p:sp>
      <p:sp>
        <p:nvSpPr>
          <p:cNvPr id="7" name="TextBox 6"/>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endParaRPr lang="en-US" sz="1400" dirty="0">
              <a:solidFill>
                <a:schemeClr val="bg1">
                  <a:lumMod val="65000"/>
                </a:schemeClr>
              </a:solidFill>
            </a:endParaRPr>
          </a:p>
          <a:p>
            <a:r>
              <a:rPr lang="en-US" sz="1400" dirty="0">
                <a:solidFill>
                  <a:schemeClr val="bg1">
                    <a:lumMod val="65000"/>
                  </a:schemeClr>
                </a:solidFill>
              </a:rPr>
              <a:t>www.free-power-point-templates.com</a:t>
            </a:r>
            <a:endParaRPr lang="en-US" sz="1400" dirty="0">
              <a:solidFill>
                <a:schemeClr val="bg1">
                  <a:lumMod val="65000"/>
                </a:schemeClr>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xml"/><Relationship Id="rId1"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xml"/><Relationship Id="rId1"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image" Target="../media/image15.jpeg"/></Relationships>
</file>

<file path=ppt/slides/_rels/slide18.xml.rels><?xml version="1.0" encoding="UTF-8" standalone="yes"?>
<Relationships xmlns="http://schemas.openxmlformats.org/package/2006/relationships"><Relationship Id="rId4" Type="http://schemas.openxmlformats.org/officeDocument/2006/relationships/notesSlide" Target="../notesSlides/notesSlide17.xml"/><Relationship Id="rId3" Type="http://schemas.openxmlformats.org/officeDocument/2006/relationships/slideLayout" Target="../slideLayouts/slideLayout8.xml"/><Relationship Id="rId2" Type="http://schemas.openxmlformats.org/officeDocument/2006/relationships/hyperlink" Target="https://www.uktech.news/news/london-iot-startup-infogrid-raises-11-5m-to-make-buildings-smart-20201202" TargetMode="External"/><Relationship Id="rId1" Type="http://schemas.openxmlformats.org/officeDocument/2006/relationships/hyperlink" Target="https://www.entrepreneur.com/article/392766" TargetMode="Externa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r>
              <a:rPr lang="en-IN" altLang="en-US"/>
              <a:t>Presenters &amp; Module Details</a:t>
            </a:r>
            <a:endParaRPr lang="en-IN" altLang="en-US"/>
          </a:p>
        </p:txBody>
      </p:sp>
      <p:sp>
        <p:nvSpPr>
          <p:cNvPr id="5" name="Text Placeholder 4"/>
          <p:cNvSpPr>
            <a:spLocks noGrp="1"/>
          </p:cNvSpPr>
          <p:nvPr>
            <p:ph type="body" idx="4294967295"/>
          </p:nvPr>
        </p:nvSpPr>
        <p:spPr>
          <a:xfrm>
            <a:off x="457200" y="1412875"/>
            <a:ext cx="8747760" cy="4563110"/>
          </a:xfrm>
        </p:spPr>
        <p:txBody>
          <a:bodyPr>
            <a:normAutofit fontScale="25000"/>
          </a:bodyPr>
          <a:p>
            <a:r>
              <a:rPr lang="en-IN" altLang="en-US" sz="9600"/>
              <a:t>Harneet Kaur (Leader) 2121279</a:t>
            </a:r>
            <a:endParaRPr lang="en-IN" altLang="en-US" sz="9600"/>
          </a:p>
          <a:p>
            <a:r>
              <a:rPr lang="en-IN" altLang="en-US" sz="9600"/>
              <a:t>Kinjal Ghanchi 2124033</a:t>
            </a:r>
            <a:endParaRPr lang="en-IN" altLang="en-US" sz="9600"/>
          </a:p>
          <a:p>
            <a:r>
              <a:rPr lang="en-IN" altLang="en-US" sz="9600"/>
              <a:t>Sandra Saju  2122624</a:t>
            </a:r>
            <a:endParaRPr lang="en-IN" altLang="en-US" sz="9600"/>
          </a:p>
          <a:p>
            <a:pPr marL="0" indent="0">
              <a:buNone/>
            </a:pPr>
            <a:r>
              <a:rPr lang="en-IN" altLang="en-US" sz="9600"/>
              <a:t>                                                        Module: Enterpreneurship</a:t>
            </a:r>
            <a:endParaRPr lang="en-IN" altLang="en-US" sz="9600"/>
          </a:p>
          <a:p>
            <a:pPr marL="0" indent="0">
              <a:buNone/>
            </a:pPr>
            <a:r>
              <a:rPr lang="en-IN" altLang="en-US" sz="9600"/>
              <a:t>                                                        Code: LCMB7004</a:t>
            </a:r>
            <a:endParaRPr lang="en-IN" altLang="en-US" sz="9600"/>
          </a:p>
          <a:p>
            <a:pPr marL="0" indent="0">
              <a:buNone/>
            </a:pPr>
            <a:r>
              <a:rPr lang="en-IN" altLang="en-US" sz="9600"/>
              <a:t>                                                        Lecturers Name: Isaiah Oino</a:t>
            </a:r>
            <a:endParaRPr lang="en-IN" altLang="en-US" sz="960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5850" y="1895170"/>
            <a:ext cx="8203575" cy="1364225"/>
          </a:xfrm>
        </p:spPr>
        <p:txBody>
          <a:bodyPr>
            <a:normAutofit fontScale="90000"/>
          </a:bodyPr>
          <a:lstStyle/>
          <a:p>
            <a:pPr algn="ctr"/>
            <a:r>
              <a:rPr lang="en-IN" b="1" dirty="0">
                <a:latin typeface="Times New Roman" panose="02020603050405020304" pitchFamily="18" charset="0"/>
                <a:cs typeface="Times New Roman" panose="02020603050405020304" pitchFamily="18" charset="0"/>
              </a:rPr>
              <a:t>FUNDRAISING FOR START-UPS </a:t>
            </a:r>
            <a:br>
              <a:rPr lang="en-IN" dirty="0">
                <a:latin typeface="Times New Roman" panose="02020603050405020304" pitchFamily="18" charset="0"/>
                <a:cs typeface="Times New Roman" panose="02020603050405020304" pitchFamily="18" charset="0"/>
              </a:rPr>
            </a:br>
            <a:r>
              <a:rPr lang="en-IN" b="1" dirty="0">
                <a:latin typeface="Times New Roman" panose="02020603050405020304" pitchFamily="18" charset="0"/>
                <a:cs typeface="Times New Roman" panose="02020603050405020304" pitchFamily="18" charset="0"/>
              </a:rPr>
              <a:t>CHALLENGES AND OPPORTUNITIES</a:t>
            </a:r>
            <a:endParaRPr lang="en-IN"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p14:dur="200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effectLst/>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2168" y="1109406"/>
            <a:ext cx="8246070" cy="1824294"/>
          </a:xfrm>
        </p:spPr>
        <p:txBody>
          <a:bodyPr>
            <a:normAutofit lnSpcReduction="10000"/>
          </a:bodyPr>
          <a:lstStyle/>
          <a:p>
            <a:pPr lvl="0" algn="just"/>
            <a:r>
              <a:rPr lang="en-IN" sz="1800" dirty="0">
                <a:solidFill>
                  <a:schemeClr val="tx1"/>
                </a:solidFill>
                <a:latin typeface="Times New Roman" panose="02020603050405020304" pitchFamily="18" charset="0"/>
                <a:cs typeface="Times New Roman" panose="02020603050405020304" pitchFamily="18" charset="0"/>
              </a:rPr>
              <a:t>Nowadays, a rising number of young individuals seek to form their businesses. Various surveys show that Generation Y has a solid desire to set up their own business. </a:t>
            </a:r>
            <a:endParaRPr lang="en-IN" sz="1800" dirty="0">
              <a:solidFill>
                <a:schemeClr val="tx1"/>
              </a:solidFill>
              <a:latin typeface="Times New Roman" panose="02020603050405020304" pitchFamily="18" charset="0"/>
              <a:cs typeface="Times New Roman" panose="02020603050405020304" pitchFamily="18" charset="0"/>
            </a:endParaRPr>
          </a:p>
          <a:p>
            <a:pPr lvl="0" algn="just"/>
            <a:r>
              <a:rPr lang="en-IN" sz="1800" dirty="0">
                <a:solidFill>
                  <a:schemeClr val="tx1"/>
                </a:solidFill>
                <a:latin typeface="Times New Roman" panose="02020603050405020304" pitchFamily="18" charset="0"/>
                <a:cs typeface="Times New Roman" panose="02020603050405020304" pitchFamily="18" charset="0"/>
              </a:rPr>
              <a:t>This is since they have experienced numerous instability in their lives. </a:t>
            </a:r>
            <a:endParaRPr lang="en-IN" sz="1800" dirty="0" smtClean="0">
              <a:solidFill>
                <a:schemeClr val="tx1"/>
              </a:solidFill>
              <a:latin typeface="Times New Roman" panose="02020603050405020304" pitchFamily="18" charset="0"/>
              <a:cs typeface="Times New Roman" panose="02020603050405020304" pitchFamily="18" charset="0"/>
            </a:endParaRPr>
          </a:p>
          <a:p>
            <a:pPr lvl="0" algn="just"/>
            <a:r>
              <a:rPr lang="en-IN" sz="1800" dirty="0" smtClean="0">
                <a:solidFill>
                  <a:schemeClr val="tx1"/>
                </a:solidFill>
                <a:latin typeface="Times New Roman" panose="02020603050405020304" pitchFamily="18" charset="0"/>
                <a:cs typeface="Times New Roman" panose="02020603050405020304" pitchFamily="18" charset="0"/>
              </a:rPr>
              <a:t>Given </a:t>
            </a:r>
            <a:r>
              <a:rPr lang="en-IN" sz="1800" dirty="0">
                <a:solidFill>
                  <a:schemeClr val="tx1"/>
                </a:solidFill>
                <a:latin typeface="Times New Roman" panose="02020603050405020304" pitchFamily="18" charset="0"/>
                <a:cs typeface="Times New Roman" panose="02020603050405020304" pitchFamily="18" charset="0"/>
              </a:rPr>
              <a:t>this proclivity, it is basic to comprehend the start-up industry, which is drawing a huge number of youthful individuals. </a:t>
            </a:r>
            <a:endParaRPr lang="en-IN" sz="1800" dirty="0">
              <a:solidFill>
                <a:schemeClr val="tx1"/>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733550" y="2946400"/>
            <a:ext cx="57531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latin typeface="Times New Roman" panose="02020603050405020304" pitchFamily="18" charset="0"/>
                <a:cs typeface="Times New Roman" panose="02020603050405020304" pitchFamily="18" charset="0"/>
              </a:rPr>
              <a:t>Background</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9700" y="1155700"/>
            <a:ext cx="4546600" cy="3848100"/>
          </a:xfrm>
        </p:spPr>
        <p:txBody>
          <a:bodyPr>
            <a:normAutofit/>
          </a:bodyPr>
          <a:lstStyle/>
          <a:p>
            <a:pPr lvl="0"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To make a start-up there are different fundraising procedures available in the market such as </a:t>
            </a:r>
            <a:r>
              <a:rPr lang="en-IN" sz="1600" b="1" i="1" dirty="0">
                <a:solidFill>
                  <a:schemeClr val="tx1"/>
                </a:solidFill>
                <a:latin typeface="Times New Roman" panose="02020603050405020304" pitchFamily="18" charset="0"/>
                <a:cs typeface="Times New Roman" panose="02020603050405020304" pitchFamily="18" charset="0"/>
              </a:rPr>
              <a:t>Bootstrapping, </a:t>
            </a:r>
            <a:r>
              <a:rPr lang="en-IN" sz="1600" b="1" i="1" dirty="0" err="1">
                <a:solidFill>
                  <a:schemeClr val="tx1"/>
                </a:solidFill>
                <a:latin typeface="Times New Roman" panose="02020603050405020304" pitchFamily="18" charset="0"/>
                <a:cs typeface="Times New Roman" panose="02020603050405020304" pitchFamily="18" charset="0"/>
              </a:rPr>
              <a:t>Crowdfunding</a:t>
            </a:r>
            <a:r>
              <a:rPr lang="en-IN" sz="1600" b="1" i="1" dirty="0">
                <a:solidFill>
                  <a:schemeClr val="tx1"/>
                </a:solidFill>
                <a:latin typeface="Times New Roman" panose="02020603050405020304" pitchFamily="18" charset="0"/>
                <a:cs typeface="Times New Roman" panose="02020603050405020304" pitchFamily="18" charset="0"/>
              </a:rPr>
              <a:t>, Angel Investors, Venture Capital, Business Loans </a:t>
            </a:r>
            <a:r>
              <a:rPr lang="en-IN" sz="1600" dirty="0">
                <a:solidFill>
                  <a:schemeClr val="tx1"/>
                </a:solidFill>
                <a:latin typeface="Times New Roman" panose="02020603050405020304" pitchFamily="18" charset="0"/>
                <a:cs typeface="Times New Roman" panose="02020603050405020304" pitchFamily="18" charset="0"/>
              </a:rPr>
              <a:t>and many more </a:t>
            </a:r>
            <a:r>
              <a:rPr lang="en-IN" sz="1600" dirty="0" smtClean="0">
                <a:solidFill>
                  <a:schemeClr val="tx1"/>
                </a:solidFill>
                <a:latin typeface="Times New Roman" panose="02020603050405020304" pitchFamily="18" charset="0"/>
                <a:cs typeface="Times New Roman" panose="02020603050405020304" pitchFamily="18" charset="0"/>
              </a:rPr>
              <a:t>(</a:t>
            </a:r>
            <a:r>
              <a:rPr lang="en-IN" sz="1600" dirty="0" err="1" smtClean="0">
                <a:solidFill>
                  <a:schemeClr val="tx1"/>
                </a:solidFill>
                <a:latin typeface="Times New Roman" panose="02020603050405020304" pitchFamily="18" charset="0"/>
                <a:cs typeface="Times New Roman" panose="02020603050405020304" pitchFamily="18" charset="0"/>
              </a:rPr>
              <a:t>Naiki</a:t>
            </a:r>
            <a:r>
              <a:rPr lang="en-IN" sz="1600" dirty="0" smtClean="0">
                <a:solidFill>
                  <a:schemeClr val="tx1"/>
                </a:solidFill>
                <a:latin typeface="Times New Roman" panose="02020603050405020304" pitchFamily="18" charset="0"/>
                <a:cs typeface="Times New Roman" panose="02020603050405020304" pitchFamily="18" charset="0"/>
              </a:rPr>
              <a:t> </a:t>
            </a:r>
            <a:r>
              <a:rPr lang="en-IN" sz="1600" dirty="0">
                <a:solidFill>
                  <a:schemeClr val="tx1"/>
                </a:solidFill>
                <a:latin typeface="Times New Roman" panose="02020603050405020304" pitchFamily="18" charset="0"/>
                <a:cs typeface="Times New Roman" panose="02020603050405020304" pitchFamily="18" charset="0"/>
              </a:rPr>
              <a:t>and </a:t>
            </a:r>
            <a:r>
              <a:rPr lang="en-IN" sz="1600" dirty="0" err="1">
                <a:solidFill>
                  <a:schemeClr val="tx1"/>
                </a:solidFill>
                <a:latin typeface="Times New Roman" panose="02020603050405020304" pitchFamily="18" charset="0"/>
                <a:cs typeface="Times New Roman" panose="02020603050405020304" pitchFamily="18" charset="0"/>
              </a:rPr>
              <a:t>Ogane</a:t>
            </a:r>
            <a:r>
              <a:rPr lang="en-IN" sz="1600" dirty="0">
                <a:solidFill>
                  <a:schemeClr val="tx1"/>
                </a:solidFill>
                <a:latin typeface="Times New Roman" panose="02020603050405020304" pitchFamily="18" charset="0"/>
                <a:cs typeface="Times New Roman" panose="02020603050405020304" pitchFamily="18" charset="0"/>
              </a:rPr>
              <a:t> 2022).</a:t>
            </a:r>
            <a:endParaRPr lang="en-IN" sz="16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The start-up must decide why cash is fundamental and the fitting amount to raise. </a:t>
            </a:r>
            <a:endParaRPr lang="en-IN" sz="1600" dirty="0" smtClean="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1600" dirty="0" smtClean="0">
                <a:solidFill>
                  <a:schemeClr val="tx1"/>
                </a:solidFill>
                <a:latin typeface="Times New Roman" panose="02020603050405020304" pitchFamily="18" charset="0"/>
                <a:cs typeface="Times New Roman" panose="02020603050405020304" pitchFamily="18" charset="0"/>
              </a:rPr>
              <a:t>The </a:t>
            </a:r>
            <a:r>
              <a:rPr lang="en-IN" sz="1600" dirty="0">
                <a:solidFill>
                  <a:schemeClr val="tx1"/>
                </a:solidFill>
                <a:latin typeface="Times New Roman" panose="02020603050405020304" pitchFamily="18" charset="0"/>
                <a:cs typeface="Times New Roman" panose="02020603050405020304" pitchFamily="18" charset="0"/>
              </a:rPr>
              <a:t>start-up ought to make a milestone-based strategy with defined timetables for what it needs to realise within two, four, and ten years</a:t>
            </a:r>
            <a:r>
              <a:rPr lang="en-IN" sz="1600" dirty="0" smtClean="0">
                <a:solidFill>
                  <a:schemeClr val="tx1"/>
                </a:solidFill>
                <a:latin typeface="Times New Roman" panose="02020603050405020304" pitchFamily="18" charset="0"/>
                <a:cs typeface="Times New Roman" panose="02020603050405020304" pitchFamily="18" charset="0"/>
              </a:rPr>
              <a:t>.</a:t>
            </a:r>
            <a:endParaRPr lang="en-IN" sz="1600"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t="29037" b="29037"/>
          <a:stretch>
            <a:fillRect/>
          </a:stretch>
        </p:blipFill>
        <p:spPr bwMode="auto">
          <a:xfrm>
            <a:off x="4826000" y="1955800"/>
            <a:ext cx="3987800" cy="2044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effectLst/>
                <a:latin typeface="Times New Roman" panose="02020603050405020304" pitchFamily="18" charset="0"/>
                <a:cs typeface="Times New Roman" panose="02020603050405020304" pitchFamily="18" charset="0"/>
              </a:rPr>
              <a:t>Challenges of </a:t>
            </a:r>
            <a:r>
              <a:rPr lang="en-IN" b="1" dirty="0" err="1">
                <a:effectLst/>
                <a:latin typeface="Times New Roman" panose="02020603050405020304" pitchFamily="18" charset="0"/>
                <a:cs typeface="Times New Roman" panose="02020603050405020304" pitchFamily="18" charset="0"/>
              </a:rPr>
              <a:t>Startup</a:t>
            </a:r>
            <a:r>
              <a:rPr lang="en-IN" b="1" dirty="0">
                <a:effectLst/>
                <a:latin typeface="Times New Roman" panose="02020603050405020304" pitchFamily="18" charset="0"/>
                <a:cs typeface="Times New Roman" panose="02020603050405020304" pitchFamily="18" charset="0"/>
              </a:rPr>
              <a:t> Fundraising</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19468" y="1312606"/>
            <a:ext cx="4216032" cy="3416980"/>
          </a:xfrm>
        </p:spPr>
        <p:txBody>
          <a:bodyPr>
            <a:normAutofit fontScale="92500" lnSpcReduction="10000"/>
          </a:bodyPr>
          <a:lstStyle/>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Since most entrepreneurs are unwilling to seek counsel, they are unsure to whom to turn for assistance (Mittal and </a:t>
            </a:r>
            <a:r>
              <a:rPr lang="en-IN" sz="2000" dirty="0" err="1">
                <a:solidFill>
                  <a:schemeClr val="tx1"/>
                </a:solidFill>
                <a:latin typeface="Times New Roman" panose="02020603050405020304" pitchFamily="18" charset="0"/>
                <a:cs typeface="Times New Roman" panose="02020603050405020304" pitchFamily="18" charset="0"/>
              </a:rPr>
              <a:t>Raghav</a:t>
            </a:r>
            <a:r>
              <a:rPr lang="en-IN" sz="2000" dirty="0">
                <a:solidFill>
                  <a:schemeClr val="tx1"/>
                </a:solidFill>
                <a:latin typeface="Times New Roman" panose="02020603050405020304" pitchFamily="18" charset="0"/>
                <a:cs typeface="Times New Roman" panose="02020603050405020304" pitchFamily="18" charset="0"/>
              </a:rPr>
              <a:t> 2021). </a:t>
            </a:r>
            <a:endParaRPr lang="en-IN" sz="20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Most entrepreneurs approach investors before understanding their investment reason, corpus, earlier investments, or focus.</a:t>
            </a:r>
            <a:endParaRPr lang="en-IN"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307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257800" y="1524000"/>
            <a:ext cx="3403600" cy="323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56347" y="280356"/>
            <a:ext cx="6179575" cy="725349"/>
          </a:xfrm>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Challenges of </a:t>
            </a:r>
            <a:r>
              <a:rPr lang="en-IN" b="1" dirty="0" smtClean="0">
                <a:effectLst/>
                <a:latin typeface="Times New Roman" panose="02020603050405020304" pitchFamily="18" charset="0"/>
                <a:cs typeface="Times New Roman" panose="02020603050405020304" pitchFamily="18" charset="0"/>
              </a:rPr>
              <a:t>Start-up </a:t>
            </a:r>
            <a:r>
              <a:rPr lang="en-IN" b="1" dirty="0">
                <a:effectLst/>
                <a:latin typeface="Times New Roman" panose="02020603050405020304" pitchFamily="18" charset="0"/>
                <a:cs typeface="Times New Roman" panose="02020603050405020304" pitchFamily="18" charset="0"/>
              </a:rPr>
              <a:t>Fundraising</a:t>
            </a:r>
            <a:endParaRPr lang="en-US"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p:txBody>
          <a:bodyPr>
            <a:normAutofit/>
          </a:bodyPr>
          <a:lstStyle/>
          <a:p>
            <a:pPr lvl="0" algn="just"/>
            <a:r>
              <a:rPr lang="en-IN" sz="2400" dirty="0">
                <a:solidFill>
                  <a:schemeClr val="bg1"/>
                </a:solidFill>
                <a:latin typeface="Times New Roman" panose="02020603050405020304" pitchFamily="18" charset="0"/>
                <a:cs typeface="Times New Roman" panose="02020603050405020304" pitchFamily="18" charset="0"/>
              </a:rPr>
              <a:t>Small business organisations regularly battle to enroll speculators since they are incapable of conveying how they intend to develop their operations.</a:t>
            </a:r>
            <a:endParaRPr lang="en-IN" sz="2400" dirty="0">
              <a:solidFill>
                <a:schemeClr val="bg1"/>
              </a:solidFill>
              <a:latin typeface="Times New Roman" panose="02020603050405020304" pitchFamily="18" charset="0"/>
              <a:cs typeface="Times New Roman" panose="02020603050405020304" pitchFamily="18" charset="0"/>
            </a:endParaRPr>
          </a:p>
          <a:p>
            <a:pPr lvl="0" algn="just"/>
            <a:r>
              <a:rPr lang="en-IN" sz="2400" dirty="0">
                <a:solidFill>
                  <a:schemeClr val="bg1"/>
                </a:solidFill>
                <a:latin typeface="Times New Roman" panose="02020603050405020304" pitchFamily="18" charset="0"/>
                <a:cs typeface="Times New Roman" panose="02020603050405020304" pitchFamily="18" charset="0"/>
              </a:rPr>
              <a:t>Investors will need to hear how the business plan requires the company to the following stage with their cash, in expansion to how the company will recover their speculation (Gupta et al. 2022).</a:t>
            </a:r>
            <a:endParaRPr lang="en-IN"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Opportunities of Fundraising for Start-ups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lvl="0" algn="just">
              <a:lnSpc>
                <a:spcPct val="150000"/>
              </a:lnSpc>
            </a:pPr>
            <a:r>
              <a:rPr lang="en-IN" sz="2000" dirty="0">
                <a:solidFill>
                  <a:schemeClr val="bg1"/>
                </a:solidFill>
                <a:latin typeface="Times New Roman" panose="02020603050405020304" pitchFamily="18" charset="0"/>
                <a:cs typeface="Times New Roman" panose="02020603050405020304" pitchFamily="18" charset="0"/>
              </a:rPr>
              <a:t>Through this research, the researcher would aim to help the start-ups to address the problems that may occur during business start-ups.</a:t>
            </a:r>
            <a:endParaRPr lang="en-IN" sz="2000" dirty="0">
              <a:solidFill>
                <a:schemeClr val="bg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bg1"/>
                </a:solidFill>
                <a:latin typeface="Times New Roman" panose="02020603050405020304" pitchFamily="18" charset="0"/>
                <a:cs typeface="Times New Roman" panose="02020603050405020304" pitchFamily="18" charset="0"/>
              </a:rPr>
              <a:t>In the present era, having an incredible concept and a strong desire to realize it is just not enough (</a:t>
            </a:r>
            <a:r>
              <a:rPr lang="en-IN" sz="2000" dirty="0" err="1">
                <a:solidFill>
                  <a:schemeClr val="bg1"/>
                </a:solidFill>
                <a:latin typeface="Times New Roman" panose="02020603050405020304" pitchFamily="18" charset="0"/>
                <a:cs typeface="Times New Roman" panose="02020603050405020304" pitchFamily="18" charset="0"/>
              </a:rPr>
              <a:t>Mahapatra</a:t>
            </a:r>
            <a:r>
              <a:rPr lang="en-IN" sz="2000" dirty="0">
                <a:solidFill>
                  <a:schemeClr val="bg1"/>
                </a:solidFill>
                <a:latin typeface="Times New Roman" panose="02020603050405020304" pitchFamily="18" charset="0"/>
                <a:cs typeface="Times New Roman" panose="02020603050405020304" pitchFamily="18" charset="0"/>
              </a:rPr>
              <a:t> and </a:t>
            </a:r>
            <a:r>
              <a:rPr lang="en-IN" sz="2000" dirty="0" err="1">
                <a:solidFill>
                  <a:schemeClr val="bg1"/>
                </a:solidFill>
                <a:latin typeface="Times New Roman" panose="02020603050405020304" pitchFamily="18" charset="0"/>
                <a:cs typeface="Times New Roman" panose="02020603050405020304" pitchFamily="18" charset="0"/>
              </a:rPr>
              <a:t>Baral</a:t>
            </a:r>
            <a:r>
              <a:rPr lang="en-IN" sz="2000" dirty="0">
                <a:solidFill>
                  <a:schemeClr val="bg1"/>
                </a:solidFill>
                <a:latin typeface="Times New Roman" panose="02020603050405020304" pitchFamily="18" charset="0"/>
                <a:cs typeface="Times New Roman" panose="02020603050405020304" pitchFamily="18" charset="0"/>
              </a:rPr>
              <a:t> 2021). </a:t>
            </a:r>
            <a:endParaRPr lang="en-IN" sz="2000" dirty="0">
              <a:solidFill>
                <a:schemeClr val="bg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bg1"/>
                </a:solidFill>
                <a:latin typeface="Times New Roman" panose="02020603050405020304" pitchFamily="18" charset="0"/>
                <a:cs typeface="Times New Roman" panose="02020603050405020304" pitchFamily="18" charset="0"/>
              </a:rPr>
              <a:t>If an entrepreneur attempts to build and scale a firm, then ought to see into start-up financing</a:t>
            </a:r>
            <a:r>
              <a:rPr lang="en-IN" sz="2000" dirty="0" smtClean="0">
                <a:solidFill>
                  <a:schemeClr val="bg1"/>
                </a:solidFill>
                <a:latin typeface="Times New Roman" panose="02020603050405020304" pitchFamily="18" charset="0"/>
                <a:cs typeface="Times New Roman" panose="02020603050405020304" pitchFamily="18" charset="0"/>
              </a:rPr>
              <a:t>.</a:t>
            </a:r>
            <a:endParaRPr lang="en-IN"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effectLst/>
              </a:rPr>
              <a:t>Schumpeter’s Entrepreneurship Theory</a:t>
            </a:r>
            <a:endParaRPr lang="en-IN" dirty="0"/>
          </a:p>
        </p:txBody>
      </p:sp>
      <p:sp>
        <p:nvSpPr>
          <p:cNvPr id="3" name="Content Placeholder 2"/>
          <p:cNvSpPr>
            <a:spLocks noGrp="1"/>
          </p:cNvSpPr>
          <p:nvPr>
            <p:ph idx="1"/>
          </p:nvPr>
        </p:nvSpPr>
        <p:spPr/>
        <p:txBody>
          <a:bodyPr>
            <a:normAutofit/>
          </a:bodyPr>
          <a:lstStyle/>
          <a:p>
            <a:pPr lvl="0" algn="just">
              <a:lnSpc>
                <a:spcPct val="150000"/>
              </a:lnSpc>
            </a:pPr>
            <a:r>
              <a:rPr lang="en-IN" sz="1800" dirty="0">
                <a:solidFill>
                  <a:schemeClr val="bg1"/>
                </a:solidFill>
                <a:latin typeface="Times New Roman" panose="02020603050405020304" pitchFamily="18" charset="0"/>
                <a:cs typeface="Times New Roman" panose="02020603050405020304" pitchFamily="18" charset="0"/>
              </a:rPr>
              <a:t>Entrepreneurs, concurring with Schumpeter, destabilise the financial growth settled continuous cycle by designing something that impels the economy to a new advancement stage (</a:t>
            </a:r>
            <a:r>
              <a:rPr lang="en-IN" sz="1800" dirty="0" err="1">
                <a:solidFill>
                  <a:schemeClr val="bg1"/>
                </a:solidFill>
                <a:latin typeface="Times New Roman" panose="02020603050405020304" pitchFamily="18" charset="0"/>
                <a:cs typeface="Times New Roman" panose="02020603050405020304" pitchFamily="18" charset="0"/>
              </a:rPr>
              <a:t>Callegari</a:t>
            </a:r>
            <a:r>
              <a:rPr lang="en-IN" sz="1800" dirty="0">
                <a:solidFill>
                  <a:schemeClr val="bg1"/>
                </a:solidFill>
                <a:latin typeface="Times New Roman" panose="02020603050405020304" pitchFamily="18" charset="0"/>
                <a:cs typeface="Times New Roman" panose="02020603050405020304" pitchFamily="18" charset="0"/>
              </a:rPr>
              <a:t> and </a:t>
            </a:r>
            <a:r>
              <a:rPr lang="en-IN" sz="1800" dirty="0" err="1">
                <a:solidFill>
                  <a:schemeClr val="bg1"/>
                </a:solidFill>
                <a:latin typeface="Times New Roman" panose="02020603050405020304" pitchFamily="18" charset="0"/>
                <a:cs typeface="Times New Roman" panose="02020603050405020304" pitchFamily="18" charset="0"/>
              </a:rPr>
              <a:t>Feder</a:t>
            </a:r>
            <a:r>
              <a:rPr lang="en-IN" sz="1800" dirty="0">
                <a:solidFill>
                  <a:schemeClr val="bg1"/>
                </a:solidFill>
                <a:latin typeface="Times New Roman" panose="02020603050405020304" pitchFamily="18" charset="0"/>
                <a:cs typeface="Times New Roman" panose="02020603050405020304" pitchFamily="18" charset="0"/>
              </a:rPr>
              <a:t> 2021). </a:t>
            </a:r>
            <a:endParaRPr lang="en-IN" sz="1800" dirty="0">
              <a:solidFill>
                <a:schemeClr val="bg1"/>
              </a:solidFill>
              <a:latin typeface="Times New Roman" panose="02020603050405020304" pitchFamily="18" charset="0"/>
              <a:cs typeface="Times New Roman" panose="02020603050405020304" pitchFamily="18" charset="0"/>
            </a:endParaRPr>
          </a:p>
          <a:p>
            <a:pPr lvl="0" algn="just">
              <a:lnSpc>
                <a:spcPct val="150000"/>
              </a:lnSpc>
            </a:pPr>
            <a:r>
              <a:rPr lang="en-IN" sz="1800" dirty="0">
                <a:solidFill>
                  <a:schemeClr val="bg1"/>
                </a:solidFill>
                <a:latin typeface="Times New Roman" panose="02020603050405020304" pitchFamily="18" charset="0"/>
                <a:cs typeface="Times New Roman" panose="02020603050405020304" pitchFamily="18" charset="0"/>
              </a:rPr>
              <a:t>Numerous entrepreneurial theories have neglected numerous components of the sorting out factor of entrepreneurship. </a:t>
            </a:r>
            <a:endParaRPr lang="en-IN" sz="1800" dirty="0">
              <a:solidFill>
                <a:schemeClr val="bg1"/>
              </a:solidFill>
              <a:latin typeface="Times New Roman" panose="02020603050405020304" pitchFamily="18" charset="0"/>
              <a:cs typeface="Times New Roman" panose="02020603050405020304" pitchFamily="18" charset="0"/>
            </a:endParaRPr>
          </a:p>
          <a:p>
            <a:pPr lvl="0" algn="just">
              <a:lnSpc>
                <a:spcPct val="150000"/>
              </a:lnSpc>
            </a:pPr>
            <a:r>
              <a:rPr lang="en-IN" sz="1800" dirty="0">
                <a:solidFill>
                  <a:schemeClr val="bg1"/>
                </a:solidFill>
                <a:latin typeface="Times New Roman" panose="02020603050405020304" pitchFamily="18" charset="0"/>
                <a:cs typeface="Times New Roman" panose="02020603050405020304" pitchFamily="18" charset="0"/>
              </a:rPr>
              <a:t>Schumpeter disregarded the entrepreneur's probability work, which can't be overstated. </a:t>
            </a:r>
            <a:endParaRPr lang="en-IN"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347" y="178756"/>
            <a:ext cx="6179575" cy="725349"/>
          </a:xfrm>
        </p:spPr>
        <p:txBody>
          <a:bodyPr>
            <a:normAutofit/>
          </a:bodyPr>
          <a:lstStyle/>
          <a:p>
            <a:pPr algn="ctr"/>
            <a:r>
              <a:rPr lang="en-IN" sz="2800" b="1" dirty="0">
                <a:effectLst/>
                <a:latin typeface="Times New Roman" panose="02020603050405020304" pitchFamily="18" charset="0"/>
                <a:cs typeface="Times New Roman" panose="02020603050405020304" pitchFamily="18" charset="0"/>
              </a:rPr>
              <a:t>Culture Theory of Entrepreneurship</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pPr lvl="0" algn="just">
              <a:lnSpc>
                <a:spcPct val="150000"/>
              </a:lnSpc>
            </a:pPr>
            <a:r>
              <a:rPr lang="en-IN" sz="2000" dirty="0">
                <a:solidFill>
                  <a:schemeClr val="bg1"/>
                </a:solidFill>
                <a:latin typeface="Times New Roman" panose="02020603050405020304" pitchFamily="18" charset="0"/>
                <a:cs typeface="Times New Roman" panose="02020603050405020304" pitchFamily="18" charset="0"/>
              </a:rPr>
              <a:t>Entrepreneurs are affected by their views around their business, the desires of those empowering new activities, and the complex degree of the organisational prerequisites of their livelihood, concurring with Thomas Cochran in the </a:t>
            </a:r>
            <a:r>
              <a:rPr lang="en-IN" sz="2000" b="1" i="1" dirty="0">
                <a:solidFill>
                  <a:schemeClr val="bg1"/>
                </a:solidFill>
                <a:latin typeface="Times New Roman" panose="02020603050405020304" pitchFamily="18" charset="0"/>
                <a:cs typeface="Times New Roman" panose="02020603050405020304" pitchFamily="18" charset="0"/>
              </a:rPr>
              <a:t>Cultural Theory </a:t>
            </a:r>
            <a:r>
              <a:rPr lang="en-IN" sz="2000" dirty="0">
                <a:solidFill>
                  <a:schemeClr val="bg1"/>
                </a:solidFill>
                <a:latin typeface="Times New Roman" panose="02020603050405020304" pitchFamily="18" charset="0"/>
                <a:cs typeface="Times New Roman" panose="02020603050405020304" pitchFamily="18" charset="0"/>
              </a:rPr>
              <a:t>(Guerrero et al. 2021).</a:t>
            </a:r>
            <a:endParaRPr lang="en-IN" sz="2000" dirty="0">
              <a:solidFill>
                <a:schemeClr val="bg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bg1"/>
                </a:solidFill>
                <a:latin typeface="Times New Roman" panose="02020603050405020304" pitchFamily="18" charset="0"/>
                <a:cs typeface="Times New Roman" panose="02020603050405020304" pitchFamily="18" charset="0"/>
              </a:rPr>
              <a:t>The culture reflects the standards that the entrepreneur contributes to the firm</a:t>
            </a:r>
            <a:r>
              <a:rPr lang="en-IN" sz="2000" dirty="0" smtClean="0">
                <a:solidFill>
                  <a:schemeClr val="bg1"/>
                </a:solidFill>
                <a:latin typeface="Times New Roman" panose="02020603050405020304" pitchFamily="18" charset="0"/>
                <a:cs typeface="Times New Roman" panose="02020603050405020304" pitchFamily="18" charset="0"/>
              </a:rPr>
              <a:t>.</a:t>
            </a:r>
            <a:endParaRPr lang="en-IN" sz="2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7513" y="132763"/>
            <a:ext cx="8093365" cy="763525"/>
          </a:xfrm>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The Processes of Growth and Development of Entrepreneurship </a:t>
            </a:r>
            <a:endParaRPr lang="en-US" dirty="0">
              <a:latin typeface="Times New Roman" panose="02020603050405020304" pitchFamily="18" charset="0"/>
              <a:cs typeface="Times New Roman" panose="02020603050405020304" pitchFamily="18" charset="0"/>
            </a:endParaRPr>
          </a:p>
        </p:txBody>
      </p:sp>
      <p:sp>
        <p:nvSpPr>
          <p:cNvPr id="9" name="Content Placeholder 8"/>
          <p:cNvSpPr>
            <a:spLocks noGrp="1"/>
          </p:cNvSpPr>
          <p:nvPr>
            <p:ph sz="quarter" idx="4"/>
          </p:nvPr>
        </p:nvSpPr>
        <p:spPr>
          <a:xfrm>
            <a:off x="4368800" y="1129132"/>
            <a:ext cx="4533900" cy="2276294"/>
          </a:xfrm>
        </p:spPr>
        <p:txBody>
          <a:bodyPr>
            <a:noAutofit/>
          </a:bodyPr>
          <a:lstStyle/>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A fruitful business may be a path from concept to development, and it needs to be mindful of the road it will take. </a:t>
            </a:r>
            <a:endParaRPr lang="en-IN" sz="18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Constantly look for adaptability possibilities. Scaling happens once have a solid MVP, but it does not ought to disregard it until that point (Cho et al. 2022). </a:t>
            </a:r>
            <a:endParaRPr lang="en-IN" sz="1800" dirty="0">
              <a:solidFill>
                <a:schemeClr val="tx1"/>
              </a:solidFill>
              <a:latin typeface="Times New Roman" panose="02020603050405020304" pitchFamily="18" charset="0"/>
              <a:cs typeface="Times New Roman" panose="02020603050405020304" pitchFamily="18" charset="0"/>
            </a:endParaRPr>
          </a:p>
        </p:txBody>
      </p:sp>
      <p:pic>
        <p:nvPicPr>
          <p:cNvPr id="4098"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89800" y="1147818"/>
            <a:ext cx="3564000" cy="3434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813" y="170863"/>
            <a:ext cx="8093365" cy="763525"/>
          </a:xfrm>
        </p:spPr>
        <p:txBody>
          <a:bodyPr>
            <a:noAutofit/>
          </a:bodyPr>
          <a:lstStyle/>
          <a:p>
            <a:pPr algn="ctr"/>
            <a:r>
              <a:rPr lang="en-IN" sz="2800" b="1" dirty="0">
                <a:effectLst/>
                <a:latin typeface="Times New Roman" panose="02020603050405020304" pitchFamily="18" charset="0"/>
                <a:cs typeface="Times New Roman" panose="02020603050405020304" pitchFamily="18" charset="0"/>
              </a:rPr>
              <a:t>The Growth and Development of Different Start-ups </a:t>
            </a:r>
            <a:endParaRPr lang="en-IN" sz="28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4368800" y="1306932"/>
            <a:ext cx="4622800" cy="2276294"/>
          </a:xfrm>
        </p:spPr>
        <p:txBody>
          <a:bodyPr>
            <a:noAutofit/>
          </a:bodyPr>
          <a:lstStyle/>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Private equity-venture capital (PE-VC) investments kept on rising within the first nine months of 2021, reaching a new high of $49 billion (</a:t>
            </a:r>
            <a:r>
              <a:rPr lang="en-IN" sz="1800" dirty="0" err="1">
                <a:solidFill>
                  <a:schemeClr val="tx1"/>
                </a:solidFill>
                <a:latin typeface="Times New Roman" panose="02020603050405020304" pitchFamily="18" charset="0"/>
                <a:cs typeface="Times New Roman" panose="02020603050405020304" pitchFamily="18" charset="0"/>
              </a:rPr>
              <a:t>Khetan</a:t>
            </a:r>
            <a:r>
              <a:rPr lang="en-IN" sz="1800" dirty="0">
                <a:solidFill>
                  <a:schemeClr val="tx1"/>
                </a:solidFill>
                <a:latin typeface="Times New Roman" panose="02020603050405020304" pitchFamily="18" charset="0"/>
                <a:cs typeface="Times New Roman" panose="02020603050405020304" pitchFamily="18" charset="0"/>
              </a:rPr>
              <a:t>, 2021). </a:t>
            </a:r>
            <a:endParaRPr lang="en-IN" sz="18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This could be a 52% increment over the same nine-month period in the final year, and it exceeds the full-year 2020 speculation target of $39.5 billion (</a:t>
            </a:r>
            <a:r>
              <a:rPr lang="en-IN" sz="1800" dirty="0" err="1">
                <a:solidFill>
                  <a:schemeClr val="tx1"/>
                </a:solidFill>
                <a:latin typeface="Times New Roman" panose="02020603050405020304" pitchFamily="18" charset="0"/>
                <a:cs typeface="Times New Roman" panose="02020603050405020304" pitchFamily="18" charset="0"/>
              </a:rPr>
              <a:t>Khetan</a:t>
            </a:r>
            <a:r>
              <a:rPr lang="en-IN" sz="1800" dirty="0">
                <a:solidFill>
                  <a:schemeClr val="tx1"/>
                </a:solidFill>
                <a:latin typeface="Times New Roman" panose="02020603050405020304" pitchFamily="18" charset="0"/>
                <a:cs typeface="Times New Roman" panose="02020603050405020304" pitchFamily="18" charset="0"/>
              </a:rPr>
              <a:t>, 2021). </a:t>
            </a:r>
            <a:endParaRPr lang="en-IN" sz="1800" dirty="0">
              <a:solidFill>
                <a:schemeClr val="tx1"/>
              </a:solidFill>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0" y="1635125"/>
            <a:ext cx="4381500" cy="2762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813" y="183563"/>
            <a:ext cx="8093365" cy="763525"/>
          </a:xfrm>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The Importance of Funds for Growth and Development for Start-ups</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206678" y="1205332"/>
            <a:ext cx="4365322" cy="2261768"/>
          </a:xfrm>
        </p:spPr>
        <p:txBody>
          <a:bodyPr>
            <a:noAutofit/>
          </a:bodyPr>
          <a:lstStyle/>
          <a:p>
            <a:pPr lvl="0" algn="just">
              <a:lnSpc>
                <a:spcPct val="200000"/>
              </a:lnSpc>
            </a:pPr>
            <a:r>
              <a:rPr lang="en-IN" sz="1800" dirty="0">
                <a:solidFill>
                  <a:schemeClr val="tx1"/>
                </a:solidFill>
                <a:latin typeface="Times New Roman" panose="02020603050405020304" pitchFamily="18" charset="0"/>
                <a:cs typeface="Times New Roman" panose="02020603050405020304" pitchFamily="18" charset="0"/>
              </a:rPr>
              <a:t>Nowadays, no excellent concept that's fiscally attainable and targets a market with great demand or extra requirements will go underfunded (</a:t>
            </a:r>
            <a:r>
              <a:rPr lang="en-IN" sz="1800" dirty="0" err="1">
                <a:solidFill>
                  <a:schemeClr val="tx1"/>
                </a:solidFill>
                <a:latin typeface="Times New Roman" panose="02020603050405020304" pitchFamily="18" charset="0"/>
                <a:cs typeface="Times New Roman" panose="02020603050405020304" pitchFamily="18" charset="0"/>
              </a:rPr>
              <a:t>Muafi</a:t>
            </a:r>
            <a:r>
              <a:rPr lang="en-IN" sz="1800" dirty="0">
                <a:solidFill>
                  <a:schemeClr val="tx1"/>
                </a:solidFill>
                <a:latin typeface="Times New Roman" panose="02020603050405020304" pitchFamily="18" charset="0"/>
                <a:cs typeface="Times New Roman" panose="02020603050405020304" pitchFamily="18" charset="0"/>
              </a:rPr>
              <a:t> et al. 2021). </a:t>
            </a:r>
            <a:endParaRPr lang="en-IN" sz="1800" dirty="0">
              <a:solidFill>
                <a:schemeClr val="tx1"/>
              </a:solidFill>
              <a:latin typeface="Times New Roman" panose="02020603050405020304" pitchFamily="18" charset="0"/>
              <a:cs typeface="Times New Roman" panose="02020603050405020304" pitchFamily="18" charset="0"/>
            </a:endParaRPr>
          </a:p>
          <a:p>
            <a:pPr lvl="0" algn="just">
              <a:lnSpc>
                <a:spcPct val="200000"/>
              </a:lnSpc>
            </a:pPr>
            <a:r>
              <a:rPr lang="en-IN" sz="1800" dirty="0">
                <a:solidFill>
                  <a:schemeClr val="tx1"/>
                </a:solidFill>
                <a:latin typeface="Times New Roman" panose="02020603050405020304" pitchFamily="18" charset="0"/>
                <a:cs typeface="Times New Roman" panose="02020603050405020304" pitchFamily="18" charset="0"/>
              </a:rPr>
              <a:t>Funding a strong start-up concept isn't a difficult task. </a:t>
            </a:r>
            <a:endParaRPr lang="en-IN" sz="1800" dirty="0">
              <a:solidFill>
                <a:schemeClr val="tx1"/>
              </a:solidFill>
              <a:latin typeface="Times New Roman" panose="02020603050405020304" pitchFamily="18" charset="0"/>
              <a:cs typeface="Times New Roman" panose="02020603050405020304" pitchFamily="18" charset="0"/>
            </a:endParaRPr>
          </a:p>
        </p:txBody>
      </p:sp>
      <p:pic>
        <p:nvPicPr>
          <p:cNvPr id="6146" name="Picture 2"/>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4775200" y="1517651"/>
            <a:ext cx="4167700" cy="2808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The Processes of Growth and Development</a:t>
            </a:r>
            <a:endParaRPr lang="en-IN"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3962400" y="1167232"/>
            <a:ext cx="4956175" cy="2276294"/>
          </a:xfrm>
        </p:spPr>
        <p:txBody>
          <a:bodyPr>
            <a:noAutofit/>
          </a:bodyPr>
          <a:lstStyle/>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Anything that can be recorded ought to be documented. </a:t>
            </a:r>
            <a:endParaRPr lang="en-IN" sz="20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Attempt to capture everything connected to the start-up in composing, starting with the foremost essential depiction of the business proposition to hiring and scaling (</a:t>
            </a:r>
            <a:r>
              <a:rPr lang="en-IN" sz="2000" dirty="0" err="1">
                <a:solidFill>
                  <a:schemeClr val="tx1"/>
                </a:solidFill>
                <a:latin typeface="Times New Roman" panose="02020603050405020304" pitchFamily="18" charset="0"/>
                <a:cs typeface="Times New Roman" panose="02020603050405020304" pitchFamily="18" charset="0"/>
              </a:rPr>
              <a:t>Bouncken</a:t>
            </a:r>
            <a:r>
              <a:rPr lang="en-IN" sz="2000" dirty="0">
                <a:solidFill>
                  <a:schemeClr val="tx1"/>
                </a:solidFill>
                <a:latin typeface="Times New Roman" panose="02020603050405020304" pitchFamily="18" charset="0"/>
                <a:cs typeface="Times New Roman" panose="02020603050405020304" pitchFamily="18" charset="0"/>
              </a:rPr>
              <a:t>, and Kraus 2022</a:t>
            </a:r>
            <a:r>
              <a:rPr lang="en-IN" sz="2000" b="1" dirty="0">
                <a:solidFill>
                  <a:schemeClr val="tx1"/>
                </a:solidFill>
                <a:latin typeface="Times New Roman" panose="02020603050405020304" pitchFamily="18" charset="0"/>
                <a:cs typeface="Times New Roman" panose="02020603050405020304" pitchFamily="18" charset="0"/>
              </a:rPr>
              <a:t>)</a:t>
            </a:r>
            <a:r>
              <a:rPr lang="en-IN" sz="2000" dirty="0">
                <a:solidFill>
                  <a:schemeClr val="tx1"/>
                </a:solidFill>
                <a:latin typeface="Times New Roman" panose="02020603050405020304" pitchFamily="18" charset="0"/>
                <a:cs typeface="Times New Roman" panose="02020603050405020304" pitchFamily="18" charset="0"/>
              </a:rPr>
              <a:t>. </a:t>
            </a: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7170"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6644" t="5663" r="9341" b="23002"/>
          <a:stretch>
            <a:fillRect/>
          </a:stretch>
        </p:blipFill>
        <p:spPr bwMode="auto">
          <a:xfrm>
            <a:off x="101600" y="1447800"/>
            <a:ext cx="37719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113" y="234363"/>
            <a:ext cx="8093365" cy="763525"/>
          </a:xfrm>
        </p:spPr>
        <p:txBody>
          <a:bodyPr>
            <a:noAutofit/>
          </a:bodyPr>
          <a:lstStyle/>
          <a:p>
            <a:pPr algn="ctr"/>
            <a:r>
              <a:rPr lang="en-IN" sz="2400" b="1" dirty="0">
                <a:effectLst/>
                <a:latin typeface="Times New Roman" panose="02020603050405020304" pitchFamily="18" charset="0"/>
                <a:cs typeface="Times New Roman" panose="02020603050405020304" pitchFamily="18" charset="0"/>
              </a:rPr>
              <a:t>Entrepreneurial Skills, Traits and Characteristics For Start-ups for Fundraising</a:t>
            </a:r>
            <a:endParaRPr lang="en-IN" sz="24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127000" y="1256132"/>
            <a:ext cx="4346575" cy="2276294"/>
          </a:xfrm>
        </p:spPr>
        <p:txBody>
          <a:bodyPr>
            <a:noAutofit/>
          </a:bodyPr>
          <a:lstStyle/>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Successful entrepreneurs have a distinguishing personality include that recognizes them from these other organisational leaders: a feeling of interest. </a:t>
            </a:r>
            <a:endParaRPr lang="en-IN" sz="18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1800" dirty="0">
                <a:solidFill>
                  <a:schemeClr val="tx1"/>
                </a:solidFill>
                <a:latin typeface="Times New Roman" panose="02020603050405020304" pitchFamily="18" charset="0"/>
                <a:cs typeface="Times New Roman" panose="02020603050405020304" pitchFamily="18" charset="0"/>
              </a:rPr>
              <a:t>The capacity of an entrepreneur to remain interested permits them ought to look for new chances regularly (</a:t>
            </a:r>
            <a:r>
              <a:rPr lang="en-IN" sz="1800" dirty="0" err="1">
                <a:solidFill>
                  <a:schemeClr val="tx1"/>
                </a:solidFill>
                <a:latin typeface="Times New Roman" panose="02020603050405020304" pitchFamily="18" charset="0"/>
                <a:cs typeface="Times New Roman" panose="02020603050405020304" pitchFamily="18" charset="0"/>
              </a:rPr>
              <a:t>Ituen</a:t>
            </a:r>
            <a:r>
              <a:rPr lang="en-IN" sz="1800" dirty="0">
                <a:solidFill>
                  <a:schemeClr val="tx1"/>
                </a:solidFill>
                <a:latin typeface="Times New Roman" panose="02020603050405020304" pitchFamily="18" charset="0"/>
                <a:cs typeface="Times New Roman" panose="02020603050405020304" pitchFamily="18" charset="0"/>
              </a:rPr>
              <a:t>, 2021). </a:t>
            </a:r>
            <a:endParaRPr lang="en-IN" sz="18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sz="1800" dirty="0">
              <a:solidFill>
                <a:schemeClr val="tx1"/>
              </a:solidFill>
              <a:latin typeface="Times New Roman" panose="02020603050405020304" pitchFamily="18" charset="0"/>
              <a:cs typeface="Times New Roman" panose="02020603050405020304" pitchFamily="18" charset="0"/>
            </a:endParaRPr>
          </a:p>
        </p:txBody>
      </p:sp>
      <p:pic>
        <p:nvPicPr>
          <p:cNvPr id="8194"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4762500" y="1525583"/>
            <a:ext cx="4127500" cy="294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200" b="1" dirty="0">
                <a:effectLst/>
                <a:latin typeface="Times New Roman" panose="02020603050405020304" pitchFamily="18" charset="0"/>
                <a:cs typeface="Times New Roman" panose="02020603050405020304" pitchFamily="18" charset="0"/>
              </a:rPr>
              <a:t>Evaluation of </a:t>
            </a:r>
            <a:r>
              <a:rPr lang="en-IN" sz="3200" b="1" dirty="0" smtClean="0">
                <a:effectLst/>
                <a:latin typeface="Times New Roman" panose="02020603050405020304" pitchFamily="18" charset="0"/>
                <a:cs typeface="Times New Roman" panose="02020603050405020304" pitchFamily="18" charset="0"/>
              </a:rPr>
              <a:t>Start-up </a:t>
            </a:r>
            <a:r>
              <a:rPr lang="en-IN" sz="3200" b="1" dirty="0">
                <a:effectLst/>
                <a:latin typeface="Times New Roman" panose="02020603050405020304" pitchFamily="18" charset="0"/>
                <a:cs typeface="Times New Roman" panose="02020603050405020304" pitchFamily="18" charset="0"/>
              </a:rPr>
              <a:t>for Utilise Funds</a:t>
            </a:r>
            <a:endParaRPr lang="en-IN" sz="32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101600" y="1103732"/>
            <a:ext cx="5232400" cy="2276294"/>
          </a:xfrm>
        </p:spPr>
        <p:txBody>
          <a:bodyPr>
            <a:noAutofit/>
          </a:bodyPr>
          <a:lstStyle/>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The business nature is continuously evolving.</a:t>
            </a:r>
            <a:endParaRPr lang="en-IN" sz="20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Entrepreneurship could be a ceaseless process in which new obstacles and convincing outcomes rise at each step.</a:t>
            </a:r>
            <a:endParaRPr lang="en-IN" sz="20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Although it is essentially difficult to foresee each circumstance, viable company executives must be adaptive (</a:t>
            </a:r>
            <a:r>
              <a:rPr lang="en-IN" sz="2000" dirty="0" err="1">
                <a:solidFill>
                  <a:schemeClr val="tx1"/>
                </a:solidFill>
                <a:latin typeface="Times New Roman" panose="02020603050405020304" pitchFamily="18" charset="0"/>
                <a:cs typeface="Times New Roman" panose="02020603050405020304" pitchFamily="18" charset="0"/>
              </a:rPr>
              <a:t>Upadhyay</a:t>
            </a:r>
            <a:r>
              <a:rPr lang="en-IN" sz="2000" dirty="0">
                <a:solidFill>
                  <a:schemeClr val="tx1"/>
                </a:solidFill>
                <a:latin typeface="Times New Roman" panose="02020603050405020304" pitchFamily="18" charset="0"/>
                <a:cs typeface="Times New Roman" panose="02020603050405020304" pitchFamily="18" charset="0"/>
              </a:rPr>
              <a:t> et al. 2021). </a:t>
            </a:r>
            <a:endParaRPr lang="en-IN"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9218"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384800" y="1269999"/>
            <a:ext cx="3568700" cy="353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b="1" dirty="0">
                <a:effectLst/>
                <a:latin typeface="Times New Roman" panose="02020603050405020304" pitchFamily="18" charset="0"/>
                <a:cs typeface="Times New Roman" panose="02020603050405020304" pitchFamily="18" charset="0"/>
              </a:rPr>
              <a:t>Example of Newly </a:t>
            </a:r>
            <a:r>
              <a:rPr lang="en-IN" b="1" dirty="0" smtClean="0">
                <a:effectLst/>
                <a:latin typeface="Times New Roman" panose="02020603050405020304" pitchFamily="18" charset="0"/>
                <a:cs typeface="Times New Roman" panose="02020603050405020304" pitchFamily="18" charset="0"/>
              </a:rPr>
              <a:t>Start-up </a:t>
            </a:r>
            <a:r>
              <a:rPr lang="en-IN" b="1" dirty="0">
                <a:effectLst/>
                <a:latin typeface="Times New Roman" panose="02020603050405020304" pitchFamily="18" charset="0"/>
                <a:cs typeface="Times New Roman" panose="02020603050405020304" pitchFamily="18" charset="0"/>
              </a:rPr>
              <a:t>of Fundraising</a:t>
            </a:r>
            <a:endParaRPr lang="en-IN"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quarter" idx="4"/>
          </p:nvPr>
        </p:nvSpPr>
        <p:spPr>
          <a:xfrm>
            <a:off x="152400" y="1218032"/>
            <a:ext cx="4991100" cy="2276294"/>
          </a:xfrm>
        </p:spPr>
        <p:txBody>
          <a:bodyPr>
            <a:noAutofit/>
          </a:bodyPr>
          <a:lstStyle/>
          <a:p>
            <a:pPr lvl="0" algn="just">
              <a:lnSpc>
                <a:spcPct val="150000"/>
              </a:lnSpc>
            </a:pPr>
            <a:r>
              <a:rPr lang="en-IN" sz="2000" dirty="0" err="1">
                <a:solidFill>
                  <a:schemeClr val="tx1"/>
                </a:solidFill>
                <a:latin typeface="Times New Roman" panose="02020603050405020304" pitchFamily="18" charset="0"/>
                <a:cs typeface="Times New Roman" panose="02020603050405020304" pitchFamily="18" charset="0"/>
              </a:rPr>
              <a:t>Infogrid</a:t>
            </a:r>
            <a:r>
              <a:rPr lang="en-IN" sz="2000" dirty="0">
                <a:solidFill>
                  <a:schemeClr val="tx1"/>
                </a:solidFill>
                <a:latin typeface="Times New Roman" panose="02020603050405020304" pitchFamily="18" charset="0"/>
                <a:cs typeface="Times New Roman" panose="02020603050405020304" pitchFamily="18" charset="0"/>
              </a:rPr>
              <a:t>, an </a:t>
            </a:r>
            <a:r>
              <a:rPr lang="en-IN" sz="2000" dirty="0" err="1">
                <a:solidFill>
                  <a:schemeClr val="tx1"/>
                </a:solidFill>
                <a:latin typeface="Times New Roman" panose="02020603050405020304" pitchFamily="18" charset="0"/>
                <a:cs typeface="Times New Roman" panose="02020603050405020304" pitchFamily="18" charset="0"/>
              </a:rPr>
              <a:t>IoT</a:t>
            </a:r>
            <a:r>
              <a:rPr lang="en-IN" sz="2000" dirty="0">
                <a:solidFill>
                  <a:schemeClr val="tx1"/>
                </a:solidFill>
                <a:latin typeface="Times New Roman" panose="02020603050405020304" pitchFamily="18" charset="0"/>
                <a:cs typeface="Times New Roman" panose="02020603050405020304" pitchFamily="18" charset="0"/>
              </a:rPr>
              <a:t> start-up in the UK raised 15.5 million in 2021 (</a:t>
            </a:r>
            <a:r>
              <a:rPr lang="en-IN" sz="2000" dirty="0" err="1">
                <a:solidFill>
                  <a:schemeClr val="tx1"/>
                </a:solidFill>
                <a:latin typeface="Times New Roman" panose="02020603050405020304" pitchFamily="18" charset="0"/>
                <a:cs typeface="Times New Roman" panose="02020603050405020304" pitchFamily="18" charset="0"/>
              </a:rPr>
              <a:t>uktech</a:t>
            </a:r>
            <a:r>
              <a:rPr lang="en-IN" sz="2000" dirty="0">
                <a:solidFill>
                  <a:schemeClr val="tx1"/>
                </a:solidFill>
                <a:latin typeface="Times New Roman" panose="02020603050405020304" pitchFamily="18" charset="0"/>
                <a:cs typeface="Times New Roman" panose="02020603050405020304" pitchFamily="18" charset="0"/>
              </a:rPr>
              <a:t>. news, 2022).</a:t>
            </a:r>
            <a:endParaRPr lang="en-IN" sz="2000" dirty="0">
              <a:solidFill>
                <a:schemeClr val="tx1"/>
              </a:solidFill>
              <a:latin typeface="Times New Roman" panose="02020603050405020304" pitchFamily="18" charset="0"/>
              <a:cs typeface="Times New Roman" panose="02020603050405020304" pitchFamily="18" charset="0"/>
            </a:endParaRPr>
          </a:p>
          <a:p>
            <a:pPr lvl="0"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The start-up was established in 2018 in the UK and the goal of this company is to make a global go-to provider for every connected device to make daily life easy with smart building and dynamic solutions</a:t>
            </a:r>
            <a:r>
              <a:rPr lang="en-IN" sz="2000" dirty="0" smtClean="0">
                <a:solidFill>
                  <a:schemeClr val="tx1"/>
                </a:solidFill>
                <a:latin typeface="Times New Roman" panose="02020603050405020304" pitchFamily="18" charset="0"/>
                <a:cs typeface="Times New Roman" panose="02020603050405020304" pitchFamily="18" charset="0"/>
              </a:rPr>
              <a:t>.</a:t>
            </a: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10242"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372100" y="1577974"/>
            <a:ext cx="3376613" cy="275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effectLst/>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282879" y="1281532"/>
            <a:ext cx="4378022" cy="2276294"/>
          </a:xfrm>
        </p:spPr>
        <p:txBody>
          <a:bodyPr>
            <a:noAutofit/>
          </a:bodyPr>
          <a:lstStyle/>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Entrepreneurship is the seeing of some specific individual who can start a business with different ideas.</a:t>
            </a:r>
            <a:endParaRPr lang="en-IN" sz="20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IN" sz="2000" dirty="0">
                <a:solidFill>
                  <a:schemeClr val="tx1"/>
                </a:solidFill>
                <a:latin typeface="Times New Roman" panose="02020603050405020304" pitchFamily="18" charset="0"/>
                <a:cs typeface="Times New Roman" panose="02020603050405020304" pitchFamily="18" charset="0"/>
              </a:rPr>
              <a:t>An entrepreneur is also defined as the opportunity that pursues beyond resources that can be correctly controlled by an individual</a:t>
            </a:r>
            <a:r>
              <a:rPr lang="en-IN" sz="2000" dirty="0" smtClean="0">
                <a:solidFill>
                  <a:schemeClr val="tx1"/>
                </a:solidFill>
                <a:latin typeface="Times New Roman" panose="02020603050405020304" pitchFamily="18" charset="0"/>
                <a:cs typeface="Times New Roman" panose="02020603050405020304" pitchFamily="18" charset="0"/>
              </a:rPr>
              <a:t>.</a:t>
            </a: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11266" name="Picture 2"/>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5054600" y="1514475"/>
            <a:ext cx="3940000" cy="310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207000" y="177800"/>
            <a:ext cx="3644900" cy="646331"/>
          </a:xfrm>
          <a:prstGeom prst="rect">
            <a:avLst/>
          </a:prstGeom>
          <a:noFill/>
        </p:spPr>
        <p:txBody>
          <a:bodyPr wrap="square" rtlCol="0">
            <a:spAutoFit/>
          </a:bodyPr>
          <a:lstStyle/>
          <a:p>
            <a:pPr algn="ctr"/>
            <a:r>
              <a:rPr lang="en-IN" sz="3600" b="1" dirty="0">
                <a:solidFill>
                  <a:schemeClr val="bg1"/>
                </a:solidFill>
                <a:latin typeface="Times New Roman" panose="02020603050405020304" pitchFamily="18" charset="0"/>
                <a:cs typeface="Times New Roman" panose="02020603050405020304" pitchFamily="18" charset="0"/>
              </a:rPr>
              <a:t>Reference</a:t>
            </a:r>
            <a:endParaRPr lang="en-IN" sz="3600" dirty="0">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0" y="1054100"/>
            <a:ext cx="9144000" cy="3985706"/>
          </a:xfrm>
          <a:prstGeom prst="rect">
            <a:avLst/>
          </a:prstGeom>
          <a:noFill/>
        </p:spPr>
        <p:txBody>
          <a:bodyPr wrap="square" rtlCol="0">
            <a:spAutoFit/>
          </a:bodyPr>
          <a:lstStyle/>
          <a:p>
            <a:pPr lvl="0"/>
            <a:r>
              <a:rPr lang="en-IN" sz="1100" dirty="0" err="1">
                <a:latin typeface="Times New Roman" panose="02020603050405020304" pitchFamily="18" charset="0"/>
                <a:cs typeface="Times New Roman" panose="02020603050405020304" pitchFamily="18" charset="0"/>
              </a:rPr>
              <a:t>Bouncken</a:t>
            </a:r>
            <a:r>
              <a:rPr lang="en-IN" sz="1100" dirty="0">
                <a:latin typeface="Times New Roman" panose="02020603050405020304" pitchFamily="18" charset="0"/>
                <a:cs typeface="Times New Roman" panose="02020603050405020304" pitchFamily="18" charset="0"/>
              </a:rPr>
              <a:t>, R.B. and Kraus, S., 2022. Entrepreneurial ecosystems in an interconnected world: emergence, governance and digitalization. </a:t>
            </a:r>
            <a:r>
              <a:rPr lang="en-IN" sz="1100" i="1" dirty="0">
                <a:latin typeface="Times New Roman" panose="02020603050405020304" pitchFamily="18" charset="0"/>
                <a:cs typeface="Times New Roman" panose="02020603050405020304" pitchFamily="18" charset="0"/>
              </a:rPr>
              <a:t>Review of Managerial Science</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16</a:t>
            </a:r>
            <a:r>
              <a:rPr lang="en-IN" sz="1100" dirty="0">
                <a:latin typeface="Times New Roman" panose="02020603050405020304" pitchFamily="18" charset="0"/>
                <a:cs typeface="Times New Roman" panose="02020603050405020304" pitchFamily="18" charset="0"/>
              </a:rPr>
              <a:t>(1), pp.1-14.</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Callegari</a:t>
            </a:r>
            <a:r>
              <a:rPr lang="en-IN" sz="1100" dirty="0">
                <a:latin typeface="Times New Roman" panose="02020603050405020304" pitchFamily="18" charset="0"/>
                <a:cs typeface="Times New Roman" panose="02020603050405020304" pitchFamily="18" charset="0"/>
              </a:rPr>
              <a:t>, B. and </a:t>
            </a:r>
            <a:r>
              <a:rPr lang="en-IN" sz="1100" dirty="0" err="1">
                <a:latin typeface="Times New Roman" panose="02020603050405020304" pitchFamily="18" charset="0"/>
                <a:cs typeface="Times New Roman" panose="02020603050405020304" pitchFamily="18" charset="0"/>
              </a:rPr>
              <a:t>Feder</a:t>
            </a:r>
            <a:r>
              <a:rPr lang="en-IN" sz="1100" dirty="0">
                <a:latin typeface="Times New Roman" panose="02020603050405020304" pitchFamily="18" charset="0"/>
                <a:cs typeface="Times New Roman" panose="02020603050405020304" pitchFamily="18" charset="0"/>
              </a:rPr>
              <a:t>, C., 2021. Entrepreneurship and the systemic consequences of epidemics: a literature review and emerging model. </a:t>
            </a:r>
            <a:r>
              <a:rPr lang="en-IN" sz="1100" i="1" dirty="0">
                <a:latin typeface="Times New Roman" panose="02020603050405020304" pitchFamily="18" charset="0"/>
                <a:cs typeface="Times New Roman" panose="02020603050405020304" pitchFamily="18" charset="0"/>
              </a:rPr>
              <a:t>International Entrepreneurship and Management Journal</a:t>
            </a:r>
            <a:r>
              <a:rPr lang="en-IN" sz="1100" dirty="0">
                <a:latin typeface="Times New Roman" panose="02020603050405020304" pitchFamily="18" charset="0"/>
                <a:cs typeface="Times New Roman" panose="02020603050405020304" pitchFamily="18" charset="0"/>
              </a:rPr>
              <a:t>, pp.1-32.</a:t>
            </a:r>
            <a:endParaRPr lang="en-IN" sz="1100" dirty="0">
              <a:latin typeface="Times New Roman" panose="02020603050405020304" pitchFamily="18" charset="0"/>
              <a:cs typeface="Times New Roman" panose="02020603050405020304" pitchFamily="18" charset="0"/>
            </a:endParaRPr>
          </a:p>
          <a:p>
            <a:pPr lvl="0"/>
            <a:r>
              <a:rPr lang="en-IN" sz="1100" dirty="0">
                <a:latin typeface="Times New Roman" panose="02020603050405020304" pitchFamily="18" charset="0"/>
                <a:cs typeface="Times New Roman" panose="02020603050405020304" pitchFamily="18" charset="0"/>
              </a:rPr>
              <a:t>Cho, D.S., Ryan, P. and </a:t>
            </a:r>
            <a:r>
              <a:rPr lang="en-IN" sz="1100" dirty="0" err="1">
                <a:latin typeface="Times New Roman" panose="02020603050405020304" pitchFamily="18" charset="0"/>
                <a:cs typeface="Times New Roman" panose="02020603050405020304" pitchFamily="18" charset="0"/>
              </a:rPr>
              <a:t>Buciuni</a:t>
            </a:r>
            <a:r>
              <a:rPr lang="en-IN" sz="1100" dirty="0">
                <a:latin typeface="Times New Roman" panose="02020603050405020304" pitchFamily="18" charset="0"/>
                <a:cs typeface="Times New Roman" panose="02020603050405020304" pitchFamily="18" charset="0"/>
              </a:rPr>
              <a:t>, G., 2022. Evolutionary entrepreneurial ecosystems: A research pathway. </a:t>
            </a:r>
            <a:r>
              <a:rPr lang="en-IN" sz="1100" i="1" dirty="0">
                <a:latin typeface="Times New Roman" panose="02020603050405020304" pitchFamily="18" charset="0"/>
                <a:cs typeface="Times New Roman" panose="02020603050405020304" pitchFamily="18" charset="0"/>
              </a:rPr>
              <a:t>Small Business Economics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58</a:t>
            </a:r>
            <a:r>
              <a:rPr lang="en-IN" sz="1100" dirty="0">
                <a:latin typeface="Times New Roman" panose="02020603050405020304" pitchFamily="18" charset="0"/>
                <a:cs typeface="Times New Roman" panose="02020603050405020304" pitchFamily="18" charset="0"/>
              </a:rPr>
              <a:t>(4), pp.1865-1883.</a:t>
            </a:r>
            <a:endParaRPr lang="en-IN" sz="1100" dirty="0">
              <a:latin typeface="Times New Roman" panose="02020603050405020304" pitchFamily="18" charset="0"/>
              <a:cs typeface="Times New Roman" panose="02020603050405020304" pitchFamily="18" charset="0"/>
            </a:endParaRPr>
          </a:p>
          <a:p>
            <a:pPr lvl="0"/>
            <a:r>
              <a:rPr lang="en-IN" sz="1100" dirty="0">
                <a:latin typeface="Times New Roman" panose="02020603050405020304" pitchFamily="18" charset="0"/>
                <a:cs typeface="Times New Roman" panose="02020603050405020304" pitchFamily="18" charset="0"/>
              </a:rPr>
              <a:t>Guerrero, M., </a:t>
            </a:r>
            <a:r>
              <a:rPr lang="en-IN" sz="1100" dirty="0" err="1">
                <a:latin typeface="Times New Roman" panose="02020603050405020304" pitchFamily="18" charset="0"/>
                <a:cs typeface="Times New Roman" panose="02020603050405020304" pitchFamily="18" charset="0"/>
              </a:rPr>
              <a:t>Liñán</a:t>
            </a:r>
            <a:r>
              <a:rPr lang="en-IN" sz="1100" dirty="0">
                <a:latin typeface="Times New Roman" panose="02020603050405020304" pitchFamily="18" charset="0"/>
                <a:cs typeface="Times New Roman" panose="02020603050405020304" pitchFamily="18" charset="0"/>
              </a:rPr>
              <a:t>, F. and </a:t>
            </a:r>
            <a:r>
              <a:rPr lang="en-IN" sz="1100" dirty="0" err="1">
                <a:latin typeface="Times New Roman" panose="02020603050405020304" pitchFamily="18" charset="0"/>
                <a:cs typeface="Times New Roman" panose="02020603050405020304" pitchFamily="18" charset="0"/>
              </a:rPr>
              <a:t>Cáceres</a:t>
            </a:r>
            <a:r>
              <a:rPr lang="en-IN" sz="1100" dirty="0">
                <a:latin typeface="Times New Roman" panose="02020603050405020304" pitchFamily="18" charset="0"/>
                <a:cs typeface="Times New Roman" panose="02020603050405020304" pitchFamily="18" charset="0"/>
              </a:rPr>
              <a:t>-Carrasco, F.R., 2021. The influence of ecosystems on the entrepreneurship process: a comparison across developed and developing economies. </a:t>
            </a:r>
            <a:r>
              <a:rPr lang="en-IN" sz="1100" i="1" dirty="0">
                <a:latin typeface="Times New Roman" panose="02020603050405020304" pitchFamily="18" charset="0"/>
                <a:cs typeface="Times New Roman" panose="02020603050405020304" pitchFamily="18" charset="0"/>
              </a:rPr>
              <a:t>Small Business Economics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57</a:t>
            </a:r>
            <a:r>
              <a:rPr lang="en-IN" sz="1100" dirty="0">
                <a:latin typeface="Times New Roman" panose="02020603050405020304" pitchFamily="18" charset="0"/>
                <a:cs typeface="Times New Roman" panose="02020603050405020304" pitchFamily="18" charset="0"/>
              </a:rPr>
              <a:t>(4), pp.1733-1759.</a:t>
            </a:r>
            <a:endParaRPr lang="en-IN" sz="1100" dirty="0">
              <a:latin typeface="Times New Roman" panose="02020603050405020304" pitchFamily="18" charset="0"/>
              <a:cs typeface="Times New Roman" panose="02020603050405020304" pitchFamily="18" charset="0"/>
            </a:endParaRPr>
          </a:p>
          <a:p>
            <a:pPr lvl="0"/>
            <a:r>
              <a:rPr lang="en-IN" sz="1100" dirty="0">
                <a:latin typeface="Times New Roman" panose="02020603050405020304" pitchFamily="18" charset="0"/>
                <a:cs typeface="Times New Roman" panose="02020603050405020304" pitchFamily="18" charset="0"/>
              </a:rPr>
              <a:t>Gupta, S., </a:t>
            </a:r>
            <a:r>
              <a:rPr lang="en-IN" sz="1100" dirty="0" err="1">
                <a:latin typeface="Times New Roman" panose="02020603050405020304" pitchFamily="18" charset="0"/>
                <a:cs typeface="Times New Roman" panose="02020603050405020304" pitchFamily="18" charset="0"/>
              </a:rPr>
              <a:t>Satpathy</a:t>
            </a:r>
            <a:r>
              <a:rPr lang="en-IN" sz="1100" dirty="0">
                <a:latin typeface="Times New Roman" panose="02020603050405020304" pitchFamily="18" charset="0"/>
                <a:cs typeface="Times New Roman" panose="02020603050405020304" pitchFamily="18" charset="0"/>
              </a:rPr>
              <a:t>, B., </a:t>
            </a:r>
            <a:r>
              <a:rPr lang="en-IN" sz="1100" dirty="0" err="1">
                <a:latin typeface="Times New Roman" panose="02020603050405020304" pitchFamily="18" charset="0"/>
                <a:cs typeface="Times New Roman" panose="02020603050405020304" pitchFamily="18" charset="0"/>
              </a:rPr>
              <a:t>Baral</a:t>
            </a:r>
            <a:r>
              <a:rPr lang="en-IN" sz="1100" dirty="0">
                <a:latin typeface="Times New Roman" panose="02020603050405020304" pitchFamily="18" charset="0"/>
                <a:cs typeface="Times New Roman" panose="02020603050405020304" pitchFamily="18" charset="0"/>
              </a:rPr>
              <a:t>, S.K. and </a:t>
            </a:r>
            <a:r>
              <a:rPr lang="en-IN" sz="1100" dirty="0" err="1">
                <a:latin typeface="Times New Roman" panose="02020603050405020304" pitchFamily="18" charset="0"/>
                <a:cs typeface="Times New Roman" panose="02020603050405020304" pitchFamily="18" charset="0"/>
              </a:rPr>
              <a:t>Chaturvedi</a:t>
            </a:r>
            <a:r>
              <a:rPr lang="en-IN" sz="1100" dirty="0">
                <a:latin typeface="Times New Roman" panose="02020603050405020304" pitchFamily="18" charset="0"/>
                <a:cs typeface="Times New Roman" panose="02020603050405020304" pitchFamily="18" charset="0"/>
              </a:rPr>
              <a:t>, A., 2022. Challenges and Opportunities for Start-up Innovation and Entrepreneurship as Tools Towards Knowledge-based Economy: A Study of Tribal Youth of the TSP Region of Southern Rajasthan of India. </a:t>
            </a:r>
            <a:r>
              <a:rPr lang="en-IN" sz="1100" i="1" dirty="0">
                <a:latin typeface="Times New Roman" panose="02020603050405020304" pitchFamily="18" charset="0"/>
                <a:cs typeface="Times New Roman" panose="02020603050405020304" pitchFamily="18" charset="0"/>
              </a:rPr>
              <a:t>SEDME (Small Enterprises Development, Management &amp; Extension Journal)</a:t>
            </a:r>
            <a:r>
              <a:rPr lang="en-IN" sz="1100" dirty="0">
                <a:latin typeface="Times New Roman" panose="02020603050405020304" pitchFamily="18" charset="0"/>
                <a:cs typeface="Times New Roman" panose="02020603050405020304" pitchFamily="18" charset="0"/>
              </a:rPr>
              <a:t>, p.09708464221103000.</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Ituen</a:t>
            </a:r>
            <a:r>
              <a:rPr lang="en-IN" sz="1100" dirty="0">
                <a:latin typeface="Times New Roman" panose="02020603050405020304" pitchFamily="18" charset="0"/>
                <a:cs typeface="Times New Roman" panose="02020603050405020304" pitchFamily="18" charset="0"/>
              </a:rPr>
              <a:t>, R.I., 2022. THE ROLE OF ENTREPRENEURIAL CHARACTER IN SMALL AND MEDIUM ENTERPRISES (SMES) FUNDRAISING IN ABUJA METROPOLIS. </a:t>
            </a:r>
            <a:r>
              <a:rPr lang="en-IN" sz="1100" i="1" dirty="0">
                <a:latin typeface="Times New Roman" panose="02020603050405020304" pitchFamily="18" charset="0"/>
                <a:cs typeface="Times New Roman" panose="02020603050405020304" pitchFamily="18" charset="0"/>
              </a:rPr>
              <a:t>SAPIENTIA GLOBAL JOURNAL OF ARTS, HUMANITIES AND DEVELOPMENT STUDIES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5</a:t>
            </a:r>
            <a:r>
              <a:rPr lang="en-IN" sz="1100" dirty="0">
                <a:latin typeface="Times New Roman" panose="02020603050405020304" pitchFamily="18" charset="0"/>
                <a:cs typeface="Times New Roman" panose="02020603050405020304" pitchFamily="18" charset="0"/>
              </a:rPr>
              <a:t>(2).</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Khetan</a:t>
            </a:r>
            <a:r>
              <a:rPr lang="en-IN" sz="1100" dirty="0">
                <a:latin typeface="Times New Roman" panose="02020603050405020304" pitchFamily="18" charset="0"/>
                <a:cs typeface="Times New Roman" panose="02020603050405020304" pitchFamily="18" charset="0"/>
              </a:rPr>
              <a:t>, A. 2021. </a:t>
            </a:r>
            <a:r>
              <a:rPr lang="en-IN" sz="1100" i="1" dirty="0">
                <a:latin typeface="Times New Roman" panose="02020603050405020304" pitchFamily="18" charset="0"/>
                <a:cs typeface="Times New Roman" panose="02020603050405020304" pitchFamily="18" charset="0"/>
              </a:rPr>
              <a:t>Start-up Funding, Challenges And Opportunities. </a:t>
            </a:r>
            <a:r>
              <a:rPr lang="en-IN" sz="1100" dirty="0">
                <a:latin typeface="Times New Roman" panose="02020603050405020304" pitchFamily="18" charset="0"/>
                <a:cs typeface="Times New Roman" panose="02020603050405020304" pitchFamily="18" charset="0"/>
              </a:rPr>
              <a:t>Available At: </a:t>
            </a:r>
            <a:r>
              <a:rPr lang="en-IN" sz="1100" dirty="0">
                <a:latin typeface="Times New Roman" panose="02020603050405020304" pitchFamily="18" charset="0"/>
                <a:cs typeface="Times New Roman" panose="02020603050405020304" pitchFamily="18" charset="0"/>
                <a:hlinkClick r:id="rId1"/>
              </a:rPr>
              <a:t>https://www.entrepreneur.com/article/392766</a:t>
            </a:r>
            <a:r>
              <a:rPr lang="en-IN" sz="1100" dirty="0">
                <a:latin typeface="Times New Roman" panose="02020603050405020304" pitchFamily="18" charset="0"/>
                <a:cs typeface="Times New Roman" panose="02020603050405020304" pitchFamily="18" charset="0"/>
              </a:rPr>
              <a:t>. Accessed On 02/08/2022</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Mahapatra</a:t>
            </a:r>
            <a:r>
              <a:rPr lang="en-IN" sz="1100" dirty="0">
                <a:latin typeface="Times New Roman" panose="02020603050405020304" pitchFamily="18" charset="0"/>
                <a:cs typeface="Times New Roman" panose="02020603050405020304" pitchFamily="18" charset="0"/>
              </a:rPr>
              <a:t>, D.M. and </a:t>
            </a:r>
            <a:r>
              <a:rPr lang="en-IN" sz="1100" dirty="0" err="1">
                <a:latin typeface="Times New Roman" panose="02020603050405020304" pitchFamily="18" charset="0"/>
                <a:cs typeface="Times New Roman" panose="02020603050405020304" pitchFamily="18" charset="0"/>
              </a:rPr>
              <a:t>Baral</a:t>
            </a:r>
            <a:r>
              <a:rPr lang="en-IN" sz="1100" dirty="0">
                <a:latin typeface="Times New Roman" panose="02020603050405020304" pitchFamily="18" charset="0"/>
                <a:cs typeface="Times New Roman" panose="02020603050405020304" pitchFamily="18" charset="0"/>
              </a:rPr>
              <a:t>, S.K., 2021. Redefining Emerging Start-ups’ Issues in India During Pandemic Time. </a:t>
            </a:r>
            <a:r>
              <a:rPr lang="en-IN" sz="1100" i="1" dirty="0">
                <a:latin typeface="Times New Roman" panose="02020603050405020304" pitchFamily="18" charset="0"/>
                <a:cs typeface="Times New Roman" panose="02020603050405020304" pitchFamily="18" charset="0"/>
              </a:rPr>
              <a:t>SEDME (Small Enterprises Development, Management &amp; Extension Journal)</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48</a:t>
            </a:r>
            <a:r>
              <a:rPr lang="en-IN" sz="1100" dirty="0">
                <a:latin typeface="Times New Roman" panose="02020603050405020304" pitchFamily="18" charset="0"/>
                <a:cs typeface="Times New Roman" panose="02020603050405020304" pitchFamily="18" charset="0"/>
              </a:rPr>
              <a:t>(1), pp.103-118.</a:t>
            </a:r>
            <a:endParaRPr lang="en-IN" sz="1100" dirty="0">
              <a:latin typeface="Times New Roman" panose="02020603050405020304" pitchFamily="18" charset="0"/>
              <a:cs typeface="Times New Roman" panose="02020603050405020304" pitchFamily="18" charset="0"/>
            </a:endParaRPr>
          </a:p>
          <a:p>
            <a:pPr lvl="0"/>
            <a:r>
              <a:rPr lang="en-IN" sz="1100" dirty="0">
                <a:latin typeface="Times New Roman" panose="02020603050405020304" pitchFamily="18" charset="0"/>
                <a:cs typeface="Times New Roman" panose="02020603050405020304" pitchFamily="18" charset="0"/>
              </a:rPr>
              <a:t>Mittal, M. and </a:t>
            </a:r>
            <a:r>
              <a:rPr lang="en-IN" sz="1100" dirty="0" err="1">
                <a:latin typeface="Times New Roman" panose="02020603050405020304" pitchFamily="18" charset="0"/>
                <a:cs typeface="Times New Roman" panose="02020603050405020304" pitchFamily="18" charset="0"/>
              </a:rPr>
              <a:t>Raghav</a:t>
            </a:r>
            <a:r>
              <a:rPr lang="en-IN" sz="1100" dirty="0">
                <a:latin typeface="Times New Roman" panose="02020603050405020304" pitchFamily="18" charset="0"/>
                <a:cs typeface="Times New Roman" panose="02020603050405020304" pitchFamily="18" charset="0"/>
              </a:rPr>
              <a:t>, P., 2021. Challenges and Opportunities for Start-Ups in New Normal. </a:t>
            </a:r>
            <a:r>
              <a:rPr lang="en-IN" sz="1100" i="1" dirty="0">
                <a:latin typeface="Times New Roman" panose="02020603050405020304" pitchFamily="18" charset="0"/>
                <a:cs typeface="Times New Roman" panose="02020603050405020304" pitchFamily="18" charset="0"/>
              </a:rPr>
              <a:t>EMERGE</a:t>
            </a:r>
            <a:r>
              <a:rPr lang="en-IN" sz="1100" dirty="0">
                <a:latin typeface="Times New Roman" panose="02020603050405020304" pitchFamily="18" charset="0"/>
                <a:cs typeface="Times New Roman" panose="02020603050405020304" pitchFamily="18" charset="0"/>
              </a:rPr>
              <a:t>, p.28.</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Muafi</a:t>
            </a:r>
            <a:r>
              <a:rPr lang="en-IN" sz="1100" dirty="0">
                <a:latin typeface="Times New Roman" panose="02020603050405020304" pitchFamily="18" charset="0"/>
                <a:cs typeface="Times New Roman" panose="02020603050405020304" pitchFamily="18" charset="0"/>
              </a:rPr>
              <a:t>, M., </a:t>
            </a:r>
            <a:r>
              <a:rPr lang="en-IN" sz="1100" dirty="0" err="1">
                <a:latin typeface="Times New Roman" panose="02020603050405020304" pitchFamily="18" charset="0"/>
                <a:cs typeface="Times New Roman" panose="02020603050405020304" pitchFamily="18" charset="0"/>
              </a:rPr>
              <a:t>Syafri</a:t>
            </a:r>
            <a:r>
              <a:rPr lang="en-IN" sz="1100" dirty="0">
                <a:latin typeface="Times New Roman" panose="02020603050405020304" pitchFamily="18" charset="0"/>
                <a:cs typeface="Times New Roman" panose="02020603050405020304" pitchFamily="18" charset="0"/>
              </a:rPr>
              <a:t>, W., </a:t>
            </a:r>
            <a:r>
              <a:rPr lang="en-IN" sz="1100" dirty="0" err="1">
                <a:latin typeface="Times New Roman" panose="02020603050405020304" pitchFamily="18" charset="0"/>
                <a:cs typeface="Times New Roman" panose="02020603050405020304" pitchFamily="18" charset="0"/>
              </a:rPr>
              <a:t>Prabowo</a:t>
            </a:r>
            <a:r>
              <a:rPr lang="en-IN" sz="1100" dirty="0">
                <a:latin typeface="Times New Roman" panose="02020603050405020304" pitchFamily="18" charset="0"/>
                <a:cs typeface="Times New Roman" panose="02020603050405020304" pitchFamily="18" charset="0"/>
              </a:rPr>
              <a:t>, H. and </a:t>
            </a:r>
            <a:r>
              <a:rPr lang="en-IN" sz="1100" dirty="0" err="1">
                <a:latin typeface="Times New Roman" panose="02020603050405020304" pitchFamily="18" charset="0"/>
                <a:cs typeface="Times New Roman" panose="02020603050405020304" pitchFamily="18" charset="0"/>
              </a:rPr>
              <a:t>Nur</a:t>
            </a:r>
            <a:r>
              <a:rPr lang="en-IN" sz="1100" dirty="0">
                <a:latin typeface="Times New Roman" panose="02020603050405020304" pitchFamily="18" charset="0"/>
                <a:cs typeface="Times New Roman" panose="02020603050405020304" pitchFamily="18" charset="0"/>
              </a:rPr>
              <a:t>, S.A., 2021. Digital Entrepreneurship in Indonesia: A Human Capital Perspective. </a:t>
            </a:r>
            <a:r>
              <a:rPr lang="en-IN" sz="1100" i="1" dirty="0">
                <a:latin typeface="Times New Roman" panose="02020603050405020304" pitchFamily="18" charset="0"/>
                <a:cs typeface="Times New Roman" panose="02020603050405020304" pitchFamily="18" charset="0"/>
              </a:rPr>
              <a:t>The Journal of Asian Finance, Economics and Business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8</a:t>
            </a:r>
            <a:r>
              <a:rPr lang="en-IN" sz="1100" dirty="0">
                <a:latin typeface="Times New Roman" panose="02020603050405020304" pitchFamily="18" charset="0"/>
                <a:cs typeface="Times New Roman" panose="02020603050405020304" pitchFamily="18" charset="0"/>
              </a:rPr>
              <a:t>(3), pp.351-359.</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Naiki</a:t>
            </a:r>
            <a:r>
              <a:rPr lang="en-IN" sz="1100" dirty="0">
                <a:latin typeface="Times New Roman" panose="02020603050405020304" pitchFamily="18" charset="0"/>
                <a:cs typeface="Times New Roman" panose="02020603050405020304" pitchFamily="18" charset="0"/>
              </a:rPr>
              <a:t>, E. and </a:t>
            </a:r>
            <a:r>
              <a:rPr lang="en-IN" sz="1100" dirty="0" err="1">
                <a:latin typeface="Times New Roman" panose="02020603050405020304" pitchFamily="18" charset="0"/>
                <a:cs typeface="Times New Roman" panose="02020603050405020304" pitchFamily="18" charset="0"/>
              </a:rPr>
              <a:t>Ogane</a:t>
            </a:r>
            <a:r>
              <a:rPr lang="en-IN" sz="1100" dirty="0">
                <a:latin typeface="Times New Roman" panose="02020603050405020304" pitchFamily="18" charset="0"/>
                <a:cs typeface="Times New Roman" panose="02020603050405020304" pitchFamily="18" charset="0"/>
              </a:rPr>
              <a:t>, Y., 2022. Human capital effects on fundraising for necessity-and opportunity-based entrepreneurs. </a:t>
            </a:r>
            <a:r>
              <a:rPr lang="en-IN" sz="1100" i="1" dirty="0">
                <a:latin typeface="Times New Roman" panose="02020603050405020304" pitchFamily="18" charset="0"/>
                <a:cs typeface="Times New Roman" panose="02020603050405020304" pitchFamily="18" charset="0"/>
              </a:rPr>
              <a:t>Small Business Economics</a:t>
            </a:r>
            <a:r>
              <a:rPr lang="en-IN" sz="1100" dirty="0">
                <a:latin typeface="Times New Roman" panose="02020603050405020304" pitchFamily="18" charset="0"/>
                <a:cs typeface="Times New Roman" panose="02020603050405020304" pitchFamily="18" charset="0"/>
              </a:rPr>
              <a:t>, pp.1-21.</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Uktech.news</a:t>
            </a:r>
            <a:r>
              <a:rPr lang="en-IN" sz="1100" dirty="0">
                <a:latin typeface="Times New Roman" panose="02020603050405020304" pitchFamily="18" charset="0"/>
                <a:cs typeface="Times New Roman" panose="02020603050405020304" pitchFamily="18" charset="0"/>
              </a:rPr>
              <a:t>, 2022. </a:t>
            </a:r>
            <a:r>
              <a:rPr lang="en-IN" sz="1100" i="1" dirty="0">
                <a:latin typeface="Times New Roman" panose="02020603050405020304" pitchFamily="18" charset="0"/>
                <a:cs typeface="Times New Roman" panose="02020603050405020304" pitchFamily="18" charset="0"/>
              </a:rPr>
              <a:t>London-based </a:t>
            </a:r>
            <a:r>
              <a:rPr lang="en-IN" sz="1100" i="1" dirty="0" err="1">
                <a:latin typeface="Times New Roman" panose="02020603050405020304" pitchFamily="18" charset="0"/>
                <a:cs typeface="Times New Roman" panose="02020603050405020304" pitchFamily="18" charset="0"/>
              </a:rPr>
              <a:t>IoT</a:t>
            </a:r>
            <a:r>
              <a:rPr lang="en-IN" sz="1100" i="1" dirty="0">
                <a:latin typeface="Times New Roman" panose="02020603050405020304" pitchFamily="18" charset="0"/>
                <a:cs typeface="Times New Roman" panose="02020603050405020304" pitchFamily="18" charset="0"/>
              </a:rPr>
              <a:t> start-up </a:t>
            </a:r>
            <a:r>
              <a:rPr lang="en-IN" sz="1100" i="1" dirty="0" err="1">
                <a:latin typeface="Times New Roman" panose="02020603050405020304" pitchFamily="18" charset="0"/>
                <a:cs typeface="Times New Roman" panose="02020603050405020304" pitchFamily="18" charset="0"/>
              </a:rPr>
              <a:t>Infogrid</a:t>
            </a:r>
            <a:r>
              <a:rPr lang="en-IN" sz="1100" i="1" dirty="0">
                <a:latin typeface="Times New Roman" panose="02020603050405020304" pitchFamily="18" charset="0"/>
                <a:cs typeface="Times New Roman" panose="02020603050405020304" pitchFamily="18" charset="0"/>
              </a:rPr>
              <a:t> raises £11.5M to make all buildings ‘smart’. </a:t>
            </a:r>
            <a:r>
              <a:rPr lang="en-IN" sz="1100" dirty="0">
                <a:latin typeface="Times New Roman" panose="02020603050405020304" pitchFamily="18" charset="0"/>
                <a:cs typeface="Times New Roman" panose="02020603050405020304" pitchFamily="18" charset="0"/>
              </a:rPr>
              <a:t>Available At: </a:t>
            </a:r>
            <a:r>
              <a:rPr lang="en-IN" sz="1100" dirty="0">
                <a:latin typeface="Times New Roman" panose="02020603050405020304" pitchFamily="18" charset="0"/>
                <a:cs typeface="Times New Roman" panose="02020603050405020304" pitchFamily="18" charset="0"/>
                <a:hlinkClick r:id="rId2"/>
              </a:rPr>
              <a:t>https://www.uktech.news/news/london-iot-startup-infogrid-raises-11-5m-to-make-buildings-smart-20201202</a:t>
            </a:r>
            <a:r>
              <a:rPr lang="en-IN" sz="1100" dirty="0">
                <a:latin typeface="Times New Roman" panose="02020603050405020304" pitchFamily="18" charset="0"/>
                <a:cs typeface="Times New Roman" panose="02020603050405020304" pitchFamily="18" charset="0"/>
              </a:rPr>
              <a:t>. Accessed On 02/08/2022</a:t>
            </a:r>
            <a:endParaRPr lang="en-IN" sz="1100" dirty="0">
              <a:latin typeface="Times New Roman" panose="02020603050405020304" pitchFamily="18" charset="0"/>
              <a:cs typeface="Times New Roman" panose="02020603050405020304" pitchFamily="18" charset="0"/>
            </a:endParaRPr>
          </a:p>
          <a:p>
            <a:pPr lvl="0"/>
            <a:r>
              <a:rPr lang="en-IN" sz="1100" dirty="0" err="1">
                <a:latin typeface="Times New Roman" panose="02020603050405020304" pitchFamily="18" charset="0"/>
                <a:cs typeface="Times New Roman" panose="02020603050405020304" pitchFamily="18" charset="0"/>
              </a:rPr>
              <a:t>Upadhyay</a:t>
            </a:r>
            <a:r>
              <a:rPr lang="en-IN" sz="1100" dirty="0">
                <a:latin typeface="Times New Roman" panose="02020603050405020304" pitchFamily="18" charset="0"/>
                <a:cs typeface="Times New Roman" panose="02020603050405020304" pitchFamily="18" charset="0"/>
              </a:rPr>
              <a:t>, C.K., </a:t>
            </a:r>
            <a:r>
              <a:rPr lang="en-IN" sz="1100" dirty="0" err="1">
                <a:latin typeface="Times New Roman" panose="02020603050405020304" pitchFamily="18" charset="0"/>
                <a:cs typeface="Times New Roman" panose="02020603050405020304" pitchFamily="18" charset="0"/>
              </a:rPr>
              <a:t>Pandiya</a:t>
            </a:r>
            <a:r>
              <a:rPr lang="en-IN" sz="1100" dirty="0">
                <a:latin typeface="Times New Roman" panose="02020603050405020304" pitchFamily="18" charset="0"/>
                <a:cs typeface="Times New Roman" panose="02020603050405020304" pitchFamily="18" charset="0"/>
              </a:rPr>
              <a:t>, B. and </a:t>
            </a:r>
            <a:r>
              <a:rPr lang="en-IN" sz="1100" dirty="0" err="1">
                <a:latin typeface="Times New Roman" panose="02020603050405020304" pitchFamily="18" charset="0"/>
                <a:cs typeface="Times New Roman" panose="02020603050405020304" pitchFamily="18" charset="0"/>
              </a:rPr>
              <a:t>Tewari</a:t>
            </a:r>
            <a:r>
              <a:rPr lang="en-IN" sz="1100" dirty="0">
                <a:latin typeface="Times New Roman" panose="02020603050405020304" pitchFamily="18" charset="0"/>
                <a:cs typeface="Times New Roman" panose="02020603050405020304" pitchFamily="18" charset="0"/>
              </a:rPr>
              <a:t>, V., 2021. Digital disbursements over </a:t>
            </a:r>
            <a:r>
              <a:rPr lang="en-IN" sz="1100" dirty="0" err="1">
                <a:latin typeface="Times New Roman" panose="02020603050405020304" pitchFamily="18" charset="0"/>
                <a:cs typeface="Times New Roman" panose="02020603050405020304" pitchFamily="18" charset="0"/>
              </a:rPr>
              <a:t>crowdfunding</a:t>
            </a:r>
            <a:r>
              <a:rPr lang="en-IN" sz="1100" dirty="0">
                <a:latin typeface="Times New Roman" panose="02020603050405020304" pitchFamily="18" charset="0"/>
                <a:cs typeface="Times New Roman" panose="02020603050405020304" pitchFamily="18" charset="0"/>
              </a:rPr>
              <a:t> platform for start-ups in India with </a:t>
            </a:r>
            <a:r>
              <a:rPr lang="en-IN" sz="1100" dirty="0" err="1">
                <a:latin typeface="Times New Roman" panose="02020603050405020304" pitchFamily="18" charset="0"/>
                <a:cs typeface="Times New Roman" panose="02020603050405020304" pitchFamily="18" charset="0"/>
              </a:rPr>
              <a:t>blockchain</a:t>
            </a:r>
            <a:r>
              <a:rPr lang="en-IN" sz="1100" dirty="0">
                <a:latin typeface="Times New Roman" panose="02020603050405020304" pitchFamily="18" charset="0"/>
                <a:cs typeface="Times New Roman" panose="02020603050405020304" pitchFamily="18" charset="0"/>
              </a:rPr>
              <a:t> technology: a conceptual framework. </a:t>
            </a:r>
            <a:r>
              <a:rPr lang="en-IN" sz="1100" i="1" dirty="0">
                <a:latin typeface="Times New Roman" panose="02020603050405020304" pitchFamily="18" charset="0"/>
                <a:cs typeface="Times New Roman" panose="02020603050405020304" pitchFamily="18" charset="0"/>
              </a:rPr>
              <a:t>International Journal of </a:t>
            </a:r>
            <a:r>
              <a:rPr lang="en-IN" sz="1100" i="1" dirty="0" err="1">
                <a:latin typeface="Times New Roman" panose="02020603050405020304" pitchFamily="18" charset="0"/>
                <a:cs typeface="Times New Roman" panose="02020603050405020304" pitchFamily="18" charset="0"/>
              </a:rPr>
              <a:t>Blockchains</a:t>
            </a:r>
            <a:r>
              <a:rPr lang="en-IN" sz="1100" i="1" dirty="0">
                <a:latin typeface="Times New Roman" panose="02020603050405020304" pitchFamily="18" charset="0"/>
                <a:cs typeface="Times New Roman" panose="02020603050405020304" pitchFamily="18" charset="0"/>
              </a:rPr>
              <a:t> and </a:t>
            </a:r>
            <a:r>
              <a:rPr lang="en-IN" sz="1100" i="1" dirty="0" err="1">
                <a:latin typeface="Times New Roman" panose="02020603050405020304" pitchFamily="18" charset="0"/>
                <a:cs typeface="Times New Roman" panose="02020603050405020304" pitchFamily="18" charset="0"/>
              </a:rPr>
              <a:t>Cryptocurrencies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a:t>
            </a:r>
            <a:r>
              <a:rPr lang="en-IN" sz="1100" dirty="0">
                <a:latin typeface="Times New Roman" panose="02020603050405020304" pitchFamily="18" charset="0"/>
                <a:cs typeface="Times New Roman" panose="02020603050405020304" pitchFamily="18" charset="0"/>
              </a:rPr>
              <a:t>(3), pp.263-283</a:t>
            </a:r>
            <a:r>
              <a:rPr lang="en-IN" sz="1100" dirty="0" smtClean="0">
                <a:latin typeface="Times New Roman" panose="02020603050405020304" pitchFamily="18" charset="0"/>
                <a:cs typeface="Times New Roman" panose="02020603050405020304" pitchFamily="18" charset="0"/>
              </a:rPr>
              <a:t>.</a:t>
            </a:r>
            <a:endParaRPr lang="en-IN" sz="11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inal Slide Of A Presentation - Thank You PPT Templat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0" y="1016001"/>
            <a:ext cx="9144000" cy="4127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8224</Words>
  <Application>WPS Presentation</Application>
  <PresentationFormat>On-screen Show (16:9)</PresentationFormat>
  <Paragraphs>110</Paragraphs>
  <Slides>19</Slides>
  <Notes>16</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19</vt:i4>
      </vt:variant>
    </vt:vector>
  </HeadingPairs>
  <TitlesOfParts>
    <vt:vector size="27" baseType="lpstr">
      <vt:lpstr>Arial</vt:lpstr>
      <vt:lpstr>SimSun</vt:lpstr>
      <vt:lpstr>Wingdings</vt:lpstr>
      <vt:lpstr>Times New Roman</vt:lpstr>
      <vt:lpstr>Calibri</vt:lpstr>
      <vt:lpstr>Microsoft YaHei</vt:lpstr>
      <vt:lpstr>Arial Unicode MS</vt:lpstr>
      <vt:lpstr>Office Theme</vt:lpstr>
      <vt:lpstr>Presenters</vt:lpstr>
      <vt:lpstr>FUNDRAISING FOR START-UPS  CHALLENGES AND OPPORTUNITIES</vt:lpstr>
      <vt:lpstr>Introduction</vt:lpstr>
      <vt:lpstr>Background</vt:lpstr>
      <vt:lpstr>Challenges of Startup Fundraising</vt:lpstr>
      <vt:lpstr>Challenges of Start-up Fundraising</vt:lpstr>
      <vt:lpstr>Opportunities of Fundraising for Start-ups</vt:lpstr>
      <vt:lpstr>Schumpeter’s Entrepreneurship Theory</vt:lpstr>
      <vt:lpstr>Culture Theory of Entrepreneurship</vt:lpstr>
      <vt:lpstr>The Processes of Growth and Development of Entrepreneurship </vt:lpstr>
      <vt:lpstr>The Growth and Development of Different Start-ups </vt:lpstr>
      <vt:lpstr>The Importance of Funds for Growth and Development for Start-ups</vt:lpstr>
      <vt:lpstr>The Processes of Growth and Development</vt:lpstr>
      <vt:lpstr>Entrepreneurial Skills, Traits and Characteristics For Start-ups for Fundraising</vt:lpstr>
      <vt:lpstr>Evaluation of Start-up for Utilise Funds</vt:lpstr>
      <vt:lpstr>Example of Newly Start-up of Fundraising</vt:lpstr>
      <vt:lpstr>Conclusion</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Harneet Kaur</dc:creator>
  <cp:lastModifiedBy>Mandeep Singh</cp:lastModifiedBy>
  <cp:revision>3</cp:revision>
  <dcterms:created xsi:type="dcterms:W3CDTF">2017-08-01T15:40:00Z</dcterms:created>
  <dcterms:modified xsi:type="dcterms:W3CDTF">2022-08-12T10:27:11Z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F030C351261B4A93A784F13E30416681</vt:lpwstr>
  </property>
  <property fmtid="{D5CDD505-2E9C-101B-9397-08002B2CF9AE}" pid="3" name="KSOProductBuildVer">
    <vt:lpwstr>1033-11.2.0.11210</vt:lpwstr>
  </property>
</Properties>
</file>