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4"/>
  </p:notesMasterIdLst>
  <p:sldIdLst>
    <p:sldId id="256" r:id="rId2"/>
    <p:sldId id="263" r:id="rId3"/>
    <p:sldId id="258" r:id="rId4"/>
    <p:sldId id="265" r:id="rId5"/>
    <p:sldId id="264" r:id="rId6"/>
    <p:sldId id="259" r:id="rId7"/>
    <p:sldId id="260" r:id="rId8"/>
    <p:sldId id="261" r:id="rId9"/>
    <p:sldId id="262" r:id="rId10"/>
    <p:sldId id="268"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8" autoAdjust="0"/>
    <p:restoredTop sz="67312" autoAdjust="0"/>
  </p:normalViewPr>
  <p:slideViewPr>
    <p:cSldViewPr snapToGrid="0">
      <p:cViewPr varScale="1">
        <p:scale>
          <a:sx n="74" d="100"/>
          <a:sy n="74" d="100"/>
        </p:scale>
        <p:origin x="11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1169B1-9871-427C-B929-CA49EE125570}" type="datetimeFigureOut">
              <a:rPr lang="en-GB" smtClean="0"/>
              <a:t>13/09/2023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938832-583C-4590-8292-1959EE4015E3}" type="slidenum">
              <a:rPr lang="en-GB" smtClean="0"/>
              <a:t>‹#›</a:t>
            </a:fld>
            <a:endParaRPr lang="en-GB" dirty="0"/>
          </a:p>
        </p:txBody>
      </p:sp>
    </p:spTree>
    <p:extLst>
      <p:ext uri="{BB962C8B-B14F-4D97-AF65-F5344CB8AC3E}">
        <p14:creationId xmlns:p14="http://schemas.microsoft.com/office/powerpoint/2010/main" val="42125943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Karen Windsor and I currently work as a Clinical Informaticist for Digital Health And Care Wales and in this 15 minute presentation I would like to take you through the Unscheduled Care Escalation Project we have been asked to create for Welsh Government.</a:t>
            </a:r>
          </a:p>
        </p:txBody>
      </p:sp>
      <p:sp>
        <p:nvSpPr>
          <p:cNvPr id="4" name="Slide Number Placeholder 3"/>
          <p:cNvSpPr>
            <a:spLocks noGrp="1"/>
          </p:cNvSpPr>
          <p:nvPr>
            <p:ph type="sldNum" sz="quarter" idx="5"/>
          </p:nvPr>
        </p:nvSpPr>
        <p:spPr/>
        <p:txBody>
          <a:bodyPr/>
          <a:lstStyle/>
          <a:p>
            <a:fld id="{AC938832-583C-4590-8292-1959EE4015E3}" type="slidenum">
              <a:rPr lang="en-GB" smtClean="0"/>
              <a:t>1</a:t>
            </a:fld>
            <a:endParaRPr lang="en-GB" dirty="0"/>
          </a:p>
        </p:txBody>
      </p:sp>
    </p:spTree>
    <p:extLst>
      <p:ext uri="{BB962C8B-B14F-4D97-AF65-F5344CB8AC3E}">
        <p14:creationId xmlns:p14="http://schemas.microsoft.com/office/powerpoint/2010/main" val="3343788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I will explain the background to the project and its aim and objectives.</a:t>
            </a:r>
          </a:p>
          <a:p>
            <a:r>
              <a:rPr lang="en-GB" dirty="0"/>
              <a:t>What Literature I have reviewed and what research and development methodology will be used in the project</a:t>
            </a:r>
          </a:p>
          <a:p>
            <a:r>
              <a:rPr lang="en-GB" dirty="0"/>
              <a:t>What resources will be need to for the project and a project plan to show what milestones will be important in the project.</a:t>
            </a:r>
          </a:p>
          <a:p>
            <a:r>
              <a:rPr lang="en-GB" dirty="0"/>
              <a:t>Finally I will discuss what the limitations are for this project.</a:t>
            </a:r>
          </a:p>
        </p:txBody>
      </p:sp>
      <p:sp>
        <p:nvSpPr>
          <p:cNvPr id="4" name="Slide Number Placeholder 3"/>
          <p:cNvSpPr>
            <a:spLocks noGrp="1"/>
          </p:cNvSpPr>
          <p:nvPr>
            <p:ph type="sldNum" sz="quarter" idx="5"/>
          </p:nvPr>
        </p:nvSpPr>
        <p:spPr/>
        <p:txBody>
          <a:bodyPr/>
          <a:lstStyle/>
          <a:p>
            <a:fld id="{AC938832-583C-4590-8292-1959EE4015E3}" type="slidenum">
              <a:rPr lang="en-GB" smtClean="0"/>
              <a:t>2</a:t>
            </a:fld>
            <a:endParaRPr lang="en-GB" dirty="0"/>
          </a:p>
        </p:txBody>
      </p:sp>
    </p:spTree>
    <p:extLst>
      <p:ext uri="{BB962C8B-B14F-4D97-AF65-F5344CB8AC3E}">
        <p14:creationId xmlns:p14="http://schemas.microsoft.com/office/powerpoint/2010/main" val="3693471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understand the problem fully it is important to comprehend the scope of Unscheduled care – it covers Emergency Departments, GP appointments, Out of hours, Urgent Primary Care, Same Day emergency care, 111, 999 calls and activity that involves the Welsh Ambulance Service. </a:t>
            </a:r>
          </a:p>
          <a:p>
            <a:endParaRPr lang="en-GB" dirty="0"/>
          </a:p>
          <a:p>
            <a:r>
              <a:rPr lang="en-GB" dirty="0"/>
              <a:t>A 2022 report by Audit Wales reported that the Unscheduled care service in Wales was a system under real pressure [1] , and without extra funding to increase resources the system will struggle to meet targets and expected levels of care due to  increasing demands currently being experienced in all areas of the services.</a:t>
            </a:r>
          </a:p>
          <a:p>
            <a:endParaRPr lang="en-GB" dirty="0"/>
          </a:p>
          <a:p>
            <a:r>
              <a:rPr lang="en-GB" dirty="0"/>
              <a:t>To  improve the service and ensure that resources are allocated in the correct locations to serve the population of Wales Welsh Government has published its 6 goals for urgent and emergency care [2] in which it lays down its plans to improve urgent and emergency care, to ensure that patients experience better outcomes, provide better  value for money and whilst ensuring staff satisfaction.</a:t>
            </a:r>
          </a:p>
          <a:p>
            <a:endParaRPr lang="en-GB" dirty="0"/>
          </a:p>
          <a:p>
            <a:r>
              <a:rPr lang="en-GB" dirty="0"/>
              <a:t>To ensure that they have the information they need to make informed decisions Welsh Governments have funded Digital Health And Care Wales to build an Unscheduled Care Activity Dashboard – this project’s remit is to ensure that DHCW’s Business Intelligence Team has real time data they need to create the required visualisations.  This will involve gathering data from multiple organisations –</a:t>
            </a:r>
          </a:p>
          <a:p>
            <a:pPr marL="171450" indent="-171450">
              <a:buFont typeface="Arial" panose="020B0604020202020204" pitchFamily="34" charset="0"/>
              <a:buChar char="•"/>
            </a:pPr>
            <a:r>
              <a:rPr lang="en-GB" dirty="0"/>
              <a:t>7 Welsh Health Boards</a:t>
            </a:r>
          </a:p>
          <a:p>
            <a:pPr marL="171450" indent="-171450">
              <a:buFont typeface="Arial" panose="020B0604020202020204" pitchFamily="34" charset="0"/>
              <a:buChar char="•"/>
            </a:pPr>
            <a:r>
              <a:rPr lang="en-GB" dirty="0"/>
              <a:t>Welsh Ambulance Service Trust</a:t>
            </a:r>
          </a:p>
          <a:p>
            <a:pPr marL="171450" indent="-171450">
              <a:buFont typeface="Arial" panose="020B0604020202020204" pitchFamily="34" charset="0"/>
              <a:buChar char="•"/>
            </a:pPr>
            <a:r>
              <a:rPr lang="en-GB" dirty="0"/>
              <a:t>Primary Care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To feed one central dashboard – a project of this scope has never been attempted by DHCW before and it will be the first time that NHS Wales will have a dashboard that will display all the Unscheduled care – spanning all organisations.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It is only because of technical innovations and new data standards that lead to this project becoming possible and once operational it will improve healthcare in Wales.</a:t>
            </a:r>
          </a:p>
        </p:txBody>
      </p:sp>
      <p:sp>
        <p:nvSpPr>
          <p:cNvPr id="4" name="Slide Number Placeholder 3"/>
          <p:cNvSpPr>
            <a:spLocks noGrp="1"/>
          </p:cNvSpPr>
          <p:nvPr>
            <p:ph type="sldNum" sz="quarter" idx="5"/>
          </p:nvPr>
        </p:nvSpPr>
        <p:spPr/>
        <p:txBody>
          <a:bodyPr/>
          <a:lstStyle/>
          <a:p>
            <a:fld id="{AC938832-583C-4590-8292-1959EE4015E3}" type="slidenum">
              <a:rPr lang="en-GB" smtClean="0"/>
              <a:t>3</a:t>
            </a:fld>
            <a:endParaRPr lang="en-GB" dirty="0"/>
          </a:p>
        </p:txBody>
      </p:sp>
    </p:spTree>
    <p:extLst>
      <p:ext uri="{BB962C8B-B14F-4D97-AF65-F5344CB8AC3E}">
        <p14:creationId xmlns:p14="http://schemas.microsoft.com/office/powerpoint/2010/main" val="4045240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project aim is to source data required to power the USC Dashboard, thereby improving resource allocation and emergency healthcare in Wales. By collecting real-time Unscheduled Care data, the  dashboard will enable Welsh Health Boards(HBs)/Trusts in conjunction with WG to identify and respond promptly to surges in demand. This proactive approach will result in optimising patient care delivery and ensure necessary resources are allocated efficiently and effectively to manage emergent situations. Ultimately this data will facilitate informed decision making to improve patient experience, outcomes and Unscheduled Care for  citizens of Wales.</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Project objectives:</a:t>
            </a:r>
          </a:p>
          <a:p>
            <a:pPr marL="342900" lvl="0" indent="-342900" algn="just">
              <a:lnSpc>
                <a:spcPct val="107000"/>
              </a:lnSpc>
              <a:buFont typeface="+mj-lt"/>
              <a:buAutoNum type="romanL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To understand  WGs expectations and requirements and how these relate to their 6 goals for urgent and emergency care [2] and are the requirements feasible with available data and within specified timeline</a:t>
            </a:r>
          </a:p>
          <a:p>
            <a:pPr marL="342900" lvl="0" indent="-342900" algn="just">
              <a:lnSpc>
                <a:spcPct val="107000"/>
              </a:lnSpc>
              <a:buFont typeface="+mj-lt"/>
              <a:buAutoNum type="romanL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To map data held within DHCW servers and work with DHCW’s Business Intelligence team to analyse data and investigate what other data needs to be sourced – DHCW has 3 servers that are linked to the Information Services Directorate – however for historic reasons several tables that are needed are held  on the corporate application directorates servers – permissions will need to be gained to access the tables on theses servers and build the pipelines – however the long term plan is for the data to uploaded to the google cloud platform.</a:t>
            </a:r>
          </a:p>
          <a:p>
            <a:pPr marL="342900" lvl="0" indent="-342900" algn="just">
              <a:lnSpc>
                <a:spcPct val="107000"/>
              </a:lnSpc>
              <a:buFont typeface="+mj-lt"/>
              <a:buAutoNum type="romanL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To engage with DHCW’s Data Warehouse team to create tables on the acquisition server, to facilitate  SQL-2-SQL data upload from external organisations. And to create processes to refresh tables and SSIS packages at specified times. This sounds quite an easy win but working with external agencies is always tricky and persuading them to share their data is not without its own pitfalls.</a:t>
            </a:r>
          </a:p>
          <a:p>
            <a:pPr marL="342900" lvl="0" indent="-342900" algn="just">
              <a:lnSpc>
                <a:spcPct val="107000"/>
              </a:lnSpc>
              <a:buFont typeface="+mj-lt"/>
              <a:buAutoNum type="romanL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To create tables and views on the reporting server to power the dashboard and construct SSIS packages to extract data from excel spreadsheets, acquisition server and transfer data to tables/views created on the reporting server.</a:t>
            </a:r>
          </a:p>
          <a:p>
            <a:pPr marL="342900" lvl="0" indent="-342900" algn="just">
              <a:lnSpc>
                <a:spcPct val="107000"/>
              </a:lnSpc>
              <a:spcAft>
                <a:spcPts val="800"/>
              </a:spcAft>
              <a:buFont typeface="+mj-lt"/>
              <a:buAutoNum type="romanL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To document all processes and steps in  a Standard Operating Procedures reports – we have found in the past that our project documentation has definitely been lacking – which has caused problems for staff members picking up the project due to staff members leaving or when processes need to be updated. This time every step of the mapping, engagement and data pipeline creation will be  fully documented.</a:t>
            </a:r>
          </a:p>
          <a:p>
            <a:endParaRPr lang="en-GB" dirty="0"/>
          </a:p>
        </p:txBody>
      </p:sp>
      <p:sp>
        <p:nvSpPr>
          <p:cNvPr id="4" name="Slide Number Placeholder 3"/>
          <p:cNvSpPr>
            <a:spLocks noGrp="1"/>
          </p:cNvSpPr>
          <p:nvPr>
            <p:ph type="sldNum" sz="quarter" idx="5"/>
          </p:nvPr>
        </p:nvSpPr>
        <p:spPr/>
        <p:txBody>
          <a:bodyPr/>
          <a:lstStyle/>
          <a:p>
            <a:fld id="{AC938832-583C-4590-8292-1959EE4015E3}" type="slidenum">
              <a:rPr lang="en-GB" smtClean="0"/>
              <a:t>4</a:t>
            </a:fld>
            <a:endParaRPr lang="en-GB" dirty="0"/>
          </a:p>
        </p:txBody>
      </p:sp>
    </p:spTree>
    <p:extLst>
      <p:ext uri="{BB962C8B-B14F-4D97-AF65-F5344CB8AC3E}">
        <p14:creationId xmlns:p14="http://schemas.microsoft.com/office/powerpoint/2010/main" val="24537481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background and experience is based firmly in the exciting world of clinical I had to start my literature review right from the beginning as I had no idea what SHREWD actually was – it turns out to be a Strategic Health Resilience Early Warning Dashboard – which is used by Trusts in NHS England to track their activity - including their available resources, current service demands and escalation statuses.</a:t>
            </a:r>
          </a:p>
          <a:p>
            <a:endParaRPr lang="en-GB" dirty="0"/>
          </a:p>
          <a:p>
            <a:r>
              <a:rPr lang="en-GB" dirty="0"/>
              <a:t>To be able to build the data pipelines that are going to be required for this project I made a list of all the stages in the project and possible issues that I might come across starting with reviewing </a:t>
            </a:r>
            <a:r>
              <a:rPr lang="en-GB" dirty="0" err="1"/>
              <a:t>Shabbaz</a:t>
            </a:r>
            <a:r>
              <a:rPr lang="en-GB" dirty="0"/>
              <a:t> book detailing Data mapping for data warehouse design – looking into the best way to perform the necessary data mapping. Whilst researching what tools that are available for analyst to use – and how to upload the data reading paper by </a:t>
            </a:r>
            <a:r>
              <a:rPr lang="en-GB" dirty="0" err="1"/>
              <a:t>Taniar</a:t>
            </a:r>
            <a:r>
              <a:rPr lang="en-GB" dirty="0"/>
              <a:t> and Wen.</a:t>
            </a:r>
          </a:p>
          <a:p>
            <a:endParaRPr lang="en-GB" dirty="0"/>
          </a:p>
          <a:p>
            <a:r>
              <a:rPr lang="en-GB" dirty="0"/>
              <a:t>Data cleansing doesn’t just involve removing data that is either duplicated and/or redundant – as this data is going to be powering a healthcare dashboard it is imperative that all the data used complies to the mandated data standards that are published in NHS Wales Data Dictionary. There is no room for ambiguity in Welsh NHS Data – though one issue is that the Emergency Care Data set is being compiled at the moment so emergency care data needs to scrutinised to ensure that does contain valid and accurate data. There are validation at source checks but these are not infallible so the cleansing needs to be completed manually.</a:t>
            </a:r>
          </a:p>
        </p:txBody>
      </p:sp>
      <p:sp>
        <p:nvSpPr>
          <p:cNvPr id="4" name="Slide Number Placeholder 3"/>
          <p:cNvSpPr>
            <a:spLocks noGrp="1"/>
          </p:cNvSpPr>
          <p:nvPr>
            <p:ph type="sldNum" sz="quarter" idx="5"/>
          </p:nvPr>
        </p:nvSpPr>
        <p:spPr/>
        <p:txBody>
          <a:bodyPr/>
          <a:lstStyle/>
          <a:p>
            <a:fld id="{AC938832-583C-4590-8292-1959EE4015E3}" type="slidenum">
              <a:rPr lang="en-GB" smtClean="0"/>
              <a:t>5</a:t>
            </a:fld>
            <a:endParaRPr lang="en-GB" dirty="0"/>
          </a:p>
        </p:txBody>
      </p:sp>
    </p:spTree>
    <p:extLst>
      <p:ext uri="{BB962C8B-B14F-4D97-AF65-F5344CB8AC3E}">
        <p14:creationId xmlns:p14="http://schemas.microsoft.com/office/powerpoint/2010/main" val="40907975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Wu’s paper on the Extract transform load functions in a data warehouse were reviewed alongside Barley’s sql tutorials on SSIS package deployment to research </a:t>
            </a:r>
            <a:r>
              <a:rPr lang="en-GB" dirty="0" err="1"/>
              <a:t>optinimum</a:t>
            </a:r>
            <a:r>
              <a:rPr lang="en-GB" dirty="0"/>
              <a:t> methods on how to upload the data into the required data bases.</a:t>
            </a:r>
          </a:p>
          <a:p>
            <a:r>
              <a:rPr lang="en-GB" dirty="0"/>
              <a:t>One thing I did not anticipate was the work that needed to be completed to ensure SSIS packages could be deployed automatically by the Data Warehouse team  and that they were various methods to achieve this which were reviewed Das’s introduction to SSISDB in </a:t>
            </a:r>
            <a:r>
              <a:rPr lang="en-GB" dirty="0" err="1"/>
              <a:t>SQLshack</a:t>
            </a:r>
            <a:endParaRPr lang="en-GB" dirty="0"/>
          </a:p>
          <a:p>
            <a:endParaRPr lang="en-GB" dirty="0"/>
          </a:p>
          <a:p>
            <a:r>
              <a:rPr lang="en-GB" dirty="0"/>
              <a:t>I expected to have to </a:t>
            </a:r>
            <a:r>
              <a:rPr lang="en-GB" dirty="0" err="1"/>
              <a:t>reivew</a:t>
            </a:r>
            <a:r>
              <a:rPr lang="en-GB" dirty="0"/>
              <a:t> </a:t>
            </a:r>
            <a:r>
              <a:rPr lang="en-GB" dirty="0" err="1"/>
              <a:t>literatiure</a:t>
            </a:r>
            <a:r>
              <a:rPr lang="en-GB" dirty="0"/>
              <a:t> in the form of books, journals and websites what I hadn’t taken into account was the about of internal documents that I would need to review.</a:t>
            </a:r>
          </a:p>
          <a:p>
            <a:endParaRPr lang="en-GB" dirty="0"/>
          </a:p>
          <a:p>
            <a:r>
              <a:rPr lang="en-GB" dirty="0"/>
              <a:t>Prior to reading these I had no idea that we had dedicated servers for each function and why that was so important and that even the names that I was going to allocate to tables that I was going to create would have to conform to DHCW’s table naming convention.</a:t>
            </a:r>
          </a:p>
          <a:p>
            <a:endParaRPr lang="en-GB" dirty="0"/>
          </a:p>
          <a:p>
            <a:r>
              <a:rPr lang="en-GB" dirty="0"/>
              <a:t>Working within the NHS for nearly 20 years I thought that I had better than average understanding of Information Governance and what patient identifiable information (PII) included, it turns out after reading our internal policies that my knowledge wasn’t as advanced  as I thought and PII is more involved than just restricting the use of patient demographical information.</a:t>
            </a:r>
          </a:p>
          <a:p>
            <a:r>
              <a:rPr lang="en-GB" dirty="0"/>
              <a:t>There is also an internal DHCW policy that governs who can access our dashboards and what can be displayed on the dashboard.</a:t>
            </a:r>
          </a:p>
        </p:txBody>
      </p:sp>
      <p:sp>
        <p:nvSpPr>
          <p:cNvPr id="4" name="Slide Number Placeholder 3"/>
          <p:cNvSpPr>
            <a:spLocks noGrp="1"/>
          </p:cNvSpPr>
          <p:nvPr>
            <p:ph type="sldNum" sz="quarter" idx="5"/>
          </p:nvPr>
        </p:nvSpPr>
        <p:spPr/>
        <p:txBody>
          <a:bodyPr/>
          <a:lstStyle/>
          <a:p>
            <a:fld id="{AC938832-583C-4590-8292-1959EE4015E3}" type="slidenum">
              <a:rPr lang="en-GB" smtClean="0"/>
              <a:t>6</a:t>
            </a:fld>
            <a:endParaRPr lang="en-GB" dirty="0"/>
          </a:p>
        </p:txBody>
      </p:sp>
    </p:spTree>
    <p:extLst>
      <p:ext uri="{BB962C8B-B14F-4D97-AF65-F5344CB8AC3E}">
        <p14:creationId xmlns:p14="http://schemas.microsoft.com/office/powerpoint/2010/main" val="26193260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philosophy used for this project will be a mixed methodology incorporating positivist and phenomenological methods as it allows the project to collect the quantitative data need to power the dashboard and also the qualitative data which needs to  be collected from the information providers </a:t>
            </a:r>
          </a:p>
          <a:p>
            <a:endParaRPr lang="en-GB" dirty="0"/>
          </a:p>
          <a:p>
            <a:r>
              <a:rPr lang="en-GB" dirty="0"/>
              <a:t>The approach will also be a mixed methodology to facilitate the deductive </a:t>
            </a:r>
            <a:r>
              <a:rPr lang="en-GB" dirty="0" err="1"/>
              <a:t>methodololgy</a:t>
            </a:r>
            <a:r>
              <a:rPr lang="en-GB" dirty="0"/>
              <a:t> so that the project conforms to standards and the objectives of the project but also uses the inductive approach so that new ideas can be formed allowing the project to expanded within the objectives to produce the most innovated use of data and visualisations.</a:t>
            </a:r>
          </a:p>
          <a:p>
            <a:endParaRPr lang="en-GB" dirty="0"/>
          </a:p>
          <a:p>
            <a:r>
              <a:rPr lang="en-GB" dirty="0"/>
              <a:t>The development methodology that will be most suited to this project will be the CRISP data mining methodology whose 6 step process best fits the methods that we need to use to ensure the success of the project – by using this methodology we can ensure the </a:t>
            </a:r>
            <a:r>
              <a:rPr lang="en-GB" dirty="0" err="1"/>
              <a:t>validitiy</a:t>
            </a:r>
            <a:r>
              <a:rPr lang="en-GB" dirty="0"/>
              <a:t> of the data by evaluating the data at each step.</a:t>
            </a:r>
          </a:p>
          <a:p>
            <a:endParaRPr lang="en-GB" dirty="0"/>
          </a:p>
          <a:p>
            <a:r>
              <a:rPr lang="en-GB" dirty="0"/>
              <a:t>We will be conforming to DHCW’s project management best practice by using the Agile methodology to ensure that the project is </a:t>
            </a:r>
            <a:r>
              <a:rPr lang="en-GB" dirty="0" err="1"/>
              <a:t>adaptabile</a:t>
            </a:r>
            <a:r>
              <a:rPr lang="en-GB" dirty="0"/>
              <a:t> should requirements change and this methodology also promotes team work and communication which will be needed to ensure the projects success.</a:t>
            </a:r>
          </a:p>
        </p:txBody>
      </p:sp>
      <p:sp>
        <p:nvSpPr>
          <p:cNvPr id="4" name="Slide Number Placeholder 3"/>
          <p:cNvSpPr>
            <a:spLocks noGrp="1"/>
          </p:cNvSpPr>
          <p:nvPr>
            <p:ph type="sldNum" sz="quarter" idx="5"/>
          </p:nvPr>
        </p:nvSpPr>
        <p:spPr/>
        <p:txBody>
          <a:bodyPr/>
          <a:lstStyle/>
          <a:p>
            <a:fld id="{AC938832-583C-4590-8292-1959EE4015E3}" type="slidenum">
              <a:rPr lang="en-GB" smtClean="0"/>
              <a:t>7</a:t>
            </a:fld>
            <a:endParaRPr lang="en-GB" dirty="0"/>
          </a:p>
        </p:txBody>
      </p:sp>
    </p:spTree>
    <p:extLst>
      <p:ext uri="{BB962C8B-B14F-4D97-AF65-F5344CB8AC3E}">
        <p14:creationId xmlns:p14="http://schemas.microsoft.com/office/powerpoint/2010/main" val="11087509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additional hardware will be needed as all the functions can be performed using the allocated DHCW laptop with the VPN</a:t>
            </a:r>
          </a:p>
          <a:p>
            <a:r>
              <a:rPr lang="en-GB" dirty="0"/>
              <a:t>Several different software packages will be needed which include:</a:t>
            </a:r>
          </a:p>
          <a:p>
            <a:endParaRPr lang="en-GB" dirty="0"/>
          </a:p>
          <a:p>
            <a:r>
              <a:rPr lang="en-GB" dirty="0"/>
              <a:t>Microsoft office 365, sql server management studio, Visual studio, and </a:t>
            </a:r>
            <a:r>
              <a:rPr lang="en-GB" dirty="0" err="1"/>
              <a:t>powerbi</a:t>
            </a:r>
            <a:endParaRPr lang="en-GB" dirty="0"/>
          </a:p>
          <a:p>
            <a:endParaRPr lang="en-GB" dirty="0"/>
          </a:p>
          <a:p>
            <a:r>
              <a:rPr lang="en-GB" dirty="0"/>
              <a:t>Will require information from various sources :</a:t>
            </a:r>
          </a:p>
          <a:p>
            <a:endParaRPr lang="en-GB" dirty="0"/>
          </a:p>
          <a:p>
            <a:r>
              <a:rPr lang="en-GB" dirty="0"/>
              <a:t>Health Boards</a:t>
            </a:r>
          </a:p>
          <a:p>
            <a:r>
              <a:rPr lang="en-GB" dirty="0"/>
              <a:t>Welsh Ambulance Service Trust</a:t>
            </a:r>
          </a:p>
          <a:p>
            <a:r>
              <a:rPr lang="en-GB" dirty="0"/>
              <a:t>Data Cymru</a:t>
            </a:r>
          </a:p>
          <a:p>
            <a:r>
              <a:rPr lang="en-GB" dirty="0"/>
              <a:t>Primary Care</a:t>
            </a:r>
          </a:p>
          <a:p>
            <a:r>
              <a:rPr lang="en-GB" dirty="0"/>
              <a:t>Welsh Government</a:t>
            </a:r>
          </a:p>
          <a:p>
            <a:endParaRPr lang="en-GB" dirty="0"/>
          </a:p>
          <a:p>
            <a:r>
              <a:rPr lang="en-GB" dirty="0"/>
              <a:t>The human resource will involve input from </a:t>
            </a:r>
          </a:p>
          <a:p>
            <a:endParaRPr lang="en-GB" dirty="0"/>
          </a:p>
          <a:p>
            <a:r>
              <a:rPr lang="en-GB" dirty="0"/>
              <a:t>Project management</a:t>
            </a:r>
          </a:p>
          <a:p>
            <a:r>
              <a:rPr lang="en-GB" dirty="0"/>
              <a:t>Information Governance</a:t>
            </a:r>
          </a:p>
          <a:p>
            <a:r>
              <a:rPr lang="en-GB" dirty="0" err="1"/>
              <a:t>Businsess</a:t>
            </a:r>
            <a:r>
              <a:rPr lang="en-GB" dirty="0"/>
              <a:t> intelligence</a:t>
            </a:r>
          </a:p>
          <a:p>
            <a:r>
              <a:rPr lang="en-GB" dirty="0"/>
              <a:t>Data warehouse</a:t>
            </a:r>
          </a:p>
          <a:p>
            <a:r>
              <a:rPr lang="en-GB" dirty="0"/>
              <a:t>Data standards</a:t>
            </a:r>
          </a:p>
          <a:p>
            <a:r>
              <a:rPr lang="en-GB" dirty="0"/>
              <a:t>External organisations information teams</a:t>
            </a:r>
          </a:p>
          <a:p>
            <a:r>
              <a:rPr lang="en-GB" dirty="0"/>
              <a:t>Stakeholders – Welsh Government</a:t>
            </a:r>
          </a:p>
          <a:p>
            <a:endParaRPr lang="en-GB" dirty="0"/>
          </a:p>
          <a:p>
            <a:endParaRPr lang="en-GB" dirty="0"/>
          </a:p>
          <a:p>
            <a:r>
              <a:rPr lang="en-GB" dirty="0"/>
              <a:t>This project has been entirely funded by Welsh Government.</a:t>
            </a:r>
          </a:p>
        </p:txBody>
      </p:sp>
      <p:sp>
        <p:nvSpPr>
          <p:cNvPr id="4" name="Slide Number Placeholder 3"/>
          <p:cNvSpPr>
            <a:spLocks noGrp="1"/>
          </p:cNvSpPr>
          <p:nvPr>
            <p:ph type="sldNum" sz="quarter" idx="5"/>
          </p:nvPr>
        </p:nvSpPr>
        <p:spPr/>
        <p:txBody>
          <a:bodyPr/>
          <a:lstStyle/>
          <a:p>
            <a:fld id="{AC938832-583C-4590-8292-1959EE4015E3}" type="slidenum">
              <a:rPr lang="en-GB" smtClean="0"/>
              <a:t>8</a:t>
            </a:fld>
            <a:endParaRPr lang="en-GB" dirty="0"/>
          </a:p>
        </p:txBody>
      </p:sp>
    </p:spTree>
    <p:extLst>
      <p:ext uri="{BB962C8B-B14F-4D97-AF65-F5344CB8AC3E}">
        <p14:creationId xmlns:p14="http://schemas.microsoft.com/office/powerpoint/2010/main" val="3097692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project has been split into tasks which equate to milestones set by project management team – with exception of task 10 which is includes the dates for the </a:t>
            </a:r>
            <a:r>
              <a:rPr lang="en-GB" dirty="0" err="1"/>
              <a:t>vivas</a:t>
            </a:r>
            <a:r>
              <a:rPr lang="en-GB" dirty="0"/>
              <a:t> and the submission of the final project brief.</a:t>
            </a:r>
          </a:p>
          <a:p>
            <a:r>
              <a:rPr lang="en-GB" dirty="0"/>
              <a:t>Each task includes a sub task ‘Report back to steering group’ – the steering group includes members from :</a:t>
            </a:r>
          </a:p>
          <a:p>
            <a:endParaRPr lang="en-GB" dirty="0"/>
          </a:p>
          <a:p>
            <a:r>
              <a:rPr lang="en-GB" dirty="0"/>
              <a:t>Business Intelligence</a:t>
            </a:r>
          </a:p>
          <a:p>
            <a:r>
              <a:rPr lang="en-GB" dirty="0"/>
              <a:t>Data warehouse</a:t>
            </a:r>
          </a:p>
          <a:p>
            <a:r>
              <a:rPr lang="en-GB" dirty="0"/>
              <a:t>Welsh Government</a:t>
            </a:r>
          </a:p>
          <a:p>
            <a:r>
              <a:rPr lang="en-GB" dirty="0"/>
              <a:t>Data standards</a:t>
            </a:r>
          </a:p>
          <a:p>
            <a:r>
              <a:rPr lang="en-GB" dirty="0"/>
              <a:t>Project management team </a:t>
            </a:r>
          </a:p>
          <a:p>
            <a:r>
              <a:rPr lang="en-GB" dirty="0"/>
              <a:t>And members from the external organisations information teams</a:t>
            </a:r>
          </a:p>
          <a:p>
            <a:endParaRPr lang="en-GB" dirty="0"/>
          </a:p>
          <a:p>
            <a:r>
              <a:rPr lang="en-GB" dirty="0"/>
              <a:t>The report back allows everyone to get together and discuss any issues and/or how the particular milestone is progressing and to discuss the next steps.  The membership of the steering group is flexible and might change depending on which task needs to be discussed.</a:t>
            </a:r>
          </a:p>
          <a:p>
            <a:endParaRPr lang="en-GB" dirty="0"/>
          </a:p>
          <a:p>
            <a:r>
              <a:rPr lang="en-GB" dirty="0"/>
              <a:t>When planning out the milestones my main objective was to allocate sufficient time to each task and a bit of wiggle room should any unforeseen problems arise during that particular task – as no project runs  exactly to the original project plan - I expect to have to amend this project plan several times whilst the project is running.</a:t>
            </a:r>
          </a:p>
          <a:p>
            <a:endParaRPr lang="en-GB" dirty="0"/>
          </a:p>
          <a:p>
            <a:r>
              <a:rPr lang="en-GB" dirty="0"/>
              <a:t>And after all this is just a project plan and it can be updated and amended as the project progresses – there might be tasks that come out of one of the meetings due to inductive thinking that will have to be added to the plan.</a:t>
            </a:r>
          </a:p>
          <a:p>
            <a:endParaRPr lang="en-GB" dirty="0"/>
          </a:p>
          <a:p>
            <a:r>
              <a:rPr lang="en-GB" dirty="0"/>
              <a:t>And by using the Agile methodology it will give the project the adaptability to succeed should the stake holders requirements change.</a:t>
            </a:r>
          </a:p>
          <a:p>
            <a:endParaRPr lang="en-GB" dirty="0"/>
          </a:p>
          <a:p>
            <a:endParaRPr lang="en-GB" dirty="0"/>
          </a:p>
        </p:txBody>
      </p:sp>
      <p:sp>
        <p:nvSpPr>
          <p:cNvPr id="4" name="Slide Number Placeholder 3"/>
          <p:cNvSpPr>
            <a:spLocks noGrp="1"/>
          </p:cNvSpPr>
          <p:nvPr>
            <p:ph type="sldNum" sz="quarter" idx="5"/>
          </p:nvPr>
        </p:nvSpPr>
        <p:spPr/>
        <p:txBody>
          <a:bodyPr/>
          <a:lstStyle/>
          <a:p>
            <a:fld id="{AC938832-583C-4590-8292-1959EE4015E3}" type="slidenum">
              <a:rPr lang="en-GB" smtClean="0"/>
              <a:t>9</a:t>
            </a:fld>
            <a:endParaRPr lang="en-GB" dirty="0"/>
          </a:p>
        </p:txBody>
      </p:sp>
    </p:spTree>
    <p:extLst>
      <p:ext uri="{BB962C8B-B14F-4D97-AF65-F5344CB8AC3E}">
        <p14:creationId xmlns:p14="http://schemas.microsoft.com/office/powerpoint/2010/main" val="39011639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limitations that will effect this  project will be the lack of real time data – other than WAST who update there data every 5 minutes – the health boards do not upload their unscheduled care data even daily to DHCWs servers at the present – this will be caveated on the finished dashboard and the hope is that Welsh Government will mandate the health boards to  upload this data at least daily.!!!!</a:t>
            </a:r>
          </a:p>
          <a:p>
            <a:endParaRPr lang="en-GB" dirty="0"/>
          </a:p>
          <a:p>
            <a:r>
              <a:rPr lang="en-GB" dirty="0"/>
              <a:t>Even though WAST update their data every 5 minutes DHCW’s warehouse isn’t able to fresh their servers this frequently – so all </a:t>
            </a:r>
            <a:r>
              <a:rPr lang="en-GB" dirty="0" err="1"/>
              <a:t>all</a:t>
            </a:r>
            <a:r>
              <a:rPr lang="en-GB" dirty="0"/>
              <a:t> tables are set to refresh daily in time for the daily 11am situation meeting health boards have with welsh government – when all the data goes into the Google Cloud platform the frequency will be able to be increased.</a:t>
            </a:r>
          </a:p>
          <a:p>
            <a:endParaRPr lang="en-GB" dirty="0"/>
          </a:p>
          <a:p>
            <a:r>
              <a:rPr lang="en-GB" dirty="0"/>
              <a:t>Unfortunately several datasets are still being sent in excel spreadsheets which effects the timeliness of the data and its accuracy as it is manually entered – and then there are the datasets like the same day emergency care data which have not set format and no mandate from Welsh Government what data they must submit so the data is unique to the Health Board providing the information and the resulting visualisations will have to be caveated to instruct the end users that comparisons can not be made between health boards at this time.</a:t>
            </a:r>
          </a:p>
        </p:txBody>
      </p:sp>
      <p:sp>
        <p:nvSpPr>
          <p:cNvPr id="4" name="Slide Number Placeholder 3"/>
          <p:cNvSpPr>
            <a:spLocks noGrp="1"/>
          </p:cNvSpPr>
          <p:nvPr>
            <p:ph type="sldNum" sz="quarter" idx="5"/>
          </p:nvPr>
        </p:nvSpPr>
        <p:spPr/>
        <p:txBody>
          <a:bodyPr/>
          <a:lstStyle/>
          <a:p>
            <a:fld id="{AC938832-583C-4590-8292-1959EE4015E3}" type="slidenum">
              <a:rPr lang="en-GB" smtClean="0"/>
              <a:t>10</a:t>
            </a:fld>
            <a:endParaRPr lang="en-GB" dirty="0"/>
          </a:p>
        </p:txBody>
      </p:sp>
    </p:spTree>
    <p:extLst>
      <p:ext uri="{BB962C8B-B14F-4D97-AF65-F5344CB8AC3E}">
        <p14:creationId xmlns:p14="http://schemas.microsoft.com/office/powerpoint/2010/main" val="9877897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with the limitations mention on the previous slide By ensuring that the right research and development methodologies have been implemented to ensure that the aim and objectives have been achieved with in the required time frame using the resources available this project will result in a dashboard which will give Welsh Government and the Health Boards the information they need to guarantee that health resources are allocated in the right place to maximum the efficiency of the Unscheduled Care service.</a:t>
            </a:r>
          </a:p>
          <a:p>
            <a:endParaRPr lang="en-GB" dirty="0"/>
          </a:p>
          <a:p>
            <a:r>
              <a:rPr lang="en-GB" dirty="0"/>
              <a:t>By having the data to monitor patients flow through primary care – 111 –  999 to hospitals emergency departments this will give Welsh Government and the Health Boards information about escalation of demands on the service and will support demand forecasting analysis to improve healthcare for all the citizens of </a:t>
            </a:r>
            <a:r>
              <a:rPr lang="en-GB" dirty="0" err="1"/>
              <a:t>wales</a:t>
            </a:r>
            <a:r>
              <a:rPr lang="en-GB" dirty="0"/>
              <a:t>.</a:t>
            </a:r>
          </a:p>
        </p:txBody>
      </p:sp>
      <p:sp>
        <p:nvSpPr>
          <p:cNvPr id="4" name="Slide Number Placeholder 3"/>
          <p:cNvSpPr>
            <a:spLocks noGrp="1"/>
          </p:cNvSpPr>
          <p:nvPr>
            <p:ph type="sldNum" sz="quarter" idx="5"/>
          </p:nvPr>
        </p:nvSpPr>
        <p:spPr/>
        <p:txBody>
          <a:bodyPr/>
          <a:lstStyle/>
          <a:p>
            <a:fld id="{AC938832-583C-4590-8292-1959EE4015E3}" type="slidenum">
              <a:rPr lang="en-GB" smtClean="0"/>
              <a:t>11</a:t>
            </a:fld>
            <a:endParaRPr lang="en-GB" dirty="0"/>
          </a:p>
        </p:txBody>
      </p:sp>
    </p:spTree>
    <p:extLst>
      <p:ext uri="{BB962C8B-B14F-4D97-AF65-F5344CB8AC3E}">
        <p14:creationId xmlns:p14="http://schemas.microsoft.com/office/powerpoint/2010/main" val="138047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5ABE9-3BF5-4D07-9EFB-1A1DA24C9E7F}"/>
              </a:ext>
            </a:extLst>
          </p:cNvPr>
          <p:cNvSpPr>
            <a:spLocks noGrp="1"/>
          </p:cNvSpPr>
          <p:nvPr>
            <p:ph type="ctrTitle"/>
          </p:nvPr>
        </p:nvSpPr>
        <p:spPr>
          <a:xfrm>
            <a:off x="685800" y="503238"/>
            <a:ext cx="4371975" cy="2387600"/>
          </a:xfrm>
        </p:spPr>
        <p:txBody>
          <a:bodyPr anchor="ctr">
            <a:normAutofit/>
          </a:bodyPr>
          <a:lstStyle>
            <a:lvl1pPr algn="l">
              <a:defRPr sz="5400"/>
            </a:lvl1pPr>
          </a:lstStyle>
          <a:p>
            <a:r>
              <a:rPr lang="en-US"/>
              <a:t>Click to edit Master title style</a:t>
            </a:r>
            <a:endParaRPr lang="en-GB"/>
          </a:p>
        </p:txBody>
      </p:sp>
      <p:sp>
        <p:nvSpPr>
          <p:cNvPr id="3" name="Subtitle 2">
            <a:extLst>
              <a:ext uri="{FF2B5EF4-FFF2-40B4-BE49-F238E27FC236}">
                <a16:creationId xmlns:a16="http://schemas.microsoft.com/office/drawing/2014/main" id="{DDD37707-B1F6-43BB-8AB4-3CD3B062CB93}"/>
              </a:ext>
            </a:extLst>
          </p:cNvPr>
          <p:cNvSpPr>
            <a:spLocks noGrp="1"/>
          </p:cNvSpPr>
          <p:nvPr>
            <p:ph type="subTitle" idx="1"/>
          </p:nvPr>
        </p:nvSpPr>
        <p:spPr>
          <a:xfrm>
            <a:off x="685800" y="3573463"/>
            <a:ext cx="11106150" cy="81942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625397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p:txBody>
          <a:bodyPr/>
          <a:lstStyle>
            <a:lvl1pPr>
              <a:defRPr>
                <a:solidFill>
                  <a:schemeClr val="accent2"/>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08661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2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p:txBody>
          <a:bodyPr/>
          <a:lstStyle>
            <a:lvl1pPr>
              <a:defRPr>
                <a:solidFill>
                  <a:schemeClr val="bg2"/>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a:xfrm>
            <a:off x="838200" y="1825625"/>
            <a:ext cx="10515600" cy="3406251"/>
          </a:xfrm>
        </p:spPr>
        <p:txBody>
          <a:bodyPr/>
          <a:lstStyle>
            <a:lvl1pPr>
              <a:defRPr>
                <a:solidFill>
                  <a:schemeClr val="accent3"/>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36935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3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CC8EE4-4FBC-4373-90AC-0D3B3F867D3E}"/>
              </a:ext>
            </a:extLst>
          </p:cNvPr>
          <p:cNvSpPr>
            <a:spLocks noGrp="1"/>
          </p:cNvSpPr>
          <p:nvPr>
            <p:ph type="dt" sz="half" idx="10"/>
          </p:nvPr>
        </p:nvSpPr>
        <p:spPr>
          <a:xfrm>
            <a:off x="838200" y="6356350"/>
            <a:ext cx="2743200" cy="365125"/>
          </a:xfrm>
          <a:prstGeom prst="rect">
            <a:avLst/>
          </a:prstGeom>
        </p:spPr>
        <p:txBody>
          <a:bodyPr/>
          <a:lstStyle/>
          <a:p>
            <a:fld id="{BDF5B69B-DDEF-4800-9246-A667BC2A933A}" type="datetimeFigureOut">
              <a:rPr lang="en-GB" smtClean="0"/>
              <a:t>13/09/2023</a:t>
            </a:fld>
            <a:endParaRPr lang="en-GB" dirty="0"/>
          </a:p>
        </p:txBody>
      </p:sp>
      <p:sp>
        <p:nvSpPr>
          <p:cNvPr id="5" name="Footer Placeholder 4">
            <a:extLst>
              <a:ext uri="{FF2B5EF4-FFF2-40B4-BE49-F238E27FC236}">
                <a16:creationId xmlns:a16="http://schemas.microsoft.com/office/drawing/2014/main" id="{D90B02D1-CB99-476C-95CB-C78E1CC5DD5D}"/>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2D4290E7-A4B2-4600-80E4-E7FE5029FC33}"/>
              </a:ext>
            </a:extLst>
          </p:cNvPr>
          <p:cNvSpPr>
            <a:spLocks noGrp="1"/>
          </p:cNvSpPr>
          <p:nvPr>
            <p:ph type="sldNum" sz="quarter" idx="12"/>
          </p:nvPr>
        </p:nvSpPr>
        <p:spPr>
          <a:xfrm>
            <a:off x="8610600" y="6356350"/>
            <a:ext cx="2743200" cy="365125"/>
          </a:xfrm>
          <a:prstGeom prst="rect">
            <a:avLst/>
          </a:prstGeom>
        </p:spPr>
        <p:txBody>
          <a:bodyPr/>
          <a:lstStyle/>
          <a:p>
            <a:fld id="{06693C26-81D2-440D-9537-098D31806597}" type="slidenum">
              <a:rPr lang="en-GB" smtClean="0"/>
              <a:t>‹#›</a:t>
            </a:fld>
            <a:endParaRPr lang="en-GB" dirty="0"/>
          </a:p>
        </p:txBody>
      </p:sp>
    </p:spTree>
    <p:extLst>
      <p:ext uri="{BB962C8B-B14F-4D97-AF65-F5344CB8AC3E}">
        <p14:creationId xmlns:p14="http://schemas.microsoft.com/office/powerpoint/2010/main" val="1234633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4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p:txBody>
          <a:bodyPr/>
          <a:lstStyle>
            <a:lvl1pPr>
              <a:defRPr>
                <a:solidFill>
                  <a:schemeClr val="accent2"/>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p:txBody>
          <a:bodyPr/>
          <a:lstStyle>
            <a:lvl1pPr>
              <a:defRPr>
                <a:solidFill>
                  <a:schemeClr val="accent2"/>
                </a:solidFill>
              </a:defRPr>
            </a:lvl1pPr>
            <a:lvl2pPr>
              <a:defRPr>
                <a:solidFill>
                  <a:schemeClr val="accent2"/>
                </a:solidFill>
              </a:defRPr>
            </a:lvl2pPr>
            <a:lvl3pPr>
              <a:defRPr>
                <a:solidFill>
                  <a:schemeClr val="accent2"/>
                </a:solidFill>
              </a:defRPr>
            </a:lvl3pPr>
            <a:lvl4pPr>
              <a:defRPr>
                <a:solidFill>
                  <a:schemeClr val="accent2"/>
                </a:solidFill>
              </a:defRPr>
            </a:lvl4pPr>
            <a:lvl5pPr>
              <a:defRPr>
                <a:solidFill>
                  <a:schemeClr val="accent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CC8EE4-4FBC-4373-90AC-0D3B3F867D3E}"/>
              </a:ext>
            </a:extLst>
          </p:cNvPr>
          <p:cNvSpPr>
            <a:spLocks noGrp="1"/>
          </p:cNvSpPr>
          <p:nvPr>
            <p:ph type="dt" sz="half" idx="10"/>
          </p:nvPr>
        </p:nvSpPr>
        <p:spPr>
          <a:xfrm>
            <a:off x="838200" y="6356350"/>
            <a:ext cx="2743200" cy="365125"/>
          </a:xfrm>
          <a:prstGeom prst="rect">
            <a:avLst/>
          </a:prstGeom>
        </p:spPr>
        <p:txBody>
          <a:bodyPr/>
          <a:lstStyle/>
          <a:p>
            <a:fld id="{BDF5B69B-DDEF-4800-9246-A667BC2A933A}" type="datetimeFigureOut">
              <a:rPr lang="en-GB" smtClean="0"/>
              <a:t>13/09/2023</a:t>
            </a:fld>
            <a:endParaRPr lang="en-GB" dirty="0"/>
          </a:p>
        </p:txBody>
      </p:sp>
      <p:sp>
        <p:nvSpPr>
          <p:cNvPr id="5" name="Footer Placeholder 4">
            <a:extLst>
              <a:ext uri="{FF2B5EF4-FFF2-40B4-BE49-F238E27FC236}">
                <a16:creationId xmlns:a16="http://schemas.microsoft.com/office/drawing/2014/main" id="{D90B02D1-CB99-476C-95CB-C78E1CC5DD5D}"/>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2D4290E7-A4B2-4600-80E4-E7FE5029FC33}"/>
              </a:ext>
            </a:extLst>
          </p:cNvPr>
          <p:cNvSpPr>
            <a:spLocks noGrp="1"/>
          </p:cNvSpPr>
          <p:nvPr>
            <p:ph type="sldNum" sz="quarter" idx="12"/>
          </p:nvPr>
        </p:nvSpPr>
        <p:spPr>
          <a:xfrm>
            <a:off x="8610600" y="6356350"/>
            <a:ext cx="2743200" cy="365125"/>
          </a:xfrm>
          <a:prstGeom prst="rect">
            <a:avLst/>
          </a:prstGeom>
        </p:spPr>
        <p:txBody>
          <a:bodyPr/>
          <a:lstStyle/>
          <a:p>
            <a:fld id="{06693C26-81D2-440D-9537-098D31806597}" type="slidenum">
              <a:rPr lang="en-GB" smtClean="0"/>
              <a:t>‹#›</a:t>
            </a:fld>
            <a:endParaRPr lang="en-GB" dirty="0"/>
          </a:p>
        </p:txBody>
      </p:sp>
    </p:spTree>
    <p:extLst>
      <p:ext uri="{BB962C8B-B14F-4D97-AF65-F5344CB8AC3E}">
        <p14:creationId xmlns:p14="http://schemas.microsoft.com/office/powerpoint/2010/main" val="1684826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a:xfrm>
            <a:off x="838200" y="365125"/>
            <a:ext cx="10515600" cy="1358900"/>
          </a:xfrm>
        </p:spPr>
        <p:txBody>
          <a:bodyPr/>
          <a:lstStyle>
            <a:lvl1pPr>
              <a:defRPr>
                <a:solidFill>
                  <a:schemeClr val="accent3"/>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a:xfrm>
            <a:off x="838200" y="3028949"/>
            <a:ext cx="10515600" cy="3463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688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440C7-E696-4387-B996-35981CD595F0}"/>
              </a:ext>
            </a:extLst>
          </p:cNvPr>
          <p:cNvSpPr>
            <a:spLocks noGrp="1"/>
          </p:cNvSpPr>
          <p:nvPr>
            <p:ph type="title"/>
          </p:nvPr>
        </p:nvSpPr>
        <p:spPr>
          <a:xfrm>
            <a:off x="838200" y="177008"/>
            <a:ext cx="10515600" cy="1057903"/>
          </a:xfrm>
        </p:spPr>
        <p:txBody>
          <a:bodyPr anchor="b"/>
          <a:lstStyle>
            <a:lvl1pPr>
              <a:defRPr sz="6000">
                <a:solidFill>
                  <a:schemeClr val="accent3"/>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E4A98B-F053-43A0-9DA0-36B716DE1171}"/>
              </a:ext>
            </a:extLst>
          </p:cNvPr>
          <p:cNvSpPr>
            <a:spLocks noGrp="1"/>
          </p:cNvSpPr>
          <p:nvPr>
            <p:ph type="body" idx="1"/>
          </p:nvPr>
        </p:nvSpPr>
        <p:spPr>
          <a:xfrm>
            <a:off x="831850" y="1404595"/>
            <a:ext cx="10515600" cy="4685056"/>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330086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440C7-E696-4387-B996-35981CD595F0}"/>
              </a:ext>
            </a:extLst>
          </p:cNvPr>
          <p:cNvSpPr>
            <a:spLocks noGrp="1"/>
          </p:cNvSpPr>
          <p:nvPr>
            <p:ph type="title"/>
          </p:nvPr>
        </p:nvSpPr>
        <p:spPr>
          <a:xfrm>
            <a:off x="1350324" y="177008"/>
            <a:ext cx="10515600" cy="963635"/>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E4A98B-F053-43A0-9DA0-36B716DE1171}"/>
              </a:ext>
            </a:extLst>
          </p:cNvPr>
          <p:cNvSpPr>
            <a:spLocks noGrp="1"/>
          </p:cNvSpPr>
          <p:nvPr>
            <p:ph type="body" idx="1"/>
          </p:nvPr>
        </p:nvSpPr>
        <p:spPr>
          <a:xfrm>
            <a:off x="1350324" y="1310326"/>
            <a:ext cx="10515600" cy="4044099"/>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58158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27BEB-1C73-4C22-B288-5BD8626AB2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96423B-B3BD-45C0-B589-410C9131F6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C73D64-0FDB-4288-B837-D6134ACC0B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FC1F7C-2140-49FB-B26E-3E3676676BA0}"/>
              </a:ext>
            </a:extLst>
          </p:cNvPr>
          <p:cNvSpPr>
            <a:spLocks noGrp="1"/>
          </p:cNvSpPr>
          <p:nvPr>
            <p:ph type="dt" sz="half" idx="10"/>
          </p:nvPr>
        </p:nvSpPr>
        <p:spPr>
          <a:xfrm>
            <a:off x="838200" y="6356350"/>
            <a:ext cx="2743200" cy="365125"/>
          </a:xfrm>
          <a:prstGeom prst="rect">
            <a:avLst/>
          </a:prstGeom>
        </p:spPr>
        <p:txBody>
          <a:bodyPr/>
          <a:lstStyle/>
          <a:p>
            <a:fld id="{BDF5B69B-DDEF-4800-9246-A667BC2A933A}" type="datetimeFigureOut">
              <a:rPr lang="en-GB" smtClean="0"/>
              <a:t>13/09/2023</a:t>
            </a:fld>
            <a:endParaRPr lang="en-GB" dirty="0"/>
          </a:p>
        </p:txBody>
      </p:sp>
      <p:sp>
        <p:nvSpPr>
          <p:cNvPr id="6" name="Footer Placeholder 5">
            <a:extLst>
              <a:ext uri="{FF2B5EF4-FFF2-40B4-BE49-F238E27FC236}">
                <a16:creationId xmlns:a16="http://schemas.microsoft.com/office/drawing/2014/main" id="{D61FEBEC-298F-433D-9E6A-615AB837650C}"/>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7" name="Slide Number Placeholder 6">
            <a:extLst>
              <a:ext uri="{FF2B5EF4-FFF2-40B4-BE49-F238E27FC236}">
                <a16:creationId xmlns:a16="http://schemas.microsoft.com/office/drawing/2014/main" id="{CD0E2890-AEF7-432A-BDBE-55144995D222}"/>
              </a:ext>
            </a:extLst>
          </p:cNvPr>
          <p:cNvSpPr>
            <a:spLocks noGrp="1"/>
          </p:cNvSpPr>
          <p:nvPr>
            <p:ph type="sldNum" sz="quarter" idx="12"/>
          </p:nvPr>
        </p:nvSpPr>
        <p:spPr>
          <a:xfrm>
            <a:off x="8610600" y="6356350"/>
            <a:ext cx="2743200" cy="365125"/>
          </a:xfrm>
          <a:prstGeom prst="rect">
            <a:avLst/>
          </a:prstGeom>
        </p:spPr>
        <p:txBody>
          <a:bodyPr/>
          <a:lstStyle/>
          <a:p>
            <a:fld id="{06693C26-81D2-440D-9537-098D31806597}" type="slidenum">
              <a:rPr lang="en-GB" smtClean="0"/>
              <a:t>‹#›</a:t>
            </a:fld>
            <a:endParaRPr lang="en-GB" dirty="0"/>
          </a:p>
        </p:txBody>
      </p:sp>
    </p:spTree>
    <p:extLst>
      <p:ext uri="{BB962C8B-B14F-4D97-AF65-F5344CB8AC3E}">
        <p14:creationId xmlns:p14="http://schemas.microsoft.com/office/powerpoint/2010/main" val="3074239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BB600-1C58-4CD7-9A71-80B3DE17E699}"/>
              </a:ext>
            </a:extLst>
          </p:cNvPr>
          <p:cNvSpPr>
            <a:spLocks noGrp="1"/>
          </p:cNvSpPr>
          <p:nvPr>
            <p:ph type="title"/>
          </p:nvPr>
        </p:nvSpPr>
        <p:spPr>
          <a:xfrm>
            <a:off x="839788" y="365125"/>
            <a:ext cx="10515600" cy="1325563"/>
          </a:xfrm>
        </p:spPr>
        <p:txBody>
          <a:bodyPr/>
          <a:lstStyle>
            <a:lvl1pPr>
              <a:defRPr>
                <a:solidFill>
                  <a:schemeClr val="accent2"/>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3BCBB4-BBF4-4775-92A3-F08F92C46F60}"/>
              </a:ext>
            </a:extLst>
          </p:cNvPr>
          <p:cNvSpPr>
            <a:spLocks noGrp="1"/>
          </p:cNvSpPr>
          <p:nvPr>
            <p:ph type="body" idx="1"/>
          </p:nvPr>
        </p:nvSpPr>
        <p:spPr>
          <a:xfrm>
            <a:off x="839788" y="1876720"/>
            <a:ext cx="5157787" cy="823912"/>
          </a:xfrm>
        </p:spPr>
        <p:txBody>
          <a:bodyPr anchor="b"/>
          <a:lstStyle>
            <a:lvl1pPr marL="0" indent="0">
              <a:buNone/>
              <a:defRPr sz="2400" b="1">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B3D997-87B9-4BC1-83D8-12524D6B1540}"/>
              </a:ext>
            </a:extLst>
          </p:cNvPr>
          <p:cNvSpPr>
            <a:spLocks noGrp="1"/>
          </p:cNvSpPr>
          <p:nvPr>
            <p:ph sz="half" idx="2"/>
          </p:nvPr>
        </p:nvSpPr>
        <p:spPr>
          <a:xfrm>
            <a:off x="839788" y="2891574"/>
            <a:ext cx="5157787" cy="36845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A56218-BAA0-4BE7-A733-90B0E5B569EC}"/>
              </a:ext>
            </a:extLst>
          </p:cNvPr>
          <p:cNvSpPr>
            <a:spLocks noGrp="1"/>
          </p:cNvSpPr>
          <p:nvPr>
            <p:ph type="body" sz="quarter" idx="3"/>
          </p:nvPr>
        </p:nvSpPr>
        <p:spPr>
          <a:xfrm>
            <a:off x="6172200" y="1876720"/>
            <a:ext cx="5183188" cy="823912"/>
          </a:xfrm>
        </p:spPr>
        <p:txBody>
          <a:bodyPr anchor="b"/>
          <a:lstStyle>
            <a:lvl1pPr marL="0" indent="0">
              <a:buNone/>
              <a:defRPr sz="2400" b="1">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6B6864-3448-4C6D-98EC-F3DC76051F1A}"/>
              </a:ext>
            </a:extLst>
          </p:cNvPr>
          <p:cNvSpPr>
            <a:spLocks noGrp="1"/>
          </p:cNvSpPr>
          <p:nvPr>
            <p:ph sz="quarter" idx="4"/>
          </p:nvPr>
        </p:nvSpPr>
        <p:spPr>
          <a:xfrm>
            <a:off x="6172200" y="2891574"/>
            <a:ext cx="5183188" cy="36845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90862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BB600-1C58-4CD7-9A71-80B3DE17E699}"/>
              </a:ext>
            </a:extLst>
          </p:cNvPr>
          <p:cNvSpPr>
            <a:spLocks noGrp="1"/>
          </p:cNvSpPr>
          <p:nvPr>
            <p:ph type="title"/>
          </p:nvPr>
        </p:nvSpPr>
        <p:spPr>
          <a:xfrm>
            <a:off x="696913" y="365125"/>
            <a:ext cx="5157787" cy="1325563"/>
          </a:xfrm>
        </p:spPr>
        <p:txBody>
          <a:bodyPr/>
          <a:lstStyle>
            <a:lvl1pPr>
              <a:defRPr>
                <a:solidFill>
                  <a:schemeClr val="bg2"/>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3BCBB4-BBF4-4775-92A3-F08F92C46F60}"/>
              </a:ext>
            </a:extLst>
          </p:cNvPr>
          <p:cNvSpPr>
            <a:spLocks noGrp="1"/>
          </p:cNvSpPr>
          <p:nvPr>
            <p:ph type="body" idx="1"/>
          </p:nvPr>
        </p:nvSpPr>
        <p:spPr>
          <a:xfrm>
            <a:off x="696913" y="1819128"/>
            <a:ext cx="5157787"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B3D997-87B9-4BC1-83D8-12524D6B1540}"/>
              </a:ext>
            </a:extLst>
          </p:cNvPr>
          <p:cNvSpPr>
            <a:spLocks noGrp="1"/>
          </p:cNvSpPr>
          <p:nvPr>
            <p:ph sz="half" idx="2"/>
          </p:nvPr>
        </p:nvSpPr>
        <p:spPr>
          <a:xfrm>
            <a:off x="696913" y="2771480"/>
            <a:ext cx="5157787" cy="3924594"/>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A56218-BAA0-4BE7-A733-90B0E5B569EC}"/>
              </a:ext>
            </a:extLst>
          </p:cNvPr>
          <p:cNvSpPr>
            <a:spLocks noGrp="1"/>
          </p:cNvSpPr>
          <p:nvPr>
            <p:ph type="body" sz="quarter" idx="3"/>
          </p:nvPr>
        </p:nvSpPr>
        <p:spPr>
          <a:xfrm>
            <a:off x="6486525" y="365125"/>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6B6864-3448-4C6D-98EC-F3DC76051F1A}"/>
              </a:ext>
            </a:extLst>
          </p:cNvPr>
          <p:cNvSpPr>
            <a:spLocks noGrp="1"/>
          </p:cNvSpPr>
          <p:nvPr>
            <p:ph sz="quarter" idx="4"/>
          </p:nvPr>
        </p:nvSpPr>
        <p:spPr>
          <a:xfrm>
            <a:off x="6486525" y="1357461"/>
            <a:ext cx="5183188" cy="53386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799478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82B25-79E4-44C4-B400-244BCBE44B50}"/>
              </a:ext>
            </a:extLst>
          </p:cNvPr>
          <p:cNvSpPr>
            <a:spLocks noGrp="1"/>
          </p:cNvSpPr>
          <p:nvPr>
            <p:ph type="title"/>
          </p:nvPr>
        </p:nvSpPr>
        <p:spPr/>
        <p:txBody>
          <a:bodyPr/>
          <a:lstStyle>
            <a:lvl1pPr>
              <a:defRPr>
                <a:solidFill>
                  <a:schemeClr val="accent2"/>
                </a:solidFill>
              </a:defRPr>
            </a:lvl1pPr>
          </a:lstStyle>
          <a:p>
            <a:r>
              <a:rPr lang="en-US"/>
              <a:t>Click to edit Master title style</a:t>
            </a:r>
            <a:endParaRPr lang="en-GB"/>
          </a:p>
        </p:txBody>
      </p:sp>
    </p:spTree>
    <p:extLst>
      <p:ext uri="{BB962C8B-B14F-4D97-AF65-F5344CB8AC3E}">
        <p14:creationId xmlns:p14="http://schemas.microsoft.com/office/powerpoint/2010/main" val="3747766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1_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82B25-79E4-44C4-B400-244BCBE44B50}"/>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08981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63136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64146-3D36-43B0-9AA0-212B4629E816}"/>
              </a:ext>
            </a:extLst>
          </p:cNvPr>
          <p:cNvSpPr>
            <a:spLocks noGrp="1"/>
          </p:cNvSpPr>
          <p:nvPr>
            <p:ph type="title"/>
          </p:nvPr>
        </p:nvSpPr>
        <p:spPr>
          <a:xfrm>
            <a:off x="839788" y="457200"/>
            <a:ext cx="3932237" cy="1600200"/>
          </a:xfrm>
        </p:spPr>
        <p:txBody>
          <a:bodyPr anchor="b"/>
          <a:lstStyle>
            <a:lvl1pPr>
              <a:defRPr sz="3200">
                <a:solidFill>
                  <a:schemeClr val="accent2"/>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E9FDA0-A377-4F90-BDF4-B66241036361}"/>
              </a:ext>
            </a:extLst>
          </p:cNvPr>
          <p:cNvSpPr>
            <a:spLocks noGrp="1"/>
          </p:cNvSpPr>
          <p:nvPr>
            <p:ph idx="1"/>
          </p:nvPr>
        </p:nvSpPr>
        <p:spPr>
          <a:xfrm>
            <a:off x="5183188" y="457201"/>
            <a:ext cx="6172200" cy="5403850"/>
          </a:xfrm>
        </p:spPr>
        <p:txBody>
          <a:bodyPr/>
          <a:lstStyle>
            <a:lvl1pPr>
              <a:defRPr sz="3200">
                <a:solidFill>
                  <a:schemeClr val="bg1"/>
                </a:solidFill>
              </a:defRPr>
            </a:lvl1pPr>
            <a:lvl2pPr>
              <a:defRPr sz="2800">
                <a:solidFill>
                  <a:schemeClr val="bg1"/>
                </a:solidFill>
              </a:defRPr>
            </a:lvl2pPr>
            <a:lvl3pPr>
              <a:defRPr sz="2400">
                <a:solidFill>
                  <a:schemeClr val="bg1"/>
                </a:solidFill>
              </a:defRPr>
            </a:lvl3pPr>
            <a:lvl4pPr>
              <a:defRPr sz="2000">
                <a:solidFill>
                  <a:schemeClr val="bg1"/>
                </a:solidFill>
              </a:defRPr>
            </a:lvl4pPr>
            <a:lvl5pPr>
              <a:defRPr sz="2000">
                <a:solidFill>
                  <a:schemeClr val="bg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BED02B-99C3-49CD-A118-035A906CA4C9}"/>
              </a:ext>
            </a:extLst>
          </p:cNvPr>
          <p:cNvSpPr>
            <a:spLocks noGrp="1"/>
          </p:cNvSpPr>
          <p:nvPr>
            <p:ph type="body" sz="half" idx="2"/>
          </p:nvPr>
        </p:nvSpPr>
        <p:spPr>
          <a:xfrm>
            <a:off x="839788" y="2057400"/>
            <a:ext cx="3932237" cy="3811588"/>
          </a:xfrm>
        </p:spPr>
        <p:txBody>
          <a:bodyPr/>
          <a:lstStyle>
            <a:lvl1pPr marL="0" indent="0">
              <a:buNone/>
              <a:defRPr sz="1600">
                <a:solidFill>
                  <a:schemeClr val="accent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23975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1_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64146-3D36-43B0-9AA0-212B4629E816}"/>
              </a:ext>
            </a:extLst>
          </p:cNvPr>
          <p:cNvSpPr>
            <a:spLocks noGrp="1"/>
          </p:cNvSpPr>
          <p:nvPr>
            <p:ph type="title"/>
          </p:nvPr>
        </p:nvSpPr>
        <p:spPr>
          <a:xfrm>
            <a:off x="839788" y="457200"/>
            <a:ext cx="3932237" cy="1600200"/>
          </a:xfrm>
        </p:spPr>
        <p:txBody>
          <a:bodyPr anchor="b"/>
          <a:lstStyle>
            <a:lvl1pPr>
              <a:defRPr sz="3200">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E9FDA0-A377-4F90-BDF4-B662410363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BED02B-99C3-49CD-A118-035A906CA4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519029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E8EAF-BA3D-4A30-B935-71F4D42DA1B2}"/>
              </a:ext>
            </a:extLst>
          </p:cNvPr>
          <p:cNvSpPr>
            <a:spLocks noGrp="1"/>
          </p:cNvSpPr>
          <p:nvPr>
            <p:ph type="title"/>
          </p:nvPr>
        </p:nvSpPr>
        <p:spPr>
          <a:xfrm>
            <a:off x="839788" y="457200"/>
            <a:ext cx="3932237" cy="1112838"/>
          </a:xfrm>
        </p:spPr>
        <p:txBody>
          <a:bodyPr anchor="b"/>
          <a:lstStyle>
            <a:lvl1pPr>
              <a:defRPr sz="3200">
                <a:solidFill>
                  <a:schemeClr val="bg1"/>
                </a:solidFill>
              </a:defRPr>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D4474A-AE78-4828-9BBA-005CD04F04E1}"/>
              </a:ext>
            </a:extLst>
          </p:cNvPr>
          <p:cNvSpPr>
            <a:spLocks noGrp="1"/>
          </p:cNvSpPr>
          <p:nvPr>
            <p:ph type="pic" idx="1"/>
          </p:nvPr>
        </p:nvSpPr>
        <p:spPr>
          <a:xfrm>
            <a:off x="4985225" y="457200"/>
            <a:ext cx="7005670" cy="6113250"/>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a:extLst>
              <a:ext uri="{FF2B5EF4-FFF2-40B4-BE49-F238E27FC236}">
                <a16:creationId xmlns:a16="http://schemas.microsoft.com/office/drawing/2014/main" id="{5669C191-4ABD-4CAC-BEB5-60948F8888FB}"/>
              </a:ext>
            </a:extLst>
          </p:cNvPr>
          <p:cNvSpPr>
            <a:spLocks noGrp="1"/>
          </p:cNvSpPr>
          <p:nvPr>
            <p:ph type="body" sz="half" idx="2"/>
          </p:nvPr>
        </p:nvSpPr>
        <p:spPr>
          <a:xfrm>
            <a:off x="839788" y="1696825"/>
            <a:ext cx="3932237" cy="4873625"/>
          </a:xfrm>
        </p:spPr>
        <p:txBody>
          <a:bodyPr/>
          <a:lstStyle>
            <a:lvl1pPr marL="0" indent="0">
              <a:buNone/>
              <a:defRPr sz="1600">
                <a:solidFill>
                  <a:schemeClr val="accent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102298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1_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E8EAF-BA3D-4A30-B935-71F4D42DA1B2}"/>
              </a:ext>
            </a:extLst>
          </p:cNvPr>
          <p:cNvSpPr>
            <a:spLocks noGrp="1"/>
          </p:cNvSpPr>
          <p:nvPr>
            <p:ph type="title"/>
          </p:nvPr>
        </p:nvSpPr>
        <p:spPr>
          <a:xfrm>
            <a:off x="839788" y="457200"/>
            <a:ext cx="3932237" cy="1112838"/>
          </a:xfrm>
        </p:spPr>
        <p:txBody>
          <a:bodyPr anchor="b"/>
          <a:lstStyle>
            <a:lvl1pPr>
              <a:defRPr sz="3200">
                <a:solidFill>
                  <a:schemeClr val="bg1"/>
                </a:solidFill>
              </a:defRPr>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D4474A-AE78-4828-9BBA-005CD04F04E1}"/>
              </a:ext>
            </a:extLst>
          </p:cNvPr>
          <p:cNvSpPr>
            <a:spLocks noGrp="1"/>
          </p:cNvSpPr>
          <p:nvPr>
            <p:ph type="pic" idx="1"/>
          </p:nvPr>
        </p:nvSpPr>
        <p:spPr>
          <a:xfrm>
            <a:off x="4985225" y="457200"/>
            <a:ext cx="7005670" cy="6113250"/>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a:extLst>
              <a:ext uri="{FF2B5EF4-FFF2-40B4-BE49-F238E27FC236}">
                <a16:creationId xmlns:a16="http://schemas.microsoft.com/office/drawing/2014/main" id="{5669C191-4ABD-4CAC-BEB5-60948F8888FB}"/>
              </a:ext>
            </a:extLst>
          </p:cNvPr>
          <p:cNvSpPr>
            <a:spLocks noGrp="1"/>
          </p:cNvSpPr>
          <p:nvPr>
            <p:ph type="body" sz="half" idx="2"/>
          </p:nvPr>
        </p:nvSpPr>
        <p:spPr>
          <a:xfrm>
            <a:off x="839788" y="1696825"/>
            <a:ext cx="3932237" cy="4873625"/>
          </a:xfrm>
        </p:spPr>
        <p:txBody>
          <a:bodyPr/>
          <a:lstStyle>
            <a:lvl1pPr marL="0" indent="0">
              <a:buNone/>
              <a:defRPr sz="1600">
                <a:solidFill>
                  <a:schemeClr val="accent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25140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1286F-6C0E-406D-8478-09807E6DCFC1}"/>
              </a:ext>
            </a:extLst>
          </p:cNvPr>
          <p:cNvSpPr>
            <a:spLocks noGrp="1"/>
          </p:cNvSpPr>
          <p:nvPr>
            <p:ph type="title"/>
          </p:nvPr>
        </p:nvSpPr>
        <p:spPr/>
        <p:txBody>
          <a:bodyPr/>
          <a:lstStyle>
            <a:lvl1pPr>
              <a:defRPr>
                <a:solidFill>
                  <a:schemeClr val="bg2"/>
                </a:solidFill>
              </a:defRPr>
            </a:lvl1p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5E3ACC-E4F4-497B-B30E-95B2817A3BB7}"/>
              </a:ext>
            </a:extLst>
          </p:cNvPr>
          <p:cNvSpPr>
            <a:spLocks noGrp="1"/>
          </p:cNvSpPr>
          <p:nvPr>
            <p:ph type="body" orient="vert" idx="1"/>
          </p:nvPr>
        </p:nvSpPr>
        <p:spPr/>
        <p:txBody>
          <a:bodyPr vert="horz"/>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836315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1_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1286F-6C0E-406D-8478-09807E6DCF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5E3ACC-E4F4-497B-B30E-95B2817A3B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85CCA2-2A0F-4F73-BDB8-BC06FE528F1A}"/>
              </a:ext>
            </a:extLst>
          </p:cNvPr>
          <p:cNvSpPr>
            <a:spLocks noGrp="1"/>
          </p:cNvSpPr>
          <p:nvPr>
            <p:ph type="dt" sz="half" idx="10"/>
          </p:nvPr>
        </p:nvSpPr>
        <p:spPr>
          <a:xfrm>
            <a:off x="838200" y="6356350"/>
            <a:ext cx="2743200" cy="365125"/>
          </a:xfrm>
          <a:prstGeom prst="rect">
            <a:avLst/>
          </a:prstGeom>
        </p:spPr>
        <p:txBody>
          <a:bodyPr/>
          <a:lstStyle/>
          <a:p>
            <a:fld id="{BDF5B69B-DDEF-4800-9246-A667BC2A933A}" type="datetimeFigureOut">
              <a:rPr lang="en-GB" smtClean="0"/>
              <a:t>13/09/2023</a:t>
            </a:fld>
            <a:endParaRPr lang="en-GB" dirty="0"/>
          </a:p>
        </p:txBody>
      </p:sp>
      <p:sp>
        <p:nvSpPr>
          <p:cNvPr id="5" name="Footer Placeholder 4">
            <a:extLst>
              <a:ext uri="{FF2B5EF4-FFF2-40B4-BE49-F238E27FC236}">
                <a16:creationId xmlns:a16="http://schemas.microsoft.com/office/drawing/2014/main" id="{DEEC4640-420B-44A5-94D3-199A506E55BA}"/>
              </a:ext>
            </a:extLst>
          </p:cNvPr>
          <p:cNvSpPr>
            <a:spLocks noGrp="1"/>
          </p:cNvSpPr>
          <p:nvPr>
            <p:ph type="ftr" sz="quarter" idx="11"/>
          </p:nvPr>
        </p:nvSpPr>
        <p:spPr>
          <a:xfrm>
            <a:off x="4038600" y="6356350"/>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1165BEAB-2BD8-4C49-B4C9-12B3D4184AEC}"/>
              </a:ext>
            </a:extLst>
          </p:cNvPr>
          <p:cNvSpPr>
            <a:spLocks noGrp="1"/>
          </p:cNvSpPr>
          <p:nvPr>
            <p:ph type="sldNum" sz="quarter" idx="12"/>
          </p:nvPr>
        </p:nvSpPr>
        <p:spPr>
          <a:xfrm>
            <a:off x="8610600" y="6356350"/>
            <a:ext cx="2743200" cy="365125"/>
          </a:xfrm>
          <a:prstGeom prst="rect">
            <a:avLst/>
          </a:prstGeom>
        </p:spPr>
        <p:txBody>
          <a:bodyPr/>
          <a:lstStyle/>
          <a:p>
            <a:fld id="{06693C26-81D2-440D-9537-098D31806597}" type="slidenum">
              <a:rPr lang="en-GB" smtClean="0"/>
              <a:t>‹#›</a:t>
            </a:fld>
            <a:endParaRPr lang="en-GB" dirty="0"/>
          </a:p>
        </p:txBody>
      </p:sp>
    </p:spTree>
    <p:extLst>
      <p:ext uri="{BB962C8B-B14F-4D97-AF65-F5344CB8AC3E}">
        <p14:creationId xmlns:p14="http://schemas.microsoft.com/office/powerpoint/2010/main" val="31365221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0EBBC7-0811-47AE-80BE-B395A7C20960}"/>
              </a:ext>
            </a:extLst>
          </p:cNvPr>
          <p:cNvSpPr>
            <a:spLocks noGrp="1"/>
          </p:cNvSpPr>
          <p:nvPr>
            <p:ph type="title" orient="vert"/>
          </p:nvPr>
        </p:nvSpPr>
        <p:spPr>
          <a:xfrm>
            <a:off x="838200" y="365125"/>
            <a:ext cx="2628900" cy="5811838"/>
          </a:xfrm>
        </p:spPr>
        <p:txBody>
          <a:bodyPr vert="horz"/>
          <a:lstStyle>
            <a:lvl1pPr>
              <a:defRPr>
                <a:solidFill>
                  <a:schemeClr val="bg2"/>
                </a:solidFill>
              </a:defRPr>
            </a:lvl1p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A53EA9-1ABC-47F8-8EB5-55F687031FF2}"/>
              </a:ext>
            </a:extLst>
          </p:cNvPr>
          <p:cNvSpPr>
            <a:spLocks noGrp="1"/>
          </p:cNvSpPr>
          <p:nvPr>
            <p:ph type="body" orient="vert" idx="1"/>
          </p:nvPr>
        </p:nvSpPr>
        <p:spPr>
          <a:xfrm>
            <a:off x="3977325" y="353178"/>
            <a:ext cx="7734300" cy="5811838"/>
          </a:xfrm>
        </p:spPr>
        <p:txBody>
          <a:bodyPr vert="horz"/>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252089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652463" y="365125"/>
            <a:ext cx="10515600" cy="662397"/>
          </a:xfrm>
        </p:spPr>
        <p:txBody>
          <a:bodyPr/>
          <a:lstStyle>
            <a:lvl1pPr>
              <a:defRPr sz="4200">
                <a:solidFill>
                  <a:schemeClr val="bg2"/>
                </a:solidFill>
              </a:defRPr>
            </a:lvl1pPr>
          </a:lstStyle>
          <a:p>
            <a:r>
              <a:rPr lang="en-US"/>
              <a:t>Click to edit Master title style</a:t>
            </a:r>
            <a:endParaRPr lang="en-US" dirty="0"/>
          </a:p>
        </p:txBody>
      </p:sp>
      <p:sp>
        <p:nvSpPr>
          <p:cNvPr id="3" name="Text Placeholder 2"/>
          <p:cNvSpPr>
            <a:spLocks noGrp="1"/>
          </p:cNvSpPr>
          <p:nvPr>
            <p:ph type="body" idx="1"/>
          </p:nvPr>
        </p:nvSpPr>
        <p:spPr>
          <a:xfrm>
            <a:off x="624314" y="1216230"/>
            <a:ext cx="3580041" cy="576262"/>
          </a:xfrm>
        </p:spPr>
        <p:txBody>
          <a:bodyPr anchor="t">
            <a:noAutofit/>
          </a:bodyPr>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039945"/>
            <a:ext cx="3551892" cy="4605952"/>
          </a:xfrm>
        </p:spPr>
        <p:txBody>
          <a:bodyPr anchor="t">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375546" y="1216230"/>
            <a:ext cx="3580041" cy="576262"/>
          </a:xfrm>
        </p:spPr>
        <p:txBody>
          <a:bodyPr anchor="t">
            <a:noAutofit/>
          </a:bodyPr>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375546" y="2039945"/>
            <a:ext cx="3580041" cy="4605952"/>
          </a:xfrm>
        </p:spPr>
        <p:txBody>
          <a:bodyPr anchor="t">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8123380" y="1216230"/>
            <a:ext cx="3444306" cy="576262"/>
          </a:xfrm>
        </p:spPr>
        <p:txBody>
          <a:bodyPr anchor="t">
            <a:noAutofit/>
          </a:bodyPr>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8123380" y="2052432"/>
            <a:ext cx="3444306" cy="4605952"/>
          </a:xfrm>
        </p:spPr>
        <p:txBody>
          <a:bodyPr anchor="t">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088830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92125D-D36D-4F10-8B1D-68A99F17AF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689EDD-03E2-4475-B7BA-7F4A71ABC2D4}"/>
              </a:ext>
            </a:extLst>
          </p:cNvPr>
          <p:cNvSpPr>
            <a:spLocks noGrp="1"/>
          </p:cNvSpPr>
          <p:nvPr>
            <p:ph type="body" idx="1"/>
          </p:nvPr>
        </p:nvSpPr>
        <p:spPr>
          <a:xfrm>
            <a:off x="838200" y="1825625"/>
            <a:ext cx="10515600"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05519535"/>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 id="2147483702" r:id="rId18"/>
    <p:sldLayoutId id="2147483703" r:id="rId19"/>
    <p:sldLayoutId id="2147483704" r:id="rId20"/>
    <p:sldLayoutId id="2147483705" r:id="rId21"/>
    <p:sldLayoutId id="2147483706" r:id="rId22"/>
  </p:sldLayoutIdLst>
  <p:txStyles>
    <p:titleStyle>
      <a:lvl1pPr algn="l" defTabSz="914400" rtl="0" eaLnBrk="1" latinLnBrk="0" hangingPunct="1">
        <a:lnSpc>
          <a:spcPct val="90000"/>
        </a:lnSpc>
        <a:spcBef>
          <a:spcPct val="0"/>
        </a:spcBef>
        <a:buNone/>
        <a:defRPr sz="440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9.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9.png"/><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C77A-BC1B-D0CF-C2C2-B09C88071DAD}"/>
              </a:ext>
            </a:extLst>
          </p:cNvPr>
          <p:cNvSpPr>
            <a:spLocks noGrp="1"/>
          </p:cNvSpPr>
          <p:nvPr>
            <p:ph type="ctrTitle"/>
          </p:nvPr>
        </p:nvSpPr>
        <p:spPr>
          <a:xfrm>
            <a:off x="685800" y="503238"/>
            <a:ext cx="5805152" cy="2387600"/>
          </a:xfrm>
        </p:spPr>
        <p:txBody>
          <a:bodyPr>
            <a:normAutofit/>
          </a:bodyPr>
          <a:lstStyle/>
          <a:p>
            <a:r>
              <a:rPr lang="en-US" dirty="0">
                <a:solidFill>
                  <a:schemeClr val="tx1"/>
                </a:solidFill>
              </a:rPr>
              <a:t>Unscheduled Care Escalation  Dashboard</a:t>
            </a:r>
            <a:endParaRPr lang="en-GB" dirty="0">
              <a:solidFill>
                <a:schemeClr val="tx1"/>
              </a:solidFill>
            </a:endParaRPr>
          </a:p>
        </p:txBody>
      </p:sp>
      <p:sp>
        <p:nvSpPr>
          <p:cNvPr id="3" name="Subtitle 2">
            <a:extLst>
              <a:ext uri="{FF2B5EF4-FFF2-40B4-BE49-F238E27FC236}">
                <a16:creationId xmlns:a16="http://schemas.microsoft.com/office/drawing/2014/main" id="{6F9A6C7F-809F-8139-9A85-A105BA24498C}"/>
              </a:ext>
            </a:extLst>
          </p:cNvPr>
          <p:cNvSpPr>
            <a:spLocks noGrp="1"/>
          </p:cNvSpPr>
          <p:nvPr>
            <p:ph type="subTitle" idx="1"/>
          </p:nvPr>
        </p:nvSpPr>
        <p:spPr/>
        <p:txBody>
          <a:bodyPr/>
          <a:lstStyle/>
          <a:p>
            <a:r>
              <a:rPr lang="en-US" dirty="0"/>
              <a:t>Karen Windsor</a:t>
            </a:r>
          </a:p>
          <a:p>
            <a:r>
              <a:rPr lang="en-US" dirty="0"/>
              <a:t>Digital Health and Care Wales</a:t>
            </a:r>
            <a:endParaRPr lang="en-GB" dirty="0"/>
          </a:p>
        </p:txBody>
      </p:sp>
      <p:pic>
        <p:nvPicPr>
          <p:cNvPr id="11" name="Audio 10">
            <a:hlinkClick r:id="" action="ppaction://media"/>
            <a:extLst>
              <a:ext uri="{FF2B5EF4-FFF2-40B4-BE49-F238E27FC236}">
                <a16:creationId xmlns:a16="http://schemas.microsoft.com/office/drawing/2014/main" id="{4340C9B5-DDDB-C650-A28F-520A5CB39DC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6312162"/>
      </p:ext>
    </p:extLst>
  </p:cSld>
  <p:clrMapOvr>
    <a:masterClrMapping/>
  </p:clrMapOvr>
  <mc:AlternateContent xmlns:mc="http://schemas.openxmlformats.org/markup-compatibility/2006" xmlns:p14="http://schemas.microsoft.com/office/powerpoint/2010/main">
    <mc:Choice Requires="p14">
      <p:transition spd="slow" p14:dur="2000" advTm="15953"/>
    </mc:Choice>
    <mc:Fallback xmlns="">
      <p:transition spd="slow" advTm="15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F856B-C942-69B3-D0E7-AAB8C052E9E8}"/>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F5251694-5F10-AEC2-3E07-58A4A51C9D33}"/>
              </a:ext>
            </a:extLst>
          </p:cNvPr>
          <p:cNvSpPr>
            <a:spLocks noGrp="1"/>
          </p:cNvSpPr>
          <p:nvPr>
            <p:ph idx="1"/>
          </p:nvPr>
        </p:nvSpPr>
        <p:spPr/>
        <p:txBody>
          <a:bodyPr/>
          <a:lstStyle/>
          <a:p>
            <a:r>
              <a:rPr lang="en-GB" sz="3200" dirty="0"/>
              <a:t>Background</a:t>
            </a:r>
          </a:p>
          <a:p>
            <a:r>
              <a:rPr lang="en-GB" sz="3200" dirty="0"/>
              <a:t>Aim and objectives</a:t>
            </a:r>
          </a:p>
          <a:p>
            <a:r>
              <a:rPr lang="en-GB" sz="3200" dirty="0"/>
              <a:t>Literature Review</a:t>
            </a:r>
          </a:p>
          <a:p>
            <a:r>
              <a:rPr lang="en-GB" sz="3200" dirty="0"/>
              <a:t>Research and Development Methodology</a:t>
            </a:r>
          </a:p>
          <a:p>
            <a:r>
              <a:rPr lang="en-GB" sz="3200" dirty="0"/>
              <a:t>Resources</a:t>
            </a:r>
          </a:p>
          <a:p>
            <a:r>
              <a:rPr lang="en-GB" sz="3200" dirty="0"/>
              <a:t>Project Plan</a:t>
            </a:r>
          </a:p>
          <a:p>
            <a:r>
              <a:rPr lang="en-GB" sz="3200" dirty="0"/>
              <a:t>Limitations</a:t>
            </a:r>
          </a:p>
          <a:p>
            <a:endParaRPr lang="en-GB" sz="3200" dirty="0"/>
          </a:p>
          <a:p>
            <a:endParaRPr lang="en-GB" sz="3200" dirty="0"/>
          </a:p>
          <a:p>
            <a:pPr marL="0" indent="0">
              <a:buNone/>
            </a:pPr>
            <a:endParaRPr lang="en-GB" sz="3200" dirty="0"/>
          </a:p>
          <a:p>
            <a:pPr marL="0" indent="0">
              <a:buNone/>
            </a:pPr>
            <a:endParaRPr lang="en-GB" dirty="0"/>
          </a:p>
        </p:txBody>
      </p:sp>
      <p:pic>
        <p:nvPicPr>
          <p:cNvPr id="6" name="Audio 5">
            <a:hlinkClick r:id="" action="ppaction://media"/>
            <a:extLst>
              <a:ext uri="{FF2B5EF4-FFF2-40B4-BE49-F238E27FC236}">
                <a16:creationId xmlns:a16="http://schemas.microsoft.com/office/drawing/2014/main" id="{D4524990-7D5D-6533-D441-54E8CE627EF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8326626"/>
      </p:ext>
    </p:extLst>
  </p:cSld>
  <p:clrMapOvr>
    <a:masterClrMapping/>
  </p:clrMapOvr>
  <mc:AlternateContent xmlns:mc="http://schemas.openxmlformats.org/markup-compatibility/2006">
    <mc:Choice xmlns:p14="http://schemas.microsoft.com/office/powerpoint/2010/main" Requires="p14">
      <p:transition spd="slow" p14:dur="2000" advTm="28340"/>
    </mc:Choice>
    <mc:Fallback>
      <p:transition spd="slow" advTm="28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21DE-C3E8-A179-2382-0E842ED9738C}"/>
              </a:ext>
            </a:extLst>
          </p:cNvPr>
          <p:cNvSpPr>
            <a:spLocks noGrp="1"/>
          </p:cNvSpPr>
          <p:nvPr>
            <p:ph type="title"/>
          </p:nvPr>
        </p:nvSpPr>
        <p:spPr/>
        <p:txBody>
          <a:bodyPr/>
          <a:lstStyle/>
          <a:p>
            <a:r>
              <a:rPr lang="en-US" dirty="0"/>
              <a:t>Description of Problem</a:t>
            </a:r>
            <a:endParaRPr lang="en-GB" dirty="0"/>
          </a:p>
        </p:txBody>
      </p:sp>
      <p:sp>
        <p:nvSpPr>
          <p:cNvPr id="3" name="Content Placeholder 2">
            <a:extLst>
              <a:ext uri="{FF2B5EF4-FFF2-40B4-BE49-F238E27FC236}">
                <a16:creationId xmlns:a16="http://schemas.microsoft.com/office/drawing/2014/main" id="{7CD690D6-C1C4-C80A-04BC-3ADCE4B614A1}"/>
              </a:ext>
            </a:extLst>
          </p:cNvPr>
          <p:cNvSpPr>
            <a:spLocks noGrp="1"/>
          </p:cNvSpPr>
          <p:nvPr>
            <p:ph idx="1"/>
          </p:nvPr>
        </p:nvSpPr>
        <p:spPr/>
        <p:txBody>
          <a:bodyPr>
            <a:normAutofit/>
          </a:bodyPr>
          <a:lstStyle/>
          <a:p>
            <a:r>
              <a:rPr lang="en-GB" sz="3200" dirty="0"/>
              <a:t>Unscheduled care activity</a:t>
            </a:r>
          </a:p>
          <a:p>
            <a:r>
              <a:rPr lang="en-GB" sz="3200" dirty="0"/>
              <a:t>Resources [1]</a:t>
            </a:r>
          </a:p>
          <a:p>
            <a:r>
              <a:rPr lang="en-GB" sz="3200" dirty="0"/>
              <a:t>6 Goals for Urgent and Emergency Care [2]</a:t>
            </a:r>
          </a:p>
          <a:p>
            <a:r>
              <a:rPr lang="en-GB" sz="3200" dirty="0"/>
              <a:t>Real time data</a:t>
            </a:r>
          </a:p>
          <a:p>
            <a:r>
              <a:rPr lang="en-GB" sz="3200" dirty="0"/>
              <a:t>Multiple organisations</a:t>
            </a:r>
          </a:p>
          <a:p>
            <a:r>
              <a:rPr lang="en-GB" sz="3200" dirty="0"/>
              <a:t>Central dashboard</a:t>
            </a:r>
          </a:p>
        </p:txBody>
      </p:sp>
      <p:pic>
        <p:nvPicPr>
          <p:cNvPr id="24" name="Audio 23">
            <a:hlinkClick r:id="" action="ppaction://media"/>
            <a:extLst>
              <a:ext uri="{FF2B5EF4-FFF2-40B4-BE49-F238E27FC236}">
                <a16:creationId xmlns:a16="http://schemas.microsoft.com/office/drawing/2014/main" id="{872726F4-A143-88FE-DCC5-B2FA224835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3020781"/>
      </p:ext>
    </p:extLst>
  </p:cSld>
  <p:clrMapOvr>
    <a:masterClrMapping/>
  </p:clrMapOvr>
  <mc:AlternateContent xmlns:mc="http://schemas.openxmlformats.org/markup-compatibility/2006" xmlns:p14="http://schemas.microsoft.com/office/powerpoint/2010/main">
    <mc:Choice Requires="p14">
      <p:transition spd="slow" p14:dur="2000" advTm="127413"/>
    </mc:Choice>
    <mc:Fallback xmlns="">
      <p:transition spd="slow" advTm="127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21DE-C3E8-A179-2382-0E842ED9738C}"/>
              </a:ext>
            </a:extLst>
          </p:cNvPr>
          <p:cNvSpPr>
            <a:spLocks noGrp="1"/>
          </p:cNvSpPr>
          <p:nvPr>
            <p:ph type="title"/>
          </p:nvPr>
        </p:nvSpPr>
        <p:spPr/>
        <p:txBody>
          <a:bodyPr/>
          <a:lstStyle/>
          <a:p>
            <a:r>
              <a:rPr lang="en-US" dirty="0"/>
              <a:t>Aim and objectives</a:t>
            </a:r>
            <a:endParaRPr lang="en-GB" dirty="0"/>
          </a:p>
        </p:txBody>
      </p:sp>
      <p:sp>
        <p:nvSpPr>
          <p:cNvPr id="3" name="Content Placeholder 2">
            <a:extLst>
              <a:ext uri="{FF2B5EF4-FFF2-40B4-BE49-F238E27FC236}">
                <a16:creationId xmlns:a16="http://schemas.microsoft.com/office/drawing/2014/main" id="{7CD690D6-C1C4-C80A-04BC-3ADCE4B614A1}"/>
              </a:ext>
            </a:extLst>
          </p:cNvPr>
          <p:cNvSpPr>
            <a:spLocks noGrp="1"/>
          </p:cNvSpPr>
          <p:nvPr>
            <p:ph idx="1"/>
          </p:nvPr>
        </p:nvSpPr>
        <p:spPr/>
        <p:txBody>
          <a:bodyPr>
            <a:normAutofit/>
          </a:bodyPr>
          <a:lstStyle/>
          <a:p>
            <a:r>
              <a:rPr lang="en-GB" sz="3200" dirty="0"/>
              <a:t>Real time central dashboard</a:t>
            </a:r>
          </a:p>
          <a:p>
            <a:r>
              <a:rPr lang="en-GB" sz="3200" dirty="0"/>
              <a:t>Evaluation of expectations and requirements</a:t>
            </a:r>
          </a:p>
          <a:p>
            <a:r>
              <a:rPr lang="en-GB" sz="3200" dirty="0"/>
              <a:t>Data mapping</a:t>
            </a:r>
          </a:p>
          <a:p>
            <a:r>
              <a:rPr lang="en-GB" sz="3200" dirty="0"/>
              <a:t>Engagement </a:t>
            </a:r>
          </a:p>
          <a:p>
            <a:r>
              <a:rPr lang="en-GB" sz="3200" dirty="0"/>
              <a:t>Pipelines, tables and views</a:t>
            </a:r>
          </a:p>
          <a:p>
            <a:r>
              <a:rPr lang="en-GB" sz="3200" dirty="0"/>
              <a:t>Documentation</a:t>
            </a:r>
          </a:p>
        </p:txBody>
      </p:sp>
      <p:pic>
        <p:nvPicPr>
          <p:cNvPr id="24" name="Audio 23">
            <a:hlinkClick r:id="" action="ppaction://media"/>
            <a:extLst>
              <a:ext uri="{FF2B5EF4-FFF2-40B4-BE49-F238E27FC236}">
                <a16:creationId xmlns:a16="http://schemas.microsoft.com/office/drawing/2014/main" id="{48E1DB22-8521-4AED-414B-982B10A01E7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9793075"/>
      </p:ext>
    </p:extLst>
  </p:cSld>
  <p:clrMapOvr>
    <a:masterClrMapping/>
  </p:clrMapOvr>
  <mc:AlternateContent xmlns:mc="http://schemas.openxmlformats.org/markup-compatibility/2006" xmlns:p14="http://schemas.microsoft.com/office/powerpoint/2010/main">
    <mc:Choice Requires="p14">
      <p:transition spd="slow" p14:dur="2000" advTm="129919"/>
    </mc:Choice>
    <mc:Fallback xmlns="">
      <p:transition spd="slow" advTm="129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21DE-C3E8-A179-2382-0E842ED9738C}"/>
              </a:ext>
            </a:extLst>
          </p:cNvPr>
          <p:cNvSpPr>
            <a:spLocks noGrp="1"/>
          </p:cNvSpPr>
          <p:nvPr>
            <p:ph type="title"/>
          </p:nvPr>
        </p:nvSpPr>
        <p:spPr/>
        <p:txBody>
          <a:bodyPr/>
          <a:lstStyle/>
          <a:p>
            <a:r>
              <a:rPr lang="en-US" dirty="0"/>
              <a:t>Literature Review 1</a:t>
            </a:r>
            <a:endParaRPr lang="en-GB" dirty="0"/>
          </a:p>
        </p:txBody>
      </p:sp>
      <p:sp>
        <p:nvSpPr>
          <p:cNvPr id="3" name="Content Placeholder 2">
            <a:extLst>
              <a:ext uri="{FF2B5EF4-FFF2-40B4-BE49-F238E27FC236}">
                <a16:creationId xmlns:a16="http://schemas.microsoft.com/office/drawing/2014/main" id="{7CD690D6-C1C4-C80A-04BC-3ADCE4B614A1}"/>
              </a:ext>
            </a:extLst>
          </p:cNvPr>
          <p:cNvSpPr>
            <a:spLocks noGrp="1"/>
          </p:cNvSpPr>
          <p:nvPr>
            <p:ph idx="1"/>
          </p:nvPr>
        </p:nvSpPr>
        <p:spPr/>
        <p:txBody>
          <a:bodyPr/>
          <a:lstStyle/>
          <a:p>
            <a:r>
              <a:rPr lang="en-GB" dirty="0"/>
              <a:t>SHREWD [3]</a:t>
            </a:r>
          </a:p>
          <a:p>
            <a:r>
              <a:rPr lang="en-GB" dirty="0"/>
              <a:t>Logical and Physical Data Mapping – Shahbaz[4]</a:t>
            </a:r>
          </a:p>
          <a:p>
            <a:r>
              <a:rPr lang="en-GB" dirty="0"/>
              <a:t>Data mapping tools – Fatima [5]</a:t>
            </a:r>
          </a:p>
          <a:p>
            <a:r>
              <a:rPr lang="en-GB" dirty="0"/>
              <a:t>Data uploads methods – </a:t>
            </a:r>
            <a:r>
              <a:rPr lang="en-GB" dirty="0" err="1"/>
              <a:t>Taniar</a:t>
            </a:r>
            <a:r>
              <a:rPr lang="en-GB" dirty="0"/>
              <a:t> [6] and Wen [7]</a:t>
            </a:r>
          </a:p>
          <a:p>
            <a:r>
              <a:rPr lang="en-GB" dirty="0"/>
              <a:t>Data Cleansing – NHS Wales Data Dictionary [8]</a:t>
            </a:r>
          </a:p>
          <a:p>
            <a:endParaRPr lang="en-GB" dirty="0"/>
          </a:p>
        </p:txBody>
      </p:sp>
      <p:pic>
        <p:nvPicPr>
          <p:cNvPr id="14" name="Audio 13">
            <a:hlinkClick r:id="" action="ppaction://media"/>
            <a:extLst>
              <a:ext uri="{FF2B5EF4-FFF2-40B4-BE49-F238E27FC236}">
                <a16:creationId xmlns:a16="http://schemas.microsoft.com/office/drawing/2014/main" id="{A5B66921-A9AD-E199-F881-B305D48E8EE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04419799"/>
      </p:ext>
    </p:extLst>
  </p:cSld>
  <p:clrMapOvr>
    <a:masterClrMapping/>
  </p:clrMapOvr>
  <mc:AlternateContent xmlns:mc="http://schemas.openxmlformats.org/markup-compatibility/2006" xmlns:p14="http://schemas.microsoft.com/office/powerpoint/2010/main">
    <mc:Choice Requires="p14">
      <p:transition spd="slow" p14:dur="2000" advTm="112056"/>
    </mc:Choice>
    <mc:Fallback xmlns="">
      <p:transition spd="slow" advTm="112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p:txBody>
          <a:bodyPr/>
          <a:lstStyle/>
          <a:p>
            <a:r>
              <a:rPr lang="en-US" dirty="0"/>
              <a:t>Literature Review 2</a:t>
            </a:r>
            <a:endParaRPr lang="en-GB" dirty="0"/>
          </a:p>
        </p:txBody>
      </p:sp>
      <p:sp>
        <p:nvSpPr>
          <p:cNvPr id="3" name="Content Placeholder 2">
            <a:extLst>
              <a:ext uri="{FF2B5EF4-FFF2-40B4-BE49-F238E27FC236}">
                <a16:creationId xmlns:a16="http://schemas.microsoft.com/office/drawing/2014/main" id="{18041F59-662B-6088-200D-0AF548444580}"/>
              </a:ext>
            </a:extLst>
          </p:cNvPr>
          <p:cNvSpPr>
            <a:spLocks noGrp="1"/>
          </p:cNvSpPr>
          <p:nvPr>
            <p:ph idx="1"/>
          </p:nvPr>
        </p:nvSpPr>
        <p:spPr/>
        <p:txBody>
          <a:bodyPr>
            <a:normAutofit/>
          </a:bodyPr>
          <a:lstStyle/>
          <a:p>
            <a:r>
              <a:rPr lang="en-GB" sz="3200" dirty="0"/>
              <a:t>SQL Uploads – Wu [9]</a:t>
            </a:r>
          </a:p>
          <a:p>
            <a:r>
              <a:rPr lang="en-GB" sz="3200" dirty="0"/>
              <a:t>Automation data transfer – Barley [10]</a:t>
            </a:r>
          </a:p>
          <a:p>
            <a:r>
              <a:rPr lang="en-GB" sz="3200" dirty="0"/>
              <a:t>Dedicated servers – ISD Infrastructure Redesign Paper [11]</a:t>
            </a:r>
          </a:p>
          <a:p>
            <a:r>
              <a:rPr lang="en-GB" sz="3200" dirty="0"/>
              <a:t>Naming conventions – Column Naming Conventions [12]</a:t>
            </a:r>
          </a:p>
          <a:p>
            <a:r>
              <a:rPr lang="en-GB" sz="3200" dirty="0"/>
              <a:t>Information governance. –Information Governance Policies [13] and Dashboard Policy [14]</a:t>
            </a:r>
          </a:p>
        </p:txBody>
      </p:sp>
      <p:pic>
        <p:nvPicPr>
          <p:cNvPr id="16" name="Audio 15">
            <a:hlinkClick r:id="" action="ppaction://media"/>
            <a:extLst>
              <a:ext uri="{FF2B5EF4-FFF2-40B4-BE49-F238E27FC236}">
                <a16:creationId xmlns:a16="http://schemas.microsoft.com/office/drawing/2014/main" id="{BCD8BFD2-D431-F499-D5CE-883F18C12B1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727671"/>
      </p:ext>
    </p:extLst>
  </p:cSld>
  <p:clrMapOvr>
    <a:masterClrMapping/>
  </p:clrMapOvr>
  <mc:AlternateContent xmlns:mc="http://schemas.openxmlformats.org/markup-compatibility/2006" xmlns:p14="http://schemas.microsoft.com/office/powerpoint/2010/main">
    <mc:Choice Requires="p14">
      <p:transition spd="slow" p14:dur="2000" advTm="94289"/>
    </mc:Choice>
    <mc:Fallback xmlns="">
      <p:transition spd="slow" advTm="94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2F92F-42E2-D5F4-388C-F1F61E3D2586}"/>
              </a:ext>
            </a:extLst>
          </p:cNvPr>
          <p:cNvSpPr>
            <a:spLocks noGrp="1"/>
          </p:cNvSpPr>
          <p:nvPr>
            <p:ph type="title"/>
          </p:nvPr>
        </p:nvSpPr>
        <p:spPr/>
        <p:txBody>
          <a:bodyPr/>
          <a:lstStyle/>
          <a:p>
            <a:r>
              <a:rPr lang="en-US" dirty="0"/>
              <a:t>Research/Development Methodologies</a:t>
            </a:r>
            <a:endParaRPr lang="en-GB" dirty="0"/>
          </a:p>
        </p:txBody>
      </p:sp>
      <p:sp>
        <p:nvSpPr>
          <p:cNvPr id="3" name="Content Placeholder 2">
            <a:extLst>
              <a:ext uri="{FF2B5EF4-FFF2-40B4-BE49-F238E27FC236}">
                <a16:creationId xmlns:a16="http://schemas.microsoft.com/office/drawing/2014/main" id="{047E67D2-F916-DA99-A415-E8FD3B37D507}"/>
              </a:ext>
            </a:extLst>
          </p:cNvPr>
          <p:cNvSpPr>
            <a:spLocks noGrp="1"/>
          </p:cNvSpPr>
          <p:nvPr>
            <p:ph idx="1"/>
          </p:nvPr>
        </p:nvSpPr>
        <p:spPr/>
        <p:txBody>
          <a:bodyPr/>
          <a:lstStyle/>
          <a:p>
            <a:r>
              <a:rPr lang="en-GB" sz="3200" dirty="0"/>
              <a:t>Philosophy – mixed methodology – positivist and phenomenological</a:t>
            </a:r>
          </a:p>
          <a:p>
            <a:r>
              <a:rPr lang="en-GB" sz="3200" dirty="0"/>
              <a:t>Approach – mixed Deductive and Inductive</a:t>
            </a:r>
          </a:p>
          <a:p>
            <a:r>
              <a:rPr lang="en-GB" sz="3200" dirty="0"/>
              <a:t>Data mining methodology – CRISP</a:t>
            </a:r>
          </a:p>
          <a:p>
            <a:r>
              <a:rPr lang="en-GB" sz="3200" dirty="0"/>
              <a:t>Agile Methodology</a:t>
            </a:r>
          </a:p>
          <a:p>
            <a:pPr marL="0" indent="0">
              <a:buNone/>
            </a:pPr>
            <a:endParaRPr lang="en-GB" dirty="0"/>
          </a:p>
          <a:p>
            <a:endParaRPr lang="en-GB" dirty="0"/>
          </a:p>
        </p:txBody>
      </p:sp>
      <p:pic>
        <p:nvPicPr>
          <p:cNvPr id="7" name="Audio 6">
            <a:hlinkClick r:id="" action="ppaction://media"/>
            <a:extLst>
              <a:ext uri="{FF2B5EF4-FFF2-40B4-BE49-F238E27FC236}">
                <a16:creationId xmlns:a16="http://schemas.microsoft.com/office/drawing/2014/main" id="{67D39E07-DAE9-251B-C862-67A84198B43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271309"/>
      </p:ext>
    </p:extLst>
  </p:cSld>
  <p:clrMapOvr>
    <a:masterClrMapping/>
  </p:clrMapOvr>
  <mc:AlternateContent xmlns:mc="http://schemas.openxmlformats.org/markup-compatibility/2006" xmlns:p14="http://schemas.microsoft.com/office/powerpoint/2010/main">
    <mc:Choice Requires="p14">
      <p:transition spd="slow" p14:dur="2000" advTm="91869"/>
    </mc:Choice>
    <mc:Fallback xmlns="">
      <p:transition spd="slow" advTm="91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D84C3-5F79-47B6-8C4A-4FD9CE813913}"/>
              </a:ext>
            </a:extLst>
          </p:cNvPr>
          <p:cNvSpPr>
            <a:spLocks noGrp="1"/>
          </p:cNvSpPr>
          <p:nvPr>
            <p:ph type="title"/>
          </p:nvPr>
        </p:nvSpPr>
        <p:spPr/>
        <p:txBody>
          <a:bodyPr/>
          <a:lstStyle/>
          <a:p>
            <a:r>
              <a:rPr lang="en-US" dirty="0"/>
              <a:t>Resources</a:t>
            </a:r>
            <a:endParaRPr lang="en-GB" dirty="0"/>
          </a:p>
        </p:txBody>
      </p:sp>
      <p:sp>
        <p:nvSpPr>
          <p:cNvPr id="3" name="Content Placeholder 2">
            <a:extLst>
              <a:ext uri="{FF2B5EF4-FFF2-40B4-BE49-F238E27FC236}">
                <a16:creationId xmlns:a16="http://schemas.microsoft.com/office/drawing/2014/main" id="{A1917F88-D4A4-2D06-B12B-1116ECF96587}"/>
              </a:ext>
            </a:extLst>
          </p:cNvPr>
          <p:cNvSpPr>
            <a:spLocks noGrp="1"/>
          </p:cNvSpPr>
          <p:nvPr>
            <p:ph idx="1"/>
          </p:nvPr>
        </p:nvSpPr>
        <p:spPr/>
        <p:txBody>
          <a:bodyPr>
            <a:normAutofit/>
          </a:bodyPr>
          <a:lstStyle/>
          <a:p>
            <a:r>
              <a:rPr lang="en-GB" sz="3200" dirty="0"/>
              <a:t>Hardware </a:t>
            </a:r>
          </a:p>
          <a:p>
            <a:r>
              <a:rPr lang="en-GB" sz="3200" dirty="0"/>
              <a:t>Software – Microsoft Office, SSMS, Visual Studio, PowerBi</a:t>
            </a:r>
          </a:p>
          <a:p>
            <a:r>
              <a:rPr lang="en-GB" sz="3200" dirty="0"/>
              <a:t>Information – Health Boards, WAST, Data Cymru, Primary Care, Welsh Government</a:t>
            </a:r>
          </a:p>
          <a:p>
            <a:r>
              <a:rPr lang="en-GB" sz="3200" dirty="0"/>
              <a:t>Human – Project management, IG, BI, DW, DS, Information Teams, Stakeholders</a:t>
            </a:r>
          </a:p>
          <a:p>
            <a:r>
              <a:rPr lang="en-GB" sz="3200" dirty="0"/>
              <a:t>Funding – Welsh Government</a:t>
            </a:r>
          </a:p>
        </p:txBody>
      </p:sp>
      <p:pic>
        <p:nvPicPr>
          <p:cNvPr id="6" name="Audio 5">
            <a:hlinkClick r:id="" action="ppaction://media"/>
            <a:extLst>
              <a:ext uri="{FF2B5EF4-FFF2-40B4-BE49-F238E27FC236}">
                <a16:creationId xmlns:a16="http://schemas.microsoft.com/office/drawing/2014/main" id="{D2140ECD-C61A-1BA8-208D-9219F6C7A3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4396993"/>
      </p:ext>
    </p:extLst>
  </p:cSld>
  <p:clrMapOvr>
    <a:masterClrMapping/>
  </p:clrMapOvr>
  <mc:AlternateContent xmlns:mc="http://schemas.openxmlformats.org/markup-compatibility/2006" xmlns:p14="http://schemas.microsoft.com/office/powerpoint/2010/main">
    <mc:Choice Requires="p14">
      <p:transition spd="slow" p14:dur="2000" advTm="79176"/>
    </mc:Choice>
    <mc:Fallback xmlns="">
      <p:transition spd="slow" advTm="79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2A9-495E-B06B-3229-E0ADBA670782}"/>
              </a:ext>
            </a:extLst>
          </p:cNvPr>
          <p:cNvSpPr>
            <a:spLocks noGrp="1"/>
          </p:cNvSpPr>
          <p:nvPr>
            <p:ph type="title"/>
          </p:nvPr>
        </p:nvSpPr>
        <p:spPr/>
        <p:txBody>
          <a:bodyPr/>
          <a:lstStyle/>
          <a:p>
            <a:r>
              <a:rPr lang="en-US" dirty="0"/>
              <a:t>Project Plan</a:t>
            </a:r>
            <a:endParaRPr lang="en-GB" dirty="0"/>
          </a:p>
        </p:txBody>
      </p:sp>
      <p:pic>
        <p:nvPicPr>
          <p:cNvPr id="7" name="Content Placeholder 6">
            <a:extLst>
              <a:ext uri="{FF2B5EF4-FFF2-40B4-BE49-F238E27FC236}">
                <a16:creationId xmlns:a16="http://schemas.microsoft.com/office/drawing/2014/main" id="{9D504811-2CFE-F25E-A31F-A80A1CA9E6E8}"/>
              </a:ext>
            </a:extLst>
          </p:cNvPr>
          <p:cNvPicPr>
            <a:picLocks noGrp="1" noChangeAspect="1"/>
          </p:cNvPicPr>
          <p:nvPr>
            <p:ph idx="1"/>
          </p:nvPr>
        </p:nvPicPr>
        <p:blipFill>
          <a:blip r:embed="rId5"/>
          <a:stretch>
            <a:fillRect/>
          </a:stretch>
        </p:blipFill>
        <p:spPr>
          <a:xfrm>
            <a:off x="1306062" y="1506828"/>
            <a:ext cx="9579875" cy="4986047"/>
          </a:xfrm>
        </p:spPr>
      </p:pic>
      <p:pic>
        <p:nvPicPr>
          <p:cNvPr id="21" name="Audio 20">
            <a:hlinkClick r:id="" action="ppaction://media"/>
            <a:extLst>
              <a:ext uri="{FF2B5EF4-FFF2-40B4-BE49-F238E27FC236}">
                <a16:creationId xmlns:a16="http://schemas.microsoft.com/office/drawing/2014/main" id="{84A5C079-D30D-D918-7A8F-679528F5007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89100184"/>
      </p:ext>
    </p:extLst>
  </p:cSld>
  <p:clrMapOvr>
    <a:masterClrMapping/>
  </p:clrMapOvr>
  <mc:AlternateContent xmlns:mc="http://schemas.openxmlformats.org/markup-compatibility/2006" xmlns:p14="http://schemas.microsoft.com/office/powerpoint/2010/main">
    <mc:Choice Requires="p14">
      <p:transition spd="slow" p14:dur="2000" advTm="119713"/>
    </mc:Choice>
    <mc:Fallback xmlns="">
      <p:transition spd="slow" advTm="119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F856B-C942-69B3-D0E7-AAB8C052E9E8}"/>
              </a:ext>
            </a:extLst>
          </p:cNvPr>
          <p:cNvSpPr>
            <a:spLocks noGrp="1"/>
          </p:cNvSpPr>
          <p:nvPr>
            <p:ph type="title"/>
          </p:nvPr>
        </p:nvSpPr>
        <p:spPr/>
        <p:txBody>
          <a:bodyPr/>
          <a:lstStyle/>
          <a:p>
            <a:r>
              <a:rPr lang="en-US" dirty="0"/>
              <a:t>Limitations</a:t>
            </a:r>
            <a:endParaRPr lang="en-GB" dirty="0"/>
          </a:p>
        </p:txBody>
      </p:sp>
      <p:sp>
        <p:nvSpPr>
          <p:cNvPr id="3" name="Content Placeholder 2">
            <a:extLst>
              <a:ext uri="{FF2B5EF4-FFF2-40B4-BE49-F238E27FC236}">
                <a16:creationId xmlns:a16="http://schemas.microsoft.com/office/drawing/2014/main" id="{F5251694-5F10-AEC2-3E07-58A4A51C9D33}"/>
              </a:ext>
            </a:extLst>
          </p:cNvPr>
          <p:cNvSpPr>
            <a:spLocks noGrp="1"/>
          </p:cNvSpPr>
          <p:nvPr>
            <p:ph idx="1"/>
          </p:nvPr>
        </p:nvSpPr>
        <p:spPr/>
        <p:txBody>
          <a:bodyPr/>
          <a:lstStyle/>
          <a:p>
            <a:r>
              <a:rPr lang="en-GB" sz="3200" dirty="0"/>
              <a:t>Real time data</a:t>
            </a:r>
          </a:p>
          <a:p>
            <a:r>
              <a:rPr lang="en-GB" sz="3200" dirty="0"/>
              <a:t>Frequency of data</a:t>
            </a:r>
          </a:p>
          <a:p>
            <a:r>
              <a:rPr lang="en-GB" sz="3200" dirty="0"/>
              <a:t>Format data</a:t>
            </a:r>
          </a:p>
          <a:p>
            <a:r>
              <a:rPr lang="en-GB" sz="3200" dirty="0"/>
              <a:t>Mandatory data</a:t>
            </a:r>
          </a:p>
          <a:p>
            <a:pPr marL="0" indent="0">
              <a:buNone/>
            </a:pPr>
            <a:endParaRPr lang="en-GB" dirty="0"/>
          </a:p>
        </p:txBody>
      </p:sp>
      <p:pic>
        <p:nvPicPr>
          <p:cNvPr id="9" name="Audio 8">
            <a:hlinkClick r:id="" action="ppaction://media"/>
            <a:extLst>
              <a:ext uri="{FF2B5EF4-FFF2-40B4-BE49-F238E27FC236}">
                <a16:creationId xmlns:a16="http://schemas.microsoft.com/office/drawing/2014/main" id="{5AB473ED-9DF1-6D05-8ABF-FD517EA6EDE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3753717"/>
      </p:ext>
    </p:extLst>
  </p:cSld>
  <p:clrMapOvr>
    <a:masterClrMapping/>
  </p:clrMapOvr>
  <mc:AlternateContent xmlns:mc="http://schemas.openxmlformats.org/markup-compatibility/2006" xmlns:p14="http://schemas.microsoft.com/office/powerpoint/2010/main">
    <mc:Choice Requires="p14">
      <p:transition spd="slow" p14:dur="2000" advTm="139210"/>
    </mc:Choice>
    <mc:Fallback xmlns="">
      <p:transition spd="slow" advTm="139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2A9-495E-B06B-3229-E0ADBA670782}"/>
              </a:ext>
            </a:extLst>
          </p:cNvPr>
          <p:cNvSpPr>
            <a:spLocks noGrp="1"/>
          </p:cNvSpPr>
          <p:nvPr>
            <p:ph type="title"/>
          </p:nvPr>
        </p:nvSpPr>
        <p:spPr/>
        <p:txBody>
          <a:bodyPr/>
          <a:lstStyle/>
          <a:p>
            <a:r>
              <a:rPr lang="en-US" dirty="0"/>
              <a:t>Conclusion</a:t>
            </a:r>
            <a:endParaRPr lang="en-GB" dirty="0"/>
          </a:p>
        </p:txBody>
      </p:sp>
      <p:pic>
        <p:nvPicPr>
          <p:cNvPr id="8" name="Content Placeholder 7">
            <a:extLst>
              <a:ext uri="{FF2B5EF4-FFF2-40B4-BE49-F238E27FC236}">
                <a16:creationId xmlns:a16="http://schemas.microsoft.com/office/drawing/2014/main" id="{71CA9C69-7F0E-2E24-068C-30F08545C954}"/>
              </a:ext>
            </a:extLst>
          </p:cNvPr>
          <p:cNvPicPr>
            <a:picLocks noGrp="1" noChangeAspect="1"/>
          </p:cNvPicPr>
          <p:nvPr>
            <p:ph idx="1"/>
          </p:nvPr>
        </p:nvPicPr>
        <p:blipFill>
          <a:blip r:embed="rId5"/>
          <a:stretch>
            <a:fillRect/>
          </a:stretch>
        </p:blipFill>
        <p:spPr>
          <a:xfrm>
            <a:off x="529107" y="1368021"/>
            <a:ext cx="10336369" cy="4416382"/>
          </a:xfrm>
        </p:spPr>
      </p:pic>
      <p:pic>
        <p:nvPicPr>
          <p:cNvPr id="11" name="Audio 10">
            <a:hlinkClick r:id="" action="ppaction://media"/>
            <a:extLst>
              <a:ext uri="{FF2B5EF4-FFF2-40B4-BE49-F238E27FC236}">
                <a16:creationId xmlns:a16="http://schemas.microsoft.com/office/drawing/2014/main" id="{03E42A12-1518-32F8-8054-EAF073B43DC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9038025"/>
      </p:ext>
    </p:extLst>
  </p:cSld>
  <p:clrMapOvr>
    <a:masterClrMapping/>
  </p:clrMapOvr>
  <mc:AlternateContent xmlns:mc="http://schemas.openxmlformats.org/markup-compatibility/2006" xmlns:p14="http://schemas.microsoft.com/office/powerpoint/2010/main">
    <mc:Choice Requires="p14">
      <p:transition spd="slow" p14:dur="2000" advTm="61047"/>
    </mc:Choice>
    <mc:Fallback xmlns="">
      <p:transition spd="slow" advTm="61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F856B-C942-69B3-D0E7-AAB8C052E9E8}"/>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F5251694-5F10-AEC2-3E07-58A4A51C9D33}"/>
              </a:ext>
            </a:extLst>
          </p:cNvPr>
          <p:cNvSpPr>
            <a:spLocks noGrp="1"/>
          </p:cNvSpPr>
          <p:nvPr>
            <p:ph idx="1"/>
          </p:nvPr>
        </p:nvSpPr>
        <p:spPr>
          <a:xfrm>
            <a:off x="838200" y="1429555"/>
            <a:ext cx="10515600" cy="5063320"/>
          </a:xfrm>
        </p:spPr>
        <p:txBody>
          <a:bodyPr>
            <a:normAutofit/>
          </a:bodyPr>
          <a:lstStyle/>
          <a:p>
            <a:pPr marL="0" indent="0">
              <a:buNone/>
            </a:pPr>
            <a:r>
              <a:rPr lang="en-GB" sz="1000" dirty="0"/>
              <a:t>[1] </a:t>
            </a:r>
            <a:r>
              <a:rPr lang="en-US" sz="1000" dirty="0" err="1">
                <a:effectLst/>
                <a:latin typeface="Times New Roman" panose="02020603050405020304" pitchFamily="18" charset="0"/>
                <a:ea typeface="Calibri" panose="020F0502020204030204" pitchFamily="34" charset="0"/>
              </a:rPr>
              <a:t>Beegan</a:t>
            </a:r>
            <a:r>
              <a:rPr lang="en-US" sz="1000" dirty="0">
                <a:effectLst/>
                <a:latin typeface="Times New Roman" panose="02020603050405020304" pitchFamily="18" charset="0"/>
                <a:ea typeface="Calibri" panose="020F0502020204030204" pitchFamily="34" charset="0"/>
              </a:rPr>
              <a:t>, Anne; Jones, </a:t>
            </a:r>
            <a:r>
              <a:rPr lang="en-US" sz="1000" dirty="0" err="1">
                <a:effectLst/>
                <a:latin typeface="Times New Roman" panose="02020603050405020304" pitchFamily="18" charset="0"/>
                <a:ea typeface="Calibri" panose="020F0502020204030204" pitchFamily="34" charset="0"/>
              </a:rPr>
              <a:t>Fflur</a:t>
            </a:r>
            <a:r>
              <a:rPr lang="en-US" sz="1000" dirty="0">
                <a:effectLst/>
                <a:latin typeface="Times New Roman" panose="02020603050405020304" pitchFamily="18" charset="0"/>
                <a:ea typeface="Calibri" panose="020F0502020204030204" pitchFamily="34" charset="0"/>
              </a:rPr>
              <a:t>, "Unscheduled Care in Wales - a system under real pressure," Audit Wales, 23rd April 2022. [Online]. Available: https://www.wao.gov.uk/blog/audit-</a:t>
            </a:r>
            <a:r>
              <a:rPr lang="en-US" sz="1000" dirty="0" err="1">
                <a:effectLst/>
                <a:latin typeface="Times New Roman" panose="02020603050405020304" pitchFamily="18" charset="0"/>
                <a:ea typeface="Calibri" panose="020F0502020204030204" pitchFamily="34" charset="0"/>
              </a:rPr>
              <a:t>wales</a:t>
            </a:r>
            <a:r>
              <a:rPr lang="en-US" sz="1000" dirty="0">
                <a:effectLst/>
                <a:latin typeface="Times New Roman" panose="02020603050405020304" pitchFamily="18" charset="0"/>
                <a:ea typeface="Calibri" panose="020F0502020204030204" pitchFamily="34" charset="0"/>
              </a:rPr>
              <a:t>/2022/4/21/unscheduled-care-</a:t>
            </a:r>
            <a:r>
              <a:rPr lang="en-US" sz="1000" dirty="0" err="1">
                <a:effectLst/>
                <a:latin typeface="Times New Roman" panose="02020603050405020304" pitchFamily="18" charset="0"/>
                <a:ea typeface="Calibri" panose="020F0502020204030204" pitchFamily="34" charset="0"/>
              </a:rPr>
              <a:t>wales</a:t>
            </a:r>
            <a:r>
              <a:rPr lang="en-US" sz="1000" dirty="0">
                <a:effectLst/>
                <a:latin typeface="Times New Roman" panose="02020603050405020304" pitchFamily="18" charset="0"/>
                <a:ea typeface="Calibri" panose="020F0502020204030204" pitchFamily="34" charset="0"/>
              </a:rPr>
              <a:t>-system-under-real-pressure#:~:text=The%20availability%20of%20ambulances%20to,highest%20number%20recorded%20to%20date.. [Accessed 12th September 2023].</a:t>
            </a:r>
          </a:p>
          <a:p>
            <a:pPr marL="0" indent="0">
              <a:buNone/>
            </a:pPr>
            <a:r>
              <a:rPr lang="en-US" sz="1000" dirty="0">
                <a:latin typeface="Times New Roman" panose="02020603050405020304" pitchFamily="18" charset="0"/>
                <a:ea typeface="Calibri" panose="020F0502020204030204" pitchFamily="34" charset="0"/>
              </a:rPr>
              <a:t>[2] </a:t>
            </a:r>
            <a:r>
              <a:rPr lang="en-US" sz="1000" dirty="0">
                <a:effectLst/>
                <a:latin typeface="Times New Roman" panose="02020603050405020304" pitchFamily="18" charset="0"/>
                <a:ea typeface="Calibri" panose="020F0502020204030204" pitchFamily="34" charset="0"/>
              </a:rPr>
              <a:t>"Six goals for urgent and emergency care," Welsh Government, 19th May 2023. [Online]. Available: https://www.gov.wales/six-goals-urgent-and-emergency-care-policy-handbook-2021-2026. [Accessed 12th September 2023].</a:t>
            </a:r>
          </a:p>
          <a:p>
            <a:pPr marL="0" indent="0">
              <a:buNone/>
            </a:pPr>
            <a:r>
              <a:rPr lang="en-US" sz="1000" dirty="0">
                <a:latin typeface="Times New Roman" panose="02020603050405020304" pitchFamily="18" charset="0"/>
                <a:ea typeface="Calibri" panose="020F0502020204030204" pitchFamily="34" charset="0"/>
              </a:rPr>
              <a:t>[3] </a:t>
            </a:r>
            <a:r>
              <a:rPr lang="en-US" sz="1000" dirty="0">
                <a:effectLst/>
                <a:latin typeface="Times New Roman" panose="02020603050405020304" pitchFamily="18" charset="0"/>
                <a:ea typeface="Calibri" panose="020F0502020204030204" pitchFamily="34" charset="0"/>
              </a:rPr>
              <a:t>"SHREWD Resilience," GOV UK Digital Market place, [Online]. Available: https://www.applytosupply.digitalmarketplace.service.gov.uk/g-cloud/services/435540006644851. [Accessed 12th September 2023].</a:t>
            </a:r>
          </a:p>
          <a:p>
            <a:pPr marL="0" indent="0">
              <a:buNone/>
            </a:pPr>
            <a:r>
              <a:rPr lang="en-US" sz="1000" dirty="0">
                <a:latin typeface="Times New Roman" panose="02020603050405020304" pitchFamily="18" charset="0"/>
                <a:ea typeface="Calibri" panose="020F0502020204030204" pitchFamily="34" charset="0"/>
              </a:rPr>
              <a:t>[4] </a:t>
            </a:r>
            <a:r>
              <a:rPr lang="en-US" sz="1000" dirty="0">
                <a:effectLst/>
                <a:latin typeface="Times New Roman" panose="02020603050405020304" pitchFamily="18" charset="0"/>
                <a:ea typeface="Calibri" panose="020F0502020204030204" pitchFamily="34" charset="0"/>
              </a:rPr>
              <a:t>Q. Shahbaz, Data Mapping for Data Warehouse Design, Waltham: Elsevier, 2016. </a:t>
            </a:r>
          </a:p>
          <a:p>
            <a:pPr marL="0" indent="0">
              <a:buNone/>
            </a:pPr>
            <a:r>
              <a:rPr lang="en-US" sz="1000" dirty="0">
                <a:latin typeface="Times New Roman" panose="02020603050405020304" pitchFamily="18" charset="0"/>
                <a:ea typeface="Calibri" panose="020F0502020204030204" pitchFamily="34" charset="0"/>
              </a:rPr>
              <a:t>[5]</a:t>
            </a:r>
            <a:r>
              <a:rPr lang="en-GB" sz="1000" dirty="0">
                <a:effectLst/>
                <a:latin typeface="Calibri" panose="020F0502020204030204" pitchFamily="34" charset="0"/>
                <a:ea typeface="Calibri" panose="020F0502020204030204" pitchFamily="34" charset="0"/>
                <a:cs typeface="Times New Roman" panose="02020603050405020304" pitchFamily="18" charset="0"/>
              </a:rPr>
              <a:t> N. Fatima, “Selecting the right data mapping tools and techniques in 2023,”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Astera</a:t>
            </a:r>
            <a:r>
              <a:rPr lang="en-GB" sz="1000" dirty="0">
                <a:effectLst/>
                <a:latin typeface="Calibri" panose="020F0502020204030204" pitchFamily="34" charset="0"/>
                <a:ea typeface="Calibri" panose="020F0502020204030204" pitchFamily="34" charset="0"/>
                <a:cs typeface="Times New Roman" panose="02020603050405020304" pitchFamily="18" charset="0"/>
              </a:rPr>
              <a:t>, 26th July 2023. [Online]. Available: https://www.astera.com/type/blog/understanding-data-mapping-and-its-techniques/. [Accessed 15th August 2023].</a:t>
            </a:r>
          </a:p>
          <a:p>
            <a:pPr marL="0" indent="0">
              <a:buNone/>
            </a:pPr>
            <a:r>
              <a:rPr lang="en-GB" sz="1000" dirty="0">
                <a:latin typeface="Calibri" panose="020F0502020204030204" pitchFamily="34" charset="0"/>
                <a:ea typeface="Calibri" panose="020F0502020204030204" pitchFamily="34" charset="0"/>
                <a:cs typeface="Times New Roman" panose="02020603050405020304" pitchFamily="18" charset="0"/>
              </a:rPr>
              <a:t>[6]</a:t>
            </a:r>
            <a:r>
              <a:rPr lang="en-GB" sz="1000" dirty="0">
                <a:effectLst/>
                <a:latin typeface="Calibri" panose="020F0502020204030204" pitchFamily="34" charset="0"/>
                <a:ea typeface="Calibri" panose="020F0502020204030204" pitchFamily="34" charset="0"/>
                <a:cs typeface="Times New Roman" panose="02020603050405020304" pitchFamily="18" charset="0"/>
              </a:rPr>
              <a:t> D.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Taniar</a:t>
            </a:r>
            <a:r>
              <a:rPr lang="en-GB" sz="1000" dirty="0">
                <a:effectLst/>
                <a:latin typeface="Calibri" panose="020F0502020204030204" pitchFamily="34" charset="0"/>
                <a:ea typeface="Calibri" panose="020F0502020204030204" pitchFamily="34" charset="0"/>
                <a:cs typeface="Times New Roman" panose="02020603050405020304" pitchFamily="18" charset="0"/>
              </a:rPr>
              <a:t>, Emerging perspectives in big data warehousing, Hershey Pennsylvania: 2019, 2019. </a:t>
            </a:r>
          </a:p>
          <a:p>
            <a:pPr marL="0" indent="0">
              <a:buNone/>
            </a:pPr>
            <a:r>
              <a:rPr lang="en-GB" sz="1000" dirty="0">
                <a:latin typeface="Calibri" panose="020F0502020204030204" pitchFamily="34" charset="0"/>
                <a:ea typeface="Calibri" panose="020F0502020204030204" pitchFamily="34" charset="0"/>
                <a:cs typeface="Times New Roman" panose="02020603050405020304" pitchFamily="18" charset="0"/>
              </a:rPr>
              <a:t>[7]</a:t>
            </a:r>
            <a:r>
              <a:rPr lang="en-GB" sz="1000" dirty="0">
                <a:effectLst/>
                <a:latin typeface="Calibri" panose="020F0502020204030204" pitchFamily="34" charset="0"/>
                <a:ea typeface="Calibri" panose="020F0502020204030204" pitchFamily="34" charset="0"/>
                <a:cs typeface="Times New Roman" panose="02020603050405020304" pitchFamily="18" charset="0"/>
              </a:rPr>
              <a:t> W. J. Wen, “Design of Marine Data Warehouse ETL System,”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Applied Mechanics and Materials , </a:t>
            </a:r>
            <a:r>
              <a:rPr lang="en-GB" sz="1000" dirty="0">
                <a:effectLst/>
                <a:latin typeface="Calibri" panose="020F0502020204030204" pitchFamily="34" charset="0"/>
                <a:ea typeface="Calibri" panose="020F0502020204030204" pitchFamily="34" charset="0"/>
                <a:cs typeface="Times New Roman" panose="02020603050405020304" pitchFamily="18" charset="0"/>
              </a:rPr>
              <a:t>Vols. 668-669, no. Mechanical Components and Control Engineering III, pp. 1374-1377, 2014. </a:t>
            </a:r>
          </a:p>
          <a:p>
            <a:pPr marL="0" indent="0">
              <a:buNone/>
            </a:pPr>
            <a:r>
              <a:rPr lang="en-GB" sz="1000" dirty="0">
                <a:latin typeface="Calibri" panose="020F0502020204030204" pitchFamily="34" charset="0"/>
                <a:ea typeface="Calibri" panose="020F0502020204030204" pitchFamily="34" charset="0"/>
                <a:cs typeface="Times New Roman" panose="02020603050405020304" pitchFamily="18" charset="0"/>
              </a:rPr>
              <a:t>[8]</a:t>
            </a:r>
            <a:r>
              <a:rPr lang="en-GB" sz="1000" dirty="0">
                <a:effectLst/>
                <a:latin typeface="Calibri" panose="020F0502020204030204" pitchFamily="34" charset="0"/>
                <a:ea typeface="Calibri" panose="020F0502020204030204" pitchFamily="34" charset="0"/>
                <a:cs typeface="Times New Roman" panose="02020603050405020304" pitchFamily="18" charset="0"/>
              </a:rPr>
              <a:t> “NHS Wales Data Dictionary,” Digital Health and Care Wales, 16th May 2023. [Online]. Available: https://www.datadictionary.wales.nhs.uk/. [Accessed 2nd June 2023].</a:t>
            </a:r>
          </a:p>
          <a:p>
            <a:pPr marL="0" indent="0">
              <a:buNone/>
            </a:pPr>
            <a:r>
              <a:rPr lang="en-GB" sz="1000" dirty="0">
                <a:latin typeface="Calibri" panose="020F0502020204030204" pitchFamily="34" charset="0"/>
                <a:ea typeface="Calibri" panose="020F0502020204030204" pitchFamily="34" charset="0"/>
                <a:cs typeface="Times New Roman" panose="02020603050405020304" pitchFamily="18" charset="0"/>
              </a:rPr>
              <a:t>[9]</a:t>
            </a:r>
            <a:r>
              <a:rPr lang="en-GB" sz="1000" dirty="0">
                <a:effectLst/>
                <a:latin typeface="Calibri" panose="020F0502020204030204" pitchFamily="34" charset="0"/>
                <a:ea typeface="Calibri" panose="020F0502020204030204" pitchFamily="34" charset="0"/>
                <a:cs typeface="Times New Roman" panose="02020603050405020304" pitchFamily="18" charset="0"/>
              </a:rPr>
              <a:t> T. Wu, “ETL Function Realization of Data Warehouse System Based on SSIS Platform,”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2nd International Workshop on Database Technology and Applications, </a:t>
            </a:r>
            <a:r>
              <a:rPr lang="en-GB" sz="1000" dirty="0">
                <a:effectLst/>
                <a:latin typeface="Calibri" panose="020F0502020204030204" pitchFamily="34" charset="0"/>
                <a:ea typeface="Calibri" panose="020F0502020204030204" pitchFamily="34" charset="0"/>
                <a:cs typeface="Times New Roman" panose="02020603050405020304" pitchFamily="18" charset="0"/>
              </a:rPr>
              <a:t>pp. 1-4, 2010. </a:t>
            </a:r>
          </a:p>
          <a:p>
            <a:pPr marL="0" indent="0">
              <a:buNone/>
            </a:pPr>
            <a:r>
              <a:rPr lang="en-GB" sz="1000" dirty="0">
                <a:latin typeface="Calibri" panose="020F0502020204030204" pitchFamily="34" charset="0"/>
                <a:ea typeface="Calibri" panose="020F0502020204030204" pitchFamily="34" charset="0"/>
                <a:cs typeface="Times New Roman" panose="02020603050405020304" pitchFamily="18" charset="0"/>
              </a:rPr>
              <a:t>[10] </a:t>
            </a:r>
            <a:r>
              <a:rPr lang="en-GB" sz="1000" dirty="0">
                <a:effectLst/>
                <a:latin typeface="Calibri" panose="020F0502020204030204" pitchFamily="34" charset="0"/>
                <a:ea typeface="Calibri" panose="020F0502020204030204" pitchFamily="34" charset="0"/>
                <a:cs typeface="Times New Roman" panose="02020603050405020304" pitchFamily="18" charset="0"/>
              </a:rPr>
              <a:t>R. Barley, “Deploy SSIS Packages,” mssqltips.com, 2023. [Online]. Available: https://www.mssqltips.com/sqlservertutorial/213/deploying-ssis-packages/. [Accessed 20th August 2023].</a:t>
            </a:r>
          </a:p>
          <a:p>
            <a:pPr marL="0" indent="0">
              <a:buNone/>
            </a:pPr>
            <a:r>
              <a:rPr lang="en-GB" sz="1000" dirty="0">
                <a:latin typeface="Calibri" panose="020F0502020204030204" pitchFamily="34" charset="0"/>
                <a:ea typeface="Calibri" panose="020F0502020204030204" pitchFamily="34" charset="0"/>
                <a:cs typeface="Times New Roman" panose="02020603050405020304" pitchFamily="18" charset="0"/>
              </a:rPr>
              <a:t>[11] </a:t>
            </a:r>
            <a:r>
              <a:rPr lang="en-GB" sz="1000" dirty="0">
                <a:effectLst/>
                <a:latin typeface="Calibri" panose="020F0502020204030204" pitchFamily="34" charset="0"/>
                <a:ea typeface="Calibri" panose="020F0502020204030204" pitchFamily="34" charset="0"/>
                <a:cs typeface="Times New Roman" panose="02020603050405020304" pitchFamily="18" charset="0"/>
              </a:rPr>
              <a:t>Olney, George, “DHCW Internal Document ISD Infrastructure Redesign Paper,” DHCW, Cardiff, 2010.</a:t>
            </a:r>
          </a:p>
          <a:p>
            <a:pPr marL="0" indent="0">
              <a:buNone/>
            </a:pPr>
            <a:r>
              <a:rPr lang="en-GB" sz="1000" dirty="0">
                <a:latin typeface="Calibri" panose="020F0502020204030204" pitchFamily="34" charset="0"/>
                <a:ea typeface="Calibri" panose="020F0502020204030204" pitchFamily="34" charset="0"/>
                <a:cs typeface="Times New Roman" panose="02020603050405020304" pitchFamily="18" charset="0"/>
              </a:rPr>
              <a:t>[12] “DHCW Internal Spreadsheet Naming Convention,”DHCW,2010.</a:t>
            </a:r>
          </a:p>
          <a:p>
            <a:pPr marL="0" indent="0">
              <a:buNone/>
            </a:pPr>
            <a:r>
              <a:rPr lang="en-GB" sz="1000" dirty="0">
                <a:latin typeface="Calibri" panose="020F0502020204030204" pitchFamily="34" charset="0"/>
                <a:ea typeface="Calibri" panose="020F0502020204030204" pitchFamily="34" charset="0"/>
                <a:cs typeface="Times New Roman" panose="02020603050405020304" pitchFamily="18" charset="0"/>
              </a:rPr>
              <a:t>[13] </a:t>
            </a:r>
            <a:r>
              <a:rPr lang="en-GB" sz="1000" dirty="0">
                <a:effectLst/>
                <a:latin typeface="Calibri" panose="020F0502020204030204" pitchFamily="34" charset="0"/>
                <a:ea typeface="Calibri" panose="020F0502020204030204" pitchFamily="34" charset="0"/>
                <a:cs typeface="Times New Roman" panose="02020603050405020304" pitchFamily="18" charset="0"/>
              </a:rPr>
              <a:t>“Internal Intranet Welsh Information Governance Toolkit,” Digital Health and Care Wales, 2023. [Online]. Available: https://dhcw.nhs.wales/ig/information-governance/welsh-information-governance-toolkit/. [Accessed 22nd August 2023].</a:t>
            </a:r>
          </a:p>
          <a:p>
            <a:pPr marL="0" indent="0">
              <a:buNone/>
            </a:pPr>
            <a:r>
              <a:rPr lang="en-GB" sz="1000" dirty="0">
                <a:latin typeface="Calibri" panose="020F0502020204030204" pitchFamily="34" charset="0"/>
                <a:ea typeface="Calibri" panose="020F0502020204030204" pitchFamily="34" charset="0"/>
                <a:cs typeface="Times New Roman" panose="02020603050405020304" pitchFamily="18" charset="0"/>
              </a:rPr>
              <a:t>[14] </a:t>
            </a:r>
            <a:r>
              <a:rPr lang="en-GB" sz="1000" dirty="0">
                <a:effectLst/>
                <a:latin typeface="Calibri" panose="020F0502020204030204" pitchFamily="34" charset="0"/>
                <a:ea typeface="Calibri" panose="020F0502020204030204" pitchFamily="34" charset="0"/>
                <a:cs typeface="Times New Roman" panose="02020603050405020304" pitchFamily="18" charset="0"/>
              </a:rPr>
              <a:t>“Internal Document DHCW Dashboard User Management,” Digital Health and Care Wales, 2023.</a:t>
            </a:r>
            <a:endParaRPr lang="en-GB" sz="1000" dirty="0"/>
          </a:p>
        </p:txBody>
      </p:sp>
    </p:spTree>
    <p:extLst>
      <p:ext uri="{BB962C8B-B14F-4D97-AF65-F5344CB8AC3E}">
        <p14:creationId xmlns:p14="http://schemas.microsoft.com/office/powerpoint/2010/main" val="830573553"/>
      </p:ext>
    </p:extLst>
  </p:cSld>
  <p:clrMapOvr>
    <a:masterClrMapping/>
  </p:clrMapOvr>
</p:sld>
</file>

<file path=ppt/theme/theme1.xml><?xml version="1.0" encoding="utf-8"?>
<a:theme xmlns:a="http://schemas.openxmlformats.org/drawingml/2006/main" name="dhcw">
  <a:themeElements>
    <a:clrScheme name="DHCW">
      <a:dk1>
        <a:srgbClr val="13A3C9"/>
      </a:dk1>
      <a:lt1>
        <a:srgbClr val="FFFFFF"/>
      </a:lt1>
      <a:dk2>
        <a:srgbClr val="2C3E72"/>
      </a:dk2>
      <a:lt2>
        <a:srgbClr val="FFFFFF"/>
      </a:lt2>
      <a:accent1>
        <a:srgbClr val="7F7F7F"/>
      </a:accent1>
      <a:accent2>
        <a:srgbClr val="2C3E72"/>
      </a:accent2>
      <a:accent3>
        <a:srgbClr val="13A3C9"/>
      </a:accent3>
      <a:accent4>
        <a:srgbClr val="2C3E72"/>
      </a:accent4>
      <a:accent5>
        <a:srgbClr val="F8CA4D"/>
      </a:accent5>
      <a:accent6>
        <a:srgbClr val="70CBE0"/>
      </a:accent6>
      <a:hlink>
        <a:srgbClr val="12A3C9"/>
      </a:hlink>
      <a:folHlink>
        <a:srgbClr val="12A3C9"/>
      </a:folHlink>
    </a:clrScheme>
    <a:fontScheme name="Custom 2">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HCW-SlideSet2022" id="{7BD4D4C7-2237-458A-AFA1-38E4DE641802}" vid="{30E5487E-15E2-4311-85D4-C1AB0EDECD5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logo</Template>
  <TotalTime>560</TotalTime>
  <Words>3087</Words>
  <Application>Microsoft Office PowerPoint</Application>
  <PresentationFormat>Widescreen</PresentationFormat>
  <Paragraphs>180</Paragraphs>
  <Slides>12</Slides>
  <Notes>11</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dhcw</vt:lpstr>
      <vt:lpstr>Unscheduled Care Escalation  Dashboard</vt:lpstr>
      <vt:lpstr>Introduction</vt:lpstr>
      <vt:lpstr>Description of Problem</vt:lpstr>
      <vt:lpstr>Aim and objectives</vt:lpstr>
      <vt:lpstr>Literature Review 1</vt:lpstr>
      <vt:lpstr>Literature Review 2</vt:lpstr>
      <vt:lpstr>Research/Development Methodologies</vt:lpstr>
      <vt:lpstr>Resources</vt:lpstr>
      <vt:lpstr>Project Plan</vt:lpstr>
      <vt:lpstr>Limitations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Karen Windsor (DHCW - Information Standards)</cp:lastModifiedBy>
  <cp:revision>14</cp:revision>
  <dcterms:created xsi:type="dcterms:W3CDTF">2023-08-07T12:24:24Z</dcterms:created>
  <dcterms:modified xsi:type="dcterms:W3CDTF">2023-09-13T11:19:45Z</dcterms:modified>
</cp:coreProperties>
</file>