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64" r:id="rId5"/>
    <p:sldId id="313" r:id="rId6"/>
    <p:sldId id="320" r:id="rId7"/>
    <p:sldId id="329" r:id="rId8"/>
    <p:sldId id="315" r:id="rId9"/>
    <p:sldId id="324" r:id="rId10"/>
    <p:sldId id="316" r:id="rId11"/>
    <p:sldId id="322" r:id="rId12"/>
    <p:sldId id="314" r:id="rId13"/>
    <p:sldId id="317" r:id="rId14"/>
    <p:sldId id="326" r:id="rId15"/>
    <p:sldId id="328" r:id="rId16"/>
    <p:sldId id="32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10/3/2021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10/3/2021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10/3/2021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10/3/2021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10/3/2021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10/3/2021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4xfG-6SzJ6U?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youtu.be/4xfG-6SzJ6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istoric-uk.com/HistoryUK/HistoryofBritain/General-Strike-1926/" TargetMode="External"/><Relationship Id="rId7" Type="http://schemas.openxmlformats.org/officeDocument/2006/relationships/hyperlink" Target="https://www.futurelearn.com/info/blog/remembrance-sunday" TargetMode="External"/><Relationship Id="rId2" Type="http://schemas.openxmlformats.org/officeDocument/2006/relationships/hyperlink" Target="https://www.bbc.co.uk/news/uk-wales-48588201%20Accessed%20on%2030/09/2021" TargetMode="External"/><Relationship Id="rId1" Type="http://schemas.openxmlformats.org/officeDocument/2006/relationships/slideLayout" Target="../slideLayouts/slideLayout2.xml"/><Relationship Id="rId6" Type="http://schemas.openxmlformats.org/officeDocument/2006/relationships/hyperlink" Target="https://www.walesonline.co.uk/lifestyle/nostalgia/beatrice-green-unsung-heroines-behind-12628495" TargetMode="External"/><Relationship Id="rId5" Type="http://schemas.openxmlformats.org/officeDocument/2006/relationships/hyperlink" Target="https://coflein.gov.uk/en/site/309868/" TargetMode="External"/><Relationship Id="rId4" Type="http://schemas.openxmlformats.org/officeDocument/2006/relationships/hyperlink" Target="https://outoftheblueartifacts.com/abertillery-war-memorial/#prettyPhoto"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2307/3347166" TargetMode="External"/><Relationship Id="rId2" Type="http://schemas.openxmlformats.org/officeDocument/2006/relationships/hyperlink" Target="http://hdl.handle.net/10107/1099003" TargetMode="External"/><Relationship Id="rId1" Type="http://schemas.openxmlformats.org/officeDocument/2006/relationships/slideLayout" Target="../slideLayouts/slideLayout2.xml"/><Relationship Id="rId5" Type="http://schemas.openxmlformats.org/officeDocument/2006/relationships/hyperlink" Target="https://oro.open.ac.uk/60346/5/Hayes_Redacted_Dissertation%20Final%20Siobhan%20Hayes.pdf" TargetMode="External"/><Relationship Id="rId4" Type="http://schemas.openxmlformats.org/officeDocument/2006/relationships/hyperlink" Target="https://www.geni.com/people/Lt-Horace-Michael-Hynman-Allenby-MC/600000003011116515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ationalarchives.gov.uk/cabinetpapers/alevelstudies/strike-buildup.htm" TargetMode="External"/><Relationship Id="rId2" Type="http://schemas.openxmlformats.org/officeDocument/2006/relationships/hyperlink" Target="https://redflagwalks.wordpress.com/2019/11/04/a-forgotten-womens-solidarity-campaign-the-womens-committee-for-the-relief-of-the-miners-wives-and-children-may-1926-to-january-1927/"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warmemorialsonline.org.uk/memorial/119055" TargetMode="External"/><Relationship Id="rId2" Type="http://schemas.openxmlformats.org/officeDocument/2006/relationships/hyperlink" Target="http://num.org.uk/news/lest-we-forg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839"/>
            <a:ext cx="12191980" cy="6858000"/>
          </a:xfrm>
          <a:prstGeom prst="rect">
            <a:avLst/>
          </a:prstGeom>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71132" y="2091263"/>
            <a:ext cx="8649738" cy="2590800"/>
          </a:xfrm>
        </p:spPr>
        <p:txBody>
          <a:bodyPr>
            <a:normAutofit fontScale="90000"/>
          </a:bodyPr>
          <a:lstStyle/>
          <a:p>
            <a:r>
              <a:rPr lang="en-US" dirty="0"/>
              <a:t>The unveiling of the </a:t>
            </a:r>
            <a:r>
              <a:rPr lang="en-US" dirty="0" err="1"/>
              <a:t>Abertillery</a:t>
            </a:r>
            <a:r>
              <a:rPr lang="en-US" dirty="0"/>
              <a:t> war memorial 1926</a:t>
            </a:r>
            <a:endParaRPr lang="en-US" sz="6800" dirty="0"/>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771130" y="4682062"/>
            <a:ext cx="8652788" cy="457201"/>
          </a:xfrm>
        </p:spPr>
        <p:txBody>
          <a:bodyPr>
            <a:normAutofit/>
          </a:bodyPr>
          <a:lstStyle/>
          <a:p>
            <a:pPr>
              <a:spcAft>
                <a:spcPts val="600"/>
              </a:spcAft>
            </a:pPr>
            <a:endParaRPr lang="en-US" sz="1800" dirty="0"/>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C635DCC-C85E-42FE-83CD-2F68F2DF9634}"/>
              </a:ext>
            </a:extLst>
          </p:cNvPr>
          <p:cNvSpPr>
            <a:spLocks noGrp="1"/>
          </p:cNvSpPr>
          <p:nvPr>
            <p:ph type="title"/>
          </p:nvPr>
        </p:nvSpPr>
        <p:spPr/>
        <p:txBody>
          <a:bodyPr/>
          <a:lstStyle/>
          <a:p>
            <a:endParaRPr lang="en-GB"/>
          </a:p>
        </p:txBody>
      </p:sp>
      <p:sp>
        <p:nvSpPr>
          <p:cNvPr id="5" name="Text Placeholder 4">
            <a:extLst>
              <a:ext uri="{FF2B5EF4-FFF2-40B4-BE49-F238E27FC236}">
                <a16:creationId xmlns:a16="http://schemas.microsoft.com/office/drawing/2014/main" id="{D361514B-D007-4CD2-9756-4A9FB0951656}"/>
              </a:ext>
            </a:extLst>
          </p:cNvPr>
          <p:cNvSpPr>
            <a:spLocks noGrp="1"/>
          </p:cNvSpPr>
          <p:nvPr>
            <p:ph type="body" idx="1"/>
          </p:nvPr>
        </p:nvSpPr>
        <p:spPr/>
        <p:txBody>
          <a:bodyPr/>
          <a:lstStyle/>
          <a:p>
            <a:endParaRPr lang="en-GB"/>
          </a:p>
        </p:txBody>
      </p:sp>
      <p:pic>
        <p:nvPicPr>
          <p:cNvPr id="4" name="Content Placeholder 3">
            <a:extLst>
              <a:ext uri="{FF2B5EF4-FFF2-40B4-BE49-F238E27FC236}">
                <a16:creationId xmlns:a16="http://schemas.microsoft.com/office/drawing/2014/main" id="{4F804CCF-B2C8-48E0-BC9C-3549C85E82AA}"/>
              </a:ext>
            </a:extLst>
          </p:cNvPr>
          <p:cNvPicPr>
            <a:picLocks noGrp="1" noChangeAspect="1"/>
          </p:cNvPicPr>
          <p:nvPr>
            <p:ph sz="half" idx="2"/>
          </p:nvPr>
        </p:nvPicPr>
        <p:blipFill>
          <a:blip r:embed="rId2"/>
          <a:stretch>
            <a:fillRect/>
          </a:stretch>
        </p:blipFill>
        <p:spPr>
          <a:xfrm>
            <a:off x="1069975" y="642595"/>
            <a:ext cx="4664075" cy="5192606"/>
          </a:xfrm>
          <a:prstGeom prst="rect">
            <a:avLst/>
          </a:prstGeom>
        </p:spPr>
      </p:pic>
      <p:sp>
        <p:nvSpPr>
          <p:cNvPr id="6" name="Text Placeholder 5">
            <a:extLst>
              <a:ext uri="{FF2B5EF4-FFF2-40B4-BE49-F238E27FC236}">
                <a16:creationId xmlns:a16="http://schemas.microsoft.com/office/drawing/2014/main" id="{08C89A87-DBBF-4843-8126-0BCD2995ABE8}"/>
              </a:ext>
            </a:extLst>
          </p:cNvPr>
          <p:cNvSpPr>
            <a:spLocks noGrp="1"/>
          </p:cNvSpPr>
          <p:nvPr>
            <p:ph type="body" sz="quarter" idx="3"/>
          </p:nvPr>
        </p:nvSpPr>
        <p:spPr>
          <a:xfrm>
            <a:off x="6458712" y="642593"/>
            <a:ext cx="4663440" cy="982021"/>
          </a:xfrm>
        </p:spPr>
        <p:txBody>
          <a:bodyPr/>
          <a:lstStyle/>
          <a:p>
            <a:r>
              <a:rPr lang="en-GB" dirty="0"/>
              <a:t>Contents</a:t>
            </a:r>
          </a:p>
        </p:txBody>
      </p:sp>
      <p:sp>
        <p:nvSpPr>
          <p:cNvPr id="7" name="Content Placeholder 6">
            <a:extLst>
              <a:ext uri="{FF2B5EF4-FFF2-40B4-BE49-F238E27FC236}">
                <a16:creationId xmlns:a16="http://schemas.microsoft.com/office/drawing/2014/main" id="{61E8746B-0E77-4A88-AF1E-C2F2B6EEB338}"/>
              </a:ext>
            </a:extLst>
          </p:cNvPr>
          <p:cNvSpPr>
            <a:spLocks noGrp="1"/>
          </p:cNvSpPr>
          <p:nvPr>
            <p:ph sz="quarter" idx="4"/>
          </p:nvPr>
        </p:nvSpPr>
        <p:spPr>
          <a:xfrm>
            <a:off x="6458712" y="2014195"/>
            <a:ext cx="4663440" cy="3942786"/>
          </a:xfrm>
        </p:spPr>
        <p:txBody>
          <a:bodyPr>
            <a:normAutofit/>
          </a:bodyPr>
          <a:lstStyle/>
          <a:p>
            <a:r>
              <a:rPr lang="en-GB" sz="2000" dirty="0">
                <a:latin typeface="Calibri" panose="020F0502020204030204" pitchFamily="34" charset="0"/>
                <a:cs typeface="Calibri" panose="020F0502020204030204" pitchFamily="34" charset="0"/>
              </a:rPr>
              <a:t>Examine the image of the unveiling and the newsreel.</a:t>
            </a:r>
          </a:p>
          <a:p>
            <a:r>
              <a:rPr lang="en-GB" sz="2000" dirty="0">
                <a:latin typeface="Calibri" panose="020F0502020204030204" pitchFamily="34" charset="0"/>
                <a:cs typeface="Calibri" panose="020F0502020204030204" pitchFamily="34" charset="0"/>
              </a:rPr>
              <a:t>National mourning, a change in how death is commemorated.</a:t>
            </a:r>
          </a:p>
          <a:p>
            <a:r>
              <a:rPr lang="en-GB" sz="2000" dirty="0">
                <a:latin typeface="Calibri" panose="020F0502020204030204" pitchFamily="34" charset="0"/>
                <a:cs typeface="Calibri" panose="020F0502020204030204" pitchFamily="34" charset="0"/>
              </a:rPr>
              <a:t>Backdrop of unemployment, poverty</a:t>
            </a:r>
          </a:p>
          <a:p>
            <a:r>
              <a:rPr lang="en-GB" sz="2000" dirty="0">
                <a:latin typeface="Calibri" panose="020F0502020204030204" pitchFamily="34" charset="0"/>
                <a:cs typeface="Calibri" panose="020F0502020204030204" pitchFamily="34" charset="0"/>
              </a:rPr>
              <a:t>The </a:t>
            </a:r>
            <a:r>
              <a:rPr lang="en-GB" sz="2000" dirty="0" err="1">
                <a:latin typeface="Calibri" panose="020F0502020204030204" pitchFamily="34" charset="0"/>
                <a:cs typeface="Calibri" panose="020F0502020204030204" pitchFamily="34" charset="0"/>
              </a:rPr>
              <a:t>Abertillery</a:t>
            </a:r>
            <a:r>
              <a:rPr lang="en-GB" sz="2000" dirty="0">
                <a:latin typeface="Calibri" panose="020F0502020204030204" pitchFamily="34" charset="0"/>
                <a:cs typeface="Calibri" panose="020F0502020204030204" pitchFamily="34" charset="0"/>
              </a:rPr>
              <a:t> Memorial Committee</a:t>
            </a:r>
          </a:p>
          <a:p>
            <a:r>
              <a:rPr lang="en-GB" sz="2000" dirty="0">
                <a:latin typeface="Calibri" panose="020F0502020204030204" pitchFamily="34" charset="0"/>
                <a:cs typeface="Calibri" panose="020F0502020204030204" pitchFamily="34" charset="0"/>
              </a:rPr>
              <a:t>Conclusion</a:t>
            </a:r>
          </a:p>
          <a:p>
            <a:r>
              <a:rPr lang="en-GB" sz="2000" dirty="0">
                <a:latin typeface="Calibri" panose="020F0502020204030204" pitchFamily="34" charset="0"/>
                <a:cs typeface="Calibri" panose="020F0502020204030204" pitchFamily="34" charset="0"/>
              </a:rPr>
              <a:t>Bibliography</a:t>
            </a:r>
          </a:p>
          <a:p>
            <a:endParaRPr lang="en-GB" dirty="0"/>
          </a:p>
        </p:txBody>
      </p:sp>
    </p:spTree>
    <p:extLst>
      <p:ext uri="{BB962C8B-B14F-4D97-AF65-F5344CB8AC3E}">
        <p14:creationId xmlns:p14="http://schemas.microsoft.com/office/powerpoint/2010/main" val="1006984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5851415-CF4E-4C41-9E36-04E444B51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516B89-DEA0-4832-8C56-F048168DA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646" y="413053"/>
            <a:ext cx="8212114" cy="6064596"/>
          </a:xfrm>
          <a:prstGeom prst="rect">
            <a:avLst/>
          </a:prstGeom>
          <a:solidFill>
            <a:srgbClr val="FFFFFF"/>
          </a:solidFill>
          <a:ln w="6350" cap="sq" cmpd="sng" algn="ctr">
            <a:solidFill>
              <a:srgbClr val="404040"/>
            </a:solidFill>
            <a:prstDash val="solid"/>
            <a:miter lim="800000"/>
          </a:ln>
          <a:effectLst/>
        </p:spPr>
      </p:sp>
      <p:pic>
        <p:nvPicPr>
          <p:cNvPr id="4" name="Content Placeholder 3">
            <a:extLst>
              <a:ext uri="{FF2B5EF4-FFF2-40B4-BE49-F238E27FC236}">
                <a16:creationId xmlns:a16="http://schemas.microsoft.com/office/drawing/2014/main" id="{D406662D-4A7D-4CC7-A33A-1C41A71C4759}"/>
              </a:ext>
            </a:extLst>
          </p:cNvPr>
          <p:cNvPicPr>
            <a:picLocks noChangeAspect="1"/>
          </p:cNvPicPr>
          <p:nvPr/>
        </p:nvPicPr>
        <p:blipFill rotWithShape="1">
          <a:blip r:embed="rId2"/>
          <a:srcRect l="11491" r="15989"/>
          <a:stretch/>
        </p:blipFill>
        <p:spPr>
          <a:xfrm>
            <a:off x="582639" y="578707"/>
            <a:ext cx="7882128" cy="5733288"/>
          </a:xfrm>
          <a:prstGeom prst="rect">
            <a:avLst/>
          </a:prstGeom>
        </p:spPr>
      </p:pic>
      <p:sp>
        <p:nvSpPr>
          <p:cNvPr id="15" name="Rectangle 14">
            <a:extLst>
              <a:ext uri="{FF2B5EF4-FFF2-40B4-BE49-F238E27FC236}">
                <a16:creationId xmlns:a16="http://schemas.microsoft.com/office/drawing/2014/main" id="{3EA2D33E-BAA2-467B-80B0-8887D9A99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6067C508-2065-42E3-98D2-F3A9B8339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978" y="402336"/>
            <a:ext cx="2596896" cy="605332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559A9-AF49-460E-B8D6-AA2A45B5883D}"/>
              </a:ext>
            </a:extLst>
          </p:cNvPr>
          <p:cNvSpPr>
            <a:spLocks noGrp="1"/>
          </p:cNvSpPr>
          <p:nvPr>
            <p:ph type="title"/>
          </p:nvPr>
        </p:nvSpPr>
        <p:spPr>
          <a:xfrm>
            <a:off x="9321801" y="612843"/>
            <a:ext cx="2312480" cy="878606"/>
          </a:xfrm>
        </p:spPr>
        <p:txBody>
          <a:bodyPr anchor="b">
            <a:normAutofit/>
          </a:bodyPr>
          <a:lstStyle/>
          <a:p>
            <a:r>
              <a:rPr lang="en-GB" sz="2800" dirty="0"/>
              <a:t>Examine the picture-</a:t>
            </a:r>
          </a:p>
        </p:txBody>
      </p:sp>
      <p:sp>
        <p:nvSpPr>
          <p:cNvPr id="8" name="Content Placeholder 7">
            <a:extLst>
              <a:ext uri="{FF2B5EF4-FFF2-40B4-BE49-F238E27FC236}">
                <a16:creationId xmlns:a16="http://schemas.microsoft.com/office/drawing/2014/main" id="{408CB9C7-9A1A-406F-80D8-6444F45992D9}"/>
              </a:ext>
            </a:extLst>
          </p:cNvPr>
          <p:cNvSpPr>
            <a:spLocks noGrp="1"/>
          </p:cNvSpPr>
          <p:nvPr>
            <p:ph idx="1"/>
          </p:nvPr>
        </p:nvSpPr>
        <p:spPr>
          <a:xfrm>
            <a:off x="9321801" y="1491449"/>
            <a:ext cx="2312479" cy="4705070"/>
          </a:xfrm>
        </p:spPr>
        <p:txBody>
          <a:bodyPr>
            <a:normAutofit fontScale="92500" lnSpcReduction="20000"/>
          </a:bodyPr>
          <a:lstStyle/>
          <a:p>
            <a:r>
              <a:rPr lang="en-GB" sz="1400" dirty="0">
                <a:latin typeface="Calibri" panose="020F0502020204030204" pitchFamily="34" charset="0"/>
                <a:cs typeface="Calibri" panose="020F0502020204030204" pitchFamily="34" charset="0"/>
              </a:rPr>
              <a:t>Statue by Mr George Thomas of Chelsea.(</a:t>
            </a:r>
            <a:r>
              <a:rPr lang="en-GB" sz="1400" dirty="0" err="1">
                <a:latin typeface="Calibri" panose="020F0502020204030204" pitchFamily="34" charset="0"/>
                <a:cs typeface="Calibri" panose="020F0502020204030204" pitchFamily="34" charset="0"/>
              </a:rPr>
              <a:t>Coflein</a:t>
            </a:r>
            <a:r>
              <a:rPr lang="en-GB" sz="1400" dirty="0">
                <a:latin typeface="Calibri" panose="020F0502020204030204" pitchFamily="34" charset="0"/>
                <a:cs typeface="Calibri" panose="020F0502020204030204" pitchFamily="34" charset="0"/>
              </a:rPr>
              <a:t> 2021)</a:t>
            </a:r>
          </a:p>
          <a:p>
            <a:r>
              <a:rPr lang="en-GB" sz="1400" dirty="0">
                <a:latin typeface="Calibri" panose="020F0502020204030204" pitchFamily="34" charset="0"/>
                <a:cs typeface="Calibri" panose="020F0502020204030204" pitchFamily="34" charset="0"/>
              </a:rPr>
              <a:t> Bronze soldier 6’ tall, on Cornish Granite 7’10” high. Bronze wreath on front and bronze tablets with names on 3 sides.</a:t>
            </a:r>
          </a:p>
          <a:p>
            <a:r>
              <a:rPr lang="en-US" sz="1400" dirty="0">
                <a:solidFill>
                  <a:schemeClr val="tx1">
                    <a:lumMod val="85000"/>
                    <a:lumOff val="15000"/>
                  </a:schemeClr>
                </a:solidFill>
                <a:latin typeface="Calibri" panose="020F0502020204030204" pitchFamily="34" charset="0"/>
                <a:cs typeface="Calibri" panose="020F0502020204030204" pitchFamily="34" charset="0"/>
              </a:rPr>
              <a:t>Dignitaries dominating and orchestrating ceremony-Viscount Allenby, dignitaries</a:t>
            </a:r>
          </a:p>
          <a:p>
            <a:r>
              <a:rPr lang="en-US" sz="1400" dirty="0">
                <a:solidFill>
                  <a:schemeClr val="tx1">
                    <a:lumMod val="85000"/>
                    <a:lumOff val="15000"/>
                  </a:schemeClr>
                </a:solidFill>
                <a:latin typeface="Calibri" panose="020F0502020204030204" pitchFamily="34" charset="0"/>
                <a:cs typeface="Calibri" panose="020F0502020204030204" pitchFamily="34" charset="0"/>
              </a:rPr>
              <a:t>Public on roof, behind wall.</a:t>
            </a:r>
          </a:p>
          <a:p>
            <a:r>
              <a:rPr lang="en-US" sz="1400" dirty="0">
                <a:solidFill>
                  <a:schemeClr val="tx1">
                    <a:lumMod val="85000"/>
                    <a:lumOff val="15000"/>
                  </a:schemeClr>
                </a:solidFill>
                <a:latin typeface="Calibri" panose="020F0502020204030204" pitchFamily="34" charset="0"/>
                <a:cs typeface="Calibri" panose="020F0502020204030204" pitchFamily="34" charset="0"/>
              </a:rPr>
              <a:t>Ecumenical-chaplain Rev. Harris and </a:t>
            </a:r>
            <a:r>
              <a:rPr lang="en-US" sz="1400" dirty="0" err="1">
                <a:solidFill>
                  <a:schemeClr val="tx1">
                    <a:lumMod val="85000"/>
                    <a:lumOff val="15000"/>
                  </a:schemeClr>
                </a:solidFill>
                <a:latin typeface="Calibri" panose="020F0502020204030204" pitchFamily="34" charset="0"/>
                <a:cs typeface="Calibri" panose="020F0502020204030204" pitchFamily="34" charset="0"/>
              </a:rPr>
              <a:t>Rev.Snadow</a:t>
            </a:r>
            <a:r>
              <a:rPr lang="en-US" sz="1400" dirty="0">
                <a:solidFill>
                  <a:schemeClr val="tx1">
                    <a:lumMod val="85000"/>
                    <a:lumOff val="15000"/>
                  </a:schemeClr>
                </a:solidFill>
                <a:latin typeface="Calibri" panose="020F0502020204030204" pitchFamily="34" charset="0"/>
                <a:cs typeface="Calibri" panose="020F0502020204030204" pitchFamily="34" charset="0"/>
              </a:rPr>
              <a:t> of Jewish Synagogue.</a:t>
            </a:r>
          </a:p>
          <a:p>
            <a:r>
              <a:rPr lang="en-US" sz="1400" dirty="0">
                <a:solidFill>
                  <a:schemeClr val="tx1">
                    <a:lumMod val="85000"/>
                    <a:lumOff val="15000"/>
                  </a:schemeClr>
                </a:solidFill>
                <a:latin typeface="Calibri" panose="020F0502020204030204" pitchFamily="34" charset="0"/>
                <a:cs typeface="Calibri" panose="020F0502020204030204" pitchFamily="34" charset="0"/>
              </a:rPr>
              <a:t>Woman sat in front- Miss Williams who lost 3 brothers.</a:t>
            </a:r>
          </a:p>
          <a:p>
            <a:r>
              <a:rPr lang="en-US" sz="1400" dirty="0">
                <a:solidFill>
                  <a:schemeClr val="tx1">
                    <a:lumMod val="85000"/>
                    <a:lumOff val="15000"/>
                  </a:schemeClr>
                </a:solidFill>
                <a:latin typeface="Calibri" panose="020F0502020204030204" pitchFamily="34" charset="0"/>
                <a:cs typeface="Calibri" panose="020F0502020204030204" pitchFamily="34" charset="0"/>
              </a:rPr>
              <a:t>Welsh Flag on rope,  Union Jack had covered statue, now folded.</a:t>
            </a:r>
          </a:p>
          <a:p>
            <a:endParaRPr lang="en-US" sz="1400" dirty="0">
              <a:solidFill>
                <a:schemeClr val="tx1">
                  <a:lumMod val="85000"/>
                  <a:lumOff val="15000"/>
                </a:schemeClr>
              </a:solidFill>
            </a:endParaRPr>
          </a:p>
        </p:txBody>
      </p:sp>
    </p:spTree>
    <p:extLst>
      <p:ext uri="{BB962C8B-B14F-4D97-AF65-F5344CB8AC3E}">
        <p14:creationId xmlns:p14="http://schemas.microsoft.com/office/powerpoint/2010/main" val="2546754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9FA5D-DC35-45D3-BEE3-D50630D042A1}"/>
              </a:ext>
            </a:extLst>
          </p:cNvPr>
          <p:cNvSpPr>
            <a:spLocks noGrp="1"/>
          </p:cNvSpPr>
          <p:nvPr>
            <p:ph type="title"/>
          </p:nvPr>
        </p:nvSpPr>
        <p:spPr/>
        <p:txBody>
          <a:bodyPr/>
          <a:lstStyle/>
          <a:p>
            <a:endParaRPr lang="en-GB"/>
          </a:p>
        </p:txBody>
      </p:sp>
      <p:pic>
        <p:nvPicPr>
          <p:cNvPr id="5" name="Online Media 4" title="Lord Allenby Unveils Abertillery War Memorial (1920-1929)">
            <a:hlinkClick r:id="" action="ppaction://media"/>
            <a:extLst>
              <a:ext uri="{FF2B5EF4-FFF2-40B4-BE49-F238E27FC236}">
                <a16:creationId xmlns:a16="http://schemas.microsoft.com/office/drawing/2014/main" id="{85E8D02C-B0FD-48C7-A8E1-57207EB443CB}"/>
              </a:ext>
            </a:extLst>
          </p:cNvPr>
          <p:cNvPicPr>
            <a:picLocks noGrp="1" noRot="1" noChangeAspect="1"/>
          </p:cNvPicPr>
          <p:nvPr>
            <p:ph idx="1"/>
            <a:videoFile r:link="rId1"/>
          </p:nvPr>
        </p:nvPicPr>
        <p:blipFill>
          <a:blip r:embed="rId3"/>
          <a:stretch>
            <a:fillRect/>
          </a:stretch>
        </p:blipFill>
        <p:spPr>
          <a:xfrm>
            <a:off x="1381125" y="642594"/>
            <a:ext cx="9477375" cy="5310531"/>
          </a:xfrm>
          <a:prstGeom prst="rect">
            <a:avLst/>
          </a:prstGeom>
        </p:spPr>
      </p:pic>
    </p:spTree>
    <p:extLst>
      <p:ext uri="{BB962C8B-B14F-4D97-AF65-F5344CB8AC3E}">
        <p14:creationId xmlns:p14="http://schemas.microsoft.com/office/powerpoint/2010/main" val="3124103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ABF74-FF94-46CE-86B1-6FDBEB9E159D}"/>
              </a:ext>
            </a:extLst>
          </p:cNvPr>
          <p:cNvSpPr>
            <a:spLocks noGrp="1"/>
          </p:cNvSpPr>
          <p:nvPr>
            <p:ph type="title"/>
          </p:nvPr>
        </p:nvSpPr>
        <p:spPr/>
        <p:txBody>
          <a:bodyPr/>
          <a:lstStyle/>
          <a:p>
            <a:r>
              <a:rPr lang="en-GB" dirty="0" err="1"/>
              <a:t>Pathe</a:t>
            </a:r>
            <a:r>
              <a:rPr lang="en-GB" dirty="0"/>
              <a:t> news film- the individuals</a:t>
            </a:r>
          </a:p>
        </p:txBody>
      </p:sp>
      <p:sp>
        <p:nvSpPr>
          <p:cNvPr id="3" name="Content Placeholder 2">
            <a:extLst>
              <a:ext uri="{FF2B5EF4-FFF2-40B4-BE49-F238E27FC236}">
                <a16:creationId xmlns:a16="http://schemas.microsoft.com/office/drawing/2014/main" id="{6CA96BF6-3AC3-4221-A4EA-8636B1FC5445}"/>
              </a:ext>
            </a:extLst>
          </p:cNvPr>
          <p:cNvSpPr>
            <a:spLocks noGrp="1"/>
          </p:cNvSpPr>
          <p:nvPr>
            <p:ph idx="1"/>
          </p:nvPr>
        </p:nvSpPr>
        <p:spPr/>
        <p:txBody>
          <a:bodyPr>
            <a:normAutofit/>
          </a:bodyPr>
          <a:lstStyle/>
          <a:p>
            <a:r>
              <a:rPr lang="en-GB" sz="1600" dirty="0">
                <a:solidFill>
                  <a:srgbClr val="201F1E"/>
                </a:solidFill>
                <a:latin typeface="Calibri" panose="020F0502020204030204" pitchFamily="34" charset="0"/>
                <a:cs typeface="Calibri" panose="020F0502020204030204" pitchFamily="34" charset="0"/>
                <a:hlinkClick r:id="rId2"/>
              </a:rPr>
              <a:t>https://youtu.be/4xfG-6SzJ6U</a:t>
            </a:r>
            <a:r>
              <a:rPr lang="en-GB" sz="1600" dirty="0">
                <a:solidFill>
                  <a:srgbClr val="201F1E"/>
                </a:solidFill>
                <a:latin typeface="Calibri" panose="020F0502020204030204" pitchFamily="34" charset="0"/>
                <a:cs typeface="Calibri" panose="020F0502020204030204" pitchFamily="34" charset="0"/>
              </a:rPr>
              <a:t> link given by Jen Price, contributor to the </a:t>
            </a:r>
            <a:r>
              <a:rPr lang="en-GB" sz="1600" dirty="0" err="1">
                <a:solidFill>
                  <a:srgbClr val="201F1E"/>
                </a:solidFill>
                <a:latin typeface="Calibri" panose="020F0502020204030204" pitchFamily="34" charset="0"/>
                <a:cs typeface="Calibri" panose="020F0502020204030204" pitchFamily="34" charset="0"/>
              </a:rPr>
              <a:t>Abertillery</a:t>
            </a:r>
            <a:r>
              <a:rPr lang="en-GB" sz="1600" dirty="0">
                <a:solidFill>
                  <a:srgbClr val="201F1E"/>
                </a:solidFill>
                <a:latin typeface="Calibri" panose="020F0502020204030204" pitchFamily="34" charset="0"/>
                <a:cs typeface="Calibri" panose="020F0502020204030204" pitchFamily="34" charset="0"/>
              </a:rPr>
              <a:t> Museum Newsletter.</a:t>
            </a:r>
          </a:p>
          <a:p>
            <a:r>
              <a:rPr lang="en-GB" sz="1600" dirty="0">
                <a:solidFill>
                  <a:srgbClr val="201F1E"/>
                </a:solidFill>
                <a:latin typeface="Calibri" panose="020F0502020204030204" pitchFamily="34" charset="0"/>
                <a:cs typeface="Calibri" panose="020F0502020204030204" pitchFamily="34" charset="0"/>
              </a:rPr>
              <a:t>In the film we can see the march through the crowds, all the town turning out., children given half a day off to attend. We see the lady, Miss Williams (A Gaffney 2000) speak to the camera. The statue is unveiled from the Union Jack, but the Welsh flag remains visible.</a:t>
            </a:r>
          </a:p>
          <a:p>
            <a:r>
              <a:rPr lang="en-GB" sz="1600" dirty="0">
                <a:solidFill>
                  <a:srgbClr val="201F1E"/>
                </a:solidFill>
                <a:latin typeface="Calibri" panose="020F0502020204030204" pitchFamily="34" charset="0"/>
                <a:cs typeface="Calibri" panose="020F0502020204030204" pitchFamily="34" charset="0"/>
              </a:rPr>
              <a:t>Field Marshall Viscount Allenby GCB GCMB performed the ceremony. Initially Sir Douglas Haig was asked, also General Smith-</a:t>
            </a:r>
            <a:r>
              <a:rPr lang="en-GB" sz="1600" dirty="0" err="1">
                <a:solidFill>
                  <a:srgbClr val="201F1E"/>
                </a:solidFill>
                <a:latin typeface="Calibri" panose="020F0502020204030204" pitchFamily="34" charset="0"/>
                <a:cs typeface="Calibri" panose="020F0502020204030204" pitchFamily="34" charset="0"/>
              </a:rPr>
              <a:t>Dorrien</a:t>
            </a:r>
            <a:r>
              <a:rPr lang="en-GB" sz="1600" dirty="0">
                <a:solidFill>
                  <a:srgbClr val="201F1E"/>
                </a:solidFill>
                <a:latin typeface="Calibri" panose="020F0502020204030204" pitchFamily="34" charset="0"/>
                <a:cs typeface="Calibri" panose="020F0502020204030204" pitchFamily="34" charset="0"/>
              </a:rPr>
              <a:t> and Sir Robert Baden-Powell. (G Bennett). Allenby’s only son was killed in 1917 of wounds in Belgium (</a:t>
            </a:r>
            <a:r>
              <a:rPr lang="en-GB" sz="1600" dirty="0" err="1">
                <a:solidFill>
                  <a:srgbClr val="201F1E"/>
                </a:solidFill>
                <a:latin typeface="Calibri" panose="020F0502020204030204" pitchFamily="34" charset="0"/>
                <a:cs typeface="Calibri" panose="020F0502020204030204" pitchFamily="34" charset="0"/>
              </a:rPr>
              <a:t>Geni</a:t>
            </a:r>
            <a:r>
              <a:rPr lang="en-GB" sz="1600" dirty="0">
                <a:solidFill>
                  <a:srgbClr val="201F1E"/>
                </a:solidFill>
                <a:latin typeface="Calibri" panose="020F0502020204030204" pitchFamily="34" charset="0"/>
                <a:cs typeface="Calibri" panose="020F0502020204030204" pitchFamily="34" charset="0"/>
              </a:rPr>
              <a:t>).</a:t>
            </a:r>
          </a:p>
          <a:p>
            <a:r>
              <a:rPr lang="en-GB" sz="1600" dirty="0">
                <a:solidFill>
                  <a:srgbClr val="201F1E"/>
                </a:solidFill>
                <a:latin typeface="Calibri" panose="020F0502020204030204" pitchFamily="34" charset="0"/>
                <a:cs typeface="Calibri" panose="020F0502020204030204" pitchFamily="34" charset="0"/>
              </a:rPr>
              <a:t>Inscription is </a:t>
            </a:r>
            <a:r>
              <a:rPr lang="en-GB" sz="1600" b="1" i="1" dirty="0">
                <a:solidFill>
                  <a:srgbClr val="201F1E"/>
                </a:solidFill>
                <a:latin typeface="Calibri" panose="020F0502020204030204" pitchFamily="34" charset="0"/>
                <a:cs typeface="Calibri" panose="020F0502020204030204" pitchFamily="34" charset="0"/>
              </a:rPr>
              <a:t> “To the Glorious Memory of the Men of </a:t>
            </a:r>
            <a:r>
              <a:rPr lang="en-GB" sz="1600" b="1" i="1" dirty="0" err="1">
                <a:solidFill>
                  <a:srgbClr val="201F1E"/>
                </a:solidFill>
                <a:latin typeface="Calibri" panose="020F0502020204030204" pitchFamily="34" charset="0"/>
                <a:cs typeface="Calibri" panose="020F0502020204030204" pitchFamily="34" charset="0"/>
              </a:rPr>
              <a:t>Abertillery</a:t>
            </a:r>
            <a:r>
              <a:rPr lang="en-GB" sz="1600" b="1" i="1" dirty="0">
                <a:solidFill>
                  <a:srgbClr val="201F1E"/>
                </a:solidFill>
                <a:latin typeface="Calibri" panose="020F0502020204030204" pitchFamily="34" charset="0"/>
                <a:cs typeface="Calibri" panose="020F0502020204030204" pitchFamily="34" charset="0"/>
              </a:rPr>
              <a:t> who fell in the Great War 1914-18” “Greater love hath no man than this, that a man lay down his life for his friends” (John 15.13). </a:t>
            </a:r>
            <a:r>
              <a:rPr lang="en-GB" sz="1600" dirty="0">
                <a:solidFill>
                  <a:srgbClr val="201F1E"/>
                </a:solidFill>
                <a:latin typeface="Calibri" panose="020F0502020204030204" pitchFamily="34" charset="0"/>
                <a:cs typeface="Calibri" panose="020F0502020204030204" pitchFamily="34" charset="0"/>
              </a:rPr>
              <a:t>On the opposite side </a:t>
            </a:r>
            <a:r>
              <a:rPr lang="en-GB" sz="1600" b="1" i="1" dirty="0">
                <a:solidFill>
                  <a:srgbClr val="201F1E"/>
                </a:solidFill>
                <a:latin typeface="Calibri" panose="020F0502020204030204" pitchFamily="34" charset="0"/>
                <a:cs typeface="Calibri" panose="020F0502020204030204" pitchFamily="34" charset="0"/>
              </a:rPr>
              <a:t>“Their name </a:t>
            </a:r>
            <a:r>
              <a:rPr lang="en-GB" sz="1600" b="1" i="1" dirty="0" err="1">
                <a:solidFill>
                  <a:srgbClr val="201F1E"/>
                </a:solidFill>
                <a:latin typeface="Calibri" panose="020F0502020204030204" pitchFamily="34" charset="0"/>
                <a:cs typeface="Calibri" panose="020F0502020204030204" pitchFamily="34" charset="0"/>
              </a:rPr>
              <a:t>livith</a:t>
            </a:r>
            <a:r>
              <a:rPr lang="en-GB" sz="1600" b="1" i="1" dirty="0">
                <a:solidFill>
                  <a:srgbClr val="201F1E"/>
                </a:solidFill>
                <a:latin typeface="Calibri" panose="020F0502020204030204" pitchFamily="34" charset="0"/>
                <a:cs typeface="Calibri" panose="020F0502020204030204" pitchFamily="34" charset="0"/>
              </a:rPr>
              <a:t> for ever”</a:t>
            </a:r>
            <a:r>
              <a:rPr lang="en-GB" sz="1600" dirty="0">
                <a:solidFill>
                  <a:srgbClr val="201F1E"/>
                </a:solidFill>
                <a:latin typeface="Calibri" panose="020F0502020204030204" pitchFamily="34" charset="0"/>
                <a:cs typeface="Calibri" panose="020F0502020204030204" pitchFamily="34" charset="0"/>
              </a:rPr>
              <a:t>(G Bennett). Signifies willing sacrifice rather than the futility</a:t>
            </a:r>
            <a:endParaRPr lang="en-US" sz="1600" b="0" i="0" u="none" strike="noStrike" baseline="0" dirty="0">
              <a:solidFill>
                <a:srgbClr val="000000"/>
              </a:solidFill>
              <a:latin typeface="Calibri" panose="020F0502020204030204" pitchFamily="34" charset="0"/>
              <a:cs typeface="Calibri" panose="020F0502020204030204" pitchFamily="34" charset="0"/>
            </a:endParaRPr>
          </a:p>
          <a:p>
            <a:r>
              <a:rPr lang="en-GB" sz="1600" b="0" i="0" dirty="0">
                <a:solidFill>
                  <a:srgbClr val="201F1E"/>
                </a:solidFill>
                <a:effectLst/>
                <a:latin typeface="Calibri" panose="020F0502020204030204" pitchFamily="34" charset="0"/>
                <a:cs typeface="Calibri" panose="020F0502020204030204" pitchFamily="34" charset="0"/>
              </a:rPr>
              <a:t>The party included The </a:t>
            </a:r>
            <a:r>
              <a:rPr lang="en-GB" sz="1600" b="0" i="0" dirty="0" err="1">
                <a:solidFill>
                  <a:srgbClr val="201F1E"/>
                </a:solidFill>
                <a:effectLst/>
                <a:latin typeface="Calibri" panose="020F0502020204030204" pitchFamily="34" charset="0"/>
                <a:cs typeface="Calibri" panose="020F0502020204030204" pitchFamily="34" charset="0"/>
              </a:rPr>
              <a:t>Abert</a:t>
            </a:r>
            <a:r>
              <a:rPr lang="en-GB" sz="1600" dirty="0" err="1">
                <a:solidFill>
                  <a:srgbClr val="201F1E"/>
                </a:solidFill>
                <a:latin typeface="Calibri" panose="020F0502020204030204" pitchFamily="34" charset="0"/>
                <a:cs typeface="Calibri" panose="020F0502020204030204" pitchFamily="34" charset="0"/>
              </a:rPr>
              <a:t>illery</a:t>
            </a:r>
            <a:r>
              <a:rPr lang="en-GB" sz="1600" dirty="0">
                <a:solidFill>
                  <a:srgbClr val="201F1E"/>
                </a:solidFill>
                <a:latin typeface="Calibri" panose="020F0502020204030204" pitchFamily="34" charset="0"/>
                <a:cs typeface="Calibri" panose="020F0502020204030204" pitchFamily="34" charset="0"/>
              </a:rPr>
              <a:t> Fire </a:t>
            </a:r>
            <a:r>
              <a:rPr lang="en-GB" sz="1600" dirty="0" err="1">
                <a:solidFill>
                  <a:srgbClr val="201F1E"/>
                </a:solidFill>
                <a:latin typeface="Calibri" panose="020F0502020204030204" pitchFamily="34" charset="0"/>
                <a:cs typeface="Calibri" panose="020F0502020204030204" pitchFamily="34" charset="0"/>
              </a:rPr>
              <a:t>Brigade,Womens</a:t>
            </a:r>
            <a:r>
              <a:rPr lang="en-GB" sz="1600" dirty="0">
                <a:solidFill>
                  <a:srgbClr val="201F1E"/>
                </a:solidFill>
                <a:latin typeface="Calibri" panose="020F0502020204030204" pitchFamily="34" charset="0"/>
                <a:cs typeface="Calibri" panose="020F0502020204030204" pitchFamily="34" charset="0"/>
              </a:rPr>
              <a:t> Branch of the British Legion, Women’s Nursing Division, Ambulance Brigade, and ‘other dignitaries’ (G. Bennett)</a:t>
            </a:r>
            <a:endParaRPr lang="en-GB" sz="1600" b="0" i="0" dirty="0">
              <a:solidFill>
                <a:srgbClr val="201F1E"/>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84418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B60ECDB-B720-48B4-B426-4BA2C645DA9A}"/>
              </a:ext>
            </a:extLst>
          </p:cNvPr>
          <p:cNvSpPr>
            <a:spLocks noGrp="1"/>
          </p:cNvSpPr>
          <p:nvPr>
            <p:ph type="title"/>
          </p:nvPr>
        </p:nvSpPr>
        <p:spPr>
          <a:xfrm>
            <a:off x="868680" y="642594"/>
            <a:ext cx="6281928" cy="852832"/>
          </a:xfrm>
        </p:spPr>
        <p:txBody>
          <a:bodyPr>
            <a:normAutofit/>
          </a:bodyPr>
          <a:lstStyle/>
          <a:p>
            <a:r>
              <a:rPr lang="en-GB" dirty="0"/>
              <a:t>National mourning</a:t>
            </a:r>
          </a:p>
        </p:txBody>
      </p:sp>
      <p:sp>
        <p:nvSpPr>
          <p:cNvPr id="3" name="Content Placeholder 2">
            <a:extLst>
              <a:ext uri="{FF2B5EF4-FFF2-40B4-BE49-F238E27FC236}">
                <a16:creationId xmlns:a16="http://schemas.microsoft.com/office/drawing/2014/main" id="{EB50B28E-5CF0-4AE1-A17E-3EBAAB5BD322}"/>
              </a:ext>
            </a:extLst>
          </p:cNvPr>
          <p:cNvSpPr>
            <a:spLocks noGrp="1"/>
          </p:cNvSpPr>
          <p:nvPr>
            <p:ph idx="1"/>
          </p:nvPr>
        </p:nvSpPr>
        <p:spPr>
          <a:xfrm>
            <a:off x="868680" y="1495426"/>
            <a:ext cx="6281928" cy="4539614"/>
          </a:xfrm>
        </p:spPr>
        <p:txBody>
          <a:bodyPr>
            <a:noAutofit/>
          </a:bodyPr>
          <a:lstStyle/>
          <a:p>
            <a:pPr>
              <a:lnSpc>
                <a:spcPct val="100000"/>
              </a:lnSpc>
            </a:pPr>
            <a:r>
              <a:rPr lang="en-GB" sz="1600" dirty="0">
                <a:latin typeface="Calibri Light" panose="020F0302020204030204" pitchFamily="34" charset="0"/>
                <a:cs typeface="Calibri Light" panose="020F0302020204030204" pitchFamily="34" charset="0"/>
              </a:rPr>
              <a:t>November 1918, estimated total 9million men had died in the War.</a:t>
            </a:r>
          </a:p>
          <a:p>
            <a:pPr>
              <a:lnSpc>
                <a:spcPct val="100000"/>
              </a:lnSpc>
            </a:pPr>
            <a:r>
              <a:rPr lang="en-GB" sz="1600" dirty="0">
                <a:latin typeface="Calibri Light" panose="020F0302020204030204" pitchFamily="34" charset="0"/>
                <a:cs typeface="Calibri Light" panose="020F0302020204030204" pitchFamily="34" charset="0"/>
              </a:rPr>
              <a:t>Welsh National Book of Remembrance lists 35000 names. 3 million Britons lost a close relative, and bereavement became a shared experience.</a:t>
            </a:r>
          </a:p>
          <a:p>
            <a:pPr>
              <a:lnSpc>
                <a:spcPct val="100000"/>
              </a:lnSpc>
            </a:pPr>
            <a:r>
              <a:rPr lang="en-GB" sz="1600" dirty="0">
                <a:latin typeface="Calibri Light" panose="020F0302020204030204" pitchFamily="34" charset="0"/>
                <a:cs typeface="Calibri Light" panose="020F0302020204030204" pitchFamily="34" charset="0"/>
              </a:rPr>
              <a:t>1915 ban on repatriation of bodies from the battlefields.</a:t>
            </a:r>
          </a:p>
          <a:p>
            <a:pPr>
              <a:lnSpc>
                <a:spcPct val="100000"/>
              </a:lnSpc>
            </a:pPr>
            <a:r>
              <a:rPr lang="en-GB" sz="1600" dirty="0">
                <a:latin typeface="Calibri Light" panose="020F0302020204030204" pitchFamily="34" charset="0"/>
                <a:cs typeface="Calibri Light" panose="020F0302020204030204" pitchFamily="34" charset="0"/>
              </a:rPr>
              <a:t>Prior to this War, commemoration was defined by wealth, social position, influence.</a:t>
            </a:r>
          </a:p>
          <a:p>
            <a:pPr>
              <a:lnSpc>
                <a:spcPct val="100000"/>
              </a:lnSpc>
            </a:pPr>
            <a:r>
              <a:rPr lang="en-GB" sz="1600" dirty="0">
                <a:latin typeface="Calibri Light" panose="020F0302020204030204" pitchFamily="34" charset="0"/>
                <a:cs typeface="Calibri Light" panose="020F0302020204030204" pitchFamily="34" charset="0"/>
              </a:rPr>
              <a:t>1919 Cardiff City Council wanted a National Memorial, but small, local schemes were more popular. </a:t>
            </a:r>
          </a:p>
          <a:p>
            <a:pPr>
              <a:lnSpc>
                <a:spcPct val="100000"/>
              </a:lnSpc>
            </a:pPr>
            <a:r>
              <a:rPr lang="en-GB" sz="1600" dirty="0">
                <a:latin typeface="Calibri Light" panose="020F0302020204030204" pitchFamily="34" charset="0"/>
                <a:cs typeface="Calibri Light" panose="020F0302020204030204" pitchFamily="34" charset="0"/>
              </a:rPr>
              <a:t>Committees were set up, but consensus was hard to reach</a:t>
            </a:r>
          </a:p>
          <a:p>
            <a:pPr>
              <a:lnSpc>
                <a:spcPct val="100000"/>
              </a:lnSpc>
            </a:pPr>
            <a:r>
              <a:rPr lang="en-GB" sz="1600" dirty="0">
                <a:latin typeface="Calibri Light" panose="020F0302020204030204" pitchFamily="34" charset="0"/>
                <a:cs typeface="Calibri Light" panose="020F0302020204030204" pitchFamily="34" charset="0"/>
              </a:rPr>
              <a:t>Fig 1.</a:t>
            </a:r>
          </a:p>
        </p:txBody>
      </p:sp>
      <p:pic>
        <p:nvPicPr>
          <p:cNvPr id="4" name="Picture 3">
            <a:extLst>
              <a:ext uri="{FF2B5EF4-FFF2-40B4-BE49-F238E27FC236}">
                <a16:creationId xmlns:a16="http://schemas.microsoft.com/office/drawing/2014/main" id="{8718FFAB-475F-4696-9A99-7DF5188FC3F9}"/>
              </a:ext>
            </a:extLst>
          </p:cNvPr>
          <p:cNvPicPr>
            <a:picLocks noChangeAspect="1"/>
          </p:cNvPicPr>
          <p:nvPr/>
        </p:nvPicPr>
        <p:blipFill rotWithShape="1">
          <a:blip r:embed="rId2"/>
          <a:srcRect l="23217" r="33650" b="2"/>
          <a:stretch/>
        </p:blipFill>
        <p:spPr>
          <a:xfrm>
            <a:off x="7837371" y="237744"/>
            <a:ext cx="4124416" cy="6382512"/>
          </a:xfrm>
          <a:prstGeom prst="rect">
            <a:avLst/>
          </a:prstGeom>
        </p:spPr>
      </p:pic>
    </p:spTree>
    <p:extLst>
      <p:ext uri="{BB962C8B-B14F-4D97-AF65-F5344CB8AC3E}">
        <p14:creationId xmlns:p14="http://schemas.microsoft.com/office/powerpoint/2010/main" val="2589130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22243BB-20C5-41FD-BCC7-75A06E3C4127}"/>
              </a:ext>
            </a:extLst>
          </p:cNvPr>
          <p:cNvSpPr>
            <a:spLocks noGrp="1"/>
          </p:cNvSpPr>
          <p:nvPr>
            <p:ph type="title"/>
          </p:nvPr>
        </p:nvSpPr>
        <p:spPr>
          <a:xfrm>
            <a:off x="868680" y="642593"/>
            <a:ext cx="6281928" cy="983007"/>
          </a:xfrm>
        </p:spPr>
        <p:txBody>
          <a:bodyPr>
            <a:normAutofit/>
          </a:bodyPr>
          <a:lstStyle/>
          <a:p>
            <a:r>
              <a:rPr lang="en-GB"/>
              <a:t>Abertillery 1926.</a:t>
            </a:r>
            <a:endParaRPr lang="en-GB" dirty="0"/>
          </a:p>
        </p:txBody>
      </p:sp>
      <p:sp>
        <p:nvSpPr>
          <p:cNvPr id="8" name="Content Placeholder 7">
            <a:extLst>
              <a:ext uri="{FF2B5EF4-FFF2-40B4-BE49-F238E27FC236}">
                <a16:creationId xmlns:a16="http://schemas.microsoft.com/office/drawing/2014/main" id="{57227AC0-20BD-48AB-98B5-B333474AC228}"/>
              </a:ext>
            </a:extLst>
          </p:cNvPr>
          <p:cNvSpPr>
            <a:spLocks noGrp="1"/>
          </p:cNvSpPr>
          <p:nvPr>
            <p:ph idx="1"/>
          </p:nvPr>
        </p:nvSpPr>
        <p:spPr>
          <a:xfrm>
            <a:off x="868680" y="1419225"/>
            <a:ext cx="6281928" cy="4943475"/>
          </a:xfrm>
        </p:spPr>
        <p:txBody>
          <a:bodyPr>
            <a:normAutofit/>
          </a:bodyPr>
          <a:lstStyle/>
          <a:p>
            <a:r>
              <a:rPr lang="en-US" sz="1600" b="1" dirty="0">
                <a:solidFill>
                  <a:srgbClr val="000000"/>
                </a:solidFill>
                <a:latin typeface="Calibri" panose="020F0502020204030204" pitchFamily="34" charset="0"/>
                <a:cs typeface="Calibri" panose="020F0502020204030204" pitchFamily="34" charset="0"/>
              </a:rPr>
              <a:t>L</a:t>
            </a:r>
            <a:r>
              <a:rPr lang="en-US" sz="1600" b="0" dirty="0">
                <a:solidFill>
                  <a:srgbClr val="000000"/>
                </a:solidFill>
                <a:effectLst/>
                <a:latin typeface="Calibri" panose="020F0502020204030204" pitchFamily="34" charset="0"/>
                <a:cs typeface="Calibri" panose="020F0502020204030204" pitchFamily="34" charset="0"/>
              </a:rPr>
              <a:t>argest town of the </a:t>
            </a:r>
            <a:r>
              <a:rPr lang="en-US" sz="1600" b="0" dirty="0" err="1">
                <a:solidFill>
                  <a:srgbClr val="000000"/>
                </a:solidFill>
                <a:effectLst/>
                <a:latin typeface="Calibri" panose="020F0502020204030204" pitchFamily="34" charset="0"/>
                <a:cs typeface="Calibri" panose="020F0502020204030204" pitchFamily="34" charset="0"/>
              </a:rPr>
              <a:t>Ebbw</a:t>
            </a:r>
            <a:r>
              <a:rPr lang="en-US" sz="1600" b="0" dirty="0">
                <a:solidFill>
                  <a:srgbClr val="000000"/>
                </a:solidFill>
                <a:effectLst/>
                <a:latin typeface="Calibri" panose="020F0502020204030204" pitchFamily="34" charset="0"/>
                <a:cs typeface="Calibri" panose="020F0502020204030204" pitchFamily="34" charset="0"/>
              </a:rPr>
              <a:t> </a:t>
            </a:r>
            <a:r>
              <a:rPr lang="en-US" sz="1600" b="0" dirty="0" err="1">
                <a:solidFill>
                  <a:srgbClr val="000000"/>
                </a:solidFill>
                <a:effectLst/>
                <a:latin typeface="Calibri" panose="020F0502020204030204" pitchFamily="34" charset="0"/>
                <a:cs typeface="Calibri" panose="020F0502020204030204" pitchFamily="34" charset="0"/>
              </a:rPr>
              <a:t>Fach</a:t>
            </a:r>
            <a:r>
              <a:rPr lang="en-US" sz="1600" b="0" dirty="0">
                <a:solidFill>
                  <a:srgbClr val="000000"/>
                </a:solidFill>
                <a:effectLst/>
                <a:latin typeface="Calibri" panose="020F0502020204030204" pitchFamily="34" charset="0"/>
                <a:cs typeface="Calibri" panose="020F0502020204030204" pitchFamily="34" charset="0"/>
              </a:rPr>
              <a:t> valley.</a:t>
            </a:r>
          </a:p>
          <a:p>
            <a:r>
              <a:rPr lang="en-US" sz="1600" b="0" dirty="0">
                <a:solidFill>
                  <a:srgbClr val="000000"/>
                </a:solidFill>
                <a:effectLst/>
                <a:latin typeface="Calibri" panose="020F0502020204030204" pitchFamily="34" charset="0"/>
                <a:cs typeface="Calibri" panose="020F0502020204030204" pitchFamily="34" charset="0"/>
              </a:rPr>
              <a:t> Economy based on Iron, then later on Coal. Initially miners were needed at home, but at fatalities mounted, 20,000 were conscripted to the front.</a:t>
            </a:r>
          </a:p>
          <a:p>
            <a:r>
              <a:rPr lang="en-US" sz="1600" dirty="0">
                <a:solidFill>
                  <a:srgbClr val="000000"/>
                </a:solidFill>
                <a:latin typeface="Calibri" panose="020F0502020204030204" pitchFamily="34" charset="0"/>
                <a:cs typeface="Calibri" panose="020F0502020204030204" pitchFamily="34" charset="0"/>
              </a:rPr>
              <a:t>Reparation Coal from Germany that</a:t>
            </a:r>
            <a:r>
              <a:rPr lang="en-US" sz="1600" b="0" dirty="0">
                <a:solidFill>
                  <a:srgbClr val="000000"/>
                </a:solidFill>
                <a:effectLst/>
                <a:latin typeface="Calibri" panose="020F0502020204030204" pitchFamily="34" charset="0"/>
                <a:cs typeface="Calibri" panose="020F0502020204030204" pitchFamily="34" charset="0"/>
              </a:rPr>
              <a:t> ‘dumped’ coal on the </a:t>
            </a:r>
            <a:r>
              <a:rPr lang="en-US" sz="1600" b="0" dirty="0" err="1">
                <a:solidFill>
                  <a:srgbClr val="000000"/>
                </a:solidFill>
                <a:effectLst/>
                <a:latin typeface="Calibri" panose="020F0502020204030204" pitchFamily="34" charset="0"/>
                <a:cs typeface="Calibri" panose="020F0502020204030204" pitchFamily="34" charset="0"/>
              </a:rPr>
              <a:t>european</a:t>
            </a:r>
            <a:r>
              <a:rPr lang="en-US" sz="1600" b="0" dirty="0">
                <a:solidFill>
                  <a:srgbClr val="000000"/>
                </a:solidFill>
                <a:effectLst/>
                <a:latin typeface="Calibri" panose="020F0502020204030204" pitchFamily="34" charset="0"/>
                <a:cs typeface="Calibri" panose="020F0502020204030204" pitchFamily="34" charset="0"/>
              </a:rPr>
              <a:t> market which led to high unemployment in Wales.</a:t>
            </a:r>
          </a:p>
          <a:p>
            <a:r>
              <a:rPr lang="en-US" sz="1600" b="0" dirty="0">
                <a:solidFill>
                  <a:srgbClr val="000000"/>
                </a:solidFill>
                <a:effectLst/>
                <a:latin typeface="Calibri" panose="020F0502020204030204" pitchFamily="34" charset="0"/>
                <a:cs typeface="Calibri" panose="020F0502020204030204" pitchFamily="34" charset="0"/>
              </a:rPr>
              <a:t>General Strike 4-12</a:t>
            </a:r>
            <a:r>
              <a:rPr lang="en-US" sz="1600" b="0" baseline="30000" dirty="0">
                <a:solidFill>
                  <a:srgbClr val="000000"/>
                </a:solidFill>
                <a:effectLst/>
                <a:latin typeface="Calibri" panose="020F0502020204030204" pitchFamily="34" charset="0"/>
                <a:cs typeface="Calibri" panose="020F0502020204030204" pitchFamily="34" charset="0"/>
              </a:rPr>
              <a:t>th</a:t>
            </a:r>
            <a:r>
              <a:rPr lang="en-US" sz="1600" b="0" dirty="0">
                <a:solidFill>
                  <a:srgbClr val="000000"/>
                </a:solidFill>
                <a:effectLst/>
                <a:latin typeface="Calibri" panose="020F0502020204030204" pitchFamily="34" charset="0"/>
                <a:cs typeface="Calibri" panose="020F0502020204030204" pitchFamily="34" charset="0"/>
              </a:rPr>
              <a:t> May 1926 </a:t>
            </a:r>
            <a:r>
              <a:rPr lang="en-US" sz="1600" dirty="0">
                <a:solidFill>
                  <a:srgbClr val="000000"/>
                </a:solidFill>
                <a:latin typeface="Calibri" panose="020F0502020204030204" pitchFamily="34" charset="0"/>
                <a:cs typeface="Calibri" panose="020F0502020204030204" pitchFamily="34" charset="0"/>
              </a:rPr>
              <a:t>and subsequent</a:t>
            </a:r>
            <a:r>
              <a:rPr lang="en-US" sz="1600" b="0" dirty="0">
                <a:solidFill>
                  <a:srgbClr val="000000"/>
                </a:solidFill>
                <a:effectLst/>
                <a:latin typeface="Calibri" panose="020F0502020204030204" pitchFamily="34" charset="0"/>
                <a:cs typeface="Calibri" panose="020F0502020204030204" pitchFamily="34" charset="0"/>
              </a:rPr>
              <a:t> 6 month lockout of miners. </a:t>
            </a:r>
            <a:endParaRPr lang="en-US" sz="1600" dirty="0">
              <a:solidFill>
                <a:srgbClr val="000000"/>
              </a:solidFill>
              <a:latin typeface="Calibri" panose="020F0502020204030204" pitchFamily="34" charset="0"/>
              <a:cs typeface="Calibri" panose="020F0502020204030204" pitchFamily="34" charset="0"/>
            </a:endParaRPr>
          </a:p>
          <a:p>
            <a:r>
              <a:rPr lang="en-US" sz="1600" dirty="0">
                <a:solidFill>
                  <a:srgbClr val="000000"/>
                </a:solidFill>
                <a:latin typeface="Calibri" panose="020F0502020204030204" pitchFamily="34" charset="0"/>
                <a:cs typeface="Calibri" panose="020F0502020204030204" pitchFamily="34" charset="0"/>
              </a:rPr>
              <a:t>1922 Chairman of </a:t>
            </a:r>
            <a:r>
              <a:rPr lang="en-US" sz="1600" dirty="0" err="1">
                <a:solidFill>
                  <a:srgbClr val="000000"/>
                </a:solidFill>
                <a:latin typeface="Calibri" panose="020F0502020204030204" pitchFamily="34" charset="0"/>
                <a:cs typeface="Calibri" panose="020F0502020204030204" pitchFamily="34" charset="0"/>
              </a:rPr>
              <a:t>Abertillery</a:t>
            </a:r>
            <a:r>
              <a:rPr lang="en-US" sz="1600" dirty="0">
                <a:solidFill>
                  <a:srgbClr val="000000"/>
                </a:solidFill>
                <a:latin typeface="Calibri" panose="020F0502020204030204" pitchFamily="34" charset="0"/>
                <a:cs typeface="Calibri" panose="020F0502020204030204" pitchFamily="34" charset="0"/>
              </a:rPr>
              <a:t> Memorial Committee says</a:t>
            </a:r>
            <a:r>
              <a:rPr lang="en-US" sz="1600" b="1" i="1" dirty="0">
                <a:solidFill>
                  <a:srgbClr val="000000"/>
                </a:solidFill>
                <a:latin typeface="Calibri" panose="020F0502020204030204" pitchFamily="34" charset="0"/>
                <a:cs typeface="Calibri" panose="020F0502020204030204" pitchFamily="34" charset="0"/>
              </a:rPr>
              <a:t>-It </a:t>
            </a:r>
            <a:r>
              <a:rPr lang="en-US" sz="1600" b="1" i="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was not indifference on the part of the people, but rather the industrial trouble in the district”.  The town had…financial trouble with 2,000 – 3,000 unemployed since Feb 1921”.</a:t>
            </a:r>
            <a:endParaRPr lang="en-US" sz="1600" dirty="0">
              <a:solidFill>
                <a:srgbClr val="000000"/>
              </a:solidFill>
              <a:latin typeface="Calibri" panose="020F0502020204030204" pitchFamily="34" charset="0"/>
              <a:cs typeface="Calibri" panose="020F0502020204030204" pitchFamily="34" charset="0"/>
            </a:endParaRPr>
          </a:p>
          <a:p>
            <a:r>
              <a:rPr lang="en-US" sz="1600" i="1" dirty="0">
                <a:solidFill>
                  <a:srgbClr val="000000"/>
                </a:solidFill>
                <a:latin typeface="Calibri" panose="020F0502020204030204" pitchFamily="34" charset="0"/>
                <a:cs typeface="Calibri" panose="020F0502020204030204" pitchFamily="34" charset="0"/>
              </a:rPr>
              <a:t>Fig 2. </a:t>
            </a:r>
            <a:r>
              <a:rPr lang="en-US" sz="1600" b="0" i="1" u="none" strike="noStrike" baseline="0" dirty="0">
                <a:solidFill>
                  <a:srgbClr val="000000"/>
                </a:solidFill>
                <a:latin typeface="Calibri" panose="020F0502020204030204" pitchFamily="34" charset="0"/>
                <a:cs typeface="Calibri" panose="020F0502020204030204" pitchFamily="34" charset="0"/>
              </a:rPr>
              <a:t> </a:t>
            </a:r>
            <a:r>
              <a:rPr lang="en-US" sz="1600" b="0" i="0" u="none" strike="noStrike" baseline="0" dirty="0">
                <a:solidFill>
                  <a:srgbClr val="000000"/>
                </a:solidFill>
                <a:latin typeface="Calibri" panose="020F0502020204030204" pitchFamily="34" charset="0"/>
                <a:cs typeface="Calibri" panose="020F0502020204030204" pitchFamily="34" charset="0"/>
              </a:rPr>
              <a:t>NUM .   </a:t>
            </a:r>
            <a:r>
              <a:rPr lang="en-US" sz="1600" b="0" i="1" u="none" strike="noStrike" baseline="0" dirty="0">
                <a:solidFill>
                  <a:srgbClr val="000000"/>
                </a:solidFill>
                <a:latin typeface="Calibri" panose="020F0502020204030204" pitchFamily="34" charset="0"/>
                <a:cs typeface="Calibri" panose="020F0502020204030204" pitchFamily="34" charset="0"/>
              </a:rPr>
              <a:t>Fig 3.</a:t>
            </a:r>
            <a:r>
              <a:rPr lang="en-US" sz="1600" b="0" u="none" strike="noStrike" baseline="0" dirty="0">
                <a:solidFill>
                  <a:srgbClr val="000000"/>
                </a:solidFill>
                <a:latin typeface="Calibri" panose="020F0502020204030204" pitchFamily="34" charset="0"/>
                <a:cs typeface="Calibri" panose="020F0502020204030204" pitchFamily="34" charset="0"/>
              </a:rPr>
              <a:t>Poem</a:t>
            </a:r>
            <a:r>
              <a:rPr lang="en-US" sz="1600" b="0" i="1" u="none" strike="noStrike" baseline="0" dirty="0">
                <a:solidFill>
                  <a:srgbClr val="000000"/>
                </a:solidFill>
                <a:latin typeface="Calibri" panose="020F0502020204030204" pitchFamily="34" charset="0"/>
                <a:cs typeface="Calibri" panose="020F0502020204030204" pitchFamily="34" charset="0"/>
              </a:rPr>
              <a:t>.</a:t>
            </a:r>
            <a:r>
              <a:rPr lang="en-US" sz="1600" b="0" i="0" u="none" strike="noStrike" baseline="0" dirty="0">
                <a:solidFill>
                  <a:srgbClr val="000000"/>
                </a:solidFill>
                <a:latin typeface="Calibri" panose="020F0502020204030204" pitchFamily="34" charset="0"/>
                <a:cs typeface="Calibri" panose="020F0502020204030204" pitchFamily="34" charset="0"/>
              </a:rPr>
              <a:t> </a:t>
            </a:r>
          </a:p>
        </p:txBody>
      </p:sp>
      <p:pic>
        <p:nvPicPr>
          <p:cNvPr id="7" name="Picture 6">
            <a:extLst>
              <a:ext uri="{FF2B5EF4-FFF2-40B4-BE49-F238E27FC236}">
                <a16:creationId xmlns:a16="http://schemas.microsoft.com/office/drawing/2014/main" id="{BA6A44F3-52BB-4381-925F-5EF519F03B74}"/>
              </a:ext>
            </a:extLst>
          </p:cNvPr>
          <p:cNvPicPr>
            <a:picLocks noChangeAspect="1"/>
          </p:cNvPicPr>
          <p:nvPr/>
        </p:nvPicPr>
        <p:blipFill>
          <a:blip r:embed="rId2"/>
          <a:stretch>
            <a:fillRect/>
          </a:stretch>
        </p:blipFill>
        <p:spPr>
          <a:xfrm>
            <a:off x="7788378" y="195086"/>
            <a:ext cx="4200525" cy="3405364"/>
          </a:xfrm>
          <a:prstGeom prst="rect">
            <a:avLst/>
          </a:prstGeom>
        </p:spPr>
      </p:pic>
      <p:pic>
        <p:nvPicPr>
          <p:cNvPr id="4" name="Picture 3">
            <a:extLst>
              <a:ext uri="{FF2B5EF4-FFF2-40B4-BE49-F238E27FC236}">
                <a16:creationId xmlns:a16="http://schemas.microsoft.com/office/drawing/2014/main" id="{DED1FD31-3E22-4D16-B14E-3899B49AE796}"/>
              </a:ext>
            </a:extLst>
          </p:cNvPr>
          <p:cNvPicPr>
            <a:picLocks noChangeAspect="1"/>
          </p:cNvPicPr>
          <p:nvPr/>
        </p:nvPicPr>
        <p:blipFill>
          <a:blip r:embed="rId3"/>
          <a:stretch>
            <a:fillRect/>
          </a:stretch>
        </p:blipFill>
        <p:spPr>
          <a:xfrm>
            <a:off x="7798868" y="3693110"/>
            <a:ext cx="4200525" cy="2927146"/>
          </a:xfrm>
          <a:prstGeom prst="rect">
            <a:avLst/>
          </a:prstGeom>
        </p:spPr>
      </p:pic>
    </p:spTree>
    <p:extLst>
      <p:ext uri="{BB962C8B-B14F-4D97-AF65-F5344CB8AC3E}">
        <p14:creationId xmlns:p14="http://schemas.microsoft.com/office/powerpoint/2010/main" val="2486736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2">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16E03A4F-8B64-4132-831A-02F154FF268D}"/>
              </a:ext>
            </a:extLst>
          </p:cNvPr>
          <p:cNvSpPr>
            <a:spLocks noGrp="1"/>
          </p:cNvSpPr>
          <p:nvPr>
            <p:ph type="title"/>
          </p:nvPr>
        </p:nvSpPr>
        <p:spPr>
          <a:xfrm>
            <a:off x="1066800" y="642594"/>
            <a:ext cx="10058400" cy="1371600"/>
          </a:xfrm>
        </p:spPr>
        <p:txBody>
          <a:bodyPr>
            <a:normAutofit/>
          </a:bodyPr>
          <a:lstStyle/>
          <a:p>
            <a:r>
              <a:rPr lang="en-GB" dirty="0" err="1"/>
              <a:t>Abertillery</a:t>
            </a:r>
            <a:r>
              <a:rPr lang="en-GB" dirty="0"/>
              <a:t> Memorial Committee</a:t>
            </a:r>
          </a:p>
        </p:txBody>
      </p:sp>
      <p:sp>
        <p:nvSpPr>
          <p:cNvPr id="3" name="Content Placeholder 2">
            <a:extLst>
              <a:ext uri="{FF2B5EF4-FFF2-40B4-BE49-F238E27FC236}">
                <a16:creationId xmlns:a16="http://schemas.microsoft.com/office/drawing/2014/main" id="{C8ABE3BF-BCEB-4800-991E-D07B88CBE515}"/>
              </a:ext>
            </a:extLst>
          </p:cNvPr>
          <p:cNvSpPr>
            <a:spLocks noGrp="1"/>
          </p:cNvSpPr>
          <p:nvPr>
            <p:ph idx="1"/>
          </p:nvPr>
        </p:nvSpPr>
        <p:spPr>
          <a:xfrm>
            <a:off x="1066800" y="1658990"/>
            <a:ext cx="7107334" cy="4709912"/>
          </a:xfrm>
        </p:spPr>
        <p:txBody>
          <a:bodyPr>
            <a:normAutofit/>
          </a:bodyPr>
          <a:lstStyle/>
          <a:p>
            <a:pPr>
              <a:lnSpc>
                <a:spcPct val="100000"/>
              </a:lnSpc>
            </a:pPr>
            <a:r>
              <a:rPr lang="en-US" sz="1600" dirty="0">
                <a:latin typeface="Calibri" panose="020F0502020204030204" pitchFamily="34" charset="0"/>
                <a:cs typeface="Calibri" panose="020F0502020204030204" pitchFamily="34" charset="0"/>
              </a:rPr>
              <a:t>Memorial Committee first met in 1920, unveiling in 1926. </a:t>
            </a:r>
          </a:p>
          <a:p>
            <a:pPr>
              <a:lnSpc>
                <a:spcPct val="100000"/>
              </a:lnSpc>
            </a:pPr>
            <a:r>
              <a:rPr lang="en-US" sz="1600" dirty="0">
                <a:latin typeface="Calibri" panose="020F0502020204030204" pitchFamily="34" charset="0"/>
                <a:cs typeface="Calibri" panose="020F0502020204030204" pitchFamily="34" charset="0"/>
              </a:rPr>
              <a:t> Suggestions ranged from utilitarian to ‘sacred’.</a:t>
            </a:r>
          </a:p>
          <a:p>
            <a:pPr>
              <a:lnSpc>
                <a:spcPct val="100000"/>
              </a:lnSpc>
            </a:pPr>
            <a:r>
              <a:rPr lang="en-US" sz="1600" b="0" i="0" u="none" strike="noStrike" baseline="0" dirty="0">
                <a:latin typeface="Calibri" panose="020F0502020204030204" pitchFamily="34" charset="0"/>
                <a:cs typeface="Calibri" panose="020F0502020204030204" pitchFamily="34" charset="0"/>
              </a:rPr>
              <a:t> the Colliers- </a:t>
            </a:r>
            <a:r>
              <a:rPr lang="en-US" sz="1600" b="1" i="1" u="none" strike="noStrike" baseline="0" dirty="0">
                <a:latin typeface="Calibri" panose="020F0502020204030204" pitchFamily="34" charset="0"/>
                <a:cs typeface="Calibri" panose="020F0502020204030204" pitchFamily="34" charset="0"/>
              </a:rPr>
              <a:t>“Any money should be spent on clothing and feeding the victims of the war instead of wasting it on useless bricks and mortar.” </a:t>
            </a:r>
          </a:p>
          <a:p>
            <a:pPr>
              <a:lnSpc>
                <a:spcPct val="100000"/>
              </a:lnSpc>
            </a:pPr>
            <a:r>
              <a:rPr lang="en-US" sz="1600" kern="1200" dirty="0">
                <a:solidFill>
                  <a:srgbClr val="000000"/>
                </a:solidFill>
                <a:effectLst/>
                <a:latin typeface="Calibri" panose="020F0502020204030204" pitchFamily="34" charset="0"/>
                <a:ea typeface="Times New Roman" panose="02020603050405020304" pitchFamily="18" charset="0"/>
              </a:rPr>
              <a:t>the British Legion- </a:t>
            </a:r>
            <a:r>
              <a:rPr lang="en-US" sz="1600" b="1" i="1" kern="1200" dirty="0">
                <a:solidFill>
                  <a:srgbClr val="000000"/>
                </a:solidFill>
                <a:effectLst/>
                <a:latin typeface="Calibri" panose="020F0502020204030204" pitchFamily="34" charset="0"/>
                <a:ea typeface="Times New Roman" panose="02020603050405020304" pitchFamily="18" charset="0"/>
              </a:rPr>
              <a:t>“the ex-servicemen wanted a bronze statue on a granite base..”</a:t>
            </a:r>
            <a:endParaRPr lang="en-US" sz="1600" dirty="0">
              <a:latin typeface="Calibri" panose="020F0502020204030204" pitchFamily="34" charset="0"/>
              <a:cs typeface="Calibri" panose="020F0502020204030204" pitchFamily="34" charset="0"/>
            </a:endParaRPr>
          </a:p>
          <a:p>
            <a:pPr>
              <a:lnSpc>
                <a:spcPct val="100000"/>
              </a:lnSpc>
            </a:pPr>
            <a:r>
              <a:rPr lang="en-US" sz="1600" b="0" i="0" u="none" strike="noStrike" baseline="0" dirty="0">
                <a:latin typeface="Calibri" panose="020F0502020204030204" pitchFamily="34" charset="0"/>
                <a:cs typeface="Calibri" panose="020F0502020204030204" pitchFamily="34" charset="0"/>
              </a:rPr>
              <a:t>the municipal officers -</a:t>
            </a:r>
            <a:r>
              <a:rPr lang="en-US" sz="1600" b="1" i="1" u="none" strike="noStrike" baseline="0" dirty="0">
                <a:latin typeface="Calibri" panose="020F0502020204030204" pitchFamily="34" charset="0"/>
                <a:cs typeface="Calibri" panose="020F0502020204030204" pitchFamily="34" charset="0"/>
              </a:rPr>
              <a:t>“…in </a:t>
            </a:r>
            <a:r>
              <a:rPr lang="en-US" sz="1600" b="1" i="1" u="none" strike="noStrike" baseline="0" dirty="0" err="1">
                <a:latin typeface="Calibri" panose="020F0502020204030204" pitchFamily="34" charset="0"/>
                <a:cs typeface="Calibri" panose="020F0502020204030204" pitchFamily="34" charset="0"/>
              </a:rPr>
              <a:t>favour</a:t>
            </a:r>
            <a:r>
              <a:rPr lang="en-US" sz="1600" b="1" i="1" u="none" strike="noStrike" baseline="0" dirty="0">
                <a:latin typeface="Calibri" panose="020F0502020204030204" pitchFamily="34" charset="0"/>
                <a:cs typeface="Calibri" panose="020F0502020204030204" pitchFamily="34" charset="0"/>
              </a:rPr>
              <a:t> of a monument and the best way to prevent a repetition on the Great War was to put up something that would constantly remind them of its horrors”. </a:t>
            </a:r>
            <a:r>
              <a:rPr lang="en-US" sz="1600" b="0" i="0" u="none" strike="noStrike" baseline="0" dirty="0">
                <a:latin typeface="Calibri" panose="020F0502020204030204" pitchFamily="34" charset="0"/>
                <a:cs typeface="Calibri" panose="020F0502020204030204" pitchFamily="34" charset="0"/>
              </a:rPr>
              <a:t>(G. Bennett)</a:t>
            </a:r>
            <a:endParaRPr lang="en-US" sz="1600" dirty="0">
              <a:latin typeface="Calibri" panose="020F0502020204030204" pitchFamily="34" charset="0"/>
              <a:cs typeface="Calibri" panose="020F0502020204030204" pitchFamily="34" charset="0"/>
            </a:endParaRPr>
          </a:p>
          <a:p>
            <a:pPr>
              <a:lnSpc>
                <a:spcPct val="100000"/>
              </a:lnSpc>
            </a:pPr>
            <a:r>
              <a:rPr lang="en-US" sz="1600" dirty="0">
                <a:latin typeface="Calibri" panose="020F0502020204030204" pitchFamily="34" charset="0"/>
                <a:cs typeface="Calibri" panose="020F0502020204030204" pitchFamily="34" charset="0"/>
              </a:rPr>
              <a:t>Funds raised by house-to-house collections, benefit concerts, a flag day, theatre shows also donations from </a:t>
            </a:r>
            <a:r>
              <a:rPr lang="en-US" sz="1600" dirty="0" err="1">
                <a:latin typeface="Calibri" panose="020F0502020204030204" pitchFamily="34" charset="0"/>
                <a:cs typeface="Calibri" panose="020F0502020204030204" pitchFamily="34" charset="0"/>
              </a:rPr>
              <a:t>Abertillery</a:t>
            </a:r>
            <a:r>
              <a:rPr lang="en-US" sz="1600" dirty="0">
                <a:latin typeface="Calibri" panose="020F0502020204030204" pitchFamily="34" charset="0"/>
                <a:cs typeface="Calibri" panose="020F0502020204030204" pitchFamily="34" charset="0"/>
              </a:rPr>
              <a:t> families now in America.</a:t>
            </a:r>
          </a:p>
          <a:p>
            <a:pPr>
              <a:lnSpc>
                <a:spcPct val="100000"/>
              </a:lnSpc>
            </a:pPr>
            <a:endParaRPr lang="en-US" sz="1700" dirty="0">
              <a:latin typeface="Calibri" panose="020F0502020204030204" pitchFamily="34" charset="0"/>
              <a:cs typeface="Calibri" panose="020F0502020204030204" pitchFamily="34" charset="0"/>
            </a:endParaRPr>
          </a:p>
          <a:p>
            <a:pPr>
              <a:lnSpc>
                <a:spcPct val="100000"/>
              </a:lnSpc>
            </a:pPr>
            <a:r>
              <a:rPr lang="en-US" sz="1700" dirty="0">
                <a:latin typeface="Calibri" panose="020F0502020204030204" pitchFamily="34" charset="0"/>
                <a:cs typeface="Calibri" panose="020F0502020204030204" pitchFamily="34" charset="0"/>
              </a:rPr>
              <a:t>Fig 4. Posters.</a:t>
            </a:r>
            <a:endParaRPr lang="en-US" sz="1700" b="0" i="0" u="none" strike="noStrike" baseline="0" dirty="0">
              <a:latin typeface="Calibri" panose="020F0502020204030204" pitchFamily="34" charset="0"/>
              <a:cs typeface="Calibri" panose="020F0502020204030204" pitchFamily="34" charset="0"/>
            </a:endParaRPr>
          </a:p>
          <a:p>
            <a:pPr>
              <a:lnSpc>
                <a:spcPct val="100000"/>
              </a:lnSpc>
            </a:pPr>
            <a:endParaRPr lang="en-US" sz="1200" b="0" i="0" u="none" strike="noStrike" baseline="0" dirty="0">
              <a:latin typeface="Calibri" panose="020F0502020204030204" pitchFamily="34" charset="0"/>
              <a:cs typeface="Calibri" panose="020F0502020204030204" pitchFamily="34" charset="0"/>
            </a:endParaRPr>
          </a:p>
          <a:p>
            <a:pPr>
              <a:lnSpc>
                <a:spcPct val="100000"/>
              </a:lnSpc>
            </a:pPr>
            <a:endParaRPr lang="en-GB" sz="1200" dirty="0"/>
          </a:p>
        </p:txBody>
      </p:sp>
      <p:pic>
        <p:nvPicPr>
          <p:cNvPr id="4" name="Picture 3">
            <a:extLst>
              <a:ext uri="{FF2B5EF4-FFF2-40B4-BE49-F238E27FC236}">
                <a16:creationId xmlns:a16="http://schemas.microsoft.com/office/drawing/2014/main" id="{1E8CBAA5-E820-4883-8115-D12D262AEE16}"/>
              </a:ext>
            </a:extLst>
          </p:cNvPr>
          <p:cNvPicPr>
            <a:picLocks noChangeAspect="1"/>
          </p:cNvPicPr>
          <p:nvPr/>
        </p:nvPicPr>
        <p:blipFill>
          <a:blip r:embed="rId2"/>
          <a:stretch>
            <a:fillRect/>
          </a:stretch>
        </p:blipFill>
        <p:spPr>
          <a:xfrm>
            <a:off x="8174134" y="1658990"/>
            <a:ext cx="3019646" cy="2065635"/>
          </a:xfrm>
          <a:prstGeom prst="rect">
            <a:avLst/>
          </a:prstGeom>
        </p:spPr>
      </p:pic>
      <p:pic>
        <p:nvPicPr>
          <p:cNvPr id="5" name="Picture 4">
            <a:extLst>
              <a:ext uri="{FF2B5EF4-FFF2-40B4-BE49-F238E27FC236}">
                <a16:creationId xmlns:a16="http://schemas.microsoft.com/office/drawing/2014/main" id="{4E2AAE47-E242-45E3-A08F-7E77DF1B03EF}"/>
              </a:ext>
            </a:extLst>
          </p:cNvPr>
          <p:cNvPicPr>
            <a:picLocks noChangeAspect="1"/>
          </p:cNvPicPr>
          <p:nvPr/>
        </p:nvPicPr>
        <p:blipFill>
          <a:blip r:embed="rId3"/>
          <a:stretch>
            <a:fillRect/>
          </a:stretch>
        </p:blipFill>
        <p:spPr>
          <a:xfrm>
            <a:off x="8478175" y="3861785"/>
            <a:ext cx="2396971" cy="1623429"/>
          </a:xfrm>
          <a:prstGeom prst="rect">
            <a:avLst/>
          </a:prstGeom>
        </p:spPr>
      </p:pic>
    </p:spTree>
    <p:extLst>
      <p:ext uri="{BB962C8B-B14F-4D97-AF65-F5344CB8AC3E}">
        <p14:creationId xmlns:p14="http://schemas.microsoft.com/office/powerpoint/2010/main" val="1621628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665CA54-6E76-438C-802B-B26883369CE9}"/>
              </a:ext>
            </a:extLst>
          </p:cNvPr>
          <p:cNvSpPr>
            <a:spLocks noGrp="1"/>
          </p:cNvSpPr>
          <p:nvPr>
            <p:ph type="title"/>
          </p:nvPr>
        </p:nvSpPr>
        <p:spPr>
          <a:xfrm>
            <a:off x="868680" y="642593"/>
            <a:ext cx="6281928" cy="1744183"/>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09D204F3-4AE5-4B3D-96AE-F3CD7844ECEE}"/>
              </a:ext>
            </a:extLst>
          </p:cNvPr>
          <p:cNvSpPr>
            <a:spLocks noGrp="1"/>
          </p:cNvSpPr>
          <p:nvPr>
            <p:ph idx="1"/>
          </p:nvPr>
        </p:nvSpPr>
        <p:spPr>
          <a:xfrm>
            <a:off x="868680" y="1908313"/>
            <a:ext cx="6281928" cy="4126727"/>
          </a:xfrm>
        </p:spPr>
        <p:txBody>
          <a:bodyPr>
            <a:normAutofit fontScale="92500" lnSpcReduction="10000"/>
          </a:bodyPr>
          <a:lstStyle/>
          <a:p>
            <a:r>
              <a:rPr lang="en-GB" sz="2200" dirty="0">
                <a:latin typeface="Calibri" panose="020F0502020204030204" pitchFamily="34" charset="0"/>
                <a:cs typeface="Calibri" panose="020F0502020204030204" pitchFamily="34" charset="0"/>
              </a:rPr>
              <a:t>A time of National mourning, needing a new way to memorialise.</a:t>
            </a:r>
          </a:p>
          <a:p>
            <a:r>
              <a:rPr lang="en-GB" sz="2200" dirty="0">
                <a:latin typeface="Calibri" panose="020F0502020204030204" pitchFamily="34" charset="0"/>
                <a:cs typeface="Calibri" panose="020F0502020204030204" pitchFamily="34" charset="0"/>
              </a:rPr>
              <a:t>In spite of poverty in the town, industrial unrest and heated argument.</a:t>
            </a:r>
          </a:p>
          <a:p>
            <a:r>
              <a:rPr lang="en-GB" sz="2200" dirty="0">
                <a:latin typeface="Calibri" panose="020F0502020204030204" pitchFamily="34" charset="0"/>
                <a:cs typeface="Calibri" panose="020F0502020204030204" pitchFamily="34" charset="0"/>
              </a:rPr>
              <a:t>A ‘sacred’ memorial rather than a utilitarian monument, a surrogate grave.</a:t>
            </a:r>
          </a:p>
          <a:p>
            <a:r>
              <a:rPr lang="en-GB" sz="2200" dirty="0">
                <a:latin typeface="Calibri" panose="020F0502020204030204" pitchFamily="34" charset="0"/>
                <a:cs typeface="Calibri" panose="020F0502020204030204" pitchFamily="34" charset="0"/>
              </a:rPr>
              <a:t>The old order are in charge.</a:t>
            </a:r>
          </a:p>
          <a:p>
            <a:r>
              <a:rPr lang="en-GB" sz="2200" dirty="0">
                <a:latin typeface="Calibri" panose="020F0502020204030204" pitchFamily="34" charset="0"/>
                <a:cs typeface="Calibri" panose="020F0502020204030204" pitchFamily="34" charset="0"/>
              </a:rPr>
              <a:t>All people of the community were involved on the day of the unveiling, united in the grief of huge loss, in the hope of it never happening again.</a:t>
            </a:r>
          </a:p>
          <a:p>
            <a:r>
              <a:rPr lang="en-GB" sz="2200" i="1" dirty="0">
                <a:latin typeface="Calibri" panose="020F0502020204030204" pitchFamily="34" charset="0"/>
                <a:cs typeface="Calibri" panose="020F0502020204030204" pitchFamily="34" charset="0"/>
              </a:rPr>
              <a:t>Fig 5</a:t>
            </a:r>
            <a:r>
              <a:rPr lang="en-GB" sz="2200" dirty="0">
                <a:latin typeface="Calibri" panose="020F0502020204030204" pitchFamily="34" charset="0"/>
                <a:cs typeface="Calibri" panose="020F0502020204030204" pitchFamily="34" charset="0"/>
              </a:rPr>
              <a:t>. Memorial</a:t>
            </a:r>
          </a:p>
          <a:p>
            <a:endParaRPr lang="en-GB" sz="2200" dirty="0">
              <a:latin typeface="Calibri" panose="020F0502020204030204" pitchFamily="34" charset="0"/>
              <a:cs typeface="Calibri" panose="020F0502020204030204" pitchFamily="34" charset="0"/>
            </a:endParaRPr>
          </a:p>
          <a:p>
            <a:endParaRPr lang="en-GB"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AE86822E-8942-403D-A1CD-C5540C6ED197}"/>
              </a:ext>
            </a:extLst>
          </p:cNvPr>
          <p:cNvPicPr>
            <a:picLocks noChangeAspect="1"/>
          </p:cNvPicPr>
          <p:nvPr/>
        </p:nvPicPr>
        <p:blipFill rotWithShape="1">
          <a:blip r:embed="rId2"/>
          <a:srcRect l="7662" r="6176" b="-2"/>
          <a:stretch/>
        </p:blipFill>
        <p:spPr>
          <a:xfrm>
            <a:off x="7837371" y="237744"/>
            <a:ext cx="4124416" cy="6382512"/>
          </a:xfrm>
          <a:prstGeom prst="rect">
            <a:avLst/>
          </a:prstGeom>
        </p:spPr>
      </p:pic>
    </p:spTree>
    <p:extLst>
      <p:ext uri="{BB962C8B-B14F-4D97-AF65-F5344CB8AC3E}">
        <p14:creationId xmlns:p14="http://schemas.microsoft.com/office/powerpoint/2010/main" val="4157261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71D23-1D6E-4FB6-B088-D716EDA5BBD7}"/>
              </a:ext>
            </a:extLst>
          </p:cNvPr>
          <p:cNvSpPr>
            <a:spLocks noGrp="1"/>
          </p:cNvSpPr>
          <p:nvPr>
            <p:ph type="title"/>
          </p:nvPr>
        </p:nvSpPr>
        <p:spPr>
          <a:xfrm>
            <a:off x="1066800" y="642594"/>
            <a:ext cx="10058400" cy="662423"/>
          </a:xfrm>
        </p:spPr>
        <p:txBody>
          <a:bodyPr/>
          <a:lstStyle/>
          <a:p>
            <a:r>
              <a:rPr lang="en-GB" dirty="0"/>
              <a:t>Bibliography</a:t>
            </a:r>
          </a:p>
        </p:txBody>
      </p:sp>
      <p:sp>
        <p:nvSpPr>
          <p:cNvPr id="3" name="Content Placeholder 2">
            <a:extLst>
              <a:ext uri="{FF2B5EF4-FFF2-40B4-BE49-F238E27FC236}">
                <a16:creationId xmlns:a16="http://schemas.microsoft.com/office/drawing/2014/main" id="{BCAB1F8A-A317-4127-8A02-3C59AD15C25C}"/>
              </a:ext>
            </a:extLst>
          </p:cNvPr>
          <p:cNvSpPr>
            <a:spLocks noGrp="1"/>
          </p:cNvSpPr>
          <p:nvPr>
            <p:ph idx="1"/>
          </p:nvPr>
        </p:nvSpPr>
        <p:spPr>
          <a:xfrm>
            <a:off x="1066800" y="1091953"/>
            <a:ext cx="10058400" cy="4860791"/>
          </a:xfrm>
        </p:spPr>
        <p:txBody>
          <a:bodyPr>
            <a:normAutofit fontScale="47500" lnSpcReduction="20000"/>
          </a:bodyPr>
          <a:lstStyle/>
          <a:p>
            <a:endParaRPr lang="en-GB" dirty="0"/>
          </a:p>
          <a:p>
            <a:r>
              <a:rPr lang="en-GB" sz="3400" dirty="0">
                <a:latin typeface="Calibri Light" panose="020F0302020204030204" pitchFamily="34" charset="0"/>
                <a:cs typeface="Calibri Light" panose="020F0302020204030204" pitchFamily="34" charset="0"/>
              </a:rPr>
              <a:t>BBC The Treaty of Versailles’ impact on the Welsh coal economy. Available </a:t>
            </a:r>
            <a:r>
              <a:rPr lang="en-GB" sz="3400" dirty="0">
                <a:solidFill>
                  <a:srgbClr val="0070C0"/>
                </a:solidFill>
                <a:latin typeface="Calibri Light" panose="020F0302020204030204" pitchFamily="34" charset="0"/>
                <a:cs typeface="Calibri Light" panose="020F0302020204030204" pitchFamily="34" charset="0"/>
              </a:rPr>
              <a:t>at </a:t>
            </a:r>
            <a:r>
              <a:rPr lang="en-GB" sz="3400" dirty="0">
                <a:solidFill>
                  <a:srgbClr val="0070C0"/>
                </a:solidFill>
                <a:latin typeface="Calibri Light" panose="020F03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https://www.bbc.co.uk/news/uk-wales-48588201 </a:t>
            </a:r>
            <a:r>
              <a:rPr lang="en-GB" sz="3400" dirty="0">
                <a:latin typeface="Calibri Light" panose="020F03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Accessed on 30/09/2021</a:t>
            </a:r>
            <a:r>
              <a:rPr lang="en-GB" sz="3400" dirty="0">
                <a:latin typeface="Calibri Light" panose="020F0302020204030204" pitchFamily="34" charset="0"/>
                <a:cs typeface="Calibri Light" panose="020F0302020204030204" pitchFamily="34" charset="0"/>
              </a:rPr>
              <a:t>.</a:t>
            </a:r>
          </a:p>
          <a:p>
            <a:r>
              <a:rPr lang="en-GB" sz="3400" dirty="0" err="1">
                <a:latin typeface="Calibri Light" panose="020F0302020204030204" pitchFamily="34" charset="0"/>
                <a:cs typeface="Calibri Light" panose="020F0302020204030204" pitchFamily="34" charset="0"/>
              </a:rPr>
              <a:t>Brain.J</a:t>
            </a:r>
            <a:r>
              <a:rPr lang="en-GB" sz="3400" dirty="0">
                <a:latin typeface="Calibri Light" panose="020F0302020204030204" pitchFamily="34" charset="0"/>
                <a:cs typeface="Calibri Light" panose="020F0302020204030204" pitchFamily="34" charset="0"/>
              </a:rPr>
              <a:t>, </a:t>
            </a:r>
            <a:r>
              <a:rPr lang="en-GB" sz="3400" i="1" dirty="0">
                <a:latin typeface="Calibri Light" panose="020F0302020204030204" pitchFamily="34" charset="0"/>
                <a:cs typeface="Calibri Light" panose="020F0302020204030204" pitchFamily="34" charset="0"/>
              </a:rPr>
              <a:t>The General Strike 1926.</a:t>
            </a:r>
            <a:r>
              <a:rPr lang="en-GB" sz="3400" dirty="0">
                <a:latin typeface="Calibri Light" panose="020F0302020204030204" pitchFamily="34" charset="0"/>
                <a:cs typeface="Calibri Light" panose="020F0302020204030204" pitchFamily="34" charset="0"/>
              </a:rPr>
              <a:t>Available at</a:t>
            </a:r>
            <a:r>
              <a:rPr lang="en-GB" sz="3400" dirty="0">
                <a:solidFill>
                  <a:srgbClr val="0070C0"/>
                </a:solidFill>
                <a:latin typeface="Calibri Light" panose="020F0302020204030204" pitchFamily="34" charset="0"/>
                <a:cs typeface="Calibri Light" panose="020F0302020204030204" pitchFamily="34" charset="0"/>
              </a:rPr>
              <a:t>: </a:t>
            </a:r>
            <a:r>
              <a:rPr lang="en-GB" sz="3400" dirty="0">
                <a:solidFill>
                  <a:srgbClr val="0070C0"/>
                </a:solidFill>
                <a:latin typeface="Calibri Light" panose="020F0302020204030204" pitchFamily="34" charset="0"/>
                <a:cs typeface="Calibri Light" panose="020F0302020204030204" pitchFamily="34" charset="0"/>
                <a:hlinkClick r:id="rId3">
                  <a:extLst>
                    <a:ext uri="{A12FA001-AC4F-418D-AE19-62706E023703}">
                      <ahyp:hlinkClr xmlns:ahyp="http://schemas.microsoft.com/office/drawing/2018/hyperlinkcolor" val="tx"/>
                    </a:ext>
                  </a:extLst>
                </a:hlinkClick>
              </a:rPr>
              <a:t>https://www.historic-uk.com/HistoryUK/HistoryofBritain/General-Strike-1926/</a:t>
            </a:r>
            <a:r>
              <a:rPr lang="en-GB" sz="3400" dirty="0">
                <a:solidFill>
                  <a:srgbClr val="0070C0"/>
                </a:solidFill>
                <a:latin typeface="Calibri Light" panose="020F0302020204030204" pitchFamily="34" charset="0"/>
                <a:cs typeface="Calibri Light" panose="020F0302020204030204" pitchFamily="34" charset="0"/>
              </a:rPr>
              <a:t>  </a:t>
            </a:r>
            <a:r>
              <a:rPr lang="en-GB" sz="3400" dirty="0">
                <a:latin typeface="Calibri Light" panose="020F0302020204030204" pitchFamily="34" charset="0"/>
                <a:cs typeface="Calibri Light" panose="020F0302020204030204" pitchFamily="34" charset="0"/>
              </a:rPr>
              <a:t>Accessed on 01/10/2021.</a:t>
            </a:r>
          </a:p>
          <a:p>
            <a:r>
              <a:rPr lang="en-GB" sz="3400" dirty="0">
                <a:latin typeface="Calibri Light" panose="020F0302020204030204" pitchFamily="34" charset="0"/>
                <a:cs typeface="Calibri Light" panose="020F0302020204030204" pitchFamily="34" charset="0"/>
              </a:rPr>
              <a:t> </a:t>
            </a:r>
            <a:r>
              <a:rPr lang="en-GB" sz="3400" dirty="0" err="1">
                <a:latin typeface="Calibri Light" panose="020F0302020204030204" pitchFamily="34" charset="0"/>
                <a:cs typeface="Calibri Light" panose="020F0302020204030204" pitchFamily="34" charset="0"/>
              </a:rPr>
              <a:t>Bennet.G</a:t>
            </a:r>
            <a:r>
              <a:rPr lang="en-GB" sz="3400" dirty="0">
                <a:latin typeface="Calibri Light" panose="020F0302020204030204" pitchFamily="34" charset="0"/>
                <a:cs typeface="Calibri Light" panose="020F0302020204030204" pitchFamily="34" charset="0"/>
              </a:rPr>
              <a:t>, </a:t>
            </a:r>
            <a:r>
              <a:rPr lang="en-GB" sz="3400" i="1" dirty="0">
                <a:latin typeface="Calibri Light" panose="020F0302020204030204" pitchFamily="34" charset="0"/>
                <a:cs typeface="Calibri Light" panose="020F0302020204030204" pitchFamily="34" charset="0"/>
              </a:rPr>
              <a:t>Out of the Blue Artifacts. A lifetime of Collecting. </a:t>
            </a:r>
            <a:r>
              <a:rPr lang="en-GB" sz="3400" dirty="0">
                <a:latin typeface="Calibri Light" panose="020F0302020204030204" pitchFamily="34" charset="0"/>
                <a:cs typeface="Calibri Light" panose="020F0302020204030204" pitchFamily="34" charset="0"/>
              </a:rPr>
              <a:t>Available at: </a:t>
            </a:r>
            <a:r>
              <a:rPr lang="en-GB" sz="3400" dirty="0">
                <a:solidFill>
                  <a:srgbClr val="0070C0"/>
                </a:solidFill>
                <a:latin typeface="Calibri Light" panose="020F0302020204030204" pitchFamily="34" charset="0"/>
                <a:cs typeface="Calibri Light" panose="020F0302020204030204" pitchFamily="34" charset="0"/>
                <a:hlinkClick r:id="rId4">
                  <a:extLst>
                    <a:ext uri="{A12FA001-AC4F-418D-AE19-62706E023703}">
                      <ahyp:hlinkClr xmlns:ahyp="http://schemas.microsoft.com/office/drawing/2018/hyperlinkcolor" val="tx"/>
                    </a:ext>
                  </a:extLst>
                </a:hlinkClick>
              </a:rPr>
              <a:t>https://outoftheblueartifacts.com/abertillery-war-memorial/#prettyPhoto</a:t>
            </a:r>
            <a:r>
              <a:rPr lang="en-GB" sz="3400" dirty="0">
                <a:solidFill>
                  <a:srgbClr val="0070C0"/>
                </a:solidFill>
                <a:latin typeface="Calibri Light" panose="020F0302020204030204" pitchFamily="34" charset="0"/>
                <a:cs typeface="Calibri Light" panose="020F0302020204030204" pitchFamily="34" charset="0"/>
              </a:rPr>
              <a:t> </a:t>
            </a:r>
            <a:r>
              <a:rPr lang="en-GB" sz="3400" dirty="0">
                <a:latin typeface="Calibri Light" panose="020F0302020204030204" pitchFamily="34" charset="0"/>
                <a:cs typeface="Calibri Light" panose="020F0302020204030204" pitchFamily="34" charset="0"/>
              </a:rPr>
              <a:t>Accessed on 28/09/2021.</a:t>
            </a:r>
          </a:p>
          <a:p>
            <a:r>
              <a:rPr lang="en-GB" sz="3400" dirty="0" err="1">
                <a:latin typeface="Calibri Light" panose="020F0302020204030204" pitchFamily="34" charset="0"/>
                <a:cs typeface="Calibri Light" panose="020F0302020204030204" pitchFamily="34" charset="0"/>
              </a:rPr>
              <a:t>Coflein</a:t>
            </a:r>
            <a:r>
              <a:rPr lang="en-GB" sz="3400" dirty="0">
                <a:latin typeface="Calibri Light" panose="020F0302020204030204" pitchFamily="34" charset="0"/>
                <a:cs typeface="Calibri Light" panose="020F0302020204030204" pitchFamily="34" charset="0"/>
              </a:rPr>
              <a:t> 2021</a:t>
            </a:r>
            <a:r>
              <a:rPr lang="en-GB" sz="3400" i="1" dirty="0">
                <a:latin typeface="Calibri Light" panose="020F0302020204030204" pitchFamily="34" charset="0"/>
                <a:cs typeface="Calibri Light" panose="020F0302020204030204" pitchFamily="34" charset="0"/>
              </a:rPr>
              <a:t>. </a:t>
            </a:r>
            <a:r>
              <a:rPr lang="en-GB" sz="3400" i="1" dirty="0" err="1">
                <a:latin typeface="Calibri Light" panose="020F0302020204030204" pitchFamily="34" charset="0"/>
                <a:cs typeface="Calibri Light" panose="020F0302020204030204" pitchFamily="34" charset="0"/>
              </a:rPr>
              <a:t>Abertillery</a:t>
            </a:r>
            <a:r>
              <a:rPr lang="en-GB" sz="3400" i="1" dirty="0">
                <a:latin typeface="Calibri Light" panose="020F0302020204030204" pitchFamily="34" charset="0"/>
                <a:cs typeface="Calibri Light" panose="020F0302020204030204" pitchFamily="34" charset="0"/>
              </a:rPr>
              <a:t> War Memorial, Queen Street. </a:t>
            </a:r>
            <a:r>
              <a:rPr lang="en-GB" sz="3400" dirty="0">
                <a:latin typeface="Calibri Light" panose="020F0302020204030204" pitchFamily="34" charset="0"/>
                <a:cs typeface="Calibri Light" panose="020F0302020204030204" pitchFamily="34" charset="0"/>
              </a:rPr>
              <a:t>Available at</a:t>
            </a:r>
            <a:r>
              <a:rPr lang="en-GB" sz="3400" dirty="0">
                <a:solidFill>
                  <a:srgbClr val="0070C0"/>
                </a:solidFill>
                <a:latin typeface="Calibri Light" panose="020F0302020204030204" pitchFamily="34" charset="0"/>
                <a:cs typeface="Calibri Light" panose="020F0302020204030204" pitchFamily="34" charset="0"/>
              </a:rPr>
              <a:t>: </a:t>
            </a:r>
            <a:r>
              <a:rPr lang="en-GB" sz="3400" dirty="0">
                <a:solidFill>
                  <a:srgbClr val="0070C0"/>
                </a:solidFill>
                <a:latin typeface="Calibri Light" panose="020F0302020204030204" pitchFamily="34" charset="0"/>
                <a:cs typeface="Calibri Light" panose="020F0302020204030204" pitchFamily="34" charset="0"/>
                <a:hlinkClick r:id="rId5">
                  <a:extLst>
                    <a:ext uri="{A12FA001-AC4F-418D-AE19-62706E023703}">
                      <ahyp:hlinkClr xmlns:ahyp="http://schemas.microsoft.com/office/drawing/2018/hyperlinkcolor" val="tx"/>
                    </a:ext>
                  </a:extLst>
                </a:hlinkClick>
              </a:rPr>
              <a:t>https://coflein.gov.uk/en/site/309868/</a:t>
            </a:r>
            <a:r>
              <a:rPr lang="en-GB" sz="3400" dirty="0">
                <a:latin typeface="Calibri Light" panose="020F0302020204030204" pitchFamily="34" charset="0"/>
                <a:cs typeface="Calibri Light" panose="020F0302020204030204" pitchFamily="34" charset="0"/>
              </a:rPr>
              <a:t> Accessed on 28/09/2021.</a:t>
            </a:r>
            <a:endParaRPr lang="en-GB" sz="3400" i="1" dirty="0">
              <a:latin typeface="Calibri Light" panose="020F0302020204030204" pitchFamily="34" charset="0"/>
              <a:cs typeface="Calibri Light" panose="020F0302020204030204" pitchFamily="34" charset="0"/>
            </a:endParaRPr>
          </a:p>
          <a:p>
            <a:r>
              <a:rPr lang="en-GB" sz="3400" dirty="0" err="1">
                <a:latin typeface="Calibri Light" panose="020F0302020204030204" pitchFamily="34" charset="0"/>
                <a:cs typeface="Calibri Light" panose="020F0302020204030204" pitchFamily="34" charset="0"/>
              </a:rPr>
              <a:t>Bruley.S</a:t>
            </a:r>
            <a:r>
              <a:rPr lang="en-GB" sz="3400" dirty="0">
                <a:latin typeface="Calibri Light" panose="020F0302020204030204" pitchFamily="34" charset="0"/>
                <a:cs typeface="Calibri Light" panose="020F0302020204030204" pitchFamily="34" charset="0"/>
              </a:rPr>
              <a:t>, 2017. Beatrice Green and the unsung heroines behind 1926’s Lockout. </a:t>
            </a:r>
            <a:r>
              <a:rPr lang="en-GB" sz="3400" i="1" dirty="0" err="1">
                <a:latin typeface="Calibri Light" panose="020F0302020204030204" pitchFamily="34" charset="0"/>
                <a:cs typeface="Calibri Light" panose="020F0302020204030204" pitchFamily="34" charset="0"/>
              </a:rPr>
              <a:t>WalesOnLine</a:t>
            </a:r>
            <a:r>
              <a:rPr lang="en-GB" sz="3400" dirty="0">
                <a:latin typeface="Calibri Light" panose="020F0302020204030204" pitchFamily="34" charset="0"/>
                <a:cs typeface="Calibri Light" panose="020F0302020204030204" pitchFamily="34" charset="0"/>
              </a:rPr>
              <a:t>. </a:t>
            </a:r>
            <a:r>
              <a:rPr lang="en-GB" sz="3400" dirty="0">
                <a:solidFill>
                  <a:srgbClr val="0070C0"/>
                </a:solidFill>
                <a:latin typeface="Calibri Light" panose="020F0302020204030204" pitchFamily="34" charset="0"/>
                <a:cs typeface="Calibri Light" panose="020F0302020204030204" pitchFamily="34" charset="0"/>
                <a:hlinkClick r:id="rId6">
                  <a:extLst>
                    <a:ext uri="{A12FA001-AC4F-418D-AE19-62706E023703}">
                      <ahyp:hlinkClr xmlns:ahyp="http://schemas.microsoft.com/office/drawing/2018/hyperlinkcolor" val="tx"/>
                    </a:ext>
                  </a:extLst>
                </a:hlinkClick>
              </a:rPr>
              <a:t>https://www.walesonline.co.uk/lifestyle/nostalgia/beatrice-green-unsung-heroines-behind-12628495</a:t>
            </a:r>
            <a:r>
              <a:rPr lang="en-GB" sz="3400" dirty="0">
                <a:solidFill>
                  <a:srgbClr val="0070C0"/>
                </a:solidFill>
                <a:latin typeface="Calibri Light" panose="020F0302020204030204" pitchFamily="34" charset="0"/>
                <a:cs typeface="Calibri Light" panose="020F0302020204030204" pitchFamily="34" charset="0"/>
              </a:rPr>
              <a:t> </a:t>
            </a:r>
            <a:r>
              <a:rPr lang="en-GB" sz="3400" dirty="0">
                <a:latin typeface="Calibri Light" panose="020F0302020204030204" pitchFamily="34" charset="0"/>
                <a:cs typeface="Calibri Light" panose="020F0302020204030204" pitchFamily="34" charset="0"/>
              </a:rPr>
              <a:t>Accessed on 28/09/2021. </a:t>
            </a:r>
          </a:p>
          <a:p>
            <a:r>
              <a:rPr lang="en-GB" sz="3400" dirty="0" err="1">
                <a:latin typeface="Calibri Light" panose="020F0302020204030204" pitchFamily="34" charset="0"/>
                <a:cs typeface="Calibri Light" panose="020F0302020204030204" pitchFamily="34" charset="0"/>
              </a:rPr>
              <a:t>Eckley.S</a:t>
            </a:r>
            <a:r>
              <a:rPr lang="en-GB" sz="3400" dirty="0">
                <a:latin typeface="Calibri Light" panose="020F0302020204030204" pitchFamily="34" charset="0"/>
                <a:cs typeface="Calibri Light" panose="020F0302020204030204" pitchFamily="34" charset="0"/>
              </a:rPr>
              <a:t>, and </a:t>
            </a:r>
            <a:r>
              <a:rPr lang="en-GB" sz="3400" dirty="0" err="1">
                <a:latin typeface="Calibri Light" panose="020F0302020204030204" pitchFamily="34" charset="0"/>
                <a:cs typeface="Calibri Light" panose="020F0302020204030204" pitchFamily="34" charset="0"/>
              </a:rPr>
              <a:t>Bearcroft</a:t>
            </a:r>
            <a:r>
              <a:rPr lang="en-GB" sz="3400" dirty="0">
                <a:latin typeface="Calibri Light" panose="020F0302020204030204" pitchFamily="34" charset="0"/>
                <a:cs typeface="Calibri Light" panose="020F0302020204030204" pitchFamily="34" charset="0"/>
              </a:rPr>
              <a:t>. 1996.</a:t>
            </a:r>
            <a:r>
              <a:rPr lang="en-GB" sz="3400" i="1" dirty="0">
                <a:latin typeface="Calibri Light" panose="020F0302020204030204" pitchFamily="34" charset="0"/>
                <a:cs typeface="Calibri Light" panose="020F0302020204030204" pitchFamily="34" charset="0"/>
              </a:rPr>
              <a:t>Voices of </a:t>
            </a:r>
            <a:r>
              <a:rPr lang="en-GB" sz="3400" i="1" dirty="0" err="1">
                <a:latin typeface="Calibri Light" panose="020F0302020204030204" pitchFamily="34" charset="0"/>
                <a:cs typeface="Calibri Light" panose="020F0302020204030204" pitchFamily="34" charset="0"/>
              </a:rPr>
              <a:t>Abertillery</a:t>
            </a:r>
            <a:r>
              <a:rPr lang="en-GB" sz="3400" i="1" dirty="0">
                <a:latin typeface="Calibri Light" panose="020F0302020204030204" pitchFamily="34" charset="0"/>
                <a:cs typeface="Calibri Light" panose="020F0302020204030204" pitchFamily="34" charset="0"/>
              </a:rPr>
              <a:t> </a:t>
            </a:r>
            <a:r>
              <a:rPr lang="en-GB" sz="3400" i="1" dirty="0" err="1">
                <a:latin typeface="Calibri Light" panose="020F0302020204030204" pitchFamily="34" charset="0"/>
                <a:cs typeface="Calibri Light" panose="020F0302020204030204" pitchFamily="34" charset="0"/>
              </a:rPr>
              <a:t>Aberbeeg</a:t>
            </a:r>
            <a:r>
              <a:rPr lang="en-GB" sz="3400" i="1" dirty="0">
                <a:latin typeface="Calibri Light" panose="020F0302020204030204" pitchFamily="34" charset="0"/>
                <a:cs typeface="Calibri Light" panose="020F0302020204030204" pitchFamily="34" charset="0"/>
              </a:rPr>
              <a:t> and </a:t>
            </a:r>
            <a:r>
              <a:rPr lang="en-GB" sz="3400" i="1" dirty="0" err="1">
                <a:latin typeface="Calibri Light" panose="020F0302020204030204" pitchFamily="34" charset="0"/>
                <a:cs typeface="Calibri Light" panose="020F0302020204030204" pitchFamily="34" charset="0"/>
              </a:rPr>
              <a:t>llanhilleth.</a:t>
            </a:r>
            <a:r>
              <a:rPr lang="en-GB" sz="3400" dirty="0" err="1">
                <a:latin typeface="Calibri Light" panose="020F0302020204030204" pitchFamily="34" charset="0"/>
                <a:cs typeface="Calibri Light" panose="020F0302020204030204" pitchFamily="34" charset="0"/>
              </a:rPr>
              <a:t>Chalford</a:t>
            </a:r>
            <a:r>
              <a:rPr lang="en-GB" sz="3400" dirty="0">
                <a:latin typeface="Calibri Light" panose="020F0302020204030204" pitchFamily="34" charset="0"/>
                <a:cs typeface="Calibri Light" panose="020F0302020204030204" pitchFamily="34" charset="0"/>
              </a:rPr>
              <a:t> Pub Co.Chalford.GL6 8NX.</a:t>
            </a:r>
            <a:endParaRPr lang="en-US" sz="3400" i="1" dirty="0">
              <a:latin typeface="Calibri Light" panose="020F0302020204030204" pitchFamily="34" charset="0"/>
              <a:cs typeface="Calibri Light" panose="020F0302020204030204" pitchFamily="34" charset="0"/>
            </a:endParaRPr>
          </a:p>
          <a:p>
            <a:r>
              <a:rPr lang="en-US" sz="3400" dirty="0" err="1">
                <a:latin typeface="Calibri Light" panose="020F0302020204030204" pitchFamily="34" charset="0"/>
                <a:cs typeface="Calibri Light" panose="020F0302020204030204" pitchFamily="34" charset="0"/>
              </a:rPr>
              <a:t>Fussell</a:t>
            </a:r>
            <a:r>
              <a:rPr lang="en-US" sz="3400" dirty="0">
                <a:latin typeface="Calibri Light" panose="020F0302020204030204" pitchFamily="34" charset="0"/>
                <a:cs typeface="Calibri Light" panose="020F0302020204030204" pitchFamily="34" charset="0"/>
              </a:rPr>
              <a:t>, Paul, and J. M. Winter, The Great War and Modern Memory (New York, New York: Oxford University Press, 2013)</a:t>
            </a:r>
          </a:p>
          <a:p>
            <a:r>
              <a:rPr lang="en-US" sz="3400" dirty="0" err="1">
                <a:latin typeface="Calibri Light" panose="020F0302020204030204" pitchFamily="34" charset="0"/>
                <a:cs typeface="Calibri Light" panose="020F0302020204030204" pitchFamily="34" charset="0"/>
              </a:rPr>
              <a:t>Futurelearning</a:t>
            </a:r>
            <a:r>
              <a:rPr lang="en-US" sz="3400" dirty="0">
                <a:latin typeface="Calibri Light" panose="020F0302020204030204" pitchFamily="34" charset="0"/>
                <a:cs typeface="Calibri Light" panose="020F0302020204030204" pitchFamily="34" charset="0"/>
              </a:rPr>
              <a:t>. </a:t>
            </a:r>
            <a:r>
              <a:rPr lang="en-US" sz="3400" i="1" dirty="0">
                <a:latin typeface="Calibri Light" panose="020F0302020204030204" pitchFamily="34" charset="0"/>
                <a:cs typeface="Calibri Light" panose="020F0302020204030204" pitchFamily="34" charset="0"/>
              </a:rPr>
              <a:t>Remembrance Sunday: how World War 1 changed the way we mourn the dead</a:t>
            </a:r>
            <a:r>
              <a:rPr lang="en-US" sz="3400" dirty="0">
                <a:latin typeface="Calibri Light" panose="020F0302020204030204" pitchFamily="34" charset="0"/>
                <a:cs typeface="Calibri Light" panose="020F0302020204030204" pitchFamily="34" charset="0"/>
              </a:rPr>
              <a:t>. Available at: </a:t>
            </a:r>
            <a:r>
              <a:rPr lang="en-US" sz="3400" dirty="0">
                <a:solidFill>
                  <a:srgbClr val="0070C0"/>
                </a:solidFill>
                <a:latin typeface="Calibri Light" panose="020F0302020204030204" pitchFamily="34" charset="0"/>
                <a:cs typeface="Calibri Light" panose="020F0302020204030204" pitchFamily="34" charset="0"/>
                <a:hlinkClick r:id="rId7">
                  <a:extLst>
                    <a:ext uri="{A12FA001-AC4F-418D-AE19-62706E023703}">
                      <ahyp:hlinkClr xmlns:ahyp="http://schemas.microsoft.com/office/drawing/2018/hyperlinkcolor" val="tx"/>
                    </a:ext>
                  </a:extLst>
                </a:hlinkClick>
              </a:rPr>
              <a:t>https://www.futurelearn.com/info/blog/remembrance-sunday</a:t>
            </a:r>
            <a:r>
              <a:rPr lang="en-US" sz="3400" dirty="0">
                <a:latin typeface="Calibri Light" panose="020F0302020204030204" pitchFamily="34" charset="0"/>
                <a:cs typeface="Calibri Light" panose="020F0302020204030204" pitchFamily="34" charset="0"/>
              </a:rPr>
              <a:t> Accessed on 30/09/2021.</a:t>
            </a:r>
            <a:endParaRPr lang="en-US" sz="3400" dirty="0">
              <a:solidFill>
                <a:srgbClr val="0070C0"/>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04510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BEAB6-AC3B-4DAE-B05A-AD53FD8A6BB3}"/>
              </a:ext>
            </a:extLst>
          </p:cNvPr>
          <p:cNvSpPr>
            <a:spLocks noGrp="1"/>
          </p:cNvSpPr>
          <p:nvPr>
            <p:ph type="title"/>
          </p:nvPr>
        </p:nvSpPr>
        <p:spPr/>
        <p:txBody>
          <a:bodyPr/>
          <a:lstStyle/>
          <a:p>
            <a:r>
              <a:rPr lang="en-GB" dirty="0"/>
              <a:t>Bibliography</a:t>
            </a:r>
            <a:br>
              <a:rPr lang="en-GB" dirty="0"/>
            </a:br>
            <a:endParaRPr lang="en-GB" dirty="0"/>
          </a:p>
        </p:txBody>
      </p:sp>
      <p:sp>
        <p:nvSpPr>
          <p:cNvPr id="3" name="Content Placeholder 2">
            <a:extLst>
              <a:ext uri="{FF2B5EF4-FFF2-40B4-BE49-F238E27FC236}">
                <a16:creationId xmlns:a16="http://schemas.microsoft.com/office/drawing/2014/main" id="{3D3AA411-2818-423D-915D-4A8A4CCD65F4}"/>
              </a:ext>
            </a:extLst>
          </p:cNvPr>
          <p:cNvSpPr>
            <a:spLocks noGrp="1"/>
          </p:cNvSpPr>
          <p:nvPr>
            <p:ph idx="1"/>
          </p:nvPr>
        </p:nvSpPr>
        <p:spPr>
          <a:xfrm>
            <a:off x="1066800" y="1647825"/>
            <a:ext cx="10058400" cy="4304919"/>
          </a:xfrm>
        </p:spPr>
        <p:txBody>
          <a:bodyPr>
            <a:normAutofit fontScale="92500"/>
          </a:bodyPr>
          <a:lstStyle/>
          <a:p>
            <a:r>
              <a:rPr lang="en-US" sz="1600" dirty="0">
                <a:latin typeface="Calibri Light" panose="020F0302020204030204" pitchFamily="34" charset="0"/>
                <a:cs typeface="Calibri Light" panose="020F0302020204030204" pitchFamily="34" charset="0"/>
              </a:rPr>
              <a:t> Gaffney, Angela., Aftermath : Remembering the Great War in Wales, </a:t>
            </a:r>
            <a:r>
              <a:rPr lang="en-US" sz="1600" dirty="0" err="1">
                <a:latin typeface="Calibri Light" panose="020F0302020204030204" pitchFamily="34" charset="0"/>
                <a:cs typeface="Calibri Light" panose="020F0302020204030204" pitchFamily="34" charset="0"/>
              </a:rPr>
              <a:t>Pbk</a:t>
            </a:r>
            <a:r>
              <a:rPr lang="en-US" sz="1600" dirty="0">
                <a:latin typeface="Calibri Light" panose="020F0302020204030204" pitchFamily="34" charset="0"/>
                <a:cs typeface="Calibri Light" panose="020F0302020204030204" pitchFamily="34" charset="0"/>
              </a:rPr>
              <a:t>. ed. (Cardiff: University of Wales Press, 2000)</a:t>
            </a:r>
          </a:p>
          <a:p>
            <a:r>
              <a:rPr lang="en-US" sz="1600" dirty="0" err="1">
                <a:latin typeface="Calibri Light" panose="020F0302020204030204" pitchFamily="34" charset="0"/>
                <a:cs typeface="Calibri Light" panose="020F0302020204030204" pitchFamily="34" charset="0"/>
              </a:rPr>
              <a:t>Gaffney,Angela</a:t>
            </a:r>
            <a:r>
              <a:rPr lang="en-US" sz="1600" dirty="0">
                <a:latin typeface="Calibri Light" panose="020F0302020204030204" pitchFamily="34" charset="0"/>
                <a:cs typeface="Calibri Light" panose="020F0302020204030204" pitchFamily="34" charset="0"/>
              </a:rPr>
              <a:t>. </a:t>
            </a:r>
            <a:r>
              <a:rPr lang="en-US" sz="1600" b="0" i="0" dirty="0">
                <a:solidFill>
                  <a:srgbClr val="373A3C"/>
                </a:solidFill>
                <a:effectLst/>
                <a:latin typeface="Calibri Light" panose="020F0302020204030204" pitchFamily="34" charset="0"/>
                <a:cs typeface="Calibri Light" panose="020F0302020204030204" pitchFamily="34" charset="0"/>
              </a:rPr>
              <a:t>'The Great War in Wales: Memory and Monuments in Ceredigion', Ceredigion, XIV, No1, (2001), pp.137-56. Available at</a:t>
            </a:r>
            <a:r>
              <a:rPr lang="en-US" sz="1600" b="0" i="0" dirty="0">
                <a:solidFill>
                  <a:srgbClr val="0070C0"/>
                </a:solidFill>
                <a:effectLst/>
                <a:latin typeface="Calibri Light" panose="020F0302020204030204" pitchFamily="34" charset="0"/>
                <a:cs typeface="Calibri Light" panose="020F0302020204030204" pitchFamily="34" charset="0"/>
              </a:rPr>
              <a:t>: </a:t>
            </a:r>
            <a:r>
              <a:rPr lang="en-US" sz="1600" dirty="0">
                <a:solidFill>
                  <a:srgbClr val="0070C0"/>
                </a:solidFill>
                <a:latin typeface="Calibri Light" panose="020F03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http://hdl.handle.net/10107/1099003</a:t>
            </a:r>
            <a:r>
              <a:rPr lang="en-US" sz="1600" dirty="0">
                <a:solidFill>
                  <a:srgbClr val="0070C0"/>
                </a:solidFill>
                <a:latin typeface="Calibri Light" panose="020F0302020204030204" pitchFamily="34" charset="0"/>
                <a:cs typeface="Calibri Light" panose="020F0302020204030204" pitchFamily="34" charset="0"/>
              </a:rPr>
              <a:t> </a:t>
            </a:r>
            <a:r>
              <a:rPr lang="en-US" sz="1600" dirty="0">
                <a:latin typeface="Calibri Light" panose="020F0302020204030204" pitchFamily="34" charset="0"/>
                <a:cs typeface="Calibri Light" panose="020F0302020204030204" pitchFamily="34" charset="0"/>
              </a:rPr>
              <a:t>Accessed on 29/09/2021.</a:t>
            </a:r>
          </a:p>
          <a:p>
            <a:r>
              <a:rPr lang="en-US" sz="1600" dirty="0" err="1">
                <a:latin typeface="Calibri Light" panose="020F0302020204030204" pitchFamily="34" charset="0"/>
                <a:cs typeface="Calibri Light" panose="020F0302020204030204" pitchFamily="34" charset="0"/>
              </a:rPr>
              <a:t>Gier-Viskovatoff</a:t>
            </a:r>
            <a:r>
              <a:rPr lang="en-US" sz="1600" dirty="0">
                <a:latin typeface="Calibri Light" panose="020F0302020204030204" pitchFamily="34" charset="0"/>
                <a:cs typeface="Calibri Light" panose="020F0302020204030204" pitchFamily="34" charset="0"/>
              </a:rPr>
              <a:t>, Jaclyn J., and Abigail Porter. “Women of the British Coalfields on Strike in 1926 and 1984: Documenting Lives Using Oral History and Photography.” </a:t>
            </a:r>
            <a:r>
              <a:rPr lang="en-US" sz="1600" i="1" dirty="0">
                <a:latin typeface="Calibri Light" panose="020F0302020204030204" pitchFamily="34" charset="0"/>
                <a:cs typeface="Calibri Light" panose="020F0302020204030204" pitchFamily="34" charset="0"/>
              </a:rPr>
              <a:t>Frontiers: A Journal of Women Studies</a:t>
            </a:r>
            <a:r>
              <a:rPr lang="en-US" sz="1600" dirty="0">
                <a:latin typeface="Calibri Light" panose="020F0302020204030204" pitchFamily="34" charset="0"/>
                <a:cs typeface="Calibri Light" panose="020F0302020204030204" pitchFamily="34" charset="0"/>
              </a:rPr>
              <a:t>, vol. 19, no. 2, University of Nebraska Press, 1998, pp. 199–230, </a:t>
            </a:r>
            <a:r>
              <a:rPr lang="en-US" sz="1600" dirty="0">
                <a:solidFill>
                  <a:srgbClr val="0070C0"/>
                </a:solidFill>
                <a:latin typeface="Calibri Light" panose="020F0302020204030204" pitchFamily="34" charset="0"/>
                <a:cs typeface="Calibri Light" panose="020F0302020204030204" pitchFamily="34" charset="0"/>
                <a:hlinkClick r:id="rId3">
                  <a:extLst>
                    <a:ext uri="{A12FA001-AC4F-418D-AE19-62706E023703}">
                      <ahyp:hlinkClr xmlns:ahyp="http://schemas.microsoft.com/office/drawing/2018/hyperlinkcolor" val="tx"/>
                    </a:ext>
                  </a:extLst>
                </a:hlinkClick>
              </a:rPr>
              <a:t>https://doi.org/10.2307/3347166</a:t>
            </a:r>
            <a:r>
              <a:rPr lang="en-US" sz="1600" dirty="0">
                <a:solidFill>
                  <a:srgbClr val="0070C0"/>
                </a:solidFill>
                <a:latin typeface="Calibri Light" panose="020F0302020204030204" pitchFamily="34" charset="0"/>
                <a:cs typeface="Calibri Light" panose="020F0302020204030204" pitchFamily="34" charset="0"/>
              </a:rPr>
              <a:t>.</a:t>
            </a:r>
          </a:p>
          <a:p>
            <a:r>
              <a:rPr lang="en-GB" sz="1600" dirty="0" err="1">
                <a:latin typeface="Calibri Light" panose="020F0302020204030204" pitchFamily="34" charset="0"/>
                <a:cs typeface="Calibri Light" panose="020F0302020204030204" pitchFamily="34" charset="0"/>
              </a:rPr>
              <a:t>Geni</a:t>
            </a:r>
            <a:r>
              <a:rPr lang="en-GB" sz="1600" dirty="0">
                <a:solidFill>
                  <a:srgbClr val="0070C0"/>
                </a:solidFill>
                <a:latin typeface="Calibri Light" panose="020F0302020204030204" pitchFamily="34" charset="0"/>
                <a:cs typeface="Calibri Light" panose="020F0302020204030204" pitchFamily="34" charset="0"/>
              </a:rPr>
              <a:t>. </a:t>
            </a:r>
            <a:r>
              <a:rPr lang="en-GB" sz="1600" dirty="0">
                <a:solidFill>
                  <a:srgbClr val="0070C0"/>
                </a:solidFill>
                <a:latin typeface="Calibri Light" panose="020F0302020204030204" pitchFamily="34" charset="0"/>
                <a:cs typeface="Calibri Light" panose="020F0302020204030204" pitchFamily="34" charset="0"/>
                <a:hlinkClick r:id="rId4">
                  <a:extLst>
                    <a:ext uri="{A12FA001-AC4F-418D-AE19-62706E023703}">
                      <ahyp:hlinkClr xmlns:ahyp="http://schemas.microsoft.com/office/drawing/2018/hyperlinkcolor" val="tx"/>
                    </a:ext>
                  </a:extLst>
                </a:hlinkClick>
              </a:rPr>
              <a:t>https://www.geni.com/people/Lt-Horace-Michael-Hynman-Allenby-MC/6000000030111165150</a:t>
            </a:r>
            <a:endParaRPr lang="en-US" sz="1600" dirty="0">
              <a:solidFill>
                <a:srgbClr val="0070C0"/>
              </a:solidFill>
              <a:latin typeface="Calibri Light" panose="020F0302020204030204" pitchFamily="34" charset="0"/>
              <a:cs typeface="Calibri Light" panose="020F0302020204030204" pitchFamily="34" charset="0"/>
            </a:endParaRPr>
          </a:p>
          <a:p>
            <a:r>
              <a:rPr lang="en-US" sz="1600" dirty="0">
                <a:latin typeface="Calibri Light" panose="020F0302020204030204" pitchFamily="34" charset="0"/>
                <a:cs typeface="Calibri Light" panose="020F0302020204030204" pitchFamily="34" charset="0"/>
              </a:rPr>
              <a:t>Hayes, Siobhan Mary (2019). West </a:t>
            </a:r>
            <a:r>
              <a:rPr lang="en-US" sz="1600" dirty="0" err="1">
                <a:latin typeface="Calibri Light" panose="020F0302020204030204" pitchFamily="34" charset="0"/>
                <a:cs typeface="Calibri Light" panose="020F0302020204030204" pitchFamily="34" charset="0"/>
              </a:rPr>
              <a:t>Monmouthshire</a:t>
            </a:r>
            <a:r>
              <a:rPr lang="en-US" sz="1600" dirty="0">
                <a:latin typeface="Calibri Light" panose="020F0302020204030204" pitchFamily="34" charset="0"/>
                <a:cs typeface="Calibri Light" panose="020F0302020204030204" pitchFamily="34" charset="0"/>
              </a:rPr>
              <a:t>, a Community in Crisis: To What Extent Was the Extreme Poverty Experienced in West </a:t>
            </a:r>
            <a:r>
              <a:rPr lang="en-US" sz="1700" dirty="0" err="1">
                <a:latin typeface="Calibri Light" panose="020F0302020204030204" pitchFamily="34" charset="0"/>
                <a:cs typeface="Calibri Light" panose="020F0302020204030204" pitchFamily="34" charset="0"/>
              </a:rPr>
              <a:t>Monmouthshire</a:t>
            </a:r>
            <a:r>
              <a:rPr lang="en-US" sz="1600" dirty="0">
                <a:latin typeface="Calibri Light" panose="020F0302020204030204" pitchFamily="34" charset="0"/>
                <a:cs typeface="Calibri Light" panose="020F0302020204030204" pitchFamily="34" charset="0"/>
              </a:rPr>
              <a:t> During the Inter-War Years Affected by Changing Local and National Attitudes Towards Relief, and Itself an Influence on Public Perception of Welfare Issues? Student dissertation for The Open University module A826 MA History part 2. Available at: </a:t>
            </a:r>
            <a:r>
              <a:rPr lang="en-US" sz="1600" dirty="0">
                <a:solidFill>
                  <a:srgbClr val="0070C0"/>
                </a:solidFill>
                <a:latin typeface="Calibri Light" panose="020F0302020204030204" pitchFamily="34" charset="0"/>
                <a:cs typeface="Calibri Light" panose="020F0302020204030204" pitchFamily="34" charset="0"/>
                <a:hlinkClick r:id="rId5">
                  <a:extLst>
                    <a:ext uri="{A12FA001-AC4F-418D-AE19-62706E023703}">
                      <ahyp:hlinkClr xmlns:ahyp="http://schemas.microsoft.com/office/drawing/2018/hyperlinkcolor" val="tx"/>
                    </a:ext>
                  </a:extLst>
                </a:hlinkClick>
              </a:rPr>
              <a:t>https://oro.open.ac.uk/60346/5/Hayes_Redacted_Dissertation%20Final%20Siobhan%20Hayes.pdf</a:t>
            </a:r>
            <a:r>
              <a:rPr lang="en-US" sz="1600" dirty="0">
                <a:solidFill>
                  <a:srgbClr val="0070C0"/>
                </a:solidFill>
                <a:latin typeface="Calibri Light" panose="020F0302020204030204" pitchFamily="34" charset="0"/>
                <a:cs typeface="Calibri Light" panose="020F0302020204030204" pitchFamily="34" charset="0"/>
              </a:rPr>
              <a:t>. </a:t>
            </a:r>
            <a:r>
              <a:rPr lang="en-US" sz="1600" dirty="0">
                <a:latin typeface="Calibri Light" panose="020F0302020204030204" pitchFamily="34" charset="0"/>
                <a:cs typeface="Calibri Light" panose="020F0302020204030204" pitchFamily="34" charset="0"/>
              </a:rPr>
              <a:t>Accessed on 28/09/2021.</a:t>
            </a:r>
          </a:p>
          <a:p>
            <a:r>
              <a:rPr lang="en-US" sz="1600" b="0" i="0" dirty="0">
                <a:solidFill>
                  <a:srgbClr val="373A3C"/>
                </a:solidFill>
                <a:effectLst/>
                <a:latin typeface="Calibri Light" panose="020F0302020204030204" pitchFamily="34" charset="0"/>
                <a:cs typeface="Calibri Light" panose="020F0302020204030204" pitchFamily="34" charset="0"/>
              </a:rPr>
              <a:t>L.J. Mason, 'Communities in Mourning: Commemoration and Memorial Construction in west Wales following the Great War', (PhD Thesis: University of Wales Lampeter, 2009), pp.12-40.</a:t>
            </a:r>
          </a:p>
          <a:p>
            <a:endParaRPr lang="en-US" b="1" i="1" dirty="0">
              <a:solidFill>
                <a:srgbClr val="000000"/>
              </a:solidFill>
              <a:effectLst/>
              <a:latin typeface="Calibri Light" panose="020F0302020204030204" pitchFamily="34" charset="0"/>
              <a:cs typeface="Calibri Light" panose="020F0302020204030204" pitchFamily="34" charset="0"/>
            </a:endParaRPr>
          </a:p>
          <a:p>
            <a:endParaRPr lang="en-US" b="1" i="1" dirty="0">
              <a:latin typeface="Calibri Light" panose="020F0302020204030204" pitchFamily="34" charset="0"/>
              <a:cs typeface="Calibri Light" panose="020F0302020204030204" pitchFamily="34" charset="0"/>
            </a:endParaRPr>
          </a:p>
          <a:p>
            <a:endParaRPr lang="en-US" dirty="0"/>
          </a:p>
          <a:p>
            <a:endParaRPr lang="en-GB" dirty="0"/>
          </a:p>
          <a:p>
            <a:endParaRPr lang="en-GB" dirty="0"/>
          </a:p>
        </p:txBody>
      </p:sp>
    </p:spTree>
    <p:extLst>
      <p:ext uri="{BB962C8B-B14F-4D97-AF65-F5344CB8AC3E}">
        <p14:creationId xmlns:p14="http://schemas.microsoft.com/office/powerpoint/2010/main" val="1804028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306C1-6D30-4618-8565-A84FF78DDE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3E0218-960F-4698-BB92-7A1A1ACA7F77}"/>
              </a:ext>
            </a:extLst>
          </p:cNvPr>
          <p:cNvSpPr>
            <a:spLocks noGrp="1"/>
          </p:cNvSpPr>
          <p:nvPr>
            <p:ph idx="1"/>
          </p:nvPr>
        </p:nvSpPr>
        <p:spPr/>
        <p:txBody>
          <a:bodyPr/>
          <a:lstStyle/>
          <a:p>
            <a:r>
              <a:rPr lang="en-US" sz="1600" dirty="0">
                <a:latin typeface="Calibri Light" panose="020F0302020204030204" pitchFamily="34" charset="0"/>
                <a:cs typeface="Calibri Light" panose="020F0302020204030204" pitchFamily="34" charset="0"/>
              </a:rPr>
              <a:t>Red Flag Walks</a:t>
            </a:r>
            <a:r>
              <a:rPr lang="en-US" sz="1600" b="1" i="1" dirty="0">
                <a:latin typeface="Calibri Light" panose="020F0302020204030204" pitchFamily="34" charset="0"/>
                <a:cs typeface="Calibri Light" panose="020F0302020204030204" pitchFamily="34" charset="0"/>
              </a:rPr>
              <a:t>. </a:t>
            </a:r>
            <a:r>
              <a:rPr lang="en-US" sz="1600" b="1" i="1" dirty="0">
                <a:solidFill>
                  <a:srgbClr val="000000"/>
                </a:solidFill>
                <a:effectLst/>
                <a:latin typeface="Calibri Light" panose="020F0302020204030204" pitchFamily="34" charset="0"/>
                <a:cs typeface="Calibri Light" panose="020F0302020204030204" pitchFamily="34" charset="0"/>
              </a:rPr>
              <a:t>A forgotten women’s solidarity campaign: The Women’s Committee for the Relief of the Miners’ Wives and Children, May 1926 to January 1927 </a:t>
            </a:r>
            <a:r>
              <a:rPr lang="en-US" sz="1600" dirty="0">
                <a:solidFill>
                  <a:srgbClr val="000000"/>
                </a:solidFill>
                <a:effectLst/>
                <a:latin typeface="Calibri Light" panose="020F0302020204030204" pitchFamily="34" charset="0"/>
                <a:cs typeface="Calibri Light" panose="020F0302020204030204" pitchFamily="34" charset="0"/>
              </a:rPr>
              <a:t>Available at</a:t>
            </a:r>
            <a:r>
              <a:rPr lang="en-US" sz="1600" dirty="0">
                <a:solidFill>
                  <a:srgbClr val="0070C0"/>
                </a:solidFill>
                <a:effectLst/>
                <a:latin typeface="Calibri Light" panose="020F0302020204030204" pitchFamily="34" charset="0"/>
                <a:cs typeface="Calibri Light" panose="020F0302020204030204" pitchFamily="34" charset="0"/>
              </a:rPr>
              <a:t>:  </a:t>
            </a:r>
            <a:r>
              <a:rPr lang="en-US" sz="1600" dirty="0">
                <a:solidFill>
                  <a:srgbClr val="0070C0"/>
                </a:solidFill>
                <a:effectLst/>
                <a:latin typeface="Calibri Light" panose="020F03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https://redflagwalks.wordpress.com/2019/11/04/a-forgotten-womens-solidarity-campaign-the-womens-committee-for-the-relief-of-the-miners-wives-and-children-may-1926-to-january-1927</a:t>
            </a:r>
            <a:r>
              <a:rPr lang="en-US" sz="1600" dirty="0">
                <a:solidFill>
                  <a:srgbClr val="F7B615"/>
                </a:solidFill>
                <a:effectLst/>
                <a:latin typeface="Calibri Light" panose="020F03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a:t>
            </a:r>
            <a:r>
              <a:rPr lang="en-US" sz="1600" dirty="0">
                <a:solidFill>
                  <a:srgbClr val="000000"/>
                </a:solidFill>
                <a:effectLst/>
                <a:latin typeface="Calibri Light" panose="020F0302020204030204" pitchFamily="34" charset="0"/>
                <a:cs typeface="Calibri Light" panose="020F0302020204030204" pitchFamily="34" charset="0"/>
              </a:rPr>
              <a:t>Accessed on 01/10/2021.</a:t>
            </a:r>
            <a:endParaRPr lang="en-US" sz="1600" dirty="0">
              <a:solidFill>
                <a:srgbClr val="373A3C"/>
              </a:solidFill>
              <a:latin typeface="Calibri Light" panose="020F0302020204030204" pitchFamily="34" charset="0"/>
              <a:cs typeface="Calibri Light" panose="020F0302020204030204" pitchFamily="34" charset="0"/>
            </a:endParaRPr>
          </a:p>
          <a:p>
            <a:r>
              <a:rPr lang="en-US" sz="1600" dirty="0">
                <a:solidFill>
                  <a:srgbClr val="373A3C"/>
                </a:solidFill>
                <a:latin typeface="Calibri Light" panose="020F0302020204030204" pitchFamily="34" charset="0"/>
                <a:cs typeface="Calibri Light" panose="020F0302020204030204" pitchFamily="34" charset="0"/>
              </a:rPr>
              <a:t> Simon </a:t>
            </a:r>
            <a:r>
              <a:rPr lang="en-US" sz="1600" dirty="0" err="1">
                <a:solidFill>
                  <a:srgbClr val="373A3C"/>
                </a:solidFill>
                <a:latin typeface="Calibri Light" panose="020F0302020204030204" pitchFamily="34" charset="0"/>
                <a:cs typeface="Calibri Light" panose="020F0302020204030204" pitchFamily="34" charset="0"/>
              </a:rPr>
              <a:t>Eckley</a:t>
            </a:r>
            <a:r>
              <a:rPr lang="en-US" sz="1600" dirty="0">
                <a:solidFill>
                  <a:srgbClr val="373A3C"/>
                </a:solidFill>
                <a:latin typeface="Calibri Light" panose="020F0302020204030204" pitchFamily="34" charset="0"/>
                <a:cs typeface="Calibri Light" panose="020F0302020204030204" pitchFamily="34" charset="0"/>
              </a:rPr>
              <a:t>, Don </a:t>
            </a:r>
            <a:r>
              <a:rPr lang="en-US" sz="1600" dirty="0" err="1">
                <a:solidFill>
                  <a:srgbClr val="373A3C"/>
                </a:solidFill>
                <a:latin typeface="Calibri Light" panose="020F0302020204030204" pitchFamily="34" charset="0"/>
                <a:cs typeface="Calibri Light" panose="020F0302020204030204" pitchFamily="34" charset="0"/>
              </a:rPr>
              <a:t>Bearcroft</a:t>
            </a:r>
            <a:r>
              <a:rPr lang="en-US" sz="1600" dirty="0">
                <a:solidFill>
                  <a:srgbClr val="373A3C"/>
                </a:solidFill>
                <a:latin typeface="Calibri Light" panose="020F0302020204030204" pitchFamily="34" charset="0"/>
                <a:cs typeface="Calibri Light" panose="020F0302020204030204" pitchFamily="34" charset="0"/>
              </a:rPr>
              <a:t>. </a:t>
            </a:r>
            <a:r>
              <a:rPr lang="en-US" sz="1600" i="1" dirty="0">
                <a:solidFill>
                  <a:srgbClr val="373A3C"/>
                </a:solidFill>
                <a:latin typeface="Calibri Light" panose="020F0302020204030204" pitchFamily="34" charset="0"/>
                <a:cs typeface="Calibri Light" panose="020F0302020204030204" pitchFamily="34" charset="0"/>
              </a:rPr>
              <a:t>Voices of </a:t>
            </a:r>
            <a:r>
              <a:rPr lang="en-US" sz="1600" i="1" dirty="0" err="1">
                <a:solidFill>
                  <a:srgbClr val="373A3C"/>
                </a:solidFill>
                <a:latin typeface="Calibri Light" panose="020F0302020204030204" pitchFamily="34" charset="0"/>
                <a:cs typeface="Calibri Light" panose="020F0302020204030204" pitchFamily="34" charset="0"/>
              </a:rPr>
              <a:t>Abertillery</a:t>
            </a:r>
            <a:r>
              <a:rPr lang="en-US" sz="1600" i="1" dirty="0">
                <a:solidFill>
                  <a:srgbClr val="373A3C"/>
                </a:solidFill>
                <a:latin typeface="Calibri Light" panose="020F0302020204030204" pitchFamily="34" charset="0"/>
                <a:cs typeface="Calibri Light" panose="020F0302020204030204" pitchFamily="34" charset="0"/>
              </a:rPr>
              <a:t> </a:t>
            </a:r>
            <a:r>
              <a:rPr lang="en-US" sz="1600" i="1" dirty="0" err="1">
                <a:solidFill>
                  <a:srgbClr val="373A3C"/>
                </a:solidFill>
                <a:latin typeface="Calibri Light" panose="020F0302020204030204" pitchFamily="34" charset="0"/>
                <a:cs typeface="Calibri Light" panose="020F0302020204030204" pitchFamily="34" charset="0"/>
              </a:rPr>
              <a:t>Aberbeeg</a:t>
            </a:r>
            <a:r>
              <a:rPr lang="en-US" sz="1600" i="1" dirty="0">
                <a:solidFill>
                  <a:srgbClr val="373A3C"/>
                </a:solidFill>
                <a:latin typeface="Calibri Light" panose="020F0302020204030204" pitchFamily="34" charset="0"/>
                <a:cs typeface="Calibri Light" panose="020F0302020204030204" pitchFamily="34" charset="0"/>
              </a:rPr>
              <a:t> and Llanhilleth.</a:t>
            </a:r>
            <a:r>
              <a:rPr lang="en-US" sz="1600" dirty="0">
                <a:solidFill>
                  <a:srgbClr val="373A3C"/>
                </a:solidFill>
                <a:latin typeface="Calibri Light" panose="020F0302020204030204" pitchFamily="34" charset="0"/>
                <a:cs typeface="Calibri Light" panose="020F0302020204030204" pitchFamily="34" charset="0"/>
              </a:rPr>
              <a:t>1996. The Chalford Publishing Company, St Mary’s Mill, Chalford, Stroud, </a:t>
            </a:r>
            <a:r>
              <a:rPr lang="en-US" sz="1600" dirty="0" err="1">
                <a:solidFill>
                  <a:srgbClr val="373A3C"/>
                </a:solidFill>
                <a:latin typeface="Calibri Light" panose="020F0302020204030204" pitchFamily="34" charset="0"/>
                <a:cs typeface="Calibri Light" panose="020F0302020204030204" pitchFamily="34" charset="0"/>
              </a:rPr>
              <a:t>Glos.</a:t>
            </a:r>
            <a:endParaRPr lang="en-US" sz="1600" dirty="0">
              <a:latin typeface="Calibri Light" panose="020F0302020204030204" pitchFamily="34" charset="0"/>
              <a:cs typeface="Calibri Light" panose="020F0302020204030204" pitchFamily="34" charset="0"/>
            </a:endParaRPr>
          </a:p>
          <a:p>
            <a:r>
              <a:rPr lang="en-US" sz="1600" dirty="0">
                <a:latin typeface="Calibri Light" panose="020F0302020204030204" pitchFamily="34" charset="0"/>
                <a:cs typeface="Calibri Light" panose="020F0302020204030204" pitchFamily="34" charset="0"/>
              </a:rPr>
              <a:t>The Cabinet Papers. </a:t>
            </a:r>
            <a:r>
              <a:rPr lang="en-US" sz="1600" i="1" dirty="0">
                <a:latin typeface="Calibri Light" panose="020F0302020204030204" pitchFamily="34" charset="0"/>
                <a:cs typeface="Calibri Light" panose="020F0302020204030204" pitchFamily="34" charset="0"/>
              </a:rPr>
              <a:t>The Strike Build Up. </a:t>
            </a:r>
            <a:r>
              <a:rPr lang="en-US" sz="1600" dirty="0">
                <a:latin typeface="Calibri Light" panose="020F0302020204030204" pitchFamily="34" charset="0"/>
                <a:cs typeface="Calibri Light" panose="020F0302020204030204" pitchFamily="34" charset="0"/>
              </a:rPr>
              <a:t>Available at: </a:t>
            </a:r>
            <a:r>
              <a:rPr lang="en-US" sz="1600" dirty="0">
                <a:solidFill>
                  <a:srgbClr val="0070C0"/>
                </a:solidFill>
                <a:latin typeface="Calibri Light" panose="020F0302020204030204" pitchFamily="34" charset="0"/>
                <a:cs typeface="Calibri Light" panose="020F0302020204030204" pitchFamily="34" charset="0"/>
                <a:hlinkClick r:id="rId3">
                  <a:extLst>
                    <a:ext uri="{A12FA001-AC4F-418D-AE19-62706E023703}">
                      <ahyp:hlinkClr xmlns:ahyp="http://schemas.microsoft.com/office/drawing/2018/hyperlinkcolor" val="tx"/>
                    </a:ext>
                  </a:extLst>
                </a:hlinkClick>
              </a:rPr>
              <a:t>https://www.nationalarchives.gov.uk/cabinetpapers/alevelstudies/strike-buildup.htm</a:t>
            </a:r>
            <a:r>
              <a:rPr lang="en-US" sz="1600" dirty="0">
                <a:solidFill>
                  <a:srgbClr val="0070C0"/>
                </a:solidFill>
                <a:latin typeface="Calibri Light" panose="020F0302020204030204" pitchFamily="34" charset="0"/>
                <a:cs typeface="Calibri Light" panose="020F0302020204030204" pitchFamily="34" charset="0"/>
              </a:rPr>
              <a:t>  </a:t>
            </a:r>
            <a:r>
              <a:rPr lang="en-US" sz="1600" dirty="0">
                <a:latin typeface="Calibri Light" panose="020F0302020204030204" pitchFamily="34" charset="0"/>
                <a:cs typeface="Calibri Light" panose="020F0302020204030204" pitchFamily="34" charset="0"/>
              </a:rPr>
              <a:t>Accessed on 01/10/2021.</a:t>
            </a:r>
          </a:p>
          <a:p>
            <a:endParaRPr lang="en-US" sz="1600" dirty="0">
              <a:solidFill>
                <a:srgbClr val="000000"/>
              </a:solidFill>
              <a:effectLst/>
              <a:latin typeface="Calibri Light" panose="020F03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713524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35C2-BA70-4A15-A36F-0D83B05749C3}"/>
              </a:ext>
            </a:extLst>
          </p:cNvPr>
          <p:cNvSpPr>
            <a:spLocks noGrp="1"/>
          </p:cNvSpPr>
          <p:nvPr>
            <p:ph type="title"/>
          </p:nvPr>
        </p:nvSpPr>
        <p:spPr/>
        <p:txBody>
          <a:bodyPr/>
          <a:lstStyle/>
          <a:p>
            <a:r>
              <a:rPr lang="en-GB" dirty="0"/>
              <a:t>Images</a:t>
            </a:r>
          </a:p>
        </p:txBody>
      </p:sp>
      <p:sp>
        <p:nvSpPr>
          <p:cNvPr id="3" name="Content Placeholder 2">
            <a:extLst>
              <a:ext uri="{FF2B5EF4-FFF2-40B4-BE49-F238E27FC236}">
                <a16:creationId xmlns:a16="http://schemas.microsoft.com/office/drawing/2014/main" id="{57191D14-6CD0-41F8-9B3C-32E2F2B2AE59}"/>
              </a:ext>
            </a:extLst>
          </p:cNvPr>
          <p:cNvSpPr>
            <a:spLocks noGrp="1"/>
          </p:cNvSpPr>
          <p:nvPr>
            <p:ph idx="1"/>
          </p:nvPr>
        </p:nvSpPr>
        <p:spPr/>
        <p:txBody>
          <a:bodyPr/>
          <a:lstStyle/>
          <a:p>
            <a:r>
              <a:rPr lang="en-GB" sz="1600" i="1" dirty="0"/>
              <a:t>Fig 1</a:t>
            </a:r>
            <a:r>
              <a:rPr lang="en-GB" sz="1600" dirty="0"/>
              <a:t>. Remembrance </a:t>
            </a:r>
            <a:r>
              <a:rPr lang="en-GB" sz="1600" dirty="0" err="1"/>
              <a:t>Sunday.Image</a:t>
            </a:r>
            <a:r>
              <a:rPr lang="en-GB" sz="1600" dirty="0"/>
              <a:t> from </a:t>
            </a:r>
            <a:r>
              <a:rPr lang="en-GB" sz="1600" dirty="0" err="1"/>
              <a:t>Futurelearning</a:t>
            </a:r>
            <a:r>
              <a:rPr lang="en-GB" sz="1600" dirty="0"/>
              <a:t>-Remembrance </a:t>
            </a:r>
            <a:r>
              <a:rPr lang="en-GB" sz="1600" dirty="0" err="1"/>
              <a:t>Sunday:how</a:t>
            </a:r>
            <a:r>
              <a:rPr lang="en-GB" sz="1600" dirty="0"/>
              <a:t> World War 1 changed the way we mourn the dead</a:t>
            </a:r>
          </a:p>
          <a:p>
            <a:r>
              <a:rPr lang="en-GB" sz="1600" i="1" dirty="0"/>
              <a:t>Fig 2</a:t>
            </a:r>
            <a:r>
              <a:rPr lang="en-GB" sz="1600" dirty="0"/>
              <a:t>. NUM </a:t>
            </a:r>
            <a:r>
              <a:rPr lang="en-US" sz="1600" b="0" i="0" u="none" strike="noStrike" baseline="0" dirty="0">
                <a:solidFill>
                  <a:srgbClr val="000000"/>
                </a:solidFill>
                <a:latin typeface="Calibri" panose="020F0502020204030204" pitchFamily="34" charset="0"/>
                <a:cs typeface="Calibri" panose="020F0502020204030204" pitchFamily="34" charset="0"/>
              </a:rPr>
              <a:t>Lest We Forget- </a:t>
            </a:r>
            <a:r>
              <a:rPr lang="en-US" sz="1600" b="0" i="0" u="none" strike="noStrike" baseline="0"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http://num.org.uk/news/lest-we-forget/</a:t>
            </a:r>
            <a:r>
              <a:rPr lang="en-US" sz="1600" b="0" i="0" u="none" strike="noStrike" baseline="0" dirty="0">
                <a:solidFill>
                  <a:srgbClr val="0070C0"/>
                </a:solidFill>
                <a:latin typeface="Calibri" panose="020F0502020204030204" pitchFamily="34" charset="0"/>
                <a:cs typeface="Calibri" panose="020F0502020204030204" pitchFamily="34" charset="0"/>
              </a:rPr>
              <a:t> </a:t>
            </a:r>
            <a:r>
              <a:rPr lang="en-US" sz="1600" b="0" i="0" u="none" strike="noStrike" baseline="0" dirty="0">
                <a:latin typeface="Calibri" panose="020F0502020204030204" pitchFamily="34" charset="0"/>
                <a:cs typeface="Calibri" panose="020F0502020204030204" pitchFamily="34" charset="0"/>
              </a:rPr>
              <a:t>Accessed on:01/10/2021.</a:t>
            </a:r>
          </a:p>
          <a:p>
            <a:r>
              <a:rPr lang="en-US" sz="1600" b="0" i="1" u="none" strike="noStrike" baseline="0" dirty="0">
                <a:solidFill>
                  <a:srgbClr val="000000"/>
                </a:solidFill>
                <a:latin typeface="Calibri" panose="020F0502020204030204" pitchFamily="34" charset="0"/>
                <a:cs typeface="Calibri" panose="020F0502020204030204" pitchFamily="34" charset="0"/>
              </a:rPr>
              <a:t>Fig 3</a:t>
            </a:r>
            <a:r>
              <a:rPr lang="en-US" sz="1600" b="0" i="0" u="none" strike="noStrike" baseline="0" dirty="0">
                <a:solidFill>
                  <a:srgbClr val="000000"/>
                </a:solidFill>
                <a:latin typeface="Calibri" panose="020F0502020204030204" pitchFamily="34" charset="0"/>
                <a:cs typeface="Calibri" panose="020F0502020204030204" pitchFamily="34" charset="0"/>
              </a:rPr>
              <a:t>. Poem hung in the mine at </a:t>
            </a:r>
            <a:r>
              <a:rPr lang="en-US" sz="1600" b="0" i="0" u="none" strike="noStrike" baseline="0" dirty="0" err="1">
                <a:solidFill>
                  <a:srgbClr val="000000"/>
                </a:solidFill>
                <a:latin typeface="Calibri" panose="020F0502020204030204" pitchFamily="34" charset="0"/>
                <a:cs typeface="Calibri" panose="020F0502020204030204" pitchFamily="34" charset="0"/>
              </a:rPr>
              <a:t>Llanhilleth</a:t>
            </a:r>
            <a:r>
              <a:rPr lang="en-US" sz="1600" b="0" i="0" u="none" strike="noStrike" baseline="0" dirty="0">
                <a:solidFill>
                  <a:srgbClr val="000000"/>
                </a:solidFill>
                <a:latin typeface="Calibri" panose="020F0502020204030204" pitchFamily="34" charset="0"/>
                <a:cs typeface="Calibri" panose="020F0502020204030204" pitchFamily="34" charset="0"/>
              </a:rPr>
              <a:t>- from </a:t>
            </a:r>
            <a:r>
              <a:rPr lang="en-US" sz="1600" b="0" i="1" u="none" strike="noStrike" baseline="0" dirty="0">
                <a:solidFill>
                  <a:srgbClr val="000000"/>
                </a:solidFill>
                <a:latin typeface="Calibri" panose="020F0502020204030204" pitchFamily="34" charset="0"/>
                <a:cs typeface="Calibri" panose="020F0502020204030204" pitchFamily="34" charset="0"/>
              </a:rPr>
              <a:t>voices of </a:t>
            </a:r>
            <a:r>
              <a:rPr lang="en-US" sz="1600" b="0" i="1" u="none" strike="noStrike" baseline="0" dirty="0" err="1">
                <a:solidFill>
                  <a:srgbClr val="000000"/>
                </a:solidFill>
                <a:latin typeface="Calibri" panose="020F0502020204030204" pitchFamily="34" charset="0"/>
                <a:cs typeface="Calibri" panose="020F0502020204030204" pitchFamily="34" charset="0"/>
              </a:rPr>
              <a:t>Abertillery</a:t>
            </a:r>
            <a:r>
              <a:rPr lang="en-US" sz="1600" b="0" i="1" u="none" strike="noStrike" baseline="0" dirty="0">
                <a:solidFill>
                  <a:srgbClr val="000000"/>
                </a:solidFill>
                <a:latin typeface="Calibri" panose="020F0502020204030204" pitchFamily="34" charset="0"/>
                <a:cs typeface="Calibri" panose="020F0502020204030204" pitchFamily="34" charset="0"/>
              </a:rPr>
              <a:t>, </a:t>
            </a:r>
            <a:r>
              <a:rPr lang="en-US" sz="1600" b="0" i="1" u="none" strike="noStrike" baseline="0" dirty="0" err="1">
                <a:solidFill>
                  <a:srgbClr val="000000"/>
                </a:solidFill>
                <a:latin typeface="Calibri" panose="020F0502020204030204" pitchFamily="34" charset="0"/>
                <a:cs typeface="Calibri" panose="020F0502020204030204" pitchFamily="34" charset="0"/>
              </a:rPr>
              <a:t>Aberbeeg</a:t>
            </a:r>
            <a:r>
              <a:rPr lang="en-US" sz="1600" b="0" i="1" u="none" strike="noStrike" baseline="0" dirty="0">
                <a:solidFill>
                  <a:srgbClr val="000000"/>
                </a:solidFill>
                <a:latin typeface="Calibri" panose="020F0502020204030204" pitchFamily="34" charset="0"/>
                <a:cs typeface="Calibri" panose="020F0502020204030204" pitchFamily="34" charset="0"/>
              </a:rPr>
              <a:t> and </a:t>
            </a:r>
            <a:r>
              <a:rPr lang="en-US" sz="1600" b="0" i="1" u="none" strike="noStrike" baseline="0" dirty="0" err="1">
                <a:solidFill>
                  <a:srgbClr val="000000"/>
                </a:solidFill>
                <a:latin typeface="Calibri" panose="020F0502020204030204" pitchFamily="34" charset="0"/>
                <a:cs typeface="Calibri" panose="020F0502020204030204" pitchFamily="34" charset="0"/>
              </a:rPr>
              <a:t>Llanhilleth</a:t>
            </a:r>
            <a:endParaRPr lang="en-US" sz="1600" b="0" i="1" u="none" strike="noStrike" baseline="0" dirty="0">
              <a:solidFill>
                <a:srgbClr val="000000"/>
              </a:solidFill>
              <a:latin typeface="Calibri" panose="020F0502020204030204" pitchFamily="34" charset="0"/>
              <a:cs typeface="Calibri" panose="020F0502020204030204" pitchFamily="34" charset="0"/>
            </a:endParaRPr>
          </a:p>
          <a:p>
            <a:r>
              <a:rPr lang="en-US" sz="1600" i="1" dirty="0">
                <a:solidFill>
                  <a:srgbClr val="000000"/>
                </a:solidFill>
                <a:latin typeface="Calibri" panose="020F0502020204030204" pitchFamily="34" charset="0"/>
                <a:cs typeface="Calibri" panose="020F0502020204030204" pitchFamily="34" charset="0"/>
              </a:rPr>
              <a:t>Fig 4. </a:t>
            </a:r>
            <a:r>
              <a:rPr lang="en-US" sz="1600" dirty="0">
                <a:solidFill>
                  <a:srgbClr val="000000"/>
                </a:solidFill>
                <a:latin typeface="Calibri" panose="020F0502020204030204" pitchFamily="34" charset="0"/>
                <a:cs typeface="Calibri" panose="020F0502020204030204" pitchFamily="34" charset="0"/>
              </a:rPr>
              <a:t>Posters</a:t>
            </a:r>
            <a:r>
              <a:rPr lang="en-US" sz="1600" i="1" dirty="0">
                <a:solidFill>
                  <a:srgbClr val="000000"/>
                </a:solidFill>
                <a:latin typeface="Calibri" panose="020F0502020204030204" pitchFamily="34" charset="0"/>
                <a:cs typeface="Calibri" panose="020F0502020204030204" pitchFamily="34" charset="0"/>
              </a:rPr>
              <a:t>- </a:t>
            </a:r>
            <a:r>
              <a:rPr lang="en-GB" sz="1600" i="1" dirty="0">
                <a:latin typeface="Calibri Light" panose="020F0302020204030204" pitchFamily="34" charset="0"/>
                <a:cs typeface="Calibri Light" panose="020F0302020204030204" pitchFamily="34" charset="0"/>
              </a:rPr>
              <a:t>Voices of </a:t>
            </a:r>
            <a:r>
              <a:rPr lang="en-GB" sz="1600" i="1" dirty="0" err="1">
                <a:latin typeface="Calibri Light" panose="020F0302020204030204" pitchFamily="34" charset="0"/>
                <a:cs typeface="Calibri Light" panose="020F0302020204030204" pitchFamily="34" charset="0"/>
              </a:rPr>
              <a:t>Abertillery</a:t>
            </a:r>
            <a:r>
              <a:rPr lang="en-GB" sz="1600" i="1" dirty="0">
                <a:latin typeface="Calibri Light" panose="020F0302020204030204" pitchFamily="34" charset="0"/>
                <a:cs typeface="Calibri Light" panose="020F0302020204030204" pitchFamily="34" charset="0"/>
              </a:rPr>
              <a:t> </a:t>
            </a:r>
            <a:r>
              <a:rPr lang="en-GB" sz="1600" i="1" dirty="0" err="1">
                <a:latin typeface="Calibri Light" panose="020F0302020204030204" pitchFamily="34" charset="0"/>
                <a:cs typeface="Calibri Light" panose="020F0302020204030204" pitchFamily="34" charset="0"/>
              </a:rPr>
              <a:t>Aberbeeg</a:t>
            </a:r>
            <a:r>
              <a:rPr lang="en-GB" sz="1600" i="1" dirty="0">
                <a:latin typeface="Calibri Light" panose="020F0302020204030204" pitchFamily="34" charset="0"/>
                <a:cs typeface="Calibri Light" panose="020F0302020204030204" pitchFamily="34" charset="0"/>
              </a:rPr>
              <a:t> and </a:t>
            </a:r>
            <a:r>
              <a:rPr lang="en-GB" sz="1600" i="1" dirty="0" err="1">
                <a:latin typeface="Calibri Light" panose="020F0302020204030204" pitchFamily="34" charset="0"/>
                <a:cs typeface="Calibri Light" panose="020F0302020204030204" pitchFamily="34" charset="0"/>
              </a:rPr>
              <a:t>llanhilleth.</a:t>
            </a:r>
            <a:r>
              <a:rPr lang="en-GB" sz="1600" dirty="0" err="1">
                <a:latin typeface="Calibri Light" panose="020F0302020204030204" pitchFamily="34" charset="0"/>
                <a:cs typeface="Calibri Light" panose="020F0302020204030204" pitchFamily="34" charset="0"/>
              </a:rPr>
              <a:t>Chalford</a:t>
            </a:r>
            <a:r>
              <a:rPr lang="en-GB" sz="1600" dirty="0">
                <a:latin typeface="Calibri Light" panose="020F0302020204030204" pitchFamily="34" charset="0"/>
                <a:cs typeface="Calibri Light" panose="020F0302020204030204" pitchFamily="34" charset="0"/>
              </a:rPr>
              <a:t> Pub Co.Chalford.GL6 8NX.</a:t>
            </a:r>
            <a:endParaRPr lang="en-US" sz="1600" i="1" dirty="0">
              <a:solidFill>
                <a:srgbClr val="000000"/>
              </a:solidFill>
              <a:latin typeface="Calibri" panose="020F0502020204030204" pitchFamily="34" charset="0"/>
              <a:cs typeface="Calibri" panose="020F0502020204030204" pitchFamily="34" charset="0"/>
            </a:endParaRPr>
          </a:p>
          <a:p>
            <a:r>
              <a:rPr lang="en-US" sz="1600" b="0" i="1" u="none" strike="noStrike" baseline="0" dirty="0">
                <a:solidFill>
                  <a:srgbClr val="000000"/>
                </a:solidFill>
                <a:latin typeface="Calibri" panose="020F0502020204030204" pitchFamily="34" charset="0"/>
                <a:cs typeface="Calibri" panose="020F0502020204030204" pitchFamily="34" charset="0"/>
              </a:rPr>
              <a:t>Fig 5.</a:t>
            </a:r>
            <a:r>
              <a:rPr lang="en-US" sz="1600" b="0" u="none" strike="noStrike" baseline="0" dirty="0">
                <a:solidFill>
                  <a:srgbClr val="000000"/>
                </a:solidFill>
                <a:latin typeface="Calibri" panose="020F0502020204030204" pitchFamily="34" charset="0"/>
                <a:cs typeface="Calibri" panose="020F0502020204030204" pitchFamily="34" charset="0"/>
              </a:rPr>
              <a:t>Abertillery War Memorial. Available at: </a:t>
            </a:r>
            <a:r>
              <a:rPr lang="en-US" sz="1600" b="0" u="none" strike="noStrike" baseline="0"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https://www.warmemorialsonline.org.uk/memorial/119055</a:t>
            </a:r>
            <a:r>
              <a:rPr lang="en-US" sz="1600" b="0" u="none" strike="noStrike" baseline="0" dirty="0">
                <a:solidFill>
                  <a:srgbClr val="0070C0"/>
                </a:solidFill>
                <a:latin typeface="Calibri" panose="020F0502020204030204" pitchFamily="34" charset="0"/>
                <a:cs typeface="Calibri" panose="020F0502020204030204" pitchFamily="34" charset="0"/>
              </a:rPr>
              <a:t> </a:t>
            </a:r>
            <a:r>
              <a:rPr lang="en-US" sz="1600" b="0" u="none" strike="noStrike" baseline="0" dirty="0">
                <a:latin typeface="Calibri" panose="020F0502020204030204" pitchFamily="34" charset="0"/>
                <a:cs typeface="Calibri" panose="020F0502020204030204" pitchFamily="34" charset="0"/>
              </a:rPr>
              <a:t>Accessed on 01/10/2021.</a:t>
            </a:r>
            <a:endParaRPr lang="en-US" sz="1600" b="0" i="0" u="none" strike="noStrike" baseline="0" dirty="0">
              <a:latin typeface="Calibri" panose="020F0502020204030204" pitchFamily="34" charset="0"/>
              <a:cs typeface="Calibri" panose="020F0502020204030204" pitchFamily="34" charset="0"/>
            </a:endParaRPr>
          </a:p>
          <a:p>
            <a:endParaRPr lang="en-US" sz="1600" b="0" i="0" u="none" strike="noStrike" baseline="0" dirty="0">
              <a:solidFill>
                <a:srgbClr val="000000"/>
              </a:solidFill>
              <a:latin typeface="Calibri" panose="020F0502020204030204" pitchFamily="34" charset="0"/>
              <a:cs typeface="Calibri" panose="020F0502020204030204" pitchFamily="34" charset="0"/>
            </a:endParaRPr>
          </a:p>
          <a:p>
            <a:endParaRPr lang="en-GB" sz="1600" dirty="0"/>
          </a:p>
          <a:p>
            <a:endParaRPr lang="en-GB" dirty="0"/>
          </a:p>
        </p:txBody>
      </p:sp>
    </p:spTree>
    <p:extLst>
      <p:ext uri="{BB962C8B-B14F-4D97-AF65-F5344CB8AC3E}">
        <p14:creationId xmlns:p14="http://schemas.microsoft.com/office/powerpoint/2010/main" val="3757293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b23fa32-4003-4364-bee1-59546296639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2.xml><?xml version="1.0" encoding="utf-8"?>
<ds:datastoreItem xmlns:ds="http://schemas.openxmlformats.org/officeDocument/2006/customXml" ds:itemID="{946BCBFB-BBC7-42F1-95CD-058E172363A0}">
  <ds:schemaRefs>
    <ds:schemaRef ds:uri="http://schemas.microsoft.com/office/2006/documentManagement/types"/>
    <ds:schemaRef ds:uri="http://purl.org/dc/terms/"/>
    <ds:schemaRef ds:uri="http://purl.org/dc/elements/1.1/"/>
    <ds:schemaRef ds:uri="http://schemas.openxmlformats.org/package/2006/metadata/core-properties"/>
    <ds:schemaRef ds:uri="7b23fa32-4003-4364-bee1-595462966394"/>
    <ds:schemaRef ds:uri="http://www.w3.org/XML/1998/namespace"/>
    <ds:schemaRef ds:uri="f54e4810-f1f5-4bce-aa8e-e4722dc561be"/>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84F99140-7252-494C-9379-D6240BFDAB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{4FEAAF29-FB89-4F96-88A9-5CAB09D0442A}tf11531919_win32</Template>
  <TotalTime>1892</TotalTime>
  <Words>1571</Words>
  <Application>Microsoft Office PowerPoint</Application>
  <PresentationFormat>Widescreen</PresentationFormat>
  <Paragraphs>84</Paragraphs>
  <Slides>13</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Avenir Next LT Pro</vt:lpstr>
      <vt:lpstr>Avenir Next LT Pro Light</vt:lpstr>
      <vt:lpstr>Calibri</vt:lpstr>
      <vt:lpstr>Calibri Light</vt:lpstr>
      <vt:lpstr>Garamond</vt:lpstr>
      <vt:lpstr>SavonVTI</vt:lpstr>
      <vt:lpstr>The unveiling of the Abertillery war memorial 1926</vt:lpstr>
      <vt:lpstr>PowerPoint Presentation</vt:lpstr>
      <vt:lpstr>Examine the picture-</vt:lpstr>
      <vt:lpstr>PowerPoint Presentation</vt:lpstr>
      <vt:lpstr>Pathe news film- the individuals</vt:lpstr>
      <vt:lpstr>National mourning</vt:lpstr>
      <vt:lpstr>Abertillery 1926.</vt:lpstr>
      <vt:lpstr>Abertillery Memorial Committee</vt:lpstr>
      <vt:lpstr>Conclusion</vt:lpstr>
      <vt:lpstr>Bibliography</vt:lpstr>
      <vt:lpstr>Bibliography </vt:lpstr>
      <vt:lpstr>PowerPoint Presentation</vt:lpstr>
      <vt:lpstr>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unveiling of the Abertillery war memorial 1929</dc:title>
  <dc:creator>Paula Smith (1903588)</dc:creator>
  <cp:lastModifiedBy>Paula Smith (1903588)</cp:lastModifiedBy>
  <cp:revision>43</cp:revision>
  <dcterms:created xsi:type="dcterms:W3CDTF">2021-09-27T08:43:43Z</dcterms:created>
  <dcterms:modified xsi:type="dcterms:W3CDTF">2021-10-03T10:14:53Z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