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004" autoAdjust="0"/>
  </p:normalViewPr>
  <p:slideViewPr>
    <p:cSldViewPr snapToGrid="0">
      <p:cViewPr>
        <p:scale>
          <a:sx n="70" d="100"/>
          <a:sy n="70" d="100"/>
        </p:scale>
        <p:origin x="738"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IN"/>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IN"/>
          </a:p>
        </p:txBody>
      </p:sp>
      <p:sp>
        <p:nvSpPr>
          <p:cNvPr id="4" name="Date Placeholder 3"/>
          <p:cNvSpPr>
            <a:spLocks noGrp="1"/>
          </p:cNvSpPr>
          <p:nvPr>
            <p:ph type="dt" sz="half" idx="10"/>
          </p:nvPr>
        </p:nvSpPr>
        <p:spPr/>
        <p:txBody>
          <a:bodyPr/>
          <a:lstStyle/>
          <a:p>
            <a:fld id="{1F4AEA2F-0EBF-4018-A302-260B0A9697BB}" type="datetimeFigureOut">
              <a:rPr lang="en-IN" smtClean="0"/>
              <a:t>24-07-2026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E8F5CC2-A319-4618-A833-5ADCFC93BB0F}" type="slidenum">
              <a:rPr lang="en-IN" smtClean="0"/>
              <a:t>‹#›</a:t>
            </a:fld>
            <a:endParaRPr lang="en-IN"/>
          </a:p>
        </p:txBody>
      </p:sp>
    </p:spTree>
    <p:extLst>
      <p:ext uri="{BB962C8B-B14F-4D97-AF65-F5344CB8AC3E}">
        <p14:creationId xmlns:p14="http://schemas.microsoft.com/office/powerpoint/2010/main" val="33617458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1F4AEA2F-0EBF-4018-A302-260B0A9697BB}" type="datetimeFigureOut">
              <a:rPr lang="en-IN" smtClean="0"/>
              <a:t>24-07-2026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E8F5CC2-A319-4618-A833-5ADCFC93BB0F}" type="slidenum">
              <a:rPr lang="en-IN" smtClean="0"/>
              <a:t>‹#›</a:t>
            </a:fld>
            <a:endParaRPr lang="en-IN"/>
          </a:p>
        </p:txBody>
      </p:sp>
    </p:spTree>
    <p:extLst>
      <p:ext uri="{BB962C8B-B14F-4D97-AF65-F5344CB8AC3E}">
        <p14:creationId xmlns:p14="http://schemas.microsoft.com/office/powerpoint/2010/main" val="37987288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IN"/>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F4AEA2F-0EBF-4018-A302-260B0A9697BB}" type="datetimeFigureOut">
              <a:rPr lang="en-IN" smtClean="0"/>
              <a:t>24-07-2026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E8F5CC2-A319-4618-A833-5ADCFC93BB0F}" type="slidenum">
              <a:rPr lang="en-IN" smtClean="0"/>
              <a:t>‹#›</a:t>
            </a:fld>
            <a:endParaRPr lang="en-IN"/>
          </a:p>
        </p:txBody>
      </p:sp>
    </p:spTree>
    <p:extLst>
      <p:ext uri="{BB962C8B-B14F-4D97-AF65-F5344CB8AC3E}">
        <p14:creationId xmlns:p14="http://schemas.microsoft.com/office/powerpoint/2010/main" val="20445412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Date Placeholder 4"/>
          <p:cNvSpPr>
            <a:spLocks noGrp="1"/>
          </p:cNvSpPr>
          <p:nvPr>
            <p:ph type="dt" sz="half" idx="10"/>
          </p:nvPr>
        </p:nvSpPr>
        <p:spPr/>
        <p:txBody>
          <a:bodyPr/>
          <a:lstStyle/>
          <a:p>
            <a:fld id="{1F4AEA2F-0EBF-4018-A302-260B0A9697BB}" type="datetimeFigureOut">
              <a:rPr lang="en-IN" smtClean="0"/>
              <a:t>24-07-2026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E8F5CC2-A319-4618-A833-5ADCFC93BB0F}" type="slidenum">
              <a:rPr lang="en-IN" smtClean="0"/>
              <a:t>‹#›</a:t>
            </a:fld>
            <a:endParaRPr lang="en-IN"/>
          </a:p>
        </p:txBody>
      </p:sp>
    </p:spTree>
    <p:extLst>
      <p:ext uri="{BB962C8B-B14F-4D97-AF65-F5344CB8AC3E}">
        <p14:creationId xmlns:p14="http://schemas.microsoft.com/office/powerpoint/2010/main" val="21238564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IN"/>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7" name="Date Placeholder 6"/>
          <p:cNvSpPr>
            <a:spLocks noGrp="1"/>
          </p:cNvSpPr>
          <p:nvPr>
            <p:ph type="dt" sz="half" idx="10"/>
          </p:nvPr>
        </p:nvSpPr>
        <p:spPr/>
        <p:txBody>
          <a:bodyPr/>
          <a:lstStyle/>
          <a:p>
            <a:fld id="{1F4AEA2F-0EBF-4018-A302-260B0A9697BB}" type="datetimeFigureOut">
              <a:rPr lang="en-IN" smtClean="0"/>
              <a:t>24-07-2026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2E8F5CC2-A319-4618-A833-5ADCFC93BB0F}" type="slidenum">
              <a:rPr lang="en-IN" smtClean="0"/>
              <a:t>‹#›</a:t>
            </a:fld>
            <a:endParaRPr lang="en-IN"/>
          </a:p>
        </p:txBody>
      </p:sp>
    </p:spTree>
    <p:extLst>
      <p:ext uri="{BB962C8B-B14F-4D97-AF65-F5344CB8AC3E}">
        <p14:creationId xmlns:p14="http://schemas.microsoft.com/office/powerpoint/2010/main" val="7548084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Date Placeholder 2"/>
          <p:cNvSpPr>
            <a:spLocks noGrp="1"/>
          </p:cNvSpPr>
          <p:nvPr>
            <p:ph type="dt" sz="half" idx="10"/>
          </p:nvPr>
        </p:nvSpPr>
        <p:spPr/>
        <p:txBody>
          <a:bodyPr/>
          <a:lstStyle/>
          <a:p>
            <a:fld id="{1F4AEA2F-0EBF-4018-A302-260B0A9697BB}" type="datetimeFigureOut">
              <a:rPr lang="en-IN" smtClean="0"/>
              <a:t>24-07-2026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2E8F5CC2-A319-4618-A833-5ADCFC93BB0F}" type="slidenum">
              <a:rPr lang="en-IN" smtClean="0"/>
              <a:t>‹#›</a:t>
            </a:fld>
            <a:endParaRPr lang="en-IN"/>
          </a:p>
        </p:txBody>
      </p:sp>
    </p:spTree>
    <p:extLst>
      <p:ext uri="{BB962C8B-B14F-4D97-AF65-F5344CB8AC3E}">
        <p14:creationId xmlns:p14="http://schemas.microsoft.com/office/powerpoint/2010/main" val="1036556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F4AEA2F-0EBF-4018-A302-260B0A9697BB}" type="datetimeFigureOut">
              <a:rPr lang="en-IN" smtClean="0"/>
              <a:t>24-07-2026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2E8F5CC2-A319-4618-A833-5ADCFC93BB0F}" type="slidenum">
              <a:rPr lang="en-IN" smtClean="0"/>
              <a:t>‹#›</a:t>
            </a:fld>
            <a:endParaRPr lang="en-IN"/>
          </a:p>
        </p:txBody>
      </p:sp>
    </p:spTree>
    <p:extLst>
      <p:ext uri="{BB962C8B-B14F-4D97-AF65-F5344CB8AC3E}">
        <p14:creationId xmlns:p14="http://schemas.microsoft.com/office/powerpoint/2010/main" val="4214921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IN"/>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F4AEA2F-0EBF-4018-A302-260B0A9697BB}" type="datetimeFigureOut">
              <a:rPr lang="en-IN" smtClean="0"/>
              <a:t>24-07-2026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E8F5CC2-A319-4618-A833-5ADCFC93BB0F}" type="slidenum">
              <a:rPr lang="en-IN" smtClean="0"/>
              <a:t>‹#›</a:t>
            </a:fld>
            <a:endParaRPr lang="en-IN"/>
          </a:p>
        </p:txBody>
      </p:sp>
    </p:spTree>
    <p:extLst>
      <p:ext uri="{BB962C8B-B14F-4D97-AF65-F5344CB8AC3E}">
        <p14:creationId xmlns:p14="http://schemas.microsoft.com/office/powerpoint/2010/main" val="2391874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IN"/>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F4AEA2F-0EBF-4018-A302-260B0A9697BB}" type="datetimeFigureOut">
              <a:rPr lang="en-IN" smtClean="0"/>
              <a:t>24-07-2026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E8F5CC2-A319-4618-A833-5ADCFC93BB0F}" type="slidenum">
              <a:rPr lang="en-IN" smtClean="0"/>
              <a:t>‹#›</a:t>
            </a:fld>
            <a:endParaRPr lang="en-IN"/>
          </a:p>
        </p:txBody>
      </p:sp>
    </p:spTree>
    <p:extLst>
      <p:ext uri="{BB962C8B-B14F-4D97-AF65-F5344CB8AC3E}">
        <p14:creationId xmlns:p14="http://schemas.microsoft.com/office/powerpoint/2010/main" val="2787202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1F4AEA2F-0EBF-4018-A302-260B0A9697BB}" type="datetimeFigureOut">
              <a:rPr lang="en-IN" smtClean="0"/>
              <a:t>24-07-2026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E8F5CC2-A319-4618-A833-5ADCFC93BB0F}" type="slidenum">
              <a:rPr lang="en-IN" smtClean="0"/>
              <a:t>‹#›</a:t>
            </a:fld>
            <a:endParaRPr lang="en-IN"/>
          </a:p>
        </p:txBody>
      </p:sp>
    </p:spTree>
    <p:extLst>
      <p:ext uri="{BB962C8B-B14F-4D97-AF65-F5344CB8AC3E}">
        <p14:creationId xmlns:p14="http://schemas.microsoft.com/office/powerpoint/2010/main" val="4138456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IN"/>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1F4AEA2F-0EBF-4018-A302-260B0A9697BB}" type="datetimeFigureOut">
              <a:rPr lang="en-IN" smtClean="0"/>
              <a:t>24-07-2026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E8F5CC2-A319-4618-A833-5ADCFC93BB0F}" type="slidenum">
              <a:rPr lang="en-IN" smtClean="0"/>
              <a:t>‹#›</a:t>
            </a:fld>
            <a:endParaRPr lang="en-IN"/>
          </a:p>
        </p:txBody>
      </p:sp>
    </p:spTree>
    <p:extLst>
      <p:ext uri="{BB962C8B-B14F-4D97-AF65-F5344CB8AC3E}">
        <p14:creationId xmlns:p14="http://schemas.microsoft.com/office/powerpoint/2010/main" val="29963751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IN"/>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4AEA2F-0EBF-4018-A302-260B0A9697BB}" type="datetimeFigureOut">
              <a:rPr lang="en-IN" smtClean="0"/>
              <a:t>24-07-2026</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8F5CC2-A319-4618-A833-5ADCFC93BB0F}" type="slidenum">
              <a:rPr lang="en-IN" smtClean="0"/>
              <a:t>‹#›</a:t>
            </a:fld>
            <a:endParaRPr lang="en-IN"/>
          </a:p>
        </p:txBody>
      </p:sp>
    </p:spTree>
    <p:extLst>
      <p:ext uri="{BB962C8B-B14F-4D97-AF65-F5344CB8AC3E}">
        <p14:creationId xmlns:p14="http://schemas.microsoft.com/office/powerpoint/2010/main" val="42873274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3" Type="http://schemas.openxmlformats.org/officeDocument/2006/relationships/hyperlink" Target="https://www.researchgate.net/profile/Dinesh-Deckker/publication/392927606_AI-Powered_Personalised_Learning_Promise_and_Pitfalls/links/68595d7907d6d53e82edd230/AI-Powered-Personalised-Learning-Promise-and-Pitfalls.pdf" TargetMode="External"/><Relationship Id="rId18" Type="http://schemas.openxmlformats.org/officeDocument/2006/relationships/hyperlink" Target="https://infonomics-society.org/wp-content/uploads/Health-Promotion-Principles-and-Practices-in-School.pdf" TargetMode="External"/><Relationship Id="rId26" Type="http://schemas.openxmlformats.org/officeDocument/2006/relationships/hyperlink" Target="https://www.england.nhs.uk/ourwork/prevention/obesity/" TargetMode="External"/><Relationship Id="rId21" Type="http://schemas.openxmlformats.org/officeDocument/2006/relationships/hyperlink" Target="https://link.springer.com/article/10.1007/s10462-025-11379-4" TargetMode="External"/><Relationship Id="rId34" Type="http://schemas.openxmlformats.org/officeDocument/2006/relationships/hyperlink" Target="https://www.who.int/news-room/questions-and-answers/item/obesity-health-consequences-of-being-overweight" TargetMode="External"/><Relationship Id="rId7" Type="http://schemas.openxmlformats.org/officeDocument/2006/relationships/hyperlink" Target="https://pmc.ncbi.nlm.nih.gov/articles/PMC7909498/" TargetMode="External"/><Relationship Id="rId12" Type="http://schemas.openxmlformats.org/officeDocument/2006/relationships/hyperlink" Target="https://www.dailymail.com/health/article-12876489/Areas-England-obesity-revealed-NHS-map.html" TargetMode="External"/><Relationship Id="rId17" Type="http://schemas.openxmlformats.org/officeDocument/2006/relationships/hyperlink" Target="https://link.springer.com/article/10.1007/s12325-022-02265-4" TargetMode="External"/><Relationship Id="rId25" Type="http://schemas.openxmlformats.org/officeDocument/2006/relationships/hyperlink" Target="https://www.sciencedirect.com/science/article/pii/S147021182404572X" TargetMode="External"/><Relationship Id="rId33" Type="http://schemas.openxmlformats.org/officeDocument/2006/relationships/hyperlink" Target="https://www.who.int/news-room/fact-sheets/detail/obesity-and-overweight" TargetMode="External"/><Relationship Id="rId2" Type="http://schemas.openxmlformats.org/officeDocument/2006/relationships/image" Target="../media/image1.png"/><Relationship Id="rId16" Type="http://schemas.openxmlformats.org/officeDocument/2006/relationships/hyperlink" Target="https://www.gov.uk/government/publications/life-sciences-healthcare-goals/obesity-healthcare-goals" TargetMode="External"/><Relationship Id="rId20" Type="http://schemas.openxmlformats.org/officeDocument/2006/relationships/hyperlink" Target="https://www.cell.com/heliyon/fulltext/S2405-8440(23)02096-0" TargetMode="External"/><Relationship Id="rId29" Type="http://schemas.openxmlformats.org/officeDocument/2006/relationships/hyperlink" Target="https://www.ncbi.nlm.nih.gov/books/NBK603747/" TargetMode="External"/><Relationship Id="rId1" Type="http://schemas.openxmlformats.org/officeDocument/2006/relationships/slideLayout" Target="../slideLayouts/slideLayout2.xml"/><Relationship Id="rId6" Type="http://schemas.openxmlformats.org/officeDocument/2006/relationships/hyperlink" Target="https://www.sciencedirect.com/science/article/pii/S2589936825000313" TargetMode="External"/><Relationship Id="rId11" Type="http://schemas.openxmlformats.org/officeDocument/2006/relationships/hyperlink" Target="https://www.jmir.org/2024/1/e58892/" TargetMode="External"/><Relationship Id="rId24" Type="http://schemas.openxmlformats.org/officeDocument/2006/relationships/hyperlink" Target="https://www.mdpi.com/2313-0105/11/8/298" TargetMode="External"/><Relationship Id="rId32" Type="http://schemas.openxmlformats.org/officeDocument/2006/relationships/hyperlink" Target="https://www.frontiersin.org/journals/education/articles/10.3389/feduc.2023.1231701/full" TargetMode="External"/><Relationship Id="rId37" Type="http://schemas.openxmlformats.org/officeDocument/2006/relationships/image" Target="../media/image5.png"/><Relationship Id="rId5" Type="http://schemas.openxmlformats.org/officeDocument/2006/relationships/image" Target="../media/image4.png"/><Relationship Id="rId15" Type="http://schemas.openxmlformats.org/officeDocument/2006/relationships/hyperlink" Target="https://www.gov.uk/government/publications/the-nhs-constitution-for-england/the-nhs-constitution-for-england" TargetMode="External"/><Relationship Id="rId23" Type="http://schemas.openxmlformats.org/officeDocument/2006/relationships/hyperlink" Target="https://www.mdpi.com/2071-1050/14/2/816" TargetMode="External"/><Relationship Id="rId28" Type="http://schemas.openxmlformats.org/officeDocument/2006/relationships/hyperlink" Target="https://assets.cureus.com/uploads/review_article/pdf/377513/20250709-484138-2rk18a.pdf" TargetMode="External"/><Relationship Id="rId36" Type="http://schemas.openxmlformats.org/officeDocument/2006/relationships/hyperlink" Target="https://d1wqtxts1xzle7.cloudfront.net/119087519/294_319_ijaeti_2023-libre.pdf?1729638737=&amp;response-content-disposition=inline;+filename%3DAdvances_in_Data_Protection_and_Artifici.pdf&amp;Expires=1784812706&amp;Signature=RN18sIU~iHyQqiFDQFjfARY00Dyzi~Ab1FDkD1HUbNEUO~EGO~SnTQpRM7St3xBhcNjbCoKr-10~490CEg13d0YK615e6ZhSvlcA-X1kBt0N17HFQyNUbN3EFYZ878uXBJfcYx~QlowxC1VpoyWfweWncc8Yje6cQXVg8t~Gu6OT4q~3Bx0cOvnf130OL97CR~vEFRvI5gxavDMQ5upJiTh0nUsiYiBhMSm5NweOx6xbeBTajtzXn2URa2tUkfNziOZDMhJ2So~Q4OaHofYc59RlvXOvGyhi-jrafHEcIO-eQiE15y~H9UzEZmALZfl2fQeFdH-ZDbdlwNJxU8bOgQ__&amp;Key-Pair-Id=APKAJLOHF5GGSLRBV4ZA" TargetMode="External"/><Relationship Id="rId10" Type="http://schemas.openxmlformats.org/officeDocument/2006/relationships/hyperlink" Target="https://pmc.ncbi.nlm.nih.gov/articles/PMC10749873/" TargetMode="External"/><Relationship Id="rId19" Type="http://schemas.openxmlformats.org/officeDocument/2006/relationships/hyperlink" Target="https://www.mdpi.com/2079-6374/15/7/410" TargetMode="External"/><Relationship Id="rId31" Type="http://schemas.openxmlformats.org/officeDocument/2006/relationships/hyperlink" Target="https://onlinelibrary.wiley.com/doi/full/10.1002/mdb2.70020" TargetMode="External"/><Relationship Id="rId4" Type="http://schemas.openxmlformats.org/officeDocument/2006/relationships/image" Target="../media/image3.png"/><Relationship Id="rId9" Type="http://schemas.openxmlformats.org/officeDocument/2006/relationships/hyperlink" Target="https://synapse.koreamed.org/articles/1516083103" TargetMode="External"/><Relationship Id="rId14" Type="http://schemas.openxmlformats.org/officeDocument/2006/relationships/hyperlink" Target="https://www.frontiersin.org/journals/nutrition/articles/10.3389/fnut.2022.898031/full" TargetMode="External"/><Relationship Id="rId22" Type="http://schemas.openxmlformats.org/officeDocument/2006/relationships/hyperlink" Target="https://www.emerald.com/jcm/article/41/3/281/1228013" TargetMode="External"/><Relationship Id="rId27" Type="http://schemas.openxmlformats.org/officeDocument/2006/relationships/hyperlink" Target="https://www.ovid.com/jnls/jmai/fulltext/10.21037/jmai-2025-170~the-role-of-ai-integrated-wearables-in-predictive-healthcare" TargetMode="External"/><Relationship Id="rId30" Type="http://schemas.openxmlformats.org/officeDocument/2006/relationships/hyperlink" Target="https://link.springer.com/article/10.1186/s12872-025-04582-2" TargetMode="External"/><Relationship Id="rId35" Type="http://schemas.openxmlformats.org/officeDocument/2006/relationships/hyperlink" Target="https://books.google.co.in/books?hl=en&amp;lr=&amp;id=y6QOEQAAQBAJ&amp;oi=fnd&amp;pg=PR4&amp;dq=values+and+principles+in+health+promotion&amp;ots=zAWbNk1vns&amp;sig=ozaWQtjwEKOLF5UpATJFwcnfklg&amp;redir_esc=y#v=onepage&amp;q=values%20and%20principles%20in%20health%20promotion&amp;f=false" TargetMode="External"/><Relationship Id="rId8" Type="http://schemas.openxmlformats.org/officeDocument/2006/relationships/hyperlink" Target="https://www.mdpi.com/2072-6643/14/19/3985" TargetMode="External"/><Relationship Id="rId3"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9735677" y="44011"/>
            <a:ext cx="1765933" cy="544043"/>
          </a:xfrm>
          <a:prstGeom prst="rect">
            <a:avLst/>
          </a:prstGeom>
        </p:spPr>
      </p:pic>
      <p:sp>
        <p:nvSpPr>
          <p:cNvPr id="4" name="Title 3"/>
          <p:cNvSpPr>
            <a:spLocks noGrp="1"/>
          </p:cNvSpPr>
          <p:nvPr>
            <p:ph type="title"/>
          </p:nvPr>
        </p:nvSpPr>
        <p:spPr>
          <a:xfrm>
            <a:off x="-27707" y="110836"/>
            <a:ext cx="11984179" cy="985537"/>
          </a:xfrm>
        </p:spPr>
        <p:txBody>
          <a:bodyPr>
            <a:noAutofit/>
          </a:bodyPr>
          <a:lstStyle/>
          <a:p>
            <a:r>
              <a:rPr lang="en-IN" sz="1000" b="1" dirty="0" smtClean="0">
                <a:latin typeface="Times New Roman" panose="02020603050405020304" pitchFamily="18" charset="0"/>
                <a:cs typeface="Times New Roman" panose="02020603050405020304" pitchFamily="18" charset="0"/>
              </a:rPr>
              <a:t>Programme</a:t>
            </a:r>
            <a:r>
              <a:rPr lang="en-IN" sz="1000" b="1" dirty="0" smtClean="0"/>
              <a:t>: </a:t>
            </a:r>
            <a:r>
              <a:rPr lang="en-US" sz="1000" b="1" dirty="0" smtClean="0">
                <a:latin typeface="Times New Roman" panose="02020603050405020304" pitchFamily="18" charset="0"/>
                <a:cs typeface="Times New Roman" panose="02020603050405020304" pitchFamily="18" charset="0"/>
              </a:rPr>
              <a:t>MSc Public Health and Social Care in Practice </a:t>
            </a:r>
            <a:r>
              <a:rPr lang="en-IN" sz="1000" b="1" dirty="0"/>
              <a:t/>
            </a:r>
            <a:br>
              <a:rPr lang="en-IN" sz="1000" b="1" dirty="0"/>
            </a:br>
            <a:r>
              <a:rPr lang="en-US" sz="1000" b="1" dirty="0" smtClean="0">
                <a:latin typeface="Times New Roman" panose="02020603050405020304" pitchFamily="18" charset="0"/>
                <a:cs typeface="Times New Roman" panose="02020603050405020304" pitchFamily="18" charset="0"/>
              </a:rPr>
              <a:t>Module: Population Health and Digital Health Promotion</a:t>
            </a:r>
            <a:r>
              <a:rPr lang="en-IN" sz="1000" dirty="0" smtClean="0"/>
              <a:t/>
            </a:r>
            <a:br>
              <a:rPr lang="en-IN" sz="1000" dirty="0" smtClean="0"/>
            </a:br>
            <a:r>
              <a:rPr lang="en-IN" sz="1000" b="1" dirty="0" smtClean="0">
                <a:latin typeface="Times New Roman" panose="02020603050405020304" pitchFamily="18" charset="0"/>
                <a:cs typeface="Times New Roman" panose="02020603050405020304" pitchFamily="18" charset="0"/>
              </a:rPr>
              <a:t>Module code: LCHS7009 </a:t>
            </a:r>
            <a:r>
              <a:rPr lang="en-IN" sz="1000" b="1" dirty="0">
                <a:latin typeface="Times New Roman" panose="02020603050405020304" pitchFamily="18" charset="0"/>
                <a:cs typeface="Times New Roman" panose="02020603050405020304" pitchFamily="18" charset="0"/>
              </a:rPr>
              <a:t/>
            </a:r>
            <a:br>
              <a:rPr lang="en-IN" sz="1000" b="1" dirty="0">
                <a:latin typeface="Times New Roman" panose="02020603050405020304" pitchFamily="18" charset="0"/>
                <a:cs typeface="Times New Roman" panose="02020603050405020304" pitchFamily="18" charset="0"/>
              </a:rPr>
            </a:br>
            <a:r>
              <a:rPr lang="en-US" sz="1000" b="1" dirty="0" smtClean="0">
                <a:latin typeface="Times New Roman" panose="02020603050405020304" pitchFamily="18" charset="0"/>
                <a:cs typeface="Times New Roman" panose="02020603050405020304" pitchFamily="18" charset="0"/>
              </a:rPr>
              <a:t>Lecturer: </a:t>
            </a:r>
            <a:r>
              <a:rPr lang="en-US" sz="1000" b="1" dirty="0" err="1" smtClean="0">
                <a:latin typeface="Times New Roman" panose="02020603050405020304" pitchFamily="18" charset="0"/>
                <a:cs typeface="Times New Roman" panose="02020603050405020304" pitchFamily="18" charset="0"/>
              </a:rPr>
              <a:t>Diola</a:t>
            </a:r>
            <a:r>
              <a:rPr lang="en-US" sz="1000" b="1" dirty="0" smtClean="0">
                <a:latin typeface="Times New Roman" panose="02020603050405020304" pitchFamily="18" charset="0"/>
                <a:cs typeface="Times New Roman" panose="02020603050405020304" pitchFamily="18" charset="0"/>
              </a:rPr>
              <a:t> </a:t>
            </a:r>
            <a:r>
              <a:rPr lang="en-US" sz="1000" b="1" dirty="0" err="1" smtClean="0">
                <a:latin typeface="Times New Roman" panose="02020603050405020304" pitchFamily="18" charset="0"/>
                <a:cs typeface="Times New Roman" panose="02020603050405020304" pitchFamily="18" charset="0"/>
              </a:rPr>
              <a:t>Bijlhout</a:t>
            </a:r>
            <a:r>
              <a:rPr lang="en-US" sz="1000" b="1" dirty="0" smtClean="0">
                <a:latin typeface="Times New Roman" panose="02020603050405020304" pitchFamily="18" charset="0"/>
                <a:cs typeface="Times New Roman" panose="02020603050405020304" pitchFamily="18" charset="0"/>
              </a:rPr>
              <a:t>` </a:t>
            </a:r>
            <a:r>
              <a:rPr lang="en-US" sz="1000" b="1" dirty="0" err="1" smtClean="0">
                <a:latin typeface="Times New Roman" panose="02020603050405020304" pitchFamily="18" charset="0"/>
                <a:cs typeface="Times New Roman" panose="02020603050405020304" pitchFamily="18" charset="0"/>
              </a:rPr>
              <a:t>Dr</a:t>
            </a:r>
            <a:r>
              <a:rPr lang="en-US" sz="1000" b="1" dirty="0" smtClean="0">
                <a:latin typeface="Times New Roman" panose="02020603050405020304" pitchFamily="18" charset="0"/>
                <a:cs typeface="Times New Roman" panose="02020603050405020304" pitchFamily="18" charset="0"/>
              </a:rPr>
              <a:t> Ping Wu</a:t>
            </a:r>
            <a:br>
              <a:rPr lang="en-US" sz="1000" b="1" dirty="0" smtClean="0">
                <a:latin typeface="Times New Roman" panose="02020603050405020304" pitchFamily="18" charset="0"/>
                <a:cs typeface="Times New Roman" panose="02020603050405020304" pitchFamily="18" charset="0"/>
              </a:rPr>
            </a:br>
            <a:r>
              <a:rPr lang="en-IN" sz="1000" b="1" dirty="0" smtClean="0">
                <a:latin typeface="Times New Roman" panose="02020603050405020304" pitchFamily="18" charset="0"/>
                <a:cs typeface="Times New Roman" panose="02020603050405020304" pitchFamily="18" charset="0"/>
              </a:rPr>
              <a:t>Assignment Title: Component 2 </a:t>
            </a:r>
            <a:r>
              <a:rPr lang="en-IN" sz="1000" b="1" dirty="0" smtClean="0">
                <a:latin typeface="Times New Roman" panose="02020603050405020304" pitchFamily="18" charset="0"/>
                <a:cs typeface="Times New Roman" panose="02020603050405020304" pitchFamily="18" charset="0"/>
              </a:rPr>
              <a:t>Poster</a:t>
            </a:r>
            <a:br>
              <a:rPr lang="en-IN" sz="1000" b="1" dirty="0" smtClean="0">
                <a:latin typeface="Times New Roman" panose="02020603050405020304" pitchFamily="18" charset="0"/>
                <a:cs typeface="Times New Roman" panose="02020603050405020304" pitchFamily="18" charset="0"/>
              </a:rPr>
            </a:br>
            <a:r>
              <a:rPr lang="en-IN" sz="1000" b="1" dirty="0" smtClean="0">
                <a:latin typeface="Times New Roman" panose="02020603050405020304" pitchFamily="18" charset="0"/>
                <a:cs typeface="Times New Roman" panose="02020603050405020304" pitchFamily="18" charset="0"/>
              </a:rPr>
              <a:t>Student ID:</a:t>
            </a:r>
            <a:br>
              <a:rPr lang="en-IN" sz="1000" b="1" dirty="0" smtClean="0">
                <a:latin typeface="Times New Roman" panose="02020603050405020304" pitchFamily="18" charset="0"/>
                <a:cs typeface="Times New Roman" panose="02020603050405020304" pitchFamily="18" charset="0"/>
              </a:rPr>
            </a:br>
            <a:r>
              <a:rPr lang="en-IN" sz="1000" b="1" dirty="0" smtClean="0">
                <a:latin typeface="Times New Roman" panose="02020603050405020304" pitchFamily="18" charset="0"/>
                <a:cs typeface="Times New Roman" panose="02020603050405020304" pitchFamily="18" charset="0"/>
              </a:rPr>
              <a:t>Student Name</a:t>
            </a:r>
            <a:r>
              <a:rPr lang="en-US" sz="1000" b="1" dirty="0" smtClean="0">
                <a:latin typeface="Times New Roman" panose="02020603050405020304" pitchFamily="18" charset="0"/>
                <a:cs typeface="Times New Roman" panose="02020603050405020304" pitchFamily="18" charset="0"/>
              </a:rPr>
              <a:t/>
            </a:r>
            <a:br>
              <a:rPr lang="en-US" sz="1000" b="1" dirty="0" smtClean="0">
                <a:latin typeface="Times New Roman" panose="02020603050405020304" pitchFamily="18" charset="0"/>
                <a:cs typeface="Times New Roman" panose="02020603050405020304" pitchFamily="18" charset="0"/>
              </a:rPr>
            </a:br>
            <a:endParaRPr lang="en-IN" sz="1000" b="1" dirty="0">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94239" y="920725"/>
            <a:ext cx="11831783" cy="308839"/>
          </a:xfrm>
        </p:spPr>
        <p:txBody>
          <a:bodyPr/>
          <a:lstStyle/>
          <a:p>
            <a:pPr marL="0" indent="0" algn="ctr">
              <a:buNone/>
            </a:pPr>
            <a:r>
              <a:rPr lang="en-US" sz="1400" b="1" dirty="0">
                <a:latin typeface="Times New Roman" panose="02020603050405020304" pitchFamily="18" charset="0"/>
                <a:cs typeface="Times New Roman" panose="02020603050405020304" pitchFamily="18" charset="0"/>
              </a:rPr>
              <a:t>Title: </a:t>
            </a:r>
            <a:r>
              <a:rPr lang="en-US" sz="1400" b="1" dirty="0" smtClean="0">
                <a:latin typeface="Times New Roman" panose="02020603050405020304" pitchFamily="18" charset="0"/>
                <a:cs typeface="Times New Roman" panose="02020603050405020304" pitchFamily="18" charset="0"/>
              </a:rPr>
              <a:t>Healthy Life AI in obesity management among people in the UK</a:t>
            </a:r>
            <a:r>
              <a:rPr lang="en-US" sz="1400" b="1" dirty="0">
                <a:latin typeface="Times New Roman" panose="02020603050405020304" pitchFamily="18" charset="0"/>
                <a:cs typeface="Times New Roman" panose="02020603050405020304" pitchFamily="18" charset="0"/>
              </a:rPr>
              <a:t> </a:t>
            </a:r>
            <a:endParaRPr lang="en-US" sz="1400" b="0" dirty="0" smtClean="0">
              <a:effectLst/>
              <a:latin typeface="Times New Roman" panose="02020603050405020304" pitchFamily="18" charset="0"/>
              <a:cs typeface="Times New Roman" panose="02020603050405020304" pitchFamily="18" charset="0"/>
            </a:endParaRPr>
          </a:p>
        </p:txBody>
      </p:sp>
      <p:cxnSp>
        <p:nvCxnSpPr>
          <p:cNvPr id="8" name="Straight Connector 7"/>
          <p:cNvCxnSpPr/>
          <p:nvPr/>
        </p:nvCxnSpPr>
        <p:spPr>
          <a:xfrm flipV="1">
            <a:off x="58735" y="1174038"/>
            <a:ext cx="12018815" cy="2588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7" name="Rectangle 16"/>
          <p:cNvSpPr/>
          <p:nvPr/>
        </p:nvSpPr>
        <p:spPr>
          <a:xfrm>
            <a:off x="66033" y="1267676"/>
            <a:ext cx="2937166" cy="3472023"/>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IN" sz="900" b="1" dirty="0" smtClean="0">
              <a:solidFill>
                <a:schemeClr val="tx1"/>
              </a:solidFill>
              <a:latin typeface="Times New Roman" panose="02020603050405020304" pitchFamily="18" charset="0"/>
              <a:cs typeface="Times New Roman" panose="02020603050405020304" pitchFamily="18" charset="0"/>
            </a:endParaRPr>
          </a:p>
          <a:p>
            <a:endParaRPr lang="en-IN" sz="900" b="1" dirty="0">
              <a:solidFill>
                <a:schemeClr val="tx1"/>
              </a:solidFill>
              <a:latin typeface="Times New Roman" panose="02020603050405020304" pitchFamily="18" charset="0"/>
              <a:cs typeface="Times New Roman" panose="02020603050405020304" pitchFamily="18" charset="0"/>
            </a:endParaRPr>
          </a:p>
          <a:p>
            <a:endParaRPr lang="en-IN" sz="900" b="1" dirty="0" smtClean="0">
              <a:solidFill>
                <a:schemeClr val="tx1"/>
              </a:solidFill>
              <a:latin typeface="Times New Roman" panose="02020603050405020304" pitchFamily="18" charset="0"/>
              <a:cs typeface="Times New Roman" panose="02020603050405020304" pitchFamily="18" charset="0"/>
            </a:endParaRPr>
          </a:p>
          <a:p>
            <a:endParaRPr lang="en-IN" sz="900" b="1" dirty="0">
              <a:solidFill>
                <a:schemeClr val="tx1"/>
              </a:solidFill>
              <a:latin typeface="Times New Roman" panose="02020603050405020304" pitchFamily="18" charset="0"/>
              <a:cs typeface="Times New Roman" panose="02020603050405020304" pitchFamily="18" charset="0"/>
            </a:endParaRPr>
          </a:p>
          <a:p>
            <a:r>
              <a:rPr lang="en-IN" sz="700" b="1" dirty="0" smtClean="0">
                <a:solidFill>
                  <a:schemeClr val="tx1"/>
                </a:solidFill>
                <a:latin typeface="Times New Roman" panose="02020603050405020304" pitchFamily="18" charset="0"/>
                <a:cs typeface="Times New Roman" panose="02020603050405020304" pitchFamily="18" charset="0"/>
              </a:rPr>
              <a:t>Background</a:t>
            </a:r>
          </a:p>
          <a:p>
            <a:pPr algn="just"/>
            <a:r>
              <a:rPr lang="en-US" sz="600" dirty="0" smtClean="0">
                <a:solidFill>
                  <a:schemeClr val="tx1"/>
                </a:solidFill>
                <a:latin typeface="Times New Roman" panose="02020603050405020304" pitchFamily="18" charset="0"/>
                <a:cs typeface="Times New Roman" panose="02020603050405020304" pitchFamily="18" charset="0"/>
              </a:rPr>
              <a:t>Obesity </a:t>
            </a:r>
            <a:r>
              <a:rPr lang="en-US" sz="600" dirty="0">
                <a:solidFill>
                  <a:schemeClr val="tx1"/>
                </a:solidFill>
                <a:latin typeface="Times New Roman" panose="02020603050405020304" pitchFamily="18" charset="0"/>
                <a:cs typeface="Times New Roman" panose="02020603050405020304" pitchFamily="18" charset="0"/>
              </a:rPr>
              <a:t>is a worldwide chronic health condition which is caused by genetics, brain function, diet, and environmental factors (Masood and </a:t>
            </a:r>
            <a:r>
              <a:rPr lang="en-US" sz="600" dirty="0" err="1">
                <a:solidFill>
                  <a:schemeClr val="tx1"/>
                </a:solidFill>
                <a:latin typeface="Times New Roman" panose="02020603050405020304" pitchFamily="18" charset="0"/>
                <a:cs typeface="Times New Roman" panose="02020603050405020304" pitchFamily="18" charset="0"/>
              </a:rPr>
              <a:t>Moorthy</a:t>
            </a:r>
            <a:r>
              <a:rPr lang="en-US" sz="600" dirty="0">
                <a:solidFill>
                  <a:schemeClr val="tx1"/>
                </a:solidFill>
                <a:latin typeface="Times New Roman" panose="02020603050405020304" pitchFamily="18" charset="0"/>
                <a:cs typeface="Times New Roman" panose="02020603050405020304" pitchFamily="18" charset="0"/>
              </a:rPr>
              <a:t>, 2023). </a:t>
            </a:r>
            <a:endParaRPr lang="en-US" sz="600" b="0" dirty="0" smtClean="0">
              <a:solidFill>
                <a:schemeClr val="tx1"/>
              </a:solidFill>
              <a:effectLst/>
              <a:latin typeface="Times New Roman" panose="02020603050405020304" pitchFamily="18" charset="0"/>
              <a:cs typeface="Times New Roman" panose="02020603050405020304" pitchFamily="18" charset="0"/>
            </a:endParaRPr>
          </a:p>
          <a:p>
            <a:pPr marL="171450" indent="-171450" algn="just" fontAlgn="base">
              <a:buFont typeface="Arial" panose="020B0604020202020204" pitchFamily="34" charset="0"/>
              <a:buChar char="•"/>
            </a:pPr>
            <a:r>
              <a:rPr lang="en-US" sz="600" dirty="0">
                <a:solidFill>
                  <a:schemeClr val="tx1"/>
                </a:solidFill>
                <a:latin typeface="Times New Roman" panose="02020603050405020304" pitchFamily="18" charset="0"/>
                <a:cs typeface="Times New Roman" panose="02020603050405020304" pitchFamily="18" charset="0"/>
              </a:rPr>
              <a:t>Obesity is closely associated with severe diseases like hypertension, type 2 diabetes and cardiovascular diseases. </a:t>
            </a:r>
          </a:p>
          <a:p>
            <a:pPr marL="171450" indent="-171450" algn="just" fontAlgn="base">
              <a:buFont typeface="Arial" panose="020B0604020202020204" pitchFamily="34" charset="0"/>
              <a:buChar char="•"/>
            </a:pPr>
            <a:r>
              <a:rPr lang="en-US" sz="600" dirty="0">
                <a:solidFill>
                  <a:schemeClr val="tx1"/>
                </a:solidFill>
                <a:latin typeface="Times New Roman" panose="02020603050405020304" pitchFamily="18" charset="0"/>
                <a:cs typeface="Times New Roman" panose="02020603050405020304" pitchFamily="18" charset="0"/>
              </a:rPr>
              <a:t>It can also result in premature </a:t>
            </a:r>
            <a:r>
              <a:rPr lang="en-US" sz="600" dirty="0" err="1" smtClean="0">
                <a:solidFill>
                  <a:schemeClr val="tx1"/>
                </a:solidFill>
                <a:latin typeface="Times New Roman" panose="02020603050405020304" pitchFamily="18" charset="0"/>
                <a:cs typeface="Times New Roman" panose="02020603050405020304" pitchFamily="18" charset="0"/>
              </a:rPr>
              <a:t>deathsazaz</a:t>
            </a:r>
            <a:r>
              <a:rPr lang="en-US" sz="600" dirty="0" smtClean="0">
                <a:solidFill>
                  <a:schemeClr val="tx1"/>
                </a:solidFill>
                <a:latin typeface="Times New Roman" panose="02020603050405020304" pitchFamily="18" charset="0"/>
                <a:cs typeface="Times New Roman" panose="02020603050405020304" pitchFamily="18" charset="0"/>
              </a:rPr>
              <a:t>. </a:t>
            </a:r>
            <a:r>
              <a:rPr lang="en-US" sz="600" dirty="0">
                <a:solidFill>
                  <a:schemeClr val="tx1"/>
                </a:solidFill>
                <a:latin typeface="Times New Roman" panose="02020603050405020304" pitchFamily="18" charset="0"/>
                <a:cs typeface="Times New Roman" panose="02020603050405020304" pitchFamily="18" charset="0"/>
              </a:rPr>
              <a:t>It can also lead to disorders like osteoarthritis and endometrial and colon cancers (WHO, 2024). </a:t>
            </a:r>
          </a:p>
          <a:p>
            <a:pPr marL="171450" indent="-171450" algn="just" fontAlgn="base">
              <a:buFont typeface="Arial" panose="020B0604020202020204" pitchFamily="34" charset="0"/>
              <a:buChar char="•"/>
            </a:pPr>
            <a:r>
              <a:rPr lang="en-US" sz="600" dirty="0">
                <a:solidFill>
                  <a:schemeClr val="tx1"/>
                </a:solidFill>
                <a:latin typeface="Times New Roman" panose="02020603050405020304" pitchFamily="18" charset="0"/>
                <a:cs typeface="Times New Roman" panose="02020603050405020304" pitchFamily="18" charset="0"/>
              </a:rPr>
              <a:t>Globally, excess weight affected more than 35 million children and toddlers under 5 in the year 2024 (WHO, 2025). </a:t>
            </a:r>
            <a:endParaRPr lang="en-US" sz="600" b="1" dirty="0">
              <a:solidFill>
                <a:schemeClr val="tx1"/>
              </a:solidFill>
              <a:latin typeface="Times New Roman" panose="02020603050405020304" pitchFamily="18" charset="0"/>
              <a:cs typeface="Times New Roman" panose="02020603050405020304" pitchFamily="18" charset="0"/>
            </a:endParaRPr>
          </a:p>
          <a:p>
            <a:pPr marL="171450" indent="-171450" algn="just" fontAlgn="base">
              <a:buFont typeface="Arial" panose="020B0604020202020204" pitchFamily="34" charset="0"/>
              <a:buChar char="•"/>
            </a:pPr>
            <a:r>
              <a:rPr lang="en-US" sz="600" dirty="0">
                <a:solidFill>
                  <a:schemeClr val="tx1"/>
                </a:solidFill>
                <a:latin typeface="Times New Roman" panose="02020603050405020304" pitchFamily="18" charset="0"/>
                <a:cs typeface="Times New Roman" panose="02020603050405020304" pitchFamily="18" charset="0"/>
              </a:rPr>
              <a:t>Worldwide obesity is now an epidemic, affecting over 1 billion individuals or 13% of the global population in 2022.</a:t>
            </a:r>
          </a:p>
          <a:p>
            <a:pPr marL="171450" indent="-171450" algn="just" fontAlgn="base">
              <a:buFont typeface="Arial" panose="020B0604020202020204" pitchFamily="34" charset="0"/>
              <a:buChar char="•"/>
            </a:pPr>
            <a:r>
              <a:rPr lang="en-US" sz="600" dirty="0">
                <a:solidFill>
                  <a:schemeClr val="tx1"/>
                </a:solidFill>
                <a:latin typeface="Times New Roman" panose="02020603050405020304" pitchFamily="18" charset="0"/>
                <a:cs typeface="Times New Roman" panose="02020603050405020304" pitchFamily="18" charset="0"/>
              </a:rPr>
              <a:t>By 2050, 3.80 billion people will be overweight or obese (Ahmed and Mohammed, 2025). </a:t>
            </a:r>
          </a:p>
          <a:p>
            <a:pPr marL="171450" indent="-171450" algn="just">
              <a:buFont typeface="Arial" panose="020B0604020202020204" pitchFamily="34" charset="0"/>
              <a:buChar char="•"/>
            </a:pPr>
            <a:endParaRPr lang="en-US" sz="600" b="1" dirty="0" smtClean="0">
              <a:solidFill>
                <a:schemeClr val="tx1"/>
              </a:solidFill>
              <a:latin typeface="Times New Roman" panose="02020603050405020304" pitchFamily="18" charset="0"/>
              <a:cs typeface="Times New Roman" panose="02020603050405020304" pitchFamily="18" charset="0"/>
            </a:endParaRPr>
          </a:p>
          <a:p>
            <a:pPr marL="171450" indent="-171450" algn="just" fontAlgn="base">
              <a:buFont typeface="Arial" panose="020B0604020202020204" pitchFamily="34" charset="0"/>
              <a:buChar char="•"/>
            </a:pPr>
            <a:r>
              <a:rPr lang="en-US" sz="600" dirty="0">
                <a:solidFill>
                  <a:schemeClr val="tx1"/>
                </a:solidFill>
                <a:latin typeface="Times New Roman" panose="02020603050405020304" pitchFamily="18" charset="0"/>
                <a:cs typeface="Times New Roman" panose="02020603050405020304" pitchFamily="18" charset="0"/>
              </a:rPr>
              <a:t>Obesity is a major </a:t>
            </a:r>
            <a:r>
              <a:rPr lang="en-US" sz="600" dirty="0" err="1" smtClean="0">
                <a:solidFill>
                  <a:schemeClr val="tx1"/>
                </a:solidFill>
                <a:latin typeface="Times New Roman" panose="02020603050405020304" pitchFamily="18" charset="0"/>
                <a:cs typeface="Times New Roman" panose="02020603050405020304" pitchFamily="18" charset="0"/>
              </a:rPr>
              <a:t>hazealth</a:t>
            </a:r>
            <a:r>
              <a:rPr lang="en-US" sz="600" dirty="0" smtClean="0">
                <a:solidFill>
                  <a:schemeClr val="tx1"/>
                </a:solidFill>
                <a:latin typeface="Times New Roman" panose="02020603050405020304" pitchFamily="18" charset="0"/>
                <a:cs typeface="Times New Roman" panose="02020603050405020304" pitchFamily="18" charset="0"/>
              </a:rPr>
              <a:t> </a:t>
            </a:r>
            <a:r>
              <a:rPr lang="en-US" sz="600" dirty="0">
                <a:solidFill>
                  <a:schemeClr val="tx1"/>
                </a:solidFill>
                <a:latin typeface="Times New Roman" panose="02020603050405020304" pitchFamily="18" charset="0"/>
                <a:cs typeface="Times New Roman" panose="02020603050405020304" pitchFamily="18" charset="0"/>
              </a:rPr>
              <a:t>crisis in the UK, affecting a large portion of adults in the UK. </a:t>
            </a:r>
          </a:p>
          <a:p>
            <a:pPr marL="171450" indent="-171450" algn="just" fontAlgn="base">
              <a:buFont typeface="Arial" panose="020B0604020202020204" pitchFamily="34" charset="0"/>
              <a:buChar char="•"/>
            </a:pPr>
            <a:r>
              <a:rPr lang="en-US" sz="600" dirty="0">
                <a:solidFill>
                  <a:schemeClr val="tx1"/>
                </a:solidFill>
                <a:latin typeface="Times New Roman" panose="02020603050405020304" pitchFamily="18" charset="0"/>
                <a:cs typeface="Times New Roman" panose="02020603050405020304" pitchFamily="18" charset="0"/>
              </a:rPr>
              <a:t>The economic strain reaches up to  £107 billion each year. The NHS spends £9 billion annually on obesity.</a:t>
            </a:r>
          </a:p>
          <a:p>
            <a:pPr marL="171450" indent="-171450" algn="just" fontAlgn="base">
              <a:buFont typeface="Arial" panose="020B0604020202020204" pitchFamily="34" charset="0"/>
              <a:buChar char="•"/>
            </a:pPr>
            <a:r>
              <a:rPr lang="en-US" sz="600" dirty="0">
                <a:solidFill>
                  <a:schemeClr val="tx1"/>
                </a:solidFill>
                <a:latin typeface="Times New Roman" panose="02020603050405020304" pitchFamily="18" charset="0"/>
                <a:cs typeface="Times New Roman" panose="02020603050405020304" pitchFamily="18" charset="0"/>
              </a:rPr>
              <a:t> In 2022, the UK government introduced the Obesity Healthcare Goals </a:t>
            </a:r>
            <a:r>
              <a:rPr lang="en-US" sz="600" dirty="0" err="1">
                <a:solidFill>
                  <a:schemeClr val="tx1"/>
                </a:solidFill>
                <a:latin typeface="Times New Roman" panose="02020603050405020304" pitchFamily="18" charset="0"/>
                <a:cs typeface="Times New Roman" panose="02020603050405020304" pitchFamily="18" charset="0"/>
              </a:rPr>
              <a:t>Programme</a:t>
            </a:r>
            <a:r>
              <a:rPr lang="en-US" sz="600" dirty="0">
                <a:solidFill>
                  <a:schemeClr val="tx1"/>
                </a:solidFill>
                <a:latin typeface="Times New Roman" panose="02020603050405020304" pitchFamily="18" charset="0"/>
                <a:cs typeface="Times New Roman" panose="02020603050405020304" pitchFamily="18" charset="0"/>
              </a:rPr>
              <a:t>.</a:t>
            </a:r>
          </a:p>
          <a:p>
            <a:pPr marL="171450" indent="-171450" algn="just" fontAlgn="base">
              <a:buFont typeface="Arial" panose="020B0604020202020204" pitchFamily="34" charset="0"/>
              <a:buChar char="•"/>
            </a:pPr>
            <a:r>
              <a:rPr lang="en-US" sz="600" dirty="0">
                <a:solidFill>
                  <a:schemeClr val="tx1"/>
                </a:solidFill>
                <a:latin typeface="Times New Roman" panose="02020603050405020304" pitchFamily="18" charset="0"/>
                <a:cs typeface="Times New Roman" panose="02020603050405020304" pitchFamily="18" charset="0"/>
              </a:rPr>
              <a:t> This initiative seeks to attract global industrial investment and partnerships for obesity. </a:t>
            </a:r>
          </a:p>
          <a:p>
            <a:pPr marL="171450" indent="-171450" algn="just" fontAlgn="base">
              <a:buFont typeface="Arial" panose="020B0604020202020204" pitchFamily="34" charset="0"/>
              <a:buChar char="•"/>
            </a:pPr>
            <a:r>
              <a:rPr lang="en-US" sz="600" dirty="0">
                <a:solidFill>
                  <a:schemeClr val="tx1"/>
                </a:solidFill>
                <a:latin typeface="Times New Roman" panose="02020603050405020304" pitchFamily="18" charset="0"/>
                <a:cs typeface="Times New Roman" panose="02020603050405020304" pitchFamily="18" charset="0"/>
              </a:rPr>
              <a:t>Additionally, this initiative will build cost effective care models suitable for obesity (</a:t>
            </a:r>
            <a:r>
              <a:rPr lang="en-US" sz="600" dirty="0" err="1">
                <a:solidFill>
                  <a:schemeClr val="tx1"/>
                </a:solidFill>
                <a:latin typeface="Times New Roman" panose="02020603050405020304" pitchFamily="18" charset="0"/>
                <a:cs typeface="Times New Roman" panose="02020603050405020304" pitchFamily="18" charset="0"/>
              </a:rPr>
              <a:t>Gov</a:t>
            </a:r>
            <a:r>
              <a:rPr lang="en-US" sz="600" dirty="0">
                <a:solidFill>
                  <a:schemeClr val="tx1"/>
                </a:solidFill>
                <a:latin typeface="Times New Roman" panose="02020603050405020304" pitchFamily="18" charset="0"/>
                <a:cs typeface="Times New Roman" panose="02020603050405020304" pitchFamily="18" charset="0"/>
              </a:rPr>
              <a:t> UK, 2026a).</a:t>
            </a:r>
          </a:p>
          <a:p>
            <a:pPr marL="171450" indent="-171450" algn="just" fontAlgn="base">
              <a:buFont typeface="Arial" panose="020B0604020202020204" pitchFamily="34" charset="0"/>
              <a:buChar char="•"/>
            </a:pPr>
            <a:r>
              <a:rPr lang="en-US" sz="600" dirty="0">
                <a:solidFill>
                  <a:schemeClr val="tx1"/>
                </a:solidFill>
                <a:latin typeface="Times New Roman" panose="02020603050405020304" pitchFamily="18" charset="0"/>
                <a:cs typeface="Times New Roman" panose="02020603050405020304" pitchFamily="18" charset="0"/>
              </a:rPr>
              <a:t>There were more than 1.2 million hospital admissions in the UK in 2023 because it has become a major public health emergency.</a:t>
            </a:r>
          </a:p>
          <a:p>
            <a:pPr marL="171450" indent="-171450" algn="just" fontAlgn="base">
              <a:buFont typeface="Arial" panose="020B0604020202020204" pitchFamily="34" charset="0"/>
              <a:buChar char="•"/>
            </a:pPr>
            <a:r>
              <a:rPr lang="en-US" sz="600" dirty="0">
                <a:solidFill>
                  <a:schemeClr val="tx1"/>
                </a:solidFill>
                <a:latin typeface="Times New Roman" panose="02020603050405020304" pitchFamily="18" charset="0"/>
                <a:cs typeface="Times New Roman" panose="02020603050405020304" pitchFamily="18" charset="0"/>
              </a:rPr>
              <a:t>Obesity places a burden on UK medical facilities by raising expenses, slowing down care facilities and deteriorating health conditions (</a:t>
            </a:r>
            <a:r>
              <a:rPr lang="en-US" sz="600" dirty="0" err="1">
                <a:solidFill>
                  <a:schemeClr val="tx1"/>
                </a:solidFill>
                <a:latin typeface="Times New Roman" panose="02020603050405020304" pitchFamily="18" charset="0"/>
                <a:cs typeface="Times New Roman" panose="02020603050405020304" pitchFamily="18" charset="0"/>
              </a:rPr>
              <a:t>Gov</a:t>
            </a:r>
            <a:r>
              <a:rPr lang="en-US" sz="600" dirty="0">
                <a:solidFill>
                  <a:schemeClr val="tx1"/>
                </a:solidFill>
                <a:latin typeface="Times New Roman" panose="02020603050405020304" pitchFamily="18" charset="0"/>
                <a:cs typeface="Times New Roman" panose="02020603050405020304" pitchFamily="18" charset="0"/>
              </a:rPr>
              <a:t> UK, 2026b). </a:t>
            </a:r>
          </a:p>
          <a:p>
            <a:endParaRPr lang="en-US" sz="600" b="0" dirty="0" smtClean="0">
              <a:solidFill>
                <a:schemeClr val="tx1"/>
              </a:solidFill>
              <a:effectLst/>
              <a:latin typeface="Times New Roman" panose="02020603050405020304" pitchFamily="18" charset="0"/>
              <a:cs typeface="Times New Roman" panose="02020603050405020304" pitchFamily="18" charset="0"/>
            </a:endParaRPr>
          </a:p>
          <a:p>
            <a:r>
              <a:rPr lang="en-US" sz="700" b="1" dirty="0" smtClean="0">
                <a:solidFill>
                  <a:schemeClr val="tx1"/>
                </a:solidFill>
                <a:latin typeface="Times New Roman" panose="02020603050405020304" pitchFamily="18" charset="0"/>
                <a:cs typeface="Times New Roman" panose="02020603050405020304" pitchFamily="18" charset="0"/>
              </a:rPr>
              <a:t>Example of Public health intervention</a:t>
            </a:r>
            <a:endParaRPr lang="en-US" sz="700" b="1" dirty="0" smtClean="0">
              <a:solidFill>
                <a:schemeClr val="tx1"/>
              </a:solidFill>
            </a:endParaRPr>
          </a:p>
          <a:p>
            <a:pPr algn="just" fontAlgn="base"/>
            <a:r>
              <a:rPr lang="en-US" sz="600" dirty="0" smtClean="0">
                <a:solidFill>
                  <a:schemeClr val="tx1"/>
                </a:solidFill>
                <a:latin typeface="Times New Roman" panose="02020603050405020304" pitchFamily="18" charset="0"/>
                <a:cs typeface="Times New Roman" panose="02020603050405020304" pitchFamily="18" charset="0"/>
              </a:rPr>
              <a:t>To </a:t>
            </a:r>
            <a:r>
              <a:rPr lang="en-US" sz="600" dirty="0">
                <a:solidFill>
                  <a:schemeClr val="tx1"/>
                </a:solidFill>
                <a:latin typeface="Times New Roman" panose="02020603050405020304" pitchFamily="18" charset="0"/>
                <a:cs typeface="Times New Roman" panose="02020603050405020304" pitchFamily="18" charset="0"/>
              </a:rPr>
              <a:t>combat obesity, both digital and non-digital technologies are used. Non digital technologies like community sessions include partnerships with commercial weight-loss groups. Dietary changes such as tailored meal plans including low-calorie diet replacement programs are integrated to control obesity (</a:t>
            </a:r>
            <a:r>
              <a:rPr lang="en-US" sz="600" dirty="0" err="1">
                <a:solidFill>
                  <a:schemeClr val="tx1"/>
                </a:solidFill>
                <a:latin typeface="Times New Roman" panose="02020603050405020304" pitchFamily="18" charset="0"/>
                <a:cs typeface="Times New Roman" panose="02020603050405020304" pitchFamily="18" charset="0"/>
              </a:rPr>
              <a:t>Bagheri</a:t>
            </a:r>
            <a:r>
              <a:rPr lang="en-US" sz="600" dirty="0">
                <a:solidFill>
                  <a:schemeClr val="tx1"/>
                </a:solidFill>
                <a:latin typeface="Times New Roman" panose="02020603050405020304" pitchFamily="18" charset="0"/>
                <a:cs typeface="Times New Roman" panose="02020603050405020304" pitchFamily="18" charset="0"/>
              </a:rPr>
              <a:t>, </a:t>
            </a:r>
            <a:r>
              <a:rPr lang="en-US" sz="600" dirty="0" err="1">
                <a:solidFill>
                  <a:schemeClr val="tx1"/>
                </a:solidFill>
                <a:latin typeface="Times New Roman" panose="02020603050405020304" pitchFamily="18" charset="0"/>
                <a:cs typeface="Times New Roman" panose="02020603050405020304" pitchFamily="18" charset="0"/>
              </a:rPr>
              <a:t>Zolghadri</a:t>
            </a:r>
            <a:r>
              <a:rPr lang="en-US" sz="600" dirty="0">
                <a:solidFill>
                  <a:schemeClr val="tx1"/>
                </a:solidFill>
                <a:latin typeface="Times New Roman" panose="02020603050405020304" pitchFamily="18" charset="0"/>
                <a:cs typeface="Times New Roman" panose="02020603050405020304" pitchFamily="18" charset="0"/>
              </a:rPr>
              <a:t>  and </a:t>
            </a:r>
            <a:r>
              <a:rPr lang="en-US" sz="600" dirty="0" err="1">
                <a:solidFill>
                  <a:schemeClr val="tx1"/>
                </a:solidFill>
                <a:latin typeface="Times New Roman" panose="02020603050405020304" pitchFamily="18" charset="0"/>
                <a:cs typeface="Times New Roman" panose="02020603050405020304" pitchFamily="18" charset="0"/>
              </a:rPr>
              <a:t>Stanek</a:t>
            </a:r>
            <a:r>
              <a:rPr lang="en-US" sz="600" dirty="0">
                <a:solidFill>
                  <a:schemeClr val="tx1"/>
                </a:solidFill>
                <a:latin typeface="Times New Roman" panose="02020603050405020304" pitchFamily="18" charset="0"/>
                <a:cs typeface="Times New Roman" panose="02020603050405020304" pitchFamily="18" charset="0"/>
              </a:rPr>
              <a:t>, 2022).   </a:t>
            </a:r>
            <a:r>
              <a:rPr lang="en-US" sz="600" dirty="0" smtClean="0">
                <a:solidFill>
                  <a:schemeClr val="tx1"/>
                </a:solidFill>
                <a:latin typeface="Times New Roman" panose="02020603050405020304" pitchFamily="18" charset="0"/>
                <a:cs typeface="Times New Roman" panose="02020603050405020304" pitchFamily="18" charset="0"/>
              </a:rPr>
              <a:t>The </a:t>
            </a:r>
            <a:r>
              <a:rPr lang="en-US" sz="600" dirty="0">
                <a:solidFill>
                  <a:schemeClr val="tx1"/>
                </a:solidFill>
                <a:latin typeface="Times New Roman" panose="02020603050405020304" pitchFamily="18" charset="0"/>
                <a:cs typeface="Times New Roman" panose="02020603050405020304" pitchFamily="18" charset="0"/>
              </a:rPr>
              <a:t>existing digital technology for managing obesity are wearable fit bands, health tracking applications and telehealth platforms (NHS, 2026). </a:t>
            </a:r>
            <a:r>
              <a:rPr lang="en-US" sz="600" dirty="0" smtClean="0">
                <a:solidFill>
                  <a:schemeClr val="tx1"/>
                </a:solidFill>
                <a:latin typeface="Times New Roman" panose="02020603050405020304" pitchFamily="18" charset="0"/>
                <a:cs typeface="Times New Roman" panose="02020603050405020304" pitchFamily="18" charset="0"/>
              </a:rPr>
              <a:t>The </a:t>
            </a:r>
            <a:r>
              <a:rPr lang="en-US" sz="600" dirty="0">
                <a:solidFill>
                  <a:schemeClr val="tx1"/>
                </a:solidFill>
                <a:latin typeface="Times New Roman" panose="02020603050405020304" pitchFamily="18" charset="0"/>
                <a:cs typeface="Times New Roman" panose="02020603050405020304" pitchFamily="18" charset="0"/>
              </a:rPr>
              <a:t>modified technology is the </a:t>
            </a:r>
            <a:r>
              <a:rPr lang="en-US" sz="600" dirty="0" err="1">
                <a:solidFill>
                  <a:schemeClr val="tx1"/>
                </a:solidFill>
                <a:latin typeface="Times New Roman" panose="02020603050405020304" pitchFamily="18" charset="0"/>
                <a:cs typeface="Times New Roman" panose="02020603050405020304" pitchFamily="18" charset="0"/>
              </a:rPr>
              <a:t>HealthyLife</a:t>
            </a:r>
            <a:r>
              <a:rPr lang="en-US" sz="600" dirty="0">
                <a:solidFill>
                  <a:schemeClr val="tx1"/>
                </a:solidFill>
                <a:latin typeface="Times New Roman" panose="02020603050405020304" pitchFamily="18" charset="0"/>
                <a:cs typeface="Times New Roman" panose="02020603050405020304" pitchFamily="18" charset="0"/>
              </a:rPr>
              <a:t> AI Band, which not only monitors obesity but </a:t>
            </a:r>
            <a:r>
              <a:rPr lang="en-US" sz="600" dirty="0" smtClean="0">
                <a:solidFill>
                  <a:schemeClr val="tx1"/>
                </a:solidFill>
                <a:latin typeface="Times New Roman" panose="02020603050405020304" pitchFamily="18" charset="0"/>
                <a:cs typeface="Times New Roman" panose="02020603050405020304" pitchFamily="18" charset="0"/>
              </a:rPr>
              <a:t>also tracks stress </a:t>
            </a:r>
            <a:r>
              <a:rPr lang="en-US" sz="600" dirty="0">
                <a:solidFill>
                  <a:schemeClr val="tx1"/>
                </a:solidFill>
                <a:latin typeface="Times New Roman" panose="02020603050405020304" pitchFamily="18" charset="0"/>
                <a:cs typeface="Times New Roman" panose="02020603050405020304" pitchFamily="18" charset="0"/>
              </a:rPr>
              <a:t>and blood sugar levels (NHS, 2026).</a:t>
            </a:r>
            <a:r>
              <a:rPr lang="en-US" sz="1200" dirty="0">
                <a:solidFill>
                  <a:schemeClr val="tx1"/>
                </a:solidFill>
                <a:latin typeface="Times New Roman" panose="02020603050405020304" pitchFamily="18" charset="0"/>
                <a:cs typeface="Times New Roman" panose="02020603050405020304" pitchFamily="18" charset="0"/>
              </a:rPr>
              <a:t> </a:t>
            </a:r>
          </a:p>
          <a:p>
            <a:r>
              <a:rPr lang="en-US" sz="1200" b="0" dirty="0" smtClean="0">
                <a:effectLst/>
              </a:rPr>
              <a:t/>
            </a:r>
            <a:br>
              <a:rPr lang="en-US" sz="1200" b="0" dirty="0" smtClean="0">
                <a:effectLst/>
              </a:rPr>
            </a:br>
            <a:r>
              <a:rPr lang="en-US" sz="1200" dirty="0" smtClean="0">
                <a:solidFill>
                  <a:schemeClr val="tx1"/>
                </a:solidFill>
                <a:latin typeface="Times New Roman" panose="02020603050405020304" pitchFamily="18" charset="0"/>
                <a:cs typeface="Times New Roman" panose="02020603050405020304" pitchFamily="18" charset="0"/>
              </a:rPr>
              <a:t/>
            </a:r>
            <a:br>
              <a:rPr lang="en-US" sz="1200" dirty="0" smtClean="0">
                <a:solidFill>
                  <a:schemeClr val="tx1"/>
                </a:solidFill>
                <a:latin typeface="Times New Roman" panose="02020603050405020304" pitchFamily="18" charset="0"/>
                <a:cs typeface="Times New Roman" panose="02020603050405020304" pitchFamily="18" charset="0"/>
              </a:rPr>
            </a:br>
            <a:endParaRPr lang="en-IN" sz="1200" dirty="0">
              <a:solidFill>
                <a:schemeClr val="tx1"/>
              </a:solidFill>
              <a:latin typeface="Times New Roman" panose="02020603050405020304" pitchFamily="18" charset="0"/>
              <a:cs typeface="Times New Roman" panose="02020603050405020304" pitchFamily="18" charset="0"/>
            </a:endParaRPr>
          </a:p>
        </p:txBody>
      </p:sp>
      <p:sp>
        <p:nvSpPr>
          <p:cNvPr id="19" name="Rectangle 18"/>
          <p:cNvSpPr/>
          <p:nvPr/>
        </p:nvSpPr>
        <p:spPr>
          <a:xfrm>
            <a:off x="3167924" y="2270766"/>
            <a:ext cx="2027999" cy="4452878"/>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600" b="1" dirty="0" smtClean="0">
                <a:solidFill>
                  <a:schemeClr val="tx1"/>
                </a:solidFill>
                <a:latin typeface="Times New Roman" panose="02020603050405020304" pitchFamily="18" charset="0"/>
                <a:cs typeface="Times New Roman" panose="02020603050405020304" pitchFamily="18" charset="0"/>
              </a:rPr>
              <a:t>Health </a:t>
            </a:r>
            <a:r>
              <a:rPr lang="en-US" sz="600" b="1" dirty="0">
                <a:solidFill>
                  <a:schemeClr val="tx1"/>
                </a:solidFill>
                <a:latin typeface="Times New Roman" panose="02020603050405020304" pitchFamily="18" charset="0"/>
                <a:cs typeface="Times New Roman" panose="02020603050405020304" pitchFamily="18" charset="0"/>
              </a:rPr>
              <a:t>promotion values and </a:t>
            </a:r>
            <a:r>
              <a:rPr lang="en-US" sz="600" b="1" dirty="0" smtClean="0">
                <a:solidFill>
                  <a:schemeClr val="tx1"/>
                </a:solidFill>
                <a:latin typeface="Times New Roman" panose="02020603050405020304" pitchFamily="18" charset="0"/>
                <a:cs typeface="Times New Roman" panose="02020603050405020304" pitchFamily="18" charset="0"/>
              </a:rPr>
              <a:t>principles</a:t>
            </a:r>
          </a:p>
          <a:p>
            <a:pPr algn="just" fontAlgn="base"/>
            <a:r>
              <a:rPr lang="en-US" sz="600" dirty="0" smtClean="0">
                <a:solidFill>
                  <a:schemeClr val="tx1"/>
                </a:solidFill>
                <a:latin typeface="Times New Roman" panose="02020603050405020304" pitchFamily="18" charset="0"/>
                <a:cs typeface="Times New Roman" panose="02020603050405020304" pitchFamily="18" charset="0"/>
              </a:rPr>
              <a:t>Health promotion is mainly dependent on core values and principles such as social justice, empowerment, and partnership-driven and holistic approach (</a:t>
            </a:r>
            <a:r>
              <a:rPr lang="en-US" sz="600" dirty="0" err="1" smtClean="0">
                <a:solidFill>
                  <a:schemeClr val="tx1"/>
                </a:solidFill>
                <a:latin typeface="Times New Roman" panose="02020603050405020304" pitchFamily="18" charset="0"/>
                <a:cs typeface="Times New Roman" panose="02020603050405020304" pitchFamily="18" charset="0"/>
              </a:rPr>
              <a:t>Gov</a:t>
            </a:r>
            <a:r>
              <a:rPr lang="en-US" sz="600" dirty="0" smtClean="0">
                <a:solidFill>
                  <a:schemeClr val="tx1"/>
                </a:solidFill>
                <a:latin typeface="Times New Roman" panose="02020603050405020304" pitchFamily="18" charset="0"/>
                <a:cs typeface="Times New Roman" panose="02020603050405020304" pitchFamily="18" charset="0"/>
              </a:rPr>
              <a:t> UK, 2023).</a:t>
            </a:r>
          </a:p>
          <a:p>
            <a:pPr marL="171450" indent="-171450" algn="just" fontAlgn="base">
              <a:buFont typeface="Arial" panose="020B0604020202020204" pitchFamily="34" charset="0"/>
              <a:buChar char="•"/>
            </a:pPr>
            <a:r>
              <a:rPr lang="en-US" sz="600" dirty="0" smtClean="0">
                <a:solidFill>
                  <a:schemeClr val="tx1"/>
                </a:solidFill>
                <a:latin typeface="Times New Roman" panose="02020603050405020304" pitchFamily="18" charset="0"/>
                <a:cs typeface="Times New Roman" panose="02020603050405020304" pitchFamily="18" charset="0"/>
              </a:rPr>
              <a:t>Therefore, these strategies and principles guide public health strategies across the National Health Service and local communities to mitigate diseases (</a:t>
            </a:r>
            <a:r>
              <a:rPr lang="en-US" sz="600" dirty="0" err="1" smtClean="0">
                <a:solidFill>
                  <a:schemeClr val="tx1"/>
                </a:solidFill>
                <a:latin typeface="Times New Roman" panose="02020603050405020304" pitchFamily="18" charset="0"/>
                <a:cs typeface="Times New Roman" panose="02020603050405020304" pitchFamily="18" charset="0"/>
              </a:rPr>
              <a:t>Horverak</a:t>
            </a:r>
            <a:r>
              <a:rPr lang="en-US" sz="600" dirty="0" smtClean="0">
                <a:solidFill>
                  <a:schemeClr val="tx1"/>
                </a:solidFill>
                <a:latin typeface="Times New Roman" panose="02020603050405020304" pitchFamily="18" charset="0"/>
                <a:cs typeface="Times New Roman" panose="02020603050405020304" pitchFamily="18" charset="0"/>
              </a:rPr>
              <a:t> et al., 2024).</a:t>
            </a:r>
          </a:p>
          <a:p>
            <a:pPr marL="171450" indent="-171450" algn="just" fontAlgn="base">
              <a:buFont typeface="Arial" panose="020B0604020202020204" pitchFamily="34" charset="0"/>
              <a:buChar char="•"/>
            </a:pPr>
            <a:r>
              <a:rPr lang="en-US" sz="600" dirty="0" smtClean="0">
                <a:solidFill>
                  <a:schemeClr val="tx1"/>
                </a:solidFill>
                <a:latin typeface="Times New Roman" panose="02020603050405020304" pitchFamily="18" charset="0"/>
                <a:cs typeface="Times New Roman" panose="02020603050405020304" pitchFamily="18" charset="0"/>
              </a:rPr>
              <a:t>A digital technology intervention for obesity management supports health promotion in the UK.</a:t>
            </a:r>
          </a:p>
          <a:p>
            <a:pPr marL="171450" indent="-171450" algn="just" fontAlgn="base">
              <a:buFont typeface="Arial" panose="020B0604020202020204" pitchFamily="34" charset="0"/>
              <a:buChar char="•"/>
            </a:pPr>
            <a:r>
              <a:rPr lang="en-US" sz="600" dirty="0" smtClean="0">
                <a:solidFill>
                  <a:schemeClr val="tx1"/>
                </a:solidFill>
                <a:latin typeface="Times New Roman" panose="02020603050405020304" pitchFamily="18" charset="0"/>
                <a:cs typeface="Times New Roman" panose="02020603050405020304" pitchFamily="18" charset="0"/>
              </a:rPr>
              <a:t> It </a:t>
            </a:r>
            <a:r>
              <a:rPr lang="en-US" sz="600" dirty="0" err="1" smtClean="0">
                <a:solidFill>
                  <a:schemeClr val="tx1"/>
                </a:solidFill>
                <a:latin typeface="Times New Roman" panose="02020603050405020304" pitchFamily="18" charset="0"/>
                <a:cs typeface="Times New Roman" panose="02020603050405020304" pitchFamily="18" charset="0"/>
              </a:rPr>
              <a:t>emphasises</a:t>
            </a:r>
            <a:r>
              <a:rPr lang="en-US" sz="600" dirty="0" smtClean="0">
                <a:solidFill>
                  <a:schemeClr val="tx1"/>
                </a:solidFill>
                <a:latin typeface="Times New Roman" panose="02020603050405020304" pitchFamily="18" charset="0"/>
                <a:cs typeface="Times New Roman" panose="02020603050405020304" pitchFamily="18" charset="0"/>
              </a:rPr>
              <a:t> disease prevention and healthy lifestyle management of the population by encouraging them to manage their own health, reflecting empowerment.</a:t>
            </a:r>
          </a:p>
          <a:p>
            <a:pPr marL="171450" indent="-171450" algn="just" fontAlgn="base">
              <a:buFont typeface="Arial" panose="020B0604020202020204" pitchFamily="34" charset="0"/>
              <a:buChar char="•"/>
            </a:pPr>
            <a:r>
              <a:rPr lang="en-US" sz="600" dirty="0" smtClean="0">
                <a:solidFill>
                  <a:schemeClr val="tx1"/>
                </a:solidFill>
                <a:latin typeface="Times New Roman" panose="02020603050405020304" pitchFamily="18" charset="0"/>
                <a:cs typeface="Times New Roman" panose="02020603050405020304" pitchFamily="18" charset="0"/>
              </a:rPr>
              <a:t>These values and principles encourage people to manage their own health.</a:t>
            </a:r>
          </a:p>
          <a:p>
            <a:pPr marL="171450" indent="-171450" algn="just" fontAlgn="base">
              <a:buFont typeface="Arial" panose="020B0604020202020204" pitchFamily="34" charset="0"/>
              <a:buChar char="•"/>
            </a:pPr>
            <a:r>
              <a:rPr lang="en-US" sz="600" dirty="0" smtClean="0">
                <a:solidFill>
                  <a:schemeClr val="tx1"/>
                </a:solidFill>
                <a:latin typeface="Times New Roman" panose="02020603050405020304" pitchFamily="18" charset="0"/>
                <a:cs typeface="Times New Roman" panose="02020603050405020304" pitchFamily="18" charset="0"/>
              </a:rPr>
              <a:t> It also promotes healthy eating habits and encourages regular physical activity reflecting the holistic approach of digital technology.</a:t>
            </a:r>
          </a:p>
          <a:p>
            <a:pPr marL="171450" indent="-171450" algn="just" fontAlgn="base">
              <a:buFont typeface="Arial" panose="020B0604020202020204" pitchFamily="34" charset="0"/>
              <a:buChar char="•"/>
            </a:pPr>
            <a:r>
              <a:rPr lang="en-US" sz="600" dirty="0" smtClean="0">
                <a:solidFill>
                  <a:schemeClr val="tx1"/>
                </a:solidFill>
                <a:latin typeface="Times New Roman" panose="02020603050405020304" pitchFamily="18" charset="0"/>
                <a:cs typeface="Times New Roman" panose="02020603050405020304" pitchFamily="18" charset="0"/>
              </a:rPr>
              <a:t> Values and principles improve health literacy through evidence-based information.</a:t>
            </a:r>
          </a:p>
          <a:p>
            <a:pPr marL="171450" indent="-171450" algn="just" fontAlgn="base">
              <a:buFont typeface="Arial" panose="020B0604020202020204" pitchFamily="34" charset="0"/>
              <a:buChar char="•"/>
            </a:pPr>
            <a:r>
              <a:rPr lang="en-US" sz="600" dirty="0" smtClean="0">
                <a:solidFill>
                  <a:schemeClr val="tx1"/>
                </a:solidFill>
                <a:latin typeface="Times New Roman" panose="02020603050405020304" pitchFamily="18" charset="0"/>
                <a:cs typeface="Times New Roman" panose="02020603050405020304" pitchFamily="18" charset="0"/>
              </a:rPr>
              <a:t> It also gives customized health advice based on an individual's requirements (Caron et al., 2023).</a:t>
            </a:r>
          </a:p>
          <a:p>
            <a:pPr marL="171450" indent="-171450" algn="just" fontAlgn="base">
              <a:buFont typeface="Arial" panose="020B0604020202020204" pitchFamily="34" charset="0"/>
              <a:buChar char="•"/>
            </a:pPr>
            <a:r>
              <a:rPr lang="en-US" sz="600" dirty="0" smtClean="0">
                <a:solidFill>
                  <a:schemeClr val="tx1"/>
                </a:solidFill>
                <a:latin typeface="Times New Roman" panose="02020603050405020304" pitchFamily="18" charset="0"/>
                <a:cs typeface="Times New Roman" panose="02020603050405020304" pitchFamily="18" charset="0"/>
              </a:rPr>
              <a:t>This implies it drives person-</a:t>
            </a:r>
            <a:r>
              <a:rPr lang="en-US" sz="600" dirty="0" err="1" smtClean="0">
                <a:solidFill>
                  <a:schemeClr val="tx1"/>
                </a:solidFill>
                <a:latin typeface="Times New Roman" panose="02020603050405020304" pitchFamily="18" charset="0"/>
                <a:cs typeface="Times New Roman" panose="02020603050405020304" pitchFamily="18" charset="0"/>
              </a:rPr>
              <a:t>centred</a:t>
            </a:r>
            <a:r>
              <a:rPr lang="en-US" sz="600" dirty="0" smtClean="0">
                <a:solidFill>
                  <a:schemeClr val="tx1"/>
                </a:solidFill>
                <a:latin typeface="Times New Roman" panose="02020603050405020304" pitchFamily="18" charset="0"/>
                <a:cs typeface="Times New Roman" panose="02020603050405020304" pitchFamily="18" charset="0"/>
              </a:rPr>
              <a:t> care through tailored preferences, reflecting social justice.</a:t>
            </a:r>
          </a:p>
          <a:p>
            <a:pPr marL="171450" indent="-171450" algn="just" fontAlgn="base">
              <a:buFont typeface="Arial" panose="020B0604020202020204" pitchFamily="34" charset="0"/>
              <a:buChar char="•"/>
            </a:pPr>
            <a:r>
              <a:rPr lang="en-US" sz="600" dirty="0" smtClean="0">
                <a:solidFill>
                  <a:schemeClr val="tx1"/>
                </a:solidFill>
                <a:latin typeface="Times New Roman" panose="02020603050405020304" pitchFamily="18" charset="0"/>
                <a:cs typeface="Times New Roman" panose="02020603050405020304" pitchFamily="18" charset="0"/>
              </a:rPr>
              <a:t> Promotes equality by offering online access and multilingual tools for patients.</a:t>
            </a:r>
          </a:p>
          <a:p>
            <a:pPr marL="171450" indent="-171450" algn="just" fontAlgn="base">
              <a:buFont typeface="Arial" panose="020B0604020202020204" pitchFamily="34" charset="0"/>
              <a:buChar char="•"/>
            </a:pPr>
            <a:r>
              <a:rPr lang="en-US" sz="600" dirty="0" smtClean="0">
                <a:solidFill>
                  <a:schemeClr val="tx1"/>
                </a:solidFill>
                <a:latin typeface="Times New Roman" panose="02020603050405020304" pitchFamily="18" charset="0"/>
                <a:cs typeface="Times New Roman" panose="02020603050405020304" pitchFamily="18" charset="0"/>
              </a:rPr>
              <a:t> Improved access for people living in the minority communities (World Health Organization, 2024a).</a:t>
            </a:r>
          </a:p>
          <a:p>
            <a:pPr marL="171450" indent="-171450" algn="just" fontAlgn="base">
              <a:buFont typeface="Arial" panose="020B0604020202020204" pitchFamily="34" charset="0"/>
              <a:buChar char="•"/>
            </a:pPr>
            <a:r>
              <a:rPr lang="en-US" sz="600" dirty="0" smtClean="0">
                <a:solidFill>
                  <a:schemeClr val="tx1"/>
                </a:solidFill>
                <a:latin typeface="Times New Roman" panose="02020603050405020304" pitchFamily="18" charset="0"/>
                <a:cs typeface="Times New Roman" panose="02020603050405020304" pitchFamily="18" charset="0"/>
              </a:rPr>
              <a:t>Values and principles enable smooth communication between healthcare experts when required (Islam et al., 2023).</a:t>
            </a:r>
          </a:p>
          <a:p>
            <a:pPr marL="171450" indent="-171450" algn="just" fontAlgn="base">
              <a:buFont typeface="Arial" panose="020B0604020202020204" pitchFamily="34" charset="0"/>
              <a:buChar char="•"/>
            </a:pPr>
            <a:r>
              <a:rPr lang="en-US" sz="600" dirty="0" smtClean="0">
                <a:solidFill>
                  <a:schemeClr val="tx1"/>
                </a:solidFill>
                <a:latin typeface="Times New Roman" panose="02020603050405020304" pitchFamily="18" charset="0"/>
                <a:cs typeface="Times New Roman" panose="02020603050405020304" pitchFamily="18" charset="0"/>
              </a:rPr>
              <a:t>The evidence-based sensors spot early warning signs of health risks</a:t>
            </a:r>
          </a:p>
          <a:p>
            <a:pPr marL="171450" indent="-171450" algn="just" fontAlgn="base">
              <a:buFont typeface="Arial" panose="020B0604020202020204" pitchFamily="34" charset="0"/>
              <a:buChar char="•"/>
            </a:pPr>
            <a:r>
              <a:rPr lang="en-US" sz="600" dirty="0" smtClean="0">
                <a:solidFill>
                  <a:schemeClr val="tx1"/>
                </a:solidFill>
                <a:latin typeface="Times New Roman" panose="02020603050405020304" pitchFamily="18" charset="0"/>
                <a:cs typeface="Times New Roman" panose="02020603050405020304" pitchFamily="18" charset="0"/>
              </a:rPr>
              <a:t>This technology lower obesity risks and supports equitable, and person-</a:t>
            </a:r>
            <a:r>
              <a:rPr lang="en-US" sz="600" dirty="0" err="1" smtClean="0">
                <a:solidFill>
                  <a:schemeClr val="tx1"/>
                </a:solidFill>
                <a:latin typeface="Times New Roman" panose="02020603050405020304" pitchFamily="18" charset="0"/>
                <a:cs typeface="Times New Roman" panose="02020603050405020304" pitchFamily="18" charset="0"/>
              </a:rPr>
              <a:t>centred</a:t>
            </a:r>
            <a:r>
              <a:rPr lang="en-US" sz="600" dirty="0" smtClean="0">
                <a:solidFill>
                  <a:schemeClr val="tx1"/>
                </a:solidFill>
                <a:latin typeface="Times New Roman" panose="02020603050405020304" pitchFamily="18" charset="0"/>
                <a:cs typeface="Times New Roman" panose="02020603050405020304" pitchFamily="18" charset="0"/>
              </a:rPr>
              <a:t> and preventative care.  </a:t>
            </a:r>
          </a:p>
          <a:p>
            <a:pPr marL="171450" indent="-171450" algn="just" fontAlgn="base">
              <a:buFont typeface="Arial" panose="020B0604020202020204" pitchFamily="34" charset="0"/>
              <a:buChar char="•"/>
            </a:pPr>
            <a:r>
              <a:rPr lang="en-US" sz="600" dirty="0" smtClean="0">
                <a:solidFill>
                  <a:schemeClr val="tx1"/>
                </a:solidFill>
                <a:latin typeface="Times New Roman" panose="02020603050405020304" pitchFamily="18" charset="0"/>
                <a:cs typeface="Times New Roman" panose="02020603050405020304" pitchFamily="18" charset="0"/>
              </a:rPr>
              <a:t> This protects the user's privacy through secure data protection. </a:t>
            </a:r>
          </a:p>
          <a:p>
            <a:pPr marL="171450" indent="-171450" algn="just" fontAlgn="base">
              <a:buFont typeface="Arial" panose="020B0604020202020204" pitchFamily="34" charset="0"/>
              <a:buChar char="•"/>
            </a:pPr>
            <a:r>
              <a:rPr lang="en-US" sz="600" dirty="0" smtClean="0">
                <a:solidFill>
                  <a:schemeClr val="tx1"/>
                </a:solidFill>
                <a:latin typeface="Times New Roman" panose="02020603050405020304" pitchFamily="18" charset="0"/>
                <a:cs typeface="Times New Roman" panose="02020603050405020304" pitchFamily="18" charset="0"/>
              </a:rPr>
              <a:t>It mainly focuses on long-term lifestyle changes rather than short-term weight loss. </a:t>
            </a:r>
          </a:p>
          <a:p>
            <a:pPr marL="171450" indent="-171450" algn="just" fontAlgn="base">
              <a:buFont typeface="Arial" panose="020B0604020202020204" pitchFamily="34" charset="0"/>
              <a:buChar char="•"/>
            </a:pPr>
            <a:r>
              <a:rPr lang="en-US" sz="600" dirty="0" smtClean="0">
                <a:solidFill>
                  <a:schemeClr val="tx1"/>
                </a:solidFill>
                <a:latin typeface="Times New Roman" panose="02020603050405020304" pitchFamily="18" charset="0"/>
                <a:cs typeface="Times New Roman" panose="02020603050405020304" pitchFamily="18" charset="0"/>
              </a:rPr>
              <a:t>Similarly, it supports early action and keeps track of them over time. </a:t>
            </a:r>
          </a:p>
          <a:p>
            <a:pPr marL="171450" indent="-171450" algn="just" fontAlgn="base">
              <a:buFont typeface="Arial" panose="020B0604020202020204" pitchFamily="34" charset="0"/>
              <a:buChar char="•"/>
            </a:pPr>
            <a:r>
              <a:rPr lang="en-US" sz="600" dirty="0" smtClean="0">
                <a:solidFill>
                  <a:schemeClr val="tx1"/>
                </a:solidFill>
                <a:latin typeface="Times New Roman" panose="02020603050405020304" pitchFamily="18" charset="0"/>
                <a:cs typeface="Times New Roman" panose="02020603050405020304" pitchFamily="18" charset="0"/>
              </a:rPr>
              <a:t>All these features will significantly improve health outcomes and contribute to reducing obesity across the population of the UK</a:t>
            </a:r>
            <a:r>
              <a:rPr lang="en-US" sz="600" dirty="0" smtClean="0">
                <a:solidFill>
                  <a:schemeClr val="tx1"/>
                </a:solidFill>
                <a:latin typeface="Times New Roman" panose="02020603050405020304" pitchFamily="18" charset="0"/>
                <a:cs typeface="Times New Roman" panose="02020603050405020304" pitchFamily="18" charset="0"/>
              </a:rPr>
              <a:t>.</a:t>
            </a:r>
            <a:r>
              <a:rPr lang="en-US" sz="500" dirty="0" smtClean="0">
                <a:solidFill>
                  <a:schemeClr val="tx1"/>
                </a:solidFill>
                <a:latin typeface="Times New Roman" panose="02020603050405020304" pitchFamily="18" charset="0"/>
                <a:cs typeface="Times New Roman" panose="02020603050405020304" pitchFamily="18" charset="0"/>
              </a:rPr>
              <a:t>.</a:t>
            </a:r>
            <a:endParaRPr lang="en-IN" sz="500" dirty="0">
              <a:latin typeface="Times New Roman" panose="02020603050405020304" pitchFamily="18" charset="0"/>
              <a:cs typeface="Times New Roman" panose="02020603050405020304" pitchFamily="18" charset="0"/>
            </a:endParaRPr>
          </a:p>
        </p:txBody>
      </p:sp>
      <p:sp>
        <p:nvSpPr>
          <p:cNvPr id="21" name="Rectangle 20"/>
          <p:cNvSpPr/>
          <p:nvPr/>
        </p:nvSpPr>
        <p:spPr>
          <a:xfrm>
            <a:off x="7088530" y="1267675"/>
            <a:ext cx="5041117" cy="1195415"/>
          </a:xfrm>
          <a:prstGeom prst="rect">
            <a:avLst/>
          </a:prstGeom>
          <a:solidFill>
            <a:schemeClr val="accent3">
              <a:lumMod val="20000"/>
              <a:lumOff val="80000"/>
            </a:schemeClr>
          </a:solidFill>
          <a:ln>
            <a:solidFill>
              <a:schemeClr val="accent2">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700" b="1" dirty="0">
                <a:solidFill>
                  <a:schemeClr val="tx1"/>
                </a:solidFill>
                <a:latin typeface="Times New Roman" panose="02020603050405020304" pitchFamily="18" charset="0"/>
                <a:cs typeface="Times New Roman" panose="02020603050405020304" pitchFamily="18" charset="0"/>
              </a:rPr>
              <a:t>Critical discussion of the outcome</a:t>
            </a:r>
            <a:r>
              <a:rPr lang="en-US" sz="800" b="1" dirty="0">
                <a:solidFill>
                  <a:schemeClr val="tx1"/>
                </a:solidFill>
              </a:rPr>
              <a:t> </a:t>
            </a:r>
            <a:endParaRPr lang="en-US" sz="800" b="0" dirty="0" smtClean="0">
              <a:solidFill>
                <a:schemeClr val="tx1"/>
              </a:solidFill>
              <a:effectLst/>
            </a:endParaRPr>
          </a:p>
          <a:p>
            <a:pPr algn="just"/>
            <a:r>
              <a:rPr lang="en-US" sz="500" dirty="0">
                <a:solidFill>
                  <a:schemeClr val="tx1"/>
                </a:solidFill>
                <a:latin typeface="Times New Roman" panose="02020603050405020304" pitchFamily="18" charset="0"/>
                <a:cs typeface="Times New Roman" panose="02020603050405020304" pitchFamily="18" charset="0"/>
              </a:rPr>
              <a:t>By applying the Theory of Planned </a:t>
            </a:r>
            <a:r>
              <a:rPr lang="en-US" sz="500" dirty="0" err="1">
                <a:solidFill>
                  <a:schemeClr val="tx1"/>
                </a:solidFill>
                <a:latin typeface="Times New Roman" panose="02020603050405020304" pitchFamily="18" charset="0"/>
                <a:cs typeface="Times New Roman" panose="02020603050405020304" pitchFamily="18" charset="0"/>
              </a:rPr>
              <a:t>Behaviour</a:t>
            </a:r>
            <a:r>
              <a:rPr lang="en-US" sz="500" dirty="0">
                <a:solidFill>
                  <a:schemeClr val="tx1"/>
                </a:solidFill>
                <a:latin typeface="Times New Roman" panose="02020603050405020304" pitchFamily="18" charset="0"/>
                <a:cs typeface="Times New Roman" panose="02020603050405020304" pitchFamily="18" charset="0"/>
              </a:rPr>
              <a:t>, the expected outcome of delivering the digital health intervention is that this technology will track users' overall health, ensure painless glucose awareness, and provide data-driven recommendations. AI sensor fusion improves PPG accuracy by </a:t>
            </a:r>
            <a:r>
              <a:rPr lang="en-US" sz="500" dirty="0" err="1">
                <a:solidFill>
                  <a:schemeClr val="tx1"/>
                </a:solidFill>
                <a:latin typeface="Times New Roman" panose="02020603050405020304" pitchFamily="18" charset="0"/>
                <a:cs typeface="Times New Roman" panose="02020603050405020304" pitchFamily="18" charset="0"/>
              </a:rPr>
              <a:t>minimising</a:t>
            </a:r>
            <a:r>
              <a:rPr lang="en-US" sz="500" dirty="0">
                <a:solidFill>
                  <a:schemeClr val="tx1"/>
                </a:solidFill>
                <a:latin typeface="Times New Roman" panose="02020603050405020304" pitchFamily="18" charset="0"/>
                <a:cs typeface="Times New Roman" panose="02020603050405020304" pitchFamily="18" charset="0"/>
              </a:rPr>
              <a:t> background errors (</a:t>
            </a:r>
            <a:r>
              <a:rPr lang="en-US" sz="500" dirty="0" err="1">
                <a:solidFill>
                  <a:schemeClr val="tx1"/>
                </a:solidFill>
                <a:latin typeface="Times New Roman" panose="02020603050405020304" pitchFamily="18" charset="0"/>
                <a:cs typeface="Times New Roman" panose="02020603050405020304" pitchFamily="18" charset="0"/>
              </a:rPr>
              <a:t>Sibomana</a:t>
            </a:r>
            <a:r>
              <a:rPr lang="en-US" sz="500" dirty="0">
                <a:solidFill>
                  <a:schemeClr val="tx1"/>
                </a:solidFill>
                <a:latin typeface="Times New Roman" panose="02020603050405020304" pitchFamily="18" charset="0"/>
                <a:cs typeface="Times New Roman" panose="02020603050405020304" pitchFamily="18" charset="0"/>
              </a:rPr>
              <a:t> et al., 2025). Additionally, this technology has certain limitations, such as it can put strain on battery life because of multiple sensor control and continuous encryption tracking and processing by AI (</a:t>
            </a:r>
            <a:r>
              <a:rPr lang="en-US" sz="500" dirty="0" err="1">
                <a:solidFill>
                  <a:schemeClr val="tx1"/>
                </a:solidFill>
                <a:latin typeface="Times New Roman" panose="02020603050405020304" pitchFamily="18" charset="0"/>
                <a:cs typeface="Times New Roman" panose="02020603050405020304" pitchFamily="18" charset="0"/>
              </a:rPr>
              <a:t>Madani</a:t>
            </a:r>
            <a:r>
              <a:rPr lang="en-US" sz="500" dirty="0">
                <a:solidFill>
                  <a:schemeClr val="tx1"/>
                </a:solidFill>
                <a:latin typeface="Times New Roman" panose="02020603050405020304" pitchFamily="18" charset="0"/>
                <a:cs typeface="Times New Roman" panose="02020603050405020304" pitchFamily="18" charset="0"/>
              </a:rPr>
              <a:t> et al., 2025). For instance, if users become excessively dependent on this technology, it can serve as a substitute for regular medical evaluations. </a:t>
            </a:r>
            <a:endParaRPr lang="en-US" sz="500" b="0" dirty="0" smtClean="0">
              <a:solidFill>
                <a:schemeClr val="tx1"/>
              </a:solidFill>
              <a:effectLst/>
              <a:latin typeface="Times New Roman" panose="02020603050405020304" pitchFamily="18" charset="0"/>
              <a:cs typeface="Times New Roman" panose="02020603050405020304" pitchFamily="18" charset="0"/>
            </a:endParaRPr>
          </a:p>
          <a:p>
            <a:pPr marL="171450" indent="-171450" algn="just" fontAlgn="base">
              <a:buFont typeface="Arial" panose="020B0604020202020204" pitchFamily="34" charset="0"/>
              <a:buChar char="•"/>
            </a:pPr>
            <a:r>
              <a:rPr lang="en-US" sz="500" dirty="0">
                <a:solidFill>
                  <a:schemeClr val="tx1"/>
                </a:solidFill>
                <a:latin typeface="Times New Roman" panose="02020603050405020304" pitchFamily="18" charset="0"/>
                <a:cs typeface="Times New Roman" panose="02020603050405020304" pitchFamily="18" charset="0"/>
              </a:rPr>
              <a:t>By applying the Theory of Planned </a:t>
            </a:r>
            <a:r>
              <a:rPr lang="en-US" sz="500" dirty="0" err="1">
                <a:solidFill>
                  <a:schemeClr val="tx1"/>
                </a:solidFill>
                <a:latin typeface="Times New Roman" panose="02020603050405020304" pitchFamily="18" charset="0"/>
                <a:cs typeface="Times New Roman" panose="02020603050405020304" pitchFamily="18" charset="0"/>
              </a:rPr>
              <a:t>Behaviour</a:t>
            </a:r>
            <a:r>
              <a:rPr lang="en-US" sz="500" dirty="0">
                <a:solidFill>
                  <a:schemeClr val="tx1"/>
                </a:solidFill>
                <a:latin typeface="Times New Roman" panose="02020603050405020304" pitchFamily="18" charset="0"/>
                <a:cs typeface="Times New Roman" panose="02020603050405020304" pitchFamily="18" charset="0"/>
              </a:rPr>
              <a:t>, the effectiveness of digital technology can be improved.</a:t>
            </a:r>
          </a:p>
          <a:p>
            <a:pPr marL="171450" indent="-171450" algn="just" fontAlgn="base">
              <a:buFont typeface="Arial" panose="020B0604020202020204" pitchFamily="34" charset="0"/>
              <a:buChar char="•"/>
            </a:pPr>
            <a:r>
              <a:rPr lang="en-US" sz="500" dirty="0" err="1">
                <a:solidFill>
                  <a:schemeClr val="tx1"/>
                </a:solidFill>
                <a:latin typeface="Times New Roman" panose="02020603050405020304" pitchFamily="18" charset="0"/>
                <a:cs typeface="Times New Roman" panose="02020603050405020304" pitchFamily="18" charset="0"/>
              </a:rPr>
              <a:t>Personalised</a:t>
            </a:r>
            <a:r>
              <a:rPr lang="en-US" sz="500" dirty="0">
                <a:solidFill>
                  <a:schemeClr val="tx1"/>
                </a:solidFill>
                <a:latin typeface="Times New Roman" panose="02020603050405020304" pitchFamily="18" charset="0"/>
                <a:cs typeface="Times New Roman" panose="02020603050405020304" pitchFamily="18" charset="0"/>
              </a:rPr>
              <a:t> AI inputs can create positive attitudes towards a nutritious diet and physical activity (Dias et al., 2022).</a:t>
            </a:r>
          </a:p>
          <a:p>
            <a:pPr marL="171450" indent="-171450" algn="just" fontAlgn="base">
              <a:buFont typeface="Arial" panose="020B0604020202020204" pitchFamily="34" charset="0"/>
              <a:buChar char="•"/>
            </a:pPr>
            <a:r>
              <a:rPr lang="en-US" sz="500" dirty="0">
                <a:solidFill>
                  <a:schemeClr val="tx1"/>
                </a:solidFill>
                <a:latin typeface="Times New Roman" panose="02020603050405020304" pitchFamily="18" charset="0"/>
                <a:cs typeface="Times New Roman" panose="02020603050405020304" pitchFamily="18" charset="0"/>
              </a:rPr>
              <a:t>Communication with medical professionals can reinforce positive social support.</a:t>
            </a:r>
          </a:p>
          <a:p>
            <a:pPr marL="171450" indent="-171450" algn="just" fontAlgn="base">
              <a:buFont typeface="Arial" panose="020B0604020202020204" pitchFamily="34" charset="0"/>
              <a:buChar char="•"/>
            </a:pPr>
            <a:r>
              <a:rPr lang="en-US" sz="500" dirty="0">
                <a:solidFill>
                  <a:schemeClr val="tx1"/>
                </a:solidFill>
                <a:latin typeface="Times New Roman" panose="02020603050405020304" pitchFamily="18" charset="0"/>
                <a:cs typeface="Times New Roman" panose="02020603050405020304" pitchFamily="18" charset="0"/>
              </a:rPr>
              <a:t>There are certain limitations for the application of this theory, since it assumes that the user's decisions are based on rationality (Le and Nguyen, 2022).</a:t>
            </a:r>
          </a:p>
          <a:p>
            <a:pPr marL="171450" indent="-171450" algn="just" fontAlgn="base">
              <a:buFont typeface="Arial" panose="020B0604020202020204" pitchFamily="34" charset="0"/>
              <a:buChar char="•"/>
            </a:pPr>
            <a:r>
              <a:rPr lang="en-US" sz="500" dirty="0">
                <a:solidFill>
                  <a:schemeClr val="tx1"/>
                </a:solidFill>
                <a:latin typeface="Times New Roman" panose="02020603050405020304" pitchFamily="18" charset="0"/>
                <a:cs typeface="Times New Roman" panose="02020603050405020304" pitchFamily="18" charset="0"/>
              </a:rPr>
              <a:t>Obesity is also affected by emotions, income, habits, culture, and environment (Segal and </a:t>
            </a:r>
            <a:r>
              <a:rPr lang="en-US" sz="500" dirty="0" err="1">
                <a:solidFill>
                  <a:schemeClr val="tx1"/>
                </a:solidFill>
                <a:latin typeface="Times New Roman" panose="02020603050405020304" pitchFamily="18" charset="0"/>
                <a:cs typeface="Times New Roman" panose="02020603050405020304" pitchFamily="18" charset="0"/>
              </a:rPr>
              <a:t>Gunturu</a:t>
            </a:r>
            <a:r>
              <a:rPr lang="en-US" sz="500" dirty="0">
                <a:solidFill>
                  <a:schemeClr val="tx1"/>
                </a:solidFill>
                <a:latin typeface="Times New Roman" panose="02020603050405020304" pitchFamily="18" charset="0"/>
                <a:cs typeface="Times New Roman" panose="02020603050405020304" pitchFamily="18" charset="0"/>
              </a:rPr>
              <a:t>, 2024).</a:t>
            </a:r>
          </a:p>
          <a:p>
            <a:pPr marL="171450" indent="-171450" algn="just" fontAlgn="base">
              <a:buFont typeface="Arial" panose="020B0604020202020204" pitchFamily="34" charset="0"/>
              <a:buChar char="•"/>
            </a:pPr>
            <a:r>
              <a:rPr lang="en-US" sz="500" dirty="0">
                <a:solidFill>
                  <a:schemeClr val="tx1"/>
                </a:solidFill>
                <a:latin typeface="Times New Roman" panose="02020603050405020304" pitchFamily="18" charset="0"/>
                <a:cs typeface="Times New Roman" panose="02020603050405020304" pitchFamily="18" charset="0"/>
              </a:rPr>
              <a:t>A few users may neglect the feedback, or they can stop using the device for a certain amount of time. </a:t>
            </a:r>
          </a:p>
          <a:p>
            <a:pPr marL="171450" indent="-171450" algn="just" fontAlgn="base">
              <a:buFont typeface="Arial" panose="020B0604020202020204" pitchFamily="34" charset="0"/>
              <a:buChar char="•"/>
            </a:pPr>
            <a:r>
              <a:rPr lang="en-US" sz="500" dirty="0">
                <a:solidFill>
                  <a:schemeClr val="tx1"/>
                </a:solidFill>
                <a:latin typeface="Times New Roman" panose="02020603050405020304" pitchFamily="18" charset="0"/>
                <a:cs typeface="Times New Roman" panose="02020603050405020304" pitchFamily="18" charset="0"/>
              </a:rPr>
              <a:t>People who do not have digital knowledge or skills may be unable to access this technology (</a:t>
            </a:r>
            <a:r>
              <a:rPr lang="en-US" sz="500" dirty="0" err="1">
                <a:solidFill>
                  <a:schemeClr val="tx1"/>
                </a:solidFill>
                <a:latin typeface="Times New Roman" panose="02020603050405020304" pitchFamily="18" charset="0"/>
                <a:cs typeface="Times New Roman" panose="02020603050405020304" pitchFamily="18" charset="0"/>
              </a:rPr>
              <a:t>Vercruyssen</a:t>
            </a:r>
            <a:r>
              <a:rPr lang="en-US" sz="500" dirty="0">
                <a:solidFill>
                  <a:schemeClr val="tx1"/>
                </a:solidFill>
                <a:latin typeface="Times New Roman" panose="02020603050405020304" pitchFamily="18" charset="0"/>
                <a:cs typeface="Times New Roman" panose="02020603050405020304" pitchFamily="18" charset="0"/>
              </a:rPr>
              <a:t> et al., 2023).</a:t>
            </a:r>
          </a:p>
          <a:p>
            <a:pPr marL="171450" indent="-171450" algn="just" fontAlgn="base">
              <a:buFont typeface="Arial" panose="020B0604020202020204" pitchFamily="34" charset="0"/>
              <a:buChar char="•"/>
            </a:pPr>
            <a:r>
              <a:rPr lang="en-US" sz="500" dirty="0">
                <a:solidFill>
                  <a:schemeClr val="tx1"/>
                </a:solidFill>
                <a:latin typeface="Times New Roman" panose="02020603050405020304" pitchFamily="18" charset="0"/>
                <a:cs typeface="Times New Roman" panose="02020603050405020304" pitchFamily="18" charset="0"/>
              </a:rPr>
              <a:t>Users may doubt the safety of the digital platform even though it integrates encryption. </a:t>
            </a:r>
          </a:p>
          <a:p>
            <a:pPr marL="171450" indent="-171450" algn="just" fontAlgn="base">
              <a:buFont typeface="Arial" panose="020B0604020202020204" pitchFamily="34" charset="0"/>
              <a:buChar char="•"/>
            </a:pPr>
            <a:r>
              <a:rPr lang="en-US" sz="500" dirty="0">
                <a:solidFill>
                  <a:schemeClr val="tx1"/>
                </a:solidFill>
                <a:latin typeface="Times New Roman" panose="02020603050405020304" pitchFamily="18" charset="0"/>
                <a:cs typeface="Times New Roman" panose="02020603050405020304" pitchFamily="18" charset="0"/>
              </a:rPr>
              <a:t>Therefore, </a:t>
            </a:r>
            <a:r>
              <a:rPr lang="en-US" sz="500" dirty="0" err="1">
                <a:solidFill>
                  <a:schemeClr val="tx1"/>
                </a:solidFill>
                <a:latin typeface="Times New Roman" panose="02020603050405020304" pitchFamily="18" charset="0"/>
                <a:cs typeface="Times New Roman" panose="02020603050405020304" pitchFamily="18" charset="0"/>
              </a:rPr>
              <a:t>HealthyLife</a:t>
            </a:r>
            <a:r>
              <a:rPr lang="en-US" sz="500" dirty="0">
                <a:solidFill>
                  <a:schemeClr val="tx1"/>
                </a:solidFill>
                <a:latin typeface="Times New Roman" panose="02020603050405020304" pitchFamily="18" charset="0"/>
                <a:cs typeface="Times New Roman" panose="02020603050405020304" pitchFamily="18" charset="0"/>
              </a:rPr>
              <a:t> AI Band will deliver the highest value when it is paired with expert advice from professionals and public health support.</a:t>
            </a:r>
          </a:p>
        </p:txBody>
      </p:sp>
      <p:sp>
        <p:nvSpPr>
          <p:cNvPr id="24" name="Rectangle 23"/>
          <p:cNvSpPr/>
          <p:nvPr/>
        </p:nvSpPr>
        <p:spPr>
          <a:xfrm>
            <a:off x="5310776" y="3193824"/>
            <a:ext cx="1662901" cy="3529820"/>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700" b="1" dirty="0" err="1" smtClean="0">
                <a:solidFill>
                  <a:schemeClr val="tx1"/>
                </a:solidFill>
                <a:latin typeface="Times New Roman" panose="02020603050405020304" pitchFamily="18" charset="0"/>
                <a:cs typeface="Times New Roman" panose="02020603050405020304" pitchFamily="18" charset="0"/>
              </a:rPr>
              <a:t>Behavioural</a:t>
            </a:r>
            <a:r>
              <a:rPr lang="en-US" sz="700" b="1" dirty="0" smtClean="0">
                <a:solidFill>
                  <a:schemeClr val="tx1"/>
                </a:solidFill>
                <a:latin typeface="Times New Roman" panose="02020603050405020304" pitchFamily="18" charset="0"/>
                <a:cs typeface="Times New Roman" panose="02020603050405020304" pitchFamily="18" charset="0"/>
              </a:rPr>
              <a:t> change theory in relation to technology intervention</a:t>
            </a:r>
          </a:p>
          <a:p>
            <a:endParaRPr lang="en-US" sz="800" b="1" dirty="0" smtClean="0">
              <a:solidFill>
                <a:schemeClr val="tx1"/>
              </a:solidFill>
              <a:effectLst/>
              <a:latin typeface="Times New Roman" panose="02020603050405020304" pitchFamily="18" charset="0"/>
              <a:cs typeface="Times New Roman" panose="02020603050405020304" pitchFamily="18" charset="0"/>
            </a:endParaRPr>
          </a:p>
          <a:p>
            <a:pPr marL="171450" indent="-171450" algn="just" fontAlgn="base">
              <a:buFont typeface="Arial" panose="020B0604020202020204" pitchFamily="34" charset="0"/>
              <a:buChar char="•"/>
            </a:pPr>
            <a:r>
              <a:rPr lang="en-US" sz="500" dirty="0" smtClean="0">
                <a:solidFill>
                  <a:schemeClr val="tx1"/>
                </a:solidFill>
                <a:latin typeface="Times New Roman" panose="02020603050405020304" pitchFamily="18" charset="0"/>
                <a:cs typeface="Times New Roman" panose="02020603050405020304" pitchFamily="18" charset="0"/>
              </a:rPr>
              <a:t>The Theory of Planned </a:t>
            </a:r>
            <a:r>
              <a:rPr lang="en-US" sz="500" dirty="0" err="1" smtClean="0">
                <a:solidFill>
                  <a:schemeClr val="tx1"/>
                </a:solidFill>
                <a:latin typeface="Times New Roman" panose="02020603050405020304" pitchFamily="18" charset="0"/>
                <a:cs typeface="Times New Roman" panose="02020603050405020304" pitchFamily="18" charset="0"/>
              </a:rPr>
              <a:t>Behaviour</a:t>
            </a:r>
            <a:r>
              <a:rPr lang="en-US" sz="500" dirty="0" smtClean="0">
                <a:solidFill>
                  <a:schemeClr val="tx1"/>
                </a:solidFill>
                <a:latin typeface="Times New Roman" panose="02020603050405020304" pitchFamily="18" charset="0"/>
                <a:cs typeface="Times New Roman" panose="02020603050405020304" pitchFamily="18" charset="0"/>
              </a:rPr>
              <a:t> is chosen for this technology intervention, which explains that actions flow from clear intentions, which primarily depend on personal attitudes, social norms and perceived </a:t>
            </a:r>
            <a:r>
              <a:rPr lang="en-US" sz="500" dirty="0" err="1" smtClean="0">
                <a:solidFill>
                  <a:schemeClr val="tx1"/>
                </a:solidFill>
                <a:latin typeface="Times New Roman" panose="02020603050405020304" pitchFamily="18" charset="0"/>
                <a:cs typeface="Times New Roman" panose="02020603050405020304" pitchFamily="18" charset="0"/>
              </a:rPr>
              <a:t>behavioural</a:t>
            </a:r>
            <a:r>
              <a:rPr lang="en-US" sz="500" dirty="0" smtClean="0">
                <a:solidFill>
                  <a:schemeClr val="tx1"/>
                </a:solidFill>
                <a:latin typeface="Times New Roman" panose="02020603050405020304" pitchFamily="18" charset="0"/>
                <a:cs typeface="Times New Roman" panose="02020603050405020304" pitchFamily="18" charset="0"/>
              </a:rPr>
              <a:t> control (</a:t>
            </a:r>
            <a:r>
              <a:rPr lang="en-US" sz="500" dirty="0" err="1" smtClean="0">
                <a:solidFill>
                  <a:schemeClr val="tx1"/>
                </a:solidFill>
                <a:latin typeface="Times New Roman" panose="02020603050405020304" pitchFamily="18" charset="0"/>
                <a:cs typeface="Times New Roman" panose="02020603050405020304" pitchFamily="18" charset="0"/>
              </a:rPr>
              <a:t>Laheri</a:t>
            </a:r>
            <a:r>
              <a:rPr lang="en-US" sz="500" dirty="0" smtClean="0">
                <a:solidFill>
                  <a:schemeClr val="tx1"/>
                </a:solidFill>
                <a:latin typeface="Times New Roman" panose="02020603050405020304" pitchFamily="18" charset="0"/>
                <a:cs typeface="Times New Roman" panose="02020603050405020304" pitchFamily="18" charset="0"/>
              </a:rPr>
              <a:t> et al., 2024).</a:t>
            </a:r>
          </a:p>
          <a:p>
            <a:pPr marL="171450" indent="-171450" algn="just" fontAlgn="base">
              <a:buFont typeface="Arial" panose="020B0604020202020204" pitchFamily="34" charset="0"/>
              <a:buChar char="•"/>
            </a:pPr>
            <a:r>
              <a:rPr lang="en-US" sz="500" dirty="0" smtClean="0">
                <a:solidFill>
                  <a:schemeClr val="tx1"/>
                </a:solidFill>
                <a:latin typeface="Times New Roman" panose="02020603050405020304" pitchFamily="18" charset="0"/>
                <a:cs typeface="Times New Roman" panose="02020603050405020304" pitchFamily="18" charset="0"/>
              </a:rPr>
              <a:t>This </a:t>
            </a:r>
            <a:r>
              <a:rPr lang="en-US" sz="500" dirty="0">
                <a:solidFill>
                  <a:schemeClr val="tx1"/>
                </a:solidFill>
                <a:latin typeface="Times New Roman" panose="02020603050405020304" pitchFamily="18" charset="0"/>
                <a:cs typeface="Times New Roman" panose="02020603050405020304" pitchFamily="18" charset="0"/>
              </a:rPr>
              <a:t>theory will properly align with </a:t>
            </a:r>
            <a:r>
              <a:rPr lang="en-US" sz="500" dirty="0" err="1">
                <a:solidFill>
                  <a:schemeClr val="tx1"/>
                </a:solidFill>
                <a:latin typeface="Times New Roman" panose="02020603050405020304" pitchFamily="18" charset="0"/>
                <a:cs typeface="Times New Roman" panose="02020603050405020304" pitchFamily="18" charset="0"/>
              </a:rPr>
              <a:t>HealthyLife</a:t>
            </a:r>
            <a:r>
              <a:rPr lang="en-US" sz="500" dirty="0">
                <a:solidFill>
                  <a:schemeClr val="tx1"/>
                </a:solidFill>
                <a:latin typeface="Times New Roman" panose="02020603050405020304" pitchFamily="18" charset="0"/>
                <a:cs typeface="Times New Roman" panose="02020603050405020304" pitchFamily="18" charset="0"/>
              </a:rPr>
              <a:t> AI Band, which will be an FDA-cleared and medically approved smart band in future because this intervention is intended to influence users' intentions to adopt healthier </a:t>
            </a:r>
            <a:r>
              <a:rPr lang="en-US" sz="500" dirty="0" err="1">
                <a:solidFill>
                  <a:schemeClr val="tx1"/>
                </a:solidFill>
                <a:latin typeface="Times New Roman" panose="02020603050405020304" pitchFamily="18" charset="0"/>
                <a:cs typeface="Times New Roman" panose="02020603050405020304" pitchFamily="18" charset="0"/>
              </a:rPr>
              <a:t>behaviours</a:t>
            </a:r>
            <a:r>
              <a:rPr lang="en-US" sz="500" dirty="0">
                <a:solidFill>
                  <a:schemeClr val="tx1"/>
                </a:solidFill>
                <a:latin typeface="Times New Roman" panose="02020603050405020304" pitchFamily="18" charset="0"/>
                <a:cs typeface="Times New Roman" panose="02020603050405020304" pitchFamily="18" charset="0"/>
              </a:rPr>
              <a:t> by addressing all three components of the TPB. </a:t>
            </a:r>
          </a:p>
          <a:p>
            <a:pPr marL="171450" indent="-171450" algn="just" fontAlgn="base">
              <a:buFont typeface="Arial" panose="020B0604020202020204" pitchFamily="34" charset="0"/>
              <a:buChar char="•"/>
            </a:pPr>
            <a:r>
              <a:rPr lang="en-US" sz="500" dirty="0">
                <a:solidFill>
                  <a:schemeClr val="tx1"/>
                </a:solidFill>
                <a:latin typeface="Times New Roman" panose="02020603050405020304" pitchFamily="18" charset="0"/>
                <a:cs typeface="Times New Roman" panose="02020603050405020304" pitchFamily="18" charset="0"/>
              </a:rPr>
              <a:t> The FDA clearance will provide credible proof that the device will work, which will foster a positive user attitude towards tracking their health and lifestyle (Chan et al., 2024).</a:t>
            </a:r>
          </a:p>
          <a:p>
            <a:pPr marL="171450" indent="-171450" algn="just" fontAlgn="base">
              <a:buFont typeface="Arial" panose="020B0604020202020204" pitchFamily="34" charset="0"/>
              <a:buChar char="•"/>
            </a:pPr>
            <a:r>
              <a:rPr lang="en-US" sz="500" dirty="0">
                <a:solidFill>
                  <a:schemeClr val="tx1"/>
                </a:solidFill>
                <a:latin typeface="Times New Roman" panose="02020603050405020304" pitchFamily="18" charset="0"/>
                <a:cs typeface="Times New Roman" panose="02020603050405020304" pitchFamily="18" charset="0"/>
              </a:rPr>
              <a:t>Moreover, the </a:t>
            </a:r>
            <a:r>
              <a:rPr lang="en-US" sz="500" dirty="0" err="1">
                <a:solidFill>
                  <a:schemeClr val="tx1"/>
                </a:solidFill>
                <a:latin typeface="Times New Roman" panose="02020603050405020304" pitchFamily="18" charset="0"/>
                <a:cs typeface="Times New Roman" panose="02020603050405020304" pitchFamily="18" charset="0"/>
              </a:rPr>
              <a:t>HealthyLife</a:t>
            </a:r>
            <a:r>
              <a:rPr lang="en-US" sz="500" dirty="0">
                <a:solidFill>
                  <a:schemeClr val="tx1"/>
                </a:solidFill>
                <a:latin typeface="Times New Roman" panose="02020603050405020304" pitchFamily="18" charset="0"/>
                <a:cs typeface="Times New Roman" panose="02020603050405020304" pitchFamily="18" charset="0"/>
              </a:rPr>
              <a:t> AI band will offer complete health tracking, including heart rate variability and anxiety detection via ECG and PPG, painless glucose awareness, smart AI coaching, and secure data protection for users (Jiang, Yao, and Ding, 2025).  </a:t>
            </a:r>
          </a:p>
          <a:p>
            <a:pPr marL="171450" indent="-171450" algn="just" fontAlgn="base">
              <a:buFont typeface="Arial" panose="020B0604020202020204" pitchFamily="34" charset="0"/>
              <a:buChar char="•"/>
            </a:pPr>
            <a:r>
              <a:rPr lang="en-US" sz="500" dirty="0">
                <a:solidFill>
                  <a:schemeClr val="tx1"/>
                </a:solidFill>
                <a:latin typeface="Times New Roman" panose="02020603050405020304" pitchFamily="18" charset="0"/>
                <a:cs typeface="Times New Roman" panose="02020603050405020304" pitchFamily="18" charset="0"/>
              </a:rPr>
              <a:t>These features will help users understand their health status and the benefits of maintaining healthy </a:t>
            </a:r>
            <a:r>
              <a:rPr lang="en-US" sz="500" dirty="0" err="1">
                <a:solidFill>
                  <a:schemeClr val="tx1"/>
                </a:solidFill>
                <a:latin typeface="Times New Roman" panose="02020603050405020304" pitchFamily="18" charset="0"/>
                <a:cs typeface="Times New Roman" panose="02020603050405020304" pitchFamily="18" charset="0"/>
              </a:rPr>
              <a:t>behaviours</a:t>
            </a:r>
            <a:r>
              <a:rPr lang="en-US" sz="500" dirty="0">
                <a:solidFill>
                  <a:schemeClr val="tx1"/>
                </a:solidFill>
                <a:latin typeface="Times New Roman" panose="02020603050405020304" pitchFamily="18" charset="0"/>
                <a:cs typeface="Times New Roman" panose="02020603050405020304" pitchFamily="18" charset="0"/>
              </a:rPr>
              <a:t>, thereby fostering positive attitudes towards obesity prevention </a:t>
            </a:r>
          </a:p>
          <a:p>
            <a:pPr marL="171450" indent="-171450" algn="just" fontAlgn="base">
              <a:buFont typeface="Arial" panose="020B0604020202020204" pitchFamily="34" charset="0"/>
              <a:buChar char="•"/>
            </a:pPr>
            <a:r>
              <a:rPr lang="en-US" sz="500" dirty="0">
                <a:solidFill>
                  <a:schemeClr val="tx1"/>
                </a:solidFill>
                <a:latin typeface="Times New Roman" panose="02020603050405020304" pitchFamily="18" charset="0"/>
                <a:cs typeface="Times New Roman" panose="02020603050405020304" pitchFamily="18" charset="0"/>
              </a:rPr>
              <a:t>Subjective norms are reinforced through healthcare communication and support. The technology enables users to share health information with healthcare professionals and encourages recommendations from clinicians, family members, and peers, creating positive social influence and motivation to adopt healthier lifestyles (Saeed and </a:t>
            </a:r>
            <a:r>
              <a:rPr lang="en-US" sz="500" dirty="0" err="1">
                <a:solidFill>
                  <a:schemeClr val="tx1"/>
                </a:solidFill>
                <a:latin typeface="Times New Roman" panose="02020603050405020304" pitchFamily="18" charset="0"/>
                <a:cs typeface="Times New Roman" panose="02020603050405020304" pitchFamily="18" charset="0"/>
              </a:rPr>
              <a:t>Nashwan</a:t>
            </a:r>
            <a:r>
              <a:rPr lang="en-US" sz="500" dirty="0">
                <a:solidFill>
                  <a:schemeClr val="tx1"/>
                </a:solidFill>
                <a:latin typeface="Times New Roman" panose="02020603050405020304" pitchFamily="18" charset="0"/>
                <a:cs typeface="Times New Roman" panose="02020603050405020304" pitchFamily="18" charset="0"/>
              </a:rPr>
              <a:t>, 2025). </a:t>
            </a:r>
          </a:p>
          <a:p>
            <a:pPr marL="171450" indent="-171450" algn="just" fontAlgn="base">
              <a:buFont typeface="Arial" panose="020B0604020202020204" pitchFamily="34" charset="0"/>
              <a:buChar char="•"/>
            </a:pPr>
            <a:r>
              <a:rPr lang="en-US" sz="500" dirty="0">
                <a:solidFill>
                  <a:schemeClr val="tx1"/>
                </a:solidFill>
                <a:latin typeface="Times New Roman" panose="02020603050405020304" pitchFamily="18" charset="0"/>
                <a:cs typeface="Times New Roman" panose="02020603050405020304" pitchFamily="18" charset="0"/>
              </a:rPr>
              <a:t>Perceived </a:t>
            </a:r>
            <a:r>
              <a:rPr lang="en-US" sz="500" dirty="0" err="1">
                <a:solidFill>
                  <a:schemeClr val="tx1"/>
                </a:solidFill>
                <a:latin typeface="Times New Roman" panose="02020603050405020304" pitchFamily="18" charset="0"/>
                <a:cs typeface="Times New Roman" panose="02020603050405020304" pitchFamily="18" charset="0"/>
              </a:rPr>
              <a:t>behavioural</a:t>
            </a:r>
            <a:r>
              <a:rPr lang="en-US" sz="500" dirty="0">
                <a:solidFill>
                  <a:schemeClr val="tx1"/>
                </a:solidFill>
                <a:latin typeface="Times New Roman" panose="02020603050405020304" pitchFamily="18" charset="0"/>
                <a:cs typeface="Times New Roman" panose="02020603050405020304" pitchFamily="18" charset="0"/>
              </a:rPr>
              <a:t> control is ensured by the continuous monitoring that supports informed decision-making of users (Saeed and </a:t>
            </a:r>
            <a:r>
              <a:rPr lang="en-US" sz="500" dirty="0" err="1">
                <a:solidFill>
                  <a:schemeClr val="tx1"/>
                </a:solidFill>
                <a:latin typeface="Times New Roman" panose="02020603050405020304" pitchFamily="18" charset="0"/>
                <a:cs typeface="Times New Roman" panose="02020603050405020304" pitchFamily="18" charset="0"/>
              </a:rPr>
              <a:t>Nashwan</a:t>
            </a:r>
            <a:r>
              <a:rPr lang="en-US" sz="500" dirty="0">
                <a:solidFill>
                  <a:schemeClr val="tx1"/>
                </a:solidFill>
                <a:latin typeface="Times New Roman" panose="02020603050405020304" pitchFamily="18" charset="0"/>
                <a:cs typeface="Times New Roman" panose="02020603050405020304" pitchFamily="18" charset="0"/>
              </a:rPr>
              <a:t>, 2025).</a:t>
            </a:r>
          </a:p>
          <a:p>
            <a:pPr marL="171450" indent="-171450" algn="just" fontAlgn="base">
              <a:buFont typeface="Arial" panose="020B0604020202020204" pitchFamily="34" charset="0"/>
              <a:buChar char="•"/>
            </a:pPr>
            <a:r>
              <a:rPr lang="en-US" sz="500" dirty="0">
                <a:solidFill>
                  <a:schemeClr val="tx1"/>
                </a:solidFill>
                <a:latin typeface="Times New Roman" panose="02020603050405020304" pitchFamily="18" charset="0"/>
                <a:cs typeface="Times New Roman" panose="02020603050405020304" pitchFamily="18" charset="0"/>
              </a:rPr>
              <a:t>Together, these factors will enhance users' </a:t>
            </a:r>
            <a:r>
              <a:rPr lang="en-US" sz="500" dirty="0" err="1">
                <a:solidFill>
                  <a:schemeClr val="tx1"/>
                </a:solidFill>
                <a:latin typeface="Times New Roman" panose="02020603050405020304" pitchFamily="18" charset="0"/>
                <a:cs typeface="Times New Roman" panose="02020603050405020304" pitchFamily="18" charset="0"/>
              </a:rPr>
              <a:t>behavioural</a:t>
            </a:r>
            <a:r>
              <a:rPr lang="en-US" sz="500" dirty="0">
                <a:solidFill>
                  <a:schemeClr val="tx1"/>
                </a:solidFill>
                <a:latin typeface="Times New Roman" panose="02020603050405020304" pitchFamily="18" charset="0"/>
                <a:cs typeface="Times New Roman" panose="02020603050405020304" pitchFamily="18" charset="0"/>
              </a:rPr>
              <a:t> intentions and encourage the long-term adoption of healthy habits among the </a:t>
            </a:r>
            <a:r>
              <a:rPr lang="en-US" sz="500" dirty="0" err="1">
                <a:solidFill>
                  <a:schemeClr val="tx1"/>
                </a:solidFill>
                <a:latin typeface="Times New Roman" panose="02020603050405020304" pitchFamily="18" charset="0"/>
                <a:cs typeface="Times New Roman" panose="02020603050405020304" pitchFamily="18" charset="0"/>
              </a:rPr>
              <a:t>affectes</a:t>
            </a:r>
            <a:r>
              <a:rPr lang="en-US" sz="500" dirty="0">
                <a:solidFill>
                  <a:schemeClr val="tx1"/>
                </a:solidFill>
                <a:latin typeface="Times New Roman" panose="02020603050405020304" pitchFamily="18" charset="0"/>
                <a:cs typeface="Times New Roman" panose="02020603050405020304" pitchFamily="18" charset="0"/>
              </a:rPr>
              <a:t> population for effective obesity prevention and management. </a:t>
            </a:r>
          </a:p>
        </p:txBody>
      </p:sp>
      <p:sp>
        <p:nvSpPr>
          <p:cNvPr id="26" name="Rectangle 25"/>
          <p:cNvSpPr/>
          <p:nvPr/>
        </p:nvSpPr>
        <p:spPr>
          <a:xfrm>
            <a:off x="7088530" y="2540755"/>
            <a:ext cx="5041117" cy="1846193"/>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800" b="1" dirty="0" smtClean="0">
              <a:solidFill>
                <a:schemeClr val="tx1"/>
              </a:solidFill>
              <a:latin typeface="Times New Roman" panose="02020603050405020304" pitchFamily="18" charset="0"/>
              <a:cs typeface="Times New Roman" panose="02020603050405020304" pitchFamily="18" charset="0"/>
            </a:endParaRPr>
          </a:p>
          <a:p>
            <a:r>
              <a:rPr lang="en-US" sz="600" b="1" dirty="0" smtClean="0">
                <a:solidFill>
                  <a:schemeClr val="tx1"/>
                </a:solidFill>
                <a:latin typeface="Times New Roman" panose="02020603050405020304" pitchFamily="18" charset="0"/>
                <a:cs typeface="Times New Roman" panose="02020603050405020304" pitchFamily="18" charset="0"/>
              </a:rPr>
              <a:t>Conclusion</a:t>
            </a:r>
            <a:endParaRPr lang="en-US" sz="600" b="0" dirty="0" smtClean="0">
              <a:solidFill>
                <a:schemeClr val="tx1"/>
              </a:solidFill>
              <a:effectLst/>
              <a:latin typeface="Times New Roman" panose="02020603050405020304" pitchFamily="18" charset="0"/>
              <a:cs typeface="Times New Roman" panose="02020603050405020304" pitchFamily="18" charset="0"/>
            </a:endParaRPr>
          </a:p>
          <a:p>
            <a:pPr algn="just" fontAlgn="base"/>
            <a:r>
              <a:rPr lang="en-US" sz="500" dirty="0">
                <a:solidFill>
                  <a:schemeClr val="tx1"/>
                </a:solidFill>
                <a:latin typeface="Times New Roman" panose="02020603050405020304" pitchFamily="18" charset="0"/>
                <a:cs typeface="Times New Roman" panose="02020603050405020304" pitchFamily="18" charset="0"/>
              </a:rPr>
              <a:t>Obesity is a major threat to human life and a financial burden on healthcare facilities of the UK. </a:t>
            </a:r>
          </a:p>
          <a:p>
            <a:pPr algn="just" fontAlgn="base"/>
            <a:r>
              <a:rPr lang="en-US" sz="500" dirty="0">
                <a:solidFill>
                  <a:schemeClr val="tx1"/>
                </a:solidFill>
                <a:latin typeface="Times New Roman" panose="02020603050405020304" pitchFamily="18" charset="0"/>
                <a:cs typeface="Times New Roman" panose="02020603050405020304" pitchFamily="18" charset="0"/>
              </a:rPr>
              <a:t>As per the health survey of 2022 to 2023 in England it was noticed that approximately 29% of the adults are living with obesity on the other hand 64% of the adults are overweight (NHS, 2026).</a:t>
            </a:r>
          </a:p>
          <a:p>
            <a:pPr algn="just" fontAlgn="base"/>
            <a:r>
              <a:rPr lang="en-US" sz="500" dirty="0">
                <a:solidFill>
                  <a:schemeClr val="tx1"/>
                </a:solidFill>
                <a:latin typeface="Times New Roman" panose="02020603050405020304" pitchFamily="18" charset="0"/>
                <a:cs typeface="Times New Roman" panose="02020603050405020304" pitchFamily="18" charset="0"/>
              </a:rPr>
              <a:t> This digital technology has immense potential to control obesity and ensure long-term health management (</a:t>
            </a:r>
            <a:r>
              <a:rPr lang="en-US" sz="500" dirty="0" err="1">
                <a:solidFill>
                  <a:schemeClr val="tx1"/>
                </a:solidFill>
                <a:latin typeface="Times New Roman" panose="02020603050405020304" pitchFamily="18" charset="0"/>
                <a:cs typeface="Times New Roman" panose="02020603050405020304" pitchFamily="18" charset="0"/>
              </a:rPr>
              <a:t>Hinchliffe</a:t>
            </a:r>
            <a:r>
              <a:rPr lang="en-US" sz="500" dirty="0">
                <a:solidFill>
                  <a:schemeClr val="tx1"/>
                </a:solidFill>
                <a:latin typeface="Times New Roman" panose="02020603050405020304" pitchFamily="18" charset="0"/>
                <a:cs typeface="Times New Roman" panose="02020603050405020304" pitchFamily="18" charset="0"/>
              </a:rPr>
              <a:t> et al., 2022).</a:t>
            </a:r>
          </a:p>
          <a:p>
            <a:pPr algn="just" fontAlgn="base"/>
            <a:r>
              <a:rPr lang="en-US" sz="500" dirty="0">
                <a:solidFill>
                  <a:schemeClr val="tx1"/>
                </a:solidFill>
                <a:latin typeface="Times New Roman" panose="02020603050405020304" pitchFamily="18" charset="0"/>
                <a:cs typeface="Times New Roman" panose="02020603050405020304" pitchFamily="18" charset="0"/>
              </a:rPr>
              <a:t>This technology primarily supports early detection of health risks through continuous supervision (Sun, Wan, and Liu, 2026). </a:t>
            </a:r>
          </a:p>
          <a:p>
            <a:pPr algn="just" fontAlgn="base"/>
            <a:r>
              <a:rPr lang="en-US" sz="500" dirty="0">
                <a:solidFill>
                  <a:schemeClr val="tx1"/>
                </a:solidFill>
                <a:latin typeface="Times New Roman" panose="02020603050405020304" pitchFamily="18" charset="0"/>
                <a:cs typeface="Times New Roman" panose="02020603050405020304" pitchFamily="18" charset="0"/>
              </a:rPr>
              <a:t> As the technology offers </a:t>
            </a:r>
            <a:r>
              <a:rPr lang="en-US" sz="500" dirty="0" err="1">
                <a:solidFill>
                  <a:schemeClr val="tx1"/>
                </a:solidFill>
                <a:latin typeface="Times New Roman" panose="02020603050405020304" pitchFamily="18" charset="0"/>
                <a:cs typeface="Times New Roman" panose="02020603050405020304" pitchFamily="18" charset="0"/>
              </a:rPr>
              <a:t>personalised</a:t>
            </a:r>
            <a:r>
              <a:rPr lang="en-US" sz="500" dirty="0">
                <a:solidFill>
                  <a:schemeClr val="tx1"/>
                </a:solidFill>
                <a:latin typeface="Times New Roman" panose="02020603050405020304" pitchFamily="18" charset="0"/>
                <a:cs typeface="Times New Roman" panose="02020603050405020304" pitchFamily="18" charset="0"/>
              </a:rPr>
              <a:t> feedback and smart AI guidance which enables  users to lead a healthy life.</a:t>
            </a:r>
          </a:p>
          <a:p>
            <a:pPr algn="just" fontAlgn="base"/>
            <a:r>
              <a:rPr lang="en-US" sz="500" dirty="0">
                <a:solidFill>
                  <a:schemeClr val="tx1"/>
                </a:solidFill>
                <a:latin typeface="Times New Roman" panose="02020603050405020304" pitchFamily="18" charset="0"/>
                <a:cs typeface="Times New Roman" panose="02020603050405020304" pitchFamily="18" charset="0"/>
              </a:rPr>
              <a:t>It enables smooth communication between medical professionals and its users.</a:t>
            </a:r>
          </a:p>
          <a:p>
            <a:pPr algn="just" fontAlgn="base"/>
            <a:r>
              <a:rPr lang="en-US" sz="500" dirty="0">
                <a:solidFill>
                  <a:schemeClr val="tx1"/>
                </a:solidFill>
                <a:latin typeface="Times New Roman" panose="02020603050405020304" pitchFamily="18" charset="0"/>
                <a:cs typeface="Times New Roman" panose="02020603050405020304" pitchFamily="18" charset="0"/>
              </a:rPr>
              <a:t>This supports independent living and care built around the needs and requirements of its users</a:t>
            </a:r>
            <a:r>
              <a:rPr lang="en-US" sz="500" dirty="0" smtClean="0">
                <a:solidFill>
                  <a:schemeClr val="tx1"/>
                </a:solidFill>
                <a:latin typeface="Times New Roman" panose="02020603050405020304" pitchFamily="18" charset="0"/>
                <a:cs typeface="Times New Roman" panose="02020603050405020304" pitchFamily="18" charset="0"/>
              </a:rPr>
              <a:t>.</a:t>
            </a:r>
          </a:p>
          <a:p>
            <a:pPr algn="just" fontAlgn="base">
              <a:buFont typeface="Arial" panose="020B0604020202020204" pitchFamily="34" charset="0"/>
              <a:buChar char="•"/>
            </a:pPr>
            <a:r>
              <a:rPr lang="en-US" sz="500" b="0" i="0" u="none" strike="noStrike" dirty="0" smtClean="0">
                <a:solidFill>
                  <a:srgbClr val="000000"/>
                </a:solidFill>
                <a:effectLst/>
                <a:latin typeface="Times New Roman" panose="02020603050405020304" pitchFamily="18" charset="0"/>
              </a:rPr>
              <a:t>Standards are required to ensure accuracy, safety and data protection.</a:t>
            </a:r>
          </a:p>
          <a:p>
            <a:pPr algn="just" fontAlgn="base">
              <a:buFont typeface="Arial" panose="020B0604020202020204" pitchFamily="34" charset="0"/>
              <a:buChar char="•"/>
            </a:pPr>
            <a:r>
              <a:rPr lang="en-US" sz="500" b="0" i="0" u="none" strike="noStrike" dirty="0" smtClean="0">
                <a:solidFill>
                  <a:srgbClr val="000000"/>
                </a:solidFill>
                <a:effectLst/>
                <a:latin typeface="Times New Roman" panose="02020603050405020304" pitchFamily="18" charset="0"/>
              </a:rPr>
              <a:t>The policies of the device must protect the sensitive health data of users so that users can store and share them safely (</a:t>
            </a:r>
            <a:r>
              <a:rPr lang="en-US" sz="500" b="0" i="0" u="none" strike="noStrike" dirty="0" err="1" smtClean="0">
                <a:solidFill>
                  <a:srgbClr val="000000"/>
                </a:solidFill>
                <a:effectLst/>
                <a:latin typeface="Times New Roman" panose="02020603050405020304" pitchFamily="18" charset="0"/>
              </a:rPr>
              <a:t>Yanamala</a:t>
            </a:r>
            <a:r>
              <a:rPr lang="en-US" sz="500" b="0" i="0" u="none" strike="noStrike" dirty="0" smtClean="0">
                <a:solidFill>
                  <a:srgbClr val="000000"/>
                </a:solidFill>
                <a:effectLst/>
                <a:latin typeface="Times New Roman" panose="02020603050405020304" pitchFamily="18" charset="0"/>
              </a:rPr>
              <a:t> and </a:t>
            </a:r>
            <a:r>
              <a:rPr lang="en-US" sz="500" b="0" i="0" u="none" strike="noStrike" dirty="0" err="1" smtClean="0">
                <a:solidFill>
                  <a:srgbClr val="000000"/>
                </a:solidFill>
                <a:effectLst/>
                <a:latin typeface="Times New Roman" panose="02020603050405020304" pitchFamily="18" charset="0"/>
              </a:rPr>
              <a:t>Suryadevara</a:t>
            </a:r>
            <a:r>
              <a:rPr lang="en-US" sz="500" b="0" i="0" u="none" strike="noStrike" dirty="0" smtClean="0">
                <a:solidFill>
                  <a:srgbClr val="000000"/>
                </a:solidFill>
                <a:effectLst/>
                <a:latin typeface="Times New Roman" panose="02020603050405020304" pitchFamily="18" charset="0"/>
              </a:rPr>
              <a:t>, 2023).</a:t>
            </a:r>
          </a:p>
          <a:p>
            <a:pPr algn="just" fontAlgn="base">
              <a:buFont typeface="Arial" panose="020B0604020202020204" pitchFamily="34" charset="0"/>
              <a:buChar char="•"/>
            </a:pPr>
            <a:r>
              <a:rPr lang="en-US" sz="500" b="0" i="0" u="none" strike="noStrike" dirty="0" smtClean="0">
                <a:solidFill>
                  <a:srgbClr val="000000"/>
                </a:solidFill>
                <a:effectLst/>
                <a:latin typeface="Times New Roman" panose="02020603050405020304" pitchFamily="18" charset="0"/>
              </a:rPr>
              <a:t>Financial incentives may promote the integration of certified digital platforms into obesity care.</a:t>
            </a:r>
          </a:p>
          <a:p>
            <a:pPr algn="just" fontAlgn="base">
              <a:buFont typeface="Arial" panose="020B0604020202020204" pitchFamily="34" charset="0"/>
              <a:buChar char="•"/>
            </a:pPr>
            <a:r>
              <a:rPr lang="en-US" sz="500" b="0" i="0" u="none" strike="noStrike" dirty="0" smtClean="0">
                <a:solidFill>
                  <a:srgbClr val="000000"/>
                </a:solidFill>
                <a:effectLst/>
                <a:latin typeface="Times New Roman" panose="02020603050405020304" pitchFamily="18" charset="0"/>
              </a:rPr>
              <a:t>Medical staff must gain skills to read data collected by AI </a:t>
            </a:r>
            <a:r>
              <a:rPr lang="en-US" sz="500" b="0" i="0" u="none" strike="noStrike" dirty="0" err="1" smtClean="0">
                <a:solidFill>
                  <a:srgbClr val="000000"/>
                </a:solidFill>
                <a:effectLst/>
                <a:latin typeface="Times New Roman" panose="02020603050405020304" pitchFamily="18" charset="0"/>
              </a:rPr>
              <a:t>wearables</a:t>
            </a:r>
            <a:r>
              <a:rPr lang="en-US" sz="500" b="0" i="0" u="none" strike="noStrike" dirty="0" smtClean="0">
                <a:solidFill>
                  <a:srgbClr val="000000"/>
                </a:solidFill>
                <a:effectLst/>
                <a:latin typeface="Times New Roman" panose="02020603050405020304" pitchFamily="18" charset="0"/>
              </a:rPr>
              <a:t> (Patel, 2026).</a:t>
            </a:r>
          </a:p>
          <a:p>
            <a:pPr algn="just" fontAlgn="base">
              <a:buFont typeface="Arial" panose="020B0604020202020204" pitchFamily="34" charset="0"/>
              <a:buChar char="•"/>
            </a:pPr>
            <a:r>
              <a:rPr lang="en-US" sz="500" b="0" i="0" u="none" strike="noStrike" dirty="0" smtClean="0">
                <a:solidFill>
                  <a:srgbClr val="000000"/>
                </a:solidFill>
                <a:effectLst/>
                <a:latin typeface="Times New Roman" panose="02020603050405020304" pitchFamily="18" charset="0"/>
              </a:rPr>
              <a:t>Similarly, patients also need proper education to use the device correctly and for understanding the clinical response.</a:t>
            </a:r>
          </a:p>
          <a:p>
            <a:pPr algn="just" fontAlgn="base">
              <a:buFont typeface="Arial" panose="020B0604020202020204" pitchFamily="34" charset="0"/>
              <a:buChar char="•"/>
            </a:pPr>
            <a:r>
              <a:rPr lang="en-US" sz="500" b="0" i="0" u="none" strike="noStrike" dirty="0" smtClean="0">
                <a:solidFill>
                  <a:srgbClr val="000000"/>
                </a:solidFill>
                <a:effectLst/>
                <a:latin typeface="Times New Roman" panose="02020603050405020304" pitchFamily="18" charset="0"/>
              </a:rPr>
              <a:t>Digital health skills help people to take care of their health for a longer period of time.</a:t>
            </a:r>
          </a:p>
          <a:p>
            <a:pPr algn="just" fontAlgn="base">
              <a:buFont typeface="Arial" panose="020B0604020202020204" pitchFamily="34" charset="0"/>
              <a:buChar char="•"/>
            </a:pPr>
            <a:r>
              <a:rPr lang="en-US" sz="500" b="0" i="0" u="none" strike="noStrike" dirty="0" smtClean="0">
                <a:solidFill>
                  <a:srgbClr val="000000"/>
                </a:solidFill>
                <a:effectLst/>
                <a:latin typeface="Times New Roman" panose="02020603050405020304" pitchFamily="18" charset="0"/>
              </a:rPr>
              <a:t>This digital intervention also opens doors for new research.</a:t>
            </a:r>
          </a:p>
          <a:p>
            <a:pPr algn="just" fontAlgn="base">
              <a:buFont typeface="Arial" panose="020B0604020202020204" pitchFamily="34" charset="0"/>
              <a:buChar char="•"/>
            </a:pPr>
            <a:r>
              <a:rPr lang="en-US" sz="500" b="0" i="0" u="none" strike="noStrike" dirty="0" smtClean="0">
                <a:solidFill>
                  <a:srgbClr val="000000"/>
                </a:solidFill>
                <a:effectLst/>
                <a:latin typeface="Times New Roman" panose="02020603050405020304" pitchFamily="18" charset="0"/>
              </a:rPr>
              <a:t>Future research should determine the long-term effectiveness of this technology in various populations.</a:t>
            </a:r>
          </a:p>
          <a:p>
            <a:pPr algn="just" fontAlgn="base">
              <a:buFont typeface="Arial" panose="020B0604020202020204" pitchFamily="34" charset="0"/>
              <a:buChar char="•"/>
            </a:pPr>
            <a:r>
              <a:rPr lang="en-US" sz="500" b="0" i="0" u="none" strike="noStrike" dirty="0" smtClean="0">
                <a:solidFill>
                  <a:srgbClr val="000000"/>
                </a:solidFill>
                <a:effectLst/>
                <a:latin typeface="Times New Roman" panose="02020603050405020304" pitchFamily="18" charset="0"/>
              </a:rPr>
              <a:t>Research might investigate its effect on weight reduction, glucose control, and cardiovascular outcomes (Cardoso, </a:t>
            </a:r>
            <a:r>
              <a:rPr lang="en-US" sz="500" b="0" i="0" u="none" strike="noStrike" dirty="0" err="1" smtClean="0">
                <a:solidFill>
                  <a:srgbClr val="000000"/>
                </a:solidFill>
                <a:effectLst/>
                <a:latin typeface="Times New Roman" panose="02020603050405020304" pitchFamily="18" charset="0"/>
              </a:rPr>
              <a:t>Leite</a:t>
            </a:r>
            <a:r>
              <a:rPr lang="en-US" sz="500" b="0" i="0" u="none" strike="noStrike" dirty="0" smtClean="0">
                <a:solidFill>
                  <a:srgbClr val="000000"/>
                </a:solidFill>
                <a:effectLst/>
                <a:latin typeface="Times New Roman" panose="02020603050405020304" pitchFamily="18" charset="0"/>
              </a:rPr>
              <a:t>,. and </a:t>
            </a:r>
            <a:r>
              <a:rPr lang="en-US" sz="500" b="0" i="0" u="none" strike="noStrike" dirty="0" err="1" smtClean="0">
                <a:solidFill>
                  <a:srgbClr val="000000"/>
                </a:solidFill>
                <a:effectLst/>
                <a:latin typeface="Times New Roman" panose="02020603050405020304" pitchFamily="18" charset="0"/>
              </a:rPr>
              <a:t>Salles</a:t>
            </a:r>
            <a:r>
              <a:rPr lang="en-US" sz="500" b="0" i="0" u="none" strike="noStrike" dirty="0" smtClean="0">
                <a:solidFill>
                  <a:srgbClr val="000000"/>
                </a:solidFill>
                <a:effectLst/>
                <a:latin typeface="Times New Roman" panose="02020603050405020304" pitchFamily="18" charset="0"/>
              </a:rPr>
              <a:t>, 2023).</a:t>
            </a:r>
          </a:p>
          <a:p>
            <a:pPr algn="just" fontAlgn="base">
              <a:buFont typeface="Arial" panose="020B0604020202020204" pitchFamily="34" charset="0"/>
              <a:buChar char="•"/>
            </a:pPr>
            <a:r>
              <a:rPr lang="en-US" sz="500" b="0" i="0" u="none" strike="noStrike" dirty="0" smtClean="0">
                <a:solidFill>
                  <a:srgbClr val="000000"/>
                </a:solidFill>
                <a:effectLst/>
                <a:latin typeface="Times New Roman" panose="02020603050405020304" pitchFamily="18" charset="0"/>
              </a:rPr>
              <a:t>Additional data is required to establish the precision of non-invasive blood sugar tracking.</a:t>
            </a:r>
          </a:p>
          <a:p>
            <a:pPr algn="just" fontAlgn="base">
              <a:buFont typeface="Arial" panose="020B0604020202020204" pitchFamily="34" charset="0"/>
              <a:buChar char="•"/>
            </a:pPr>
            <a:r>
              <a:rPr lang="en-US" sz="500" b="0" i="0" u="none" strike="noStrike" dirty="0" smtClean="0">
                <a:solidFill>
                  <a:srgbClr val="000000"/>
                </a:solidFill>
                <a:effectLst/>
                <a:latin typeface="Times New Roman" panose="02020603050405020304" pitchFamily="18" charset="0"/>
              </a:rPr>
              <a:t>Furthermore, the insights from these findings can help build future obesity programs using strong evidence.</a:t>
            </a:r>
          </a:p>
          <a:p>
            <a:pPr algn="just" fontAlgn="base"/>
            <a:endParaRPr lang="en-US" sz="500" dirty="0">
              <a:solidFill>
                <a:schemeClr val="tx1"/>
              </a:solidFill>
              <a:latin typeface="Times New Roman" panose="02020603050405020304" pitchFamily="18" charset="0"/>
              <a:cs typeface="Times New Roman" panose="02020603050405020304" pitchFamily="18" charset="0"/>
            </a:endParaRPr>
          </a:p>
          <a:p>
            <a:pPr fontAlgn="base"/>
            <a:endParaRPr lang="en-US" sz="500" dirty="0">
              <a:solidFill>
                <a:schemeClr val="tx1"/>
              </a:solidFill>
              <a:latin typeface="Times New Roman" panose="02020603050405020304" pitchFamily="18" charset="0"/>
              <a:cs typeface="Times New Roman" panose="02020603050405020304" pitchFamily="18" charset="0"/>
            </a:endParaRPr>
          </a:p>
        </p:txBody>
      </p:sp>
      <p:pic>
        <p:nvPicPr>
          <p:cNvPr id="27" name="Picture 26"/>
          <p:cNvPicPr>
            <a:picLocks noChangeAspect="1"/>
          </p:cNvPicPr>
          <p:nvPr/>
        </p:nvPicPr>
        <p:blipFill>
          <a:blip r:embed="rId3"/>
          <a:stretch>
            <a:fillRect/>
          </a:stretch>
        </p:blipFill>
        <p:spPr>
          <a:xfrm>
            <a:off x="94239" y="4794667"/>
            <a:ext cx="2908960" cy="1928976"/>
          </a:xfrm>
          <a:prstGeom prst="rect">
            <a:avLst/>
          </a:prstGeom>
          <a:ln w="12700">
            <a:solidFill>
              <a:schemeClr val="tx1"/>
            </a:solidFill>
          </a:ln>
        </p:spPr>
      </p:pic>
      <p:sp>
        <p:nvSpPr>
          <p:cNvPr id="28" name="Rectangle 27"/>
          <p:cNvSpPr/>
          <p:nvPr/>
        </p:nvSpPr>
        <p:spPr>
          <a:xfrm>
            <a:off x="7080860" y="4464612"/>
            <a:ext cx="5048786" cy="2278708"/>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600" b="1" dirty="0" smtClean="0">
              <a:solidFill>
                <a:schemeClr val="tx1"/>
              </a:solidFill>
              <a:latin typeface="Times New Roman" panose="02020603050405020304" pitchFamily="18" charset="0"/>
              <a:cs typeface="Times New Roman" panose="02020603050405020304" pitchFamily="18" charset="0"/>
            </a:endParaRPr>
          </a:p>
          <a:p>
            <a:endParaRPr lang="en-US" sz="300" dirty="0" smtClean="0"/>
          </a:p>
          <a:p>
            <a:endParaRPr lang="en-US" sz="300" dirty="0" smtClean="0"/>
          </a:p>
          <a:p>
            <a:endParaRPr lang="en-US" sz="300" dirty="0" smtClean="0"/>
          </a:p>
          <a:p>
            <a:endParaRPr lang="en-US" sz="300" dirty="0" smtClean="0"/>
          </a:p>
          <a:p>
            <a:endParaRPr lang="en-US" sz="300" dirty="0" smtClean="0"/>
          </a:p>
          <a:p>
            <a:endParaRPr lang="en-US" sz="300" dirty="0" smtClean="0"/>
          </a:p>
          <a:p>
            <a:endParaRPr lang="en-US" sz="300" dirty="0" smtClean="0"/>
          </a:p>
          <a:p>
            <a:endParaRPr lang="en-US" sz="300" dirty="0" smtClean="0"/>
          </a:p>
          <a:p>
            <a:endParaRPr lang="en-IN" sz="300" dirty="0" smtClean="0"/>
          </a:p>
          <a:p>
            <a:r>
              <a:rPr lang="en-IN" sz="300" dirty="0" smtClean="0"/>
              <a:t/>
            </a:r>
            <a:br>
              <a:rPr lang="en-IN" sz="300" dirty="0" smtClean="0"/>
            </a:br>
            <a:endParaRPr lang="en-IN" sz="300" dirty="0">
              <a:latin typeface="Times New Roman" panose="02020603050405020304" pitchFamily="18" charset="0"/>
              <a:cs typeface="Times New Roman" panose="02020603050405020304" pitchFamily="18" charset="0"/>
            </a:endParaRPr>
          </a:p>
        </p:txBody>
      </p:sp>
      <p:pic>
        <p:nvPicPr>
          <p:cNvPr id="31" name="Picture 30"/>
          <p:cNvPicPr>
            <a:picLocks noChangeAspect="1"/>
          </p:cNvPicPr>
          <p:nvPr/>
        </p:nvPicPr>
        <p:blipFill>
          <a:blip r:embed="rId4"/>
          <a:stretch>
            <a:fillRect/>
          </a:stretch>
        </p:blipFill>
        <p:spPr>
          <a:xfrm>
            <a:off x="3167924" y="1262620"/>
            <a:ext cx="2039875" cy="945450"/>
          </a:xfrm>
          <a:prstGeom prst="rect">
            <a:avLst/>
          </a:prstGeom>
          <a:ln w="12700">
            <a:solidFill>
              <a:schemeClr val="tx1"/>
            </a:solidFill>
          </a:ln>
        </p:spPr>
      </p:pic>
      <p:pic>
        <p:nvPicPr>
          <p:cNvPr id="32" name="Picture 31"/>
          <p:cNvPicPr>
            <a:picLocks noChangeAspect="1"/>
          </p:cNvPicPr>
          <p:nvPr/>
        </p:nvPicPr>
        <p:blipFill>
          <a:blip r:embed="rId5"/>
          <a:stretch>
            <a:fillRect/>
          </a:stretch>
        </p:blipFill>
        <p:spPr>
          <a:xfrm>
            <a:off x="5327722" y="1262620"/>
            <a:ext cx="1645956" cy="945450"/>
          </a:xfrm>
          <a:prstGeom prst="rect">
            <a:avLst/>
          </a:prstGeom>
          <a:ln w="12700">
            <a:solidFill>
              <a:schemeClr val="tx1"/>
            </a:solidFill>
          </a:ln>
        </p:spPr>
      </p:pic>
      <p:sp>
        <p:nvSpPr>
          <p:cNvPr id="33" name="Rectangle 32"/>
          <p:cNvSpPr/>
          <p:nvPr/>
        </p:nvSpPr>
        <p:spPr>
          <a:xfrm>
            <a:off x="3048000" y="197346"/>
            <a:ext cx="6096000" cy="169277"/>
          </a:xfrm>
          <a:prstGeom prst="rect">
            <a:avLst/>
          </a:prstGeom>
        </p:spPr>
        <p:txBody>
          <a:bodyPr>
            <a:spAutoFit/>
          </a:bodyPr>
          <a:lstStyle/>
          <a:p>
            <a:pPr algn="just" fontAlgn="base">
              <a:buFont typeface="Arial" panose="020B0604020202020204" pitchFamily="34" charset="0"/>
              <a:buChar char="•"/>
            </a:pPr>
            <a:endParaRPr lang="en-US" sz="500" b="0" i="0" u="none" strike="noStrike" dirty="0">
              <a:solidFill>
                <a:srgbClr val="000000"/>
              </a:solidFill>
              <a:effectLst/>
              <a:latin typeface="Times New Roman" panose="02020603050405020304" pitchFamily="18" charset="0"/>
            </a:endParaRPr>
          </a:p>
        </p:txBody>
      </p:sp>
      <p:sp>
        <p:nvSpPr>
          <p:cNvPr id="34" name="TextBox 33"/>
          <p:cNvSpPr txBox="1"/>
          <p:nvPr/>
        </p:nvSpPr>
        <p:spPr>
          <a:xfrm>
            <a:off x="7088530" y="4697326"/>
            <a:ext cx="4919939" cy="2123658"/>
          </a:xfrm>
          <a:prstGeom prst="rect">
            <a:avLst/>
          </a:prstGeom>
          <a:noFill/>
        </p:spPr>
        <p:txBody>
          <a:bodyPr wrap="square" rtlCol="0">
            <a:spAutoFit/>
          </a:bodyPr>
          <a:lstStyle/>
          <a:p>
            <a:r>
              <a:rPr lang="en-IN" sz="300" dirty="0" smtClean="0"/>
              <a:t>Ahmed</a:t>
            </a:r>
            <a:r>
              <a:rPr lang="en-IN" sz="300" dirty="0"/>
              <a:t>, S.K. and Mohammed, R.A., (2025). Obesity: Prevalence, causes, consequences, management, preventive strategies and future research directions. </a:t>
            </a:r>
            <a:r>
              <a:rPr lang="en-IN" sz="300" i="1" dirty="0"/>
              <a:t>Metabolism Open</a:t>
            </a:r>
            <a:r>
              <a:rPr lang="en-IN" sz="300" dirty="0"/>
              <a:t>, </a:t>
            </a:r>
            <a:r>
              <a:rPr lang="en-IN" sz="300" i="1" dirty="0"/>
              <a:t>27</a:t>
            </a:r>
            <a:r>
              <a:rPr lang="en-IN" sz="300" dirty="0"/>
              <a:t>, p.100375. Available at: </a:t>
            </a:r>
            <a:r>
              <a:rPr lang="en-IN" sz="300" u="sng" dirty="0">
                <a:hlinkClick r:id="rId6"/>
              </a:rPr>
              <a:t>https://</a:t>
            </a:r>
            <a:r>
              <a:rPr lang="en-IN" sz="300" u="sng" dirty="0" smtClean="0">
                <a:hlinkClick r:id="rId6"/>
              </a:rPr>
              <a:t>www.sciencedirect.com/science/article/pii/S2589936825000313</a:t>
            </a:r>
            <a:r>
              <a:rPr lang="en-US" sz="800" b="0" dirty="0" smtClean="0">
                <a:effectLst/>
              </a:rPr>
              <a:t/>
            </a:r>
            <a:br>
              <a:rPr lang="en-US" sz="800" b="0" dirty="0" smtClean="0">
                <a:effectLst/>
              </a:rPr>
            </a:br>
            <a:r>
              <a:rPr lang="en-US" sz="300" dirty="0" err="1">
                <a:latin typeface="Times New Roman" panose="02020603050405020304" pitchFamily="18" charset="0"/>
                <a:cs typeface="Times New Roman" panose="02020603050405020304" pitchFamily="18" charset="0"/>
              </a:rPr>
              <a:t>Bosnjak</a:t>
            </a:r>
            <a:r>
              <a:rPr lang="en-US" sz="300" dirty="0">
                <a:latin typeface="Times New Roman" panose="02020603050405020304" pitchFamily="18" charset="0"/>
                <a:cs typeface="Times New Roman" panose="02020603050405020304" pitchFamily="18" charset="0"/>
              </a:rPr>
              <a:t>, M., </a:t>
            </a:r>
            <a:r>
              <a:rPr lang="en-US" sz="300" dirty="0" err="1">
                <a:latin typeface="Times New Roman" panose="02020603050405020304" pitchFamily="18" charset="0"/>
                <a:cs typeface="Times New Roman" panose="02020603050405020304" pitchFamily="18" charset="0"/>
              </a:rPr>
              <a:t>Ajzen</a:t>
            </a:r>
            <a:r>
              <a:rPr lang="en-US" sz="300" dirty="0">
                <a:latin typeface="Times New Roman" panose="02020603050405020304" pitchFamily="18" charset="0"/>
                <a:cs typeface="Times New Roman" panose="02020603050405020304" pitchFamily="18" charset="0"/>
              </a:rPr>
              <a:t>, I. and Schmidt, P., (2020). The theory of planned behavior: Selected recent advances and applications. </a:t>
            </a:r>
            <a:r>
              <a:rPr lang="en-US" sz="300" i="1" dirty="0">
                <a:latin typeface="Times New Roman" panose="02020603050405020304" pitchFamily="18" charset="0"/>
                <a:cs typeface="Times New Roman" panose="02020603050405020304" pitchFamily="18" charset="0"/>
              </a:rPr>
              <a:t>Europe's journal of psychology</a:t>
            </a:r>
            <a:r>
              <a:rPr lang="en-US" sz="300" dirty="0">
                <a:latin typeface="Times New Roman" panose="02020603050405020304" pitchFamily="18" charset="0"/>
                <a:cs typeface="Times New Roman" panose="02020603050405020304" pitchFamily="18" charset="0"/>
              </a:rPr>
              <a:t>, </a:t>
            </a:r>
            <a:r>
              <a:rPr lang="en-US" sz="300" i="1" dirty="0">
                <a:latin typeface="Times New Roman" panose="02020603050405020304" pitchFamily="18" charset="0"/>
                <a:cs typeface="Times New Roman" panose="02020603050405020304" pitchFamily="18" charset="0"/>
              </a:rPr>
              <a:t>16</a:t>
            </a:r>
            <a:r>
              <a:rPr lang="en-US" sz="300" dirty="0">
                <a:latin typeface="Times New Roman" panose="02020603050405020304" pitchFamily="18" charset="0"/>
                <a:cs typeface="Times New Roman" panose="02020603050405020304" pitchFamily="18" charset="0"/>
              </a:rPr>
              <a:t>(3), p.352.</a:t>
            </a:r>
            <a:r>
              <a:rPr lang="en-US" sz="300" i="1" dirty="0">
                <a:latin typeface="Times New Roman" panose="02020603050405020304" pitchFamily="18" charset="0"/>
                <a:cs typeface="Times New Roman" panose="02020603050405020304" pitchFamily="18" charset="0"/>
              </a:rPr>
              <a:t> </a:t>
            </a:r>
            <a:r>
              <a:rPr lang="en-US" sz="300" dirty="0">
                <a:latin typeface="Times New Roman" panose="02020603050405020304" pitchFamily="18" charset="0"/>
                <a:cs typeface="Times New Roman" panose="02020603050405020304" pitchFamily="18" charset="0"/>
              </a:rPr>
              <a:t>Available at: </a:t>
            </a:r>
            <a:r>
              <a:rPr lang="en-US" sz="300" u="sng" dirty="0">
                <a:latin typeface="Times New Roman" panose="02020603050405020304" pitchFamily="18" charset="0"/>
                <a:cs typeface="Times New Roman" panose="02020603050405020304" pitchFamily="18" charset="0"/>
                <a:hlinkClick r:id="rId7"/>
              </a:rPr>
              <a:t>https://pmc.ncbi.nlm.nih.gov/articles/PMC7909498</a:t>
            </a:r>
            <a:r>
              <a:rPr lang="en-US" sz="300" u="sng" dirty="0" smtClean="0">
                <a:latin typeface="Times New Roman" panose="02020603050405020304" pitchFamily="18" charset="0"/>
                <a:cs typeface="Times New Roman" panose="02020603050405020304" pitchFamily="18" charset="0"/>
                <a:hlinkClick r:id="rId7"/>
              </a:rPr>
              <a:t>/</a:t>
            </a:r>
            <a:endParaRPr lang="en-IN" sz="300" dirty="0">
              <a:latin typeface="Times New Roman" panose="02020603050405020304" pitchFamily="18" charset="0"/>
              <a:cs typeface="Times New Roman" panose="02020603050405020304" pitchFamily="18" charset="0"/>
            </a:endParaRPr>
          </a:p>
          <a:p>
            <a:r>
              <a:rPr lang="en-IN" sz="300" dirty="0" err="1"/>
              <a:t>Bagheri</a:t>
            </a:r>
            <a:r>
              <a:rPr lang="en-IN" sz="300" dirty="0"/>
              <a:t>, S., </a:t>
            </a:r>
            <a:r>
              <a:rPr lang="en-IN" sz="300" dirty="0" err="1"/>
              <a:t>Zolghadri</a:t>
            </a:r>
            <a:r>
              <a:rPr lang="en-IN" sz="300" dirty="0"/>
              <a:t>, S. and </a:t>
            </a:r>
            <a:r>
              <a:rPr lang="en-IN" sz="300" dirty="0" err="1"/>
              <a:t>Stanek</a:t>
            </a:r>
            <a:r>
              <a:rPr lang="en-IN" sz="300" dirty="0"/>
              <a:t>, A., 2022. Beneficial effects of anti-inflammatory diet in modulating gut </a:t>
            </a:r>
            <a:r>
              <a:rPr lang="en-IN" sz="300" dirty="0" err="1"/>
              <a:t>microbiota</a:t>
            </a:r>
            <a:r>
              <a:rPr lang="en-IN" sz="300" dirty="0"/>
              <a:t> and controlling obesity. </a:t>
            </a:r>
            <a:r>
              <a:rPr lang="en-IN" sz="300" i="1" dirty="0"/>
              <a:t>Nutrients</a:t>
            </a:r>
            <a:r>
              <a:rPr lang="en-IN" sz="300" dirty="0"/>
              <a:t>, </a:t>
            </a:r>
            <a:r>
              <a:rPr lang="en-IN" sz="300" i="1" dirty="0"/>
              <a:t>14</a:t>
            </a:r>
            <a:r>
              <a:rPr lang="en-IN" sz="300" dirty="0"/>
              <a:t>(19), p.3985.  Available at: </a:t>
            </a:r>
            <a:r>
              <a:rPr lang="en-IN" sz="300" u="sng" dirty="0">
                <a:hlinkClick r:id="rId8"/>
              </a:rPr>
              <a:t>https://www.mdpi.com/2072-6643/14/19/3985</a:t>
            </a:r>
            <a:endParaRPr lang="en-IN" sz="300" dirty="0"/>
          </a:p>
          <a:p>
            <a:r>
              <a:rPr lang="en-IN" sz="300" dirty="0"/>
              <a:t>Cardoso, C.R., </a:t>
            </a:r>
            <a:r>
              <a:rPr lang="en-IN" sz="300" dirty="0" err="1"/>
              <a:t>Leite</a:t>
            </a:r>
            <a:r>
              <a:rPr lang="en-IN" sz="300" dirty="0"/>
              <a:t>, N.C. and </a:t>
            </a:r>
            <a:r>
              <a:rPr lang="en-IN" sz="300" dirty="0" err="1"/>
              <a:t>Salles</a:t>
            </a:r>
            <a:r>
              <a:rPr lang="en-IN" sz="300" dirty="0"/>
              <a:t>, G.F., (2023). Effects of weight loss and interaction with physical activity on risks of cardiovascular outcomes in individuals with type 2 diabetes. </a:t>
            </a:r>
            <a:r>
              <a:rPr lang="en-IN" sz="300" i="1" dirty="0"/>
              <a:t>Endocrinology and Metabolism</a:t>
            </a:r>
            <a:r>
              <a:rPr lang="en-IN" sz="300" dirty="0"/>
              <a:t>, </a:t>
            </a:r>
            <a:r>
              <a:rPr lang="en-IN" sz="300" i="1" dirty="0"/>
              <a:t>38</a:t>
            </a:r>
            <a:r>
              <a:rPr lang="en-IN" sz="300" dirty="0"/>
              <a:t>(3), pp.305-314. Available at: </a:t>
            </a:r>
            <a:r>
              <a:rPr lang="en-IN" sz="300" u="sng" dirty="0">
                <a:hlinkClick r:id="rId9"/>
              </a:rPr>
              <a:t>https://synapse.koreamed.org/articles/1516083103</a:t>
            </a:r>
            <a:endParaRPr lang="en-IN" sz="300" dirty="0"/>
          </a:p>
          <a:p>
            <a:r>
              <a:rPr lang="en-IN" sz="300" dirty="0"/>
              <a:t>Caron, R.M., Noel, K., Reed, R.N., </a:t>
            </a:r>
            <a:r>
              <a:rPr lang="en-IN" sz="300" dirty="0" err="1"/>
              <a:t>Sibel</a:t>
            </a:r>
            <a:r>
              <a:rPr lang="en-IN" sz="300" dirty="0"/>
              <a:t>, J. and Smith, H.J., 2023. Health promotion, health protection, and disease prevention: challenges and opportunities in a dynamic landscape. </a:t>
            </a:r>
            <a:r>
              <a:rPr lang="en-IN" sz="300" i="1" dirty="0"/>
              <a:t>AJPM focus</a:t>
            </a:r>
            <a:r>
              <a:rPr lang="en-IN" sz="300" dirty="0"/>
              <a:t>, </a:t>
            </a:r>
            <a:r>
              <a:rPr lang="en-IN" sz="300" i="1" dirty="0"/>
              <a:t>3</a:t>
            </a:r>
            <a:r>
              <a:rPr lang="en-IN" sz="300" dirty="0"/>
              <a:t>(1), p.100167. Available at: </a:t>
            </a:r>
            <a:r>
              <a:rPr lang="en-IN" sz="300" u="sng" dirty="0">
                <a:hlinkClick r:id="rId10"/>
              </a:rPr>
              <a:t>https://pmc.ncbi.nlm.nih.gov/articles/PMC10749873/</a:t>
            </a:r>
            <a:endParaRPr lang="en-IN" sz="300" dirty="0"/>
          </a:p>
          <a:p>
            <a:r>
              <a:rPr lang="en-IN" sz="300" dirty="0"/>
              <a:t>Chan, P.Z., Jin, E., </a:t>
            </a:r>
            <a:r>
              <a:rPr lang="en-IN" sz="300" dirty="0" err="1"/>
              <a:t>Jansson</a:t>
            </a:r>
            <a:r>
              <a:rPr lang="en-IN" sz="300" dirty="0"/>
              <a:t>, M. and Chew, H.S.J., (2024). AI-based </a:t>
            </a:r>
            <a:r>
              <a:rPr lang="en-IN" sz="300" dirty="0" err="1"/>
              <a:t>noninvasive</a:t>
            </a:r>
            <a:r>
              <a:rPr lang="en-IN" sz="300" dirty="0"/>
              <a:t> blood glucose monitoring: Scoping review. </a:t>
            </a:r>
            <a:r>
              <a:rPr lang="en-IN" sz="300" i="1" dirty="0"/>
              <a:t>Journal of Medical Internet Research</a:t>
            </a:r>
            <a:r>
              <a:rPr lang="en-IN" sz="300" dirty="0"/>
              <a:t>, </a:t>
            </a:r>
            <a:r>
              <a:rPr lang="en-IN" sz="300" i="1" dirty="0"/>
              <a:t>26</a:t>
            </a:r>
            <a:r>
              <a:rPr lang="en-IN" sz="300" dirty="0"/>
              <a:t>, p.e58892.Available at: </a:t>
            </a:r>
            <a:r>
              <a:rPr lang="en-IN" sz="300" u="sng" dirty="0">
                <a:hlinkClick r:id="rId11"/>
              </a:rPr>
              <a:t>https://www.jmir.org/2024/1/e58892/</a:t>
            </a:r>
            <a:endParaRPr lang="en-IN" sz="300" dirty="0"/>
          </a:p>
          <a:p>
            <a:r>
              <a:rPr lang="en-IN" sz="300" dirty="0"/>
              <a:t>Craig, E. (2023). </a:t>
            </a:r>
            <a:r>
              <a:rPr lang="en-IN" sz="300" i="1" dirty="0"/>
              <a:t>Areas of England most burdened by obesity revealed as stats show NHS hospitals are dealing with 3,000 fat-related admissions every day. </a:t>
            </a:r>
            <a:r>
              <a:rPr lang="en-IN" sz="300" dirty="0"/>
              <a:t>Available at: </a:t>
            </a:r>
            <a:r>
              <a:rPr lang="en-IN" sz="300" u="sng" dirty="0">
                <a:hlinkClick r:id="rId12"/>
              </a:rPr>
              <a:t>https://www.dailymail.com/health/article-12876489/Areas-England-obesity-revealed-NHS-map.html</a:t>
            </a:r>
            <a:r>
              <a:rPr lang="en-IN" sz="300" dirty="0"/>
              <a:t> </a:t>
            </a:r>
          </a:p>
          <a:p>
            <a:r>
              <a:rPr lang="en-IN" sz="300" dirty="0" err="1"/>
              <a:t>Deckker</a:t>
            </a:r>
            <a:r>
              <a:rPr lang="en-IN" sz="300" dirty="0"/>
              <a:t>, D., </a:t>
            </a:r>
            <a:r>
              <a:rPr lang="en-IN" sz="300" dirty="0" err="1"/>
              <a:t>Sumanasekara</a:t>
            </a:r>
            <a:r>
              <a:rPr lang="en-IN" sz="300" dirty="0"/>
              <a:t>, S. and </a:t>
            </a:r>
            <a:r>
              <a:rPr lang="en-IN" sz="300" dirty="0" err="1"/>
              <a:t>Fakhrou</a:t>
            </a:r>
            <a:r>
              <a:rPr lang="en-IN" sz="300" dirty="0"/>
              <a:t>, A., (2025). AI-Powered Personalised Learning: Promise and Pitfalls. </a:t>
            </a:r>
            <a:r>
              <a:rPr lang="en-IN" sz="300" i="1" dirty="0"/>
              <a:t>World Journal of Advanced Research and Reviews</a:t>
            </a:r>
            <a:r>
              <a:rPr lang="en-IN" sz="300" dirty="0"/>
              <a:t>, </a:t>
            </a:r>
            <a:r>
              <a:rPr lang="en-IN" sz="300" i="1" dirty="0"/>
              <a:t>26</a:t>
            </a:r>
            <a:r>
              <a:rPr lang="en-IN" sz="300" dirty="0"/>
              <a:t>(3), pp.2081-2095. Available at: </a:t>
            </a:r>
            <a:r>
              <a:rPr lang="en-IN" sz="300" u="sng" dirty="0">
                <a:hlinkClick r:id="rId13"/>
              </a:rPr>
              <a:t>https://www.researchgate.net/profile/Dinesh-Deckker/publication/392927606_AI-Powered_Personalised_Learning_Promise_and_Pitfalls/links/68595d7907d6d53e82edd230/AI-Powered-Personalised-Learning-Promise-and-Pitfalls.pdf</a:t>
            </a:r>
            <a:endParaRPr lang="en-IN" sz="300" dirty="0"/>
          </a:p>
          <a:p>
            <a:r>
              <a:rPr lang="en-IN" sz="300" dirty="0"/>
              <a:t>Dias, S.B., </a:t>
            </a:r>
            <a:r>
              <a:rPr lang="en-IN" sz="300" dirty="0" err="1"/>
              <a:t>Oikonomidis</a:t>
            </a:r>
            <a:r>
              <a:rPr lang="en-IN" sz="300" dirty="0"/>
              <a:t>, Y., </a:t>
            </a:r>
            <a:r>
              <a:rPr lang="en-IN" sz="300" dirty="0" err="1"/>
              <a:t>Diniz</a:t>
            </a:r>
            <a:r>
              <a:rPr lang="en-IN" sz="300" dirty="0"/>
              <a:t>, J.A., </a:t>
            </a:r>
            <a:r>
              <a:rPr lang="en-IN" sz="300" dirty="0" err="1"/>
              <a:t>Baptista</a:t>
            </a:r>
            <a:r>
              <a:rPr lang="en-IN" sz="300" dirty="0"/>
              <a:t>, F., </a:t>
            </a:r>
            <a:r>
              <a:rPr lang="en-IN" sz="300" dirty="0" err="1"/>
              <a:t>Carnide</a:t>
            </a:r>
            <a:r>
              <a:rPr lang="en-IN" sz="300" dirty="0"/>
              <a:t>, F., </a:t>
            </a:r>
            <a:r>
              <a:rPr lang="en-IN" sz="300" dirty="0" err="1"/>
              <a:t>Bensenousi</a:t>
            </a:r>
            <a:r>
              <a:rPr lang="en-IN" sz="300" dirty="0"/>
              <a:t>, A., </a:t>
            </a:r>
            <a:r>
              <a:rPr lang="en-IN" sz="300" dirty="0" err="1"/>
              <a:t>Botana</a:t>
            </a:r>
            <a:r>
              <a:rPr lang="en-IN" sz="300" dirty="0"/>
              <a:t>, J.M., </a:t>
            </a:r>
            <a:r>
              <a:rPr lang="en-IN" sz="300" dirty="0" err="1"/>
              <a:t>Tsatsou</a:t>
            </a:r>
            <a:r>
              <a:rPr lang="en-IN" sz="300" dirty="0"/>
              <a:t>, D., </a:t>
            </a:r>
            <a:r>
              <a:rPr lang="en-IN" sz="300" dirty="0" err="1"/>
              <a:t>Stefanidis</a:t>
            </a:r>
            <a:r>
              <a:rPr lang="en-IN" sz="300" dirty="0"/>
              <a:t>, K., </a:t>
            </a:r>
            <a:r>
              <a:rPr lang="en-IN" sz="300" dirty="0" err="1"/>
              <a:t>Gymnopoulos</a:t>
            </a:r>
            <a:r>
              <a:rPr lang="en-IN" sz="300" dirty="0"/>
              <a:t>, L. and </a:t>
            </a:r>
            <a:r>
              <a:rPr lang="en-IN" sz="300" dirty="0" err="1"/>
              <a:t>Dimitropoulos</a:t>
            </a:r>
            <a:r>
              <a:rPr lang="en-IN" sz="300" dirty="0"/>
              <a:t>, K., (2022). Users' perspective on the AI-Based smartphone PROTEIN App for personalized nutrition and healthy living: a modified technology acceptance model (</a:t>
            </a:r>
            <a:r>
              <a:rPr lang="en-IN" sz="300" dirty="0" err="1"/>
              <a:t>mTAM</a:t>
            </a:r>
            <a:r>
              <a:rPr lang="en-IN" sz="300" dirty="0"/>
              <a:t>) approach. </a:t>
            </a:r>
            <a:r>
              <a:rPr lang="en-IN" sz="300" i="1" dirty="0"/>
              <a:t>Frontiers in Nutrition</a:t>
            </a:r>
            <a:r>
              <a:rPr lang="en-IN" sz="300" dirty="0"/>
              <a:t>, </a:t>
            </a:r>
            <a:r>
              <a:rPr lang="en-IN" sz="300" i="1" dirty="0"/>
              <a:t>9</a:t>
            </a:r>
            <a:r>
              <a:rPr lang="en-IN" sz="300" dirty="0"/>
              <a:t>, p.898031. Available at: </a:t>
            </a:r>
            <a:r>
              <a:rPr lang="en-IN" sz="300" u="sng" dirty="0">
                <a:hlinkClick r:id="rId14"/>
              </a:rPr>
              <a:t>https://www.frontiersin.org/journals/nutrition/articles/10.3389/fnut.2022.898031/full</a:t>
            </a:r>
            <a:endParaRPr lang="en-IN" sz="300" dirty="0"/>
          </a:p>
          <a:p>
            <a:r>
              <a:rPr lang="en-IN" sz="300" dirty="0" err="1"/>
              <a:t>Gov</a:t>
            </a:r>
            <a:r>
              <a:rPr lang="en-IN" sz="300" dirty="0"/>
              <a:t> UK, (2023) The NHS Constitution for England, Available at: </a:t>
            </a:r>
            <a:r>
              <a:rPr lang="en-IN" sz="300" u="sng" dirty="0">
                <a:hlinkClick r:id="rId15"/>
              </a:rPr>
              <a:t>https://www.gov.uk/government/publications/the-nhs-constitution-for-england/the-nhs-constitution-for-england</a:t>
            </a:r>
            <a:endParaRPr lang="en-IN" sz="300" dirty="0"/>
          </a:p>
          <a:p>
            <a:r>
              <a:rPr lang="en-IN" sz="300" dirty="0" err="1"/>
              <a:t>Gov</a:t>
            </a:r>
            <a:r>
              <a:rPr lang="en-IN" sz="300" dirty="0"/>
              <a:t> UK, (2026a) </a:t>
            </a:r>
            <a:r>
              <a:rPr lang="en-IN" sz="300" i="1" dirty="0"/>
              <a:t>Obesity Healthcare Goals,</a:t>
            </a:r>
            <a:r>
              <a:rPr lang="en-IN" sz="300" dirty="0"/>
              <a:t> Available at:</a:t>
            </a:r>
            <a:r>
              <a:rPr lang="en-IN" sz="300" i="1" dirty="0"/>
              <a:t> </a:t>
            </a:r>
            <a:r>
              <a:rPr lang="en-IN" sz="300" u="sng" dirty="0">
                <a:hlinkClick r:id="rId16"/>
              </a:rPr>
              <a:t>https://www.gov.uk/government/publications/life-sciences-healthcare-goals/obesity-healthcare-goals</a:t>
            </a:r>
            <a:endParaRPr lang="en-IN" sz="300" dirty="0"/>
          </a:p>
          <a:p>
            <a:r>
              <a:rPr lang="en-IN" sz="300" dirty="0" err="1"/>
              <a:t>Gov</a:t>
            </a:r>
            <a:r>
              <a:rPr lang="en-IN" sz="300" dirty="0"/>
              <a:t> UK, (2026b) </a:t>
            </a:r>
            <a:r>
              <a:rPr lang="en-IN" sz="300" i="1" dirty="0"/>
              <a:t>Obesity Healthcare goals, </a:t>
            </a:r>
            <a:r>
              <a:rPr lang="en-IN" sz="300" dirty="0"/>
              <a:t>Available at: </a:t>
            </a:r>
            <a:r>
              <a:rPr lang="en-IN" sz="300" u="sng" dirty="0">
                <a:hlinkClick r:id="rId16"/>
              </a:rPr>
              <a:t>https://www.gov.uk/government/publications/life-sciences-healthcare-goals/obesity-healthcare-goals</a:t>
            </a:r>
            <a:endParaRPr lang="en-IN" sz="300" dirty="0"/>
          </a:p>
          <a:p>
            <a:r>
              <a:rPr lang="en-IN" sz="300" dirty="0" err="1"/>
              <a:t>Hinchliffe</a:t>
            </a:r>
            <a:r>
              <a:rPr lang="en-IN" sz="300" dirty="0"/>
              <a:t>, N., </a:t>
            </a:r>
            <a:r>
              <a:rPr lang="en-IN" sz="300" dirty="0" err="1"/>
              <a:t>Capehorn</a:t>
            </a:r>
            <a:r>
              <a:rPr lang="en-IN" sz="300" dirty="0"/>
              <a:t>, M.S., </a:t>
            </a:r>
            <a:r>
              <a:rPr lang="en-IN" sz="300" dirty="0" err="1"/>
              <a:t>Bewick</a:t>
            </a:r>
            <a:r>
              <a:rPr lang="en-IN" sz="300" dirty="0"/>
              <a:t>, M. and </a:t>
            </a:r>
            <a:r>
              <a:rPr lang="en-IN" sz="300" dirty="0" err="1"/>
              <a:t>Feenie</a:t>
            </a:r>
            <a:r>
              <a:rPr lang="en-IN" sz="300" dirty="0"/>
              <a:t>, J., (2022). The potential role of digital health in obesity care. </a:t>
            </a:r>
            <a:r>
              <a:rPr lang="en-IN" sz="300" i="1" dirty="0"/>
              <a:t>Advances in Therapy</a:t>
            </a:r>
            <a:r>
              <a:rPr lang="en-IN" sz="300" dirty="0"/>
              <a:t>, </a:t>
            </a:r>
            <a:r>
              <a:rPr lang="en-IN" sz="300" i="1" dirty="0"/>
              <a:t>39</a:t>
            </a:r>
            <a:r>
              <a:rPr lang="en-IN" sz="300" dirty="0"/>
              <a:t>(10), pp.4397-4412. Available at:  </a:t>
            </a:r>
            <a:r>
              <a:rPr lang="en-IN" sz="300" u="sng" dirty="0">
                <a:hlinkClick r:id="rId17"/>
              </a:rPr>
              <a:t>https://link.springer.com/article/10.1007/s12325-022-02265-4</a:t>
            </a:r>
            <a:endParaRPr lang="en-IN" sz="300" dirty="0"/>
          </a:p>
          <a:p>
            <a:r>
              <a:rPr lang="en-IN" sz="300" dirty="0" err="1"/>
              <a:t>Horverak</a:t>
            </a:r>
            <a:r>
              <a:rPr lang="en-IN" sz="300" dirty="0"/>
              <a:t>, M.O., </a:t>
            </a:r>
            <a:r>
              <a:rPr lang="en-IN" sz="300" dirty="0" err="1"/>
              <a:t>Langeland</a:t>
            </a:r>
            <a:r>
              <a:rPr lang="en-IN" sz="300" dirty="0"/>
              <a:t>, G.M., </a:t>
            </a:r>
            <a:r>
              <a:rPr lang="en-IN" sz="300" dirty="0" err="1"/>
              <a:t>Kühn</a:t>
            </a:r>
            <a:r>
              <a:rPr lang="en-IN" sz="300" dirty="0"/>
              <a:t>, N.S., </a:t>
            </a:r>
            <a:r>
              <a:rPr lang="en-IN" sz="300" dirty="0" err="1"/>
              <a:t>Hellang</a:t>
            </a:r>
            <a:r>
              <a:rPr lang="en-IN" sz="300" dirty="0"/>
              <a:t>, Ø. and </a:t>
            </a:r>
            <a:r>
              <a:rPr lang="en-IN" sz="300" dirty="0" err="1"/>
              <a:t>Helmersen</a:t>
            </a:r>
            <a:r>
              <a:rPr lang="en-IN" sz="300" dirty="0"/>
              <a:t>, M., (2024). Health promotion principles and practices in school. </a:t>
            </a:r>
            <a:r>
              <a:rPr lang="en-IN" sz="300" i="1" dirty="0"/>
              <a:t>International Journal of e-Healthcare Information Systems</a:t>
            </a:r>
            <a:r>
              <a:rPr lang="en-IN" sz="300" dirty="0"/>
              <a:t>, </a:t>
            </a:r>
            <a:r>
              <a:rPr lang="en-IN" sz="300" i="1" dirty="0"/>
              <a:t>10</a:t>
            </a:r>
            <a:r>
              <a:rPr lang="en-IN" sz="300" dirty="0"/>
              <a:t>(1), pp.10-20533. Available at: </a:t>
            </a:r>
            <a:r>
              <a:rPr lang="en-IN" sz="300" u="sng" dirty="0">
                <a:hlinkClick r:id="rId18"/>
              </a:rPr>
              <a:t>https://infonomics-society.org/wp-content/uploads/Health-Promotion-Principles-and-Practices-in-School.pdf</a:t>
            </a:r>
            <a:endParaRPr lang="en-IN" sz="300" dirty="0"/>
          </a:p>
          <a:p>
            <a:r>
              <a:rPr lang="en-IN" sz="300" dirty="0"/>
              <a:t>Huang, G., Chen, X. and Liao, C., 2025. AI-driven wearable bioelectronics in digital healthcare. </a:t>
            </a:r>
            <a:r>
              <a:rPr lang="en-IN" sz="300" i="1" dirty="0"/>
              <a:t>Biosensors</a:t>
            </a:r>
            <a:r>
              <a:rPr lang="en-IN" sz="300" dirty="0"/>
              <a:t>, </a:t>
            </a:r>
            <a:r>
              <a:rPr lang="en-IN" sz="300" i="1" dirty="0"/>
              <a:t>15</a:t>
            </a:r>
            <a:r>
              <a:rPr lang="en-IN" sz="300" dirty="0"/>
              <a:t>(7), p.410.Available at: </a:t>
            </a:r>
            <a:r>
              <a:rPr lang="en-IN" sz="300" u="sng" dirty="0">
                <a:hlinkClick r:id="rId19"/>
              </a:rPr>
              <a:t>https://www.mdpi.com/2079-6374/15/7/410</a:t>
            </a:r>
            <a:endParaRPr lang="en-IN" sz="300" dirty="0"/>
          </a:p>
          <a:p>
            <a:r>
              <a:rPr lang="en-IN" sz="300" dirty="0"/>
              <a:t>Islam, K.F., </a:t>
            </a:r>
            <a:r>
              <a:rPr lang="en-IN" sz="300" dirty="0" err="1"/>
              <a:t>Awal</a:t>
            </a:r>
            <a:r>
              <a:rPr lang="en-IN" sz="300" dirty="0"/>
              <a:t>, A., </a:t>
            </a:r>
            <a:r>
              <a:rPr lang="en-IN" sz="300" dirty="0" err="1"/>
              <a:t>Mazumder</a:t>
            </a:r>
            <a:r>
              <a:rPr lang="en-IN" sz="300" dirty="0"/>
              <a:t>, H., </a:t>
            </a:r>
            <a:r>
              <a:rPr lang="en-IN" sz="300" dirty="0" err="1"/>
              <a:t>Munni</a:t>
            </a:r>
            <a:r>
              <a:rPr lang="en-IN" sz="300" dirty="0"/>
              <a:t>, U.R., </a:t>
            </a:r>
            <a:r>
              <a:rPr lang="en-IN" sz="300" dirty="0" err="1"/>
              <a:t>Majumder</a:t>
            </a:r>
            <a:r>
              <a:rPr lang="en-IN" sz="300" dirty="0"/>
              <a:t>, K., </a:t>
            </a:r>
            <a:r>
              <a:rPr lang="en-IN" sz="300" dirty="0" err="1"/>
              <a:t>Afroz</a:t>
            </a:r>
            <a:r>
              <a:rPr lang="en-IN" sz="300" dirty="0"/>
              <a:t>, K., </a:t>
            </a:r>
            <a:r>
              <a:rPr lang="en-IN" sz="300" dirty="0" err="1"/>
              <a:t>Tabassum</a:t>
            </a:r>
            <a:r>
              <a:rPr lang="en-IN" sz="300" dirty="0"/>
              <a:t>, M.N. and Hossain, M.M., (2023). Social cognitive theory-based health promotion in primary care practice: A scoping review. </a:t>
            </a:r>
            <a:r>
              <a:rPr lang="en-IN" sz="300" i="1" dirty="0" err="1"/>
              <a:t>Heliyon</a:t>
            </a:r>
            <a:r>
              <a:rPr lang="en-IN" sz="300" dirty="0"/>
              <a:t>, </a:t>
            </a:r>
            <a:r>
              <a:rPr lang="en-IN" sz="300" i="1" dirty="0"/>
              <a:t>9</a:t>
            </a:r>
            <a:r>
              <a:rPr lang="en-IN" sz="300" dirty="0"/>
              <a:t>(4). Available at: </a:t>
            </a:r>
            <a:r>
              <a:rPr lang="en-IN" sz="300" u="sng" dirty="0">
                <a:hlinkClick r:id="rId20"/>
              </a:rPr>
              <a:t>https://www.cell.com/heliyon/fulltext/S2405-8440(23)02096-0</a:t>
            </a:r>
            <a:endParaRPr lang="en-IN" sz="300" dirty="0"/>
          </a:p>
          <a:p>
            <a:r>
              <a:rPr lang="en-IN" sz="300" dirty="0"/>
              <a:t>Jiang, H., Yao, T. and Ding, C., (2025). PPG-based glucose sensors: a review. </a:t>
            </a:r>
            <a:r>
              <a:rPr lang="en-IN" sz="300" i="1" dirty="0"/>
              <a:t>Artificial Intelligence Review</a:t>
            </a:r>
            <a:r>
              <a:rPr lang="en-IN" sz="300" dirty="0"/>
              <a:t>, </a:t>
            </a:r>
            <a:r>
              <a:rPr lang="en-IN" sz="300" i="1" dirty="0"/>
              <a:t>58</a:t>
            </a:r>
            <a:r>
              <a:rPr lang="en-IN" sz="300" dirty="0"/>
              <a:t>(12), pp.1-33. Available at:  </a:t>
            </a:r>
            <a:r>
              <a:rPr lang="en-IN" sz="300" u="sng" dirty="0">
                <a:hlinkClick r:id="rId21"/>
              </a:rPr>
              <a:t>https://link.springer.com/article/10.1007/s10462-025-11379-4</a:t>
            </a:r>
            <a:endParaRPr lang="en-IN" sz="300" dirty="0"/>
          </a:p>
          <a:p>
            <a:r>
              <a:rPr lang="en-IN" sz="300" dirty="0" err="1"/>
              <a:t>Laheri</a:t>
            </a:r>
            <a:r>
              <a:rPr lang="en-IN" sz="300" dirty="0"/>
              <a:t>, V.K., Lim, W.M., Arya, P.K. and Kumar, S., (2024). A multidimensional lens of environmental consciousness: towards an environmentally conscious theory of planned </a:t>
            </a:r>
            <a:r>
              <a:rPr lang="en-IN" sz="300" dirty="0" err="1"/>
              <a:t>behavior</a:t>
            </a:r>
            <a:r>
              <a:rPr lang="en-IN" sz="300" dirty="0"/>
              <a:t>. </a:t>
            </a:r>
            <a:r>
              <a:rPr lang="en-IN" sz="300" i="1" dirty="0"/>
              <a:t>Journal of Consumer Marketing</a:t>
            </a:r>
            <a:r>
              <a:rPr lang="en-IN" sz="300" dirty="0"/>
              <a:t>, </a:t>
            </a:r>
            <a:r>
              <a:rPr lang="en-IN" sz="300" i="1" dirty="0"/>
              <a:t>41</a:t>
            </a:r>
            <a:r>
              <a:rPr lang="en-IN" sz="300" dirty="0"/>
              <a:t>(3), pp.281-297. Available at: </a:t>
            </a:r>
            <a:r>
              <a:rPr lang="en-IN" sz="300" u="sng" dirty="0">
                <a:hlinkClick r:id="rId22"/>
              </a:rPr>
              <a:t>https://www.emerald.com/jcm/article/41/3/281/1228013</a:t>
            </a:r>
            <a:endParaRPr lang="en-IN" sz="300" dirty="0"/>
          </a:p>
          <a:p>
            <a:r>
              <a:rPr lang="en-IN" sz="300" dirty="0"/>
              <a:t>Le, M.H. and Nguyen, P.M., 2022. Integrating the theory of planned </a:t>
            </a:r>
            <a:r>
              <a:rPr lang="en-IN" sz="300" dirty="0" err="1"/>
              <a:t>behavior</a:t>
            </a:r>
            <a:r>
              <a:rPr lang="en-IN" sz="300" dirty="0"/>
              <a:t> and the norm activation model to investigate organic food purchase intention: evidence from Vietnam. </a:t>
            </a:r>
            <a:r>
              <a:rPr lang="en-IN" sz="300" i="1" dirty="0"/>
              <a:t>Sustainability</a:t>
            </a:r>
            <a:r>
              <a:rPr lang="en-IN" sz="300" dirty="0"/>
              <a:t>, </a:t>
            </a:r>
            <a:r>
              <a:rPr lang="en-IN" sz="300" i="1" dirty="0"/>
              <a:t>14</a:t>
            </a:r>
            <a:r>
              <a:rPr lang="en-IN" sz="300" dirty="0"/>
              <a:t>(2), p.816. Available </a:t>
            </a:r>
            <a:r>
              <a:rPr lang="en-IN" sz="300" dirty="0" err="1"/>
              <a:t>at:</a:t>
            </a:r>
            <a:r>
              <a:rPr lang="en-IN" sz="300" u="sng" dirty="0" err="1">
                <a:hlinkClick r:id="rId23"/>
              </a:rPr>
              <a:t>https</a:t>
            </a:r>
            <a:r>
              <a:rPr lang="en-IN" sz="300" u="sng" dirty="0">
                <a:hlinkClick r:id="rId23"/>
              </a:rPr>
              <a:t>://www.mdpi.com/2071-1050/14/2/816</a:t>
            </a:r>
            <a:endParaRPr lang="en-IN" sz="300" dirty="0"/>
          </a:p>
          <a:p>
            <a:r>
              <a:rPr lang="en-IN" sz="300" dirty="0" err="1"/>
              <a:t>Madani</a:t>
            </a:r>
            <a:r>
              <a:rPr lang="en-IN" sz="300" dirty="0"/>
              <a:t>, S.S., </a:t>
            </a:r>
            <a:r>
              <a:rPr lang="en-IN" sz="300" dirty="0" err="1"/>
              <a:t>Shabeer</a:t>
            </a:r>
            <a:r>
              <a:rPr lang="en-IN" sz="300" dirty="0"/>
              <a:t>, Y., Fowler, M., Panchal, S., </a:t>
            </a:r>
            <a:r>
              <a:rPr lang="en-IN" sz="300" dirty="0" err="1"/>
              <a:t>Chaoui</a:t>
            </a:r>
            <a:r>
              <a:rPr lang="en-IN" sz="300" dirty="0"/>
              <a:t>, H., </a:t>
            </a:r>
            <a:r>
              <a:rPr lang="en-IN" sz="300" dirty="0" err="1"/>
              <a:t>Mekhilef</a:t>
            </a:r>
            <a:r>
              <a:rPr lang="en-IN" sz="300" dirty="0"/>
              <a:t>, S., Dou, S.X. and See, K., (2025). Artificial intelligence and digital twin technologies for intelligent lithium-ion battery management systems: A comprehensive review of state estimation, lifecycle optimization, and cloud-edge integration. Batteries, 11(8), p.298. Available at:  </a:t>
            </a:r>
            <a:r>
              <a:rPr lang="en-IN" sz="300" u="sng" dirty="0">
                <a:hlinkClick r:id="rId24"/>
              </a:rPr>
              <a:t>https://www.mdpi.com/2313-0105/11/8/298</a:t>
            </a:r>
            <a:endParaRPr lang="en-IN" sz="300" dirty="0"/>
          </a:p>
          <a:p>
            <a:r>
              <a:rPr lang="en-IN" sz="300" dirty="0"/>
              <a:t>Masood, B. and </a:t>
            </a:r>
            <a:r>
              <a:rPr lang="en-IN" sz="300" dirty="0" err="1"/>
              <a:t>Moorthy</a:t>
            </a:r>
            <a:r>
              <a:rPr lang="en-IN" sz="300" dirty="0"/>
              <a:t>, M., (2023). Causes of obesity: a review. </a:t>
            </a:r>
            <a:r>
              <a:rPr lang="en-IN" sz="300" i="1" dirty="0"/>
              <a:t>Clinical Medicine</a:t>
            </a:r>
            <a:r>
              <a:rPr lang="en-IN" sz="300" dirty="0"/>
              <a:t>, </a:t>
            </a:r>
            <a:r>
              <a:rPr lang="en-IN" sz="300" i="1" dirty="0"/>
              <a:t>23</a:t>
            </a:r>
            <a:r>
              <a:rPr lang="en-IN" sz="300" dirty="0"/>
              <a:t>(4), pp.284-291.</a:t>
            </a:r>
            <a:r>
              <a:rPr lang="en-IN" sz="300" b="1" dirty="0"/>
              <a:t> </a:t>
            </a:r>
            <a:r>
              <a:rPr lang="en-IN" sz="300" dirty="0"/>
              <a:t>Available </a:t>
            </a:r>
            <a:r>
              <a:rPr lang="en-IN" sz="300" dirty="0" err="1"/>
              <a:t>at:</a:t>
            </a:r>
            <a:r>
              <a:rPr lang="en-IN" sz="300" u="sng" dirty="0" err="1">
                <a:hlinkClick r:id="rId25"/>
              </a:rPr>
              <a:t>https</a:t>
            </a:r>
            <a:r>
              <a:rPr lang="en-IN" sz="300" u="sng" dirty="0">
                <a:hlinkClick r:id="rId25"/>
              </a:rPr>
              <a:t>://www.sciencedirect.com/science/article/pii/S147021182404572X</a:t>
            </a:r>
            <a:endParaRPr lang="en-IN" sz="300" dirty="0"/>
          </a:p>
          <a:p>
            <a:r>
              <a:rPr lang="en-IN" sz="300" dirty="0"/>
              <a:t>NHS, (2026) Obesity, Available at:  </a:t>
            </a:r>
            <a:r>
              <a:rPr lang="en-IN" sz="300" u="sng" dirty="0">
                <a:hlinkClick r:id="rId26"/>
              </a:rPr>
              <a:t>https://www.england.nhs.uk/ourwork/prevention/obesity/</a:t>
            </a:r>
            <a:endParaRPr lang="en-IN" sz="300" dirty="0"/>
          </a:p>
          <a:p>
            <a:r>
              <a:rPr lang="en-IN" sz="300" dirty="0"/>
              <a:t>NHS, (2026) </a:t>
            </a:r>
            <a:r>
              <a:rPr lang="en-IN" sz="300" i="1" dirty="0"/>
              <a:t>Obesity</a:t>
            </a:r>
            <a:r>
              <a:rPr lang="en-IN" sz="300" dirty="0"/>
              <a:t>, Available at: </a:t>
            </a:r>
            <a:r>
              <a:rPr lang="en-IN" sz="300" u="sng" dirty="0">
                <a:hlinkClick r:id="rId26"/>
              </a:rPr>
              <a:t>https://www.england.nhs.uk/ourwork/prevention/obesity/</a:t>
            </a:r>
            <a:endParaRPr lang="en-IN" sz="300" dirty="0"/>
          </a:p>
          <a:p>
            <a:r>
              <a:rPr lang="en-IN" sz="300" dirty="0"/>
              <a:t>Patel, B., (2026). The role of AI-integrated </a:t>
            </a:r>
            <a:r>
              <a:rPr lang="en-IN" sz="300" dirty="0" err="1"/>
              <a:t>wearables</a:t>
            </a:r>
            <a:r>
              <a:rPr lang="en-IN" sz="300" dirty="0"/>
              <a:t> in predictive healthcare: a scoping review. </a:t>
            </a:r>
            <a:r>
              <a:rPr lang="en-IN" sz="300" i="1" dirty="0"/>
              <a:t>Journal of Medical Artificial Intelligence</a:t>
            </a:r>
            <a:r>
              <a:rPr lang="en-IN" sz="300" dirty="0"/>
              <a:t>, </a:t>
            </a:r>
            <a:r>
              <a:rPr lang="en-IN" sz="300" i="1" dirty="0"/>
              <a:t>9</a:t>
            </a:r>
            <a:r>
              <a:rPr lang="en-IN" sz="300" dirty="0"/>
              <a:t>, p.26. Available </a:t>
            </a:r>
            <a:r>
              <a:rPr lang="en-IN" sz="300" dirty="0" err="1"/>
              <a:t>at:</a:t>
            </a:r>
            <a:r>
              <a:rPr lang="en-IN" sz="300" u="sng" dirty="0" err="1">
                <a:hlinkClick r:id="rId27"/>
              </a:rPr>
              <a:t>https</a:t>
            </a:r>
            <a:r>
              <a:rPr lang="en-IN" sz="300" u="sng" dirty="0">
                <a:hlinkClick r:id="rId27"/>
              </a:rPr>
              <a:t>://www.ovid.com/jnls/jmai/fulltext/10.21037/jmai-2025-170~the-role-of-ai-integrated-wearables-in-predictive-healthcare</a:t>
            </a:r>
            <a:endParaRPr lang="en-IN" sz="300" dirty="0"/>
          </a:p>
          <a:p>
            <a:r>
              <a:rPr lang="en-IN" sz="300" dirty="0"/>
              <a:t>Saeed, D.K. and </a:t>
            </a:r>
            <a:r>
              <a:rPr lang="en-IN" sz="300" dirty="0" err="1"/>
              <a:t>Nashwan</a:t>
            </a:r>
            <a:r>
              <a:rPr lang="en-IN" sz="300" dirty="0"/>
              <a:t>, A.J., (2025). Harnessing artificial intelligence in lifestyle medicine: opportunities, challenges, and future directions. </a:t>
            </a:r>
            <a:r>
              <a:rPr lang="en-IN" sz="300" i="1" dirty="0" err="1"/>
              <a:t>Cureus</a:t>
            </a:r>
            <a:r>
              <a:rPr lang="en-IN" sz="300" dirty="0"/>
              <a:t>, </a:t>
            </a:r>
            <a:r>
              <a:rPr lang="en-IN" sz="300" i="1" dirty="0"/>
              <a:t>17</a:t>
            </a:r>
            <a:r>
              <a:rPr lang="en-IN" sz="300" dirty="0"/>
              <a:t>(6). Available at: </a:t>
            </a:r>
            <a:r>
              <a:rPr lang="en-IN" sz="300" u="sng" dirty="0">
                <a:hlinkClick r:id="rId28"/>
              </a:rPr>
              <a:t>https://assets.cureus.com/uploads/review_article/pdf/377513/20250709-484138-2rk18a.pdf</a:t>
            </a:r>
            <a:endParaRPr lang="en-IN" sz="300" dirty="0"/>
          </a:p>
          <a:p>
            <a:r>
              <a:rPr lang="en-IN" sz="300" dirty="0"/>
              <a:t>Segal, Y. and </a:t>
            </a:r>
            <a:r>
              <a:rPr lang="en-IN" sz="300" dirty="0" err="1"/>
              <a:t>Gunturu</a:t>
            </a:r>
            <a:r>
              <a:rPr lang="en-IN" sz="300" dirty="0"/>
              <a:t>, S., 2024. Psychological issues associated with obesity. In </a:t>
            </a:r>
            <a:r>
              <a:rPr lang="en-IN" sz="300" i="1" dirty="0" err="1"/>
              <a:t>StatPearls</a:t>
            </a:r>
            <a:r>
              <a:rPr lang="en-IN" sz="300" i="1" dirty="0"/>
              <a:t> [Internet]</a:t>
            </a:r>
            <a:r>
              <a:rPr lang="en-IN" sz="300" dirty="0"/>
              <a:t>. </a:t>
            </a:r>
            <a:r>
              <a:rPr lang="en-IN" sz="300" dirty="0" err="1"/>
              <a:t>StatPearls</a:t>
            </a:r>
            <a:r>
              <a:rPr lang="en-IN" sz="300" dirty="0"/>
              <a:t> Publishing. Available at: </a:t>
            </a:r>
            <a:r>
              <a:rPr lang="en-IN" sz="300" u="sng" dirty="0">
                <a:hlinkClick r:id="rId29"/>
              </a:rPr>
              <a:t>https://www.ncbi.nlm.nih.gov/books/NBK603747/</a:t>
            </a:r>
            <a:endParaRPr lang="en-IN" sz="300" dirty="0"/>
          </a:p>
          <a:p>
            <a:r>
              <a:rPr lang="en-IN" sz="300" dirty="0" err="1"/>
              <a:t>Sibomana</a:t>
            </a:r>
            <a:r>
              <a:rPr lang="en-IN" sz="300" dirty="0"/>
              <a:t>, O., </a:t>
            </a:r>
            <a:r>
              <a:rPr lang="en-IN" sz="300" dirty="0" err="1"/>
              <a:t>Hakayuwa</a:t>
            </a:r>
            <a:r>
              <a:rPr lang="en-IN" sz="300" dirty="0"/>
              <a:t>, C.M., </a:t>
            </a:r>
            <a:r>
              <a:rPr lang="en-IN" sz="300" dirty="0" err="1"/>
              <a:t>Obianke</a:t>
            </a:r>
            <a:r>
              <a:rPr lang="en-IN" sz="300" dirty="0"/>
              <a:t>, A., </a:t>
            </a:r>
            <a:r>
              <a:rPr lang="en-IN" sz="300" dirty="0" err="1"/>
              <a:t>Gahire</a:t>
            </a:r>
            <a:r>
              <a:rPr lang="en-IN" sz="300" dirty="0"/>
              <a:t>, H., </a:t>
            </a:r>
            <a:r>
              <a:rPr lang="en-IN" sz="300" dirty="0" err="1"/>
              <a:t>Munyantore</a:t>
            </a:r>
            <a:r>
              <a:rPr lang="en-IN" sz="300" dirty="0"/>
              <a:t>, J. and </a:t>
            </a:r>
            <a:r>
              <a:rPr lang="en-IN" sz="300" dirty="0" err="1"/>
              <a:t>Chilala</a:t>
            </a:r>
            <a:r>
              <a:rPr lang="en-IN" sz="300" dirty="0"/>
              <a:t>, M.M., (2025). Diagnostic accuracy of ECG smart chest patches versus PPG smart watches for atrial fibrillation detection: a systematic review and meta-analysis. </a:t>
            </a:r>
            <a:r>
              <a:rPr lang="en-IN" sz="300" i="1" dirty="0"/>
              <a:t>BMC Cardiovascular Disorders</a:t>
            </a:r>
            <a:r>
              <a:rPr lang="en-IN" sz="300" dirty="0"/>
              <a:t>, </a:t>
            </a:r>
            <a:r>
              <a:rPr lang="en-IN" sz="300" i="1" dirty="0"/>
              <a:t>25</a:t>
            </a:r>
            <a:r>
              <a:rPr lang="en-IN" sz="300" dirty="0"/>
              <a:t>(1), p.132.Available at: </a:t>
            </a:r>
            <a:r>
              <a:rPr lang="en-IN" sz="300" u="sng" dirty="0">
                <a:hlinkClick r:id="rId30"/>
              </a:rPr>
              <a:t>https://link.springer.com/article/10.1186/s12872-025-04582-2</a:t>
            </a:r>
            <a:endParaRPr lang="en-IN" sz="300" dirty="0"/>
          </a:p>
          <a:p>
            <a:r>
              <a:rPr lang="en-IN" sz="300" dirty="0"/>
              <a:t>Sun, P., Wan, Z. and Liu, Y., (2026). Towards Comprehensive Chronic Disease Control: Prevention, Early Detection, and Integrated Management. </a:t>
            </a:r>
            <a:r>
              <a:rPr lang="en-IN" sz="300" i="1" dirty="0"/>
              <a:t>Medicine Bulletin</a:t>
            </a:r>
            <a:r>
              <a:rPr lang="en-IN" sz="300" dirty="0"/>
              <a:t>. Available at: </a:t>
            </a:r>
            <a:r>
              <a:rPr lang="en-IN" sz="300" u="sng" dirty="0">
                <a:hlinkClick r:id="rId31"/>
              </a:rPr>
              <a:t>https://onlinelibrary.wiley.com/doi/full/10.1002/mdb2.70020</a:t>
            </a:r>
            <a:endParaRPr lang="en-IN" sz="300" dirty="0"/>
          </a:p>
          <a:p>
            <a:r>
              <a:rPr lang="en-IN" sz="300" dirty="0" err="1"/>
              <a:t>Vercruyssen</a:t>
            </a:r>
            <a:r>
              <a:rPr lang="en-IN" sz="300" dirty="0"/>
              <a:t>, A., </a:t>
            </a:r>
            <a:r>
              <a:rPr lang="en-IN" sz="300" dirty="0" err="1"/>
              <a:t>Schirmer</a:t>
            </a:r>
            <a:r>
              <a:rPr lang="en-IN" sz="300" dirty="0"/>
              <a:t>, W., </a:t>
            </a:r>
            <a:r>
              <a:rPr lang="en-IN" sz="300" dirty="0" err="1"/>
              <a:t>Geerts</a:t>
            </a:r>
            <a:r>
              <a:rPr lang="en-IN" sz="300" dirty="0"/>
              <a:t>, N. and </a:t>
            </a:r>
            <a:r>
              <a:rPr lang="en-IN" sz="300" dirty="0" err="1"/>
              <a:t>Mortelmans</a:t>
            </a:r>
            <a:r>
              <a:rPr lang="en-IN" sz="300" dirty="0"/>
              <a:t>, D., (2023), September. How “basic” is basic digital literacy for older adults? Insights from digital skills instructors. In </a:t>
            </a:r>
            <a:r>
              <a:rPr lang="en-IN" sz="300" i="1" dirty="0"/>
              <a:t>Frontiers in Education</a:t>
            </a:r>
            <a:r>
              <a:rPr lang="en-IN" sz="300" dirty="0"/>
              <a:t> (Vol. 8, p. 1231701). Frontiers Media SA. Available at: </a:t>
            </a:r>
            <a:r>
              <a:rPr lang="en-IN" sz="300" u="sng" dirty="0">
                <a:hlinkClick r:id="rId32"/>
              </a:rPr>
              <a:t>https://www.frontiersin.org/journals/education/articles/10.3389/feduc.2023.1231701/full</a:t>
            </a:r>
            <a:endParaRPr lang="en-IN" sz="300" dirty="0"/>
          </a:p>
          <a:p>
            <a:r>
              <a:rPr lang="en-IN" sz="300" dirty="0"/>
              <a:t>WHO, (2024)</a:t>
            </a:r>
            <a:r>
              <a:rPr lang="en-IN" sz="300" i="1" dirty="0"/>
              <a:t> Obesity and overweight,</a:t>
            </a:r>
            <a:r>
              <a:rPr lang="en-IN" sz="300" dirty="0"/>
              <a:t> Available </a:t>
            </a:r>
            <a:r>
              <a:rPr lang="en-IN" sz="300" dirty="0" err="1"/>
              <a:t>at:</a:t>
            </a:r>
            <a:r>
              <a:rPr lang="en-IN" sz="300" u="sng" dirty="0" err="1">
                <a:hlinkClick r:id="rId33"/>
              </a:rPr>
              <a:t>https</a:t>
            </a:r>
            <a:r>
              <a:rPr lang="en-IN" sz="300" u="sng" dirty="0">
                <a:hlinkClick r:id="rId33"/>
              </a:rPr>
              <a:t>://www.who.int/news-room/fact-sheets/detail/obesity-and-overweight</a:t>
            </a:r>
            <a:endParaRPr lang="en-IN" sz="300" dirty="0"/>
          </a:p>
          <a:p>
            <a:r>
              <a:rPr lang="en-IN" sz="300" dirty="0"/>
              <a:t>WHO, (2024) </a:t>
            </a:r>
            <a:r>
              <a:rPr lang="en-IN" sz="300" i="1" dirty="0"/>
              <a:t>Obesity: Health consequences of being overweight, </a:t>
            </a:r>
            <a:r>
              <a:rPr lang="en-IN" sz="300" dirty="0"/>
              <a:t>Available at: </a:t>
            </a:r>
            <a:r>
              <a:rPr lang="en-IN" sz="300" u="sng" dirty="0">
                <a:hlinkClick r:id="rId34"/>
              </a:rPr>
              <a:t>https://www.who.int/news-room/questions-and-answers/item/obesity-health-consequences-of-being-overweight</a:t>
            </a:r>
            <a:endParaRPr lang="en-IN" sz="300" dirty="0"/>
          </a:p>
          <a:p>
            <a:r>
              <a:rPr lang="en-IN" sz="300" dirty="0"/>
              <a:t>World Health Organization, (2024a). </a:t>
            </a:r>
            <a:r>
              <a:rPr lang="en-IN" sz="300" i="1" dirty="0"/>
              <a:t>Achieving well-being: A global framework for integrating well-being into public health utilizing a health promotion approach</a:t>
            </a:r>
            <a:r>
              <a:rPr lang="en-IN" sz="300" dirty="0"/>
              <a:t>. World Health Organization. Available </a:t>
            </a:r>
            <a:r>
              <a:rPr lang="en-IN" sz="300" dirty="0" err="1"/>
              <a:t>at:</a:t>
            </a:r>
            <a:r>
              <a:rPr lang="en-IN" sz="300" u="sng" dirty="0" err="1">
                <a:hlinkClick r:id="rId35"/>
              </a:rPr>
              <a:t>https</a:t>
            </a:r>
            <a:r>
              <a:rPr lang="en-IN" sz="300" u="sng" dirty="0">
                <a:hlinkClick r:id="rId35"/>
              </a:rPr>
              <a:t>://books.google.co.in/</a:t>
            </a:r>
            <a:r>
              <a:rPr lang="en-IN" sz="300" u="sng" dirty="0" err="1">
                <a:hlinkClick r:id="rId35"/>
              </a:rPr>
              <a:t>books?hl</a:t>
            </a:r>
            <a:r>
              <a:rPr lang="en-IN" sz="300" u="sng" dirty="0">
                <a:hlinkClick r:id="rId35"/>
              </a:rPr>
              <a:t>=</a:t>
            </a:r>
            <a:r>
              <a:rPr lang="en-IN" sz="300" u="sng" dirty="0" err="1">
                <a:hlinkClick r:id="rId35"/>
              </a:rPr>
              <a:t>en&amp;lr</a:t>
            </a:r>
            <a:r>
              <a:rPr lang="en-IN" sz="300" u="sng" dirty="0">
                <a:hlinkClick r:id="rId35"/>
              </a:rPr>
              <a:t>=&amp;id=y6QOEQAAQBAJ&amp;oi=</a:t>
            </a:r>
            <a:r>
              <a:rPr lang="en-IN" sz="300" u="sng" dirty="0" err="1">
                <a:hlinkClick r:id="rId35"/>
              </a:rPr>
              <a:t>fnd&amp;pg</a:t>
            </a:r>
            <a:r>
              <a:rPr lang="en-IN" sz="300" u="sng" dirty="0">
                <a:hlinkClick r:id="rId35"/>
              </a:rPr>
              <a:t>=PR4&amp;dq=</a:t>
            </a:r>
            <a:r>
              <a:rPr lang="en-IN" sz="300" u="sng" dirty="0" err="1">
                <a:hlinkClick r:id="rId35"/>
              </a:rPr>
              <a:t>values+and+principles+in+health+promotion&amp;ots</a:t>
            </a:r>
            <a:r>
              <a:rPr lang="en-IN" sz="300" u="sng" dirty="0">
                <a:hlinkClick r:id="rId35"/>
              </a:rPr>
              <a:t>=zAWbNk1vns&amp;sig=ozaWQtjwEKOLF5UpATJFwcnfklg&amp;redir_esc=</a:t>
            </a:r>
            <a:r>
              <a:rPr lang="en-IN" sz="300" u="sng" dirty="0" err="1">
                <a:hlinkClick r:id="rId35"/>
              </a:rPr>
              <a:t>y#v</a:t>
            </a:r>
            <a:r>
              <a:rPr lang="en-IN" sz="300" u="sng" dirty="0">
                <a:hlinkClick r:id="rId35"/>
              </a:rPr>
              <a:t>=</a:t>
            </a:r>
            <a:r>
              <a:rPr lang="en-IN" sz="300" u="sng" dirty="0" err="1">
                <a:hlinkClick r:id="rId35"/>
              </a:rPr>
              <a:t>onepage&amp;q</a:t>
            </a:r>
            <a:r>
              <a:rPr lang="en-IN" sz="300" u="sng" dirty="0">
                <a:hlinkClick r:id="rId35"/>
              </a:rPr>
              <a:t>=values%20and%20principles%20in%20health%20promotion&amp;f=false</a:t>
            </a:r>
            <a:endParaRPr lang="en-IN" sz="300" dirty="0"/>
          </a:p>
          <a:p>
            <a:r>
              <a:rPr lang="en-IN" sz="300" dirty="0" err="1"/>
              <a:t>Yanamala</a:t>
            </a:r>
            <a:r>
              <a:rPr lang="en-IN" sz="300" dirty="0"/>
              <a:t>, A.K.Y. and </a:t>
            </a:r>
            <a:r>
              <a:rPr lang="en-IN" sz="300" dirty="0" err="1"/>
              <a:t>Suryadevara</a:t>
            </a:r>
            <a:r>
              <a:rPr lang="en-IN" sz="300" dirty="0"/>
              <a:t>, S., 2023. Advances in data protection and artificial intelligence: Trends and challenges. </a:t>
            </a:r>
            <a:r>
              <a:rPr lang="en-IN" sz="300" i="1" dirty="0"/>
              <a:t>International Journal of Advanced Engineering Technologies and Innovations</a:t>
            </a:r>
            <a:r>
              <a:rPr lang="en-IN" sz="300" dirty="0"/>
              <a:t>, </a:t>
            </a:r>
            <a:r>
              <a:rPr lang="en-IN" sz="300" i="1" dirty="0"/>
              <a:t>1</a:t>
            </a:r>
            <a:r>
              <a:rPr lang="en-IN" sz="300" dirty="0"/>
              <a:t>(01), pp.294-319. Available </a:t>
            </a:r>
            <a:r>
              <a:rPr lang="en-IN" sz="300" dirty="0" err="1"/>
              <a:t>at:</a:t>
            </a:r>
            <a:r>
              <a:rPr lang="en-IN" sz="300" u="sng" dirty="0" err="1">
                <a:hlinkClick r:id="rId36"/>
              </a:rPr>
              <a:t>https</a:t>
            </a:r>
            <a:r>
              <a:rPr lang="en-IN" sz="300" u="sng" dirty="0">
                <a:hlinkClick r:id="rId36"/>
              </a:rPr>
              <a:t>://d1wqtxts1xzle7.cloudfront.net/119087519/294_319_ijaeti_2023-libre.pdf?1729638737=&amp;response-content-disposition=inline%3B+filename%3DAdvances_in_Data_Protection_and_Artifici.pdf&amp;Expires=1784812706&amp;Signature=RN18sIU~iHyQqiFDQFjfARY00Dyzi~Ab1FDkD1HUbNEUO~EGO~SnTQpRM7St3xBhcNjbCoKr-10~490CEg13d0YK615e6ZhSvlcA-X1kBt0N17HFQyNUbN3EFYZ878uXBJfcYx~QlowxC1VpoyWfweWncc8Yje6cQXVg8t~Gu6OT4q~3Bx0cOvnf130OL97CR~vEFRvI5gxavDMQ5upJiTh0nUsiYiBhMSm5NweOx6xbeBTajtzXn2URa2tUkfNziOZDMhJ2So~Q4OaHofYc59RlvXOvGyhi-jrafHEcIO-eQiE15y~H9UzEZmALZfl2fQeFdH-ZDbdlwNJxU8bOgQ__&amp;Key-Pair-Id=APKAJLOHF5GGSLRBV4ZA</a:t>
            </a:r>
            <a:endParaRPr lang="en-IN" sz="300" dirty="0"/>
          </a:p>
        </p:txBody>
      </p:sp>
      <p:pic>
        <p:nvPicPr>
          <p:cNvPr id="37" name="Picture 36"/>
          <p:cNvPicPr>
            <a:picLocks noChangeAspect="1"/>
          </p:cNvPicPr>
          <p:nvPr/>
        </p:nvPicPr>
        <p:blipFill>
          <a:blip r:embed="rId37"/>
          <a:stretch>
            <a:fillRect/>
          </a:stretch>
        </p:blipFill>
        <p:spPr>
          <a:xfrm>
            <a:off x="5310777" y="2270766"/>
            <a:ext cx="1662901" cy="860361"/>
          </a:xfrm>
          <a:prstGeom prst="rect">
            <a:avLst/>
          </a:prstGeom>
          <a:ln w="12700">
            <a:solidFill>
              <a:schemeClr val="tx1"/>
            </a:solidFill>
          </a:ln>
        </p:spPr>
      </p:pic>
      <p:sp>
        <p:nvSpPr>
          <p:cNvPr id="38" name="TextBox 37"/>
          <p:cNvSpPr txBox="1"/>
          <p:nvPr/>
        </p:nvSpPr>
        <p:spPr>
          <a:xfrm>
            <a:off x="7121595" y="4524255"/>
            <a:ext cx="2184999" cy="215444"/>
          </a:xfrm>
          <a:prstGeom prst="rect">
            <a:avLst/>
          </a:prstGeom>
          <a:noFill/>
        </p:spPr>
        <p:txBody>
          <a:bodyPr wrap="square" rtlCol="0">
            <a:spAutoFit/>
          </a:bodyPr>
          <a:lstStyle/>
          <a:p>
            <a:r>
              <a:rPr lang="en-US" sz="800" b="1" dirty="0" smtClean="0">
                <a:latin typeface="Times New Roman" panose="02020603050405020304" pitchFamily="18" charset="0"/>
                <a:cs typeface="Times New Roman" panose="02020603050405020304" pitchFamily="18" charset="0"/>
              </a:rPr>
              <a:t>References</a:t>
            </a:r>
            <a:endParaRPr lang="en-IN" sz="8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296087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451</TotalTime>
  <Words>289</Words>
  <PresentationFormat>Widescreen</PresentationFormat>
  <Paragraphs>129</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Programme: MSc Public Health and Social Care in Practice  Module: Population Health and Digital Health Promotion Module code: LCHS7009  Lecturer: Diola Bijlhout` Dr Ping Wu Assignment Title: Component 2 Poster Student ID: Student Name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2026-07-24T06:02:26Z</dcterms:created>
  <dcterms:modified xsi:type="dcterms:W3CDTF">2026-07-24T13:56:21Z</dcterms:modified>
</cp:coreProperties>
</file>