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8" r:id="rId3"/>
    <p:sldId id="259" r:id="rId4"/>
    <p:sldId id="260" r:id="rId5"/>
    <p:sldId id="261" r:id="rId6"/>
    <p:sldId id="262" r:id="rId7"/>
    <p:sldId id="281" r:id="rId8"/>
    <p:sldId id="286" r:id="rId9"/>
    <p:sldId id="287" r:id="rId10"/>
    <p:sldId id="288" r:id="rId11"/>
    <p:sldId id="289" r:id="rId12"/>
    <p:sldId id="277" r:id="rId13"/>
    <p:sldId id="282" r:id="rId14"/>
    <p:sldId id="284" r:id="rId15"/>
    <p:sldId id="285" r:id="rId16"/>
    <p:sldId id="283" r:id="rId1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D757"/>
    <a:srgbClr val="9BEA8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72" d="100"/>
          <a:sy n="72" d="100"/>
        </p:scale>
        <p:origin x="130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AAA3B5D9-4C75-4C21-8654-B5654430129E}" type="datetimeFigureOut">
              <a:rPr lang="en-GB" smtClean="0"/>
              <a:pPr/>
              <a:t>19/09/2021</a:t>
            </a:fld>
            <a:endParaRPr lang="en-GB" dirty="0"/>
          </a:p>
        </p:txBody>
      </p:sp>
      <p:sp>
        <p:nvSpPr>
          <p:cNvPr id="17" name="Footer Placeholder 16"/>
          <p:cNvSpPr>
            <a:spLocks noGrp="1"/>
          </p:cNvSpPr>
          <p:nvPr>
            <p:ph type="ftr" sz="quarter" idx="11"/>
          </p:nvPr>
        </p:nvSpPr>
        <p:spPr/>
        <p:txBody>
          <a:bodyPr/>
          <a:lstStyle/>
          <a:p>
            <a:endParaRPr lang="en-GB" dirty="0"/>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a:t>Click to edit Master title style</a:t>
            </a:r>
          </a:p>
        </p:txBody>
      </p:sp>
    </p:spTree>
    <p:extLst>
      <p:ext uri="{BB962C8B-B14F-4D97-AF65-F5344CB8AC3E}">
        <p14:creationId xmlns:p14="http://schemas.microsoft.com/office/powerpoint/2010/main" val="1643020204"/>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a:t>Click to edit Master title style</a:t>
            </a:r>
          </a:p>
        </p:txBody>
      </p:sp>
      <p:sp>
        <p:nvSpPr>
          <p:cNvPr id="4" name="Date Placeholder 3"/>
          <p:cNvSpPr>
            <a:spLocks noGrp="1"/>
          </p:cNvSpPr>
          <p:nvPr>
            <p:ph type="dt" sz="half" idx="10"/>
          </p:nvPr>
        </p:nvSpPr>
        <p:spPr/>
        <p:txBody>
          <a:bodyPr/>
          <a:lstStyle/>
          <a:p>
            <a:fld id="{AAA3B5D9-4C75-4C21-8654-B5654430129E}" type="datetimeFigureOut">
              <a:rPr lang="en-GB" smtClean="0"/>
              <a:pPr/>
              <a:t>19/09/2021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a:xfrm>
            <a:off x="4361688" y="1026372"/>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168206017"/>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Footer Placeholder 4"/>
          <p:cNvSpPr>
            <a:spLocks noGrp="1"/>
          </p:cNvSpPr>
          <p:nvPr>
            <p:ph type="ftr" sz="quarter" idx="11"/>
          </p:nvPr>
        </p:nvSpPr>
        <p:spPr/>
        <p:txBody>
          <a:bodyPr/>
          <a:lstStyle/>
          <a:p>
            <a:endParaRPr lang="en-GB" dirty="0"/>
          </a:p>
        </p:txBody>
      </p:sp>
      <p:sp>
        <p:nvSpPr>
          <p:cNvPr id="4" name="Date Placeholder 3"/>
          <p:cNvSpPr>
            <a:spLocks noGrp="1"/>
          </p:cNvSpPr>
          <p:nvPr>
            <p:ph type="dt" sz="half" idx="10"/>
          </p:nvPr>
        </p:nvSpPr>
        <p:spPr/>
        <p:txBody>
          <a:bodyPr/>
          <a:lstStyle/>
          <a:p>
            <a:fld id="{AAA3B5D9-4C75-4C21-8654-B5654430129E}" type="datetimeFigureOut">
              <a:rPr lang="en-GB" smtClean="0"/>
              <a:pPr/>
              <a:t>19/09/2021</a:t>
            </a:fld>
            <a:endParaRPr lang="en-GB" dirty="0"/>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a:t>Click to edit Master title style</a:t>
            </a:r>
          </a:p>
        </p:txBody>
      </p:sp>
    </p:spTree>
    <p:extLst>
      <p:ext uri="{BB962C8B-B14F-4D97-AF65-F5344CB8AC3E}">
        <p14:creationId xmlns:p14="http://schemas.microsoft.com/office/powerpoint/2010/main" val="2459373633"/>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a:t>Click to edit Master title style</a:t>
            </a:r>
          </a:p>
        </p:txBody>
      </p:sp>
      <p:sp>
        <p:nvSpPr>
          <p:cNvPr id="5" name="Date Placeholder 4"/>
          <p:cNvSpPr>
            <a:spLocks noGrp="1"/>
          </p:cNvSpPr>
          <p:nvPr>
            <p:ph type="dt" sz="half" idx="10"/>
          </p:nvPr>
        </p:nvSpPr>
        <p:spPr>
          <a:xfrm>
            <a:off x="5791200" y="6409944"/>
            <a:ext cx="3044952" cy="365760"/>
          </a:xfrm>
        </p:spPr>
        <p:txBody>
          <a:bodyPr/>
          <a:lstStyle/>
          <a:p>
            <a:fld id="{AAA3B5D9-4C75-4C21-8654-B5654430129E}" type="datetimeFigureOut">
              <a:rPr lang="en-GB" smtClean="0"/>
              <a:pPr/>
              <a:t>19/09/2021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463088274"/>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AAA3B5D9-4C75-4C21-8654-B5654430129E}" type="datetimeFigureOut">
              <a:rPr lang="en-GB" smtClean="0"/>
              <a:pPr/>
              <a:t>19/09/2021</a:t>
            </a:fld>
            <a:endParaRPr lang="en-GB" dirty="0"/>
          </a:p>
        </p:txBody>
      </p:sp>
      <p:sp>
        <p:nvSpPr>
          <p:cNvPr id="8" name="Footer Placeholder 7"/>
          <p:cNvSpPr>
            <a:spLocks noGrp="1"/>
          </p:cNvSpPr>
          <p:nvPr>
            <p:ph type="ftr" sz="quarter" idx="11"/>
          </p:nvPr>
        </p:nvSpPr>
        <p:spPr>
          <a:xfrm>
            <a:off x="304800" y="6409944"/>
            <a:ext cx="3581400" cy="365760"/>
          </a:xfrm>
        </p:spPr>
        <p:txBody>
          <a:bodyPr/>
          <a:lstStyle/>
          <a:p>
            <a:endParaRPr lang="en-GB" dirty="0"/>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3" name="Title 22"/>
          <p:cNvSpPr>
            <a:spLocks noGrp="1"/>
          </p:cNvSpPr>
          <p:nvPr>
            <p:ph type="title"/>
          </p:nvPr>
        </p:nvSpPr>
        <p:spPr/>
        <p:txBody>
          <a:bodyPr rtlCol="0" anchor="b" anchorCtr="0"/>
          <a:lstStyle/>
          <a:p>
            <a:r>
              <a:rPr kumimoji="0" lang="en-US"/>
              <a:t>Click to edit Master title style</a:t>
            </a:r>
          </a:p>
        </p:txBody>
      </p:sp>
    </p:spTree>
    <p:extLst>
      <p:ext uri="{BB962C8B-B14F-4D97-AF65-F5344CB8AC3E}">
        <p14:creationId xmlns:p14="http://schemas.microsoft.com/office/powerpoint/2010/main" val="1633386514"/>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AAA3B5D9-4C75-4C21-8654-B5654430129E}" type="datetimeFigureOut">
              <a:rPr lang="en-GB" smtClean="0"/>
              <a:pPr/>
              <a:t>19/09/2021</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a:xfrm>
            <a:off x="4343400" y="1036020"/>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Tree>
    <p:extLst>
      <p:ext uri="{BB962C8B-B14F-4D97-AF65-F5344CB8AC3E}">
        <p14:creationId xmlns:p14="http://schemas.microsoft.com/office/powerpoint/2010/main" val="5494988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 name="Date Placeholder 1"/>
          <p:cNvSpPr>
            <a:spLocks noGrp="1"/>
          </p:cNvSpPr>
          <p:nvPr>
            <p:ph type="dt" sz="half" idx="10"/>
          </p:nvPr>
        </p:nvSpPr>
        <p:spPr/>
        <p:txBody>
          <a:bodyPr/>
          <a:lstStyle/>
          <a:p>
            <a:fld id="{AAA3B5D9-4C75-4C21-8654-B5654430129E}" type="datetimeFigureOut">
              <a:rPr lang="en-GB" smtClean="0"/>
              <a:pPr/>
              <a:t>19/09/2021</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2D93D048-BB2D-43A3-98E5-65647E32F639}" type="slidenum">
              <a:rPr lang="en-GB" smtClean="0"/>
              <a:pPr/>
              <a:t>‹#›</a:t>
            </a:fld>
            <a:endParaRPr lang="en-GB" dirty="0"/>
          </a:p>
        </p:txBody>
      </p:sp>
    </p:spTree>
    <p:extLst>
      <p:ext uri="{BB962C8B-B14F-4D97-AF65-F5344CB8AC3E}">
        <p14:creationId xmlns:p14="http://schemas.microsoft.com/office/powerpoint/2010/main" val="31483147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a:t>Click to edit Master title style</a:t>
            </a:r>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Date Placeholder 4"/>
          <p:cNvSpPr>
            <a:spLocks noGrp="1"/>
          </p:cNvSpPr>
          <p:nvPr>
            <p:ph type="dt" sz="half" idx="10"/>
          </p:nvPr>
        </p:nvSpPr>
        <p:spPr/>
        <p:txBody>
          <a:bodyPr/>
          <a:lstStyle/>
          <a:p>
            <a:fld id="{AAA3B5D9-4C75-4C21-8654-B5654430129E}" type="datetimeFigureOut">
              <a:rPr lang="en-GB" smtClean="0"/>
              <a:pPr/>
              <a:t>19/09/2021</a:t>
            </a:fld>
            <a:endParaRPr lang="en-GB" dirty="0"/>
          </a:p>
        </p:txBody>
      </p:sp>
      <p:sp>
        <p:nvSpPr>
          <p:cNvPr id="6" name="Footer Placeholder 5"/>
          <p:cNvSpPr>
            <a:spLocks noGrp="1"/>
          </p:cNvSpPr>
          <p:nvPr>
            <p:ph type="ftr" sz="quarter" idx="11"/>
          </p:nvPr>
        </p:nvSpPr>
        <p:spPr>
          <a:xfrm>
            <a:off x="301752" y="6410848"/>
            <a:ext cx="3383280" cy="365760"/>
          </a:xfrm>
        </p:spPr>
        <p:txBody>
          <a:bodyPr/>
          <a:lstStyle/>
          <a:p>
            <a:endParaRPr lang="en-GB" dirty="0"/>
          </a:p>
        </p:txBody>
      </p:sp>
    </p:spTree>
    <p:extLst>
      <p:ext uri="{BB962C8B-B14F-4D97-AF65-F5344CB8AC3E}">
        <p14:creationId xmlns:p14="http://schemas.microsoft.com/office/powerpoint/2010/main" val="4147098602"/>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a:t>Click to edit Master title style</a:t>
            </a:r>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dirty="0"/>
              <a:t>Click icon to add picture</a:t>
            </a:r>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Date Placeholder 4"/>
          <p:cNvSpPr>
            <a:spLocks noGrp="1"/>
          </p:cNvSpPr>
          <p:nvPr>
            <p:ph type="dt" sz="half" idx="10"/>
          </p:nvPr>
        </p:nvSpPr>
        <p:spPr>
          <a:xfrm>
            <a:off x="5788152" y="6404984"/>
            <a:ext cx="3044952" cy="365760"/>
          </a:xfrm>
        </p:spPr>
        <p:txBody>
          <a:bodyPr/>
          <a:lstStyle/>
          <a:p>
            <a:fld id="{AAA3B5D9-4C75-4C21-8654-B5654430129E}" type="datetimeFigureOut">
              <a:rPr lang="en-GB" smtClean="0"/>
              <a:pPr/>
              <a:t>19/09/2021</a:t>
            </a:fld>
            <a:endParaRPr lang="en-GB" dirty="0"/>
          </a:p>
        </p:txBody>
      </p:sp>
      <p:sp>
        <p:nvSpPr>
          <p:cNvPr id="6" name="Footer Placeholder 5"/>
          <p:cNvSpPr>
            <a:spLocks noGrp="1"/>
          </p:cNvSpPr>
          <p:nvPr>
            <p:ph type="ftr" sz="quarter" idx="11"/>
          </p:nvPr>
        </p:nvSpPr>
        <p:spPr>
          <a:xfrm>
            <a:off x="301752" y="6410848"/>
            <a:ext cx="3584448" cy="365760"/>
          </a:xfrm>
        </p:spPr>
        <p:txBody>
          <a:bodyPr/>
          <a:lstStyle/>
          <a:p>
            <a:endParaRPr lang="en-GB" dirty="0"/>
          </a:p>
        </p:txBody>
      </p:sp>
    </p:spTree>
    <p:extLst>
      <p:ext uri="{BB962C8B-B14F-4D97-AF65-F5344CB8AC3E}">
        <p14:creationId xmlns:p14="http://schemas.microsoft.com/office/powerpoint/2010/main" val="37478081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19/09/2021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Tree>
    <p:extLst>
      <p:ext uri="{BB962C8B-B14F-4D97-AF65-F5344CB8AC3E}">
        <p14:creationId xmlns:p14="http://schemas.microsoft.com/office/powerpoint/2010/main" val="1028337627"/>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6" name="Slide Number Placeholder 5"/>
          <p:cNvSpPr>
            <a:spLocks noGrp="1"/>
          </p:cNvSpPr>
          <p:nvPr>
            <p:ph type="sldNum" sz="quarter" idx="12"/>
          </p:nvPr>
        </p:nvSpPr>
        <p:spPr>
          <a:xfrm>
            <a:off x="6915912" y="3009901"/>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19/09/2021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2" name="Vertical Title 1"/>
          <p:cNvSpPr>
            <a:spLocks noGrp="1"/>
          </p:cNvSpPr>
          <p:nvPr>
            <p:ph type="title" orient="vert"/>
          </p:nvPr>
        </p:nvSpPr>
        <p:spPr>
          <a:xfrm>
            <a:off x="7391400" y="304801"/>
            <a:ext cx="1447800" cy="5851525"/>
          </a:xfrm>
        </p:spPr>
        <p:txBody>
          <a:bodyPr vert="eaVert"/>
          <a:lstStyle/>
          <a:p>
            <a:r>
              <a:rPr kumimoji="0" lang="en-US"/>
              <a:t>Click to edit Master title style</a:t>
            </a:r>
          </a:p>
        </p:txBody>
      </p:sp>
    </p:spTree>
    <p:extLst>
      <p:ext uri="{BB962C8B-B14F-4D97-AF65-F5344CB8AC3E}">
        <p14:creationId xmlns:p14="http://schemas.microsoft.com/office/powerpoint/2010/main" val="1357444318"/>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AAA3B5D9-4C75-4C21-8654-B5654430129E}" type="datetimeFigureOut">
              <a:rPr lang="en-GB" smtClean="0"/>
              <a:pPr/>
              <a:t>19/09/2021</a:t>
            </a:fld>
            <a:endParaRPr lang="en-GB" dirty="0"/>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dirty="0"/>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Tree>
    <p:extLst>
      <p:ext uri="{BB962C8B-B14F-4D97-AF65-F5344CB8AC3E}">
        <p14:creationId xmlns:p14="http://schemas.microsoft.com/office/powerpoint/2010/main" val="348995948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7" Type="http://schemas.openxmlformats.org/officeDocument/2006/relationships/image" Target="../media/image14.jpg"/><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jpeg"/></Relationships>
</file>

<file path=ppt/slides/_rels/slide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4.xml"/><Relationship Id="rId4" Type="http://schemas.openxmlformats.org/officeDocument/2006/relationships/image" Target="../media/image22.png"/></Relationships>
</file>

<file path=ppt/slides/_rels/slide10.xml.rels><?xml version="1.0" encoding="UTF-8" standalone="yes"?>
<Relationships xmlns="http://schemas.openxmlformats.org/package/2006/relationships"><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png"/><Relationship Id="rId1" Type="http://schemas.openxmlformats.org/officeDocument/2006/relationships/slideLayout" Target="../slideLayouts/slideLayout4.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image" Target="../media/image25.png"/></Relationships>
</file>

<file path=ppt/slides/_rels/slide1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94283" y="2684619"/>
            <a:ext cx="8456102" cy="1752600"/>
          </a:xfrm>
        </p:spPr>
        <p:txBody>
          <a:bodyPr/>
          <a:lstStyle/>
          <a:p>
            <a:r>
              <a:rPr lang="en-GB" dirty="0"/>
              <a:t>HPAH5037; HPAH6037 </a:t>
            </a:r>
          </a:p>
          <a:p>
            <a:endParaRPr lang="en-GB" dirty="0"/>
          </a:p>
          <a:p>
            <a:r>
              <a:rPr lang="en-GB" dirty="0"/>
              <a:t>Roman Society and Provincial Corruption</a:t>
            </a:r>
          </a:p>
        </p:txBody>
      </p:sp>
      <p:sp>
        <p:nvSpPr>
          <p:cNvPr id="2" name="Title 1"/>
          <p:cNvSpPr>
            <a:spLocks noGrp="1"/>
          </p:cNvSpPr>
          <p:nvPr>
            <p:ph type="ctrTitle"/>
          </p:nvPr>
        </p:nvSpPr>
        <p:spPr/>
        <p:txBody>
          <a:bodyPr>
            <a:normAutofit fontScale="90000"/>
          </a:bodyPr>
          <a:lstStyle/>
          <a:p>
            <a:r>
              <a:rPr lang="en-GB" dirty="0"/>
              <a:t>Murder, Mayhem and Megalomania: The Life and Times of the Emperor Nero</a:t>
            </a:r>
          </a:p>
        </p:txBody>
      </p:sp>
      <p:pic>
        <p:nvPicPr>
          <p:cNvPr id="5" name="Picture 4">
            <a:extLst>
              <a:ext uri="{FF2B5EF4-FFF2-40B4-BE49-F238E27FC236}">
                <a16:creationId xmlns:a16="http://schemas.microsoft.com/office/drawing/2014/main" id="{EE338B42-6B2A-4AAE-9A15-2E8E97877DBB}"/>
              </a:ext>
            </a:extLst>
          </p:cNvPr>
          <p:cNvPicPr>
            <a:picLocks noChangeAspect="1"/>
          </p:cNvPicPr>
          <p:nvPr/>
        </p:nvPicPr>
        <p:blipFill>
          <a:blip r:embed="rId2"/>
          <a:stretch>
            <a:fillRect/>
          </a:stretch>
        </p:blipFill>
        <p:spPr>
          <a:xfrm>
            <a:off x="2843868" y="3728949"/>
            <a:ext cx="3682767" cy="2821475"/>
          </a:xfrm>
          <a:prstGeom prst="rect">
            <a:avLst/>
          </a:prstGeom>
        </p:spPr>
      </p:pic>
    </p:spTree>
    <p:extLst>
      <p:ext uri="{BB962C8B-B14F-4D97-AF65-F5344CB8AC3E}">
        <p14:creationId xmlns:p14="http://schemas.microsoft.com/office/powerpoint/2010/main" val="23200665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982F4-B4B3-4366-B66F-FBC4862662B1}"/>
              </a:ext>
            </a:extLst>
          </p:cNvPr>
          <p:cNvSpPr>
            <a:spLocks noGrp="1"/>
          </p:cNvSpPr>
          <p:nvPr>
            <p:ph type="title"/>
          </p:nvPr>
        </p:nvSpPr>
        <p:spPr/>
        <p:txBody>
          <a:bodyPr/>
          <a:lstStyle/>
          <a:p>
            <a:r>
              <a:rPr lang="en-GB" dirty="0"/>
              <a:t>The Pyramid</a:t>
            </a:r>
          </a:p>
        </p:txBody>
      </p:sp>
      <p:pic>
        <p:nvPicPr>
          <p:cNvPr id="4" name="Content Placeholder 3">
            <a:extLst>
              <a:ext uri="{FF2B5EF4-FFF2-40B4-BE49-F238E27FC236}">
                <a16:creationId xmlns:a16="http://schemas.microsoft.com/office/drawing/2014/main" id="{CB5B74E6-BEA3-4854-913F-D331B8811EBB}"/>
              </a:ext>
            </a:extLst>
          </p:cNvPr>
          <p:cNvPicPr>
            <a:picLocks noGrp="1" noChangeAspect="1"/>
          </p:cNvPicPr>
          <p:nvPr>
            <p:ph sz="quarter" idx="1"/>
          </p:nvPr>
        </p:nvPicPr>
        <p:blipFill>
          <a:blip r:embed="rId2"/>
          <a:stretch>
            <a:fillRect/>
          </a:stretch>
        </p:blipFill>
        <p:spPr>
          <a:xfrm>
            <a:off x="382754" y="1709154"/>
            <a:ext cx="8099262" cy="4557422"/>
          </a:xfrm>
          <a:prstGeom prst="rect">
            <a:avLst/>
          </a:prstGeom>
        </p:spPr>
      </p:pic>
      <p:sp>
        <p:nvSpPr>
          <p:cNvPr id="6" name="TextBox 5">
            <a:extLst>
              <a:ext uri="{FF2B5EF4-FFF2-40B4-BE49-F238E27FC236}">
                <a16:creationId xmlns:a16="http://schemas.microsoft.com/office/drawing/2014/main" id="{76FD3846-B4FB-43EE-BCBF-74D9510199BF}"/>
              </a:ext>
            </a:extLst>
          </p:cNvPr>
          <p:cNvSpPr txBox="1"/>
          <p:nvPr/>
        </p:nvSpPr>
        <p:spPr>
          <a:xfrm>
            <a:off x="382754" y="1650248"/>
            <a:ext cx="4572000" cy="646331"/>
          </a:xfrm>
          <a:prstGeom prst="rect">
            <a:avLst/>
          </a:prstGeom>
          <a:solidFill>
            <a:schemeClr val="accent2">
              <a:lumMod val="40000"/>
              <a:lumOff val="60000"/>
            </a:schemeClr>
          </a:solidFill>
        </p:spPr>
        <p:txBody>
          <a:bodyPr wrap="square">
            <a:spAutoFit/>
          </a:bodyPr>
          <a:lstStyle/>
          <a:p>
            <a:r>
              <a:rPr lang="en-GB" dirty="0" err="1"/>
              <a:t>Scheidel</a:t>
            </a:r>
            <a:r>
              <a:rPr lang="en-GB" dirty="0"/>
              <a:t> and Friesen (2009):</a:t>
            </a:r>
          </a:p>
          <a:p>
            <a:r>
              <a:rPr lang="en-GB" dirty="0"/>
              <a:t>Elite – c. 1.5% of pop.; 20% of total income</a:t>
            </a:r>
          </a:p>
        </p:txBody>
      </p:sp>
      <p:cxnSp>
        <p:nvCxnSpPr>
          <p:cNvPr id="8" name="Straight Arrow Connector 7">
            <a:extLst>
              <a:ext uri="{FF2B5EF4-FFF2-40B4-BE49-F238E27FC236}">
                <a16:creationId xmlns:a16="http://schemas.microsoft.com/office/drawing/2014/main" id="{71470040-C939-4899-A027-9B2E8048AB3D}"/>
              </a:ext>
            </a:extLst>
          </p:cNvPr>
          <p:cNvCxnSpPr>
            <a:cxnSpLocks/>
          </p:cNvCxnSpPr>
          <p:nvPr/>
        </p:nvCxnSpPr>
        <p:spPr>
          <a:xfrm>
            <a:off x="3414320" y="2220882"/>
            <a:ext cx="1384183" cy="572652"/>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D0CE54DC-0EFF-40D5-A1C2-C96F17C3839D}"/>
              </a:ext>
            </a:extLst>
          </p:cNvPr>
          <p:cNvCxnSpPr>
            <a:cxnSpLocks/>
          </p:cNvCxnSpPr>
          <p:nvPr/>
        </p:nvCxnSpPr>
        <p:spPr>
          <a:xfrm>
            <a:off x="3048202" y="2274409"/>
            <a:ext cx="1292586" cy="1472365"/>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13" name="Content Placeholder 2">
            <a:extLst>
              <a:ext uri="{FF2B5EF4-FFF2-40B4-BE49-F238E27FC236}">
                <a16:creationId xmlns:a16="http://schemas.microsoft.com/office/drawing/2014/main" id="{58E6D010-FC1C-4CF2-A69A-7A8A595F64A0}"/>
              </a:ext>
            </a:extLst>
          </p:cNvPr>
          <p:cNvSpPr txBox="1">
            <a:spLocks/>
          </p:cNvSpPr>
          <p:nvPr/>
        </p:nvSpPr>
        <p:spPr>
          <a:xfrm>
            <a:off x="382754" y="2994720"/>
            <a:ext cx="2886065" cy="743590"/>
          </a:xfrm>
          <a:prstGeom prst="rect">
            <a:avLst/>
          </a:prstGeom>
          <a:solidFill>
            <a:schemeClr val="accent2">
              <a:lumMod val="40000"/>
              <a:lumOff val="60000"/>
            </a:schemeClr>
          </a:solidFill>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defTabSz="914400">
              <a:buFont typeface="Wingdings 2"/>
              <a:buNone/>
            </a:pPr>
            <a:r>
              <a:rPr lang="en-GB" sz="1800" dirty="0"/>
              <a:t>Middling – c. 10% of pop.; 20% of total income.</a:t>
            </a:r>
          </a:p>
          <a:p>
            <a:pPr marL="0" indent="0" defTabSz="914400">
              <a:buFont typeface="Wingdings 2"/>
              <a:buNone/>
            </a:pPr>
            <a:endParaRPr lang="en-GB" dirty="0"/>
          </a:p>
        </p:txBody>
      </p:sp>
      <p:cxnSp>
        <p:nvCxnSpPr>
          <p:cNvPr id="14" name="Straight Arrow Connector 13">
            <a:extLst>
              <a:ext uri="{FF2B5EF4-FFF2-40B4-BE49-F238E27FC236}">
                <a16:creationId xmlns:a16="http://schemas.microsoft.com/office/drawing/2014/main" id="{2979A820-66F9-4988-B63C-F024CF8364F9}"/>
              </a:ext>
            </a:extLst>
          </p:cNvPr>
          <p:cNvCxnSpPr>
            <a:cxnSpLocks/>
          </p:cNvCxnSpPr>
          <p:nvPr/>
        </p:nvCxnSpPr>
        <p:spPr>
          <a:xfrm>
            <a:off x="2708241" y="3584435"/>
            <a:ext cx="2246513" cy="727594"/>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602A4DE0-68EC-44C0-A0BF-70DC9CBEB32A}"/>
              </a:ext>
            </a:extLst>
          </p:cNvPr>
          <p:cNvCxnSpPr>
            <a:cxnSpLocks/>
          </p:cNvCxnSpPr>
          <p:nvPr/>
        </p:nvCxnSpPr>
        <p:spPr>
          <a:xfrm>
            <a:off x="2205091" y="3620094"/>
            <a:ext cx="2668913" cy="1413537"/>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19" name="Content Placeholder 4">
            <a:extLst>
              <a:ext uri="{FF2B5EF4-FFF2-40B4-BE49-F238E27FC236}">
                <a16:creationId xmlns:a16="http://schemas.microsoft.com/office/drawing/2014/main" id="{2411D710-2689-400E-A7C6-7DC584903C99}"/>
              </a:ext>
            </a:extLst>
          </p:cNvPr>
          <p:cNvSpPr txBox="1">
            <a:spLocks/>
          </p:cNvSpPr>
          <p:nvPr/>
        </p:nvSpPr>
        <p:spPr>
          <a:xfrm>
            <a:off x="6422203" y="2359894"/>
            <a:ext cx="2562963" cy="2463776"/>
          </a:xfrm>
          <a:prstGeom prst="rect">
            <a:avLst/>
          </a:prstGeom>
          <a:solidFill>
            <a:schemeClr val="accent2">
              <a:lumMod val="40000"/>
              <a:lumOff val="60000"/>
            </a:schemeClr>
          </a:solidFill>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defTabSz="914400">
              <a:buFont typeface="Wingdings 2"/>
              <a:buNone/>
            </a:pPr>
            <a:r>
              <a:rPr lang="en-GB" sz="1800" dirty="0">
                <a:solidFill>
                  <a:prstClr val="black"/>
                </a:solidFill>
                <a:latin typeface="Times New Roman" panose="02020603050405020304" pitchFamily="18" charset="0"/>
                <a:cs typeface="Times New Roman" panose="02020603050405020304" pitchFamily="18" charset="0"/>
              </a:rPr>
              <a:t>Poor – c. 88.5% of pop.; remaining income.</a:t>
            </a:r>
          </a:p>
          <a:p>
            <a:pPr marL="685800" lvl="1" indent="-228600" defTabSz="914400">
              <a:lnSpc>
                <a:spcPct val="90000"/>
              </a:lnSpc>
              <a:spcBef>
                <a:spcPts val="1000"/>
              </a:spcBef>
              <a:buFont typeface="Arial" panose="020B0604020202020204" pitchFamily="34" charset="0"/>
              <a:buChar char="•"/>
            </a:pPr>
            <a:r>
              <a:rPr lang="en-GB" sz="1800" dirty="0">
                <a:solidFill>
                  <a:prstClr val="black"/>
                </a:solidFill>
                <a:latin typeface="Times New Roman" panose="02020603050405020304" pitchFamily="18" charset="0"/>
                <a:cs typeface="Times New Roman" panose="02020603050405020304" pitchFamily="18" charset="0"/>
              </a:rPr>
              <a:t>Estimates of size of pop. 50 to 100 million.</a:t>
            </a:r>
          </a:p>
          <a:p>
            <a:pPr marL="685800" lvl="1" indent="-228600" defTabSz="914400">
              <a:lnSpc>
                <a:spcPct val="90000"/>
              </a:lnSpc>
              <a:spcBef>
                <a:spcPts val="1000"/>
              </a:spcBef>
              <a:buFont typeface="Arial" panose="020B0604020202020204" pitchFamily="34" charset="0"/>
              <a:buChar char="•"/>
            </a:pPr>
            <a:r>
              <a:rPr lang="en-GB" sz="1800" dirty="0">
                <a:solidFill>
                  <a:prstClr val="black"/>
                </a:solidFill>
                <a:latin typeface="Times New Roman" panose="02020603050405020304" pitchFamily="18" charset="0"/>
                <a:cs typeface="Times New Roman" panose="02020603050405020304" pitchFamily="18" charset="0"/>
              </a:rPr>
              <a:t>Estimates of GDP – 10 to 20 billion sesterces.</a:t>
            </a:r>
          </a:p>
          <a:p>
            <a:pPr marL="0" indent="0" defTabSz="914400">
              <a:buFont typeface="Wingdings 2"/>
              <a:buNone/>
            </a:pPr>
            <a:endParaRPr lang="en-GB" sz="2800" dirty="0">
              <a:solidFill>
                <a:prstClr val="black"/>
              </a:solidFill>
              <a:latin typeface="Times New Roman" panose="02020603050405020304" pitchFamily="18" charset="0"/>
              <a:cs typeface="Times New Roman" panose="02020603050405020304" pitchFamily="18" charset="0"/>
            </a:endParaRPr>
          </a:p>
          <a:p>
            <a:pPr defTabSz="914400"/>
            <a:endParaRPr lang="en-GB" dirty="0"/>
          </a:p>
        </p:txBody>
      </p:sp>
      <p:cxnSp>
        <p:nvCxnSpPr>
          <p:cNvPr id="20" name="Straight Arrow Connector 19">
            <a:extLst>
              <a:ext uri="{FF2B5EF4-FFF2-40B4-BE49-F238E27FC236}">
                <a16:creationId xmlns:a16="http://schemas.microsoft.com/office/drawing/2014/main" id="{B01EC010-7C38-4C75-BAE5-075EE763ED82}"/>
              </a:ext>
            </a:extLst>
          </p:cNvPr>
          <p:cNvCxnSpPr>
            <a:cxnSpLocks/>
          </p:cNvCxnSpPr>
          <p:nvPr/>
        </p:nvCxnSpPr>
        <p:spPr>
          <a:xfrm flipH="1">
            <a:off x="5122733" y="4412663"/>
            <a:ext cx="1573608" cy="469913"/>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DE30BD22-977D-4AA2-A743-1FA630305BD5}"/>
              </a:ext>
            </a:extLst>
          </p:cNvPr>
          <p:cNvCxnSpPr>
            <a:cxnSpLocks/>
          </p:cNvCxnSpPr>
          <p:nvPr/>
        </p:nvCxnSpPr>
        <p:spPr>
          <a:xfrm flipH="1">
            <a:off x="5393930" y="4640205"/>
            <a:ext cx="1302411" cy="905067"/>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28" name="TextBox 27">
            <a:extLst>
              <a:ext uri="{FF2B5EF4-FFF2-40B4-BE49-F238E27FC236}">
                <a16:creationId xmlns:a16="http://schemas.microsoft.com/office/drawing/2014/main" id="{2431425E-A312-480B-873D-D646CF6C3675}"/>
              </a:ext>
            </a:extLst>
          </p:cNvPr>
          <p:cNvSpPr txBox="1"/>
          <p:nvPr/>
        </p:nvSpPr>
        <p:spPr>
          <a:xfrm>
            <a:off x="6080351" y="5398093"/>
            <a:ext cx="683703" cy="1015663"/>
          </a:xfrm>
          <a:prstGeom prst="rect">
            <a:avLst/>
          </a:prstGeom>
          <a:noFill/>
        </p:spPr>
        <p:txBody>
          <a:bodyPr wrap="square">
            <a:spAutoFit/>
          </a:bodyPr>
          <a:lstStyle/>
          <a:p>
            <a:pPr marL="0" marR="0" lvl="0" indent="0" algn="l" defTabSz="914400" rtl="0" eaLnBrk="1" fontAlgn="auto" latinLnBrk="0" hangingPunct="1">
              <a:lnSpc>
                <a:spcPct val="100000"/>
              </a:lnSpc>
              <a:spcBef>
                <a:spcPct val="20000"/>
              </a:spcBef>
              <a:spcAft>
                <a:spcPts val="0"/>
              </a:spcAft>
              <a:buClr>
                <a:srgbClr val="D16349"/>
              </a:buClr>
              <a:buSzPct val="85000"/>
              <a:buFont typeface="Wingdings 2"/>
              <a:buNone/>
              <a:tabLst/>
              <a:defRPr/>
            </a:pPr>
            <a:r>
              <a:rPr kumimoji="0" lang="en-GB" sz="6000" b="0" i="0" u="none" strike="noStrike" kern="1200" cap="none" spc="0" normalizeH="0" baseline="0" noProof="0" dirty="0">
                <a:ln>
                  <a:noFill/>
                </a:ln>
                <a:solidFill>
                  <a:srgbClr val="FF0000"/>
                </a:solidFill>
                <a:effectLst/>
                <a:uLnTx/>
                <a:uFillTx/>
                <a:latin typeface="Georgia"/>
                <a:ea typeface="+mn-ea"/>
                <a:cs typeface="+mn-cs"/>
              </a:rPr>
              <a:t>?</a:t>
            </a:r>
          </a:p>
        </p:txBody>
      </p:sp>
      <p:pic>
        <p:nvPicPr>
          <p:cNvPr id="1026" name="Picture 2" descr="Ancient Rome Hierarchy Characters, Vector Flat Isolated Illustration Stock  Vector - Illustration of person, emperor: 188868552">
            <a:extLst>
              <a:ext uri="{FF2B5EF4-FFF2-40B4-BE49-F238E27FC236}">
                <a16:creationId xmlns:a16="http://schemas.microsoft.com/office/drawing/2014/main" id="{A903FDD3-6F76-433A-9F11-0221A482533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03535" y="18444"/>
            <a:ext cx="2740465" cy="1914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63928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80">
                                          <p:stCondLst>
                                            <p:cond delay="0"/>
                                          </p:stCondLst>
                                        </p:cTn>
                                        <p:tgtEl>
                                          <p:spTgt spid="6"/>
                                        </p:tgtEl>
                                      </p:cBhvr>
                                    </p:animEffect>
                                    <p:anim calcmode="lin" valueType="num">
                                      <p:cBhvr>
                                        <p:cTn id="8"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13" dur="26">
                                          <p:stCondLst>
                                            <p:cond delay="650"/>
                                          </p:stCondLst>
                                        </p:cTn>
                                        <p:tgtEl>
                                          <p:spTgt spid="6"/>
                                        </p:tgtEl>
                                      </p:cBhvr>
                                      <p:to x="100000" y="60000"/>
                                    </p:animScale>
                                    <p:animScale>
                                      <p:cBhvr>
                                        <p:cTn id="14" dur="166" decel="50000">
                                          <p:stCondLst>
                                            <p:cond delay="676"/>
                                          </p:stCondLst>
                                        </p:cTn>
                                        <p:tgtEl>
                                          <p:spTgt spid="6"/>
                                        </p:tgtEl>
                                      </p:cBhvr>
                                      <p:to x="100000" y="100000"/>
                                    </p:animScale>
                                    <p:animScale>
                                      <p:cBhvr>
                                        <p:cTn id="15" dur="26">
                                          <p:stCondLst>
                                            <p:cond delay="1312"/>
                                          </p:stCondLst>
                                        </p:cTn>
                                        <p:tgtEl>
                                          <p:spTgt spid="6"/>
                                        </p:tgtEl>
                                      </p:cBhvr>
                                      <p:to x="100000" y="80000"/>
                                    </p:animScale>
                                    <p:animScale>
                                      <p:cBhvr>
                                        <p:cTn id="16" dur="166" decel="50000">
                                          <p:stCondLst>
                                            <p:cond delay="1338"/>
                                          </p:stCondLst>
                                        </p:cTn>
                                        <p:tgtEl>
                                          <p:spTgt spid="6"/>
                                        </p:tgtEl>
                                      </p:cBhvr>
                                      <p:to x="100000" y="100000"/>
                                    </p:animScale>
                                    <p:animScale>
                                      <p:cBhvr>
                                        <p:cTn id="17" dur="26">
                                          <p:stCondLst>
                                            <p:cond delay="1642"/>
                                          </p:stCondLst>
                                        </p:cTn>
                                        <p:tgtEl>
                                          <p:spTgt spid="6"/>
                                        </p:tgtEl>
                                      </p:cBhvr>
                                      <p:to x="100000" y="90000"/>
                                    </p:animScale>
                                    <p:animScale>
                                      <p:cBhvr>
                                        <p:cTn id="18" dur="166" decel="50000">
                                          <p:stCondLst>
                                            <p:cond delay="1668"/>
                                          </p:stCondLst>
                                        </p:cTn>
                                        <p:tgtEl>
                                          <p:spTgt spid="6"/>
                                        </p:tgtEl>
                                      </p:cBhvr>
                                      <p:to x="100000" y="100000"/>
                                    </p:animScale>
                                    <p:animScale>
                                      <p:cBhvr>
                                        <p:cTn id="19" dur="26">
                                          <p:stCondLst>
                                            <p:cond delay="1808"/>
                                          </p:stCondLst>
                                        </p:cTn>
                                        <p:tgtEl>
                                          <p:spTgt spid="6"/>
                                        </p:tgtEl>
                                      </p:cBhvr>
                                      <p:to x="100000" y="95000"/>
                                    </p:animScale>
                                    <p:animScale>
                                      <p:cBhvr>
                                        <p:cTn id="20" dur="166" decel="50000">
                                          <p:stCondLst>
                                            <p:cond delay="1834"/>
                                          </p:stCondLst>
                                        </p:cTn>
                                        <p:tgtEl>
                                          <p:spTgt spid="6"/>
                                        </p:tgtEl>
                                      </p:cBhvr>
                                      <p:to x="100000" y="100000"/>
                                    </p:animScale>
                                  </p:childTnLst>
                                </p:cTn>
                              </p:par>
                              <p:par>
                                <p:cTn id="21" presetID="26" presetClass="entr" presetSubtype="0" fill="hold" nodeType="with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wipe(down)">
                                      <p:cBhvr>
                                        <p:cTn id="23" dur="580">
                                          <p:stCondLst>
                                            <p:cond delay="0"/>
                                          </p:stCondLst>
                                        </p:cTn>
                                        <p:tgtEl>
                                          <p:spTgt spid="8"/>
                                        </p:tgtEl>
                                      </p:cBhvr>
                                    </p:animEffect>
                                    <p:anim calcmode="lin" valueType="num">
                                      <p:cBhvr>
                                        <p:cTn id="24"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29" dur="26">
                                          <p:stCondLst>
                                            <p:cond delay="650"/>
                                          </p:stCondLst>
                                        </p:cTn>
                                        <p:tgtEl>
                                          <p:spTgt spid="8"/>
                                        </p:tgtEl>
                                      </p:cBhvr>
                                      <p:to x="100000" y="60000"/>
                                    </p:animScale>
                                    <p:animScale>
                                      <p:cBhvr>
                                        <p:cTn id="30" dur="166" decel="50000">
                                          <p:stCondLst>
                                            <p:cond delay="676"/>
                                          </p:stCondLst>
                                        </p:cTn>
                                        <p:tgtEl>
                                          <p:spTgt spid="8"/>
                                        </p:tgtEl>
                                      </p:cBhvr>
                                      <p:to x="100000" y="100000"/>
                                    </p:animScale>
                                    <p:animScale>
                                      <p:cBhvr>
                                        <p:cTn id="31" dur="26">
                                          <p:stCondLst>
                                            <p:cond delay="1312"/>
                                          </p:stCondLst>
                                        </p:cTn>
                                        <p:tgtEl>
                                          <p:spTgt spid="8"/>
                                        </p:tgtEl>
                                      </p:cBhvr>
                                      <p:to x="100000" y="80000"/>
                                    </p:animScale>
                                    <p:animScale>
                                      <p:cBhvr>
                                        <p:cTn id="32" dur="166" decel="50000">
                                          <p:stCondLst>
                                            <p:cond delay="1338"/>
                                          </p:stCondLst>
                                        </p:cTn>
                                        <p:tgtEl>
                                          <p:spTgt spid="8"/>
                                        </p:tgtEl>
                                      </p:cBhvr>
                                      <p:to x="100000" y="100000"/>
                                    </p:animScale>
                                    <p:animScale>
                                      <p:cBhvr>
                                        <p:cTn id="33" dur="26">
                                          <p:stCondLst>
                                            <p:cond delay="1642"/>
                                          </p:stCondLst>
                                        </p:cTn>
                                        <p:tgtEl>
                                          <p:spTgt spid="8"/>
                                        </p:tgtEl>
                                      </p:cBhvr>
                                      <p:to x="100000" y="90000"/>
                                    </p:animScale>
                                    <p:animScale>
                                      <p:cBhvr>
                                        <p:cTn id="34" dur="166" decel="50000">
                                          <p:stCondLst>
                                            <p:cond delay="1668"/>
                                          </p:stCondLst>
                                        </p:cTn>
                                        <p:tgtEl>
                                          <p:spTgt spid="8"/>
                                        </p:tgtEl>
                                      </p:cBhvr>
                                      <p:to x="100000" y="100000"/>
                                    </p:animScale>
                                    <p:animScale>
                                      <p:cBhvr>
                                        <p:cTn id="35" dur="26">
                                          <p:stCondLst>
                                            <p:cond delay="1808"/>
                                          </p:stCondLst>
                                        </p:cTn>
                                        <p:tgtEl>
                                          <p:spTgt spid="8"/>
                                        </p:tgtEl>
                                      </p:cBhvr>
                                      <p:to x="100000" y="95000"/>
                                    </p:animScale>
                                    <p:animScale>
                                      <p:cBhvr>
                                        <p:cTn id="36" dur="166" decel="50000">
                                          <p:stCondLst>
                                            <p:cond delay="1834"/>
                                          </p:stCondLst>
                                        </p:cTn>
                                        <p:tgtEl>
                                          <p:spTgt spid="8"/>
                                        </p:tgtEl>
                                      </p:cBhvr>
                                      <p:to x="100000" y="100000"/>
                                    </p:animScale>
                                  </p:childTnLst>
                                </p:cTn>
                              </p:par>
                              <p:par>
                                <p:cTn id="37" presetID="26" presetClass="entr" presetSubtype="0" fill="hold" nodeType="withEffect">
                                  <p:stCondLst>
                                    <p:cond delay="0"/>
                                  </p:stCondLst>
                                  <p:childTnLst>
                                    <p:set>
                                      <p:cBhvr>
                                        <p:cTn id="38" dur="1" fill="hold">
                                          <p:stCondLst>
                                            <p:cond delay="0"/>
                                          </p:stCondLst>
                                        </p:cTn>
                                        <p:tgtEl>
                                          <p:spTgt spid="10"/>
                                        </p:tgtEl>
                                        <p:attrNameLst>
                                          <p:attrName>style.visibility</p:attrName>
                                        </p:attrNameLst>
                                      </p:cBhvr>
                                      <p:to>
                                        <p:strVal val="visible"/>
                                      </p:to>
                                    </p:set>
                                    <p:animEffect transition="in" filter="wipe(down)">
                                      <p:cBhvr>
                                        <p:cTn id="39" dur="580">
                                          <p:stCondLst>
                                            <p:cond delay="0"/>
                                          </p:stCondLst>
                                        </p:cTn>
                                        <p:tgtEl>
                                          <p:spTgt spid="10"/>
                                        </p:tgtEl>
                                      </p:cBhvr>
                                    </p:animEffect>
                                    <p:anim calcmode="lin" valueType="num">
                                      <p:cBhvr>
                                        <p:cTn id="40" dur="1822" tmFilter="0,0; 0.14,0.36; 0.43,0.73; 0.71,0.91; 1.0,1.0">
                                          <p:stCondLst>
                                            <p:cond delay="0"/>
                                          </p:stCondLst>
                                        </p:cTn>
                                        <p:tgtEl>
                                          <p:spTgt spid="10"/>
                                        </p:tgtEl>
                                        <p:attrNameLst>
                                          <p:attrName>ppt_x</p:attrName>
                                        </p:attrNameLst>
                                      </p:cBhvr>
                                      <p:tavLst>
                                        <p:tav tm="0">
                                          <p:val>
                                            <p:strVal val="#ppt_x-0.25"/>
                                          </p:val>
                                        </p:tav>
                                        <p:tav tm="100000">
                                          <p:val>
                                            <p:strVal val="#ppt_x"/>
                                          </p:val>
                                        </p:tav>
                                      </p:tavLst>
                                    </p:anim>
                                    <p:anim calcmode="lin" valueType="num">
                                      <p:cBhvr>
                                        <p:cTn id="41" dur="664" tmFilter="0.0,0.0; 0.25,0.07; 0.50,0.2; 0.75,0.467; 1.0,1.0">
                                          <p:stCondLst>
                                            <p:cond delay="0"/>
                                          </p:stCondLst>
                                        </p:cTn>
                                        <p:tgtEl>
                                          <p:spTgt spid="10"/>
                                        </p:tgtEl>
                                        <p:attrNameLst>
                                          <p:attrName>ppt_y</p:attrName>
                                        </p:attrNameLst>
                                      </p:cBhvr>
                                      <p:tavLst>
                                        <p:tav tm="0" fmla="#ppt_y-sin(pi*$)/3">
                                          <p:val>
                                            <p:fltVal val="0.5"/>
                                          </p:val>
                                        </p:tav>
                                        <p:tav tm="100000">
                                          <p:val>
                                            <p:fltVal val="1"/>
                                          </p:val>
                                        </p:tav>
                                      </p:tavLst>
                                    </p:anim>
                                    <p:anim calcmode="lin" valueType="num">
                                      <p:cBhvr>
                                        <p:cTn id="42" dur="664" tmFilter="0, 0; 0.125,0.2665; 0.25,0.4; 0.375,0.465; 0.5,0.5;  0.625,0.535; 0.75,0.6; 0.875,0.7335; 1,1">
                                          <p:stCondLst>
                                            <p:cond delay="664"/>
                                          </p:stCondLst>
                                        </p:cTn>
                                        <p:tgtEl>
                                          <p:spTgt spid="10"/>
                                        </p:tgtEl>
                                        <p:attrNameLst>
                                          <p:attrName>ppt_y</p:attrName>
                                        </p:attrNameLst>
                                      </p:cBhvr>
                                      <p:tavLst>
                                        <p:tav tm="0" fmla="#ppt_y-sin(pi*$)/9">
                                          <p:val>
                                            <p:fltVal val="0"/>
                                          </p:val>
                                        </p:tav>
                                        <p:tav tm="100000">
                                          <p:val>
                                            <p:fltVal val="1"/>
                                          </p:val>
                                        </p:tav>
                                      </p:tavLst>
                                    </p:anim>
                                    <p:anim calcmode="lin" valueType="num">
                                      <p:cBhvr>
                                        <p:cTn id="43" dur="332" tmFilter="0, 0; 0.125,0.2665; 0.25,0.4; 0.375,0.465; 0.5,0.5;  0.625,0.535; 0.75,0.6; 0.875,0.7335; 1,1">
                                          <p:stCondLst>
                                            <p:cond delay="1324"/>
                                          </p:stCondLst>
                                        </p:cTn>
                                        <p:tgtEl>
                                          <p:spTgt spid="10"/>
                                        </p:tgtEl>
                                        <p:attrNameLst>
                                          <p:attrName>ppt_y</p:attrName>
                                        </p:attrNameLst>
                                      </p:cBhvr>
                                      <p:tavLst>
                                        <p:tav tm="0" fmla="#ppt_y-sin(pi*$)/27">
                                          <p:val>
                                            <p:fltVal val="0"/>
                                          </p:val>
                                        </p:tav>
                                        <p:tav tm="100000">
                                          <p:val>
                                            <p:fltVal val="1"/>
                                          </p:val>
                                        </p:tav>
                                      </p:tavLst>
                                    </p:anim>
                                    <p:anim calcmode="lin" valueType="num">
                                      <p:cBhvr>
                                        <p:cTn id="44" dur="164" tmFilter="0, 0; 0.125,0.2665; 0.25,0.4; 0.375,0.465; 0.5,0.5;  0.625,0.535; 0.75,0.6; 0.875,0.7335; 1,1">
                                          <p:stCondLst>
                                            <p:cond delay="1656"/>
                                          </p:stCondLst>
                                        </p:cTn>
                                        <p:tgtEl>
                                          <p:spTgt spid="10"/>
                                        </p:tgtEl>
                                        <p:attrNameLst>
                                          <p:attrName>ppt_y</p:attrName>
                                        </p:attrNameLst>
                                      </p:cBhvr>
                                      <p:tavLst>
                                        <p:tav tm="0" fmla="#ppt_y-sin(pi*$)/81">
                                          <p:val>
                                            <p:fltVal val="0"/>
                                          </p:val>
                                        </p:tav>
                                        <p:tav tm="100000">
                                          <p:val>
                                            <p:fltVal val="1"/>
                                          </p:val>
                                        </p:tav>
                                      </p:tavLst>
                                    </p:anim>
                                    <p:animScale>
                                      <p:cBhvr>
                                        <p:cTn id="45" dur="26">
                                          <p:stCondLst>
                                            <p:cond delay="650"/>
                                          </p:stCondLst>
                                        </p:cTn>
                                        <p:tgtEl>
                                          <p:spTgt spid="10"/>
                                        </p:tgtEl>
                                      </p:cBhvr>
                                      <p:to x="100000" y="60000"/>
                                    </p:animScale>
                                    <p:animScale>
                                      <p:cBhvr>
                                        <p:cTn id="46" dur="166" decel="50000">
                                          <p:stCondLst>
                                            <p:cond delay="676"/>
                                          </p:stCondLst>
                                        </p:cTn>
                                        <p:tgtEl>
                                          <p:spTgt spid="10"/>
                                        </p:tgtEl>
                                      </p:cBhvr>
                                      <p:to x="100000" y="100000"/>
                                    </p:animScale>
                                    <p:animScale>
                                      <p:cBhvr>
                                        <p:cTn id="47" dur="26">
                                          <p:stCondLst>
                                            <p:cond delay="1312"/>
                                          </p:stCondLst>
                                        </p:cTn>
                                        <p:tgtEl>
                                          <p:spTgt spid="10"/>
                                        </p:tgtEl>
                                      </p:cBhvr>
                                      <p:to x="100000" y="80000"/>
                                    </p:animScale>
                                    <p:animScale>
                                      <p:cBhvr>
                                        <p:cTn id="48" dur="166" decel="50000">
                                          <p:stCondLst>
                                            <p:cond delay="1338"/>
                                          </p:stCondLst>
                                        </p:cTn>
                                        <p:tgtEl>
                                          <p:spTgt spid="10"/>
                                        </p:tgtEl>
                                      </p:cBhvr>
                                      <p:to x="100000" y="100000"/>
                                    </p:animScale>
                                    <p:animScale>
                                      <p:cBhvr>
                                        <p:cTn id="49" dur="26">
                                          <p:stCondLst>
                                            <p:cond delay="1642"/>
                                          </p:stCondLst>
                                        </p:cTn>
                                        <p:tgtEl>
                                          <p:spTgt spid="10"/>
                                        </p:tgtEl>
                                      </p:cBhvr>
                                      <p:to x="100000" y="90000"/>
                                    </p:animScale>
                                    <p:animScale>
                                      <p:cBhvr>
                                        <p:cTn id="50" dur="166" decel="50000">
                                          <p:stCondLst>
                                            <p:cond delay="1668"/>
                                          </p:stCondLst>
                                        </p:cTn>
                                        <p:tgtEl>
                                          <p:spTgt spid="10"/>
                                        </p:tgtEl>
                                      </p:cBhvr>
                                      <p:to x="100000" y="100000"/>
                                    </p:animScale>
                                    <p:animScale>
                                      <p:cBhvr>
                                        <p:cTn id="51" dur="26">
                                          <p:stCondLst>
                                            <p:cond delay="1808"/>
                                          </p:stCondLst>
                                        </p:cTn>
                                        <p:tgtEl>
                                          <p:spTgt spid="10"/>
                                        </p:tgtEl>
                                      </p:cBhvr>
                                      <p:to x="100000" y="95000"/>
                                    </p:animScale>
                                    <p:animScale>
                                      <p:cBhvr>
                                        <p:cTn id="52" dur="166" decel="50000">
                                          <p:stCondLst>
                                            <p:cond delay="1834"/>
                                          </p:stCondLst>
                                        </p:cTn>
                                        <p:tgtEl>
                                          <p:spTgt spid="10"/>
                                        </p:tgtEl>
                                      </p:cBhvr>
                                      <p:to x="100000" y="100000"/>
                                    </p:animScale>
                                  </p:childTnLst>
                                </p:cTn>
                              </p:par>
                            </p:childTnLst>
                          </p:cTn>
                        </p:par>
                      </p:childTnLst>
                    </p:cTn>
                  </p:par>
                  <p:par>
                    <p:cTn id="53" fill="hold">
                      <p:stCondLst>
                        <p:cond delay="indefinite"/>
                      </p:stCondLst>
                      <p:childTnLst>
                        <p:par>
                          <p:cTn id="54" fill="hold">
                            <p:stCondLst>
                              <p:cond delay="0"/>
                            </p:stCondLst>
                            <p:childTnLst>
                              <p:par>
                                <p:cTn id="55" presetID="2" presetClass="entr" presetSubtype="4" fill="hold" grpId="0" nodeType="clickEffect">
                                  <p:stCondLst>
                                    <p:cond delay="0"/>
                                  </p:stCondLst>
                                  <p:childTnLst>
                                    <p:set>
                                      <p:cBhvr>
                                        <p:cTn id="56" dur="1" fill="hold">
                                          <p:stCondLst>
                                            <p:cond delay="0"/>
                                          </p:stCondLst>
                                        </p:cTn>
                                        <p:tgtEl>
                                          <p:spTgt spid="13"/>
                                        </p:tgtEl>
                                        <p:attrNameLst>
                                          <p:attrName>style.visibility</p:attrName>
                                        </p:attrNameLst>
                                      </p:cBhvr>
                                      <p:to>
                                        <p:strVal val="visible"/>
                                      </p:to>
                                    </p:set>
                                    <p:anim calcmode="lin" valueType="num">
                                      <p:cBhvr additive="base">
                                        <p:cTn id="57" dur="500" fill="hold"/>
                                        <p:tgtEl>
                                          <p:spTgt spid="13"/>
                                        </p:tgtEl>
                                        <p:attrNameLst>
                                          <p:attrName>ppt_x</p:attrName>
                                        </p:attrNameLst>
                                      </p:cBhvr>
                                      <p:tavLst>
                                        <p:tav tm="0">
                                          <p:val>
                                            <p:strVal val="#ppt_x"/>
                                          </p:val>
                                        </p:tav>
                                        <p:tav tm="100000">
                                          <p:val>
                                            <p:strVal val="#ppt_x"/>
                                          </p:val>
                                        </p:tav>
                                      </p:tavLst>
                                    </p:anim>
                                    <p:anim calcmode="lin" valueType="num">
                                      <p:cBhvr additive="base">
                                        <p:cTn id="58" dur="500" fill="hold"/>
                                        <p:tgtEl>
                                          <p:spTgt spid="13"/>
                                        </p:tgtEl>
                                        <p:attrNameLst>
                                          <p:attrName>ppt_y</p:attrName>
                                        </p:attrNameLst>
                                      </p:cBhvr>
                                      <p:tavLst>
                                        <p:tav tm="0">
                                          <p:val>
                                            <p:strVal val="1+#ppt_h/2"/>
                                          </p:val>
                                        </p:tav>
                                        <p:tav tm="100000">
                                          <p:val>
                                            <p:strVal val="#ppt_y"/>
                                          </p:val>
                                        </p:tav>
                                      </p:tavLst>
                                    </p:anim>
                                  </p:childTnLst>
                                </p:cTn>
                              </p:par>
                              <p:par>
                                <p:cTn id="59" presetID="2" presetClass="entr" presetSubtype="4" fill="hold" nodeType="withEffect">
                                  <p:stCondLst>
                                    <p:cond delay="0"/>
                                  </p:stCondLst>
                                  <p:childTnLst>
                                    <p:set>
                                      <p:cBhvr>
                                        <p:cTn id="60" dur="1" fill="hold">
                                          <p:stCondLst>
                                            <p:cond delay="0"/>
                                          </p:stCondLst>
                                        </p:cTn>
                                        <p:tgtEl>
                                          <p:spTgt spid="14"/>
                                        </p:tgtEl>
                                        <p:attrNameLst>
                                          <p:attrName>style.visibility</p:attrName>
                                        </p:attrNameLst>
                                      </p:cBhvr>
                                      <p:to>
                                        <p:strVal val="visible"/>
                                      </p:to>
                                    </p:set>
                                    <p:anim calcmode="lin" valueType="num">
                                      <p:cBhvr additive="base">
                                        <p:cTn id="61" dur="500" fill="hold"/>
                                        <p:tgtEl>
                                          <p:spTgt spid="14"/>
                                        </p:tgtEl>
                                        <p:attrNameLst>
                                          <p:attrName>ppt_x</p:attrName>
                                        </p:attrNameLst>
                                      </p:cBhvr>
                                      <p:tavLst>
                                        <p:tav tm="0">
                                          <p:val>
                                            <p:strVal val="#ppt_x"/>
                                          </p:val>
                                        </p:tav>
                                        <p:tav tm="100000">
                                          <p:val>
                                            <p:strVal val="#ppt_x"/>
                                          </p:val>
                                        </p:tav>
                                      </p:tavLst>
                                    </p:anim>
                                    <p:anim calcmode="lin" valueType="num">
                                      <p:cBhvr additive="base">
                                        <p:cTn id="62" dur="500" fill="hold"/>
                                        <p:tgtEl>
                                          <p:spTgt spid="14"/>
                                        </p:tgtEl>
                                        <p:attrNameLst>
                                          <p:attrName>ppt_y</p:attrName>
                                        </p:attrNameLst>
                                      </p:cBhvr>
                                      <p:tavLst>
                                        <p:tav tm="0">
                                          <p:val>
                                            <p:strVal val="1+#ppt_h/2"/>
                                          </p:val>
                                        </p:tav>
                                        <p:tav tm="100000">
                                          <p:val>
                                            <p:strVal val="#ppt_y"/>
                                          </p:val>
                                        </p:tav>
                                      </p:tavLst>
                                    </p:anim>
                                  </p:childTnLst>
                                </p:cTn>
                              </p:par>
                              <p:par>
                                <p:cTn id="63" presetID="2" presetClass="entr" presetSubtype="4" fill="hold" nodeType="withEffect">
                                  <p:stCondLst>
                                    <p:cond delay="0"/>
                                  </p:stCondLst>
                                  <p:childTnLst>
                                    <p:set>
                                      <p:cBhvr>
                                        <p:cTn id="64" dur="1" fill="hold">
                                          <p:stCondLst>
                                            <p:cond delay="0"/>
                                          </p:stCondLst>
                                        </p:cTn>
                                        <p:tgtEl>
                                          <p:spTgt spid="17"/>
                                        </p:tgtEl>
                                        <p:attrNameLst>
                                          <p:attrName>style.visibility</p:attrName>
                                        </p:attrNameLst>
                                      </p:cBhvr>
                                      <p:to>
                                        <p:strVal val="visible"/>
                                      </p:to>
                                    </p:set>
                                    <p:anim calcmode="lin" valueType="num">
                                      <p:cBhvr additive="base">
                                        <p:cTn id="65" dur="500" fill="hold"/>
                                        <p:tgtEl>
                                          <p:spTgt spid="17"/>
                                        </p:tgtEl>
                                        <p:attrNameLst>
                                          <p:attrName>ppt_x</p:attrName>
                                        </p:attrNameLst>
                                      </p:cBhvr>
                                      <p:tavLst>
                                        <p:tav tm="0">
                                          <p:val>
                                            <p:strVal val="#ppt_x"/>
                                          </p:val>
                                        </p:tav>
                                        <p:tav tm="100000">
                                          <p:val>
                                            <p:strVal val="#ppt_x"/>
                                          </p:val>
                                        </p:tav>
                                      </p:tavLst>
                                    </p:anim>
                                    <p:anim calcmode="lin" valueType="num">
                                      <p:cBhvr additive="base">
                                        <p:cTn id="66"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42" presetClass="entr" presetSubtype="0" fill="hold" grpId="0" nodeType="clickEffect">
                                  <p:stCondLst>
                                    <p:cond delay="0"/>
                                  </p:stCondLst>
                                  <p:childTnLst>
                                    <p:set>
                                      <p:cBhvr>
                                        <p:cTn id="70" dur="1" fill="hold">
                                          <p:stCondLst>
                                            <p:cond delay="0"/>
                                          </p:stCondLst>
                                        </p:cTn>
                                        <p:tgtEl>
                                          <p:spTgt spid="19"/>
                                        </p:tgtEl>
                                        <p:attrNameLst>
                                          <p:attrName>style.visibility</p:attrName>
                                        </p:attrNameLst>
                                      </p:cBhvr>
                                      <p:to>
                                        <p:strVal val="visible"/>
                                      </p:to>
                                    </p:set>
                                    <p:animEffect transition="in" filter="fade">
                                      <p:cBhvr>
                                        <p:cTn id="71" dur="1000"/>
                                        <p:tgtEl>
                                          <p:spTgt spid="19"/>
                                        </p:tgtEl>
                                      </p:cBhvr>
                                    </p:animEffect>
                                    <p:anim calcmode="lin" valueType="num">
                                      <p:cBhvr>
                                        <p:cTn id="72" dur="1000" fill="hold"/>
                                        <p:tgtEl>
                                          <p:spTgt spid="19"/>
                                        </p:tgtEl>
                                        <p:attrNameLst>
                                          <p:attrName>ppt_x</p:attrName>
                                        </p:attrNameLst>
                                      </p:cBhvr>
                                      <p:tavLst>
                                        <p:tav tm="0">
                                          <p:val>
                                            <p:strVal val="#ppt_x"/>
                                          </p:val>
                                        </p:tav>
                                        <p:tav tm="100000">
                                          <p:val>
                                            <p:strVal val="#ppt_x"/>
                                          </p:val>
                                        </p:tav>
                                      </p:tavLst>
                                    </p:anim>
                                    <p:anim calcmode="lin" valueType="num">
                                      <p:cBhvr>
                                        <p:cTn id="73" dur="1000" fill="hold"/>
                                        <p:tgtEl>
                                          <p:spTgt spid="19"/>
                                        </p:tgtEl>
                                        <p:attrNameLst>
                                          <p:attrName>ppt_y</p:attrName>
                                        </p:attrNameLst>
                                      </p:cBhvr>
                                      <p:tavLst>
                                        <p:tav tm="0">
                                          <p:val>
                                            <p:strVal val="#ppt_y+.1"/>
                                          </p:val>
                                        </p:tav>
                                        <p:tav tm="100000">
                                          <p:val>
                                            <p:strVal val="#ppt_y"/>
                                          </p:val>
                                        </p:tav>
                                      </p:tavLst>
                                    </p:anim>
                                  </p:childTnLst>
                                </p:cTn>
                              </p:par>
                              <p:par>
                                <p:cTn id="74" presetID="42" presetClass="entr" presetSubtype="0" fill="hold" nodeType="withEffect">
                                  <p:stCondLst>
                                    <p:cond delay="0"/>
                                  </p:stCondLst>
                                  <p:childTnLst>
                                    <p:set>
                                      <p:cBhvr>
                                        <p:cTn id="75" dur="1" fill="hold">
                                          <p:stCondLst>
                                            <p:cond delay="0"/>
                                          </p:stCondLst>
                                        </p:cTn>
                                        <p:tgtEl>
                                          <p:spTgt spid="20"/>
                                        </p:tgtEl>
                                        <p:attrNameLst>
                                          <p:attrName>style.visibility</p:attrName>
                                        </p:attrNameLst>
                                      </p:cBhvr>
                                      <p:to>
                                        <p:strVal val="visible"/>
                                      </p:to>
                                    </p:set>
                                    <p:animEffect transition="in" filter="fade">
                                      <p:cBhvr>
                                        <p:cTn id="76" dur="1000"/>
                                        <p:tgtEl>
                                          <p:spTgt spid="20"/>
                                        </p:tgtEl>
                                      </p:cBhvr>
                                    </p:animEffect>
                                    <p:anim calcmode="lin" valueType="num">
                                      <p:cBhvr>
                                        <p:cTn id="77" dur="1000" fill="hold"/>
                                        <p:tgtEl>
                                          <p:spTgt spid="20"/>
                                        </p:tgtEl>
                                        <p:attrNameLst>
                                          <p:attrName>ppt_x</p:attrName>
                                        </p:attrNameLst>
                                      </p:cBhvr>
                                      <p:tavLst>
                                        <p:tav tm="0">
                                          <p:val>
                                            <p:strVal val="#ppt_x"/>
                                          </p:val>
                                        </p:tav>
                                        <p:tav tm="100000">
                                          <p:val>
                                            <p:strVal val="#ppt_x"/>
                                          </p:val>
                                        </p:tav>
                                      </p:tavLst>
                                    </p:anim>
                                    <p:anim calcmode="lin" valueType="num">
                                      <p:cBhvr>
                                        <p:cTn id="78" dur="1000" fill="hold"/>
                                        <p:tgtEl>
                                          <p:spTgt spid="20"/>
                                        </p:tgtEl>
                                        <p:attrNameLst>
                                          <p:attrName>ppt_y</p:attrName>
                                        </p:attrNameLst>
                                      </p:cBhvr>
                                      <p:tavLst>
                                        <p:tav tm="0">
                                          <p:val>
                                            <p:strVal val="#ppt_y+.1"/>
                                          </p:val>
                                        </p:tav>
                                        <p:tav tm="100000">
                                          <p:val>
                                            <p:strVal val="#ppt_y"/>
                                          </p:val>
                                        </p:tav>
                                      </p:tavLst>
                                    </p:anim>
                                  </p:childTnLst>
                                </p:cTn>
                              </p:par>
                              <p:par>
                                <p:cTn id="79" presetID="42" presetClass="entr" presetSubtype="0" fill="hold" nodeType="withEffect">
                                  <p:stCondLst>
                                    <p:cond delay="0"/>
                                  </p:stCondLst>
                                  <p:childTnLst>
                                    <p:set>
                                      <p:cBhvr>
                                        <p:cTn id="80" dur="1" fill="hold">
                                          <p:stCondLst>
                                            <p:cond delay="0"/>
                                          </p:stCondLst>
                                        </p:cTn>
                                        <p:tgtEl>
                                          <p:spTgt spid="22"/>
                                        </p:tgtEl>
                                        <p:attrNameLst>
                                          <p:attrName>style.visibility</p:attrName>
                                        </p:attrNameLst>
                                      </p:cBhvr>
                                      <p:to>
                                        <p:strVal val="visible"/>
                                      </p:to>
                                    </p:set>
                                    <p:animEffect transition="in" filter="fade">
                                      <p:cBhvr>
                                        <p:cTn id="81" dur="1000"/>
                                        <p:tgtEl>
                                          <p:spTgt spid="22"/>
                                        </p:tgtEl>
                                      </p:cBhvr>
                                    </p:animEffect>
                                    <p:anim calcmode="lin" valueType="num">
                                      <p:cBhvr>
                                        <p:cTn id="82" dur="1000" fill="hold"/>
                                        <p:tgtEl>
                                          <p:spTgt spid="22"/>
                                        </p:tgtEl>
                                        <p:attrNameLst>
                                          <p:attrName>ppt_x</p:attrName>
                                        </p:attrNameLst>
                                      </p:cBhvr>
                                      <p:tavLst>
                                        <p:tav tm="0">
                                          <p:val>
                                            <p:strVal val="#ppt_x"/>
                                          </p:val>
                                        </p:tav>
                                        <p:tav tm="100000">
                                          <p:val>
                                            <p:strVal val="#ppt_x"/>
                                          </p:val>
                                        </p:tav>
                                      </p:tavLst>
                                    </p:anim>
                                    <p:anim calcmode="lin" valueType="num">
                                      <p:cBhvr>
                                        <p:cTn id="83"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par>
                    <p:cTn id="84" fill="hold">
                      <p:stCondLst>
                        <p:cond delay="indefinite"/>
                      </p:stCondLst>
                      <p:childTnLst>
                        <p:par>
                          <p:cTn id="85" fill="hold">
                            <p:stCondLst>
                              <p:cond delay="0"/>
                            </p:stCondLst>
                            <p:childTnLst>
                              <p:par>
                                <p:cTn id="86" presetID="10" presetClass="entr" presetSubtype="0" fill="hold" grpId="0" nodeType="clickEffect">
                                  <p:stCondLst>
                                    <p:cond delay="0"/>
                                  </p:stCondLst>
                                  <p:childTnLst>
                                    <p:set>
                                      <p:cBhvr>
                                        <p:cTn id="87" dur="1" fill="hold">
                                          <p:stCondLst>
                                            <p:cond delay="0"/>
                                          </p:stCondLst>
                                        </p:cTn>
                                        <p:tgtEl>
                                          <p:spTgt spid="28"/>
                                        </p:tgtEl>
                                        <p:attrNameLst>
                                          <p:attrName>style.visibility</p:attrName>
                                        </p:attrNameLst>
                                      </p:cBhvr>
                                      <p:to>
                                        <p:strVal val="visible"/>
                                      </p:to>
                                    </p:set>
                                    <p:animEffect transition="in" filter="fade">
                                      <p:cBhvr>
                                        <p:cTn id="88" dur="5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3" grpId="0" animBg="1"/>
      <p:bldP spid="19" grpId="0" animBg="1"/>
      <p:bldP spid="28"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476F1-E9CB-43C9-A279-E4708C8DCE12}"/>
              </a:ext>
            </a:extLst>
          </p:cNvPr>
          <p:cNvSpPr>
            <a:spLocks noGrp="1"/>
          </p:cNvSpPr>
          <p:nvPr>
            <p:ph type="title"/>
          </p:nvPr>
        </p:nvSpPr>
        <p:spPr/>
        <p:txBody>
          <a:bodyPr/>
          <a:lstStyle/>
          <a:p>
            <a:r>
              <a:rPr lang="en-GB" dirty="0"/>
              <a:t>Life Styles of the Rich (and Respectable)</a:t>
            </a:r>
          </a:p>
        </p:txBody>
      </p:sp>
      <p:sp>
        <p:nvSpPr>
          <p:cNvPr id="3" name="Content Placeholder 2">
            <a:extLst>
              <a:ext uri="{FF2B5EF4-FFF2-40B4-BE49-F238E27FC236}">
                <a16:creationId xmlns:a16="http://schemas.microsoft.com/office/drawing/2014/main" id="{1B358F36-6086-4513-B4AD-785F4730E1B2}"/>
              </a:ext>
            </a:extLst>
          </p:cNvPr>
          <p:cNvSpPr>
            <a:spLocks noGrp="1"/>
          </p:cNvSpPr>
          <p:nvPr>
            <p:ph sz="quarter" idx="1"/>
          </p:nvPr>
        </p:nvSpPr>
        <p:spPr>
          <a:xfrm>
            <a:off x="209725" y="1451295"/>
            <a:ext cx="4362275" cy="5276676"/>
          </a:xfrm>
        </p:spPr>
        <p:txBody>
          <a:bodyPr>
            <a:normAutofit fontScale="85000" lnSpcReduction="10000"/>
          </a:bodyPr>
          <a:lstStyle/>
          <a:p>
            <a:r>
              <a:rPr lang="en-GB" dirty="0"/>
              <a:t>Social competition – conspicuous consumption and status display.</a:t>
            </a:r>
          </a:p>
          <a:p>
            <a:pPr lvl="1"/>
            <a:r>
              <a:rPr lang="en-GB" dirty="0"/>
              <a:t>Cultural as well as economic.</a:t>
            </a:r>
          </a:p>
          <a:p>
            <a:pPr lvl="1"/>
            <a:endParaRPr lang="en-GB" sz="500" dirty="0"/>
          </a:p>
          <a:p>
            <a:r>
              <a:rPr lang="en-GB" dirty="0"/>
              <a:t>Availability of credit (note credit crisis of AD 33).</a:t>
            </a:r>
          </a:p>
          <a:p>
            <a:endParaRPr lang="en-GB" sz="500" dirty="0"/>
          </a:p>
          <a:p>
            <a:r>
              <a:rPr lang="en-GB" dirty="0"/>
              <a:t>Moralising against decadence by traditionalists (often by stoics). </a:t>
            </a:r>
          </a:p>
          <a:p>
            <a:endParaRPr lang="en-GB" sz="500" dirty="0"/>
          </a:p>
          <a:p>
            <a:r>
              <a:rPr lang="en-GB" dirty="0"/>
              <a:t>Diverse range of goods to consume from within and from beyond the Empire.</a:t>
            </a:r>
          </a:p>
          <a:p>
            <a:pPr lvl="1"/>
            <a:r>
              <a:rPr lang="en-GB" dirty="0"/>
              <a:t>Silks, spices, (semi) precious stones, expensive woods, exotic animals and meats.</a:t>
            </a:r>
          </a:p>
          <a:p>
            <a:endParaRPr lang="en-GB" dirty="0"/>
          </a:p>
        </p:txBody>
      </p:sp>
      <p:pic>
        <p:nvPicPr>
          <p:cNvPr id="5" name="Picture 4">
            <a:extLst>
              <a:ext uri="{FF2B5EF4-FFF2-40B4-BE49-F238E27FC236}">
                <a16:creationId xmlns:a16="http://schemas.microsoft.com/office/drawing/2014/main" id="{695F192F-8CEA-4C88-88D5-0B6FDC2CE030}"/>
              </a:ext>
            </a:extLst>
          </p:cNvPr>
          <p:cNvPicPr>
            <a:picLocks noChangeAspect="1"/>
          </p:cNvPicPr>
          <p:nvPr/>
        </p:nvPicPr>
        <p:blipFill>
          <a:blip r:embed="rId2"/>
          <a:stretch>
            <a:fillRect/>
          </a:stretch>
        </p:blipFill>
        <p:spPr>
          <a:xfrm>
            <a:off x="4888187" y="1451295"/>
            <a:ext cx="4046088" cy="2695706"/>
          </a:xfrm>
          <a:prstGeom prst="rect">
            <a:avLst/>
          </a:prstGeom>
        </p:spPr>
      </p:pic>
      <p:sp>
        <p:nvSpPr>
          <p:cNvPr id="7" name="TextBox 6">
            <a:extLst>
              <a:ext uri="{FF2B5EF4-FFF2-40B4-BE49-F238E27FC236}">
                <a16:creationId xmlns:a16="http://schemas.microsoft.com/office/drawing/2014/main" id="{99B17C3B-0058-4BFD-BC7E-FF7A2A3CDD66}"/>
              </a:ext>
            </a:extLst>
          </p:cNvPr>
          <p:cNvSpPr txBox="1"/>
          <p:nvPr/>
        </p:nvSpPr>
        <p:spPr>
          <a:xfrm>
            <a:off x="5096311" y="4089633"/>
            <a:ext cx="3837964" cy="461665"/>
          </a:xfrm>
          <a:prstGeom prst="rect">
            <a:avLst/>
          </a:prstGeom>
          <a:solidFill>
            <a:schemeClr val="bg1">
              <a:lumMod val="85000"/>
            </a:schemeClr>
          </a:solidFill>
        </p:spPr>
        <p:txBody>
          <a:bodyPr wrap="square">
            <a:spAutoFit/>
          </a:bodyPr>
          <a:lstStyle/>
          <a:p>
            <a:r>
              <a:rPr lang="en-GB" sz="1200" dirty="0"/>
              <a:t>Third style of Pompeian wall painting, ca. AD 50, </a:t>
            </a:r>
            <a:r>
              <a:rPr lang="it-IT" sz="1200" dirty="0"/>
              <a:t>Napoli, Museo Archeologico Nazionale 120029</a:t>
            </a:r>
            <a:endParaRPr lang="en-GB" sz="1200" dirty="0"/>
          </a:p>
        </p:txBody>
      </p:sp>
      <p:pic>
        <p:nvPicPr>
          <p:cNvPr id="8" name="Picture 7">
            <a:extLst>
              <a:ext uri="{FF2B5EF4-FFF2-40B4-BE49-F238E27FC236}">
                <a16:creationId xmlns:a16="http://schemas.microsoft.com/office/drawing/2014/main" id="{2110EBA2-6784-47BA-85AB-E58137618B6E}"/>
              </a:ext>
            </a:extLst>
          </p:cNvPr>
          <p:cNvPicPr>
            <a:picLocks noChangeAspect="1"/>
          </p:cNvPicPr>
          <p:nvPr/>
        </p:nvPicPr>
        <p:blipFill>
          <a:blip r:embed="rId3"/>
          <a:stretch>
            <a:fillRect/>
          </a:stretch>
        </p:blipFill>
        <p:spPr>
          <a:xfrm>
            <a:off x="5285063" y="4551297"/>
            <a:ext cx="3447875" cy="2189401"/>
          </a:xfrm>
          <a:prstGeom prst="rect">
            <a:avLst/>
          </a:prstGeom>
        </p:spPr>
      </p:pic>
      <p:pic>
        <p:nvPicPr>
          <p:cNvPr id="9" name="Picture 8">
            <a:extLst>
              <a:ext uri="{FF2B5EF4-FFF2-40B4-BE49-F238E27FC236}">
                <a16:creationId xmlns:a16="http://schemas.microsoft.com/office/drawing/2014/main" id="{4101675F-7C2E-40F5-816A-BD24CFD925A8}"/>
              </a:ext>
            </a:extLst>
          </p:cNvPr>
          <p:cNvPicPr>
            <a:picLocks noChangeAspect="1"/>
          </p:cNvPicPr>
          <p:nvPr/>
        </p:nvPicPr>
        <p:blipFill>
          <a:blip r:embed="rId4"/>
          <a:stretch>
            <a:fillRect/>
          </a:stretch>
        </p:blipFill>
        <p:spPr>
          <a:xfrm>
            <a:off x="301752" y="384012"/>
            <a:ext cx="8632523" cy="6089975"/>
          </a:xfrm>
          <a:prstGeom prst="rect">
            <a:avLst/>
          </a:prstGeom>
        </p:spPr>
      </p:pic>
    </p:spTree>
    <p:extLst>
      <p:ext uri="{BB962C8B-B14F-4D97-AF65-F5344CB8AC3E}">
        <p14:creationId xmlns:p14="http://schemas.microsoft.com/office/powerpoint/2010/main" val="346412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1000" fill="hold"/>
                                        <p:tgtEl>
                                          <p:spTgt spid="9"/>
                                        </p:tgtEl>
                                        <p:attrNameLst>
                                          <p:attrName>ppt_w</p:attrName>
                                        </p:attrNameLst>
                                      </p:cBhvr>
                                      <p:tavLst>
                                        <p:tav tm="0">
                                          <p:val>
                                            <p:fltVal val="0"/>
                                          </p:val>
                                        </p:tav>
                                        <p:tav tm="100000">
                                          <p:val>
                                            <p:strVal val="#ppt_w"/>
                                          </p:val>
                                        </p:tav>
                                      </p:tavLst>
                                    </p:anim>
                                    <p:anim calcmode="lin" valueType="num">
                                      <p:cBhvr>
                                        <p:cTn id="8" dur="1000" fill="hold"/>
                                        <p:tgtEl>
                                          <p:spTgt spid="9"/>
                                        </p:tgtEl>
                                        <p:attrNameLst>
                                          <p:attrName>ppt_h</p:attrName>
                                        </p:attrNameLst>
                                      </p:cBhvr>
                                      <p:tavLst>
                                        <p:tav tm="0">
                                          <p:val>
                                            <p:fltVal val="0"/>
                                          </p:val>
                                        </p:tav>
                                        <p:tav tm="100000">
                                          <p:val>
                                            <p:strVal val="#ppt_h"/>
                                          </p:val>
                                        </p:tav>
                                      </p:tavLst>
                                    </p:anim>
                                    <p:anim calcmode="lin" valueType="num">
                                      <p:cBhvr>
                                        <p:cTn id="9" dur="1000" fill="hold"/>
                                        <p:tgtEl>
                                          <p:spTgt spid="9"/>
                                        </p:tgtEl>
                                        <p:attrNameLst>
                                          <p:attrName>style.rotation</p:attrName>
                                        </p:attrNameLst>
                                      </p:cBhvr>
                                      <p:tavLst>
                                        <p:tav tm="0">
                                          <p:val>
                                            <p:fltVal val="90"/>
                                          </p:val>
                                        </p:tav>
                                        <p:tav tm="100000">
                                          <p:val>
                                            <p:fltVal val="0"/>
                                          </p:val>
                                        </p:tav>
                                      </p:tavLst>
                                    </p:anim>
                                    <p:animEffect transition="in" filter="fade">
                                      <p:cBhvr>
                                        <p:cTn id="10"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A13C5-3A4D-49F6-9849-E79D591B0A6E}"/>
              </a:ext>
            </a:extLst>
          </p:cNvPr>
          <p:cNvSpPr>
            <a:spLocks noGrp="1"/>
          </p:cNvSpPr>
          <p:nvPr>
            <p:ph type="title"/>
          </p:nvPr>
        </p:nvSpPr>
        <p:spPr/>
        <p:txBody>
          <a:bodyPr/>
          <a:lstStyle/>
          <a:p>
            <a:r>
              <a:rPr lang="en-GB" dirty="0"/>
              <a:t>Provincial Elites</a:t>
            </a:r>
          </a:p>
        </p:txBody>
      </p:sp>
      <p:sp>
        <p:nvSpPr>
          <p:cNvPr id="3" name="Content Placeholder 2">
            <a:extLst>
              <a:ext uri="{FF2B5EF4-FFF2-40B4-BE49-F238E27FC236}">
                <a16:creationId xmlns:a16="http://schemas.microsoft.com/office/drawing/2014/main" id="{894890AF-8256-4132-8491-B6C839C868D1}"/>
              </a:ext>
            </a:extLst>
          </p:cNvPr>
          <p:cNvSpPr>
            <a:spLocks noGrp="1"/>
          </p:cNvSpPr>
          <p:nvPr>
            <p:ph sz="quarter" idx="1"/>
          </p:nvPr>
        </p:nvSpPr>
        <p:spPr>
          <a:xfrm>
            <a:off x="209725" y="1527048"/>
            <a:ext cx="8716161" cy="2457723"/>
          </a:xfrm>
        </p:spPr>
        <p:txBody>
          <a:bodyPr/>
          <a:lstStyle/>
          <a:p>
            <a:r>
              <a:rPr lang="en-GB" dirty="0"/>
              <a:t>Old notions of “Romanisation” tend to be very viewed as very problematic now. </a:t>
            </a:r>
          </a:p>
          <a:p>
            <a:endParaRPr lang="en-GB" sz="500" dirty="0"/>
          </a:p>
          <a:p>
            <a:r>
              <a:rPr lang="en-GB" dirty="0"/>
              <a:t>More of a process of “negotiation” and “dialogue”.</a:t>
            </a:r>
          </a:p>
          <a:p>
            <a:pPr lvl="1"/>
            <a:r>
              <a:rPr lang="en-GB" dirty="0"/>
              <a:t>Concepts like Hybridity, Creolization, Globalisation and </a:t>
            </a:r>
            <a:r>
              <a:rPr lang="en-GB" dirty="0" err="1"/>
              <a:t>Glocalisation</a:t>
            </a:r>
            <a:r>
              <a:rPr lang="en-GB" dirty="0"/>
              <a:t> have tended to be more popular in recent decades. </a:t>
            </a:r>
          </a:p>
        </p:txBody>
      </p:sp>
      <p:sp>
        <p:nvSpPr>
          <p:cNvPr id="5" name="TextBox 4">
            <a:extLst>
              <a:ext uri="{FF2B5EF4-FFF2-40B4-BE49-F238E27FC236}">
                <a16:creationId xmlns:a16="http://schemas.microsoft.com/office/drawing/2014/main" id="{4FEB7C2E-6E0D-4F47-AE6D-540D2ACEF10E}"/>
              </a:ext>
            </a:extLst>
          </p:cNvPr>
          <p:cNvSpPr txBox="1"/>
          <p:nvPr/>
        </p:nvSpPr>
        <p:spPr>
          <a:xfrm>
            <a:off x="134223" y="3859465"/>
            <a:ext cx="8867163" cy="2677656"/>
          </a:xfrm>
          <a:prstGeom prst="rect">
            <a:avLst/>
          </a:prstGeom>
          <a:noFill/>
        </p:spPr>
        <p:txBody>
          <a:bodyPr wrap="square">
            <a:spAutoFit/>
          </a:bodyPr>
          <a:lstStyle/>
          <a:p>
            <a:r>
              <a:rPr lang="en-GB" sz="2400" dirty="0"/>
              <a:t>“…a liberal education for the sons of the chiefs… the </a:t>
            </a:r>
            <a:r>
              <a:rPr lang="en-GB" sz="2400" dirty="0" err="1"/>
              <a:t>Gauls</a:t>
            </a:r>
            <a:r>
              <a:rPr lang="en-GB" sz="2400" dirty="0"/>
              <a:t>… who lately scorned the tongue of Rome now coveted its eloquence. Hence, too, a liking arose for our style of dress, and the "toga" became fashionable. Step by step they were led to things which dispose to vice, the lounge, the bath, the elegant banquet. All this in their ignorance, they called civilization, when it was but a part of their servitude.” – </a:t>
            </a:r>
            <a:r>
              <a:rPr lang="en-GB" sz="2400" b="1" dirty="0"/>
              <a:t>Tacitus </a:t>
            </a:r>
            <a:r>
              <a:rPr lang="en-GB" sz="2400" b="1" i="1" dirty="0"/>
              <a:t>Agricola </a:t>
            </a:r>
            <a:r>
              <a:rPr lang="en-GB" sz="2400" b="1" dirty="0"/>
              <a:t>21</a:t>
            </a:r>
            <a:r>
              <a:rPr lang="en-GB" sz="2400" dirty="0"/>
              <a:t>.</a:t>
            </a:r>
          </a:p>
        </p:txBody>
      </p:sp>
    </p:spTree>
    <p:extLst>
      <p:ext uri="{BB962C8B-B14F-4D97-AF65-F5344CB8AC3E}">
        <p14:creationId xmlns:p14="http://schemas.microsoft.com/office/powerpoint/2010/main" val="28092350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B5AC18-696F-49C1-B760-50B1880E9459}"/>
              </a:ext>
            </a:extLst>
          </p:cNvPr>
          <p:cNvSpPr>
            <a:spLocks noGrp="1"/>
          </p:cNvSpPr>
          <p:nvPr>
            <p:ph type="title"/>
          </p:nvPr>
        </p:nvSpPr>
        <p:spPr/>
        <p:txBody>
          <a:bodyPr/>
          <a:lstStyle/>
          <a:p>
            <a:r>
              <a:rPr lang="en-GB" dirty="0"/>
              <a:t>The “Middling”</a:t>
            </a:r>
          </a:p>
        </p:txBody>
      </p:sp>
      <p:sp>
        <p:nvSpPr>
          <p:cNvPr id="3" name="Content Placeholder 2">
            <a:extLst>
              <a:ext uri="{FF2B5EF4-FFF2-40B4-BE49-F238E27FC236}">
                <a16:creationId xmlns:a16="http://schemas.microsoft.com/office/drawing/2014/main" id="{0B19E145-3CB8-431F-92B0-46C2B712955D}"/>
              </a:ext>
            </a:extLst>
          </p:cNvPr>
          <p:cNvSpPr>
            <a:spLocks noGrp="1"/>
          </p:cNvSpPr>
          <p:nvPr>
            <p:ph sz="quarter" idx="1"/>
          </p:nvPr>
        </p:nvSpPr>
        <p:spPr>
          <a:xfrm>
            <a:off x="125835" y="1527048"/>
            <a:ext cx="8679837" cy="2801671"/>
          </a:xfrm>
        </p:spPr>
        <p:txBody>
          <a:bodyPr/>
          <a:lstStyle/>
          <a:p>
            <a:r>
              <a:rPr lang="en-GB" sz="2500" i="1" dirty="0"/>
              <a:t>plebs media </a:t>
            </a:r>
            <a:r>
              <a:rPr lang="en-GB" sz="2500" dirty="0"/>
              <a:t>vs. </a:t>
            </a:r>
            <a:r>
              <a:rPr lang="en-GB" sz="2500" i="1" dirty="0"/>
              <a:t>plebs humilis </a:t>
            </a:r>
            <a:r>
              <a:rPr lang="en-GB" sz="2500" dirty="0"/>
              <a:t>or </a:t>
            </a:r>
            <a:r>
              <a:rPr lang="en-GB" sz="2500" i="1" dirty="0"/>
              <a:t>plebs </a:t>
            </a:r>
            <a:r>
              <a:rPr lang="en-GB" sz="2500" i="1" dirty="0" err="1"/>
              <a:t>sordida</a:t>
            </a:r>
            <a:endParaRPr lang="en-GB" sz="2500" i="1" dirty="0"/>
          </a:p>
          <a:p>
            <a:endParaRPr lang="en-GB" sz="500" dirty="0"/>
          </a:p>
          <a:p>
            <a:r>
              <a:rPr lang="en-GB" sz="2500" dirty="0"/>
              <a:t>However, we can identify “middling” individuals who had some surplus income:</a:t>
            </a:r>
          </a:p>
          <a:p>
            <a:pPr lvl="1"/>
            <a:r>
              <a:rPr lang="en-GB" sz="2000" dirty="0"/>
              <a:t>skilled craftsmen, merchants, businessmen, </a:t>
            </a:r>
          </a:p>
          <a:p>
            <a:pPr lvl="1"/>
            <a:r>
              <a:rPr lang="en-GB" sz="2000" dirty="0"/>
              <a:t>Varied status (free and freed) and background (citizens, </a:t>
            </a:r>
            <a:r>
              <a:rPr lang="en-GB" sz="2000" i="1" dirty="0" err="1"/>
              <a:t>peregrini</a:t>
            </a:r>
            <a:r>
              <a:rPr lang="en-GB" sz="2000" dirty="0"/>
              <a:t>; diverse ethnic/cultural origins).</a:t>
            </a:r>
          </a:p>
          <a:p>
            <a:endParaRPr lang="en-GB" dirty="0"/>
          </a:p>
        </p:txBody>
      </p:sp>
      <p:sp>
        <p:nvSpPr>
          <p:cNvPr id="4" name="Content Placeholder 2">
            <a:extLst>
              <a:ext uri="{FF2B5EF4-FFF2-40B4-BE49-F238E27FC236}">
                <a16:creationId xmlns:a16="http://schemas.microsoft.com/office/drawing/2014/main" id="{75F4FD6D-7981-4D63-9251-551FFA455EFA}"/>
              </a:ext>
            </a:extLst>
          </p:cNvPr>
          <p:cNvSpPr txBox="1">
            <a:spLocks/>
          </p:cNvSpPr>
          <p:nvPr/>
        </p:nvSpPr>
        <p:spPr>
          <a:xfrm>
            <a:off x="125835" y="4018328"/>
            <a:ext cx="4731390" cy="2426516"/>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defTabSz="914400"/>
            <a:r>
              <a:rPr lang="en-GB" sz="2500" dirty="0"/>
              <a:t>Imitation or diffusion of tastes across the population – types of metal wares, pottery, </a:t>
            </a:r>
            <a:r>
              <a:rPr lang="en-GB" sz="2500" dirty="0" err="1"/>
              <a:t>glasswares</a:t>
            </a:r>
            <a:r>
              <a:rPr lang="en-GB" sz="2500" dirty="0"/>
              <a:t> etc. Also art / wall-painting – Wallace-</a:t>
            </a:r>
            <a:r>
              <a:rPr lang="en-GB" sz="2500" dirty="0" err="1"/>
              <a:t>Hadrill</a:t>
            </a:r>
            <a:r>
              <a:rPr lang="en-GB" sz="2500" dirty="0"/>
              <a:t> (2008).</a:t>
            </a:r>
          </a:p>
          <a:p>
            <a:pPr defTabSz="914400"/>
            <a:endParaRPr lang="en-GB" dirty="0"/>
          </a:p>
        </p:txBody>
      </p:sp>
      <p:pic>
        <p:nvPicPr>
          <p:cNvPr id="5" name="Picture 4">
            <a:extLst>
              <a:ext uri="{FF2B5EF4-FFF2-40B4-BE49-F238E27FC236}">
                <a16:creationId xmlns:a16="http://schemas.microsoft.com/office/drawing/2014/main" id="{D76146F2-B937-442D-82D0-2455932B7B17}"/>
              </a:ext>
            </a:extLst>
          </p:cNvPr>
          <p:cNvPicPr>
            <a:picLocks noChangeAspect="1"/>
          </p:cNvPicPr>
          <p:nvPr/>
        </p:nvPicPr>
        <p:blipFill>
          <a:blip r:embed="rId2"/>
          <a:stretch>
            <a:fillRect/>
          </a:stretch>
        </p:blipFill>
        <p:spPr>
          <a:xfrm>
            <a:off x="4953731" y="4194495"/>
            <a:ext cx="3851941" cy="2139191"/>
          </a:xfrm>
          <a:prstGeom prst="rect">
            <a:avLst/>
          </a:prstGeom>
        </p:spPr>
      </p:pic>
      <p:sp>
        <p:nvSpPr>
          <p:cNvPr id="6" name="Content Placeholder 2">
            <a:extLst>
              <a:ext uri="{FF2B5EF4-FFF2-40B4-BE49-F238E27FC236}">
                <a16:creationId xmlns:a16="http://schemas.microsoft.com/office/drawing/2014/main" id="{6F5B2D45-CCA9-4EA9-88E8-C705A8F0D470}"/>
              </a:ext>
            </a:extLst>
          </p:cNvPr>
          <p:cNvSpPr txBox="1">
            <a:spLocks/>
          </p:cNvSpPr>
          <p:nvPr/>
        </p:nvSpPr>
        <p:spPr>
          <a:xfrm>
            <a:off x="125835" y="1342492"/>
            <a:ext cx="5419540" cy="5102352"/>
          </a:xfrm>
          <a:prstGeom prst="rect">
            <a:avLst/>
          </a:prstGeom>
          <a:solidFill>
            <a:schemeClr val="accent4">
              <a:lumMod val="20000"/>
              <a:lumOff val="80000"/>
            </a:schemeClr>
          </a:solidFill>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defTabSz="914400"/>
            <a:r>
              <a:rPr lang="en-GB" sz="2300" dirty="0"/>
              <a:t>Meat consumption an indicator of “intermediate prosperity”. Preference for pork in many parts of Roman Empire. </a:t>
            </a:r>
          </a:p>
          <a:p>
            <a:pPr lvl="1" defTabSz="914400"/>
            <a:r>
              <a:rPr lang="en-GB" dirty="0"/>
              <a:t>Peak of meat consumption in early Empire. Study of animal bones. Also fish consumption. </a:t>
            </a:r>
          </a:p>
          <a:p>
            <a:pPr defTabSz="914400">
              <a:buClr>
                <a:srgbClr val="D16349"/>
              </a:buClr>
              <a:defRPr/>
            </a:pPr>
            <a:r>
              <a:rPr lang="en-GB" sz="2300" dirty="0">
                <a:solidFill>
                  <a:prstClr val="black"/>
                </a:solidFill>
                <a:latin typeface="Georgia"/>
              </a:rPr>
              <a:t>Skeletons on shoreline of Herculaneum:</a:t>
            </a:r>
          </a:p>
          <a:p>
            <a:pPr lvl="1" defTabSz="914400">
              <a:buClr>
                <a:srgbClr val="CCB400"/>
              </a:buClr>
              <a:defRPr/>
            </a:pPr>
            <a:r>
              <a:rPr lang="en-GB" sz="1900" dirty="0">
                <a:solidFill>
                  <a:srgbClr val="646B86"/>
                </a:solidFill>
                <a:latin typeface="Georgia"/>
              </a:rPr>
              <a:t>Men 169 cm, Women 155 cm.</a:t>
            </a:r>
          </a:p>
          <a:p>
            <a:pPr lvl="1" defTabSz="914400">
              <a:buClr>
                <a:srgbClr val="CCB400"/>
              </a:buClr>
              <a:defRPr/>
            </a:pPr>
            <a:r>
              <a:rPr lang="en-GB" sz="1900" dirty="0">
                <a:solidFill>
                  <a:srgbClr val="646B86"/>
                </a:solidFill>
                <a:latin typeface="Georgia"/>
              </a:rPr>
              <a:t>Figures on reached in England by eighteenth century. </a:t>
            </a:r>
          </a:p>
          <a:p>
            <a:pPr lvl="1" defTabSz="914400">
              <a:buClr>
                <a:srgbClr val="CCB400"/>
              </a:buClr>
              <a:defRPr/>
            </a:pPr>
            <a:r>
              <a:rPr lang="en-GB" sz="1900" dirty="0">
                <a:solidFill>
                  <a:srgbClr val="646B86"/>
                </a:solidFill>
                <a:latin typeface="Georgia"/>
              </a:rPr>
              <a:t>Lack of signs of bone flattening, which is indicative of malnutrition. </a:t>
            </a:r>
          </a:p>
          <a:p>
            <a:pPr defTabSz="914400"/>
            <a:endParaRPr lang="en-GB" dirty="0"/>
          </a:p>
        </p:txBody>
      </p:sp>
      <p:pic>
        <p:nvPicPr>
          <p:cNvPr id="2050" name="Picture 2" descr="Picture">
            <a:extLst>
              <a:ext uri="{FF2B5EF4-FFF2-40B4-BE49-F238E27FC236}">
                <a16:creationId xmlns:a16="http://schemas.microsoft.com/office/drawing/2014/main" id="{D286889A-E66C-48A6-8E6F-1F83F913B36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58301" y="977569"/>
            <a:ext cx="3577371" cy="3900627"/>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Planet Pompeii on Twitter: &quot;#Fresco from the House of Julia Felix. Such  paintings preserve precious records of everyday life. This detail of a  large panorama of the forum includes a man selling">
            <a:extLst>
              <a:ext uri="{FF2B5EF4-FFF2-40B4-BE49-F238E27FC236}">
                <a16:creationId xmlns:a16="http://schemas.microsoft.com/office/drawing/2014/main" id="{C65A8A87-EA61-43EC-9B9A-84027955086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3441" y="228600"/>
            <a:ext cx="6854862" cy="3038989"/>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9F99725E-ED29-46E9-862A-87962E34FF52}"/>
              </a:ext>
            </a:extLst>
          </p:cNvPr>
          <p:cNvPicPr>
            <a:picLocks noChangeAspect="1"/>
          </p:cNvPicPr>
          <p:nvPr/>
        </p:nvPicPr>
        <p:blipFill rotWithShape="1">
          <a:blip r:embed="rId5"/>
          <a:srcRect l="46063" t="33192" r="12200" b="24789"/>
          <a:stretch/>
        </p:blipFill>
        <p:spPr>
          <a:xfrm>
            <a:off x="5458301" y="4774857"/>
            <a:ext cx="3577371" cy="2024928"/>
          </a:xfrm>
          <a:prstGeom prst="rect">
            <a:avLst/>
          </a:prstGeom>
        </p:spPr>
      </p:pic>
      <p:pic>
        <p:nvPicPr>
          <p:cNvPr id="10" name="Content Placeholder 3">
            <a:extLst>
              <a:ext uri="{FF2B5EF4-FFF2-40B4-BE49-F238E27FC236}">
                <a16:creationId xmlns:a16="http://schemas.microsoft.com/office/drawing/2014/main" id="{75D1EE2A-66C2-4CD1-A501-5A30BBEA420A}"/>
              </a:ext>
            </a:extLst>
          </p:cNvPr>
          <p:cNvPicPr>
            <a:picLocks noChangeAspect="1"/>
          </p:cNvPicPr>
          <p:nvPr/>
        </p:nvPicPr>
        <p:blipFill rotWithShape="1">
          <a:blip r:embed="rId6"/>
          <a:srcRect l="45626" t="16855" r="13250" b="20893"/>
          <a:stretch/>
        </p:blipFill>
        <p:spPr>
          <a:xfrm>
            <a:off x="386026" y="3343595"/>
            <a:ext cx="3914846" cy="3331785"/>
          </a:xfrm>
          <a:prstGeom prst="rect">
            <a:avLst/>
          </a:prstGeom>
        </p:spPr>
      </p:pic>
      <p:pic>
        <p:nvPicPr>
          <p:cNvPr id="11" name="Picture 10">
            <a:extLst>
              <a:ext uri="{FF2B5EF4-FFF2-40B4-BE49-F238E27FC236}">
                <a16:creationId xmlns:a16="http://schemas.microsoft.com/office/drawing/2014/main" id="{0C3241FA-6360-463F-9A64-9278244E7B8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465753" y="3370307"/>
            <a:ext cx="4170762" cy="3246315"/>
          </a:xfrm>
          <a:prstGeom prst="rect">
            <a:avLst/>
          </a:prstGeom>
        </p:spPr>
      </p:pic>
      <p:sp>
        <p:nvSpPr>
          <p:cNvPr id="13" name="TextBox 12">
            <a:extLst>
              <a:ext uri="{FF2B5EF4-FFF2-40B4-BE49-F238E27FC236}">
                <a16:creationId xmlns:a16="http://schemas.microsoft.com/office/drawing/2014/main" id="{666AD5F5-36CB-4F85-A8E0-2EA08B9A2251}"/>
              </a:ext>
            </a:extLst>
          </p:cNvPr>
          <p:cNvSpPr txBox="1"/>
          <p:nvPr/>
        </p:nvSpPr>
        <p:spPr>
          <a:xfrm>
            <a:off x="906263" y="195526"/>
            <a:ext cx="5200922" cy="338554"/>
          </a:xfrm>
          <a:prstGeom prst="rect">
            <a:avLst/>
          </a:prstGeom>
          <a:solidFill>
            <a:schemeClr val="bg1">
              <a:lumMod val="95000"/>
            </a:schemeClr>
          </a:solidFill>
        </p:spPr>
        <p:txBody>
          <a:bodyPr wrap="square">
            <a:spAutoFit/>
          </a:bodyPr>
          <a:lstStyle/>
          <a:p>
            <a:r>
              <a:rPr lang="en-GB" sz="1600" dirty="0"/>
              <a:t>Scenes of sale, fresco from house of Julia Felix, Pompeii</a:t>
            </a:r>
          </a:p>
        </p:txBody>
      </p:sp>
    </p:spTree>
    <p:extLst>
      <p:ext uri="{BB962C8B-B14F-4D97-AF65-F5344CB8AC3E}">
        <p14:creationId xmlns:p14="http://schemas.microsoft.com/office/powerpoint/2010/main" val="10585783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arn(inVertical)">
                                      <p:cBhvr>
                                        <p:cTn id="7" dur="500"/>
                                        <p:tgtEl>
                                          <p:spTgt spid="9"/>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barn(inVertical)">
                                      <p:cBhvr>
                                        <p:cTn id="10" dur="500"/>
                                        <p:tgtEl>
                                          <p:spTgt spid="6"/>
                                        </p:tgtEl>
                                      </p:cBhvr>
                                    </p:animEffect>
                                  </p:childTnLst>
                                </p:cTn>
                              </p:par>
                              <p:par>
                                <p:cTn id="11" presetID="16" presetClass="entr" presetSubtype="21" fill="hold" nodeType="withEffect">
                                  <p:stCondLst>
                                    <p:cond delay="0"/>
                                  </p:stCondLst>
                                  <p:childTnLst>
                                    <p:set>
                                      <p:cBhvr>
                                        <p:cTn id="12" dur="1" fill="hold">
                                          <p:stCondLst>
                                            <p:cond delay="0"/>
                                          </p:stCondLst>
                                        </p:cTn>
                                        <p:tgtEl>
                                          <p:spTgt spid="2050"/>
                                        </p:tgtEl>
                                        <p:attrNameLst>
                                          <p:attrName>style.visibility</p:attrName>
                                        </p:attrNameLst>
                                      </p:cBhvr>
                                      <p:to>
                                        <p:strVal val="visible"/>
                                      </p:to>
                                    </p:set>
                                    <p:animEffect transition="in" filter="barn(inVertical)">
                                      <p:cBhvr>
                                        <p:cTn id="13" dur="500"/>
                                        <p:tgtEl>
                                          <p:spTgt spid="2050"/>
                                        </p:tgtEl>
                                      </p:cBhvr>
                                    </p:animEffect>
                                  </p:childTnLst>
                                </p:cTn>
                              </p:par>
                            </p:childTnLst>
                          </p:cTn>
                        </p:par>
                      </p:childTnLst>
                    </p:cTn>
                  </p:par>
                  <p:par>
                    <p:cTn id="14" fill="hold">
                      <p:stCondLst>
                        <p:cond delay="indefinite"/>
                      </p:stCondLst>
                      <p:childTnLst>
                        <p:par>
                          <p:cTn id="15" fill="hold">
                            <p:stCondLst>
                              <p:cond delay="0"/>
                            </p:stCondLst>
                            <p:childTnLst>
                              <p:par>
                                <p:cTn id="16" presetID="6" presetClass="entr" presetSubtype="16" fill="hold" nodeType="click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circle(in)">
                                      <p:cBhvr>
                                        <p:cTn id="18" dur="2000"/>
                                        <p:tgtEl>
                                          <p:spTgt spid="10"/>
                                        </p:tgtEl>
                                      </p:cBhvr>
                                    </p:animEffect>
                                  </p:childTnLst>
                                </p:cTn>
                              </p:par>
                              <p:par>
                                <p:cTn id="19" presetID="6" presetClass="entr" presetSubtype="16" fill="hold" nodeType="withEffect">
                                  <p:stCondLst>
                                    <p:cond delay="0"/>
                                  </p:stCondLst>
                                  <p:childTnLst>
                                    <p:set>
                                      <p:cBhvr>
                                        <p:cTn id="20" dur="1" fill="hold">
                                          <p:stCondLst>
                                            <p:cond delay="0"/>
                                          </p:stCondLst>
                                        </p:cTn>
                                        <p:tgtEl>
                                          <p:spTgt spid="11"/>
                                        </p:tgtEl>
                                        <p:attrNameLst>
                                          <p:attrName>style.visibility</p:attrName>
                                        </p:attrNameLst>
                                      </p:cBhvr>
                                      <p:to>
                                        <p:strVal val="visible"/>
                                      </p:to>
                                    </p:set>
                                    <p:animEffect transition="in" filter="circle(in)">
                                      <p:cBhvr>
                                        <p:cTn id="21" dur="2000"/>
                                        <p:tgtEl>
                                          <p:spTgt spid="11"/>
                                        </p:tgtEl>
                                      </p:cBhvr>
                                    </p:animEffect>
                                  </p:childTnLst>
                                </p:cTn>
                              </p:par>
                              <p:par>
                                <p:cTn id="22" presetID="6" presetClass="entr" presetSubtype="16" fill="hold" grpId="0" nodeType="withEffect">
                                  <p:stCondLst>
                                    <p:cond delay="0"/>
                                  </p:stCondLst>
                                  <p:childTnLst>
                                    <p:set>
                                      <p:cBhvr>
                                        <p:cTn id="23" dur="1" fill="hold">
                                          <p:stCondLst>
                                            <p:cond delay="0"/>
                                          </p:stCondLst>
                                        </p:cTn>
                                        <p:tgtEl>
                                          <p:spTgt spid="13"/>
                                        </p:tgtEl>
                                        <p:attrNameLst>
                                          <p:attrName>style.visibility</p:attrName>
                                        </p:attrNameLst>
                                      </p:cBhvr>
                                      <p:to>
                                        <p:strVal val="visible"/>
                                      </p:to>
                                    </p:set>
                                    <p:animEffect transition="in" filter="circle(in)">
                                      <p:cBhvr>
                                        <p:cTn id="24" dur="2000"/>
                                        <p:tgtEl>
                                          <p:spTgt spid="13"/>
                                        </p:tgtEl>
                                      </p:cBhvr>
                                    </p:animEffect>
                                  </p:childTnLst>
                                </p:cTn>
                              </p:par>
                              <p:par>
                                <p:cTn id="25" presetID="6" presetClass="entr" presetSubtype="16" fill="hold" nodeType="with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circle(in)">
                                      <p:cBhvr>
                                        <p:cTn id="27"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3"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2F556-F7A6-4CA4-BA04-9A3B5FCA0DD4}"/>
              </a:ext>
            </a:extLst>
          </p:cNvPr>
          <p:cNvSpPr>
            <a:spLocks noGrp="1"/>
          </p:cNvSpPr>
          <p:nvPr>
            <p:ph type="title"/>
          </p:nvPr>
        </p:nvSpPr>
        <p:spPr/>
        <p:txBody>
          <a:bodyPr/>
          <a:lstStyle/>
          <a:p>
            <a:r>
              <a:rPr lang="en-GB" dirty="0"/>
              <a:t>The Rest</a:t>
            </a:r>
          </a:p>
        </p:txBody>
      </p:sp>
      <p:sp>
        <p:nvSpPr>
          <p:cNvPr id="3" name="Content Placeholder 2">
            <a:extLst>
              <a:ext uri="{FF2B5EF4-FFF2-40B4-BE49-F238E27FC236}">
                <a16:creationId xmlns:a16="http://schemas.microsoft.com/office/drawing/2014/main" id="{60C51AE1-FCD4-4B48-869B-01B1423DB529}"/>
              </a:ext>
            </a:extLst>
          </p:cNvPr>
          <p:cNvSpPr>
            <a:spLocks noGrp="1"/>
          </p:cNvSpPr>
          <p:nvPr>
            <p:ph sz="quarter" idx="1"/>
          </p:nvPr>
        </p:nvSpPr>
        <p:spPr>
          <a:xfrm>
            <a:off x="191187" y="1442906"/>
            <a:ext cx="4941084" cy="5297624"/>
          </a:xfrm>
        </p:spPr>
        <p:txBody>
          <a:bodyPr>
            <a:normAutofit fontScale="85000" lnSpcReduction="20000"/>
          </a:bodyPr>
          <a:lstStyle/>
          <a:p>
            <a:r>
              <a:rPr lang="en-GB" dirty="0"/>
              <a:t>Per capita incomes at 1.5 to maybe 3 (upper celling for pre-Industrial society) times subsistence in early Empire?</a:t>
            </a:r>
          </a:p>
          <a:p>
            <a:endParaRPr lang="en-GB" sz="800" dirty="0"/>
          </a:p>
          <a:p>
            <a:r>
              <a:rPr lang="en-GB" dirty="0"/>
              <a:t>85-90% of the population would fall into the notional category of “poor”.</a:t>
            </a:r>
          </a:p>
          <a:p>
            <a:endParaRPr lang="en-GB" sz="700" dirty="0"/>
          </a:p>
          <a:p>
            <a:r>
              <a:rPr lang="en-GB" dirty="0"/>
              <a:t>But this might range from the destitute to those living above subsistence (1.5 to 2).</a:t>
            </a:r>
          </a:p>
          <a:p>
            <a:endParaRPr lang="en-GB" sz="700" dirty="0"/>
          </a:p>
          <a:p>
            <a:r>
              <a:rPr lang="en-GB" dirty="0"/>
              <a:t>Wages for adult free males around the 500 to 1,000 sestertii mark – </a:t>
            </a:r>
            <a:r>
              <a:rPr lang="en-GB" dirty="0" err="1"/>
              <a:t>Jongman</a:t>
            </a:r>
            <a:r>
              <a:rPr lang="en-GB" dirty="0"/>
              <a:t> (2007). </a:t>
            </a:r>
          </a:p>
          <a:p>
            <a:pPr lvl="1"/>
            <a:r>
              <a:rPr lang="en-GB" dirty="0"/>
              <a:t>Legionary base pay prior to Domitian 900 sestertii. </a:t>
            </a:r>
          </a:p>
          <a:p>
            <a:pPr lvl="1"/>
            <a:r>
              <a:rPr lang="en-GB" dirty="0"/>
              <a:t>Municipal scribe at </a:t>
            </a:r>
            <a:r>
              <a:rPr lang="en-GB" dirty="0" err="1"/>
              <a:t>Urso</a:t>
            </a:r>
            <a:r>
              <a:rPr lang="en-GB" dirty="0"/>
              <a:t> (Spain) could earn 1,200-2,000 sestertii.</a:t>
            </a:r>
          </a:p>
          <a:p>
            <a:endParaRPr lang="en-GB" dirty="0"/>
          </a:p>
        </p:txBody>
      </p:sp>
      <p:pic>
        <p:nvPicPr>
          <p:cNvPr id="4" name="Picture 3">
            <a:extLst>
              <a:ext uri="{FF2B5EF4-FFF2-40B4-BE49-F238E27FC236}">
                <a16:creationId xmlns:a16="http://schemas.microsoft.com/office/drawing/2014/main" id="{B4093BF6-84EF-4667-862A-E9BBB47B52BB}"/>
              </a:ext>
            </a:extLst>
          </p:cNvPr>
          <p:cNvPicPr>
            <a:picLocks noChangeAspect="1"/>
          </p:cNvPicPr>
          <p:nvPr/>
        </p:nvPicPr>
        <p:blipFill>
          <a:blip r:embed="rId2"/>
          <a:stretch>
            <a:fillRect/>
          </a:stretch>
        </p:blipFill>
        <p:spPr>
          <a:xfrm>
            <a:off x="5205882" y="1442905"/>
            <a:ext cx="3746931" cy="2864841"/>
          </a:xfrm>
          <a:prstGeom prst="rect">
            <a:avLst/>
          </a:prstGeom>
        </p:spPr>
      </p:pic>
      <p:pic>
        <p:nvPicPr>
          <p:cNvPr id="5" name="Picture 4">
            <a:extLst>
              <a:ext uri="{FF2B5EF4-FFF2-40B4-BE49-F238E27FC236}">
                <a16:creationId xmlns:a16="http://schemas.microsoft.com/office/drawing/2014/main" id="{5FA95A25-06C7-41C3-819B-E0F0006779DE}"/>
              </a:ext>
            </a:extLst>
          </p:cNvPr>
          <p:cNvPicPr>
            <a:picLocks noChangeAspect="1"/>
          </p:cNvPicPr>
          <p:nvPr/>
        </p:nvPicPr>
        <p:blipFill>
          <a:blip r:embed="rId3"/>
          <a:stretch>
            <a:fillRect/>
          </a:stretch>
        </p:blipFill>
        <p:spPr>
          <a:xfrm>
            <a:off x="5213269" y="4307746"/>
            <a:ext cx="3739544" cy="1481706"/>
          </a:xfrm>
          <a:prstGeom prst="rect">
            <a:avLst/>
          </a:prstGeom>
        </p:spPr>
      </p:pic>
      <p:pic>
        <p:nvPicPr>
          <p:cNvPr id="6" name="Picture 5">
            <a:extLst>
              <a:ext uri="{FF2B5EF4-FFF2-40B4-BE49-F238E27FC236}">
                <a16:creationId xmlns:a16="http://schemas.microsoft.com/office/drawing/2014/main" id="{8A4257A6-6913-4D19-883C-5021DC996D2A}"/>
              </a:ext>
            </a:extLst>
          </p:cNvPr>
          <p:cNvPicPr>
            <a:picLocks noChangeAspect="1"/>
          </p:cNvPicPr>
          <p:nvPr/>
        </p:nvPicPr>
        <p:blipFill>
          <a:blip r:embed="rId4"/>
          <a:stretch>
            <a:fillRect/>
          </a:stretch>
        </p:blipFill>
        <p:spPr>
          <a:xfrm>
            <a:off x="6107785" y="5641134"/>
            <a:ext cx="2945097" cy="1099396"/>
          </a:xfrm>
          <a:prstGeom prst="rect">
            <a:avLst/>
          </a:prstGeom>
        </p:spPr>
      </p:pic>
      <p:sp>
        <p:nvSpPr>
          <p:cNvPr id="8" name="TextBox 7">
            <a:extLst>
              <a:ext uri="{FF2B5EF4-FFF2-40B4-BE49-F238E27FC236}">
                <a16:creationId xmlns:a16="http://schemas.microsoft.com/office/drawing/2014/main" id="{BC8D0695-EC5E-4A63-867C-0850F0439549}"/>
              </a:ext>
            </a:extLst>
          </p:cNvPr>
          <p:cNvSpPr txBox="1"/>
          <p:nvPr/>
        </p:nvSpPr>
        <p:spPr>
          <a:xfrm>
            <a:off x="5132271" y="5736159"/>
            <a:ext cx="1075582" cy="553998"/>
          </a:xfrm>
          <a:prstGeom prst="rect">
            <a:avLst/>
          </a:prstGeom>
          <a:solidFill>
            <a:schemeClr val="bg2">
              <a:lumMod val="90000"/>
            </a:schemeClr>
          </a:solidFill>
        </p:spPr>
        <p:txBody>
          <a:bodyPr wrap="square">
            <a:spAutoFit/>
          </a:bodyPr>
          <a:lstStyle/>
          <a:p>
            <a:r>
              <a:rPr lang="en-GB" sz="1000" dirty="0"/>
              <a:t>Trier Archaeological Museum</a:t>
            </a:r>
          </a:p>
        </p:txBody>
      </p:sp>
    </p:spTree>
    <p:extLst>
      <p:ext uri="{BB962C8B-B14F-4D97-AF65-F5344CB8AC3E}">
        <p14:creationId xmlns:p14="http://schemas.microsoft.com/office/powerpoint/2010/main" val="10171965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Supplies for Rome</a:t>
            </a:r>
          </a:p>
        </p:txBody>
      </p:sp>
      <p:sp>
        <p:nvSpPr>
          <p:cNvPr id="3" name="Content Placeholder 2"/>
          <p:cNvSpPr>
            <a:spLocks noGrp="1"/>
          </p:cNvSpPr>
          <p:nvPr>
            <p:ph sz="quarter" idx="1"/>
          </p:nvPr>
        </p:nvSpPr>
        <p:spPr>
          <a:xfrm>
            <a:off x="197427" y="1433945"/>
            <a:ext cx="5143499" cy="5424055"/>
          </a:xfrm>
        </p:spPr>
        <p:txBody>
          <a:bodyPr>
            <a:normAutofit/>
          </a:bodyPr>
          <a:lstStyle/>
          <a:p>
            <a:r>
              <a:rPr lang="en-GB" dirty="0"/>
              <a:t>Population of Rome ca. 1st century AD about 1,000,000 </a:t>
            </a:r>
          </a:p>
          <a:p>
            <a:pPr lvl="1"/>
            <a:r>
              <a:rPr lang="en-GB" dirty="0"/>
              <a:t>Mattingly and Aldrete estimate – a minimum requirement of 948 ships (average capacity 250 tons) for wheat, 104 ships for oil, 640 ships for wine = 1,692 ships (more due to shipwreck).</a:t>
            </a:r>
          </a:p>
          <a:p>
            <a:endParaRPr lang="en-GB" sz="600" dirty="0"/>
          </a:p>
          <a:p>
            <a:r>
              <a:rPr lang="en-GB" dirty="0"/>
              <a:t>9,300,000 “porter-loads” per year = 3,000 labourers for ship-unloading at Ostia / Portus over a 100 day period (for wheat, oil and wine)?</a:t>
            </a:r>
          </a:p>
          <a:p>
            <a:endParaRPr lang="en-GB" dirty="0"/>
          </a:p>
          <a:p>
            <a:endParaRPr lang="en-GB" dirty="0"/>
          </a:p>
        </p:txBody>
      </p:sp>
      <p:pic>
        <p:nvPicPr>
          <p:cNvPr id="4" name="Picture 3"/>
          <p:cNvPicPr>
            <a:picLocks noChangeAspect="1"/>
          </p:cNvPicPr>
          <p:nvPr/>
        </p:nvPicPr>
        <p:blipFill>
          <a:blip r:embed="rId2"/>
          <a:stretch>
            <a:fillRect/>
          </a:stretch>
        </p:blipFill>
        <p:spPr>
          <a:xfrm>
            <a:off x="5576564" y="3613672"/>
            <a:ext cx="3259588" cy="2857933"/>
          </a:xfrm>
          <a:prstGeom prst="rect">
            <a:avLst/>
          </a:prstGeom>
        </p:spPr>
      </p:pic>
      <p:sp>
        <p:nvSpPr>
          <p:cNvPr id="5" name="Rectangle 4"/>
          <p:cNvSpPr/>
          <p:nvPr/>
        </p:nvSpPr>
        <p:spPr>
          <a:xfrm>
            <a:off x="5538526" y="6425060"/>
            <a:ext cx="3605474"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Georgia"/>
                <a:ea typeface="+mn-ea"/>
                <a:cs typeface="+mn-cs"/>
              </a:rPr>
              <a:t>The Isis </a:t>
            </a:r>
            <a:r>
              <a:rPr kumimoji="0" lang="en-GB" sz="1800" b="0" i="0" u="none" strike="noStrike" kern="1200" cap="none" spc="0" normalizeH="0" baseline="0" noProof="0" dirty="0" err="1">
                <a:ln>
                  <a:noFill/>
                </a:ln>
                <a:solidFill>
                  <a:prstClr val="black"/>
                </a:solidFill>
                <a:effectLst/>
                <a:uLnTx/>
                <a:uFillTx/>
                <a:latin typeface="Georgia"/>
                <a:ea typeface="+mn-ea"/>
                <a:cs typeface="+mn-cs"/>
              </a:rPr>
              <a:t>Geminiana</a:t>
            </a:r>
            <a:r>
              <a:rPr kumimoji="0" lang="en-GB" sz="1800" b="0" i="0" u="none" strike="noStrike" kern="1200" cap="none" spc="0" normalizeH="0" baseline="0" noProof="0" dirty="0">
                <a:ln>
                  <a:noFill/>
                </a:ln>
                <a:solidFill>
                  <a:prstClr val="black"/>
                </a:solidFill>
                <a:effectLst/>
                <a:uLnTx/>
                <a:uFillTx/>
                <a:latin typeface="Georgia"/>
                <a:ea typeface="+mn-ea"/>
                <a:cs typeface="+mn-cs"/>
              </a:rPr>
              <a:t> fresco, Ostia. </a:t>
            </a:r>
          </a:p>
        </p:txBody>
      </p:sp>
      <p:pic>
        <p:nvPicPr>
          <p:cNvPr id="6" name="Picture 5"/>
          <p:cNvPicPr>
            <a:picLocks noChangeAspect="1"/>
          </p:cNvPicPr>
          <p:nvPr/>
        </p:nvPicPr>
        <p:blipFill>
          <a:blip r:embed="rId3"/>
          <a:stretch>
            <a:fillRect/>
          </a:stretch>
        </p:blipFill>
        <p:spPr>
          <a:xfrm>
            <a:off x="5576564" y="1433945"/>
            <a:ext cx="3221160" cy="2129838"/>
          </a:xfrm>
          <a:prstGeom prst="rect">
            <a:avLst/>
          </a:prstGeom>
        </p:spPr>
      </p:pic>
    </p:spTree>
    <p:extLst>
      <p:ext uri="{BB962C8B-B14F-4D97-AF65-F5344CB8AC3E}">
        <p14:creationId xmlns:p14="http://schemas.microsoft.com/office/powerpoint/2010/main" val="19025456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D16349">
                  <a:lumMod val="60000"/>
                  <a:lumOff val="40000"/>
                </a:srgbClr>
              </a:solidFill>
              <a:effectLst/>
              <a:uLnTx/>
              <a:uFillTx/>
              <a:latin typeface="Georgia"/>
              <a:ea typeface="+mn-ea"/>
              <a:cs typeface="+mn-cs"/>
            </a:endParaRPr>
          </a:p>
        </p:txBody>
      </p:sp>
      <p:sp>
        <p:nvSpPr>
          <p:cNvPr id="3" name="Content Placeholder 2"/>
          <p:cNvSpPr txBox="1">
            <a:spLocks/>
          </p:cNvSpPr>
          <p:nvPr/>
        </p:nvSpPr>
        <p:spPr>
          <a:xfrm>
            <a:off x="1115616" y="1906073"/>
            <a:ext cx="6768752" cy="3251119"/>
          </a:xfrm>
          <a:prstGeom prst="rect">
            <a:avLst/>
          </a:prstGeom>
        </p:spPr>
        <p:txBody>
          <a:bodyPr vert="horz">
            <a:normAutofit/>
          </a:bodyPr>
          <a:lstStyle/>
          <a:p>
            <a:pPr marL="274320" marR="0" lvl="0" indent="-274320" algn="ctr" defTabSz="914400" rtl="0" eaLnBrk="1" fontAlgn="auto" latinLnBrk="0" hangingPunct="1">
              <a:lnSpc>
                <a:spcPct val="100000"/>
              </a:lnSpc>
              <a:spcBef>
                <a:spcPct val="20000"/>
              </a:spcBef>
              <a:spcAft>
                <a:spcPts val="0"/>
              </a:spcAft>
              <a:buClr>
                <a:srgbClr val="D16349"/>
              </a:buClr>
              <a:buSzPct val="85000"/>
              <a:buFontTx/>
              <a:buNone/>
              <a:tabLst/>
              <a:defRPr/>
            </a:pPr>
            <a:r>
              <a:rPr kumimoji="0" lang="en-GB" sz="6000" b="1" i="0" u="none" strike="noStrike" kern="1200" cap="none" spc="0" normalizeH="0" baseline="0" noProof="0" dirty="0">
                <a:ln>
                  <a:noFill/>
                </a:ln>
                <a:solidFill>
                  <a:prstClr val="black"/>
                </a:solidFill>
                <a:effectLst/>
                <a:uLnTx/>
                <a:uFillTx/>
                <a:latin typeface="Georgia"/>
                <a:ea typeface="+mn-ea"/>
                <a:cs typeface="+mn-cs"/>
              </a:rPr>
              <a:t>Citizens and Subjects of the Empire</a:t>
            </a:r>
            <a:endParaRPr kumimoji="0" lang="en-GB" sz="100" b="0" i="0" u="none" strike="noStrike" kern="1200" cap="none" spc="0" normalizeH="0" baseline="0" noProof="0" dirty="0">
              <a:ln>
                <a:noFill/>
              </a:ln>
              <a:solidFill>
                <a:prstClr val="black"/>
              </a:solidFill>
              <a:effectLst/>
              <a:uLnTx/>
              <a:uFillTx/>
              <a:latin typeface="Georgia"/>
              <a:ea typeface="+mn-ea"/>
              <a:cs typeface="+mn-cs"/>
            </a:endParaRPr>
          </a:p>
        </p:txBody>
      </p:sp>
    </p:spTree>
    <p:extLst>
      <p:ext uri="{BB962C8B-B14F-4D97-AF65-F5344CB8AC3E}">
        <p14:creationId xmlns:p14="http://schemas.microsoft.com/office/powerpoint/2010/main" val="18039206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65431-D27E-44FE-910B-C493A68FEDC0}"/>
              </a:ext>
            </a:extLst>
          </p:cNvPr>
          <p:cNvSpPr>
            <a:spLocks noGrp="1"/>
          </p:cNvSpPr>
          <p:nvPr>
            <p:ph type="title"/>
          </p:nvPr>
        </p:nvSpPr>
        <p:spPr>
          <a:xfrm>
            <a:off x="301752" y="228599"/>
            <a:ext cx="8534400" cy="924339"/>
          </a:xfrm>
        </p:spPr>
        <p:txBody>
          <a:bodyPr>
            <a:normAutofit fontScale="90000"/>
          </a:bodyPr>
          <a:lstStyle/>
          <a:p>
            <a:r>
              <a:rPr lang="en-GB" i="1" dirty="0" err="1"/>
              <a:t>cīvis</a:t>
            </a:r>
            <a:r>
              <a:rPr lang="en-GB" i="1" dirty="0"/>
              <a:t> </a:t>
            </a:r>
            <a:r>
              <a:rPr lang="en-GB" i="1" dirty="0" err="1"/>
              <a:t>rōmānus</a:t>
            </a:r>
            <a:r>
              <a:rPr lang="en-GB" i="1" dirty="0"/>
              <a:t> sum </a:t>
            </a:r>
            <a:r>
              <a:rPr lang="en-GB" dirty="0"/>
              <a:t>– </a:t>
            </a:r>
            <a:br>
              <a:rPr lang="en-GB" dirty="0"/>
            </a:br>
            <a:r>
              <a:rPr lang="en-GB" dirty="0"/>
              <a:t>What did it mean to be “Roman”</a:t>
            </a:r>
          </a:p>
        </p:txBody>
      </p:sp>
      <p:sp>
        <p:nvSpPr>
          <p:cNvPr id="4" name="Content Placeholder 3">
            <a:extLst>
              <a:ext uri="{FF2B5EF4-FFF2-40B4-BE49-F238E27FC236}">
                <a16:creationId xmlns:a16="http://schemas.microsoft.com/office/drawing/2014/main" id="{F15EF6F6-2968-4B0D-97E1-844144E81E6A}"/>
              </a:ext>
            </a:extLst>
          </p:cNvPr>
          <p:cNvSpPr>
            <a:spLocks noGrp="1"/>
          </p:cNvSpPr>
          <p:nvPr>
            <p:ph sz="half" idx="1"/>
          </p:nvPr>
        </p:nvSpPr>
        <p:spPr>
          <a:xfrm>
            <a:off x="172278" y="1497496"/>
            <a:ext cx="4168074" cy="5131904"/>
          </a:xfrm>
        </p:spPr>
        <p:txBody>
          <a:bodyPr>
            <a:normAutofit fontScale="92500"/>
          </a:bodyPr>
          <a:lstStyle/>
          <a:p>
            <a:r>
              <a:rPr lang="en-GB" dirty="0"/>
              <a:t>Being a Roman citizen (</a:t>
            </a:r>
            <a:r>
              <a:rPr lang="en-GB" i="1" dirty="0" err="1"/>
              <a:t>civis</a:t>
            </a:r>
            <a:r>
              <a:rPr lang="en-GB" dirty="0"/>
              <a:t>) did not require you to be born in Rome, or Italy.</a:t>
            </a:r>
          </a:p>
          <a:p>
            <a:pPr lvl="1"/>
            <a:r>
              <a:rPr lang="en-GB" dirty="0"/>
              <a:t>Based on you parentage – both parents Roman citizens.</a:t>
            </a:r>
          </a:p>
          <a:p>
            <a:pPr lvl="2"/>
            <a:r>
              <a:rPr lang="en-GB" dirty="0"/>
              <a:t>Or a </a:t>
            </a:r>
            <a:r>
              <a:rPr lang="en-GB" i="1" dirty="0"/>
              <a:t>peregrinus</a:t>
            </a:r>
            <a:r>
              <a:rPr lang="en-GB" dirty="0"/>
              <a:t> (“foreigner”) with </a:t>
            </a:r>
            <a:r>
              <a:rPr lang="en-GB" i="1" dirty="0"/>
              <a:t>connubium</a:t>
            </a:r>
            <a:r>
              <a:rPr lang="en-GB" dirty="0"/>
              <a:t> who married a Roman citizen.</a:t>
            </a:r>
          </a:p>
          <a:p>
            <a:pPr lvl="2"/>
            <a:endParaRPr lang="en-GB" sz="500" dirty="0"/>
          </a:p>
          <a:p>
            <a:r>
              <a:rPr lang="en-GB" dirty="0"/>
              <a:t>Citizenship could also be granted (by emperors or </a:t>
            </a:r>
            <a:r>
              <a:rPr lang="en-GB" i="1" dirty="0"/>
              <a:t>legates</a:t>
            </a:r>
            <a:r>
              <a:rPr lang="en-GB" dirty="0"/>
              <a:t>).</a:t>
            </a:r>
          </a:p>
          <a:p>
            <a:endParaRPr lang="en-GB" sz="500" dirty="0"/>
          </a:p>
          <a:p>
            <a:r>
              <a:rPr lang="en-GB" dirty="0"/>
              <a:t>Citizenship acquired through manumission. </a:t>
            </a:r>
          </a:p>
        </p:txBody>
      </p:sp>
      <p:pic>
        <p:nvPicPr>
          <p:cNvPr id="6" name="Content Placeholder 5">
            <a:extLst>
              <a:ext uri="{FF2B5EF4-FFF2-40B4-BE49-F238E27FC236}">
                <a16:creationId xmlns:a16="http://schemas.microsoft.com/office/drawing/2014/main" id="{E692D45A-0C34-4B16-8385-64E400BE95E8}"/>
              </a:ext>
            </a:extLst>
          </p:cNvPr>
          <p:cNvPicPr>
            <a:picLocks noGrp="1" noChangeAspect="1"/>
          </p:cNvPicPr>
          <p:nvPr>
            <p:ph sz="half" idx="2"/>
          </p:nvPr>
        </p:nvPicPr>
        <p:blipFill>
          <a:blip r:embed="rId2"/>
          <a:stretch>
            <a:fillRect/>
          </a:stretch>
        </p:blipFill>
        <p:spPr>
          <a:xfrm>
            <a:off x="4909667" y="1399090"/>
            <a:ext cx="3823515" cy="4946866"/>
          </a:xfrm>
          <a:prstGeom prst="rect">
            <a:avLst/>
          </a:prstGeom>
        </p:spPr>
      </p:pic>
      <p:sp>
        <p:nvSpPr>
          <p:cNvPr id="8" name="TextBox 7">
            <a:extLst>
              <a:ext uri="{FF2B5EF4-FFF2-40B4-BE49-F238E27FC236}">
                <a16:creationId xmlns:a16="http://schemas.microsoft.com/office/drawing/2014/main" id="{7E3E3037-A78E-422A-97D6-9195D849BC5B}"/>
              </a:ext>
            </a:extLst>
          </p:cNvPr>
          <p:cNvSpPr txBox="1"/>
          <p:nvPr/>
        </p:nvSpPr>
        <p:spPr>
          <a:xfrm>
            <a:off x="4535424" y="5884291"/>
            <a:ext cx="4572000" cy="923330"/>
          </a:xfrm>
          <a:prstGeom prst="rect">
            <a:avLst/>
          </a:prstGeom>
          <a:solidFill>
            <a:schemeClr val="accent2">
              <a:lumMod val="20000"/>
              <a:lumOff val="80000"/>
            </a:schemeClr>
          </a:solidFill>
        </p:spPr>
        <p:txBody>
          <a:bodyPr wrap="square">
            <a:spAutoFit/>
          </a:bodyPr>
          <a:lstStyle/>
          <a:p>
            <a:r>
              <a:rPr lang="en-GB" dirty="0"/>
              <a:t>Citizenship grant to the </a:t>
            </a:r>
            <a:r>
              <a:rPr lang="en-GB" dirty="0" err="1"/>
              <a:t>Adauni</a:t>
            </a:r>
            <a:r>
              <a:rPr lang="en-GB" dirty="0"/>
              <a:t>, </a:t>
            </a:r>
            <a:r>
              <a:rPr lang="en-GB" dirty="0" err="1"/>
              <a:t>Tulliasses</a:t>
            </a:r>
            <a:r>
              <a:rPr lang="en-GB" dirty="0"/>
              <a:t> and </a:t>
            </a:r>
            <a:r>
              <a:rPr lang="en-GB" dirty="0" err="1"/>
              <a:t>Sunduni</a:t>
            </a:r>
            <a:r>
              <a:rPr lang="en-GB" dirty="0"/>
              <a:t> (Alpine) tribes (CIL V, 5050) – AD 46</a:t>
            </a:r>
          </a:p>
        </p:txBody>
      </p:sp>
      <p:pic>
        <p:nvPicPr>
          <p:cNvPr id="9" name="Picture 8">
            <a:extLst>
              <a:ext uri="{FF2B5EF4-FFF2-40B4-BE49-F238E27FC236}">
                <a16:creationId xmlns:a16="http://schemas.microsoft.com/office/drawing/2014/main" id="{7EA0BB10-9239-449F-BD07-2157F24E7C6A}"/>
              </a:ext>
            </a:extLst>
          </p:cNvPr>
          <p:cNvPicPr>
            <a:picLocks noChangeAspect="1"/>
          </p:cNvPicPr>
          <p:nvPr/>
        </p:nvPicPr>
        <p:blipFill>
          <a:blip r:embed="rId3"/>
          <a:stretch>
            <a:fillRect/>
          </a:stretch>
        </p:blipFill>
        <p:spPr>
          <a:xfrm>
            <a:off x="4662490" y="1372055"/>
            <a:ext cx="4317867" cy="2875307"/>
          </a:xfrm>
          <a:prstGeom prst="rect">
            <a:avLst/>
          </a:prstGeom>
        </p:spPr>
      </p:pic>
      <p:sp>
        <p:nvSpPr>
          <p:cNvPr id="10" name="Content Placeholder 2">
            <a:extLst>
              <a:ext uri="{FF2B5EF4-FFF2-40B4-BE49-F238E27FC236}">
                <a16:creationId xmlns:a16="http://schemas.microsoft.com/office/drawing/2014/main" id="{B8096675-1D3B-4703-ACBD-E7CC94D45EC9}"/>
              </a:ext>
            </a:extLst>
          </p:cNvPr>
          <p:cNvSpPr txBox="1">
            <a:spLocks/>
          </p:cNvSpPr>
          <p:nvPr/>
        </p:nvSpPr>
        <p:spPr>
          <a:xfrm>
            <a:off x="4571999" y="3872523"/>
            <a:ext cx="4399723" cy="593956"/>
          </a:xfrm>
          <a:prstGeom prst="rect">
            <a:avLst/>
          </a:prstGeom>
          <a:solidFill>
            <a:schemeClr val="bg1">
              <a:lumMod val="95000"/>
            </a:schemeClr>
          </a:solidFill>
        </p:spPr>
        <p:txBody>
          <a:bodyPr vert="horz">
            <a:normAutofit fontScale="92500" lnSpcReduction="20000"/>
          </a:bodyPr>
          <a:lstStyle>
            <a:lvl1pPr marL="274320" indent="-274320" algn="l" rtl="0" eaLnBrk="1" latinLnBrk="0" hangingPunct="1">
              <a:spcBef>
                <a:spcPct val="20000"/>
              </a:spcBef>
              <a:buClr>
                <a:schemeClr val="accent1"/>
              </a:buClr>
              <a:buSzPct val="85000"/>
              <a:buFont typeface="Wingdings 2"/>
              <a:buChar char=""/>
              <a:defRPr kumimoji="0" sz="25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defTabSz="914400">
              <a:buFont typeface="Wingdings 2"/>
              <a:buNone/>
            </a:pPr>
            <a:r>
              <a:rPr lang="en-GB" sz="2000" dirty="0"/>
              <a:t>Lyon Tablet, in Gallo-Roman museum, Lyon (Lyon = Roman </a:t>
            </a:r>
            <a:r>
              <a:rPr lang="en-GB" sz="2000" dirty="0" err="1"/>
              <a:t>Lugdunum</a:t>
            </a:r>
            <a:r>
              <a:rPr lang="en-GB" sz="2000" dirty="0"/>
              <a:t>) </a:t>
            </a:r>
          </a:p>
        </p:txBody>
      </p:sp>
      <p:sp>
        <p:nvSpPr>
          <p:cNvPr id="11" name="Content Placeholder 2">
            <a:extLst>
              <a:ext uri="{FF2B5EF4-FFF2-40B4-BE49-F238E27FC236}">
                <a16:creationId xmlns:a16="http://schemas.microsoft.com/office/drawing/2014/main" id="{984A6F94-957D-4A99-8440-14CC9458779F}"/>
              </a:ext>
            </a:extLst>
          </p:cNvPr>
          <p:cNvSpPr txBox="1">
            <a:spLocks/>
          </p:cNvSpPr>
          <p:nvPr/>
        </p:nvSpPr>
        <p:spPr>
          <a:xfrm>
            <a:off x="4340351" y="4466479"/>
            <a:ext cx="4802985" cy="2391521"/>
          </a:xfrm>
          <a:prstGeom prst="rect">
            <a:avLst/>
          </a:prstGeom>
          <a:solidFill>
            <a:srgbClr val="9BEA86"/>
          </a:solidFill>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5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defTabSz="914400">
              <a:buFont typeface="Wingdings 2"/>
              <a:buNone/>
            </a:pPr>
            <a:r>
              <a:rPr lang="en-GB"/>
              <a:t>The decree (AD 48) allowed for wealthy citizens from Further Gaul to enter the Senatorial class (and if meeting property qualifications, be allowed to be co-opted into the Senate). </a:t>
            </a:r>
            <a:endParaRPr lang="en-GB" dirty="0"/>
          </a:p>
        </p:txBody>
      </p:sp>
      <p:pic>
        <p:nvPicPr>
          <p:cNvPr id="12" name="Picture 11">
            <a:extLst>
              <a:ext uri="{FF2B5EF4-FFF2-40B4-BE49-F238E27FC236}">
                <a16:creationId xmlns:a16="http://schemas.microsoft.com/office/drawing/2014/main" id="{CD45AAAB-7A67-403A-94BF-3D664FB3278B}"/>
              </a:ext>
            </a:extLst>
          </p:cNvPr>
          <p:cNvPicPr>
            <a:picLocks noChangeAspect="1"/>
          </p:cNvPicPr>
          <p:nvPr/>
        </p:nvPicPr>
        <p:blipFill>
          <a:blip r:embed="rId4"/>
          <a:stretch>
            <a:fillRect/>
          </a:stretch>
        </p:blipFill>
        <p:spPr>
          <a:xfrm>
            <a:off x="0" y="-1"/>
            <a:ext cx="6824870" cy="5122305"/>
          </a:xfrm>
          <a:prstGeom prst="rect">
            <a:avLst/>
          </a:prstGeom>
        </p:spPr>
      </p:pic>
      <p:sp>
        <p:nvSpPr>
          <p:cNvPr id="13" name="Circle: Hollow 12">
            <a:extLst>
              <a:ext uri="{FF2B5EF4-FFF2-40B4-BE49-F238E27FC236}">
                <a16:creationId xmlns:a16="http://schemas.microsoft.com/office/drawing/2014/main" id="{C2CB1A79-ED5D-4F7E-910E-F616B6732310}"/>
              </a:ext>
            </a:extLst>
          </p:cNvPr>
          <p:cNvSpPr/>
          <p:nvPr/>
        </p:nvSpPr>
        <p:spPr>
          <a:xfrm>
            <a:off x="2182060" y="3321326"/>
            <a:ext cx="1051470" cy="742122"/>
          </a:xfrm>
          <a:prstGeom prst="donut">
            <a:avLst>
              <a:gd name="adj" fmla="val 1684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5" name="TextBox 14">
            <a:extLst>
              <a:ext uri="{FF2B5EF4-FFF2-40B4-BE49-F238E27FC236}">
                <a16:creationId xmlns:a16="http://schemas.microsoft.com/office/drawing/2014/main" id="{C3152229-EA5D-4742-A451-78D3F9E4CF09}"/>
              </a:ext>
            </a:extLst>
          </p:cNvPr>
          <p:cNvSpPr txBox="1"/>
          <p:nvPr/>
        </p:nvSpPr>
        <p:spPr>
          <a:xfrm>
            <a:off x="172278" y="5099461"/>
            <a:ext cx="5900397" cy="1569660"/>
          </a:xfrm>
          <a:prstGeom prst="rect">
            <a:avLst/>
          </a:prstGeom>
          <a:solidFill>
            <a:srgbClr val="FFFF00"/>
          </a:solidFill>
        </p:spPr>
        <p:txBody>
          <a:bodyPr wrap="square">
            <a:spAutoFit/>
          </a:bodyPr>
          <a:lstStyle/>
          <a:p>
            <a:r>
              <a:rPr lang="en-GB" sz="2400" dirty="0"/>
              <a:t>Seneca the Younger from a wealthy family from </a:t>
            </a:r>
            <a:r>
              <a:rPr lang="en-GB" sz="2400" b="1" dirty="0" err="1"/>
              <a:t>Corduba</a:t>
            </a:r>
            <a:r>
              <a:rPr lang="en-GB" sz="2400" dirty="0"/>
              <a:t> [Cordoba] – given status of Roman colony by Augustus – </a:t>
            </a:r>
            <a:r>
              <a:rPr lang="en-GB" sz="2400" b="1" dirty="0"/>
              <a:t>Colonia Patricia</a:t>
            </a:r>
            <a:r>
              <a:rPr lang="en-GB" sz="2400" dirty="0"/>
              <a:t>. </a:t>
            </a:r>
          </a:p>
        </p:txBody>
      </p:sp>
      <p:sp>
        <p:nvSpPr>
          <p:cNvPr id="17" name="TextBox 16">
            <a:extLst>
              <a:ext uri="{FF2B5EF4-FFF2-40B4-BE49-F238E27FC236}">
                <a16:creationId xmlns:a16="http://schemas.microsoft.com/office/drawing/2014/main" id="{BDF55EAF-0393-4F96-8ADF-9F6717EBCC11}"/>
              </a:ext>
            </a:extLst>
          </p:cNvPr>
          <p:cNvSpPr txBox="1"/>
          <p:nvPr/>
        </p:nvSpPr>
        <p:spPr>
          <a:xfrm>
            <a:off x="5826873" y="386196"/>
            <a:ext cx="3256456" cy="3133165"/>
          </a:xfrm>
          <a:prstGeom prst="rect">
            <a:avLst/>
          </a:prstGeom>
          <a:solidFill>
            <a:srgbClr val="FFD757"/>
          </a:solidFill>
        </p:spPr>
        <p:txBody>
          <a:bodyPr wrap="square">
            <a:spAutoFit/>
          </a:bodyPr>
          <a:lstStyle/>
          <a:p>
            <a:pPr lvl="0">
              <a:spcBef>
                <a:spcPct val="20000"/>
              </a:spcBef>
              <a:buClr>
                <a:srgbClr val="D16349"/>
              </a:buClr>
              <a:buSzPct val="85000"/>
            </a:pPr>
            <a:r>
              <a:rPr lang="en-GB" sz="2000" b="1" dirty="0">
                <a:solidFill>
                  <a:prstClr val="black"/>
                </a:solidFill>
              </a:rPr>
              <a:t>Early Career of Seneca</a:t>
            </a:r>
          </a:p>
          <a:p>
            <a:pPr marL="274320" lvl="0" indent="-274320">
              <a:spcBef>
                <a:spcPct val="20000"/>
              </a:spcBef>
              <a:buClr>
                <a:srgbClr val="D16349"/>
              </a:buClr>
              <a:buSzPct val="85000"/>
              <a:buFont typeface="Wingdings 2"/>
              <a:buChar char=""/>
            </a:pPr>
            <a:r>
              <a:rPr lang="en-GB" sz="2000" dirty="0">
                <a:solidFill>
                  <a:prstClr val="black"/>
                </a:solidFill>
              </a:rPr>
              <a:t>Acquired the quaestorship before AD 39, as was in Senate by this point.</a:t>
            </a:r>
          </a:p>
          <a:p>
            <a:pPr marL="274320" lvl="0" indent="-274320">
              <a:spcBef>
                <a:spcPct val="20000"/>
              </a:spcBef>
              <a:buClr>
                <a:srgbClr val="D16349"/>
              </a:buClr>
              <a:buSzPct val="85000"/>
              <a:buFont typeface="Wingdings 2"/>
              <a:buChar char=""/>
            </a:pPr>
            <a:endParaRPr lang="en-GB" sz="800" dirty="0">
              <a:solidFill>
                <a:prstClr val="black"/>
              </a:solidFill>
            </a:endParaRPr>
          </a:p>
          <a:p>
            <a:pPr marL="274320" lvl="0" indent="-274320">
              <a:spcBef>
                <a:spcPct val="20000"/>
              </a:spcBef>
              <a:buClr>
                <a:srgbClr val="D16349"/>
              </a:buClr>
              <a:buSzPct val="85000"/>
              <a:buFont typeface="Wingdings 2"/>
              <a:buChar char=""/>
            </a:pPr>
            <a:r>
              <a:rPr lang="en-GB" sz="2000" dirty="0">
                <a:solidFill>
                  <a:prstClr val="black"/>
                </a:solidFill>
              </a:rPr>
              <a:t>Uncertain whether previously he was a </a:t>
            </a:r>
            <a:r>
              <a:rPr lang="en-GB" sz="2000" i="1" dirty="0" err="1">
                <a:solidFill>
                  <a:prstClr val="black"/>
                </a:solidFill>
              </a:rPr>
              <a:t>vigintiviri</a:t>
            </a:r>
            <a:r>
              <a:rPr lang="en-GB" sz="2000" i="1" dirty="0">
                <a:solidFill>
                  <a:prstClr val="black"/>
                </a:solidFill>
              </a:rPr>
              <a:t> </a:t>
            </a:r>
            <a:r>
              <a:rPr lang="en-GB" sz="2000" dirty="0">
                <a:solidFill>
                  <a:prstClr val="black"/>
                </a:solidFill>
              </a:rPr>
              <a:t>or held a military tribuneships?</a:t>
            </a:r>
          </a:p>
        </p:txBody>
      </p:sp>
      <p:sp>
        <p:nvSpPr>
          <p:cNvPr id="18" name="Content Placeholder 2">
            <a:extLst>
              <a:ext uri="{FF2B5EF4-FFF2-40B4-BE49-F238E27FC236}">
                <a16:creationId xmlns:a16="http://schemas.microsoft.com/office/drawing/2014/main" id="{E04B38CC-84B7-4E68-8D35-78879EA27BE5}"/>
              </a:ext>
            </a:extLst>
          </p:cNvPr>
          <p:cNvSpPr txBox="1">
            <a:spLocks/>
          </p:cNvSpPr>
          <p:nvPr/>
        </p:nvSpPr>
        <p:spPr>
          <a:xfrm>
            <a:off x="301752" y="1527048"/>
            <a:ext cx="8503920" cy="3323248"/>
          </a:xfrm>
          <a:prstGeom prst="rect">
            <a:avLst/>
          </a:prstGeom>
          <a:solidFill>
            <a:schemeClr val="accent1">
              <a:lumMod val="40000"/>
              <a:lumOff val="60000"/>
            </a:schemeClr>
          </a:solidFill>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5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defTabSz="914400">
              <a:buFont typeface="Wingdings 2"/>
              <a:buNone/>
            </a:pPr>
            <a:r>
              <a:rPr lang="en-GB" b="1" dirty="0"/>
              <a:t>COMPARE: Greek outlook</a:t>
            </a:r>
          </a:p>
          <a:p>
            <a:pPr defTabSz="914400"/>
            <a:r>
              <a:rPr lang="en-GB" dirty="0"/>
              <a:t>Often defining themselves by kinship:</a:t>
            </a:r>
          </a:p>
          <a:p>
            <a:pPr lvl="1" defTabSz="914400"/>
            <a:r>
              <a:rPr lang="en-GB" dirty="0">
                <a:solidFill>
                  <a:schemeClr val="tx1"/>
                </a:solidFill>
              </a:rPr>
              <a:t>speaking a common language, </a:t>
            </a:r>
          </a:p>
          <a:p>
            <a:pPr lvl="1" defTabSz="914400"/>
            <a:r>
              <a:rPr lang="en-GB" dirty="0">
                <a:solidFill>
                  <a:schemeClr val="tx1"/>
                </a:solidFill>
              </a:rPr>
              <a:t>descended from common ancestors (both historical and mythological), </a:t>
            </a:r>
          </a:p>
          <a:p>
            <a:pPr lvl="1" defTabSz="914400"/>
            <a:r>
              <a:rPr lang="en-GB" dirty="0">
                <a:solidFill>
                  <a:schemeClr val="tx1"/>
                </a:solidFill>
              </a:rPr>
              <a:t>worshipping a common Olympian pantheon.</a:t>
            </a:r>
          </a:p>
          <a:p>
            <a:pPr defTabSz="914400"/>
            <a:endParaRPr lang="en-GB" sz="500" dirty="0"/>
          </a:p>
          <a:p>
            <a:pPr defTabSz="914400"/>
            <a:r>
              <a:rPr lang="en-GB" dirty="0"/>
              <a:t>Also local </a:t>
            </a:r>
            <a:r>
              <a:rPr lang="en-GB" dirty="0" err="1"/>
              <a:t>pecularism</a:t>
            </a:r>
            <a:r>
              <a:rPr lang="en-GB" dirty="0"/>
              <a:t> and distinctive local cults.</a:t>
            </a:r>
          </a:p>
          <a:p>
            <a:pPr marL="0" indent="0" defTabSz="914400">
              <a:buFont typeface="Wingdings 2"/>
              <a:buNone/>
            </a:pPr>
            <a:endParaRPr lang="en-GB" dirty="0"/>
          </a:p>
        </p:txBody>
      </p:sp>
    </p:spTree>
    <p:extLst>
      <p:ext uri="{BB962C8B-B14F-4D97-AF65-F5344CB8AC3E}">
        <p14:creationId xmlns:p14="http://schemas.microsoft.com/office/powerpoint/2010/main" val="8162729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0"/>
                                        </p:tgtEl>
                                        <p:attrNameLst>
                                          <p:attrName>style.visibility</p:attrName>
                                        </p:attrNameLst>
                                      </p:cBhvr>
                                      <p:to>
                                        <p:strVal val="visible"/>
                                      </p:to>
                                    </p:set>
                                    <p:anim calcmode="lin" valueType="num">
                                      <p:cBhvr additive="base">
                                        <p:cTn id="11" dur="500" fill="hold"/>
                                        <p:tgtEl>
                                          <p:spTgt spid="10"/>
                                        </p:tgtEl>
                                        <p:attrNameLst>
                                          <p:attrName>ppt_x</p:attrName>
                                        </p:attrNameLst>
                                      </p:cBhvr>
                                      <p:tavLst>
                                        <p:tav tm="0">
                                          <p:val>
                                            <p:strVal val="#ppt_x"/>
                                          </p:val>
                                        </p:tav>
                                        <p:tav tm="100000">
                                          <p:val>
                                            <p:strVal val="#ppt_x"/>
                                          </p:val>
                                        </p:tav>
                                      </p:tavLst>
                                    </p:anim>
                                    <p:anim calcmode="lin" valueType="num">
                                      <p:cBhvr additive="base">
                                        <p:cTn id="12" dur="500" fill="hold"/>
                                        <p:tgtEl>
                                          <p:spTgt spid="10"/>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11"/>
                                        </p:tgtEl>
                                        <p:attrNameLst>
                                          <p:attrName>style.visibility</p:attrName>
                                        </p:attrNameLst>
                                      </p:cBhvr>
                                      <p:to>
                                        <p:strVal val="visible"/>
                                      </p:to>
                                    </p:set>
                                    <p:anim calcmode="lin" valueType="num">
                                      <p:cBhvr additive="base">
                                        <p:cTn id="15" dur="500" fill="hold"/>
                                        <p:tgtEl>
                                          <p:spTgt spid="11"/>
                                        </p:tgtEl>
                                        <p:attrNameLst>
                                          <p:attrName>ppt_x</p:attrName>
                                        </p:attrNameLst>
                                      </p:cBhvr>
                                      <p:tavLst>
                                        <p:tav tm="0">
                                          <p:val>
                                            <p:strVal val="#ppt_x"/>
                                          </p:val>
                                        </p:tav>
                                        <p:tav tm="100000">
                                          <p:val>
                                            <p:strVal val="#ppt_x"/>
                                          </p:val>
                                        </p:tav>
                                      </p:tavLst>
                                    </p:anim>
                                    <p:anim calcmode="lin" valueType="num">
                                      <p:cBhvr additive="base">
                                        <p:cTn id="1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6" presetClass="entr" presetSubtype="0" fill="hold" grpId="0" nodeType="clickEffect">
                                  <p:stCondLst>
                                    <p:cond delay="0"/>
                                  </p:stCondLst>
                                  <p:childTnLst>
                                    <p:set>
                                      <p:cBhvr>
                                        <p:cTn id="20" dur="1" fill="hold">
                                          <p:stCondLst>
                                            <p:cond delay="0"/>
                                          </p:stCondLst>
                                        </p:cTn>
                                        <p:tgtEl>
                                          <p:spTgt spid="17"/>
                                        </p:tgtEl>
                                        <p:attrNameLst>
                                          <p:attrName>style.visibility</p:attrName>
                                        </p:attrNameLst>
                                      </p:cBhvr>
                                      <p:to>
                                        <p:strVal val="visible"/>
                                      </p:to>
                                    </p:set>
                                    <p:animEffect transition="in" filter="wipe(down)">
                                      <p:cBhvr>
                                        <p:cTn id="21" dur="580">
                                          <p:stCondLst>
                                            <p:cond delay="0"/>
                                          </p:stCondLst>
                                        </p:cTn>
                                        <p:tgtEl>
                                          <p:spTgt spid="17"/>
                                        </p:tgtEl>
                                      </p:cBhvr>
                                    </p:animEffect>
                                    <p:anim calcmode="lin" valueType="num">
                                      <p:cBhvr>
                                        <p:cTn id="22" dur="1822" tmFilter="0,0; 0.14,0.36; 0.43,0.73; 0.71,0.91; 1.0,1.0">
                                          <p:stCondLst>
                                            <p:cond delay="0"/>
                                          </p:stCondLst>
                                        </p:cTn>
                                        <p:tgtEl>
                                          <p:spTgt spid="17"/>
                                        </p:tgtEl>
                                        <p:attrNameLst>
                                          <p:attrName>ppt_x</p:attrName>
                                        </p:attrNameLst>
                                      </p:cBhvr>
                                      <p:tavLst>
                                        <p:tav tm="0">
                                          <p:val>
                                            <p:strVal val="#ppt_x-0.25"/>
                                          </p:val>
                                        </p:tav>
                                        <p:tav tm="100000">
                                          <p:val>
                                            <p:strVal val="#ppt_x"/>
                                          </p:val>
                                        </p:tav>
                                      </p:tavLst>
                                    </p:anim>
                                    <p:anim calcmode="lin" valueType="num">
                                      <p:cBhvr>
                                        <p:cTn id="23" dur="664" tmFilter="0.0,0.0; 0.25,0.07; 0.50,0.2; 0.75,0.467; 1.0,1.0">
                                          <p:stCondLst>
                                            <p:cond delay="0"/>
                                          </p:stCondLst>
                                        </p:cTn>
                                        <p:tgtEl>
                                          <p:spTgt spid="17"/>
                                        </p:tgtEl>
                                        <p:attrNameLst>
                                          <p:attrName>ppt_y</p:attrName>
                                        </p:attrNameLst>
                                      </p:cBhvr>
                                      <p:tavLst>
                                        <p:tav tm="0" fmla="#ppt_y-sin(pi*$)/3">
                                          <p:val>
                                            <p:fltVal val="0.5"/>
                                          </p:val>
                                        </p:tav>
                                        <p:tav tm="100000">
                                          <p:val>
                                            <p:fltVal val="1"/>
                                          </p:val>
                                        </p:tav>
                                      </p:tavLst>
                                    </p:anim>
                                    <p:anim calcmode="lin" valueType="num">
                                      <p:cBhvr>
                                        <p:cTn id="24" dur="664" tmFilter="0, 0; 0.125,0.2665; 0.25,0.4; 0.375,0.465; 0.5,0.5;  0.625,0.535; 0.75,0.6; 0.875,0.7335; 1,1">
                                          <p:stCondLst>
                                            <p:cond delay="664"/>
                                          </p:stCondLst>
                                        </p:cTn>
                                        <p:tgtEl>
                                          <p:spTgt spid="17"/>
                                        </p:tgtEl>
                                        <p:attrNameLst>
                                          <p:attrName>ppt_y</p:attrName>
                                        </p:attrNameLst>
                                      </p:cBhvr>
                                      <p:tavLst>
                                        <p:tav tm="0" fmla="#ppt_y-sin(pi*$)/9">
                                          <p:val>
                                            <p:fltVal val="0"/>
                                          </p:val>
                                        </p:tav>
                                        <p:tav tm="100000">
                                          <p:val>
                                            <p:fltVal val="1"/>
                                          </p:val>
                                        </p:tav>
                                      </p:tavLst>
                                    </p:anim>
                                    <p:anim calcmode="lin" valueType="num">
                                      <p:cBhvr>
                                        <p:cTn id="25" dur="332" tmFilter="0, 0; 0.125,0.2665; 0.25,0.4; 0.375,0.465; 0.5,0.5;  0.625,0.535; 0.75,0.6; 0.875,0.7335; 1,1">
                                          <p:stCondLst>
                                            <p:cond delay="1324"/>
                                          </p:stCondLst>
                                        </p:cTn>
                                        <p:tgtEl>
                                          <p:spTgt spid="17"/>
                                        </p:tgtEl>
                                        <p:attrNameLst>
                                          <p:attrName>ppt_y</p:attrName>
                                        </p:attrNameLst>
                                      </p:cBhvr>
                                      <p:tavLst>
                                        <p:tav tm="0" fmla="#ppt_y-sin(pi*$)/27">
                                          <p:val>
                                            <p:fltVal val="0"/>
                                          </p:val>
                                        </p:tav>
                                        <p:tav tm="100000">
                                          <p:val>
                                            <p:fltVal val="1"/>
                                          </p:val>
                                        </p:tav>
                                      </p:tavLst>
                                    </p:anim>
                                    <p:anim calcmode="lin" valueType="num">
                                      <p:cBhvr>
                                        <p:cTn id="26" dur="164" tmFilter="0, 0; 0.125,0.2665; 0.25,0.4; 0.375,0.465; 0.5,0.5;  0.625,0.535; 0.75,0.6; 0.875,0.7335; 1,1">
                                          <p:stCondLst>
                                            <p:cond delay="1656"/>
                                          </p:stCondLst>
                                        </p:cTn>
                                        <p:tgtEl>
                                          <p:spTgt spid="17"/>
                                        </p:tgtEl>
                                        <p:attrNameLst>
                                          <p:attrName>ppt_y</p:attrName>
                                        </p:attrNameLst>
                                      </p:cBhvr>
                                      <p:tavLst>
                                        <p:tav tm="0" fmla="#ppt_y-sin(pi*$)/81">
                                          <p:val>
                                            <p:fltVal val="0"/>
                                          </p:val>
                                        </p:tav>
                                        <p:tav tm="100000">
                                          <p:val>
                                            <p:fltVal val="1"/>
                                          </p:val>
                                        </p:tav>
                                      </p:tavLst>
                                    </p:anim>
                                    <p:animScale>
                                      <p:cBhvr>
                                        <p:cTn id="27" dur="26">
                                          <p:stCondLst>
                                            <p:cond delay="650"/>
                                          </p:stCondLst>
                                        </p:cTn>
                                        <p:tgtEl>
                                          <p:spTgt spid="17"/>
                                        </p:tgtEl>
                                      </p:cBhvr>
                                      <p:to x="100000" y="60000"/>
                                    </p:animScale>
                                    <p:animScale>
                                      <p:cBhvr>
                                        <p:cTn id="28" dur="166" decel="50000">
                                          <p:stCondLst>
                                            <p:cond delay="676"/>
                                          </p:stCondLst>
                                        </p:cTn>
                                        <p:tgtEl>
                                          <p:spTgt spid="17"/>
                                        </p:tgtEl>
                                      </p:cBhvr>
                                      <p:to x="100000" y="100000"/>
                                    </p:animScale>
                                    <p:animScale>
                                      <p:cBhvr>
                                        <p:cTn id="29" dur="26">
                                          <p:stCondLst>
                                            <p:cond delay="1312"/>
                                          </p:stCondLst>
                                        </p:cTn>
                                        <p:tgtEl>
                                          <p:spTgt spid="17"/>
                                        </p:tgtEl>
                                      </p:cBhvr>
                                      <p:to x="100000" y="80000"/>
                                    </p:animScale>
                                    <p:animScale>
                                      <p:cBhvr>
                                        <p:cTn id="30" dur="166" decel="50000">
                                          <p:stCondLst>
                                            <p:cond delay="1338"/>
                                          </p:stCondLst>
                                        </p:cTn>
                                        <p:tgtEl>
                                          <p:spTgt spid="17"/>
                                        </p:tgtEl>
                                      </p:cBhvr>
                                      <p:to x="100000" y="100000"/>
                                    </p:animScale>
                                    <p:animScale>
                                      <p:cBhvr>
                                        <p:cTn id="31" dur="26">
                                          <p:stCondLst>
                                            <p:cond delay="1642"/>
                                          </p:stCondLst>
                                        </p:cTn>
                                        <p:tgtEl>
                                          <p:spTgt spid="17"/>
                                        </p:tgtEl>
                                      </p:cBhvr>
                                      <p:to x="100000" y="90000"/>
                                    </p:animScale>
                                    <p:animScale>
                                      <p:cBhvr>
                                        <p:cTn id="32" dur="166" decel="50000">
                                          <p:stCondLst>
                                            <p:cond delay="1668"/>
                                          </p:stCondLst>
                                        </p:cTn>
                                        <p:tgtEl>
                                          <p:spTgt spid="17"/>
                                        </p:tgtEl>
                                      </p:cBhvr>
                                      <p:to x="100000" y="100000"/>
                                    </p:animScale>
                                    <p:animScale>
                                      <p:cBhvr>
                                        <p:cTn id="33" dur="26">
                                          <p:stCondLst>
                                            <p:cond delay="1808"/>
                                          </p:stCondLst>
                                        </p:cTn>
                                        <p:tgtEl>
                                          <p:spTgt spid="17"/>
                                        </p:tgtEl>
                                      </p:cBhvr>
                                      <p:to x="100000" y="95000"/>
                                    </p:animScale>
                                    <p:animScale>
                                      <p:cBhvr>
                                        <p:cTn id="34" dur="166" decel="50000">
                                          <p:stCondLst>
                                            <p:cond delay="1834"/>
                                          </p:stCondLst>
                                        </p:cTn>
                                        <p:tgtEl>
                                          <p:spTgt spid="17"/>
                                        </p:tgtEl>
                                      </p:cBhvr>
                                      <p:to x="100000" y="100000"/>
                                    </p:animScale>
                                  </p:childTnLst>
                                </p:cTn>
                              </p:par>
                              <p:par>
                                <p:cTn id="35" presetID="26" presetClass="entr" presetSubtype="0" fill="hold" nodeType="with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wipe(down)">
                                      <p:cBhvr>
                                        <p:cTn id="37" dur="580">
                                          <p:stCondLst>
                                            <p:cond delay="0"/>
                                          </p:stCondLst>
                                        </p:cTn>
                                        <p:tgtEl>
                                          <p:spTgt spid="12"/>
                                        </p:tgtEl>
                                      </p:cBhvr>
                                    </p:animEffect>
                                    <p:anim calcmode="lin" valueType="num">
                                      <p:cBhvr>
                                        <p:cTn id="38" dur="1822" tmFilter="0,0; 0.14,0.36; 0.43,0.73; 0.71,0.91; 1.0,1.0">
                                          <p:stCondLst>
                                            <p:cond delay="0"/>
                                          </p:stCondLst>
                                        </p:cTn>
                                        <p:tgtEl>
                                          <p:spTgt spid="12"/>
                                        </p:tgtEl>
                                        <p:attrNameLst>
                                          <p:attrName>ppt_x</p:attrName>
                                        </p:attrNameLst>
                                      </p:cBhvr>
                                      <p:tavLst>
                                        <p:tav tm="0">
                                          <p:val>
                                            <p:strVal val="#ppt_x-0.25"/>
                                          </p:val>
                                        </p:tav>
                                        <p:tav tm="100000">
                                          <p:val>
                                            <p:strVal val="#ppt_x"/>
                                          </p:val>
                                        </p:tav>
                                      </p:tavLst>
                                    </p:anim>
                                    <p:anim calcmode="lin" valueType="num">
                                      <p:cBhvr>
                                        <p:cTn id="39" dur="664" tmFilter="0.0,0.0; 0.25,0.07; 0.50,0.2; 0.75,0.467; 1.0,1.0">
                                          <p:stCondLst>
                                            <p:cond delay="0"/>
                                          </p:stCondLst>
                                        </p:cTn>
                                        <p:tgtEl>
                                          <p:spTgt spid="12"/>
                                        </p:tgtEl>
                                        <p:attrNameLst>
                                          <p:attrName>ppt_y</p:attrName>
                                        </p:attrNameLst>
                                      </p:cBhvr>
                                      <p:tavLst>
                                        <p:tav tm="0" fmla="#ppt_y-sin(pi*$)/3">
                                          <p:val>
                                            <p:fltVal val="0.5"/>
                                          </p:val>
                                        </p:tav>
                                        <p:tav tm="100000">
                                          <p:val>
                                            <p:fltVal val="1"/>
                                          </p:val>
                                        </p:tav>
                                      </p:tavLst>
                                    </p:anim>
                                    <p:anim calcmode="lin" valueType="num">
                                      <p:cBhvr>
                                        <p:cTn id="40" dur="664" tmFilter="0, 0; 0.125,0.2665; 0.25,0.4; 0.375,0.465; 0.5,0.5;  0.625,0.535; 0.75,0.6; 0.875,0.7335; 1,1">
                                          <p:stCondLst>
                                            <p:cond delay="664"/>
                                          </p:stCondLst>
                                        </p:cTn>
                                        <p:tgtEl>
                                          <p:spTgt spid="12"/>
                                        </p:tgtEl>
                                        <p:attrNameLst>
                                          <p:attrName>ppt_y</p:attrName>
                                        </p:attrNameLst>
                                      </p:cBhvr>
                                      <p:tavLst>
                                        <p:tav tm="0" fmla="#ppt_y-sin(pi*$)/9">
                                          <p:val>
                                            <p:fltVal val="0"/>
                                          </p:val>
                                        </p:tav>
                                        <p:tav tm="100000">
                                          <p:val>
                                            <p:fltVal val="1"/>
                                          </p:val>
                                        </p:tav>
                                      </p:tavLst>
                                    </p:anim>
                                    <p:anim calcmode="lin" valueType="num">
                                      <p:cBhvr>
                                        <p:cTn id="41" dur="332" tmFilter="0, 0; 0.125,0.2665; 0.25,0.4; 0.375,0.465; 0.5,0.5;  0.625,0.535; 0.75,0.6; 0.875,0.7335; 1,1">
                                          <p:stCondLst>
                                            <p:cond delay="1324"/>
                                          </p:stCondLst>
                                        </p:cTn>
                                        <p:tgtEl>
                                          <p:spTgt spid="12"/>
                                        </p:tgtEl>
                                        <p:attrNameLst>
                                          <p:attrName>ppt_y</p:attrName>
                                        </p:attrNameLst>
                                      </p:cBhvr>
                                      <p:tavLst>
                                        <p:tav tm="0" fmla="#ppt_y-sin(pi*$)/27">
                                          <p:val>
                                            <p:fltVal val="0"/>
                                          </p:val>
                                        </p:tav>
                                        <p:tav tm="100000">
                                          <p:val>
                                            <p:fltVal val="1"/>
                                          </p:val>
                                        </p:tav>
                                      </p:tavLst>
                                    </p:anim>
                                    <p:anim calcmode="lin" valueType="num">
                                      <p:cBhvr>
                                        <p:cTn id="42" dur="164" tmFilter="0, 0; 0.125,0.2665; 0.25,0.4; 0.375,0.465; 0.5,0.5;  0.625,0.535; 0.75,0.6; 0.875,0.7335; 1,1">
                                          <p:stCondLst>
                                            <p:cond delay="1656"/>
                                          </p:stCondLst>
                                        </p:cTn>
                                        <p:tgtEl>
                                          <p:spTgt spid="12"/>
                                        </p:tgtEl>
                                        <p:attrNameLst>
                                          <p:attrName>ppt_y</p:attrName>
                                        </p:attrNameLst>
                                      </p:cBhvr>
                                      <p:tavLst>
                                        <p:tav tm="0" fmla="#ppt_y-sin(pi*$)/81">
                                          <p:val>
                                            <p:fltVal val="0"/>
                                          </p:val>
                                        </p:tav>
                                        <p:tav tm="100000">
                                          <p:val>
                                            <p:fltVal val="1"/>
                                          </p:val>
                                        </p:tav>
                                      </p:tavLst>
                                    </p:anim>
                                    <p:animScale>
                                      <p:cBhvr>
                                        <p:cTn id="43" dur="26">
                                          <p:stCondLst>
                                            <p:cond delay="650"/>
                                          </p:stCondLst>
                                        </p:cTn>
                                        <p:tgtEl>
                                          <p:spTgt spid="12"/>
                                        </p:tgtEl>
                                      </p:cBhvr>
                                      <p:to x="100000" y="60000"/>
                                    </p:animScale>
                                    <p:animScale>
                                      <p:cBhvr>
                                        <p:cTn id="44" dur="166" decel="50000">
                                          <p:stCondLst>
                                            <p:cond delay="676"/>
                                          </p:stCondLst>
                                        </p:cTn>
                                        <p:tgtEl>
                                          <p:spTgt spid="12"/>
                                        </p:tgtEl>
                                      </p:cBhvr>
                                      <p:to x="100000" y="100000"/>
                                    </p:animScale>
                                    <p:animScale>
                                      <p:cBhvr>
                                        <p:cTn id="45" dur="26">
                                          <p:stCondLst>
                                            <p:cond delay="1312"/>
                                          </p:stCondLst>
                                        </p:cTn>
                                        <p:tgtEl>
                                          <p:spTgt spid="12"/>
                                        </p:tgtEl>
                                      </p:cBhvr>
                                      <p:to x="100000" y="80000"/>
                                    </p:animScale>
                                    <p:animScale>
                                      <p:cBhvr>
                                        <p:cTn id="46" dur="166" decel="50000">
                                          <p:stCondLst>
                                            <p:cond delay="1338"/>
                                          </p:stCondLst>
                                        </p:cTn>
                                        <p:tgtEl>
                                          <p:spTgt spid="12"/>
                                        </p:tgtEl>
                                      </p:cBhvr>
                                      <p:to x="100000" y="100000"/>
                                    </p:animScale>
                                    <p:animScale>
                                      <p:cBhvr>
                                        <p:cTn id="47" dur="26">
                                          <p:stCondLst>
                                            <p:cond delay="1642"/>
                                          </p:stCondLst>
                                        </p:cTn>
                                        <p:tgtEl>
                                          <p:spTgt spid="12"/>
                                        </p:tgtEl>
                                      </p:cBhvr>
                                      <p:to x="100000" y="90000"/>
                                    </p:animScale>
                                    <p:animScale>
                                      <p:cBhvr>
                                        <p:cTn id="48" dur="166" decel="50000">
                                          <p:stCondLst>
                                            <p:cond delay="1668"/>
                                          </p:stCondLst>
                                        </p:cTn>
                                        <p:tgtEl>
                                          <p:spTgt spid="12"/>
                                        </p:tgtEl>
                                      </p:cBhvr>
                                      <p:to x="100000" y="100000"/>
                                    </p:animScale>
                                    <p:animScale>
                                      <p:cBhvr>
                                        <p:cTn id="49" dur="26">
                                          <p:stCondLst>
                                            <p:cond delay="1808"/>
                                          </p:stCondLst>
                                        </p:cTn>
                                        <p:tgtEl>
                                          <p:spTgt spid="12"/>
                                        </p:tgtEl>
                                      </p:cBhvr>
                                      <p:to x="100000" y="95000"/>
                                    </p:animScale>
                                    <p:animScale>
                                      <p:cBhvr>
                                        <p:cTn id="50" dur="166" decel="50000">
                                          <p:stCondLst>
                                            <p:cond delay="1834"/>
                                          </p:stCondLst>
                                        </p:cTn>
                                        <p:tgtEl>
                                          <p:spTgt spid="12"/>
                                        </p:tgtEl>
                                      </p:cBhvr>
                                      <p:to x="100000" y="100000"/>
                                    </p:animScale>
                                  </p:childTnLst>
                                </p:cTn>
                              </p:par>
                              <p:par>
                                <p:cTn id="51" presetID="26" presetClass="entr" presetSubtype="0" fill="hold" grpId="0" nodeType="withEffect">
                                  <p:stCondLst>
                                    <p:cond delay="0"/>
                                  </p:stCondLst>
                                  <p:childTnLst>
                                    <p:set>
                                      <p:cBhvr>
                                        <p:cTn id="52" dur="1" fill="hold">
                                          <p:stCondLst>
                                            <p:cond delay="0"/>
                                          </p:stCondLst>
                                        </p:cTn>
                                        <p:tgtEl>
                                          <p:spTgt spid="13"/>
                                        </p:tgtEl>
                                        <p:attrNameLst>
                                          <p:attrName>style.visibility</p:attrName>
                                        </p:attrNameLst>
                                      </p:cBhvr>
                                      <p:to>
                                        <p:strVal val="visible"/>
                                      </p:to>
                                    </p:set>
                                    <p:animEffect transition="in" filter="wipe(down)">
                                      <p:cBhvr>
                                        <p:cTn id="53" dur="580">
                                          <p:stCondLst>
                                            <p:cond delay="0"/>
                                          </p:stCondLst>
                                        </p:cTn>
                                        <p:tgtEl>
                                          <p:spTgt spid="13"/>
                                        </p:tgtEl>
                                      </p:cBhvr>
                                    </p:animEffect>
                                    <p:anim calcmode="lin" valueType="num">
                                      <p:cBhvr>
                                        <p:cTn id="54" dur="1822" tmFilter="0,0; 0.14,0.36; 0.43,0.73; 0.71,0.91; 1.0,1.0">
                                          <p:stCondLst>
                                            <p:cond delay="0"/>
                                          </p:stCondLst>
                                        </p:cTn>
                                        <p:tgtEl>
                                          <p:spTgt spid="13"/>
                                        </p:tgtEl>
                                        <p:attrNameLst>
                                          <p:attrName>ppt_x</p:attrName>
                                        </p:attrNameLst>
                                      </p:cBhvr>
                                      <p:tavLst>
                                        <p:tav tm="0">
                                          <p:val>
                                            <p:strVal val="#ppt_x-0.25"/>
                                          </p:val>
                                        </p:tav>
                                        <p:tav tm="100000">
                                          <p:val>
                                            <p:strVal val="#ppt_x"/>
                                          </p:val>
                                        </p:tav>
                                      </p:tavLst>
                                    </p:anim>
                                    <p:anim calcmode="lin" valueType="num">
                                      <p:cBhvr>
                                        <p:cTn id="55" dur="664" tmFilter="0.0,0.0; 0.25,0.07; 0.50,0.2; 0.75,0.467; 1.0,1.0">
                                          <p:stCondLst>
                                            <p:cond delay="0"/>
                                          </p:stCondLst>
                                        </p:cTn>
                                        <p:tgtEl>
                                          <p:spTgt spid="13"/>
                                        </p:tgtEl>
                                        <p:attrNameLst>
                                          <p:attrName>ppt_y</p:attrName>
                                        </p:attrNameLst>
                                      </p:cBhvr>
                                      <p:tavLst>
                                        <p:tav tm="0" fmla="#ppt_y-sin(pi*$)/3">
                                          <p:val>
                                            <p:fltVal val="0.5"/>
                                          </p:val>
                                        </p:tav>
                                        <p:tav tm="100000">
                                          <p:val>
                                            <p:fltVal val="1"/>
                                          </p:val>
                                        </p:tav>
                                      </p:tavLst>
                                    </p:anim>
                                    <p:anim calcmode="lin" valueType="num">
                                      <p:cBhvr>
                                        <p:cTn id="56" dur="664" tmFilter="0, 0; 0.125,0.2665; 0.25,0.4; 0.375,0.465; 0.5,0.5;  0.625,0.535; 0.75,0.6; 0.875,0.7335; 1,1">
                                          <p:stCondLst>
                                            <p:cond delay="664"/>
                                          </p:stCondLst>
                                        </p:cTn>
                                        <p:tgtEl>
                                          <p:spTgt spid="13"/>
                                        </p:tgtEl>
                                        <p:attrNameLst>
                                          <p:attrName>ppt_y</p:attrName>
                                        </p:attrNameLst>
                                      </p:cBhvr>
                                      <p:tavLst>
                                        <p:tav tm="0" fmla="#ppt_y-sin(pi*$)/9">
                                          <p:val>
                                            <p:fltVal val="0"/>
                                          </p:val>
                                        </p:tav>
                                        <p:tav tm="100000">
                                          <p:val>
                                            <p:fltVal val="1"/>
                                          </p:val>
                                        </p:tav>
                                      </p:tavLst>
                                    </p:anim>
                                    <p:anim calcmode="lin" valueType="num">
                                      <p:cBhvr>
                                        <p:cTn id="57" dur="332" tmFilter="0, 0; 0.125,0.2665; 0.25,0.4; 0.375,0.465; 0.5,0.5;  0.625,0.535; 0.75,0.6; 0.875,0.7335; 1,1">
                                          <p:stCondLst>
                                            <p:cond delay="1324"/>
                                          </p:stCondLst>
                                        </p:cTn>
                                        <p:tgtEl>
                                          <p:spTgt spid="13"/>
                                        </p:tgtEl>
                                        <p:attrNameLst>
                                          <p:attrName>ppt_y</p:attrName>
                                        </p:attrNameLst>
                                      </p:cBhvr>
                                      <p:tavLst>
                                        <p:tav tm="0" fmla="#ppt_y-sin(pi*$)/27">
                                          <p:val>
                                            <p:fltVal val="0"/>
                                          </p:val>
                                        </p:tav>
                                        <p:tav tm="100000">
                                          <p:val>
                                            <p:fltVal val="1"/>
                                          </p:val>
                                        </p:tav>
                                      </p:tavLst>
                                    </p:anim>
                                    <p:anim calcmode="lin" valueType="num">
                                      <p:cBhvr>
                                        <p:cTn id="58" dur="164" tmFilter="0, 0; 0.125,0.2665; 0.25,0.4; 0.375,0.465; 0.5,0.5;  0.625,0.535; 0.75,0.6; 0.875,0.7335; 1,1">
                                          <p:stCondLst>
                                            <p:cond delay="1656"/>
                                          </p:stCondLst>
                                        </p:cTn>
                                        <p:tgtEl>
                                          <p:spTgt spid="13"/>
                                        </p:tgtEl>
                                        <p:attrNameLst>
                                          <p:attrName>ppt_y</p:attrName>
                                        </p:attrNameLst>
                                      </p:cBhvr>
                                      <p:tavLst>
                                        <p:tav tm="0" fmla="#ppt_y-sin(pi*$)/81">
                                          <p:val>
                                            <p:fltVal val="0"/>
                                          </p:val>
                                        </p:tav>
                                        <p:tav tm="100000">
                                          <p:val>
                                            <p:fltVal val="1"/>
                                          </p:val>
                                        </p:tav>
                                      </p:tavLst>
                                    </p:anim>
                                    <p:animScale>
                                      <p:cBhvr>
                                        <p:cTn id="59" dur="26">
                                          <p:stCondLst>
                                            <p:cond delay="650"/>
                                          </p:stCondLst>
                                        </p:cTn>
                                        <p:tgtEl>
                                          <p:spTgt spid="13"/>
                                        </p:tgtEl>
                                      </p:cBhvr>
                                      <p:to x="100000" y="60000"/>
                                    </p:animScale>
                                    <p:animScale>
                                      <p:cBhvr>
                                        <p:cTn id="60" dur="166" decel="50000">
                                          <p:stCondLst>
                                            <p:cond delay="676"/>
                                          </p:stCondLst>
                                        </p:cTn>
                                        <p:tgtEl>
                                          <p:spTgt spid="13"/>
                                        </p:tgtEl>
                                      </p:cBhvr>
                                      <p:to x="100000" y="100000"/>
                                    </p:animScale>
                                    <p:animScale>
                                      <p:cBhvr>
                                        <p:cTn id="61" dur="26">
                                          <p:stCondLst>
                                            <p:cond delay="1312"/>
                                          </p:stCondLst>
                                        </p:cTn>
                                        <p:tgtEl>
                                          <p:spTgt spid="13"/>
                                        </p:tgtEl>
                                      </p:cBhvr>
                                      <p:to x="100000" y="80000"/>
                                    </p:animScale>
                                    <p:animScale>
                                      <p:cBhvr>
                                        <p:cTn id="62" dur="166" decel="50000">
                                          <p:stCondLst>
                                            <p:cond delay="1338"/>
                                          </p:stCondLst>
                                        </p:cTn>
                                        <p:tgtEl>
                                          <p:spTgt spid="13"/>
                                        </p:tgtEl>
                                      </p:cBhvr>
                                      <p:to x="100000" y="100000"/>
                                    </p:animScale>
                                    <p:animScale>
                                      <p:cBhvr>
                                        <p:cTn id="63" dur="26">
                                          <p:stCondLst>
                                            <p:cond delay="1642"/>
                                          </p:stCondLst>
                                        </p:cTn>
                                        <p:tgtEl>
                                          <p:spTgt spid="13"/>
                                        </p:tgtEl>
                                      </p:cBhvr>
                                      <p:to x="100000" y="90000"/>
                                    </p:animScale>
                                    <p:animScale>
                                      <p:cBhvr>
                                        <p:cTn id="64" dur="166" decel="50000">
                                          <p:stCondLst>
                                            <p:cond delay="1668"/>
                                          </p:stCondLst>
                                        </p:cTn>
                                        <p:tgtEl>
                                          <p:spTgt spid="13"/>
                                        </p:tgtEl>
                                      </p:cBhvr>
                                      <p:to x="100000" y="100000"/>
                                    </p:animScale>
                                    <p:animScale>
                                      <p:cBhvr>
                                        <p:cTn id="65" dur="26">
                                          <p:stCondLst>
                                            <p:cond delay="1808"/>
                                          </p:stCondLst>
                                        </p:cTn>
                                        <p:tgtEl>
                                          <p:spTgt spid="13"/>
                                        </p:tgtEl>
                                      </p:cBhvr>
                                      <p:to x="100000" y="95000"/>
                                    </p:animScale>
                                    <p:animScale>
                                      <p:cBhvr>
                                        <p:cTn id="66" dur="166" decel="50000">
                                          <p:stCondLst>
                                            <p:cond delay="1834"/>
                                          </p:stCondLst>
                                        </p:cTn>
                                        <p:tgtEl>
                                          <p:spTgt spid="13"/>
                                        </p:tgtEl>
                                      </p:cBhvr>
                                      <p:to x="100000" y="100000"/>
                                    </p:animScale>
                                  </p:childTnLst>
                                </p:cTn>
                              </p:par>
                              <p:par>
                                <p:cTn id="67" presetID="26" presetClass="entr" presetSubtype="0" fill="hold" grpId="0" nodeType="withEffect">
                                  <p:stCondLst>
                                    <p:cond delay="0"/>
                                  </p:stCondLst>
                                  <p:childTnLst>
                                    <p:set>
                                      <p:cBhvr>
                                        <p:cTn id="68" dur="1" fill="hold">
                                          <p:stCondLst>
                                            <p:cond delay="0"/>
                                          </p:stCondLst>
                                        </p:cTn>
                                        <p:tgtEl>
                                          <p:spTgt spid="15"/>
                                        </p:tgtEl>
                                        <p:attrNameLst>
                                          <p:attrName>style.visibility</p:attrName>
                                        </p:attrNameLst>
                                      </p:cBhvr>
                                      <p:to>
                                        <p:strVal val="visible"/>
                                      </p:to>
                                    </p:set>
                                    <p:animEffect transition="in" filter="wipe(down)">
                                      <p:cBhvr>
                                        <p:cTn id="69" dur="580">
                                          <p:stCondLst>
                                            <p:cond delay="0"/>
                                          </p:stCondLst>
                                        </p:cTn>
                                        <p:tgtEl>
                                          <p:spTgt spid="15"/>
                                        </p:tgtEl>
                                      </p:cBhvr>
                                    </p:animEffect>
                                    <p:anim calcmode="lin" valueType="num">
                                      <p:cBhvr>
                                        <p:cTn id="70" dur="1822" tmFilter="0,0; 0.14,0.36; 0.43,0.73; 0.71,0.91; 1.0,1.0">
                                          <p:stCondLst>
                                            <p:cond delay="0"/>
                                          </p:stCondLst>
                                        </p:cTn>
                                        <p:tgtEl>
                                          <p:spTgt spid="15"/>
                                        </p:tgtEl>
                                        <p:attrNameLst>
                                          <p:attrName>ppt_x</p:attrName>
                                        </p:attrNameLst>
                                      </p:cBhvr>
                                      <p:tavLst>
                                        <p:tav tm="0">
                                          <p:val>
                                            <p:strVal val="#ppt_x-0.25"/>
                                          </p:val>
                                        </p:tav>
                                        <p:tav tm="100000">
                                          <p:val>
                                            <p:strVal val="#ppt_x"/>
                                          </p:val>
                                        </p:tav>
                                      </p:tavLst>
                                    </p:anim>
                                    <p:anim calcmode="lin" valueType="num">
                                      <p:cBhvr>
                                        <p:cTn id="71" dur="664" tmFilter="0.0,0.0; 0.25,0.07; 0.50,0.2; 0.75,0.467; 1.0,1.0">
                                          <p:stCondLst>
                                            <p:cond delay="0"/>
                                          </p:stCondLst>
                                        </p:cTn>
                                        <p:tgtEl>
                                          <p:spTgt spid="15"/>
                                        </p:tgtEl>
                                        <p:attrNameLst>
                                          <p:attrName>ppt_y</p:attrName>
                                        </p:attrNameLst>
                                      </p:cBhvr>
                                      <p:tavLst>
                                        <p:tav tm="0" fmla="#ppt_y-sin(pi*$)/3">
                                          <p:val>
                                            <p:fltVal val="0.5"/>
                                          </p:val>
                                        </p:tav>
                                        <p:tav tm="100000">
                                          <p:val>
                                            <p:fltVal val="1"/>
                                          </p:val>
                                        </p:tav>
                                      </p:tavLst>
                                    </p:anim>
                                    <p:anim calcmode="lin" valueType="num">
                                      <p:cBhvr>
                                        <p:cTn id="72" dur="664" tmFilter="0, 0; 0.125,0.2665; 0.25,0.4; 0.375,0.465; 0.5,0.5;  0.625,0.535; 0.75,0.6; 0.875,0.7335; 1,1">
                                          <p:stCondLst>
                                            <p:cond delay="664"/>
                                          </p:stCondLst>
                                        </p:cTn>
                                        <p:tgtEl>
                                          <p:spTgt spid="15"/>
                                        </p:tgtEl>
                                        <p:attrNameLst>
                                          <p:attrName>ppt_y</p:attrName>
                                        </p:attrNameLst>
                                      </p:cBhvr>
                                      <p:tavLst>
                                        <p:tav tm="0" fmla="#ppt_y-sin(pi*$)/9">
                                          <p:val>
                                            <p:fltVal val="0"/>
                                          </p:val>
                                        </p:tav>
                                        <p:tav tm="100000">
                                          <p:val>
                                            <p:fltVal val="1"/>
                                          </p:val>
                                        </p:tav>
                                      </p:tavLst>
                                    </p:anim>
                                    <p:anim calcmode="lin" valueType="num">
                                      <p:cBhvr>
                                        <p:cTn id="73" dur="332" tmFilter="0, 0; 0.125,0.2665; 0.25,0.4; 0.375,0.465; 0.5,0.5;  0.625,0.535; 0.75,0.6; 0.875,0.7335; 1,1">
                                          <p:stCondLst>
                                            <p:cond delay="1324"/>
                                          </p:stCondLst>
                                        </p:cTn>
                                        <p:tgtEl>
                                          <p:spTgt spid="15"/>
                                        </p:tgtEl>
                                        <p:attrNameLst>
                                          <p:attrName>ppt_y</p:attrName>
                                        </p:attrNameLst>
                                      </p:cBhvr>
                                      <p:tavLst>
                                        <p:tav tm="0" fmla="#ppt_y-sin(pi*$)/27">
                                          <p:val>
                                            <p:fltVal val="0"/>
                                          </p:val>
                                        </p:tav>
                                        <p:tav tm="100000">
                                          <p:val>
                                            <p:fltVal val="1"/>
                                          </p:val>
                                        </p:tav>
                                      </p:tavLst>
                                    </p:anim>
                                    <p:anim calcmode="lin" valueType="num">
                                      <p:cBhvr>
                                        <p:cTn id="74" dur="164" tmFilter="0, 0; 0.125,0.2665; 0.25,0.4; 0.375,0.465; 0.5,0.5;  0.625,0.535; 0.75,0.6; 0.875,0.7335; 1,1">
                                          <p:stCondLst>
                                            <p:cond delay="1656"/>
                                          </p:stCondLst>
                                        </p:cTn>
                                        <p:tgtEl>
                                          <p:spTgt spid="15"/>
                                        </p:tgtEl>
                                        <p:attrNameLst>
                                          <p:attrName>ppt_y</p:attrName>
                                        </p:attrNameLst>
                                      </p:cBhvr>
                                      <p:tavLst>
                                        <p:tav tm="0" fmla="#ppt_y-sin(pi*$)/81">
                                          <p:val>
                                            <p:fltVal val="0"/>
                                          </p:val>
                                        </p:tav>
                                        <p:tav tm="100000">
                                          <p:val>
                                            <p:fltVal val="1"/>
                                          </p:val>
                                        </p:tav>
                                      </p:tavLst>
                                    </p:anim>
                                    <p:animScale>
                                      <p:cBhvr>
                                        <p:cTn id="75" dur="26">
                                          <p:stCondLst>
                                            <p:cond delay="650"/>
                                          </p:stCondLst>
                                        </p:cTn>
                                        <p:tgtEl>
                                          <p:spTgt spid="15"/>
                                        </p:tgtEl>
                                      </p:cBhvr>
                                      <p:to x="100000" y="60000"/>
                                    </p:animScale>
                                    <p:animScale>
                                      <p:cBhvr>
                                        <p:cTn id="76" dur="166" decel="50000">
                                          <p:stCondLst>
                                            <p:cond delay="676"/>
                                          </p:stCondLst>
                                        </p:cTn>
                                        <p:tgtEl>
                                          <p:spTgt spid="15"/>
                                        </p:tgtEl>
                                      </p:cBhvr>
                                      <p:to x="100000" y="100000"/>
                                    </p:animScale>
                                    <p:animScale>
                                      <p:cBhvr>
                                        <p:cTn id="77" dur="26">
                                          <p:stCondLst>
                                            <p:cond delay="1312"/>
                                          </p:stCondLst>
                                        </p:cTn>
                                        <p:tgtEl>
                                          <p:spTgt spid="15"/>
                                        </p:tgtEl>
                                      </p:cBhvr>
                                      <p:to x="100000" y="80000"/>
                                    </p:animScale>
                                    <p:animScale>
                                      <p:cBhvr>
                                        <p:cTn id="78" dur="166" decel="50000">
                                          <p:stCondLst>
                                            <p:cond delay="1338"/>
                                          </p:stCondLst>
                                        </p:cTn>
                                        <p:tgtEl>
                                          <p:spTgt spid="15"/>
                                        </p:tgtEl>
                                      </p:cBhvr>
                                      <p:to x="100000" y="100000"/>
                                    </p:animScale>
                                    <p:animScale>
                                      <p:cBhvr>
                                        <p:cTn id="79" dur="26">
                                          <p:stCondLst>
                                            <p:cond delay="1642"/>
                                          </p:stCondLst>
                                        </p:cTn>
                                        <p:tgtEl>
                                          <p:spTgt spid="15"/>
                                        </p:tgtEl>
                                      </p:cBhvr>
                                      <p:to x="100000" y="90000"/>
                                    </p:animScale>
                                    <p:animScale>
                                      <p:cBhvr>
                                        <p:cTn id="80" dur="166" decel="50000">
                                          <p:stCondLst>
                                            <p:cond delay="1668"/>
                                          </p:stCondLst>
                                        </p:cTn>
                                        <p:tgtEl>
                                          <p:spTgt spid="15"/>
                                        </p:tgtEl>
                                      </p:cBhvr>
                                      <p:to x="100000" y="100000"/>
                                    </p:animScale>
                                    <p:animScale>
                                      <p:cBhvr>
                                        <p:cTn id="81" dur="26">
                                          <p:stCondLst>
                                            <p:cond delay="1808"/>
                                          </p:stCondLst>
                                        </p:cTn>
                                        <p:tgtEl>
                                          <p:spTgt spid="15"/>
                                        </p:tgtEl>
                                      </p:cBhvr>
                                      <p:to x="100000" y="95000"/>
                                    </p:animScale>
                                    <p:animScale>
                                      <p:cBhvr>
                                        <p:cTn id="82" dur="166" decel="50000">
                                          <p:stCondLst>
                                            <p:cond delay="1834"/>
                                          </p:stCondLst>
                                        </p:cTn>
                                        <p:tgtEl>
                                          <p:spTgt spid="15"/>
                                        </p:tgtEl>
                                      </p:cBhvr>
                                      <p:to x="100000" y="100000"/>
                                    </p:animScale>
                                  </p:childTnLst>
                                </p:cTn>
                              </p:par>
                            </p:childTnLst>
                          </p:cTn>
                        </p:par>
                      </p:childTnLst>
                    </p:cTn>
                  </p:par>
                  <p:par>
                    <p:cTn id="83" fill="hold">
                      <p:stCondLst>
                        <p:cond delay="indefinite"/>
                      </p:stCondLst>
                      <p:childTnLst>
                        <p:par>
                          <p:cTn id="84" fill="hold">
                            <p:stCondLst>
                              <p:cond delay="0"/>
                            </p:stCondLst>
                            <p:childTnLst>
                              <p:par>
                                <p:cTn id="85" presetID="2" presetClass="entr" presetSubtype="4" fill="hold" grpId="0" nodeType="clickEffect">
                                  <p:stCondLst>
                                    <p:cond delay="0"/>
                                  </p:stCondLst>
                                  <p:childTnLst>
                                    <p:set>
                                      <p:cBhvr>
                                        <p:cTn id="86" dur="1" fill="hold">
                                          <p:stCondLst>
                                            <p:cond delay="0"/>
                                          </p:stCondLst>
                                        </p:cTn>
                                        <p:tgtEl>
                                          <p:spTgt spid="18"/>
                                        </p:tgtEl>
                                        <p:attrNameLst>
                                          <p:attrName>style.visibility</p:attrName>
                                        </p:attrNameLst>
                                      </p:cBhvr>
                                      <p:to>
                                        <p:strVal val="visible"/>
                                      </p:to>
                                    </p:set>
                                    <p:anim calcmode="lin" valueType="num">
                                      <p:cBhvr additive="base">
                                        <p:cTn id="87" dur="500" fill="hold"/>
                                        <p:tgtEl>
                                          <p:spTgt spid="18"/>
                                        </p:tgtEl>
                                        <p:attrNameLst>
                                          <p:attrName>ppt_x</p:attrName>
                                        </p:attrNameLst>
                                      </p:cBhvr>
                                      <p:tavLst>
                                        <p:tav tm="0">
                                          <p:val>
                                            <p:strVal val="#ppt_x"/>
                                          </p:val>
                                        </p:tav>
                                        <p:tav tm="100000">
                                          <p:val>
                                            <p:strVal val="#ppt_x"/>
                                          </p:val>
                                        </p:tav>
                                      </p:tavLst>
                                    </p:anim>
                                    <p:anim calcmode="lin" valueType="num">
                                      <p:cBhvr additive="base">
                                        <p:cTn id="88"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P spid="13" grpId="0" animBg="1"/>
      <p:bldP spid="15" grpId="0" animBg="1"/>
      <p:bldP spid="17" grpId="0" animBg="1"/>
      <p:bldP spid="18"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8AEB7A-1B6E-432E-9E78-C865ADC3123C}"/>
              </a:ext>
            </a:extLst>
          </p:cNvPr>
          <p:cNvSpPr>
            <a:spLocks noGrp="1"/>
          </p:cNvSpPr>
          <p:nvPr>
            <p:ph type="title"/>
          </p:nvPr>
        </p:nvSpPr>
        <p:spPr>
          <a:xfrm>
            <a:off x="172278" y="228600"/>
            <a:ext cx="8812696" cy="758952"/>
          </a:xfrm>
        </p:spPr>
        <p:txBody>
          <a:bodyPr>
            <a:normAutofit fontScale="90000"/>
          </a:bodyPr>
          <a:lstStyle/>
          <a:p>
            <a:r>
              <a:rPr lang="en-GB" dirty="0"/>
              <a:t>Cultural Habits – What did it mean to be “Roman”</a:t>
            </a:r>
          </a:p>
        </p:txBody>
      </p:sp>
      <p:sp>
        <p:nvSpPr>
          <p:cNvPr id="4" name="Content Placeholder 3">
            <a:extLst>
              <a:ext uri="{FF2B5EF4-FFF2-40B4-BE49-F238E27FC236}">
                <a16:creationId xmlns:a16="http://schemas.microsoft.com/office/drawing/2014/main" id="{34CCE0C0-179E-4AEF-A190-F0FDAB057EE9}"/>
              </a:ext>
            </a:extLst>
          </p:cNvPr>
          <p:cNvSpPr>
            <a:spLocks noGrp="1"/>
          </p:cNvSpPr>
          <p:nvPr>
            <p:ph sz="half" idx="1"/>
          </p:nvPr>
        </p:nvSpPr>
        <p:spPr>
          <a:xfrm>
            <a:off x="172278" y="1470991"/>
            <a:ext cx="4280452" cy="5158409"/>
          </a:xfrm>
        </p:spPr>
        <p:txBody>
          <a:bodyPr>
            <a:normAutofit fontScale="92500" lnSpcReduction="20000"/>
          </a:bodyPr>
          <a:lstStyle/>
          <a:p>
            <a:r>
              <a:rPr lang="en-GB" i="1" dirty="0" err="1"/>
              <a:t>Romanitas</a:t>
            </a:r>
            <a:r>
              <a:rPr lang="en-GB" dirty="0"/>
              <a:t> not defined primarily or exclusively in terms of kinship, but in adopting certain particular customs (</a:t>
            </a:r>
            <a:r>
              <a:rPr lang="en-GB" i="1" dirty="0"/>
              <a:t>mores</a:t>
            </a:r>
            <a:r>
              <a:rPr lang="en-GB" dirty="0"/>
              <a:t>) and material culture. </a:t>
            </a:r>
          </a:p>
          <a:p>
            <a:pPr lvl="1"/>
            <a:r>
              <a:rPr lang="en-GB" dirty="0"/>
              <a:t>Including speaking of Latin.</a:t>
            </a:r>
          </a:p>
          <a:p>
            <a:endParaRPr lang="en-GB" sz="500" dirty="0"/>
          </a:p>
          <a:p>
            <a:r>
              <a:rPr lang="en-GB" dirty="0"/>
              <a:t>Rationalisation in of space:</a:t>
            </a:r>
          </a:p>
          <a:p>
            <a:pPr lvl="1"/>
            <a:r>
              <a:rPr lang="en-GB" dirty="0"/>
              <a:t>centuriated farmland and grid-planned colonies.</a:t>
            </a:r>
          </a:p>
          <a:p>
            <a:endParaRPr lang="en-GB" sz="500" dirty="0"/>
          </a:p>
          <a:p>
            <a:r>
              <a:rPr lang="en-GB" dirty="0"/>
              <a:t>Civic infrastructure: fora, temples, porticos, and baths.</a:t>
            </a:r>
          </a:p>
          <a:p>
            <a:endParaRPr lang="en-GB" sz="500" dirty="0"/>
          </a:p>
          <a:p>
            <a:r>
              <a:rPr lang="en-GB" dirty="0"/>
              <a:t>Paying taxes, letting the “better sort” rule, and giving due homage to the Imperial family. </a:t>
            </a:r>
          </a:p>
          <a:p>
            <a:endParaRPr lang="en-GB" dirty="0"/>
          </a:p>
          <a:p>
            <a:endParaRPr lang="en-GB" dirty="0"/>
          </a:p>
          <a:p>
            <a:endParaRPr lang="en-GB" dirty="0"/>
          </a:p>
        </p:txBody>
      </p:sp>
      <p:pic>
        <p:nvPicPr>
          <p:cNvPr id="6" name="Content Placeholder 5">
            <a:extLst>
              <a:ext uri="{FF2B5EF4-FFF2-40B4-BE49-F238E27FC236}">
                <a16:creationId xmlns:a16="http://schemas.microsoft.com/office/drawing/2014/main" id="{83B6B5CB-1FBE-4E08-8B37-B70537E9C803}"/>
              </a:ext>
            </a:extLst>
          </p:cNvPr>
          <p:cNvPicPr>
            <a:picLocks noGrp="1" noChangeAspect="1"/>
          </p:cNvPicPr>
          <p:nvPr>
            <p:ph sz="half" idx="2"/>
          </p:nvPr>
        </p:nvPicPr>
        <p:blipFill>
          <a:blip r:embed="rId2"/>
          <a:stretch>
            <a:fillRect/>
          </a:stretch>
        </p:blipFill>
        <p:spPr>
          <a:xfrm>
            <a:off x="4787348" y="1470991"/>
            <a:ext cx="4038600" cy="2689770"/>
          </a:xfrm>
          <a:prstGeom prst="rect">
            <a:avLst/>
          </a:prstGeom>
        </p:spPr>
      </p:pic>
      <p:pic>
        <p:nvPicPr>
          <p:cNvPr id="7" name="Picture 6">
            <a:extLst>
              <a:ext uri="{FF2B5EF4-FFF2-40B4-BE49-F238E27FC236}">
                <a16:creationId xmlns:a16="http://schemas.microsoft.com/office/drawing/2014/main" id="{D9435CF6-ED53-4FEC-9CDC-E6471D8C018C}"/>
              </a:ext>
            </a:extLst>
          </p:cNvPr>
          <p:cNvPicPr>
            <a:picLocks noChangeAspect="1"/>
          </p:cNvPicPr>
          <p:nvPr/>
        </p:nvPicPr>
        <p:blipFill>
          <a:blip r:embed="rId3"/>
          <a:stretch>
            <a:fillRect/>
          </a:stretch>
        </p:blipFill>
        <p:spPr>
          <a:xfrm>
            <a:off x="4691272" y="4050195"/>
            <a:ext cx="4280450" cy="2518332"/>
          </a:xfrm>
          <a:prstGeom prst="rect">
            <a:avLst/>
          </a:prstGeom>
        </p:spPr>
      </p:pic>
      <p:sp>
        <p:nvSpPr>
          <p:cNvPr id="9" name="TextBox 8">
            <a:extLst>
              <a:ext uri="{FF2B5EF4-FFF2-40B4-BE49-F238E27FC236}">
                <a16:creationId xmlns:a16="http://schemas.microsoft.com/office/drawing/2014/main" id="{9ECF6A39-E7AD-443D-96F1-D1FE99B54BC8}"/>
              </a:ext>
            </a:extLst>
          </p:cNvPr>
          <p:cNvSpPr txBox="1"/>
          <p:nvPr/>
        </p:nvSpPr>
        <p:spPr>
          <a:xfrm>
            <a:off x="4578626" y="6260068"/>
            <a:ext cx="4572000" cy="369332"/>
          </a:xfrm>
          <a:prstGeom prst="rect">
            <a:avLst/>
          </a:prstGeom>
          <a:noFill/>
        </p:spPr>
        <p:txBody>
          <a:bodyPr wrap="square">
            <a:spAutoFit/>
          </a:bodyPr>
          <a:lstStyle/>
          <a:p>
            <a:r>
              <a:rPr lang="en-GB" dirty="0"/>
              <a:t>Colonia Iulia Urbs </a:t>
            </a:r>
            <a:r>
              <a:rPr lang="en-GB" dirty="0" err="1"/>
              <a:t>Triumphalis</a:t>
            </a:r>
            <a:r>
              <a:rPr lang="en-GB" dirty="0"/>
              <a:t> (</a:t>
            </a:r>
            <a:r>
              <a:rPr lang="en-GB" dirty="0" err="1"/>
              <a:t>Tarraco</a:t>
            </a:r>
            <a:r>
              <a:rPr lang="en-GB" dirty="0"/>
              <a:t>)</a:t>
            </a:r>
          </a:p>
        </p:txBody>
      </p:sp>
      <p:pic>
        <p:nvPicPr>
          <p:cNvPr id="10" name="Picture 9">
            <a:extLst>
              <a:ext uri="{FF2B5EF4-FFF2-40B4-BE49-F238E27FC236}">
                <a16:creationId xmlns:a16="http://schemas.microsoft.com/office/drawing/2014/main" id="{AC97AB48-E03D-4B02-86AE-C5D4FCB1D4CD}"/>
              </a:ext>
            </a:extLst>
          </p:cNvPr>
          <p:cNvPicPr>
            <a:picLocks noChangeAspect="1"/>
          </p:cNvPicPr>
          <p:nvPr/>
        </p:nvPicPr>
        <p:blipFill>
          <a:blip r:embed="rId4"/>
          <a:stretch>
            <a:fillRect/>
          </a:stretch>
        </p:blipFill>
        <p:spPr>
          <a:xfrm>
            <a:off x="159026" y="139571"/>
            <a:ext cx="4572000" cy="3562350"/>
          </a:xfrm>
          <a:prstGeom prst="rect">
            <a:avLst/>
          </a:prstGeom>
        </p:spPr>
      </p:pic>
      <p:pic>
        <p:nvPicPr>
          <p:cNvPr id="11" name="Picture 10">
            <a:extLst>
              <a:ext uri="{FF2B5EF4-FFF2-40B4-BE49-F238E27FC236}">
                <a16:creationId xmlns:a16="http://schemas.microsoft.com/office/drawing/2014/main" id="{9DAF1FA6-54BF-4DA5-A586-220B120E1038}"/>
              </a:ext>
            </a:extLst>
          </p:cNvPr>
          <p:cNvPicPr>
            <a:picLocks noChangeAspect="1"/>
          </p:cNvPicPr>
          <p:nvPr/>
        </p:nvPicPr>
        <p:blipFill>
          <a:blip r:embed="rId5"/>
          <a:stretch>
            <a:fillRect/>
          </a:stretch>
        </p:blipFill>
        <p:spPr>
          <a:xfrm>
            <a:off x="4678020" y="97187"/>
            <a:ext cx="4469488" cy="3352116"/>
          </a:xfrm>
          <a:prstGeom prst="rect">
            <a:avLst/>
          </a:prstGeom>
        </p:spPr>
      </p:pic>
      <p:sp>
        <p:nvSpPr>
          <p:cNvPr id="13" name="TextBox 12">
            <a:extLst>
              <a:ext uri="{FF2B5EF4-FFF2-40B4-BE49-F238E27FC236}">
                <a16:creationId xmlns:a16="http://schemas.microsoft.com/office/drawing/2014/main" id="{02F85CFA-19D4-4B51-80C6-9D90B81B808A}"/>
              </a:ext>
            </a:extLst>
          </p:cNvPr>
          <p:cNvSpPr txBox="1"/>
          <p:nvPr/>
        </p:nvSpPr>
        <p:spPr>
          <a:xfrm>
            <a:off x="4827102" y="2836179"/>
            <a:ext cx="4224136" cy="923330"/>
          </a:xfrm>
          <a:prstGeom prst="rect">
            <a:avLst/>
          </a:prstGeom>
          <a:solidFill>
            <a:schemeClr val="bg2">
              <a:lumMod val="90000"/>
            </a:schemeClr>
          </a:solidFill>
        </p:spPr>
        <p:txBody>
          <a:bodyPr wrap="square" rtlCol="0">
            <a:spAutoFit/>
          </a:bodyPr>
          <a:lstStyle/>
          <a:p>
            <a:r>
              <a:rPr lang="en-GB" dirty="0"/>
              <a:t>Theatre built during the first half of the first century AD (i.e. Julio-Claudian period)</a:t>
            </a:r>
          </a:p>
        </p:txBody>
      </p:sp>
      <p:pic>
        <p:nvPicPr>
          <p:cNvPr id="14" name="Picture 13">
            <a:extLst>
              <a:ext uri="{FF2B5EF4-FFF2-40B4-BE49-F238E27FC236}">
                <a16:creationId xmlns:a16="http://schemas.microsoft.com/office/drawing/2014/main" id="{5EB5FA17-0D80-4EC3-963F-CEBA3787377B}"/>
              </a:ext>
            </a:extLst>
          </p:cNvPr>
          <p:cNvPicPr>
            <a:picLocks noChangeAspect="1"/>
          </p:cNvPicPr>
          <p:nvPr/>
        </p:nvPicPr>
        <p:blipFill>
          <a:blip r:embed="rId6"/>
          <a:stretch>
            <a:fillRect/>
          </a:stretch>
        </p:blipFill>
        <p:spPr>
          <a:xfrm>
            <a:off x="4813855" y="3482510"/>
            <a:ext cx="4224136" cy="3168102"/>
          </a:xfrm>
          <a:prstGeom prst="rect">
            <a:avLst/>
          </a:prstGeom>
        </p:spPr>
      </p:pic>
      <p:sp>
        <p:nvSpPr>
          <p:cNvPr id="15" name="Circle: Hollow 14">
            <a:extLst>
              <a:ext uri="{FF2B5EF4-FFF2-40B4-BE49-F238E27FC236}">
                <a16:creationId xmlns:a16="http://schemas.microsoft.com/office/drawing/2014/main" id="{A44FB863-AF39-4AEB-AD86-B931EC90A641}"/>
              </a:ext>
            </a:extLst>
          </p:cNvPr>
          <p:cNvSpPr/>
          <p:nvPr/>
        </p:nvSpPr>
        <p:spPr>
          <a:xfrm>
            <a:off x="7635014" y="3976903"/>
            <a:ext cx="1046922" cy="904537"/>
          </a:xfrm>
          <a:prstGeom prst="donut">
            <a:avLst>
              <a:gd name="adj" fmla="val 1034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16" name="Picture 15">
            <a:extLst>
              <a:ext uri="{FF2B5EF4-FFF2-40B4-BE49-F238E27FC236}">
                <a16:creationId xmlns:a16="http://schemas.microsoft.com/office/drawing/2014/main" id="{B162DA1E-6F28-4265-9E12-5FC250D3D86C}"/>
              </a:ext>
            </a:extLst>
          </p:cNvPr>
          <p:cNvPicPr>
            <a:picLocks noChangeAspect="1"/>
          </p:cNvPicPr>
          <p:nvPr/>
        </p:nvPicPr>
        <p:blipFill>
          <a:blip r:embed="rId7"/>
          <a:stretch>
            <a:fillRect/>
          </a:stretch>
        </p:blipFill>
        <p:spPr>
          <a:xfrm>
            <a:off x="172273" y="3773175"/>
            <a:ext cx="4280452" cy="2746128"/>
          </a:xfrm>
          <a:prstGeom prst="rect">
            <a:avLst/>
          </a:prstGeom>
        </p:spPr>
      </p:pic>
      <p:sp>
        <p:nvSpPr>
          <p:cNvPr id="19" name="TextBox 18">
            <a:extLst>
              <a:ext uri="{FF2B5EF4-FFF2-40B4-BE49-F238E27FC236}">
                <a16:creationId xmlns:a16="http://schemas.microsoft.com/office/drawing/2014/main" id="{B048DDF0-754E-48A8-A3F3-F54F2942313A}"/>
              </a:ext>
            </a:extLst>
          </p:cNvPr>
          <p:cNvSpPr txBox="1"/>
          <p:nvPr/>
        </p:nvSpPr>
        <p:spPr>
          <a:xfrm>
            <a:off x="-13252" y="5719227"/>
            <a:ext cx="9091002" cy="1138773"/>
          </a:xfrm>
          <a:prstGeom prst="rect">
            <a:avLst/>
          </a:prstGeom>
          <a:solidFill>
            <a:schemeClr val="accent1">
              <a:lumMod val="20000"/>
              <a:lumOff val="80000"/>
            </a:schemeClr>
          </a:solidFill>
        </p:spPr>
        <p:txBody>
          <a:bodyPr wrap="square">
            <a:spAutoFit/>
          </a:bodyPr>
          <a:lstStyle/>
          <a:p>
            <a:r>
              <a:rPr lang="en-GB" sz="1700" dirty="0"/>
              <a:t>From the late Republican period a square and a temple dedicated to the </a:t>
            </a:r>
            <a:r>
              <a:rPr lang="en-GB" sz="1700" dirty="0" err="1"/>
              <a:t>Trias</a:t>
            </a:r>
            <a:r>
              <a:rPr lang="en-GB" sz="1700" dirty="0"/>
              <a:t>- </a:t>
            </a:r>
            <a:r>
              <a:rPr lang="en-GB" sz="1700" dirty="0" err="1"/>
              <a:t>Capitolinus</a:t>
            </a:r>
            <a:r>
              <a:rPr lang="en-GB" sz="1700" dirty="0"/>
              <a:t> (Jupiter, Juno and Minerva) was being constructed. And under August the Basilica </a:t>
            </a:r>
            <a:r>
              <a:rPr lang="en-GB" sz="1700" dirty="0" err="1"/>
              <a:t>Iuridicalis</a:t>
            </a:r>
            <a:r>
              <a:rPr lang="en-GB" sz="1700" dirty="0"/>
              <a:t> (court of justice) was built, while under Tiberius a central colonnade of two floors high was added and the forum was expanded with a </a:t>
            </a:r>
            <a:r>
              <a:rPr lang="en-GB" sz="1700" i="1" dirty="0"/>
              <a:t>forum </a:t>
            </a:r>
            <a:r>
              <a:rPr lang="en-GB" sz="1700" i="1" dirty="0" err="1"/>
              <a:t>adiectum</a:t>
            </a:r>
            <a:r>
              <a:rPr lang="en-GB" sz="1700" i="1" dirty="0"/>
              <a:t> </a:t>
            </a:r>
            <a:r>
              <a:rPr lang="en-GB" sz="1700" dirty="0"/>
              <a:t>(added forum).</a:t>
            </a:r>
          </a:p>
        </p:txBody>
      </p:sp>
    </p:spTree>
    <p:extLst>
      <p:ext uri="{BB962C8B-B14F-4D97-AF65-F5344CB8AC3E}">
        <p14:creationId xmlns:p14="http://schemas.microsoft.com/office/powerpoint/2010/main" val="24254237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circle(in)">
                                      <p:cBhvr>
                                        <p:cTn id="7" dur="2000"/>
                                        <p:tgtEl>
                                          <p:spTgt spid="19"/>
                                        </p:tgtEl>
                                      </p:cBhvr>
                                    </p:animEffect>
                                  </p:childTnLst>
                                </p:cTn>
                              </p:par>
                              <p:par>
                                <p:cTn id="8" presetID="6" presetClass="entr" presetSubtype="16" fill="hold" nodeType="withEffect">
                                  <p:stCondLst>
                                    <p:cond delay="0"/>
                                  </p:stCondLst>
                                  <p:childTnLst>
                                    <p:set>
                                      <p:cBhvr>
                                        <p:cTn id="9" dur="1" fill="hold">
                                          <p:stCondLst>
                                            <p:cond delay="0"/>
                                          </p:stCondLst>
                                        </p:cTn>
                                        <p:tgtEl>
                                          <p:spTgt spid="16"/>
                                        </p:tgtEl>
                                        <p:attrNameLst>
                                          <p:attrName>style.visibility</p:attrName>
                                        </p:attrNameLst>
                                      </p:cBhvr>
                                      <p:to>
                                        <p:strVal val="visible"/>
                                      </p:to>
                                    </p:set>
                                    <p:animEffect transition="in" filter="circle(in)">
                                      <p:cBhvr>
                                        <p:cTn id="10" dur="2000"/>
                                        <p:tgtEl>
                                          <p:spTgt spid="16"/>
                                        </p:tgtEl>
                                      </p:cBhvr>
                                    </p:animEffect>
                                  </p:childTnLst>
                                </p:cTn>
                              </p:par>
                              <p:par>
                                <p:cTn id="11" presetID="6" presetClass="entr" presetSubtype="16" fill="hold" nodeType="withEffect">
                                  <p:stCondLst>
                                    <p:cond delay="0"/>
                                  </p:stCondLst>
                                  <p:childTnLst>
                                    <p:set>
                                      <p:cBhvr>
                                        <p:cTn id="12" dur="1" fill="hold">
                                          <p:stCondLst>
                                            <p:cond delay="0"/>
                                          </p:stCondLst>
                                        </p:cTn>
                                        <p:tgtEl>
                                          <p:spTgt spid="10"/>
                                        </p:tgtEl>
                                        <p:attrNameLst>
                                          <p:attrName>style.visibility</p:attrName>
                                        </p:attrNameLst>
                                      </p:cBhvr>
                                      <p:to>
                                        <p:strVal val="visible"/>
                                      </p:to>
                                    </p:set>
                                    <p:animEffect transition="in" filter="circle(in)">
                                      <p:cBhvr>
                                        <p:cTn id="13" dur="2000"/>
                                        <p:tgtEl>
                                          <p:spTgt spid="10"/>
                                        </p:tgtEl>
                                      </p:cBhvr>
                                    </p:animEffect>
                                  </p:childTnLst>
                                </p:cTn>
                              </p:par>
                              <p:par>
                                <p:cTn id="14" presetID="6" presetClass="entr" presetSubtype="16" fill="hold" nodeType="withEffect">
                                  <p:stCondLst>
                                    <p:cond delay="0"/>
                                  </p:stCondLst>
                                  <p:childTnLst>
                                    <p:set>
                                      <p:cBhvr>
                                        <p:cTn id="15" dur="1" fill="hold">
                                          <p:stCondLst>
                                            <p:cond delay="0"/>
                                          </p:stCondLst>
                                        </p:cTn>
                                        <p:tgtEl>
                                          <p:spTgt spid="11"/>
                                        </p:tgtEl>
                                        <p:attrNameLst>
                                          <p:attrName>style.visibility</p:attrName>
                                        </p:attrNameLst>
                                      </p:cBhvr>
                                      <p:to>
                                        <p:strVal val="visible"/>
                                      </p:to>
                                    </p:set>
                                    <p:animEffect transition="in" filter="circle(in)">
                                      <p:cBhvr>
                                        <p:cTn id="16" dur="2000"/>
                                        <p:tgtEl>
                                          <p:spTgt spid="11"/>
                                        </p:tgtEl>
                                      </p:cBhvr>
                                    </p:animEffect>
                                  </p:childTnLst>
                                </p:cTn>
                              </p:par>
                              <p:par>
                                <p:cTn id="17" presetID="6" presetClass="entr" presetSubtype="16" fill="hold" nodeType="withEffect">
                                  <p:stCondLst>
                                    <p:cond delay="0"/>
                                  </p:stCondLst>
                                  <p:childTnLst>
                                    <p:set>
                                      <p:cBhvr>
                                        <p:cTn id="18" dur="1" fill="hold">
                                          <p:stCondLst>
                                            <p:cond delay="0"/>
                                          </p:stCondLst>
                                        </p:cTn>
                                        <p:tgtEl>
                                          <p:spTgt spid="14"/>
                                        </p:tgtEl>
                                        <p:attrNameLst>
                                          <p:attrName>style.visibility</p:attrName>
                                        </p:attrNameLst>
                                      </p:cBhvr>
                                      <p:to>
                                        <p:strVal val="visible"/>
                                      </p:to>
                                    </p:set>
                                    <p:animEffect transition="in" filter="circle(in)">
                                      <p:cBhvr>
                                        <p:cTn id="19" dur="2000"/>
                                        <p:tgtEl>
                                          <p:spTgt spid="14"/>
                                        </p:tgtEl>
                                      </p:cBhvr>
                                    </p:animEffect>
                                  </p:childTnLst>
                                </p:cTn>
                              </p:par>
                              <p:par>
                                <p:cTn id="20" presetID="6" presetClass="entr" presetSubtype="16" fill="hold" grpId="0" nodeType="with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circle(in)">
                                      <p:cBhvr>
                                        <p:cTn id="22" dur="2000"/>
                                        <p:tgtEl>
                                          <p:spTgt spid="13"/>
                                        </p:tgtEl>
                                      </p:cBhvr>
                                    </p:animEffect>
                                  </p:childTnLst>
                                </p:cTn>
                              </p:par>
                              <p:par>
                                <p:cTn id="23" presetID="6" presetClass="entr" presetSubtype="16" fill="hold" grpId="0" nodeType="withEffect">
                                  <p:stCondLst>
                                    <p:cond delay="0"/>
                                  </p:stCondLst>
                                  <p:childTnLst>
                                    <p:set>
                                      <p:cBhvr>
                                        <p:cTn id="24" dur="1" fill="hold">
                                          <p:stCondLst>
                                            <p:cond delay="0"/>
                                          </p:stCondLst>
                                        </p:cTn>
                                        <p:tgtEl>
                                          <p:spTgt spid="15"/>
                                        </p:tgtEl>
                                        <p:attrNameLst>
                                          <p:attrName>style.visibility</p:attrName>
                                        </p:attrNameLst>
                                      </p:cBhvr>
                                      <p:to>
                                        <p:strVal val="visible"/>
                                      </p:to>
                                    </p:set>
                                    <p:animEffect transition="in" filter="circle(in)">
                                      <p:cBhvr>
                                        <p:cTn id="25" dur="20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5" grpId="0" animBg="1"/>
      <p:bldP spid="19"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E8B927-3156-4FF2-A963-EF6F4688B3BE}"/>
              </a:ext>
            </a:extLst>
          </p:cNvPr>
          <p:cNvSpPr>
            <a:spLocks noGrp="1"/>
          </p:cNvSpPr>
          <p:nvPr>
            <p:ph type="title"/>
          </p:nvPr>
        </p:nvSpPr>
        <p:spPr/>
        <p:txBody>
          <a:bodyPr>
            <a:normAutofit fontScale="90000"/>
          </a:bodyPr>
          <a:lstStyle/>
          <a:p>
            <a:r>
              <a:rPr lang="en-GB" dirty="0"/>
              <a:t>Citizens and Subjects in Rome and the Provinces</a:t>
            </a:r>
          </a:p>
        </p:txBody>
      </p:sp>
      <p:sp>
        <p:nvSpPr>
          <p:cNvPr id="3" name="Content Placeholder 2">
            <a:extLst>
              <a:ext uri="{FF2B5EF4-FFF2-40B4-BE49-F238E27FC236}">
                <a16:creationId xmlns:a16="http://schemas.microsoft.com/office/drawing/2014/main" id="{A8E9D815-AF46-4090-ABCD-CCD8382BB16B}"/>
              </a:ext>
            </a:extLst>
          </p:cNvPr>
          <p:cNvSpPr>
            <a:spLocks noGrp="1"/>
          </p:cNvSpPr>
          <p:nvPr>
            <p:ph sz="quarter" idx="1"/>
          </p:nvPr>
        </p:nvSpPr>
        <p:spPr>
          <a:xfrm>
            <a:off x="216569" y="1527046"/>
            <a:ext cx="8722894" cy="5330953"/>
          </a:xfrm>
        </p:spPr>
        <p:txBody>
          <a:bodyPr>
            <a:normAutofit lnSpcReduction="10000"/>
          </a:bodyPr>
          <a:lstStyle/>
          <a:p>
            <a:r>
              <a:rPr lang="en-GB" dirty="0"/>
              <a:t>Motives for coming to Rome:</a:t>
            </a:r>
          </a:p>
          <a:p>
            <a:pPr lvl="1"/>
            <a:r>
              <a:rPr lang="en-GB" dirty="0"/>
              <a:t>To practice a craft like sculpting (</a:t>
            </a:r>
            <a:r>
              <a:rPr lang="en-GB" i="1" dirty="0"/>
              <a:t>IGUR</a:t>
            </a:r>
            <a:r>
              <a:rPr lang="en-GB" dirty="0"/>
              <a:t> 1222).</a:t>
            </a:r>
          </a:p>
          <a:p>
            <a:pPr lvl="1"/>
            <a:r>
              <a:rPr lang="en-GB" dirty="0"/>
              <a:t>To trade – garum trader from Malaga and his family (</a:t>
            </a:r>
            <a:r>
              <a:rPr lang="en-GB" i="1" dirty="0"/>
              <a:t>CIL</a:t>
            </a:r>
            <a:r>
              <a:rPr lang="en-GB" dirty="0"/>
              <a:t> VI 9677).</a:t>
            </a:r>
          </a:p>
          <a:p>
            <a:pPr lvl="1"/>
            <a:r>
              <a:rPr lang="en-GB" dirty="0"/>
              <a:t>Forced migration, i.e. slaves. Mixed of foreign born slaves and household slaves.</a:t>
            </a:r>
          </a:p>
          <a:p>
            <a:pPr lvl="1"/>
            <a:endParaRPr lang="en-GB" sz="500" dirty="0"/>
          </a:p>
          <a:p>
            <a:r>
              <a:rPr lang="en-GB" dirty="0"/>
              <a:t>Roman </a:t>
            </a:r>
            <a:r>
              <a:rPr lang="en-GB" i="1" dirty="0" err="1"/>
              <a:t>coloniae</a:t>
            </a:r>
            <a:r>
              <a:rPr lang="en-GB" dirty="0"/>
              <a:t> – colonies a practice going back to early Republican times, but by late Republic, </a:t>
            </a:r>
            <a:r>
              <a:rPr lang="en-GB" dirty="0" err="1"/>
              <a:t>triumviral</a:t>
            </a:r>
            <a:r>
              <a:rPr lang="en-GB" dirty="0"/>
              <a:t> and Augustan periods significant need to settle veterans. </a:t>
            </a:r>
          </a:p>
          <a:p>
            <a:pPr lvl="1"/>
            <a:r>
              <a:rPr lang="en-GB" dirty="0"/>
              <a:t>Large foundations by Julius Caesar (e.g. Carthage, Corinth) and Augustus (numerous ones, especially in Asia Minor, Dalmatia, Spain) – also foundation of </a:t>
            </a:r>
            <a:r>
              <a:rPr lang="en-GB" i="1" dirty="0"/>
              <a:t>municipia</a:t>
            </a:r>
            <a:r>
              <a:rPr lang="en-GB" dirty="0"/>
              <a:t> – later settlements also granted the status of </a:t>
            </a:r>
            <a:r>
              <a:rPr lang="en-GB" i="1" dirty="0" err="1"/>
              <a:t>colonia</a:t>
            </a:r>
            <a:r>
              <a:rPr lang="en-GB" dirty="0"/>
              <a:t>. </a:t>
            </a:r>
          </a:p>
          <a:p>
            <a:pPr marL="0" indent="0">
              <a:buNone/>
            </a:pPr>
            <a:endParaRPr lang="en-GB" dirty="0"/>
          </a:p>
          <a:p>
            <a:endParaRPr lang="en-GB" dirty="0"/>
          </a:p>
        </p:txBody>
      </p:sp>
      <p:pic>
        <p:nvPicPr>
          <p:cNvPr id="4" name="Picture 3">
            <a:extLst>
              <a:ext uri="{FF2B5EF4-FFF2-40B4-BE49-F238E27FC236}">
                <a16:creationId xmlns:a16="http://schemas.microsoft.com/office/drawing/2014/main" id="{A8B6FD39-A2DE-4156-834F-45A4B8CEF745}"/>
              </a:ext>
            </a:extLst>
          </p:cNvPr>
          <p:cNvPicPr>
            <a:picLocks noChangeAspect="1"/>
          </p:cNvPicPr>
          <p:nvPr/>
        </p:nvPicPr>
        <p:blipFill>
          <a:blip r:embed="rId2"/>
          <a:stretch>
            <a:fillRect/>
          </a:stretch>
        </p:blipFill>
        <p:spPr>
          <a:xfrm>
            <a:off x="5231982" y="355471"/>
            <a:ext cx="3815765" cy="4578918"/>
          </a:xfrm>
          <a:prstGeom prst="rect">
            <a:avLst/>
          </a:prstGeom>
        </p:spPr>
      </p:pic>
      <p:sp>
        <p:nvSpPr>
          <p:cNvPr id="5" name="TextBox 4">
            <a:extLst>
              <a:ext uri="{FF2B5EF4-FFF2-40B4-BE49-F238E27FC236}">
                <a16:creationId xmlns:a16="http://schemas.microsoft.com/office/drawing/2014/main" id="{24721CE0-8C46-48F5-A0FF-10A4F8F26010}"/>
              </a:ext>
            </a:extLst>
          </p:cNvPr>
          <p:cNvSpPr txBox="1"/>
          <p:nvPr/>
        </p:nvSpPr>
        <p:spPr>
          <a:xfrm>
            <a:off x="5329989" y="4982515"/>
            <a:ext cx="3609473" cy="1200329"/>
          </a:xfrm>
          <a:prstGeom prst="rect">
            <a:avLst/>
          </a:prstGeom>
          <a:solidFill>
            <a:schemeClr val="bg1">
              <a:lumMod val="95000"/>
            </a:schemeClr>
          </a:solidFill>
        </p:spPr>
        <p:txBody>
          <a:bodyPr wrap="square" rtlCol="0">
            <a:spAutoFit/>
          </a:bodyPr>
          <a:lstStyle/>
          <a:p>
            <a:r>
              <a:rPr lang="en-GB" b="1" dirty="0"/>
              <a:t>First century military diploma (awarded to an auxiliary soldier), John Paul Getty Museum</a:t>
            </a:r>
          </a:p>
        </p:txBody>
      </p:sp>
      <p:sp>
        <p:nvSpPr>
          <p:cNvPr id="6" name="Content Placeholder 2">
            <a:extLst>
              <a:ext uri="{FF2B5EF4-FFF2-40B4-BE49-F238E27FC236}">
                <a16:creationId xmlns:a16="http://schemas.microsoft.com/office/drawing/2014/main" id="{15D6602F-7B0E-426C-8569-19B400E0BFBC}"/>
              </a:ext>
            </a:extLst>
          </p:cNvPr>
          <p:cNvSpPr txBox="1">
            <a:spLocks/>
          </p:cNvSpPr>
          <p:nvPr/>
        </p:nvSpPr>
        <p:spPr>
          <a:xfrm>
            <a:off x="90157" y="215581"/>
            <a:ext cx="5221704" cy="6502529"/>
          </a:xfrm>
          <a:prstGeom prst="rect">
            <a:avLst/>
          </a:prstGeom>
          <a:solidFill>
            <a:schemeClr val="accent5">
              <a:lumMod val="20000"/>
              <a:lumOff val="80000"/>
            </a:schemeClr>
          </a:solidFill>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defTabSz="914400">
              <a:buFont typeface="Wingdings 2"/>
              <a:buNone/>
            </a:pPr>
            <a:r>
              <a:rPr lang="en-GB" dirty="0"/>
              <a:t>A complete diploma consists of two bronze plates of rectangular shape, with text on each side, bound together by bronze wire and with the seals of witnesses. The seals were covered by three bronze strips to protect them from wear.</a:t>
            </a:r>
          </a:p>
          <a:p>
            <a:pPr marL="0" indent="0" defTabSz="914400">
              <a:buFont typeface="Wingdings 2"/>
              <a:buNone/>
            </a:pPr>
            <a:endParaRPr lang="en-GB" sz="500" dirty="0"/>
          </a:p>
          <a:p>
            <a:pPr marL="0" indent="0" defTabSz="914400">
              <a:buFont typeface="Wingdings 2"/>
              <a:buNone/>
            </a:pPr>
            <a:r>
              <a:rPr lang="en-GB" dirty="0"/>
              <a:t>“It was in his [Nero’s] reign that a protection against forgers was first devised, by having no tablets signed that were not bored with holes through which a cord was thrice passed.” – </a:t>
            </a:r>
            <a:r>
              <a:rPr lang="en-GB" b="1" dirty="0"/>
              <a:t>Suetonius </a:t>
            </a:r>
            <a:r>
              <a:rPr lang="en-GB" b="1" i="1" dirty="0"/>
              <a:t>Nero</a:t>
            </a:r>
            <a:r>
              <a:rPr lang="en-GB" b="1" dirty="0"/>
              <a:t> 17</a:t>
            </a:r>
            <a:r>
              <a:rPr lang="en-GB" dirty="0"/>
              <a:t>.</a:t>
            </a:r>
          </a:p>
        </p:txBody>
      </p:sp>
    </p:spTree>
    <p:extLst>
      <p:ext uri="{BB962C8B-B14F-4D97-AF65-F5344CB8AC3E}">
        <p14:creationId xmlns:p14="http://schemas.microsoft.com/office/powerpoint/2010/main" val="18899901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par>
                                <p:cTn id="8" presetID="16" presetClass="entr" presetSubtype="21"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barn(inVertical)">
                                      <p:cBhvr>
                                        <p:cTn id="10" dur="500"/>
                                        <p:tgtEl>
                                          <p:spTgt spid="4"/>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barn(inVertical)">
                                      <p:cBhvr>
                                        <p:cTn id="1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D16349">
                  <a:lumMod val="60000"/>
                  <a:lumOff val="40000"/>
                </a:srgbClr>
              </a:solidFill>
              <a:effectLst/>
              <a:uLnTx/>
              <a:uFillTx/>
              <a:latin typeface="Georgia"/>
              <a:ea typeface="+mn-ea"/>
              <a:cs typeface="+mn-cs"/>
            </a:endParaRPr>
          </a:p>
        </p:txBody>
      </p:sp>
      <p:sp>
        <p:nvSpPr>
          <p:cNvPr id="3" name="Content Placeholder 2"/>
          <p:cNvSpPr txBox="1">
            <a:spLocks/>
          </p:cNvSpPr>
          <p:nvPr/>
        </p:nvSpPr>
        <p:spPr>
          <a:xfrm>
            <a:off x="1115616" y="1906073"/>
            <a:ext cx="6768752" cy="3251119"/>
          </a:xfrm>
          <a:prstGeom prst="rect">
            <a:avLst/>
          </a:prstGeom>
        </p:spPr>
        <p:txBody>
          <a:bodyPr vert="horz">
            <a:normAutofit/>
          </a:bodyPr>
          <a:lstStyle/>
          <a:p>
            <a:pPr marL="274320" marR="0" lvl="0" indent="-274320" algn="ctr" defTabSz="914400" rtl="0" eaLnBrk="1" fontAlgn="auto" latinLnBrk="0" hangingPunct="1">
              <a:lnSpc>
                <a:spcPct val="100000"/>
              </a:lnSpc>
              <a:spcBef>
                <a:spcPct val="20000"/>
              </a:spcBef>
              <a:spcAft>
                <a:spcPts val="0"/>
              </a:spcAft>
              <a:buClr>
                <a:srgbClr val="D16349"/>
              </a:buClr>
              <a:buSzPct val="85000"/>
              <a:buFontTx/>
              <a:buNone/>
              <a:tabLst/>
              <a:defRPr/>
            </a:pPr>
            <a:r>
              <a:rPr kumimoji="0" lang="en-GB" sz="6000" b="1" i="0" u="none" strike="noStrike" kern="1200" cap="none" spc="0" normalizeH="0" baseline="0" noProof="0" dirty="0">
                <a:ln>
                  <a:noFill/>
                </a:ln>
                <a:solidFill>
                  <a:prstClr val="black"/>
                </a:solidFill>
                <a:effectLst/>
                <a:uLnTx/>
                <a:uFillTx/>
                <a:latin typeface="Georgia"/>
                <a:ea typeface="+mn-ea"/>
                <a:cs typeface="+mn-cs"/>
              </a:rPr>
              <a:t>Governance and Corruption</a:t>
            </a:r>
            <a:endParaRPr kumimoji="0" lang="en-GB" sz="100" b="0" i="0" u="none" strike="noStrike" kern="1200" cap="none" spc="0" normalizeH="0" baseline="0" noProof="0" dirty="0">
              <a:ln>
                <a:noFill/>
              </a:ln>
              <a:solidFill>
                <a:prstClr val="black"/>
              </a:solidFill>
              <a:effectLst/>
              <a:uLnTx/>
              <a:uFillTx/>
              <a:latin typeface="Georgia"/>
              <a:ea typeface="+mn-ea"/>
              <a:cs typeface="+mn-cs"/>
            </a:endParaRPr>
          </a:p>
        </p:txBody>
      </p:sp>
    </p:spTree>
    <p:extLst>
      <p:ext uri="{BB962C8B-B14F-4D97-AF65-F5344CB8AC3E}">
        <p14:creationId xmlns:p14="http://schemas.microsoft.com/office/powerpoint/2010/main" val="36811296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318C3-3F55-4E1A-9B10-FDDBF6100A3F}"/>
              </a:ext>
            </a:extLst>
          </p:cNvPr>
          <p:cNvSpPr>
            <a:spLocks noGrp="1"/>
          </p:cNvSpPr>
          <p:nvPr>
            <p:ph type="title"/>
          </p:nvPr>
        </p:nvSpPr>
        <p:spPr/>
        <p:txBody>
          <a:bodyPr/>
          <a:lstStyle/>
          <a:p>
            <a:r>
              <a:rPr lang="en-GB" dirty="0"/>
              <a:t>Administering the Provinces</a:t>
            </a:r>
          </a:p>
        </p:txBody>
      </p:sp>
      <p:sp>
        <p:nvSpPr>
          <p:cNvPr id="4" name="Content Placeholder 3">
            <a:extLst>
              <a:ext uri="{FF2B5EF4-FFF2-40B4-BE49-F238E27FC236}">
                <a16:creationId xmlns:a16="http://schemas.microsoft.com/office/drawing/2014/main" id="{BBB134DC-649F-418F-A261-1F1018913697}"/>
              </a:ext>
            </a:extLst>
          </p:cNvPr>
          <p:cNvSpPr>
            <a:spLocks noGrp="1"/>
          </p:cNvSpPr>
          <p:nvPr>
            <p:ph sz="quarter" idx="1"/>
          </p:nvPr>
        </p:nvSpPr>
        <p:spPr>
          <a:xfrm>
            <a:off x="159391" y="1527048"/>
            <a:ext cx="8646281" cy="2273165"/>
          </a:xfrm>
        </p:spPr>
        <p:txBody>
          <a:bodyPr>
            <a:normAutofit fontScale="92500" lnSpcReduction="10000"/>
          </a:bodyPr>
          <a:lstStyle/>
          <a:p>
            <a:r>
              <a:rPr lang="en-GB" dirty="0"/>
              <a:t>The city-state (urban centre plus rural territory) as basic administrative unit.</a:t>
            </a:r>
          </a:p>
          <a:p>
            <a:endParaRPr lang="en-GB" sz="500" dirty="0"/>
          </a:p>
          <a:p>
            <a:r>
              <a:rPr lang="en-GB" dirty="0"/>
              <a:t>Civic authorities largely dealing with tax collection, “policing”, and legal disputes. </a:t>
            </a:r>
          </a:p>
          <a:p>
            <a:pPr lvl="1"/>
            <a:r>
              <a:rPr lang="en-GB" dirty="0"/>
              <a:t>However, judging cases involving Roman citizens – travelling between assize-centres (</a:t>
            </a:r>
            <a:r>
              <a:rPr lang="en-GB" i="1" dirty="0" err="1"/>
              <a:t>conventus</a:t>
            </a:r>
            <a:r>
              <a:rPr lang="en-GB" dirty="0"/>
              <a:t>) to hold courts.</a:t>
            </a:r>
          </a:p>
          <a:p>
            <a:pPr lvl="1"/>
            <a:endParaRPr lang="en-GB" dirty="0"/>
          </a:p>
          <a:p>
            <a:pPr lvl="1"/>
            <a:endParaRPr lang="en-GB" dirty="0"/>
          </a:p>
          <a:p>
            <a:pPr lvl="1"/>
            <a:endParaRPr lang="en-GB" dirty="0"/>
          </a:p>
          <a:p>
            <a:endParaRPr lang="en-GB" dirty="0"/>
          </a:p>
        </p:txBody>
      </p:sp>
      <p:sp>
        <p:nvSpPr>
          <p:cNvPr id="8" name="Content Placeholder 2">
            <a:extLst>
              <a:ext uri="{FF2B5EF4-FFF2-40B4-BE49-F238E27FC236}">
                <a16:creationId xmlns:a16="http://schemas.microsoft.com/office/drawing/2014/main" id="{8EB6FE14-00F9-46F3-8946-3BC03B9F9A16}"/>
              </a:ext>
            </a:extLst>
          </p:cNvPr>
          <p:cNvSpPr txBox="1">
            <a:spLocks/>
          </p:cNvSpPr>
          <p:nvPr/>
        </p:nvSpPr>
        <p:spPr>
          <a:xfrm>
            <a:off x="159391" y="3859188"/>
            <a:ext cx="5050172" cy="2927506"/>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defTabSz="914400"/>
            <a:r>
              <a:rPr lang="en-GB" sz="2500" dirty="0"/>
              <a:t>Governors dealing with security and justice – procurators financial matters / oversight of tax collection.</a:t>
            </a:r>
          </a:p>
          <a:p>
            <a:pPr lvl="1" defTabSz="914400"/>
            <a:r>
              <a:rPr lang="en-GB" sz="2000" dirty="0"/>
              <a:t>Roman soldiers may aid tax collectors – tax farming common in early Empire. </a:t>
            </a:r>
          </a:p>
        </p:txBody>
      </p:sp>
      <p:pic>
        <p:nvPicPr>
          <p:cNvPr id="9" name="Picture 8">
            <a:extLst>
              <a:ext uri="{FF2B5EF4-FFF2-40B4-BE49-F238E27FC236}">
                <a16:creationId xmlns:a16="http://schemas.microsoft.com/office/drawing/2014/main" id="{61061829-8CA3-4BAB-A09B-8EEBEB0F96A6}"/>
              </a:ext>
            </a:extLst>
          </p:cNvPr>
          <p:cNvPicPr>
            <a:picLocks noChangeAspect="1"/>
          </p:cNvPicPr>
          <p:nvPr/>
        </p:nvPicPr>
        <p:blipFill>
          <a:blip r:embed="rId2"/>
          <a:stretch>
            <a:fillRect/>
          </a:stretch>
        </p:blipFill>
        <p:spPr>
          <a:xfrm>
            <a:off x="5746458" y="3478296"/>
            <a:ext cx="3172349" cy="3219875"/>
          </a:xfrm>
          <a:prstGeom prst="rect">
            <a:avLst/>
          </a:prstGeom>
        </p:spPr>
      </p:pic>
    </p:spTree>
    <p:extLst>
      <p:ext uri="{BB962C8B-B14F-4D97-AF65-F5344CB8AC3E}">
        <p14:creationId xmlns:p14="http://schemas.microsoft.com/office/powerpoint/2010/main" val="22061272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9AA63-05EC-4D7E-BAD6-D28864BD9CFE}"/>
              </a:ext>
            </a:extLst>
          </p:cNvPr>
          <p:cNvSpPr>
            <a:spLocks noGrp="1"/>
          </p:cNvSpPr>
          <p:nvPr>
            <p:ph type="title"/>
          </p:nvPr>
        </p:nvSpPr>
        <p:spPr/>
        <p:txBody>
          <a:bodyPr/>
          <a:lstStyle/>
          <a:p>
            <a:r>
              <a:rPr lang="en-GB" dirty="0"/>
              <a:t>Extortion and Violence</a:t>
            </a:r>
          </a:p>
        </p:txBody>
      </p:sp>
      <p:sp>
        <p:nvSpPr>
          <p:cNvPr id="3" name="Content Placeholder 2">
            <a:extLst>
              <a:ext uri="{FF2B5EF4-FFF2-40B4-BE49-F238E27FC236}">
                <a16:creationId xmlns:a16="http://schemas.microsoft.com/office/drawing/2014/main" id="{08F65A26-22AC-4EB8-9AB1-1DF46E7D95BA}"/>
              </a:ext>
            </a:extLst>
          </p:cNvPr>
          <p:cNvSpPr>
            <a:spLocks noGrp="1"/>
          </p:cNvSpPr>
          <p:nvPr>
            <p:ph sz="quarter" idx="1"/>
          </p:nvPr>
        </p:nvSpPr>
        <p:spPr>
          <a:xfrm>
            <a:off x="301752" y="1527047"/>
            <a:ext cx="8503920" cy="4974421"/>
          </a:xfrm>
        </p:spPr>
        <p:txBody>
          <a:bodyPr>
            <a:normAutofit fontScale="92500" lnSpcReduction="10000"/>
          </a:bodyPr>
          <a:lstStyle/>
          <a:p>
            <a:r>
              <a:rPr lang="en-GB" dirty="0"/>
              <a:t>The laws against </a:t>
            </a:r>
            <a:r>
              <a:rPr lang="en-GB" i="1" dirty="0" err="1"/>
              <a:t>repetundae</a:t>
            </a:r>
            <a:r>
              <a:rPr lang="en-GB" dirty="0"/>
              <a:t> or extortion were specifically directed at senators and their sons when engaged in magisterial business.  </a:t>
            </a:r>
          </a:p>
          <a:p>
            <a:pPr lvl="1"/>
            <a:r>
              <a:rPr lang="en-GB" i="1" dirty="0"/>
              <a:t>lex Cornelia </a:t>
            </a:r>
            <a:r>
              <a:rPr lang="en-GB" dirty="0"/>
              <a:t>and </a:t>
            </a:r>
            <a:r>
              <a:rPr lang="en-GB" i="1" dirty="0"/>
              <a:t>lex Julia</a:t>
            </a:r>
          </a:p>
          <a:p>
            <a:pPr lvl="1"/>
            <a:endParaRPr lang="en-GB" sz="500" i="1" dirty="0"/>
          </a:p>
          <a:p>
            <a:r>
              <a:rPr lang="en-GB" dirty="0"/>
              <a:t>In principal the acceptance of gifts in cash or kind were banned. </a:t>
            </a:r>
          </a:p>
          <a:p>
            <a:pPr lvl="1"/>
            <a:r>
              <a:rPr lang="en-GB" dirty="0"/>
              <a:t>But could accept hay and other commodities for an official journey. </a:t>
            </a:r>
          </a:p>
          <a:p>
            <a:pPr lvl="1"/>
            <a:r>
              <a:rPr lang="en-GB" dirty="0"/>
              <a:t>Not meant to engage in money lending or buying slaves (except as a replacement). </a:t>
            </a:r>
          </a:p>
          <a:p>
            <a:pPr lvl="1"/>
            <a:endParaRPr lang="en-GB" sz="500" dirty="0"/>
          </a:p>
          <a:p>
            <a:r>
              <a:rPr lang="en-GB" dirty="0"/>
              <a:t>Ban on levying unauthorised taxes or requisitions. </a:t>
            </a:r>
          </a:p>
          <a:p>
            <a:pPr lvl="1"/>
            <a:r>
              <a:rPr lang="en-GB" dirty="0"/>
              <a:t>Leeway if they could be justified to be in “public interest”. </a:t>
            </a:r>
          </a:p>
          <a:p>
            <a:pPr lvl="1"/>
            <a:endParaRPr lang="en-GB" sz="500" dirty="0"/>
          </a:p>
          <a:p>
            <a:r>
              <a:rPr lang="en-GB" dirty="0"/>
              <a:t>Ban on flogging or torturing Roman citizens; right to appeal. </a:t>
            </a:r>
          </a:p>
        </p:txBody>
      </p:sp>
    </p:spTree>
    <p:extLst>
      <p:ext uri="{BB962C8B-B14F-4D97-AF65-F5344CB8AC3E}">
        <p14:creationId xmlns:p14="http://schemas.microsoft.com/office/powerpoint/2010/main" val="27704348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EA7BF-0733-49AA-8567-0DA4C3904D42}"/>
              </a:ext>
            </a:extLst>
          </p:cNvPr>
          <p:cNvSpPr>
            <a:spLocks noGrp="1"/>
          </p:cNvSpPr>
          <p:nvPr>
            <p:ph type="title"/>
          </p:nvPr>
        </p:nvSpPr>
        <p:spPr/>
        <p:txBody>
          <a:bodyPr/>
          <a:lstStyle/>
          <a:p>
            <a:r>
              <a:rPr lang="en-GB" dirty="0"/>
              <a:t>Attempts to Redress Corruption</a:t>
            </a:r>
          </a:p>
        </p:txBody>
      </p:sp>
      <p:sp>
        <p:nvSpPr>
          <p:cNvPr id="3" name="Content Placeholder 2">
            <a:extLst>
              <a:ext uri="{FF2B5EF4-FFF2-40B4-BE49-F238E27FC236}">
                <a16:creationId xmlns:a16="http://schemas.microsoft.com/office/drawing/2014/main" id="{934FCB78-ACD2-4533-86E2-531E0C8CB204}"/>
              </a:ext>
            </a:extLst>
          </p:cNvPr>
          <p:cNvSpPr>
            <a:spLocks noGrp="1"/>
          </p:cNvSpPr>
          <p:nvPr>
            <p:ph sz="quarter" idx="1"/>
          </p:nvPr>
        </p:nvSpPr>
        <p:spPr>
          <a:xfrm>
            <a:off x="172278" y="1527048"/>
            <a:ext cx="5022574" cy="5102352"/>
          </a:xfrm>
        </p:spPr>
        <p:txBody>
          <a:bodyPr>
            <a:normAutofit lnSpcReduction="10000"/>
          </a:bodyPr>
          <a:lstStyle/>
          <a:p>
            <a:r>
              <a:rPr lang="en-GB" dirty="0"/>
              <a:t>In AD 58 many public complaints about tax farmers led Nero to consider abolishing indirect taxes.</a:t>
            </a:r>
          </a:p>
          <a:p>
            <a:pPr lvl="1"/>
            <a:r>
              <a:rPr lang="en-GB" dirty="0"/>
              <a:t>However many wealthy senators and equestrians were </a:t>
            </a:r>
            <a:r>
              <a:rPr lang="en-GB" i="1" dirty="0" err="1"/>
              <a:t>publicani</a:t>
            </a:r>
            <a:r>
              <a:rPr lang="en-GB" dirty="0"/>
              <a:t> or financially backed them.  </a:t>
            </a:r>
          </a:p>
          <a:p>
            <a:pPr lvl="1"/>
            <a:r>
              <a:rPr lang="en-GB" dirty="0"/>
              <a:t>Also concern about Imperial revenues with such a measure (Tac. </a:t>
            </a:r>
            <a:r>
              <a:rPr lang="en-GB" i="1" dirty="0"/>
              <a:t>Ann</a:t>
            </a:r>
            <a:r>
              <a:rPr lang="en-GB" dirty="0"/>
              <a:t>. 13.50).</a:t>
            </a:r>
          </a:p>
          <a:p>
            <a:pPr lvl="1"/>
            <a:endParaRPr lang="en-GB" sz="500" dirty="0"/>
          </a:p>
          <a:p>
            <a:r>
              <a:rPr lang="en-GB" dirty="0" err="1"/>
              <a:t>Publicani</a:t>
            </a:r>
            <a:r>
              <a:rPr lang="en-GB" dirty="0"/>
              <a:t> bid to collect taxes, then had to recoup costs and profit.</a:t>
            </a:r>
          </a:p>
        </p:txBody>
      </p:sp>
      <p:pic>
        <p:nvPicPr>
          <p:cNvPr id="4" name="Picture 3">
            <a:extLst>
              <a:ext uri="{FF2B5EF4-FFF2-40B4-BE49-F238E27FC236}">
                <a16:creationId xmlns:a16="http://schemas.microsoft.com/office/drawing/2014/main" id="{8F62F7A9-2B66-4838-B073-E4DD8A4E0128}"/>
              </a:ext>
            </a:extLst>
          </p:cNvPr>
          <p:cNvPicPr>
            <a:picLocks noChangeAspect="1"/>
          </p:cNvPicPr>
          <p:nvPr/>
        </p:nvPicPr>
        <p:blipFill>
          <a:blip r:embed="rId2"/>
          <a:stretch>
            <a:fillRect/>
          </a:stretch>
        </p:blipFill>
        <p:spPr>
          <a:xfrm>
            <a:off x="5299631" y="1527048"/>
            <a:ext cx="3536521" cy="4323522"/>
          </a:xfrm>
          <a:prstGeom prst="rect">
            <a:avLst/>
          </a:prstGeom>
        </p:spPr>
      </p:pic>
      <p:sp>
        <p:nvSpPr>
          <p:cNvPr id="6" name="TextBox 5">
            <a:extLst>
              <a:ext uri="{FF2B5EF4-FFF2-40B4-BE49-F238E27FC236}">
                <a16:creationId xmlns:a16="http://schemas.microsoft.com/office/drawing/2014/main" id="{1C4365E1-C3D7-4EA3-AC5A-A5A3138391AD}"/>
              </a:ext>
            </a:extLst>
          </p:cNvPr>
          <p:cNvSpPr txBox="1"/>
          <p:nvPr/>
        </p:nvSpPr>
        <p:spPr>
          <a:xfrm>
            <a:off x="5299631" y="5850570"/>
            <a:ext cx="3536521" cy="584775"/>
          </a:xfrm>
          <a:prstGeom prst="rect">
            <a:avLst/>
          </a:prstGeom>
          <a:noFill/>
        </p:spPr>
        <p:txBody>
          <a:bodyPr wrap="square">
            <a:spAutoFit/>
          </a:bodyPr>
          <a:lstStyle/>
          <a:p>
            <a:r>
              <a:rPr lang="en-GB" sz="1600" dirty="0"/>
              <a:t>Relief from mausoleum depicting tax collector, ca. 2nd century AD</a:t>
            </a:r>
          </a:p>
        </p:txBody>
      </p:sp>
      <p:sp>
        <p:nvSpPr>
          <p:cNvPr id="7" name="Content Placeholder 2">
            <a:extLst>
              <a:ext uri="{FF2B5EF4-FFF2-40B4-BE49-F238E27FC236}">
                <a16:creationId xmlns:a16="http://schemas.microsoft.com/office/drawing/2014/main" id="{F832B3F5-7423-47CF-BC64-07018B9DFFD0}"/>
              </a:ext>
            </a:extLst>
          </p:cNvPr>
          <p:cNvSpPr txBox="1">
            <a:spLocks/>
          </p:cNvSpPr>
          <p:nvPr/>
        </p:nvSpPr>
        <p:spPr>
          <a:xfrm>
            <a:off x="301752" y="228600"/>
            <a:ext cx="8503920" cy="6400800"/>
          </a:xfrm>
          <a:prstGeom prst="rect">
            <a:avLst/>
          </a:prstGeom>
          <a:solidFill>
            <a:srgbClr val="FFFF00"/>
          </a:solidFill>
        </p:spPr>
        <p:txBody>
          <a:bodyPr vert="horz">
            <a:normAutofit fontScale="92500" lnSpcReduction="1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defTabSz="914400">
              <a:buFont typeface="Wingdings 2"/>
              <a:buNone/>
            </a:pPr>
            <a:r>
              <a:rPr lang="en-GB"/>
              <a:t>“The emperor, therefore, issued an edict that the </a:t>
            </a:r>
            <a:r>
              <a:rPr lang="en-GB" b="1"/>
              <a:t>regulations with regard to each tax</a:t>
            </a:r>
            <a:r>
              <a:rPr lang="en-GB"/>
              <a:t>, hitherto kept secret, should be </a:t>
            </a:r>
            <a:r>
              <a:rPr lang="en-GB" b="1"/>
              <a:t>posted for public inspection</a:t>
            </a:r>
            <a:r>
              <a:rPr lang="en-GB"/>
              <a:t>. </a:t>
            </a:r>
            <a:r>
              <a:rPr lang="en-GB" b="1"/>
              <a:t>Claims once allowed to lapse were not to be revived after the expiry of a year</a:t>
            </a:r>
            <a:r>
              <a:rPr lang="en-GB"/>
              <a:t>; at Rome, the praetor — in the provinces, the propraetors or proconsuls — were to </a:t>
            </a:r>
            <a:r>
              <a:rPr lang="en-GB" b="1"/>
              <a:t>waive the usual order of trial in favour of actions against collectors</a:t>
            </a:r>
            <a:r>
              <a:rPr lang="en-GB"/>
              <a:t>; the soldiers were to retain their immunities except in the case of goods which they offered for sale: and there were other extremely fair rulings, which were observed for a time and then eluded. </a:t>
            </a:r>
            <a:r>
              <a:rPr lang="en-GB" b="1"/>
              <a:t>The annulment, however, of the "fortieth," "fiftieth," and other irregular exactions, for which the </a:t>
            </a:r>
            <a:r>
              <a:rPr lang="en-GB" b="1" i="1"/>
              <a:t>publicani</a:t>
            </a:r>
            <a:r>
              <a:rPr lang="en-GB" b="1"/>
              <a:t> had invented titles, is still in force</a:t>
            </a:r>
            <a:r>
              <a:rPr lang="en-GB"/>
              <a:t>. In the provinces over sea, the transport of grain was made less expensive, and it was laid down that cargo-boats were not to be included in the assessment of a merchant's property nor treated as taxable.” – </a:t>
            </a:r>
            <a:r>
              <a:rPr lang="en-GB" b="1"/>
              <a:t>Tacitus </a:t>
            </a:r>
            <a:r>
              <a:rPr lang="en-GB" b="1" i="1"/>
              <a:t>Annals</a:t>
            </a:r>
            <a:r>
              <a:rPr lang="en-GB" b="1"/>
              <a:t> 13.51</a:t>
            </a:r>
            <a:r>
              <a:rPr lang="en-GB"/>
              <a:t>.</a:t>
            </a:r>
            <a:endParaRPr lang="en-GB" dirty="0"/>
          </a:p>
        </p:txBody>
      </p:sp>
    </p:spTree>
    <p:extLst>
      <p:ext uri="{BB962C8B-B14F-4D97-AF65-F5344CB8AC3E}">
        <p14:creationId xmlns:p14="http://schemas.microsoft.com/office/powerpoint/2010/main" val="3757741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8F486-748D-419D-A817-311D6E5C129F}"/>
              </a:ext>
            </a:extLst>
          </p:cNvPr>
          <p:cNvSpPr>
            <a:spLocks noGrp="1"/>
          </p:cNvSpPr>
          <p:nvPr>
            <p:ph type="title"/>
          </p:nvPr>
        </p:nvSpPr>
        <p:spPr/>
        <p:txBody>
          <a:bodyPr/>
          <a:lstStyle/>
          <a:p>
            <a:r>
              <a:rPr lang="en-GB" dirty="0"/>
              <a:t>Bibliography </a:t>
            </a:r>
          </a:p>
        </p:txBody>
      </p:sp>
      <p:sp>
        <p:nvSpPr>
          <p:cNvPr id="3" name="Content Placeholder 2">
            <a:extLst>
              <a:ext uri="{FF2B5EF4-FFF2-40B4-BE49-F238E27FC236}">
                <a16:creationId xmlns:a16="http://schemas.microsoft.com/office/drawing/2014/main" id="{595D13B3-5CC3-4386-B123-FA314E177ACF}"/>
              </a:ext>
            </a:extLst>
          </p:cNvPr>
          <p:cNvSpPr>
            <a:spLocks noGrp="1"/>
          </p:cNvSpPr>
          <p:nvPr>
            <p:ph sz="quarter" idx="1"/>
          </p:nvPr>
        </p:nvSpPr>
        <p:spPr>
          <a:xfrm>
            <a:off x="301752" y="1527048"/>
            <a:ext cx="8503920" cy="4823418"/>
          </a:xfrm>
        </p:spPr>
        <p:txBody>
          <a:bodyPr>
            <a:normAutofit fontScale="92500" lnSpcReduction="20000"/>
          </a:bodyPr>
          <a:lstStyle/>
          <a:p>
            <a:r>
              <a:rPr lang="en-GB" dirty="0"/>
              <a:t>Mattingly, D. J., and Aldrete, G. S. (2000) ‘The Feeding of Imperial Rome: The mechanics of the Food Supply System’, in </a:t>
            </a:r>
            <a:r>
              <a:rPr lang="en-GB" i="1" dirty="0"/>
              <a:t>Ancient Rome: The Archaeology of the Eternal City</a:t>
            </a:r>
            <a:r>
              <a:rPr lang="en-GB" dirty="0"/>
              <a:t> (</a:t>
            </a:r>
            <a:r>
              <a:rPr lang="en-GB" dirty="0" err="1"/>
              <a:t>Coulston</a:t>
            </a:r>
            <a:r>
              <a:rPr lang="en-GB" dirty="0"/>
              <a:t>, J., and Dodge, H. eds.), Oxford: 142-165.</a:t>
            </a:r>
          </a:p>
          <a:p>
            <a:endParaRPr lang="en-GB" sz="600" dirty="0"/>
          </a:p>
          <a:p>
            <a:r>
              <a:rPr lang="en-GB" dirty="0"/>
              <a:t>Mayer, E. (2012) </a:t>
            </a:r>
            <a:r>
              <a:rPr lang="en-GB" i="1" dirty="0"/>
              <a:t>The Ancient Middle Classes: Urban Life and Aesthetics in the Roman Empire 100 BCE-250 CE</a:t>
            </a:r>
            <a:r>
              <a:rPr lang="en-GB" dirty="0"/>
              <a:t>. Cambridge, Massachusetts. </a:t>
            </a:r>
          </a:p>
          <a:p>
            <a:endParaRPr lang="en-GB" sz="600" dirty="0"/>
          </a:p>
          <a:p>
            <a:r>
              <a:rPr lang="en-GB" dirty="0" err="1"/>
              <a:t>Scheidel</a:t>
            </a:r>
            <a:r>
              <a:rPr lang="en-GB" dirty="0"/>
              <a:t>, W., Morris, I. and </a:t>
            </a:r>
            <a:r>
              <a:rPr lang="en-GB" dirty="0" err="1"/>
              <a:t>Saller</a:t>
            </a:r>
            <a:r>
              <a:rPr lang="en-GB" dirty="0"/>
              <a:t>, R. P. (eds.), (2007) </a:t>
            </a:r>
            <a:r>
              <a:rPr lang="en-GB" i="1" dirty="0"/>
              <a:t>The Cambridge Economic History of the Greco-Roman World</a:t>
            </a:r>
            <a:r>
              <a:rPr lang="en-GB" dirty="0"/>
              <a:t>. Cambridge. </a:t>
            </a:r>
          </a:p>
          <a:p>
            <a:endParaRPr lang="en-GB" sz="600" dirty="0">
              <a:solidFill>
                <a:prstClr val="black"/>
              </a:solidFill>
            </a:endParaRPr>
          </a:p>
          <a:p>
            <a:r>
              <a:rPr lang="en-GB" dirty="0">
                <a:solidFill>
                  <a:prstClr val="black"/>
                </a:solidFill>
              </a:rPr>
              <a:t>Wallace-</a:t>
            </a:r>
            <a:r>
              <a:rPr lang="en-GB" dirty="0" err="1">
                <a:solidFill>
                  <a:prstClr val="black"/>
                </a:solidFill>
              </a:rPr>
              <a:t>Hadrill</a:t>
            </a:r>
            <a:r>
              <a:rPr lang="en-GB" dirty="0">
                <a:solidFill>
                  <a:prstClr val="black"/>
                </a:solidFill>
              </a:rPr>
              <a:t>, A. (2008) </a:t>
            </a:r>
            <a:r>
              <a:rPr lang="en-GB" i="1" dirty="0">
                <a:solidFill>
                  <a:prstClr val="black"/>
                </a:solidFill>
              </a:rPr>
              <a:t>Rome’s Cultural Revolution</a:t>
            </a:r>
            <a:r>
              <a:rPr lang="en-GB" dirty="0">
                <a:solidFill>
                  <a:prstClr val="black"/>
                </a:solidFill>
              </a:rPr>
              <a:t>. Cambridge</a:t>
            </a:r>
            <a:endParaRPr lang="en-GB" dirty="0"/>
          </a:p>
        </p:txBody>
      </p:sp>
    </p:spTree>
    <p:extLst>
      <p:ext uri="{BB962C8B-B14F-4D97-AF65-F5344CB8AC3E}">
        <p14:creationId xmlns:p14="http://schemas.microsoft.com/office/powerpoint/2010/main" val="375437399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320</TotalTime>
  <Words>1910</Words>
  <Application>Microsoft Office PowerPoint</Application>
  <PresentationFormat>On-screen Show (4:3)</PresentationFormat>
  <Paragraphs>148</Paragraphs>
  <Slides>16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Georgia</vt:lpstr>
      <vt:lpstr>Times New Roman</vt:lpstr>
      <vt:lpstr>Wingdings</vt:lpstr>
      <vt:lpstr>Wingdings 2</vt:lpstr>
      <vt:lpstr>Civic</vt:lpstr>
      <vt:lpstr>Murder, Mayhem and Megalomania: The Life and Times of the Emperor Nero</vt:lpstr>
      <vt:lpstr>The Pyramid</vt:lpstr>
      <vt:lpstr>Life Styles of the Rich (and Respectable)</vt:lpstr>
      <vt:lpstr>Provincial Elites</vt:lpstr>
      <vt:lpstr>The “Middling”</vt:lpstr>
      <vt:lpstr>The Rest</vt:lpstr>
      <vt:lpstr>Supplies for Rome</vt:lpstr>
      <vt:lpstr>PowerPoint Presentation</vt:lpstr>
      <vt:lpstr>cīvis rōmānus sum –  What did it mean to be “Roman”</vt:lpstr>
      <vt:lpstr>Cultural Habits – What did it mean to be “Roman”</vt:lpstr>
      <vt:lpstr>Citizens and Subjects in Rome and the Provinces</vt:lpstr>
      <vt:lpstr>PowerPoint Presentation</vt:lpstr>
      <vt:lpstr>Administering the Provinces</vt:lpstr>
      <vt:lpstr>Extortion and Violence</vt:lpstr>
      <vt:lpstr>Attempts to Redress Corruption</vt:lpstr>
      <vt:lpstr>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Murder, Mayhem and Megalomania: The Life and Times of the Emperor Nero</dc:title>
  <dc:creator>Matthew Cobb</dc:creator>
  <cp:lastModifiedBy>Matthew Cobb</cp:lastModifiedBy>
  <cp:revision>48</cp:revision>
  <dcterms:created xsi:type="dcterms:W3CDTF">2021-09-16T15:37:08Z</dcterms:created>
  <dcterms:modified xsi:type="dcterms:W3CDTF">2021-09-19T11:26:24Z</dcterms:modified>
</cp:coreProperties>
</file>