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4" r:id="rId49"/>
    <p:sldId id="305" r:id="rId50"/>
    <p:sldId id="307" r:id="rId51"/>
    <p:sldId id="308" r:id="rId52"/>
    <p:sldId id="309" r:id="rId53"/>
    <p:sldId id="310" r:id="rId54"/>
    <p:sldId id="311" r:id="rId55"/>
    <p:sldId id="312" r:id="rId56"/>
    <p:sldId id="313"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EEA274-EA91-A2E5-24DD-FE11DA4E25C9}" v="400" dt="2025-03-17T17:24:41.952"/>
    <p1510:client id="{BA49CB8A-E057-0AD8-7396-07D9DBD8798F}" v="240" dt="2025-03-16T18:35:38.147"/>
    <p1510:client id="{BAD6098E-486F-54B2-BE1D-F0D811E67BCE}" v="251" dt="2025-03-17T17:38:29.295"/>
    <p1510:client id="{D8232281-9AD7-7D41-25DC-6A835F9E2DCD}" v="61" dt="2025-03-16T19:27:38.4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e Bindon (2410000)" userId="S::2410000@student.uwtsd.ac.uk::11b5abf8-9996-4e59-951e-e253b63c0e6d" providerId="AD" clId="Web-{477B4AF6-3644-D5D5-0AE8-893314027B25}"/>
    <pc:docChg chg="delSld modSld">
      <pc:chgData name="Cae Bindon (2410000)" userId="S::2410000@student.uwtsd.ac.uk::11b5abf8-9996-4e59-951e-e253b63c0e6d" providerId="AD" clId="Web-{477B4AF6-3644-D5D5-0AE8-893314027B25}" dt="2025-03-14T19:47:30.390" v="19" actId="20577"/>
      <pc:docMkLst>
        <pc:docMk/>
      </pc:docMkLst>
      <pc:sldChg chg="del">
        <pc:chgData name="Cae Bindon (2410000)" userId="S::2410000@student.uwtsd.ac.uk::11b5abf8-9996-4e59-951e-e253b63c0e6d" providerId="AD" clId="Web-{477B4AF6-3644-D5D5-0AE8-893314027B25}" dt="2025-03-14T19:45:28.866" v="0"/>
        <pc:sldMkLst>
          <pc:docMk/>
          <pc:sldMk cId="3731386861" sldId="306"/>
        </pc:sldMkLst>
      </pc:sldChg>
      <pc:sldChg chg="modSp">
        <pc:chgData name="Cae Bindon (2410000)" userId="S::2410000@student.uwtsd.ac.uk::11b5abf8-9996-4e59-951e-e253b63c0e6d" providerId="AD" clId="Web-{477B4AF6-3644-D5D5-0AE8-893314027B25}" dt="2025-03-14T19:45:57.321" v="1" actId="20577"/>
        <pc:sldMkLst>
          <pc:docMk/>
          <pc:sldMk cId="852494615" sldId="308"/>
        </pc:sldMkLst>
        <pc:spChg chg="mod">
          <ac:chgData name="Cae Bindon (2410000)" userId="S::2410000@student.uwtsd.ac.uk::11b5abf8-9996-4e59-951e-e253b63c0e6d" providerId="AD" clId="Web-{477B4AF6-3644-D5D5-0AE8-893314027B25}" dt="2025-03-14T19:45:57.321" v="1" actId="20577"/>
          <ac:spMkLst>
            <pc:docMk/>
            <pc:sldMk cId="852494615" sldId="308"/>
            <ac:spMk id="92" creationId="{00000000-0000-0000-0000-000000000000}"/>
          </ac:spMkLst>
        </pc:spChg>
      </pc:sldChg>
      <pc:sldChg chg="modSp">
        <pc:chgData name="Cae Bindon (2410000)" userId="S::2410000@student.uwtsd.ac.uk::11b5abf8-9996-4e59-951e-e253b63c0e6d" providerId="AD" clId="Web-{477B4AF6-3644-D5D5-0AE8-893314027B25}" dt="2025-03-14T19:46:27.526" v="9" actId="14100"/>
        <pc:sldMkLst>
          <pc:docMk/>
          <pc:sldMk cId="1159541621" sldId="309"/>
        </pc:sldMkLst>
        <pc:spChg chg="mod">
          <ac:chgData name="Cae Bindon (2410000)" userId="S::2410000@student.uwtsd.ac.uk::11b5abf8-9996-4e59-951e-e253b63c0e6d" providerId="AD" clId="Web-{477B4AF6-3644-D5D5-0AE8-893314027B25}" dt="2025-03-14T19:46:27.526" v="9" actId="14100"/>
          <ac:spMkLst>
            <pc:docMk/>
            <pc:sldMk cId="1159541621" sldId="309"/>
            <ac:spMk id="99" creationId="{00000000-0000-0000-0000-000000000000}"/>
          </ac:spMkLst>
        </pc:spChg>
      </pc:sldChg>
      <pc:sldChg chg="modSp">
        <pc:chgData name="Cae Bindon (2410000)" userId="S::2410000@student.uwtsd.ac.uk::11b5abf8-9996-4e59-951e-e253b63c0e6d" providerId="AD" clId="Web-{477B4AF6-3644-D5D5-0AE8-893314027B25}" dt="2025-03-14T19:46:55.810" v="13" actId="20577"/>
        <pc:sldMkLst>
          <pc:docMk/>
          <pc:sldMk cId="3860338315" sldId="310"/>
        </pc:sldMkLst>
        <pc:spChg chg="mod">
          <ac:chgData name="Cae Bindon (2410000)" userId="S::2410000@student.uwtsd.ac.uk::11b5abf8-9996-4e59-951e-e253b63c0e6d" providerId="AD" clId="Web-{477B4AF6-3644-D5D5-0AE8-893314027B25}" dt="2025-03-14T19:46:55.810" v="13" actId="20577"/>
          <ac:spMkLst>
            <pc:docMk/>
            <pc:sldMk cId="3860338315" sldId="310"/>
            <ac:spMk id="107" creationId="{00000000-0000-0000-0000-000000000000}"/>
          </ac:spMkLst>
        </pc:spChg>
      </pc:sldChg>
      <pc:sldChg chg="modSp">
        <pc:chgData name="Cae Bindon (2410000)" userId="S::2410000@student.uwtsd.ac.uk::11b5abf8-9996-4e59-951e-e253b63c0e6d" providerId="AD" clId="Web-{477B4AF6-3644-D5D5-0AE8-893314027B25}" dt="2025-03-14T19:47:10.951" v="17" actId="20577"/>
        <pc:sldMkLst>
          <pc:docMk/>
          <pc:sldMk cId="2898171885" sldId="311"/>
        </pc:sldMkLst>
        <pc:spChg chg="mod">
          <ac:chgData name="Cae Bindon (2410000)" userId="S::2410000@student.uwtsd.ac.uk::11b5abf8-9996-4e59-951e-e253b63c0e6d" providerId="AD" clId="Web-{477B4AF6-3644-D5D5-0AE8-893314027B25}" dt="2025-03-14T19:47:10.951" v="17" actId="20577"/>
          <ac:spMkLst>
            <pc:docMk/>
            <pc:sldMk cId="2898171885" sldId="311"/>
            <ac:spMk id="114" creationId="{00000000-0000-0000-0000-000000000000}"/>
          </ac:spMkLst>
        </pc:spChg>
      </pc:sldChg>
      <pc:sldChg chg="modSp">
        <pc:chgData name="Cae Bindon (2410000)" userId="S::2410000@student.uwtsd.ac.uk::11b5abf8-9996-4e59-951e-e253b63c0e6d" providerId="AD" clId="Web-{477B4AF6-3644-D5D5-0AE8-893314027B25}" dt="2025-03-14T19:47:20.327" v="18" actId="20577"/>
        <pc:sldMkLst>
          <pc:docMk/>
          <pc:sldMk cId="1839451840" sldId="312"/>
        </pc:sldMkLst>
        <pc:spChg chg="mod">
          <ac:chgData name="Cae Bindon (2410000)" userId="S::2410000@student.uwtsd.ac.uk::11b5abf8-9996-4e59-951e-e253b63c0e6d" providerId="AD" clId="Web-{477B4AF6-3644-D5D5-0AE8-893314027B25}" dt="2025-03-14T19:47:20.327" v="18" actId="20577"/>
          <ac:spMkLst>
            <pc:docMk/>
            <pc:sldMk cId="1839451840" sldId="312"/>
            <ac:spMk id="123" creationId="{00000000-0000-0000-0000-000000000000}"/>
          </ac:spMkLst>
        </pc:spChg>
      </pc:sldChg>
      <pc:sldChg chg="modSp">
        <pc:chgData name="Cae Bindon (2410000)" userId="S::2410000@student.uwtsd.ac.uk::11b5abf8-9996-4e59-951e-e253b63c0e6d" providerId="AD" clId="Web-{477B4AF6-3644-D5D5-0AE8-893314027B25}" dt="2025-03-14T19:47:30.390" v="19" actId="20577"/>
        <pc:sldMkLst>
          <pc:docMk/>
          <pc:sldMk cId="2361893908" sldId="313"/>
        </pc:sldMkLst>
        <pc:spChg chg="mod">
          <ac:chgData name="Cae Bindon (2410000)" userId="S::2410000@student.uwtsd.ac.uk::11b5abf8-9996-4e59-951e-e253b63c0e6d" providerId="AD" clId="Web-{477B4AF6-3644-D5D5-0AE8-893314027B25}" dt="2025-03-14T19:47:30.390" v="19" actId="20577"/>
          <ac:spMkLst>
            <pc:docMk/>
            <pc:sldMk cId="2361893908" sldId="313"/>
            <ac:spMk id="130" creationId="{00000000-0000-0000-0000-000000000000}"/>
          </ac:spMkLst>
        </pc:spChg>
      </pc:sldChg>
    </pc:docChg>
  </pc:docChgLst>
  <pc:docChgLst>
    <pc:chgData name="Cae Bindon (2410000)" userId="S::2410000@student.uwtsd.ac.uk::11b5abf8-9996-4e59-951e-e253b63c0e6d" providerId="AD" clId="Web-{EB041773-AF25-D1EA-0DAA-1F84B05D34D5}"/>
    <pc:docChg chg="modSld">
      <pc:chgData name="Cae Bindon (2410000)" userId="S::2410000@student.uwtsd.ac.uk::11b5abf8-9996-4e59-951e-e253b63c0e6d" providerId="AD" clId="Web-{EB041773-AF25-D1EA-0DAA-1F84B05D34D5}" dt="2025-03-15T17:12:19.994" v="249" actId="20577"/>
      <pc:docMkLst>
        <pc:docMk/>
      </pc:docMkLst>
      <pc:sldChg chg="modSp">
        <pc:chgData name="Cae Bindon (2410000)" userId="S::2410000@student.uwtsd.ac.uk::11b5abf8-9996-4e59-951e-e253b63c0e6d" providerId="AD" clId="Web-{EB041773-AF25-D1EA-0DAA-1F84B05D34D5}" dt="2025-03-15T17:12:19.994" v="249" actId="20577"/>
        <pc:sldMkLst>
          <pc:docMk/>
          <pc:sldMk cId="1508888008" sldId="304"/>
        </pc:sldMkLst>
        <pc:spChg chg="mod">
          <ac:chgData name="Cae Bindon (2410000)" userId="S::2410000@student.uwtsd.ac.uk::11b5abf8-9996-4e59-951e-e253b63c0e6d" providerId="AD" clId="Web-{EB041773-AF25-D1EA-0DAA-1F84B05D34D5}" dt="2025-03-15T17:12:19.994" v="249" actId="20577"/>
          <ac:spMkLst>
            <pc:docMk/>
            <pc:sldMk cId="1508888008" sldId="304"/>
            <ac:spMk id="3" creationId="{4B3CE8CB-E39C-4854-08FA-D5D9855B7BB6}"/>
          </ac:spMkLst>
        </pc:spChg>
      </pc:sldChg>
    </pc:docChg>
  </pc:docChgLst>
  <pc:docChgLst>
    <pc:chgData name="Cae Bindon (2410000)" userId="S::2410000@student.uwtsd.ac.uk::11b5abf8-9996-4e59-951e-e253b63c0e6d" providerId="AD" clId="Web-{42E2CE39-D388-5A0C-8BBA-BF024FEA5830}"/>
    <pc:docChg chg="addSld modSld">
      <pc:chgData name="Cae Bindon (2410000)" userId="S::2410000@student.uwtsd.ac.uk::11b5abf8-9996-4e59-951e-e253b63c0e6d" providerId="AD" clId="Web-{42E2CE39-D388-5A0C-8BBA-BF024FEA5830}" dt="2025-03-14T16:55:08.200" v="414" actId="14100"/>
      <pc:docMkLst>
        <pc:docMk/>
      </pc:docMkLst>
      <pc:sldChg chg="modSp">
        <pc:chgData name="Cae Bindon (2410000)" userId="S::2410000@student.uwtsd.ac.uk::11b5abf8-9996-4e59-951e-e253b63c0e6d" providerId="AD" clId="Web-{42E2CE39-D388-5A0C-8BBA-BF024FEA5830}" dt="2025-03-14T15:58:41.966" v="13" actId="1076"/>
        <pc:sldMkLst>
          <pc:docMk/>
          <pc:sldMk cId="0" sldId="259"/>
        </pc:sldMkLst>
        <pc:spChg chg="mod">
          <ac:chgData name="Cae Bindon (2410000)" userId="S::2410000@student.uwtsd.ac.uk::11b5abf8-9996-4e59-951e-e253b63c0e6d" providerId="AD" clId="Web-{42E2CE39-D388-5A0C-8BBA-BF024FEA5830}" dt="2025-03-14T15:58:41.966" v="13" actId="1076"/>
          <ac:spMkLst>
            <pc:docMk/>
            <pc:sldMk cId="0" sldId="259"/>
            <ac:spMk id="88" creationId="{00000000-0000-0000-0000-000000000000}"/>
          </ac:spMkLst>
        </pc:spChg>
        <pc:picChg chg="mod">
          <ac:chgData name="Cae Bindon (2410000)" userId="S::2410000@student.uwtsd.ac.uk::11b5abf8-9996-4e59-951e-e253b63c0e6d" providerId="AD" clId="Web-{42E2CE39-D388-5A0C-8BBA-BF024FEA5830}" dt="2025-03-14T15:58:37.325" v="12" actId="1076"/>
          <ac:picMkLst>
            <pc:docMk/>
            <pc:sldMk cId="0" sldId="259"/>
            <ac:picMk id="87" creationId="{00000000-0000-0000-0000-000000000000}"/>
          </ac:picMkLst>
        </pc:picChg>
      </pc:sldChg>
      <pc:sldChg chg="modSp">
        <pc:chgData name="Cae Bindon (2410000)" userId="S::2410000@student.uwtsd.ac.uk::11b5abf8-9996-4e59-951e-e253b63c0e6d" providerId="AD" clId="Web-{42E2CE39-D388-5A0C-8BBA-BF024FEA5830}" dt="2025-03-14T16:16:58.116" v="90" actId="20577"/>
        <pc:sldMkLst>
          <pc:docMk/>
          <pc:sldMk cId="135841671" sldId="282"/>
        </pc:sldMkLst>
        <pc:spChg chg="mod">
          <ac:chgData name="Cae Bindon (2410000)" userId="S::2410000@student.uwtsd.ac.uk::11b5abf8-9996-4e59-951e-e253b63c0e6d" providerId="AD" clId="Web-{42E2CE39-D388-5A0C-8BBA-BF024FEA5830}" dt="2025-03-14T16:16:58.116" v="90" actId="20577"/>
          <ac:spMkLst>
            <pc:docMk/>
            <pc:sldMk cId="135841671" sldId="282"/>
            <ac:spMk id="140" creationId="{00000000-0000-0000-0000-000000000000}"/>
          </ac:spMkLst>
        </pc:spChg>
      </pc:sldChg>
      <pc:sldChg chg="modSp">
        <pc:chgData name="Cae Bindon (2410000)" userId="S::2410000@student.uwtsd.ac.uk::11b5abf8-9996-4e59-951e-e253b63c0e6d" providerId="AD" clId="Web-{42E2CE39-D388-5A0C-8BBA-BF024FEA5830}" dt="2025-03-14T16:21:37.001" v="91" actId="20577"/>
        <pc:sldMkLst>
          <pc:docMk/>
          <pc:sldMk cId="796574246" sldId="285"/>
        </pc:sldMkLst>
        <pc:spChg chg="mod">
          <ac:chgData name="Cae Bindon (2410000)" userId="S::2410000@student.uwtsd.ac.uk::11b5abf8-9996-4e59-951e-e253b63c0e6d" providerId="AD" clId="Web-{42E2CE39-D388-5A0C-8BBA-BF024FEA5830}" dt="2025-03-14T16:21:37.001" v="91" actId="20577"/>
          <ac:spMkLst>
            <pc:docMk/>
            <pc:sldMk cId="796574246" sldId="285"/>
            <ac:spMk id="104" creationId="{00000000-0000-0000-0000-000000000000}"/>
          </ac:spMkLst>
        </pc:spChg>
      </pc:sldChg>
      <pc:sldChg chg="modSp">
        <pc:chgData name="Cae Bindon (2410000)" userId="S::2410000@student.uwtsd.ac.uk::11b5abf8-9996-4e59-951e-e253b63c0e6d" providerId="AD" clId="Web-{42E2CE39-D388-5A0C-8BBA-BF024FEA5830}" dt="2025-03-14T16:21:54.908" v="94" actId="20577"/>
        <pc:sldMkLst>
          <pc:docMk/>
          <pc:sldMk cId="3753142999" sldId="286"/>
        </pc:sldMkLst>
        <pc:spChg chg="mod">
          <ac:chgData name="Cae Bindon (2410000)" userId="S::2410000@student.uwtsd.ac.uk::11b5abf8-9996-4e59-951e-e253b63c0e6d" providerId="AD" clId="Web-{42E2CE39-D388-5A0C-8BBA-BF024FEA5830}" dt="2025-03-14T16:21:54.908" v="94" actId="20577"/>
          <ac:spMkLst>
            <pc:docMk/>
            <pc:sldMk cId="3753142999" sldId="286"/>
            <ac:spMk id="111" creationId="{00000000-0000-0000-0000-000000000000}"/>
          </ac:spMkLst>
        </pc:spChg>
      </pc:sldChg>
      <pc:sldChg chg="modSp">
        <pc:chgData name="Cae Bindon (2410000)" userId="S::2410000@student.uwtsd.ac.uk::11b5abf8-9996-4e59-951e-e253b63c0e6d" providerId="AD" clId="Web-{42E2CE39-D388-5A0C-8BBA-BF024FEA5830}" dt="2025-03-14T16:22:17.784" v="98" actId="20577"/>
        <pc:sldMkLst>
          <pc:docMk/>
          <pc:sldMk cId="4089786200" sldId="287"/>
        </pc:sldMkLst>
        <pc:spChg chg="mod">
          <ac:chgData name="Cae Bindon (2410000)" userId="S::2410000@student.uwtsd.ac.uk::11b5abf8-9996-4e59-951e-e253b63c0e6d" providerId="AD" clId="Web-{42E2CE39-D388-5A0C-8BBA-BF024FEA5830}" dt="2025-03-14T16:22:17.784" v="98" actId="20577"/>
          <ac:spMkLst>
            <pc:docMk/>
            <pc:sldMk cId="4089786200" sldId="287"/>
            <ac:spMk id="118" creationId="{00000000-0000-0000-0000-000000000000}"/>
          </ac:spMkLst>
        </pc:spChg>
      </pc:sldChg>
      <pc:sldChg chg="modSp">
        <pc:chgData name="Cae Bindon (2410000)" userId="S::2410000@student.uwtsd.ac.uk::11b5abf8-9996-4e59-951e-e253b63c0e6d" providerId="AD" clId="Web-{42E2CE39-D388-5A0C-8BBA-BF024FEA5830}" dt="2025-03-14T16:22:33.753" v="101" actId="14100"/>
        <pc:sldMkLst>
          <pc:docMk/>
          <pc:sldMk cId="4234869601" sldId="288"/>
        </pc:sldMkLst>
        <pc:spChg chg="mod">
          <ac:chgData name="Cae Bindon (2410000)" userId="S::2410000@student.uwtsd.ac.uk::11b5abf8-9996-4e59-951e-e253b63c0e6d" providerId="AD" clId="Web-{42E2CE39-D388-5A0C-8BBA-BF024FEA5830}" dt="2025-03-14T16:22:33.753" v="101" actId="14100"/>
          <ac:spMkLst>
            <pc:docMk/>
            <pc:sldMk cId="4234869601" sldId="288"/>
            <ac:spMk id="125" creationId="{00000000-0000-0000-0000-000000000000}"/>
          </ac:spMkLst>
        </pc:spChg>
      </pc:sldChg>
      <pc:sldChg chg="modSp">
        <pc:chgData name="Cae Bindon (2410000)" userId="S::2410000@student.uwtsd.ac.uk::11b5abf8-9996-4e59-951e-e253b63c0e6d" providerId="AD" clId="Web-{42E2CE39-D388-5A0C-8BBA-BF024FEA5830}" dt="2025-03-14T16:27:20.217" v="208" actId="20577"/>
        <pc:sldMkLst>
          <pc:docMk/>
          <pc:sldMk cId="1225836179" sldId="289"/>
        </pc:sldMkLst>
        <pc:spChg chg="mod">
          <ac:chgData name="Cae Bindon (2410000)" userId="S::2410000@student.uwtsd.ac.uk::11b5abf8-9996-4e59-951e-e253b63c0e6d" providerId="AD" clId="Web-{42E2CE39-D388-5A0C-8BBA-BF024FEA5830}" dt="2025-03-14T16:27:20.217" v="208" actId="20577"/>
          <ac:spMkLst>
            <pc:docMk/>
            <pc:sldMk cId="1225836179" sldId="289"/>
            <ac:spMk id="133" creationId="{00000000-0000-0000-0000-000000000000}"/>
          </ac:spMkLst>
        </pc:spChg>
      </pc:sldChg>
      <pc:sldChg chg="modSp">
        <pc:chgData name="Cae Bindon (2410000)" userId="S::2410000@student.uwtsd.ac.uk::11b5abf8-9996-4e59-951e-e253b63c0e6d" providerId="AD" clId="Web-{42E2CE39-D388-5A0C-8BBA-BF024FEA5830}" dt="2025-03-14T16:28:31.125" v="253" actId="20577"/>
        <pc:sldMkLst>
          <pc:docMk/>
          <pc:sldMk cId="509711316" sldId="291"/>
        </pc:sldMkLst>
        <pc:spChg chg="mod">
          <ac:chgData name="Cae Bindon (2410000)" userId="S::2410000@student.uwtsd.ac.uk::11b5abf8-9996-4e59-951e-e253b63c0e6d" providerId="AD" clId="Web-{42E2CE39-D388-5A0C-8BBA-BF024FEA5830}" dt="2025-03-14T16:28:31.125" v="253" actId="20577"/>
          <ac:spMkLst>
            <pc:docMk/>
            <pc:sldMk cId="509711316" sldId="291"/>
            <ac:spMk id="93" creationId="{00000000-0000-0000-0000-000000000000}"/>
          </ac:spMkLst>
        </pc:spChg>
      </pc:sldChg>
      <pc:sldChg chg="modSp">
        <pc:chgData name="Cae Bindon (2410000)" userId="S::2410000@student.uwtsd.ac.uk::11b5abf8-9996-4e59-951e-e253b63c0e6d" providerId="AD" clId="Web-{42E2CE39-D388-5A0C-8BBA-BF024FEA5830}" dt="2025-03-14T16:47:41.840" v="399" actId="14100"/>
        <pc:sldMkLst>
          <pc:docMk/>
          <pc:sldMk cId="2427293492" sldId="292"/>
        </pc:sldMkLst>
        <pc:spChg chg="mod">
          <ac:chgData name="Cae Bindon (2410000)" userId="S::2410000@student.uwtsd.ac.uk::11b5abf8-9996-4e59-951e-e253b63c0e6d" providerId="AD" clId="Web-{42E2CE39-D388-5A0C-8BBA-BF024FEA5830}" dt="2025-03-14T16:47:41.840" v="399" actId="14100"/>
          <ac:spMkLst>
            <pc:docMk/>
            <pc:sldMk cId="2427293492" sldId="292"/>
            <ac:spMk id="100" creationId="{00000000-0000-0000-0000-000000000000}"/>
          </ac:spMkLst>
        </pc:spChg>
      </pc:sldChg>
      <pc:sldChg chg="modSp">
        <pc:chgData name="Cae Bindon (2410000)" userId="S::2410000@student.uwtsd.ac.uk::11b5abf8-9996-4e59-951e-e253b63c0e6d" providerId="AD" clId="Web-{42E2CE39-D388-5A0C-8BBA-BF024FEA5830}" dt="2025-03-14T16:37:34.505" v="255" actId="20577"/>
        <pc:sldMkLst>
          <pc:docMk/>
          <pc:sldMk cId="2013710535" sldId="293"/>
        </pc:sldMkLst>
        <pc:spChg chg="mod">
          <ac:chgData name="Cae Bindon (2410000)" userId="S::2410000@student.uwtsd.ac.uk::11b5abf8-9996-4e59-951e-e253b63c0e6d" providerId="AD" clId="Web-{42E2CE39-D388-5A0C-8BBA-BF024FEA5830}" dt="2025-03-14T16:37:34.505" v="255" actId="20577"/>
          <ac:spMkLst>
            <pc:docMk/>
            <pc:sldMk cId="2013710535" sldId="293"/>
            <ac:spMk id="107" creationId="{00000000-0000-0000-0000-000000000000}"/>
          </ac:spMkLst>
        </pc:spChg>
      </pc:sldChg>
      <pc:sldChg chg="modSp">
        <pc:chgData name="Cae Bindon (2410000)" userId="S::2410000@student.uwtsd.ac.uk::11b5abf8-9996-4e59-951e-e253b63c0e6d" providerId="AD" clId="Web-{42E2CE39-D388-5A0C-8BBA-BF024FEA5830}" dt="2025-03-14T16:37:47.302" v="256" actId="20577"/>
        <pc:sldMkLst>
          <pc:docMk/>
          <pc:sldMk cId="2039061416" sldId="294"/>
        </pc:sldMkLst>
        <pc:spChg chg="mod">
          <ac:chgData name="Cae Bindon (2410000)" userId="S::2410000@student.uwtsd.ac.uk::11b5abf8-9996-4e59-951e-e253b63c0e6d" providerId="AD" clId="Web-{42E2CE39-D388-5A0C-8BBA-BF024FEA5830}" dt="2025-03-14T16:37:47.302" v="256" actId="20577"/>
          <ac:spMkLst>
            <pc:docMk/>
            <pc:sldMk cId="2039061416" sldId="294"/>
            <ac:spMk id="115" creationId="{00000000-0000-0000-0000-000000000000}"/>
          </ac:spMkLst>
        </pc:spChg>
      </pc:sldChg>
      <pc:sldChg chg="modSp">
        <pc:chgData name="Cae Bindon (2410000)" userId="S::2410000@student.uwtsd.ac.uk::11b5abf8-9996-4e59-951e-e253b63c0e6d" providerId="AD" clId="Web-{42E2CE39-D388-5A0C-8BBA-BF024FEA5830}" dt="2025-03-14T16:47:59.059" v="402" actId="20577"/>
        <pc:sldMkLst>
          <pc:docMk/>
          <pc:sldMk cId="4250653962" sldId="296"/>
        </pc:sldMkLst>
        <pc:spChg chg="mod">
          <ac:chgData name="Cae Bindon (2410000)" userId="S::2410000@student.uwtsd.ac.uk::11b5abf8-9996-4e59-951e-e253b63c0e6d" providerId="AD" clId="Web-{42E2CE39-D388-5A0C-8BBA-BF024FEA5830}" dt="2025-03-14T16:47:59.059" v="402" actId="20577"/>
          <ac:spMkLst>
            <pc:docMk/>
            <pc:sldMk cId="4250653962" sldId="296"/>
            <ac:spMk id="91" creationId="{00000000-0000-0000-0000-000000000000}"/>
          </ac:spMkLst>
        </pc:spChg>
      </pc:sldChg>
      <pc:sldChg chg="modSp">
        <pc:chgData name="Cae Bindon (2410000)" userId="S::2410000@student.uwtsd.ac.uk::11b5abf8-9996-4e59-951e-e253b63c0e6d" providerId="AD" clId="Web-{42E2CE39-D388-5A0C-8BBA-BF024FEA5830}" dt="2025-03-14T16:48:40.654" v="406" actId="20577"/>
        <pc:sldMkLst>
          <pc:docMk/>
          <pc:sldMk cId="707974408" sldId="297"/>
        </pc:sldMkLst>
        <pc:spChg chg="mod">
          <ac:chgData name="Cae Bindon (2410000)" userId="S::2410000@student.uwtsd.ac.uk::11b5abf8-9996-4e59-951e-e253b63c0e6d" providerId="AD" clId="Web-{42E2CE39-D388-5A0C-8BBA-BF024FEA5830}" dt="2025-03-14T16:48:40.654" v="406" actId="20577"/>
          <ac:spMkLst>
            <pc:docMk/>
            <pc:sldMk cId="707974408" sldId="297"/>
            <ac:spMk id="98" creationId="{00000000-0000-0000-0000-000000000000}"/>
          </ac:spMkLst>
        </pc:spChg>
      </pc:sldChg>
      <pc:sldChg chg="modSp">
        <pc:chgData name="Cae Bindon (2410000)" userId="S::2410000@student.uwtsd.ac.uk::11b5abf8-9996-4e59-951e-e253b63c0e6d" providerId="AD" clId="Web-{42E2CE39-D388-5A0C-8BBA-BF024FEA5830}" dt="2025-03-14T16:50:52.112" v="408" actId="20577"/>
        <pc:sldMkLst>
          <pc:docMk/>
          <pc:sldMk cId="611835677" sldId="298"/>
        </pc:sldMkLst>
        <pc:spChg chg="mod">
          <ac:chgData name="Cae Bindon (2410000)" userId="S::2410000@student.uwtsd.ac.uk::11b5abf8-9996-4e59-951e-e253b63c0e6d" providerId="AD" clId="Web-{42E2CE39-D388-5A0C-8BBA-BF024FEA5830}" dt="2025-03-14T16:50:52.112" v="408" actId="20577"/>
          <ac:spMkLst>
            <pc:docMk/>
            <pc:sldMk cId="611835677" sldId="298"/>
            <ac:spMk id="105" creationId="{00000000-0000-0000-0000-000000000000}"/>
          </ac:spMkLst>
        </pc:spChg>
      </pc:sldChg>
      <pc:sldChg chg="modSp">
        <pc:chgData name="Cae Bindon (2410000)" userId="S::2410000@student.uwtsd.ac.uk::11b5abf8-9996-4e59-951e-e253b63c0e6d" providerId="AD" clId="Web-{42E2CE39-D388-5A0C-8BBA-BF024FEA5830}" dt="2025-03-14T16:55:08.200" v="414" actId="14100"/>
        <pc:sldMkLst>
          <pc:docMk/>
          <pc:sldMk cId="1907882974" sldId="299"/>
        </pc:sldMkLst>
        <pc:spChg chg="mod">
          <ac:chgData name="Cae Bindon (2410000)" userId="S::2410000@student.uwtsd.ac.uk::11b5abf8-9996-4e59-951e-e253b63c0e6d" providerId="AD" clId="Web-{42E2CE39-D388-5A0C-8BBA-BF024FEA5830}" dt="2025-03-14T16:55:08.200" v="414" actId="14100"/>
          <ac:spMkLst>
            <pc:docMk/>
            <pc:sldMk cId="1907882974" sldId="299"/>
            <ac:spMk id="112" creationId="{00000000-0000-0000-0000-000000000000}"/>
          </ac:spMkLst>
        </pc:spChg>
      </pc:sldChg>
      <pc:sldChg chg="add">
        <pc:chgData name="Cae Bindon (2410000)" userId="S::2410000@student.uwtsd.ac.uk::11b5abf8-9996-4e59-951e-e253b63c0e6d" providerId="AD" clId="Web-{42E2CE39-D388-5A0C-8BBA-BF024FEA5830}" dt="2025-03-14T15:52:52.937" v="0"/>
        <pc:sldMkLst>
          <pc:docMk/>
          <pc:sldMk cId="1234169784" sldId="302"/>
        </pc:sldMkLst>
      </pc:sldChg>
      <pc:sldChg chg="add">
        <pc:chgData name="Cae Bindon (2410000)" userId="S::2410000@student.uwtsd.ac.uk::11b5abf8-9996-4e59-951e-e253b63c0e6d" providerId="AD" clId="Web-{42E2CE39-D388-5A0C-8BBA-BF024FEA5830}" dt="2025-03-14T15:52:59.719" v="1"/>
        <pc:sldMkLst>
          <pc:docMk/>
          <pc:sldMk cId="4212839866" sldId="303"/>
        </pc:sldMkLst>
      </pc:sldChg>
      <pc:sldChg chg="add">
        <pc:chgData name="Cae Bindon (2410000)" userId="S::2410000@student.uwtsd.ac.uk::11b5abf8-9996-4e59-951e-e253b63c0e6d" providerId="AD" clId="Web-{42E2CE39-D388-5A0C-8BBA-BF024FEA5830}" dt="2025-03-14T15:53:05.906" v="2"/>
        <pc:sldMkLst>
          <pc:docMk/>
          <pc:sldMk cId="1508888008" sldId="304"/>
        </pc:sldMkLst>
      </pc:sldChg>
      <pc:sldChg chg="add">
        <pc:chgData name="Cae Bindon (2410000)" userId="S::2410000@student.uwtsd.ac.uk::11b5abf8-9996-4e59-951e-e253b63c0e6d" providerId="AD" clId="Web-{42E2CE39-D388-5A0C-8BBA-BF024FEA5830}" dt="2025-03-14T15:53:13.141" v="3"/>
        <pc:sldMkLst>
          <pc:docMk/>
          <pc:sldMk cId="1334806215" sldId="305"/>
        </pc:sldMkLst>
      </pc:sldChg>
      <pc:sldChg chg="add">
        <pc:chgData name="Cae Bindon (2410000)" userId="S::2410000@student.uwtsd.ac.uk::11b5abf8-9996-4e59-951e-e253b63c0e6d" providerId="AD" clId="Web-{42E2CE39-D388-5A0C-8BBA-BF024FEA5830}" dt="2025-03-14T15:53:20.688" v="4"/>
        <pc:sldMkLst>
          <pc:docMk/>
          <pc:sldMk cId="3731386861" sldId="306"/>
        </pc:sldMkLst>
      </pc:sldChg>
      <pc:sldChg chg="add">
        <pc:chgData name="Cae Bindon (2410000)" userId="S::2410000@student.uwtsd.ac.uk::11b5abf8-9996-4e59-951e-e253b63c0e6d" providerId="AD" clId="Web-{42E2CE39-D388-5A0C-8BBA-BF024FEA5830}" dt="2025-03-14T15:56:45.243" v="5"/>
        <pc:sldMkLst>
          <pc:docMk/>
          <pc:sldMk cId="202327010" sldId="307"/>
        </pc:sldMkLst>
      </pc:sldChg>
      <pc:sldChg chg="add">
        <pc:chgData name="Cae Bindon (2410000)" userId="S::2410000@student.uwtsd.ac.uk::11b5abf8-9996-4e59-951e-e253b63c0e6d" providerId="AD" clId="Web-{42E2CE39-D388-5A0C-8BBA-BF024FEA5830}" dt="2025-03-14T15:56:51.290" v="6"/>
        <pc:sldMkLst>
          <pc:docMk/>
          <pc:sldMk cId="852494615" sldId="308"/>
        </pc:sldMkLst>
      </pc:sldChg>
      <pc:sldChg chg="add">
        <pc:chgData name="Cae Bindon (2410000)" userId="S::2410000@student.uwtsd.ac.uk::11b5abf8-9996-4e59-951e-e253b63c0e6d" providerId="AD" clId="Web-{42E2CE39-D388-5A0C-8BBA-BF024FEA5830}" dt="2025-03-14T15:56:56.884" v="7"/>
        <pc:sldMkLst>
          <pc:docMk/>
          <pc:sldMk cId="1159541621" sldId="309"/>
        </pc:sldMkLst>
      </pc:sldChg>
      <pc:sldChg chg="add">
        <pc:chgData name="Cae Bindon (2410000)" userId="S::2410000@student.uwtsd.ac.uk::11b5abf8-9996-4e59-951e-e253b63c0e6d" providerId="AD" clId="Web-{42E2CE39-D388-5A0C-8BBA-BF024FEA5830}" dt="2025-03-14T15:57:03.900" v="8"/>
        <pc:sldMkLst>
          <pc:docMk/>
          <pc:sldMk cId="3860338315" sldId="310"/>
        </pc:sldMkLst>
      </pc:sldChg>
      <pc:sldChg chg="add">
        <pc:chgData name="Cae Bindon (2410000)" userId="S::2410000@student.uwtsd.ac.uk::11b5abf8-9996-4e59-951e-e253b63c0e6d" providerId="AD" clId="Web-{42E2CE39-D388-5A0C-8BBA-BF024FEA5830}" dt="2025-03-14T15:57:10.509" v="9"/>
        <pc:sldMkLst>
          <pc:docMk/>
          <pc:sldMk cId="2898171885" sldId="311"/>
        </pc:sldMkLst>
      </pc:sldChg>
      <pc:sldChg chg="add">
        <pc:chgData name="Cae Bindon (2410000)" userId="S::2410000@student.uwtsd.ac.uk::11b5abf8-9996-4e59-951e-e253b63c0e6d" providerId="AD" clId="Web-{42E2CE39-D388-5A0C-8BBA-BF024FEA5830}" dt="2025-03-14T15:57:17.822" v="10"/>
        <pc:sldMkLst>
          <pc:docMk/>
          <pc:sldMk cId="1839451840" sldId="312"/>
        </pc:sldMkLst>
      </pc:sldChg>
      <pc:sldChg chg="add">
        <pc:chgData name="Cae Bindon (2410000)" userId="S::2410000@student.uwtsd.ac.uk::11b5abf8-9996-4e59-951e-e253b63c0e6d" providerId="AD" clId="Web-{42E2CE39-D388-5A0C-8BBA-BF024FEA5830}" dt="2025-03-14T15:57:24.322" v="11"/>
        <pc:sldMkLst>
          <pc:docMk/>
          <pc:sldMk cId="2361893908" sldId="313"/>
        </pc:sldMkLst>
      </pc:sldChg>
    </pc:docChg>
  </pc:docChgLst>
  <pc:docChgLst>
    <pc:chgData name="Cae Bindon (2410000)" userId="S::2410000@student.uwtsd.ac.uk::11b5abf8-9996-4e59-951e-e253b63c0e6d" providerId="AD" clId="Web-{D8232281-9AD7-7D41-25DC-6A835F9E2DCD}"/>
    <pc:docChg chg="delSld modSld">
      <pc:chgData name="Cae Bindon (2410000)" userId="S::2410000@student.uwtsd.ac.uk::11b5abf8-9996-4e59-951e-e253b63c0e6d" providerId="AD" clId="Web-{D8232281-9AD7-7D41-25DC-6A835F9E2DCD}" dt="2025-03-16T19:27:38.431" v="62" actId="20577"/>
      <pc:docMkLst>
        <pc:docMk/>
      </pc:docMkLst>
      <pc:sldChg chg="del">
        <pc:chgData name="Cae Bindon (2410000)" userId="S::2410000@student.uwtsd.ac.uk::11b5abf8-9996-4e59-951e-e253b63c0e6d" providerId="AD" clId="Web-{D8232281-9AD7-7D41-25DC-6A835F9E2DCD}" dt="2025-03-16T19:12:17.835" v="59"/>
        <pc:sldMkLst>
          <pc:docMk/>
          <pc:sldMk cId="4212839866" sldId="303"/>
        </pc:sldMkLst>
      </pc:sldChg>
      <pc:sldChg chg="modSp">
        <pc:chgData name="Cae Bindon (2410000)" userId="S::2410000@student.uwtsd.ac.uk::11b5abf8-9996-4e59-951e-e253b63c0e6d" providerId="AD" clId="Web-{D8232281-9AD7-7D41-25DC-6A835F9E2DCD}" dt="2025-03-16T19:27:38.431" v="62" actId="20577"/>
        <pc:sldMkLst>
          <pc:docMk/>
          <pc:sldMk cId="1334806215" sldId="305"/>
        </pc:sldMkLst>
        <pc:spChg chg="mod">
          <ac:chgData name="Cae Bindon (2410000)" userId="S::2410000@student.uwtsd.ac.uk::11b5abf8-9996-4e59-951e-e253b63c0e6d" providerId="AD" clId="Web-{D8232281-9AD7-7D41-25DC-6A835F9E2DCD}" dt="2025-03-16T19:27:38.431" v="62" actId="20577"/>
          <ac:spMkLst>
            <pc:docMk/>
            <pc:sldMk cId="1334806215" sldId="305"/>
            <ac:spMk id="7" creationId="{737D2352-9647-BBFE-BF36-BDEFD58F807D}"/>
          </ac:spMkLst>
        </pc:spChg>
      </pc:sldChg>
    </pc:docChg>
  </pc:docChgLst>
  <pc:docChgLst>
    <pc:chgData name="Cae Bindon (2410000)" userId="S::2410000@student.uwtsd.ac.uk::11b5abf8-9996-4e59-951e-e253b63c0e6d" providerId="AD" clId="Web-{BA49CB8A-E057-0AD8-7396-07D9DBD8798F}"/>
    <pc:docChg chg="modSld">
      <pc:chgData name="Cae Bindon (2410000)" userId="S::2410000@student.uwtsd.ac.uk::11b5abf8-9996-4e59-951e-e253b63c0e6d" providerId="AD" clId="Web-{BA49CB8A-E057-0AD8-7396-07D9DBD8798F}" dt="2025-03-16T18:35:37.444" v="239" actId="20577"/>
      <pc:docMkLst>
        <pc:docMk/>
      </pc:docMkLst>
      <pc:sldChg chg="modSp">
        <pc:chgData name="Cae Bindon (2410000)" userId="S::2410000@student.uwtsd.ac.uk::11b5abf8-9996-4e59-951e-e253b63c0e6d" providerId="AD" clId="Web-{BA49CB8A-E057-0AD8-7396-07D9DBD8798F}" dt="2025-03-16T18:34:41.505" v="208" actId="20577"/>
        <pc:sldMkLst>
          <pc:docMk/>
          <pc:sldMk cId="1508888008" sldId="304"/>
        </pc:sldMkLst>
        <pc:spChg chg="mod">
          <ac:chgData name="Cae Bindon (2410000)" userId="S::2410000@student.uwtsd.ac.uk::11b5abf8-9996-4e59-951e-e253b63c0e6d" providerId="AD" clId="Web-{BA49CB8A-E057-0AD8-7396-07D9DBD8798F}" dt="2025-03-16T18:34:41.505" v="208" actId="20577"/>
          <ac:spMkLst>
            <pc:docMk/>
            <pc:sldMk cId="1508888008" sldId="304"/>
            <ac:spMk id="3" creationId="{4B3CE8CB-E39C-4854-08FA-D5D9855B7BB6}"/>
          </ac:spMkLst>
        </pc:spChg>
      </pc:sldChg>
      <pc:sldChg chg="modSp">
        <pc:chgData name="Cae Bindon (2410000)" userId="S::2410000@student.uwtsd.ac.uk::11b5abf8-9996-4e59-951e-e253b63c0e6d" providerId="AD" clId="Web-{BA49CB8A-E057-0AD8-7396-07D9DBD8798F}" dt="2025-03-16T18:35:37.444" v="239" actId="20577"/>
        <pc:sldMkLst>
          <pc:docMk/>
          <pc:sldMk cId="1334806215" sldId="305"/>
        </pc:sldMkLst>
        <pc:spChg chg="mod">
          <ac:chgData name="Cae Bindon (2410000)" userId="S::2410000@student.uwtsd.ac.uk::11b5abf8-9996-4e59-951e-e253b63c0e6d" providerId="AD" clId="Web-{BA49CB8A-E057-0AD8-7396-07D9DBD8798F}" dt="2025-03-16T18:35:37.444" v="239" actId="20577"/>
          <ac:spMkLst>
            <pc:docMk/>
            <pc:sldMk cId="1334806215" sldId="305"/>
            <ac:spMk id="2" creationId="{504E2CA1-286E-E835-AACD-D00F157709F0}"/>
          </ac:spMkLst>
        </pc:spChg>
      </pc:sldChg>
    </pc:docChg>
  </pc:docChgLst>
  <pc:docChgLst>
    <pc:chgData name="Cae Bindon (2410000)" userId="S::2410000@student.uwtsd.ac.uk::11b5abf8-9996-4e59-951e-e253b63c0e6d" providerId="AD" clId="Web-{6BEEA274-EA91-A2E5-24DD-FE11DA4E25C9}"/>
    <pc:docChg chg="modSld">
      <pc:chgData name="Cae Bindon (2410000)" userId="S::2410000@student.uwtsd.ac.uk::11b5abf8-9996-4e59-951e-e253b63c0e6d" providerId="AD" clId="Web-{6BEEA274-EA91-A2E5-24DD-FE11DA4E25C9}" dt="2025-03-17T17:24:41.952" v="400" actId="20577"/>
      <pc:docMkLst>
        <pc:docMk/>
      </pc:docMkLst>
      <pc:sldChg chg="modSp">
        <pc:chgData name="Cae Bindon (2410000)" userId="S::2410000@student.uwtsd.ac.uk::11b5abf8-9996-4e59-951e-e253b63c0e6d" providerId="AD" clId="Web-{6BEEA274-EA91-A2E5-24DD-FE11DA4E25C9}" dt="2025-03-17T17:24:41.952" v="400" actId="20577"/>
        <pc:sldMkLst>
          <pc:docMk/>
          <pc:sldMk cId="1334806215" sldId="305"/>
        </pc:sldMkLst>
        <pc:spChg chg="mod">
          <ac:chgData name="Cae Bindon (2410000)" userId="S::2410000@student.uwtsd.ac.uk::11b5abf8-9996-4e59-951e-e253b63c0e6d" providerId="AD" clId="Web-{6BEEA274-EA91-A2E5-24DD-FE11DA4E25C9}" dt="2025-03-17T17:24:41.952" v="400" actId="20577"/>
          <ac:spMkLst>
            <pc:docMk/>
            <pc:sldMk cId="1334806215" sldId="305"/>
            <ac:spMk id="7" creationId="{737D2352-9647-BBFE-BF36-BDEFD58F807D}"/>
          </ac:spMkLst>
        </pc:spChg>
      </pc:sldChg>
    </pc:docChg>
  </pc:docChgLst>
  <pc:docChgLst>
    <pc:chgData name="Cae Bindon (2410000)" userId="S::2410000@student.uwtsd.ac.uk::11b5abf8-9996-4e59-951e-e253b63c0e6d" providerId="AD" clId="Web-{C69B870E-290C-6A38-B158-DE4AB8515623}"/>
    <pc:docChg chg="addSld delSld">
      <pc:chgData name="Cae Bindon (2410000)" userId="S::2410000@student.uwtsd.ac.uk::11b5abf8-9996-4e59-951e-e253b63c0e6d" providerId="AD" clId="Web-{C69B870E-290C-6A38-B158-DE4AB8515623}" dt="2025-03-09T19:19:49.468" v="46"/>
      <pc:docMkLst>
        <pc:docMk/>
      </pc:docMkLst>
      <pc:sldChg chg="add">
        <pc:chgData name="Cae Bindon (2410000)" userId="S::2410000@student.uwtsd.ac.uk::11b5abf8-9996-4e59-951e-e253b63c0e6d" providerId="AD" clId="Web-{C69B870E-290C-6A38-B158-DE4AB8515623}" dt="2025-03-09T16:33:11.910" v="1"/>
        <pc:sldMkLst>
          <pc:docMk/>
          <pc:sldMk cId="0" sldId="256"/>
        </pc:sldMkLst>
      </pc:sldChg>
      <pc:sldChg chg="del">
        <pc:chgData name="Cae Bindon (2410000)" userId="S::2410000@student.uwtsd.ac.uk::11b5abf8-9996-4e59-951e-e253b63c0e6d" providerId="AD" clId="Web-{C69B870E-290C-6A38-B158-DE4AB8515623}" dt="2025-03-09T16:32:07.455" v="0"/>
        <pc:sldMkLst>
          <pc:docMk/>
          <pc:sldMk cId="109857222" sldId="256"/>
        </pc:sldMkLst>
      </pc:sldChg>
      <pc:sldChg chg="add">
        <pc:chgData name="Cae Bindon (2410000)" userId="S::2410000@student.uwtsd.ac.uk::11b5abf8-9996-4e59-951e-e253b63c0e6d" providerId="AD" clId="Web-{C69B870E-290C-6A38-B158-DE4AB8515623}" dt="2025-03-09T16:33:23.895" v="2"/>
        <pc:sldMkLst>
          <pc:docMk/>
          <pc:sldMk cId="0" sldId="257"/>
        </pc:sldMkLst>
      </pc:sldChg>
      <pc:sldChg chg="add">
        <pc:chgData name="Cae Bindon (2410000)" userId="S::2410000@student.uwtsd.ac.uk::11b5abf8-9996-4e59-951e-e253b63c0e6d" providerId="AD" clId="Web-{C69B870E-290C-6A38-B158-DE4AB8515623}" dt="2025-03-09T16:33:33.708" v="3"/>
        <pc:sldMkLst>
          <pc:docMk/>
          <pc:sldMk cId="0" sldId="258"/>
        </pc:sldMkLst>
      </pc:sldChg>
      <pc:sldChg chg="add">
        <pc:chgData name="Cae Bindon (2410000)" userId="S::2410000@student.uwtsd.ac.uk::11b5abf8-9996-4e59-951e-e253b63c0e6d" providerId="AD" clId="Web-{C69B870E-290C-6A38-B158-DE4AB8515623}" dt="2025-03-09T16:33:41.380" v="4"/>
        <pc:sldMkLst>
          <pc:docMk/>
          <pc:sldMk cId="0" sldId="259"/>
        </pc:sldMkLst>
      </pc:sldChg>
      <pc:sldChg chg="add">
        <pc:chgData name="Cae Bindon (2410000)" userId="S::2410000@student.uwtsd.ac.uk::11b5abf8-9996-4e59-951e-e253b63c0e6d" providerId="AD" clId="Web-{C69B870E-290C-6A38-B158-DE4AB8515623}" dt="2025-03-09T16:33:49.505" v="5"/>
        <pc:sldMkLst>
          <pc:docMk/>
          <pc:sldMk cId="0" sldId="260"/>
        </pc:sldMkLst>
      </pc:sldChg>
      <pc:sldChg chg="add">
        <pc:chgData name="Cae Bindon (2410000)" userId="S::2410000@student.uwtsd.ac.uk::11b5abf8-9996-4e59-951e-e253b63c0e6d" providerId="AD" clId="Web-{C69B870E-290C-6A38-B158-DE4AB8515623}" dt="2025-03-09T16:33:58.818" v="6"/>
        <pc:sldMkLst>
          <pc:docMk/>
          <pc:sldMk cId="0" sldId="261"/>
        </pc:sldMkLst>
      </pc:sldChg>
      <pc:sldChg chg="add">
        <pc:chgData name="Cae Bindon (2410000)" userId="S::2410000@student.uwtsd.ac.uk::11b5abf8-9996-4e59-951e-e253b63c0e6d" providerId="AD" clId="Web-{C69B870E-290C-6A38-B158-DE4AB8515623}" dt="2025-03-09T16:49:33.219" v="7"/>
        <pc:sldMkLst>
          <pc:docMk/>
          <pc:sldMk cId="1015397178" sldId="262"/>
        </pc:sldMkLst>
      </pc:sldChg>
      <pc:sldChg chg="add">
        <pc:chgData name="Cae Bindon (2410000)" userId="S::2410000@student.uwtsd.ac.uk::11b5abf8-9996-4e59-951e-e253b63c0e6d" providerId="AD" clId="Web-{C69B870E-290C-6A38-B158-DE4AB8515623}" dt="2025-03-09T16:49:40.625" v="8"/>
        <pc:sldMkLst>
          <pc:docMk/>
          <pc:sldMk cId="4261686609" sldId="263"/>
        </pc:sldMkLst>
      </pc:sldChg>
      <pc:sldChg chg="add">
        <pc:chgData name="Cae Bindon (2410000)" userId="S::2410000@student.uwtsd.ac.uk::11b5abf8-9996-4e59-951e-e253b63c0e6d" providerId="AD" clId="Web-{C69B870E-290C-6A38-B158-DE4AB8515623}" dt="2025-03-09T16:49:47.125" v="9"/>
        <pc:sldMkLst>
          <pc:docMk/>
          <pc:sldMk cId="3503747032" sldId="264"/>
        </pc:sldMkLst>
      </pc:sldChg>
      <pc:sldChg chg="add">
        <pc:chgData name="Cae Bindon (2410000)" userId="S::2410000@student.uwtsd.ac.uk::11b5abf8-9996-4e59-951e-e253b63c0e6d" providerId="AD" clId="Web-{C69B870E-290C-6A38-B158-DE4AB8515623}" dt="2025-03-09T16:49:57.610" v="10"/>
        <pc:sldMkLst>
          <pc:docMk/>
          <pc:sldMk cId="2351749749" sldId="265"/>
        </pc:sldMkLst>
      </pc:sldChg>
      <pc:sldChg chg="add">
        <pc:chgData name="Cae Bindon (2410000)" userId="S::2410000@student.uwtsd.ac.uk::11b5abf8-9996-4e59-951e-e253b63c0e6d" providerId="AD" clId="Web-{C69B870E-290C-6A38-B158-DE4AB8515623}" dt="2025-03-09T16:50:05.454" v="11"/>
        <pc:sldMkLst>
          <pc:docMk/>
          <pc:sldMk cId="1186403466" sldId="266"/>
        </pc:sldMkLst>
      </pc:sldChg>
      <pc:sldChg chg="add">
        <pc:chgData name="Cae Bindon (2410000)" userId="S::2410000@student.uwtsd.ac.uk::11b5abf8-9996-4e59-951e-e253b63c0e6d" providerId="AD" clId="Web-{C69B870E-290C-6A38-B158-DE4AB8515623}" dt="2025-03-09T16:50:14.095" v="12"/>
        <pc:sldMkLst>
          <pc:docMk/>
          <pc:sldMk cId="1876023437" sldId="267"/>
        </pc:sldMkLst>
      </pc:sldChg>
      <pc:sldChg chg="add">
        <pc:chgData name="Cae Bindon (2410000)" userId="S::2410000@student.uwtsd.ac.uk::11b5abf8-9996-4e59-951e-e253b63c0e6d" providerId="AD" clId="Web-{C69B870E-290C-6A38-B158-DE4AB8515623}" dt="2025-03-09T16:50:20.423" v="13"/>
        <pc:sldMkLst>
          <pc:docMk/>
          <pc:sldMk cId="3668535615" sldId="268"/>
        </pc:sldMkLst>
      </pc:sldChg>
      <pc:sldChg chg="add">
        <pc:chgData name="Cae Bindon (2410000)" userId="S::2410000@student.uwtsd.ac.uk::11b5abf8-9996-4e59-951e-e253b63c0e6d" providerId="AD" clId="Web-{C69B870E-290C-6A38-B158-DE4AB8515623}" dt="2025-03-09T16:50:27.220" v="14"/>
        <pc:sldMkLst>
          <pc:docMk/>
          <pc:sldMk cId="222896589" sldId="269"/>
        </pc:sldMkLst>
      </pc:sldChg>
      <pc:sldChg chg="add">
        <pc:chgData name="Cae Bindon (2410000)" userId="S::2410000@student.uwtsd.ac.uk::11b5abf8-9996-4e59-951e-e253b63c0e6d" providerId="AD" clId="Web-{C69B870E-290C-6A38-B158-DE4AB8515623}" dt="2025-03-09T16:50:34.345" v="15"/>
        <pc:sldMkLst>
          <pc:docMk/>
          <pc:sldMk cId="1296909723" sldId="270"/>
        </pc:sldMkLst>
      </pc:sldChg>
      <pc:sldChg chg="add">
        <pc:chgData name="Cae Bindon (2410000)" userId="S::2410000@student.uwtsd.ac.uk::11b5abf8-9996-4e59-951e-e253b63c0e6d" providerId="AD" clId="Web-{C69B870E-290C-6A38-B158-DE4AB8515623}" dt="2025-03-09T16:50:41.345" v="16"/>
        <pc:sldMkLst>
          <pc:docMk/>
          <pc:sldMk cId="2599353202" sldId="271"/>
        </pc:sldMkLst>
      </pc:sldChg>
      <pc:sldChg chg="add">
        <pc:chgData name="Cae Bindon (2410000)" userId="S::2410000@student.uwtsd.ac.uk::11b5abf8-9996-4e59-951e-e253b63c0e6d" providerId="AD" clId="Web-{C69B870E-290C-6A38-B158-DE4AB8515623}" dt="2025-03-09T16:50:48.471" v="17"/>
        <pc:sldMkLst>
          <pc:docMk/>
          <pc:sldMk cId="3360008715" sldId="272"/>
        </pc:sldMkLst>
      </pc:sldChg>
      <pc:sldChg chg="add">
        <pc:chgData name="Cae Bindon (2410000)" userId="S::2410000@student.uwtsd.ac.uk::11b5abf8-9996-4e59-951e-e253b63c0e6d" providerId="AD" clId="Web-{C69B870E-290C-6A38-B158-DE4AB8515623}" dt="2025-03-09T16:50:54.799" v="18"/>
        <pc:sldMkLst>
          <pc:docMk/>
          <pc:sldMk cId="825806205" sldId="273"/>
        </pc:sldMkLst>
      </pc:sldChg>
      <pc:sldChg chg="add">
        <pc:chgData name="Cae Bindon (2410000)" userId="S::2410000@student.uwtsd.ac.uk::11b5abf8-9996-4e59-951e-e253b63c0e6d" providerId="AD" clId="Web-{C69B870E-290C-6A38-B158-DE4AB8515623}" dt="2025-03-09T16:51:01.408" v="19"/>
        <pc:sldMkLst>
          <pc:docMk/>
          <pc:sldMk cId="1403392572" sldId="274"/>
        </pc:sldMkLst>
      </pc:sldChg>
      <pc:sldChg chg="add">
        <pc:chgData name="Cae Bindon (2410000)" userId="S::2410000@student.uwtsd.ac.uk::11b5abf8-9996-4e59-951e-e253b63c0e6d" providerId="AD" clId="Web-{C69B870E-290C-6A38-B158-DE4AB8515623}" dt="2025-03-09T17:01:43.243" v="20"/>
        <pc:sldMkLst>
          <pc:docMk/>
          <pc:sldMk cId="4255322434" sldId="275"/>
        </pc:sldMkLst>
      </pc:sldChg>
      <pc:sldChg chg="add">
        <pc:chgData name="Cae Bindon (2410000)" userId="S::2410000@student.uwtsd.ac.uk::11b5abf8-9996-4e59-951e-e253b63c0e6d" providerId="AD" clId="Web-{C69B870E-290C-6A38-B158-DE4AB8515623}" dt="2025-03-09T17:01:56.812" v="21"/>
        <pc:sldMkLst>
          <pc:docMk/>
          <pc:sldMk cId="3551576545" sldId="276"/>
        </pc:sldMkLst>
      </pc:sldChg>
      <pc:sldChg chg="add">
        <pc:chgData name="Cae Bindon (2410000)" userId="S::2410000@student.uwtsd.ac.uk::11b5abf8-9996-4e59-951e-e253b63c0e6d" providerId="AD" clId="Web-{C69B870E-290C-6A38-B158-DE4AB8515623}" dt="2025-03-09T17:02:07.562" v="22"/>
        <pc:sldMkLst>
          <pc:docMk/>
          <pc:sldMk cId="2498105361" sldId="277"/>
        </pc:sldMkLst>
      </pc:sldChg>
      <pc:sldChg chg="add">
        <pc:chgData name="Cae Bindon (2410000)" userId="S::2410000@student.uwtsd.ac.uk::11b5abf8-9996-4e59-951e-e253b63c0e6d" providerId="AD" clId="Web-{C69B870E-290C-6A38-B158-DE4AB8515623}" dt="2025-03-09T17:02:18.500" v="23"/>
        <pc:sldMkLst>
          <pc:docMk/>
          <pc:sldMk cId="4204814478" sldId="278"/>
        </pc:sldMkLst>
      </pc:sldChg>
      <pc:sldChg chg="add">
        <pc:chgData name="Cae Bindon (2410000)" userId="S::2410000@student.uwtsd.ac.uk::11b5abf8-9996-4e59-951e-e253b63c0e6d" providerId="AD" clId="Web-{C69B870E-290C-6A38-B158-DE4AB8515623}" dt="2025-03-09T17:02:30.125" v="24"/>
        <pc:sldMkLst>
          <pc:docMk/>
          <pc:sldMk cId="2567350643" sldId="279"/>
        </pc:sldMkLst>
      </pc:sldChg>
      <pc:sldChg chg="add">
        <pc:chgData name="Cae Bindon (2410000)" userId="S::2410000@student.uwtsd.ac.uk::11b5abf8-9996-4e59-951e-e253b63c0e6d" providerId="AD" clId="Web-{C69B870E-290C-6A38-B158-DE4AB8515623}" dt="2025-03-09T17:02:41.782" v="25"/>
        <pc:sldMkLst>
          <pc:docMk/>
          <pc:sldMk cId="896688580" sldId="280"/>
        </pc:sldMkLst>
      </pc:sldChg>
      <pc:sldChg chg="add">
        <pc:chgData name="Cae Bindon (2410000)" userId="S::2410000@student.uwtsd.ac.uk::11b5abf8-9996-4e59-951e-e253b63c0e6d" providerId="AD" clId="Web-{C69B870E-290C-6A38-B158-DE4AB8515623}" dt="2025-03-09T17:02:52.844" v="26"/>
        <pc:sldMkLst>
          <pc:docMk/>
          <pc:sldMk cId="4289144603" sldId="281"/>
        </pc:sldMkLst>
      </pc:sldChg>
      <pc:sldChg chg="add">
        <pc:chgData name="Cae Bindon (2410000)" userId="S::2410000@student.uwtsd.ac.uk::11b5abf8-9996-4e59-951e-e253b63c0e6d" providerId="AD" clId="Web-{C69B870E-290C-6A38-B158-DE4AB8515623}" dt="2025-03-09T17:03:02.751" v="27"/>
        <pc:sldMkLst>
          <pc:docMk/>
          <pc:sldMk cId="135841671" sldId="282"/>
        </pc:sldMkLst>
      </pc:sldChg>
      <pc:sldChg chg="add">
        <pc:chgData name="Cae Bindon (2410000)" userId="S::2410000@student.uwtsd.ac.uk::11b5abf8-9996-4e59-951e-e253b63c0e6d" providerId="AD" clId="Web-{C69B870E-290C-6A38-B158-DE4AB8515623}" dt="2025-03-09T17:03:12.376" v="28"/>
        <pc:sldMkLst>
          <pc:docMk/>
          <pc:sldMk cId="1540907942" sldId="283"/>
        </pc:sldMkLst>
      </pc:sldChg>
      <pc:sldChg chg="add">
        <pc:chgData name="Cae Bindon (2410000)" userId="S::2410000@student.uwtsd.ac.uk::11b5abf8-9996-4e59-951e-e253b63c0e6d" providerId="AD" clId="Web-{C69B870E-290C-6A38-B158-DE4AB8515623}" dt="2025-03-09T17:18:36.717" v="29"/>
        <pc:sldMkLst>
          <pc:docMk/>
          <pc:sldMk cId="266021612" sldId="284"/>
        </pc:sldMkLst>
      </pc:sldChg>
      <pc:sldChg chg="add">
        <pc:chgData name="Cae Bindon (2410000)" userId="S::2410000@student.uwtsd.ac.uk::11b5abf8-9996-4e59-951e-e253b63c0e6d" providerId="AD" clId="Web-{C69B870E-290C-6A38-B158-DE4AB8515623}" dt="2025-03-09T17:18:52.733" v="30"/>
        <pc:sldMkLst>
          <pc:docMk/>
          <pc:sldMk cId="796574246" sldId="285"/>
        </pc:sldMkLst>
      </pc:sldChg>
      <pc:sldChg chg="add">
        <pc:chgData name="Cae Bindon (2410000)" userId="S::2410000@student.uwtsd.ac.uk::11b5abf8-9996-4e59-951e-e253b63c0e6d" providerId="AD" clId="Web-{C69B870E-290C-6A38-B158-DE4AB8515623}" dt="2025-03-09T17:19:19.405" v="31"/>
        <pc:sldMkLst>
          <pc:docMk/>
          <pc:sldMk cId="3753142999" sldId="286"/>
        </pc:sldMkLst>
      </pc:sldChg>
      <pc:sldChg chg="add">
        <pc:chgData name="Cae Bindon (2410000)" userId="S::2410000@student.uwtsd.ac.uk::11b5abf8-9996-4e59-951e-e253b63c0e6d" providerId="AD" clId="Web-{C69B870E-290C-6A38-B158-DE4AB8515623}" dt="2025-03-09T17:19:37.953" v="32"/>
        <pc:sldMkLst>
          <pc:docMk/>
          <pc:sldMk cId="4089786200" sldId="287"/>
        </pc:sldMkLst>
      </pc:sldChg>
      <pc:sldChg chg="add">
        <pc:chgData name="Cae Bindon (2410000)" userId="S::2410000@student.uwtsd.ac.uk::11b5abf8-9996-4e59-951e-e253b63c0e6d" providerId="AD" clId="Web-{C69B870E-290C-6A38-B158-DE4AB8515623}" dt="2025-03-09T17:19:59.297" v="33"/>
        <pc:sldMkLst>
          <pc:docMk/>
          <pc:sldMk cId="4234869601" sldId="288"/>
        </pc:sldMkLst>
      </pc:sldChg>
      <pc:sldChg chg="add">
        <pc:chgData name="Cae Bindon (2410000)" userId="S::2410000@student.uwtsd.ac.uk::11b5abf8-9996-4e59-951e-e253b63c0e6d" providerId="AD" clId="Web-{C69B870E-290C-6A38-B158-DE4AB8515623}" dt="2025-03-09T17:20:15.782" v="34"/>
        <pc:sldMkLst>
          <pc:docMk/>
          <pc:sldMk cId="1225836179" sldId="289"/>
        </pc:sldMkLst>
      </pc:sldChg>
      <pc:sldChg chg="add">
        <pc:chgData name="Cae Bindon (2410000)" userId="S::2410000@student.uwtsd.ac.uk::11b5abf8-9996-4e59-951e-e253b63c0e6d" providerId="AD" clId="Web-{C69B870E-290C-6A38-B158-DE4AB8515623}" dt="2025-03-09T17:43:41.184" v="35"/>
        <pc:sldMkLst>
          <pc:docMk/>
          <pc:sldMk cId="3677882970" sldId="290"/>
        </pc:sldMkLst>
      </pc:sldChg>
      <pc:sldChg chg="add">
        <pc:chgData name="Cae Bindon (2410000)" userId="S::2410000@student.uwtsd.ac.uk::11b5abf8-9996-4e59-951e-e253b63c0e6d" providerId="AD" clId="Web-{C69B870E-290C-6A38-B158-DE4AB8515623}" dt="2025-03-09T17:44:04.247" v="36"/>
        <pc:sldMkLst>
          <pc:docMk/>
          <pc:sldMk cId="509711316" sldId="291"/>
        </pc:sldMkLst>
      </pc:sldChg>
      <pc:sldChg chg="add">
        <pc:chgData name="Cae Bindon (2410000)" userId="S::2410000@student.uwtsd.ac.uk::11b5abf8-9996-4e59-951e-e253b63c0e6d" providerId="AD" clId="Web-{C69B870E-290C-6A38-B158-DE4AB8515623}" dt="2025-03-09T17:44:20.045" v="37"/>
        <pc:sldMkLst>
          <pc:docMk/>
          <pc:sldMk cId="2427293492" sldId="292"/>
        </pc:sldMkLst>
      </pc:sldChg>
      <pc:sldChg chg="add">
        <pc:chgData name="Cae Bindon (2410000)" userId="S::2410000@student.uwtsd.ac.uk::11b5abf8-9996-4e59-951e-e253b63c0e6d" providerId="AD" clId="Web-{C69B870E-290C-6A38-B158-DE4AB8515623}" dt="2025-03-09T17:44:43.124" v="38"/>
        <pc:sldMkLst>
          <pc:docMk/>
          <pc:sldMk cId="2013710535" sldId="293"/>
        </pc:sldMkLst>
      </pc:sldChg>
      <pc:sldChg chg="add">
        <pc:chgData name="Cae Bindon (2410000)" userId="S::2410000@student.uwtsd.ac.uk::11b5abf8-9996-4e59-951e-e253b63c0e6d" providerId="AD" clId="Web-{C69B870E-290C-6A38-B158-DE4AB8515623}" dt="2025-03-09T17:45:03.281" v="39"/>
        <pc:sldMkLst>
          <pc:docMk/>
          <pc:sldMk cId="2039061416" sldId="294"/>
        </pc:sldMkLst>
      </pc:sldChg>
      <pc:sldChg chg="add">
        <pc:chgData name="Cae Bindon (2410000)" userId="S::2410000@student.uwtsd.ac.uk::11b5abf8-9996-4e59-951e-e253b63c0e6d" providerId="AD" clId="Web-{C69B870E-290C-6A38-B158-DE4AB8515623}" dt="2025-03-09T19:18:28.074" v="40"/>
        <pc:sldMkLst>
          <pc:docMk/>
          <pc:sldMk cId="2582417507" sldId="295"/>
        </pc:sldMkLst>
      </pc:sldChg>
      <pc:sldChg chg="add">
        <pc:chgData name="Cae Bindon (2410000)" userId="S::2410000@student.uwtsd.ac.uk::11b5abf8-9996-4e59-951e-e253b63c0e6d" providerId="AD" clId="Web-{C69B870E-290C-6A38-B158-DE4AB8515623}" dt="2025-03-09T19:18:39.105" v="41"/>
        <pc:sldMkLst>
          <pc:docMk/>
          <pc:sldMk cId="4250653962" sldId="296"/>
        </pc:sldMkLst>
      </pc:sldChg>
      <pc:sldChg chg="add">
        <pc:chgData name="Cae Bindon (2410000)" userId="S::2410000@student.uwtsd.ac.uk::11b5abf8-9996-4e59-951e-e253b63c0e6d" providerId="AD" clId="Web-{C69B870E-290C-6A38-B158-DE4AB8515623}" dt="2025-03-09T19:18:48.965" v="42"/>
        <pc:sldMkLst>
          <pc:docMk/>
          <pc:sldMk cId="707974408" sldId="297"/>
        </pc:sldMkLst>
      </pc:sldChg>
      <pc:sldChg chg="add">
        <pc:chgData name="Cae Bindon (2410000)" userId="S::2410000@student.uwtsd.ac.uk::11b5abf8-9996-4e59-951e-e253b63c0e6d" providerId="AD" clId="Web-{C69B870E-290C-6A38-B158-DE4AB8515623}" dt="2025-03-09T19:18:58.138" v="43"/>
        <pc:sldMkLst>
          <pc:docMk/>
          <pc:sldMk cId="611835677" sldId="298"/>
        </pc:sldMkLst>
      </pc:sldChg>
      <pc:sldChg chg="add">
        <pc:chgData name="Cae Bindon (2410000)" userId="S::2410000@student.uwtsd.ac.uk::11b5abf8-9996-4e59-951e-e253b63c0e6d" providerId="AD" clId="Web-{C69B870E-290C-6A38-B158-DE4AB8515623}" dt="2025-03-09T19:19:09.138" v="44"/>
        <pc:sldMkLst>
          <pc:docMk/>
          <pc:sldMk cId="1907882974" sldId="299"/>
        </pc:sldMkLst>
      </pc:sldChg>
      <pc:sldChg chg="add">
        <pc:chgData name="Cae Bindon (2410000)" userId="S::2410000@student.uwtsd.ac.uk::11b5abf8-9996-4e59-951e-e253b63c0e6d" providerId="AD" clId="Web-{C69B870E-290C-6A38-B158-DE4AB8515623}" dt="2025-03-09T19:19:36.873" v="45"/>
        <pc:sldMkLst>
          <pc:docMk/>
          <pc:sldMk cId="751315162" sldId="300"/>
        </pc:sldMkLst>
      </pc:sldChg>
      <pc:sldChg chg="add">
        <pc:chgData name="Cae Bindon (2410000)" userId="S::2410000@student.uwtsd.ac.uk::11b5abf8-9996-4e59-951e-e253b63c0e6d" providerId="AD" clId="Web-{C69B870E-290C-6A38-B158-DE4AB8515623}" dt="2025-03-09T19:19:49.468" v="46"/>
        <pc:sldMkLst>
          <pc:docMk/>
          <pc:sldMk cId="2242453625" sldId="301"/>
        </pc:sldMkLst>
      </pc:sldChg>
      <pc:sldMasterChg chg="addSldLayout">
        <pc:chgData name="Cae Bindon (2410000)" userId="S::2410000@student.uwtsd.ac.uk::11b5abf8-9996-4e59-951e-e253b63c0e6d" providerId="AD" clId="Web-{C69B870E-290C-6A38-B158-DE4AB8515623}" dt="2025-03-09T16:33:11.910" v="1"/>
        <pc:sldMasterMkLst>
          <pc:docMk/>
          <pc:sldMasterMk cId="2460954070" sldId="2147483660"/>
        </pc:sldMasterMkLst>
        <pc:sldLayoutChg chg="add">
          <pc:chgData name="Cae Bindon (2410000)" userId="S::2410000@student.uwtsd.ac.uk::11b5abf8-9996-4e59-951e-e253b63c0e6d" providerId="AD" clId="Web-{C69B870E-290C-6A38-B158-DE4AB8515623}" dt="2025-03-09T16:33:11.910" v="1"/>
          <pc:sldLayoutMkLst>
            <pc:docMk/>
            <pc:sldMasterMk cId="2460954070" sldId="2147483660"/>
            <pc:sldLayoutMk cId="4031732127" sldId="2147483672"/>
          </pc:sldLayoutMkLst>
        </pc:sldLayoutChg>
      </pc:sldMasterChg>
    </pc:docChg>
  </pc:docChgLst>
  <pc:docChgLst>
    <pc:chgData name="Cae Bindon (2410000)" userId="S::2410000@student.uwtsd.ac.uk::11b5abf8-9996-4e59-951e-e253b63c0e6d" providerId="AD" clId="Web-{BAD6098E-486F-54B2-BE1D-F0D811E67BCE}"/>
    <pc:docChg chg="modSld">
      <pc:chgData name="Cae Bindon (2410000)" userId="S::2410000@student.uwtsd.ac.uk::11b5abf8-9996-4e59-951e-e253b63c0e6d" providerId="AD" clId="Web-{BAD6098E-486F-54B2-BE1D-F0D811E67BCE}" dt="2025-03-17T17:38:26.451" v="247" actId="20577"/>
      <pc:docMkLst>
        <pc:docMk/>
      </pc:docMkLst>
      <pc:sldChg chg="modSp">
        <pc:chgData name="Cae Bindon (2410000)" userId="S::2410000@student.uwtsd.ac.uk::11b5abf8-9996-4e59-951e-e253b63c0e6d" providerId="AD" clId="Web-{BAD6098E-486F-54B2-BE1D-F0D811E67BCE}" dt="2025-03-17T17:26:28.254" v="2" actId="20577"/>
        <pc:sldMkLst>
          <pc:docMk/>
          <pc:sldMk cId="852494615" sldId="308"/>
        </pc:sldMkLst>
        <pc:spChg chg="mod">
          <ac:chgData name="Cae Bindon (2410000)" userId="S::2410000@student.uwtsd.ac.uk::11b5abf8-9996-4e59-951e-e253b63c0e6d" providerId="AD" clId="Web-{BAD6098E-486F-54B2-BE1D-F0D811E67BCE}" dt="2025-03-17T17:26:28.254" v="2" actId="20577"/>
          <ac:spMkLst>
            <pc:docMk/>
            <pc:sldMk cId="852494615" sldId="308"/>
            <ac:spMk id="92" creationId="{00000000-0000-0000-0000-000000000000}"/>
          </ac:spMkLst>
        </pc:spChg>
      </pc:sldChg>
      <pc:sldChg chg="modSp">
        <pc:chgData name="Cae Bindon (2410000)" userId="S::2410000@student.uwtsd.ac.uk::11b5abf8-9996-4e59-951e-e253b63c0e6d" providerId="AD" clId="Web-{BAD6098E-486F-54B2-BE1D-F0D811E67BCE}" dt="2025-03-17T17:38:26.451" v="247" actId="20577"/>
        <pc:sldMkLst>
          <pc:docMk/>
          <pc:sldMk cId="2361893908" sldId="313"/>
        </pc:sldMkLst>
        <pc:spChg chg="mod">
          <ac:chgData name="Cae Bindon (2410000)" userId="S::2410000@student.uwtsd.ac.uk::11b5abf8-9996-4e59-951e-e253b63c0e6d" providerId="AD" clId="Web-{BAD6098E-486F-54B2-BE1D-F0D811E67BCE}" dt="2025-03-17T17:38:26.451" v="247" actId="20577"/>
          <ac:spMkLst>
            <pc:docMk/>
            <pc:sldMk cId="2361893908" sldId="313"/>
            <ac:spMk id="130" creationId="{00000000-0000-0000-0000-000000000000}"/>
          </ac:spMkLst>
        </pc:spChg>
      </pc:sldChg>
    </pc:docChg>
  </pc:docChgLst>
  <pc:docChgLst>
    <pc:chgData name="Cae Bindon (2410000)" userId="S::2410000@student.uwtsd.ac.uk::11b5abf8-9996-4e59-951e-e253b63c0e6d" providerId="AD" clId="Web-{3165DC1C-C751-303C-7938-129F34E8A183}"/>
    <pc:docChg chg="modSld">
      <pc:chgData name="Cae Bindon (2410000)" userId="S::2410000@student.uwtsd.ac.uk::11b5abf8-9996-4e59-951e-e253b63c0e6d" providerId="AD" clId="Web-{3165DC1C-C751-303C-7938-129F34E8A183}" dt="2025-03-14T18:36:47.071" v="291" actId="1076"/>
      <pc:docMkLst>
        <pc:docMk/>
      </pc:docMkLst>
      <pc:sldChg chg="modSp">
        <pc:chgData name="Cae Bindon (2410000)" userId="S::2410000@student.uwtsd.ac.uk::11b5abf8-9996-4e59-951e-e253b63c0e6d" providerId="AD" clId="Web-{3165DC1C-C751-303C-7938-129F34E8A183}" dt="2025-03-14T18:26:26.484" v="278" actId="20577"/>
        <pc:sldMkLst>
          <pc:docMk/>
          <pc:sldMk cId="751315162" sldId="300"/>
        </pc:sldMkLst>
        <pc:spChg chg="mod">
          <ac:chgData name="Cae Bindon (2410000)" userId="S::2410000@student.uwtsd.ac.uk::11b5abf8-9996-4e59-951e-e253b63c0e6d" providerId="AD" clId="Web-{3165DC1C-C751-303C-7938-129F34E8A183}" dt="2025-03-14T18:26:26.484" v="278" actId="20577"/>
          <ac:spMkLst>
            <pc:docMk/>
            <pc:sldMk cId="751315162" sldId="300"/>
            <ac:spMk id="119" creationId="{00000000-0000-0000-0000-000000000000}"/>
          </ac:spMkLst>
        </pc:spChg>
        <pc:picChg chg="mod">
          <ac:chgData name="Cae Bindon (2410000)" userId="S::2410000@student.uwtsd.ac.uk::11b5abf8-9996-4e59-951e-e253b63c0e6d" providerId="AD" clId="Web-{3165DC1C-C751-303C-7938-129F34E8A183}" dt="2025-03-14T17:47:02.926" v="1" actId="1076"/>
          <ac:picMkLst>
            <pc:docMk/>
            <pc:sldMk cId="751315162" sldId="300"/>
            <ac:picMk id="120" creationId="{00000000-0000-0000-0000-000000000000}"/>
          </ac:picMkLst>
        </pc:picChg>
      </pc:sldChg>
      <pc:sldChg chg="modSp">
        <pc:chgData name="Cae Bindon (2410000)" userId="S::2410000@student.uwtsd.ac.uk::11b5abf8-9996-4e59-951e-e253b63c0e6d" providerId="AD" clId="Web-{3165DC1C-C751-303C-7938-129F34E8A183}" dt="2025-03-14T18:26:47.235" v="280" actId="20577"/>
        <pc:sldMkLst>
          <pc:docMk/>
          <pc:sldMk cId="2242453625" sldId="301"/>
        </pc:sldMkLst>
        <pc:spChg chg="mod">
          <ac:chgData name="Cae Bindon (2410000)" userId="S::2410000@student.uwtsd.ac.uk::11b5abf8-9996-4e59-951e-e253b63c0e6d" providerId="AD" clId="Web-{3165DC1C-C751-303C-7938-129F34E8A183}" dt="2025-03-14T18:26:47.235" v="280" actId="20577"/>
          <ac:spMkLst>
            <pc:docMk/>
            <pc:sldMk cId="2242453625" sldId="301"/>
            <ac:spMk id="126" creationId="{00000000-0000-0000-0000-000000000000}"/>
          </ac:spMkLst>
        </pc:spChg>
      </pc:sldChg>
      <pc:sldChg chg="addSp delSp modSp">
        <pc:chgData name="Cae Bindon (2410000)" userId="S::2410000@student.uwtsd.ac.uk::11b5abf8-9996-4e59-951e-e253b63c0e6d" providerId="AD" clId="Web-{3165DC1C-C751-303C-7938-129F34E8A183}" dt="2025-03-14T18:36:47.071" v="291" actId="1076"/>
        <pc:sldMkLst>
          <pc:docMk/>
          <pc:sldMk cId="1508888008" sldId="304"/>
        </pc:sldMkLst>
        <pc:spChg chg="mod">
          <ac:chgData name="Cae Bindon (2410000)" userId="S::2410000@student.uwtsd.ac.uk::11b5abf8-9996-4e59-951e-e253b63c0e6d" providerId="AD" clId="Web-{3165DC1C-C751-303C-7938-129F34E8A183}" dt="2025-03-14T18:36:47.071" v="291" actId="1076"/>
          <ac:spMkLst>
            <pc:docMk/>
            <pc:sldMk cId="1508888008" sldId="304"/>
            <ac:spMk id="2" creationId="{504E2CA1-286E-E835-AACD-D00F157709F0}"/>
          </ac:spMkLst>
        </pc:spChg>
        <pc:spChg chg="del">
          <ac:chgData name="Cae Bindon (2410000)" userId="S::2410000@student.uwtsd.ac.uk::11b5abf8-9996-4e59-951e-e253b63c0e6d" providerId="AD" clId="Web-{3165DC1C-C751-303C-7938-129F34E8A183}" dt="2025-03-14T18:35:52.835" v="281"/>
          <ac:spMkLst>
            <pc:docMk/>
            <pc:sldMk cId="1508888008" sldId="304"/>
            <ac:spMk id="5" creationId="{D0B9AED8-EE83-C528-9483-050BD132B67C}"/>
          </ac:spMkLst>
        </pc:spChg>
        <pc:picChg chg="add">
          <ac:chgData name="Cae Bindon (2410000)" userId="S::2410000@student.uwtsd.ac.uk::11b5abf8-9996-4e59-951e-e253b63c0e6d" providerId="AD" clId="Web-{3165DC1C-C751-303C-7938-129F34E8A183}" dt="2025-03-14T18:35:54.522" v="282"/>
          <ac:picMkLst>
            <pc:docMk/>
            <pc:sldMk cId="1508888008" sldId="304"/>
            <ac:picMk id="6" creationId="{5A4E2D53-A87D-829B-361B-B1517FC4AE90}"/>
          </ac:picMkLst>
        </pc:picChg>
      </pc:sldChg>
      <pc:sldChg chg="addSp delSp modSp">
        <pc:chgData name="Cae Bindon (2410000)" userId="S::2410000@student.uwtsd.ac.uk::11b5abf8-9996-4e59-951e-e253b63c0e6d" providerId="AD" clId="Web-{3165DC1C-C751-303C-7938-129F34E8A183}" dt="2025-03-14T18:36:31.242" v="289" actId="14100"/>
        <pc:sldMkLst>
          <pc:docMk/>
          <pc:sldMk cId="1334806215" sldId="305"/>
        </pc:sldMkLst>
        <pc:spChg chg="mod">
          <ac:chgData name="Cae Bindon (2410000)" userId="S::2410000@student.uwtsd.ac.uk::11b5abf8-9996-4e59-951e-e253b63c0e6d" providerId="AD" clId="Web-{3165DC1C-C751-303C-7938-129F34E8A183}" dt="2025-03-14T18:36:31.242" v="289" actId="14100"/>
          <ac:spMkLst>
            <pc:docMk/>
            <pc:sldMk cId="1334806215" sldId="305"/>
            <ac:spMk id="2" creationId="{504E2CA1-286E-E835-AACD-D00F157709F0}"/>
          </ac:spMkLst>
        </pc:spChg>
        <pc:spChg chg="del">
          <ac:chgData name="Cae Bindon (2410000)" userId="S::2410000@student.uwtsd.ac.uk::11b5abf8-9996-4e59-951e-e253b63c0e6d" providerId="AD" clId="Web-{3165DC1C-C751-303C-7938-129F34E8A183}" dt="2025-03-14T18:36:04.335" v="283"/>
          <ac:spMkLst>
            <pc:docMk/>
            <pc:sldMk cId="1334806215" sldId="305"/>
            <ac:spMk id="3" creationId="{BD688B73-6A39-626F-E7E6-C35DF19E9342}"/>
          </ac:spMkLst>
        </pc:spChg>
        <pc:spChg chg="mod">
          <ac:chgData name="Cae Bindon (2410000)" userId="S::2410000@student.uwtsd.ac.uk::11b5abf8-9996-4e59-951e-e253b63c0e6d" providerId="AD" clId="Web-{3165DC1C-C751-303C-7938-129F34E8A183}" dt="2025-03-14T18:36:16.851" v="286" actId="14100"/>
          <ac:spMkLst>
            <pc:docMk/>
            <pc:sldMk cId="1334806215" sldId="305"/>
            <ac:spMk id="7" creationId="{737D2352-9647-BBFE-BF36-BDEFD58F807D}"/>
          </ac:spMkLst>
        </pc:spChg>
        <pc:picChg chg="add mod">
          <ac:chgData name="Cae Bindon (2410000)" userId="S::2410000@student.uwtsd.ac.uk::11b5abf8-9996-4e59-951e-e253b63c0e6d" providerId="AD" clId="Web-{3165DC1C-C751-303C-7938-129F34E8A183}" dt="2025-03-14T18:36:26.601" v="288" actId="1076"/>
          <ac:picMkLst>
            <pc:docMk/>
            <pc:sldMk cId="1334806215" sldId="305"/>
            <ac:picMk id="5" creationId="{1B6BB977-4D6E-6471-3155-F7CE9A0EE8A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10C01-07DC-4B99-894B-C6CB046D730A}" type="datetimeFigureOut">
              <a:t>3/17/2025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75777-564C-495A-A0B5-B437EBA46246}" type="slidenum">
              <a:t>‹#›</a:t>
            </a:fld>
            <a:endParaRPr lang="en-GB"/>
          </a:p>
        </p:txBody>
      </p:sp>
    </p:spTree>
    <p:extLst>
      <p:ext uri="{BB962C8B-B14F-4D97-AF65-F5344CB8AC3E}">
        <p14:creationId xmlns:p14="http://schemas.microsoft.com/office/powerpoint/2010/main" val="315229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0" name="Google Shape;120;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6" name="Google Shape;136;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4" name="Google Shape;144;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0" name="Google Shape;160;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6" name="Google Shape;176;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3" name="Google Shape;103;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3" name="Google Shape;113;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3" name="Google Shape;123;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4" name="Google Shape;94;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1" name="Google Shape;101;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5" name="Google Shape;115;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0" name="Google Shape;130;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7" name="Google Shape;9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2" name="Google Shape;11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8" name="Google Shape;88;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5" name="Google Shape;95;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2" name="Google Shape;102;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9" name="Google Shape;10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3" name="Google Shape;123;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9" name="Google Shape;89;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6: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0" name="Google Shape;120;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609480" y="273600"/>
            <a:ext cx="10972440" cy="1144800"/>
          </a:xfrm>
          <a:prstGeom prst="rect">
            <a:avLst/>
          </a:prstGeom>
        </p:spPr>
        <p:txBody>
          <a:bodyPr lIns="0" tIns="0" rIns="0" bIns="0" anchor="ctr">
            <a:spAutoFit/>
          </a:bodyPr>
          <a:lstStyle/>
          <a:p>
            <a:pPr algn="ctr"/>
            <a:endParaRPr lang="en-GB" sz="4400" b="0" strike="noStrike" spc="-1">
              <a:latin typeface="Arial"/>
            </a:endParaRPr>
          </a:p>
        </p:txBody>
      </p:sp>
      <p:sp>
        <p:nvSpPr>
          <p:cNvPr id="5" name="PlaceHolder 2"/>
          <p:cNvSpPr>
            <a:spLocks noGrp="1"/>
          </p:cNvSpPr>
          <p:nvPr>
            <p:ph type="body"/>
          </p:nvPr>
        </p:nvSpPr>
        <p:spPr>
          <a:xfrm>
            <a:off x="609480" y="1604520"/>
            <a:ext cx="1097244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4031732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image" Target="../media/image36.jpg"/></Relationships>
</file>

<file path=ppt/slides/_rels/slide2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1.jpg"/></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3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pixyliao.com/experimental-relationship"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58.jpg"/></Relationships>
</file>

<file path=ppt/slides/_rels/slide4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1.jp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2.xml"/><Relationship Id="rId5" Type="http://schemas.openxmlformats.org/officeDocument/2006/relationships/image" Target="../media/image69.png"/><Relationship Id="rId4" Type="http://schemas.openxmlformats.org/officeDocument/2006/relationships/image" Target="../media/image68.png"/></Relationships>
</file>

<file path=ppt/slides/_rels/slide5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 name="Picture 2"/>
          <p:cNvPicPr/>
          <p:nvPr/>
        </p:nvPicPr>
        <p:blipFill>
          <a:blip r:embed="rId2"/>
          <a:srcRect t="5945" b="5945"/>
          <a:stretch/>
        </p:blipFill>
        <p:spPr>
          <a:xfrm>
            <a:off x="0" y="0"/>
            <a:ext cx="12191400" cy="6857280"/>
          </a:xfrm>
          <a:prstGeom prst="rect">
            <a:avLst/>
          </a:prstGeom>
          <a:ln>
            <a:noFill/>
          </a:ln>
        </p:spPr>
      </p:pic>
      <p:sp>
        <p:nvSpPr>
          <p:cNvPr id="77" name="CustomShape 1"/>
          <p:cNvSpPr/>
          <p:nvPr/>
        </p:nvSpPr>
        <p:spPr>
          <a:xfrm>
            <a:off x="1014840" y="478080"/>
            <a:ext cx="10161720" cy="1017720"/>
          </a:xfrm>
          <a:prstGeom prst="rect">
            <a:avLst/>
          </a:prstGeom>
          <a:solidFill>
            <a:srgbClr val="FFD5E4"/>
          </a:solidFill>
          <a:ln>
            <a:noFill/>
          </a:ln>
        </p:spPr>
        <p:style>
          <a:lnRef idx="0">
            <a:scrgbClr r="0" g="0" b="0"/>
          </a:lnRef>
          <a:fillRef idx="0">
            <a:scrgbClr r="0" g="0" b="0"/>
          </a:fillRef>
          <a:effectRef idx="0">
            <a:scrgbClr r="0" g="0" b="0"/>
          </a:effectRef>
          <a:fontRef idx="minor"/>
        </p:style>
        <p:txBody>
          <a:bodyPr lIns="72000" tIns="144000" rIns="72000" bIns="72000" anchor="ctr">
            <a:normAutofit fontScale="22000"/>
          </a:bodyPr>
          <a:lstStyle/>
          <a:p>
            <a:pPr algn="ctr">
              <a:lnSpc>
                <a:spcPct val="90000"/>
              </a:lnSpc>
            </a:pPr>
            <a:r>
              <a:rPr lang="en-GB" sz="6000" b="0" strike="noStrike" spc="-1">
                <a:solidFill>
                  <a:srgbClr val="000000"/>
                </a:solidFill>
                <a:latin typeface="Futura"/>
              </a:rPr>
              <a:t>IMAGE ANALYSIS 1 - CONTENT</a:t>
            </a:r>
            <a:endParaRPr lang="en-GB" sz="600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CustomShape 1"/>
          <p:cNvSpPr/>
          <p:nvPr/>
        </p:nvSpPr>
        <p:spPr>
          <a:xfrm>
            <a:off x="182160" y="-324"/>
            <a:ext cx="5725166" cy="878485"/>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4000" b="0" strike="noStrike" spc="-1">
                <a:solidFill>
                  <a:srgbClr val="000000"/>
                </a:solidFill>
                <a:latin typeface="Futura"/>
              </a:rPr>
              <a:t>Visual Studies 1</a:t>
            </a:r>
            <a:endParaRPr lang="en-GB" sz="4000" b="0" strike="noStrike" spc="-1">
              <a:latin typeface="Arial"/>
            </a:endParaRPr>
          </a:p>
        </p:txBody>
      </p:sp>
      <p:sp>
        <p:nvSpPr>
          <p:cNvPr id="79" name="CustomShape 2"/>
          <p:cNvSpPr/>
          <p:nvPr/>
        </p:nvSpPr>
        <p:spPr>
          <a:xfrm>
            <a:off x="181937" y="885291"/>
            <a:ext cx="6110398" cy="5838240"/>
          </a:xfrm>
          <a:prstGeom prst="rect">
            <a:avLst/>
          </a:prstGeom>
          <a:no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t">
            <a:noAutofit/>
          </a:bodyPr>
          <a:lstStyle/>
          <a:p>
            <a:pPr>
              <a:lnSpc>
                <a:spcPct val="90000"/>
              </a:lnSpc>
              <a:spcBef>
                <a:spcPts val="1001"/>
              </a:spcBef>
            </a:pPr>
            <a:r>
              <a:rPr lang="en-GB" sz="1400" b="0" strike="noStrike" spc="-1" dirty="0">
                <a:solidFill>
                  <a:srgbClr val="000000"/>
                </a:solidFill>
                <a:latin typeface="Aptos"/>
              </a:rPr>
              <a:t>Veles is a Photograph of a town by the same name in North Macedonia taken by Jonas </a:t>
            </a:r>
            <a:r>
              <a:rPr lang="en-GB" sz="1400" b="0" strike="noStrike" spc="-1" err="1">
                <a:solidFill>
                  <a:srgbClr val="000000"/>
                </a:solidFill>
                <a:latin typeface="Aptos"/>
              </a:rPr>
              <a:t>Bendikson</a:t>
            </a:r>
            <a:r>
              <a:rPr lang="en-GB" sz="1400" b="0" strike="noStrike" spc="-1" dirty="0">
                <a:solidFill>
                  <a:srgbClr val="000000"/>
                </a:solidFill>
                <a:latin typeface="Aptos"/>
              </a:rPr>
              <a:t>.</a:t>
            </a:r>
            <a:br>
              <a:rPr sz="1400" dirty="0"/>
            </a:b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In the photograph 2 people can be seen, 1 Man sitting on his knees leaning over the pool filled with water and a young girl in the middle of the pool on a floating unicorn.</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Surrounding the pool are a mix of rubber floaties and seemingly dilapidated structures resembling stalls.</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Just above the pool is a road with 2 passing trucks one of which bears the name SABRINA and a White, Blue and Red logo in the shape of a globe and a strike going through the middle. </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The top third of the image consists of a power pylon, a smokestack, various buildings and houses and finally a backdrop or rolling hills along with grey skies and grey clouds. The </a:t>
            </a:r>
            <a:r>
              <a:rPr lang="en-GB" sz="1400" b="0" strike="noStrike" spc="-1" err="1">
                <a:solidFill>
                  <a:srgbClr val="000000"/>
                </a:solidFill>
                <a:latin typeface="Aptos"/>
              </a:rPr>
              <a:t>smockstacks</a:t>
            </a:r>
            <a:r>
              <a:rPr lang="en-GB" sz="1400" b="0" strike="noStrike" spc="-1" dirty="0">
                <a:solidFill>
                  <a:srgbClr val="000000"/>
                </a:solidFill>
                <a:latin typeface="Aptos"/>
              </a:rPr>
              <a:t> base is a beige grey-brown colour whilst the upper half is a mix of white and red stripe. The houses are painted white with brown tiled roofs.</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The image all together composes itself into 2 tiers dividing the bottom and top half using the passing trucks as a natural divide, the further context of this image is that the Photographer Jonas </a:t>
            </a:r>
            <a:r>
              <a:rPr lang="en-GB" sz="1400" b="0" strike="noStrike" spc="-1" err="1">
                <a:solidFill>
                  <a:srgbClr val="000000"/>
                </a:solidFill>
                <a:latin typeface="Aptos"/>
              </a:rPr>
              <a:t>Bendikson</a:t>
            </a:r>
            <a:r>
              <a:rPr lang="en-GB" sz="1400" b="0" strike="noStrike" spc="-1" dirty="0">
                <a:solidFill>
                  <a:srgbClr val="000000"/>
                </a:solidFill>
                <a:latin typeface="Aptos"/>
              </a:rPr>
              <a:t> was frustrated at the alarming amount of false information and disinformation campaigns during the election of Donald Trump in the 2016 United States of America Presidential elections.  After some investigating </a:t>
            </a:r>
            <a:r>
              <a:rPr lang="en-GB" sz="1400" b="0" strike="noStrike" spc="-1" err="1">
                <a:solidFill>
                  <a:srgbClr val="000000"/>
                </a:solidFill>
                <a:latin typeface="Aptos"/>
              </a:rPr>
              <a:t>Bendikson</a:t>
            </a:r>
            <a:r>
              <a:rPr lang="en-GB" sz="1400" b="0" strike="noStrike" spc="-1" dirty="0">
                <a:solidFill>
                  <a:srgbClr val="000000"/>
                </a:solidFill>
                <a:latin typeface="Aptos"/>
              </a:rPr>
              <a:t> found that the town of Veles had become a major hub for misinformation accounts on social media, </a:t>
            </a:r>
            <a:r>
              <a:rPr lang="en-GB" sz="1400" b="0" strike="noStrike" spc="-1" err="1">
                <a:solidFill>
                  <a:srgbClr val="000000"/>
                </a:solidFill>
                <a:latin typeface="Aptos"/>
              </a:rPr>
              <a:t>Bendikson’s</a:t>
            </a:r>
            <a:r>
              <a:rPr lang="en-GB" sz="1400" b="0" strike="noStrike" spc="-1" dirty="0">
                <a:solidFill>
                  <a:srgbClr val="000000"/>
                </a:solidFill>
                <a:latin typeface="Aptos"/>
              </a:rPr>
              <a:t> interest quickly grew as the residents of Veles were largely apolitical and were being paid good money to influence the elections in the USA at the time with Russia being heavily interested and involved in these operations.</a:t>
            </a:r>
            <a:endParaRPr lang="en-GB" sz="1400" b="0" strike="noStrike" spc="-1">
              <a:latin typeface="Arial"/>
            </a:endParaRPr>
          </a:p>
          <a:p>
            <a:pPr>
              <a:lnSpc>
                <a:spcPct val="90000"/>
              </a:lnSpc>
              <a:spcBef>
                <a:spcPts val="1001"/>
              </a:spcBef>
            </a:pPr>
            <a:endParaRPr lang="en-GB" sz="1200" b="0" strike="noStrike" spc="-1">
              <a:latin typeface="Arial"/>
            </a:endParaRPr>
          </a:p>
          <a:p>
            <a:pPr>
              <a:lnSpc>
                <a:spcPct val="90000"/>
              </a:lnSpc>
              <a:spcBef>
                <a:spcPts val="1001"/>
              </a:spcBef>
            </a:pPr>
            <a:endParaRPr lang="en-GB" sz="1200" b="0" strike="noStrike" spc="-1">
              <a:latin typeface="Arial"/>
            </a:endParaRPr>
          </a:p>
          <a:p>
            <a:pPr>
              <a:lnSpc>
                <a:spcPct val="90000"/>
              </a:lnSpc>
              <a:spcBef>
                <a:spcPts val="1001"/>
              </a:spcBef>
            </a:pPr>
            <a:endParaRPr lang="en-GB" sz="1200" b="0" strike="noStrike" spc="-1">
              <a:latin typeface="Arial"/>
            </a:endParaRPr>
          </a:p>
          <a:p>
            <a:pPr>
              <a:lnSpc>
                <a:spcPct val="90000"/>
              </a:lnSpc>
              <a:spcBef>
                <a:spcPts val="1001"/>
              </a:spcBef>
            </a:pPr>
            <a:endParaRPr lang="en-GB" sz="1200" b="0" strike="noStrike" spc="-1">
              <a:latin typeface="Arial"/>
            </a:endParaRPr>
          </a:p>
          <a:p>
            <a:pPr>
              <a:lnSpc>
                <a:spcPct val="90000"/>
              </a:lnSpc>
              <a:spcBef>
                <a:spcPts val="1001"/>
              </a:spcBef>
            </a:pPr>
            <a:endParaRPr lang="en-GB" sz="1200" b="0" strike="noStrike" spc="-1">
              <a:latin typeface="Arial"/>
            </a:endParaRPr>
          </a:p>
          <a:p>
            <a:pPr>
              <a:lnSpc>
                <a:spcPct val="90000"/>
              </a:lnSpc>
              <a:spcBef>
                <a:spcPts val="1001"/>
              </a:spcBef>
            </a:pPr>
            <a:endParaRPr lang="en-GB" sz="1200" b="0" strike="noStrike" spc="-1">
              <a:latin typeface="Arial"/>
            </a:endParaRPr>
          </a:p>
        </p:txBody>
      </p:sp>
      <p:pic>
        <p:nvPicPr>
          <p:cNvPr id="80" name="Picture 79"/>
          <p:cNvPicPr/>
          <p:nvPr/>
        </p:nvPicPr>
        <p:blipFill>
          <a:blip r:embed="rId2"/>
          <a:stretch/>
        </p:blipFill>
        <p:spPr>
          <a:xfrm>
            <a:off x="6294994" y="473657"/>
            <a:ext cx="5726160" cy="3815640"/>
          </a:xfrm>
          <a:prstGeom prst="rect">
            <a:avLst/>
          </a:prstGeom>
          <a:ln>
            <a:noFill/>
          </a:ln>
        </p:spPr>
      </p:pic>
      <p:sp>
        <p:nvSpPr>
          <p:cNvPr id="81" name="CustomShape 3"/>
          <p:cNvSpPr/>
          <p:nvPr/>
        </p:nvSpPr>
        <p:spPr>
          <a:xfrm>
            <a:off x="6723686" y="4396800"/>
            <a:ext cx="5111640" cy="9126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latin typeface="Arial"/>
              </a:rPr>
              <a:t>Veles, North Macedonia, 2019.</a:t>
            </a:r>
            <a:br/>
            <a:r>
              <a:rPr lang="en-GB" sz="1800" b="0" strike="noStrike" spc="-1">
                <a:latin typeface="Arial"/>
              </a:rPr>
              <a:t>Jonas Bendikson,</a:t>
            </a:r>
            <a:br/>
            <a:r>
              <a:rPr lang="en-GB" sz="1800" b="0" strike="noStrike" spc="-1">
                <a:latin typeface="Arial"/>
              </a:rPr>
              <a:t>The Book of Veles.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CustomShape 1"/>
          <p:cNvSpPr/>
          <p:nvPr/>
        </p:nvSpPr>
        <p:spPr>
          <a:xfrm>
            <a:off x="182160" y="86760"/>
            <a:ext cx="10514880" cy="1324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fontScale="81000"/>
          </a:bodyPr>
          <a:lstStyle/>
          <a:p>
            <a:pPr>
              <a:lnSpc>
                <a:spcPct val="90000"/>
              </a:lnSpc>
            </a:pPr>
            <a:r>
              <a:rPr lang="en-GB" sz="4000" b="0" i="1" strike="noStrike" spc="-1">
                <a:solidFill>
                  <a:srgbClr val="000000"/>
                </a:solidFill>
                <a:latin typeface="Futura"/>
              </a:rPr>
              <a:t>Garden of Earthly Delights</a:t>
            </a:r>
            <a:r>
              <a:rPr lang="en-GB" sz="4000" b="0" strike="noStrike" spc="-1">
                <a:solidFill>
                  <a:srgbClr val="000000"/>
                </a:solidFill>
                <a:latin typeface="Futura"/>
              </a:rPr>
              <a:t>. Hieronymus Bosch. 1510.</a:t>
            </a:r>
            <a:endParaRPr lang="en-GB" sz="4000" b="0" strike="noStrike" spc="-1">
              <a:latin typeface="Arial"/>
            </a:endParaRPr>
          </a:p>
        </p:txBody>
      </p:sp>
      <p:pic>
        <p:nvPicPr>
          <p:cNvPr id="83" name="Picture 82"/>
          <p:cNvPicPr/>
          <p:nvPr/>
        </p:nvPicPr>
        <p:blipFill>
          <a:blip r:embed="rId2"/>
          <a:stretch/>
        </p:blipFill>
        <p:spPr>
          <a:xfrm>
            <a:off x="123480" y="1296000"/>
            <a:ext cx="8228520" cy="4176000"/>
          </a:xfrm>
          <a:prstGeom prst="rect">
            <a:avLst/>
          </a:prstGeom>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182160" y="86760"/>
            <a:ext cx="10514880" cy="1324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4000" spc="-1" dirty="0">
                <a:solidFill>
                  <a:srgbClr val="000000"/>
                </a:solidFill>
                <a:latin typeface="Futura"/>
              </a:rPr>
              <a:t>Image</a:t>
            </a:r>
            <a:r>
              <a:rPr lang="en-GB" sz="4000" b="0" strike="noStrike" spc="-1" dirty="0">
                <a:solidFill>
                  <a:srgbClr val="000000"/>
                </a:solidFill>
                <a:latin typeface="Futura"/>
              </a:rPr>
              <a:t> Grid</a:t>
            </a:r>
            <a:endParaRPr lang="en-GB" sz="4000" b="0" strike="noStrike" spc="-1" dirty="0">
              <a:latin typeface="Arial"/>
            </a:endParaRPr>
          </a:p>
        </p:txBody>
      </p:sp>
      <p:sp>
        <p:nvSpPr>
          <p:cNvPr id="85" name="CustomShape 2"/>
          <p:cNvSpPr/>
          <p:nvPr/>
        </p:nvSpPr>
        <p:spPr>
          <a:xfrm>
            <a:off x="301680" y="1015920"/>
            <a:ext cx="11295000" cy="1827000"/>
          </a:xfrm>
          <a:prstGeom prst="rect">
            <a:avLst/>
          </a:prstGeom>
          <a:no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t">
            <a:normAutofit/>
          </a:bodyPr>
          <a:lstStyle/>
          <a:p>
            <a:pPr>
              <a:lnSpc>
                <a:spcPct val="90000"/>
              </a:lnSpc>
              <a:spcBef>
                <a:spcPts val="1001"/>
              </a:spcBef>
            </a:pPr>
            <a:r>
              <a:rPr lang="en-GB" sz="1400" b="0" strike="noStrike" spc="-1" dirty="0">
                <a:solidFill>
                  <a:srgbClr val="000000"/>
                </a:solidFill>
                <a:latin typeface="Aptos"/>
              </a:rPr>
              <a:t>The Original image is of a flower called </a:t>
            </a:r>
            <a:r>
              <a:rPr lang="en-GB" sz="1400" b="0" strike="noStrike" spc="-1" err="1">
                <a:solidFill>
                  <a:srgbClr val="000000"/>
                </a:solidFill>
                <a:latin typeface="Aptos"/>
              </a:rPr>
              <a:t>Giliandria</a:t>
            </a:r>
            <a:r>
              <a:rPr lang="en-GB" sz="1400" b="0" strike="noStrike" spc="-1" dirty="0">
                <a:solidFill>
                  <a:srgbClr val="000000"/>
                </a:solidFill>
                <a:latin typeface="Aptos"/>
              </a:rPr>
              <a:t> </a:t>
            </a:r>
            <a:r>
              <a:rPr lang="en-GB" sz="1400" b="0" strike="noStrike" spc="-1" err="1">
                <a:solidFill>
                  <a:srgbClr val="000000"/>
                </a:solidFill>
                <a:latin typeface="Aptos"/>
              </a:rPr>
              <a:t>Escoliforcia</a:t>
            </a:r>
            <a:r>
              <a:rPr lang="en-GB" sz="1400" b="0" strike="noStrike" spc="-1" dirty="0">
                <a:solidFill>
                  <a:srgbClr val="000000"/>
                </a:solidFill>
                <a:latin typeface="Aptos"/>
              </a:rPr>
              <a:t>, it resembles a bird beak with offshoots of stringy looking leaves and a thicker set of leaves coming from the back of the head of the flower, the stem looks similar to that of a leek’s stem.</a:t>
            </a:r>
            <a:br>
              <a:rPr sz="1400" dirty="0"/>
            </a:br>
            <a:br>
              <a:rPr sz="1400" dirty="0"/>
            </a:br>
            <a:r>
              <a:rPr lang="en-GB" sz="1400" b="0" strike="noStrike" spc="-1" dirty="0">
                <a:solidFill>
                  <a:srgbClr val="000000"/>
                </a:solidFill>
                <a:latin typeface="Aptos"/>
              </a:rPr>
              <a:t>The group drawing while rudimentary takes on the shape of the image accurately with all credit going to the other 3 of my group who were able to sketch and draw the image to a much better standard.</a:t>
            </a:r>
            <a:endParaRPr lang="en-GB" sz="1400" b="0" strike="noStrike" spc="-1" dirty="0">
              <a:latin typeface="Arial"/>
            </a:endParaRPr>
          </a:p>
        </p:txBody>
      </p:sp>
      <p:pic>
        <p:nvPicPr>
          <p:cNvPr id="87" name="Picture 86"/>
          <p:cNvPicPr/>
          <p:nvPr/>
        </p:nvPicPr>
        <p:blipFill>
          <a:blip r:embed="rId2"/>
          <a:stretch/>
        </p:blipFill>
        <p:spPr>
          <a:xfrm>
            <a:off x="4190743" y="2995543"/>
            <a:ext cx="3000960" cy="3743640"/>
          </a:xfrm>
          <a:prstGeom prst="rect">
            <a:avLst/>
          </a:prstGeom>
          <a:ln>
            <a:noFill/>
          </a:ln>
        </p:spPr>
      </p:pic>
      <p:sp>
        <p:nvSpPr>
          <p:cNvPr id="88" name="CustomShape 4"/>
          <p:cNvSpPr/>
          <p:nvPr/>
        </p:nvSpPr>
        <p:spPr>
          <a:xfrm>
            <a:off x="7192971" y="3095691"/>
            <a:ext cx="2447640" cy="9126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GB" sz="1800" b="0" strike="noStrike" spc="-1">
                <a:latin typeface="Arial"/>
              </a:rPr>
              <a:t>Giliandria Escoliforcia,</a:t>
            </a:r>
            <a:br/>
            <a:r>
              <a:rPr lang="en-GB" sz="1800" b="0" strike="noStrike" spc="-1">
                <a:latin typeface="Arial"/>
              </a:rPr>
              <a:t>Joan Foncuberta</a:t>
            </a:r>
            <a:br/>
            <a:r>
              <a:rPr lang="en-GB" sz="1800" b="0" strike="noStrike" spc="-1">
                <a:latin typeface="Arial"/>
              </a:rPr>
              <a:t>Barcelona 1955.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CustomShape 1"/>
          <p:cNvSpPr/>
          <p:nvPr/>
        </p:nvSpPr>
        <p:spPr>
          <a:xfrm>
            <a:off x="0" y="86760"/>
            <a:ext cx="10697040" cy="1324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4000" b="0" i="1" strike="noStrike" spc="-1">
                <a:solidFill>
                  <a:srgbClr val="000000"/>
                </a:solidFill>
                <a:latin typeface="Futura"/>
              </a:rPr>
              <a:t>Pinhole</a:t>
            </a:r>
            <a:r>
              <a:rPr lang="en-GB" sz="4000" b="0" strike="noStrike" spc="-1">
                <a:solidFill>
                  <a:srgbClr val="000000"/>
                </a:solidFill>
                <a:latin typeface="Futura"/>
              </a:rPr>
              <a:t>. Cae Phillip Leslie. 2024.</a:t>
            </a:r>
            <a:endParaRPr lang="en-GB" sz="4000" b="0" strike="noStrike" spc="-1">
              <a:latin typeface="Arial"/>
            </a:endParaRPr>
          </a:p>
        </p:txBody>
      </p:sp>
      <p:sp>
        <p:nvSpPr>
          <p:cNvPr id="90" name="CustomShape 2"/>
          <p:cNvSpPr/>
          <p:nvPr/>
        </p:nvSpPr>
        <p:spPr>
          <a:xfrm>
            <a:off x="301680" y="1015920"/>
            <a:ext cx="5500800" cy="5457240"/>
          </a:xfrm>
          <a:prstGeom prst="rect">
            <a:avLst/>
          </a:prstGeom>
          <a:no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t">
            <a:normAutofit/>
          </a:bodyPr>
          <a:lstStyle/>
          <a:p>
            <a:pPr>
              <a:lnSpc>
                <a:spcPct val="90000"/>
              </a:lnSpc>
              <a:spcBef>
                <a:spcPts val="1001"/>
              </a:spcBef>
            </a:pPr>
            <a:r>
              <a:rPr lang="en-GB" sz="1400" b="0" strike="noStrike" spc="-1" dirty="0">
                <a:solidFill>
                  <a:srgbClr val="000000"/>
                </a:solidFill>
                <a:latin typeface="Aptos"/>
              </a:rPr>
              <a:t>My image taken using a makeshift pinhole camera which was itself made from a small cardboard jewellery box, electrical tape, a piece of scrap aluminium from a cola can and a square cut piece of card to act as a rudimentary shutter. When shooting I exposed the paper for 3 seconds before closing the shutter in the hopes of properly exposing the image I intended to capture.</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The content of the image includes a large wall decorated with windows of the campus with below it bushes holding a variety of flowers atop a concrete wall which encircles sitting benches. It is located within the car park alongside other benches and similar bushes and flower pots. </a:t>
            </a:r>
            <a:endParaRPr lang="en-GB" sz="1400" b="0" strike="noStrike" spc="-1">
              <a:latin typeface="Arial"/>
            </a:endParaRPr>
          </a:p>
          <a:p>
            <a:pPr>
              <a:lnSpc>
                <a:spcPct val="90000"/>
              </a:lnSpc>
              <a:spcBef>
                <a:spcPts val="1001"/>
              </a:spcBef>
            </a:pPr>
            <a:r>
              <a:rPr lang="en-GB" sz="1400" b="0" strike="noStrike" spc="-1" dirty="0">
                <a:solidFill>
                  <a:srgbClr val="000000"/>
                </a:solidFill>
                <a:latin typeface="Aptos"/>
              </a:rPr>
              <a:t>The time of the exposure was concluded by the amount of sunlight hitting the area of interest and the examples of my previous takes which were underexposed and overexposed until I found the correct timing fit for the lighting and the subject of my images. The image is quite dark around the first floor windows and the leading path towards the back wall as it was overexposed due to sunlight being more intense on those spots rather than the side walls and 2</a:t>
            </a:r>
            <a:r>
              <a:rPr lang="en-GB" sz="1400" b="0" strike="noStrike" spc="-1" baseline="101000" dirty="0">
                <a:solidFill>
                  <a:srgbClr val="000000"/>
                </a:solidFill>
                <a:latin typeface="Aptos"/>
              </a:rPr>
              <a:t>nd</a:t>
            </a:r>
            <a:r>
              <a:rPr lang="en-GB" sz="1400" b="0" strike="noStrike" spc="-1" dirty="0">
                <a:solidFill>
                  <a:srgbClr val="000000"/>
                </a:solidFill>
                <a:latin typeface="Aptos"/>
              </a:rPr>
              <a:t> floor windows, the bushes and flowers while not easily made out are well exposed and fit the framing of both the concrete walls and the brick and glass building behind them.</a:t>
            </a:r>
            <a:endParaRPr lang="en-GB" sz="1400" b="0" strike="noStrike" spc="-1" dirty="0">
              <a:latin typeface="Arial"/>
            </a:endParaRPr>
          </a:p>
        </p:txBody>
      </p:sp>
      <p:pic>
        <p:nvPicPr>
          <p:cNvPr id="91" name="Picture 90"/>
          <p:cNvPicPr/>
          <p:nvPr/>
        </p:nvPicPr>
        <p:blipFill>
          <a:blip r:embed="rId2"/>
          <a:stretch/>
        </p:blipFill>
        <p:spPr>
          <a:xfrm>
            <a:off x="7776000" y="432000"/>
            <a:ext cx="2638800" cy="5864400"/>
          </a:xfrm>
          <a:prstGeom prst="rect">
            <a:avLst/>
          </a:prstGeom>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CustomShape 1"/>
          <p:cNvSpPr/>
          <p:nvPr/>
        </p:nvSpPr>
        <p:spPr>
          <a:xfrm>
            <a:off x="182160" y="86760"/>
            <a:ext cx="10514880" cy="1324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ctr">
            <a:normAutofit/>
          </a:bodyPr>
          <a:lstStyle/>
          <a:p>
            <a:pPr>
              <a:lnSpc>
                <a:spcPct val="90000"/>
              </a:lnSpc>
            </a:pPr>
            <a:r>
              <a:rPr lang="en-GB" sz="4000" b="0" i="1" strike="noStrike" spc="-1">
                <a:solidFill>
                  <a:srgbClr val="000000"/>
                </a:solidFill>
                <a:latin typeface="Futura"/>
              </a:rPr>
              <a:t>Beneath The Surface</a:t>
            </a:r>
            <a:r>
              <a:rPr lang="en-GB" sz="4000" b="0" strike="noStrike" spc="-1">
                <a:solidFill>
                  <a:srgbClr val="000000"/>
                </a:solidFill>
                <a:latin typeface="Futura"/>
              </a:rPr>
              <a:t>. Mark Durden. 2024.</a:t>
            </a:r>
            <a:endParaRPr lang="en-GB" sz="4000" b="0" strike="noStrike" spc="-1">
              <a:latin typeface="Arial"/>
            </a:endParaRPr>
          </a:p>
        </p:txBody>
      </p:sp>
      <p:sp>
        <p:nvSpPr>
          <p:cNvPr id="93" name="CustomShape 2"/>
          <p:cNvSpPr/>
          <p:nvPr/>
        </p:nvSpPr>
        <p:spPr>
          <a:xfrm>
            <a:off x="301680" y="1015920"/>
            <a:ext cx="5500800" cy="5457240"/>
          </a:xfrm>
          <a:prstGeom prst="rect">
            <a:avLst/>
          </a:prstGeom>
          <a:noFill/>
          <a:ln>
            <a:solidFill>
              <a:srgbClr val="000000"/>
            </a:solidFill>
          </a:ln>
        </p:spPr>
        <p:style>
          <a:lnRef idx="0">
            <a:scrgbClr r="0" g="0" b="0"/>
          </a:lnRef>
          <a:fillRef idx="0">
            <a:scrgbClr r="0" g="0" b="0"/>
          </a:fillRef>
          <a:effectRef idx="0">
            <a:scrgbClr r="0" g="0" b="0"/>
          </a:effectRef>
          <a:fontRef idx="minor"/>
        </p:style>
        <p:txBody>
          <a:bodyPr lIns="90000" tIns="45000" rIns="90000" bIns="45000" anchor="t">
            <a:normAutofit/>
          </a:bodyPr>
          <a:lstStyle/>
          <a:p>
            <a:pPr>
              <a:lnSpc>
                <a:spcPct val="90000"/>
              </a:lnSpc>
              <a:spcBef>
                <a:spcPts val="1001"/>
              </a:spcBef>
            </a:pPr>
            <a:r>
              <a:rPr lang="en-GB" sz="1400" b="0" strike="noStrike" spc="-1" dirty="0">
                <a:solidFill>
                  <a:srgbClr val="000000"/>
                </a:solidFill>
                <a:latin typeface="Aptos"/>
              </a:rPr>
              <a:t>Within this image the centre stage is taken by a lifeless tree and an elder woman with long grey hair both standing in the middle of a greenish turquoise pond above knee height. The background is a litter of mountainous terrain and rolling hills that stretch far back into the distance. The branches of the tree shoot upward toward the sky almost reaching out of frame while thinning and hiding behind the women who stands before it. The pond takes up the bottom half of the image and is murky, unclean and clouded as it suddenly cuts off and falls down to reveal the hills behind it, the sky takes up 1/4th of the image sharing the top half with the hills and vegetation.</a:t>
            </a:r>
            <a:endParaRPr lang="en-GB" sz="1400" b="0" strike="noStrike" spc="-1" dirty="0">
              <a:latin typeface="Arial"/>
            </a:endParaRPr>
          </a:p>
          <a:p>
            <a:pPr>
              <a:lnSpc>
                <a:spcPct val="90000"/>
              </a:lnSpc>
              <a:spcBef>
                <a:spcPts val="1001"/>
              </a:spcBef>
            </a:pPr>
            <a:r>
              <a:rPr lang="en-GB" sz="1400" b="0" strike="noStrike" spc="-1" dirty="0">
                <a:solidFill>
                  <a:srgbClr val="000000"/>
                </a:solidFill>
                <a:latin typeface="Aptos"/>
              </a:rPr>
              <a:t>The woman wears a floral shirt in a dark golden colour with the flowers a mix of </a:t>
            </a:r>
            <a:r>
              <a:rPr lang="en-GB" sz="1400" b="0" strike="noStrike" spc="-1" err="1">
                <a:solidFill>
                  <a:srgbClr val="000000"/>
                </a:solidFill>
                <a:latin typeface="Aptos"/>
              </a:rPr>
              <a:t>offwhite</a:t>
            </a:r>
            <a:r>
              <a:rPr lang="en-GB" sz="1400" b="0" strike="noStrike" spc="-1" dirty="0">
                <a:solidFill>
                  <a:srgbClr val="000000"/>
                </a:solidFill>
                <a:latin typeface="Aptos"/>
              </a:rPr>
              <a:t> and darker yellow colours. The sky takes on a colour of a deadened blue with faded white clouds scattered across and the tops of the hills seem to follow relatively straight lines all the way through the image. The most diversity is seen on the dead tree with its branches shooting off branches shooting off branches all seemingly pointing toward different direction whilst keeping its high and thin stature as one. </a:t>
            </a:r>
            <a:endParaRPr lang="en-GB" sz="1400" b="0" strike="noStrike" spc="-1" dirty="0">
              <a:latin typeface="Arial"/>
            </a:endParaRPr>
          </a:p>
        </p:txBody>
      </p:sp>
      <p:pic>
        <p:nvPicPr>
          <p:cNvPr id="94" name="Picture 93"/>
          <p:cNvPicPr/>
          <p:nvPr/>
        </p:nvPicPr>
        <p:blipFill>
          <a:blip r:embed="rId2"/>
          <a:stretch/>
        </p:blipFill>
        <p:spPr>
          <a:xfrm>
            <a:off x="6054480" y="1080000"/>
            <a:ext cx="5465520" cy="4407840"/>
          </a:xfrm>
          <a:prstGeom prst="rect">
            <a:avLst/>
          </a:prstGeom>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3"/>
        <p:cNvGrpSpPr/>
        <p:nvPr/>
      </p:nvGrpSpPr>
      <p:grpSpPr>
        <a:xfrm>
          <a:off x="0" y="0"/>
          <a:ext cx="0" cy="0"/>
          <a:chOff x="0" y="0"/>
          <a:chExt cx="0" cy="0"/>
        </a:xfrm>
      </p:grpSpPr>
      <p:sp>
        <p:nvSpPr>
          <p:cNvPr id="84" name="Google Shape;84;p1"/>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85" name="Google Shape;85;p1" descr="The Perspectival Eye — Glass Bead"/>
          <p:cNvPicPr preferRelativeResize="0"/>
          <p:nvPr/>
        </p:nvPicPr>
        <p:blipFill rotWithShape="1">
          <a:blip r:embed="rId3">
            <a:alphaModFix/>
          </a:blip>
          <a:srcRect l="9747" t="11230" b="19916"/>
          <a:stretch/>
        </p:blipFill>
        <p:spPr>
          <a:xfrm>
            <a:off x="0" y="0"/>
            <a:ext cx="12188952" cy="6858000"/>
          </a:xfrm>
          <a:prstGeom prst="rect">
            <a:avLst/>
          </a:prstGeom>
          <a:noFill/>
          <a:ln>
            <a:noFill/>
          </a:ln>
        </p:spPr>
      </p:pic>
      <p:sp>
        <p:nvSpPr>
          <p:cNvPr id="86" name="Google Shape;86;p1"/>
          <p:cNvSpPr txBox="1">
            <a:spLocks noGrp="1"/>
          </p:cNvSpPr>
          <p:nvPr>
            <p:ph type="ctrTitle"/>
          </p:nvPr>
        </p:nvSpPr>
        <p:spPr>
          <a:xfrm>
            <a:off x="848945" y="5393410"/>
            <a:ext cx="10491061" cy="922148"/>
          </a:xfrm>
          <a:prstGeom prst="rect">
            <a:avLst/>
          </a:prstGeom>
          <a:solidFill>
            <a:srgbClr val="FFA1CB"/>
          </a:solidFill>
          <a:ln w="9525" cap="flat" cmpd="sng">
            <a:solidFill>
              <a:srgbClr val="FFA1CB"/>
            </a:solidFill>
            <a:prstDash val="solid"/>
            <a:round/>
            <a:headEnd type="none" w="sm" len="sm"/>
            <a:tailEnd type="none" w="sm" len="sm"/>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Poppins Medium"/>
              <a:buNone/>
            </a:pPr>
            <a:r>
              <a:rPr lang="en-GB" sz="4400">
                <a:latin typeface="Poppins Medium"/>
                <a:ea typeface="Poppins Medium"/>
                <a:cs typeface="Poppins Medium"/>
                <a:sym typeface="Poppins Medium"/>
              </a:rPr>
              <a:t>IMAGE ANALYSIS 2 - COMPOSITION</a:t>
            </a:r>
            <a:endParaRPr/>
          </a:p>
        </p:txBody>
      </p:sp>
      <p:sp>
        <p:nvSpPr>
          <p:cNvPr id="87" name="Google Shape;87;p1"/>
          <p:cNvSpPr txBox="1"/>
          <p:nvPr/>
        </p:nvSpPr>
        <p:spPr>
          <a:xfrm>
            <a:off x="0" y="6488668"/>
            <a:ext cx="12188952" cy="369332"/>
          </a:xfrm>
          <a:prstGeom prst="rect">
            <a:avLst/>
          </a:prstGeom>
          <a:solidFill>
            <a:srgbClr val="D9D9D9">
              <a:alpha val="63921"/>
            </a:srgbClr>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1800" b="0" i="0" u="none" strike="noStrike" cap="none">
                <a:solidFill>
                  <a:schemeClr val="dk1"/>
                </a:solidFill>
                <a:latin typeface="Arial"/>
                <a:ea typeface="Arial"/>
                <a:cs typeface="Arial"/>
                <a:sym typeface="Arial"/>
              </a:rPr>
              <a:t>Image From: Brook Taylor, </a:t>
            </a:r>
            <a:r>
              <a:rPr lang="en-GB" sz="1800" b="0" i="1" u="none" strike="noStrike" cap="none">
                <a:solidFill>
                  <a:schemeClr val="dk1"/>
                </a:solidFill>
                <a:latin typeface="Arial"/>
                <a:ea typeface="Arial"/>
                <a:cs typeface="Arial"/>
                <a:sym typeface="Arial"/>
              </a:rPr>
              <a:t>New Principles of Linear Perspective</a:t>
            </a:r>
            <a:r>
              <a:rPr lang="en-GB" sz="1800" b="0" i="0" u="none" strike="noStrike" cap="none">
                <a:solidFill>
                  <a:schemeClr val="dk1"/>
                </a:solidFill>
                <a:latin typeface="Arial"/>
                <a:ea typeface="Arial"/>
                <a:cs typeface="Arial"/>
                <a:sym typeface="Arial"/>
              </a:rPr>
              <a:t> (Fourth Edition) (London: J. Taylor, 1811)</a:t>
            </a:r>
            <a:endParaRPr sz="1800" b="0" i="0" u="none" strike="noStrike" cap="none">
              <a:solidFill>
                <a:schemeClr val="dk1"/>
              </a:solidFill>
              <a:latin typeface="Arial"/>
              <a:ea typeface="Arial"/>
              <a:cs typeface="Arial"/>
              <a:sym typeface="Arial"/>
            </a:endParaRPr>
          </a:p>
        </p:txBody>
      </p:sp>
    </p:spTree>
    <p:extLst>
      <p:ext uri="{BB962C8B-B14F-4D97-AF65-F5344CB8AC3E}">
        <p14:creationId xmlns:p14="http://schemas.microsoft.com/office/powerpoint/2010/main" val="101539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1000"/>
                                  </p:stCondLst>
                                  <p:childTnLst>
                                    <p:set>
                                      <p:cBhvr>
                                        <p:cTn id="6" dur="1" fill="hold">
                                          <p:stCondLst>
                                            <p:cond delay="0"/>
                                          </p:stCondLst>
                                        </p:cTn>
                                        <p:tgtEl>
                                          <p:spTgt spid="86"/>
                                        </p:tgtEl>
                                        <p:attrNameLst>
                                          <p:attrName>style.visibility</p:attrName>
                                        </p:attrNameLst>
                                      </p:cBhvr>
                                      <p:to>
                                        <p:strVal val="visible"/>
                                      </p:to>
                                    </p:set>
                                    <p:animEffect transition="in" filter="fade">
                                      <p:cBhvr>
                                        <p:cTn id="7" dur="4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Composition</a:t>
            </a:r>
            <a:endParaRPr/>
          </a:p>
        </p:txBody>
      </p:sp>
      <p:sp>
        <p:nvSpPr>
          <p:cNvPr id="93" name="Google Shape;93;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indent="0">
              <a:spcBef>
                <a:spcPts val="0"/>
              </a:spcBef>
              <a:buNone/>
            </a:pPr>
            <a:r>
              <a:rPr lang="en-GB" sz="1400" dirty="0"/>
              <a:t>Composition within photography is how you arrange the visual elements of your photo, The composition of a photo is incredibly important as it influences what and where the viewer will be drawn to and how the subject or subjects are emphasized.</a:t>
            </a:r>
            <a:endParaRPr lang="en-US" sz="1400" dirty="0"/>
          </a:p>
          <a:p>
            <a:pPr marL="0" indent="0">
              <a:spcBef>
                <a:spcPts val="0"/>
              </a:spcBef>
              <a:buNone/>
            </a:pPr>
            <a:endParaRPr lang="en-GB" sz="1400" dirty="0"/>
          </a:p>
          <a:p>
            <a:pPr marL="0" indent="0">
              <a:spcBef>
                <a:spcPts val="0"/>
              </a:spcBef>
              <a:buNone/>
            </a:pPr>
            <a:r>
              <a:rPr lang="en-GB" sz="1400" dirty="0"/>
              <a:t>A good composition will always allow for the viewer to greater appreciate the content and context of the image and its technique. It also allows for greater creativity and motivation in the process of setting up or taking an image.</a:t>
            </a:r>
            <a:endParaRPr lang="en-US" sz="1400" dirty="0"/>
          </a:p>
          <a:p>
            <a:pPr marL="0" indent="0">
              <a:spcBef>
                <a:spcPts val="0"/>
              </a:spcBef>
              <a:buNone/>
            </a:pPr>
            <a:endParaRPr lang="en-US" sz="1400" dirty="0"/>
          </a:p>
          <a:p>
            <a:pPr marL="0" indent="0">
              <a:spcBef>
                <a:spcPts val="0"/>
              </a:spcBef>
              <a:buNone/>
            </a:pPr>
            <a:endParaRPr lang="en-US" sz="1400" dirty="0"/>
          </a:p>
          <a:p>
            <a:pPr marL="0" indent="0">
              <a:spcBef>
                <a:spcPts val="0"/>
              </a:spcBef>
              <a:buNone/>
            </a:pPr>
            <a:endParaRPr lang="en-US" sz="1400" dirty="0"/>
          </a:p>
          <a:p>
            <a:pPr marL="0" indent="0">
              <a:spcBef>
                <a:spcPts val="0"/>
              </a:spcBef>
              <a:buNone/>
            </a:pPr>
            <a:r>
              <a:rPr lang="en-GB" sz="1400" dirty="0"/>
              <a:t>In this image I used the rule of thirds and placed my subject in the right side of the frame and left empty space throughout the left side, I also made sure to focus on the subject and have the background of the image out of focus to further draw the viewer's attention to the subject.</a:t>
            </a:r>
            <a:endParaRPr lang="en-US" sz="1400" dirty="0"/>
          </a:p>
          <a:p>
            <a:pPr marL="0" indent="0">
              <a:spcBef>
                <a:spcPts val="0"/>
              </a:spcBef>
              <a:buNone/>
            </a:pPr>
            <a:endParaRPr lang="en-US" sz="1100" dirty="0"/>
          </a:p>
          <a:p>
            <a:pPr marL="0" indent="0">
              <a:spcBef>
                <a:spcPts val="0"/>
              </a:spcBef>
              <a:buNone/>
            </a:pPr>
            <a:endParaRPr lang="en-US" sz="1100" dirty="0"/>
          </a:p>
          <a:p>
            <a:pPr marL="0" indent="0">
              <a:spcBef>
                <a:spcPts val="0"/>
              </a:spcBef>
              <a:buNone/>
            </a:pPr>
            <a:endParaRPr lang="en-US" sz="1100" dirty="0"/>
          </a:p>
          <a:p>
            <a:pPr marL="0" indent="0">
              <a:spcBef>
                <a:spcPts val="0"/>
              </a:spcBef>
              <a:buNone/>
            </a:pPr>
            <a:r>
              <a:rPr lang="en-GB" sz="1100" dirty="0"/>
              <a:t>Image Provided is my own.</a:t>
            </a:r>
            <a:endParaRPr lang="en-GB" dirty="0"/>
          </a:p>
          <a:p>
            <a:pPr marL="0" lvl="0" indent="0" algn="l" rtl="0">
              <a:lnSpc>
                <a:spcPct val="90000"/>
              </a:lnSpc>
              <a:spcBef>
                <a:spcPts val="1000"/>
              </a:spcBef>
              <a:spcAft>
                <a:spcPts val="0"/>
              </a:spcAft>
              <a:buClr>
                <a:schemeClr val="dk1"/>
              </a:buClr>
              <a:buSzPct val="100000"/>
              <a:buNone/>
            </a:pPr>
            <a:endParaRPr sz="1300"/>
          </a:p>
        </p:txBody>
      </p:sp>
      <p:pic>
        <p:nvPicPr>
          <p:cNvPr id="94" name="Google Shape;94;p3"/>
          <p:cNvPicPr preferRelativeResize="0"/>
          <p:nvPr/>
        </p:nvPicPr>
        <p:blipFill>
          <a:blip r:embed="rId3">
            <a:alphaModFix/>
          </a:blip>
          <a:stretch>
            <a:fillRect/>
          </a:stretch>
        </p:blipFill>
        <p:spPr>
          <a:xfrm>
            <a:off x="5955792" y="1564584"/>
            <a:ext cx="6083807" cy="4075465"/>
          </a:xfrm>
          <a:prstGeom prst="rect">
            <a:avLst/>
          </a:prstGeom>
          <a:noFill/>
          <a:ln>
            <a:noFill/>
          </a:ln>
        </p:spPr>
      </p:pic>
    </p:spTree>
    <p:extLst>
      <p:ext uri="{BB962C8B-B14F-4D97-AF65-F5344CB8AC3E}">
        <p14:creationId xmlns:p14="http://schemas.microsoft.com/office/powerpoint/2010/main" val="4261686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Mood board</a:t>
            </a:r>
            <a:endParaRPr/>
          </a:p>
        </p:txBody>
      </p:sp>
      <p:pic>
        <p:nvPicPr>
          <p:cNvPr id="100" name="Google Shape;100;p4"/>
          <p:cNvPicPr preferRelativeResize="0"/>
          <p:nvPr/>
        </p:nvPicPr>
        <p:blipFill>
          <a:blip r:embed="rId3">
            <a:alphaModFix/>
          </a:blip>
          <a:stretch>
            <a:fillRect/>
          </a:stretch>
        </p:blipFill>
        <p:spPr>
          <a:xfrm>
            <a:off x="182100" y="1344300"/>
            <a:ext cx="5752225" cy="2672651"/>
          </a:xfrm>
          <a:prstGeom prst="rect">
            <a:avLst/>
          </a:prstGeom>
          <a:noFill/>
          <a:ln>
            <a:noFill/>
          </a:ln>
        </p:spPr>
      </p:pic>
      <p:pic>
        <p:nvPicPr>
          <p:cNvPr id="101" name="Google Shape;101;p4"/>
          <p:cNvPicPr preferRelativeResize="0"/>
          <p:nvPr/>
        </p:nvPicPr>
        <p:blipFill>
          <a:blip r:embed="rId4">
            <a:alphaModFix/>
          </a:blip>
          <a:stretch>
            <a:fillRect/>
          </a:stretch>
        </p:blipFill>
        <p:spPr>
          <a:xfrm>
            <a:off x="5979575" y="3327784"/>
            <a:ext cx="5952875" cy="3260875"/>
          </a:xfrm>
          <a:prstGeom prst="rect">
            <a:avLst/>
          </a:prstGeom>
          <a:noFill/>
          <a:ln>
            <a:noFill/>
          </a:ln>
        </p:spPr>
      </p:pic>
    </p:spTree>
    <p:extLst>
      <p:ext uri="{BB962C8B-B14F-4D97-AF65-F5344CB8AC3E}">
        <p14:creationId xmlns:p14="http://schemas.microsoft.com/office/powerpoint/2010/main" val="3503747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5"/>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LINE</a:t>
            </a:r>
            <a:endParaRPr sz="4000">
              <a:latin typeface="Poppins"/>
              <a:ea typeface="Poppins"/>
              <a:cs typeface="Poppins"/>
              <a:sym typeface="Poppins"/>
            </a:endParaRPr>
          </a:p>
        </p:txBody>
      </p:sp>
      <p:sp>
        <p:nvSpPr>
          <p:cNvPr id="107" name="Google Shape;107;p5"/>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r>
              <a:rPr lang="en-GB" sz="2400" b="1"/>
              <a:t>Leading Lines:</a:t>
            </a:r>
            <a:endParaRPr/>
          </a:p>
          <a:p>
            <a:pPr marL="0" lvl="0" indent="0" algn="l" rtl="0">
              <a:lnSpc>
                <a:spcPct val="90000"/>
              </a:lnSpc>
              <a:spcBef>
                <a:spcPts val="1000"/>
              </a:spcBef>
              <a:spcAft>
                <a:spcPts val="0"/>
              </a:spcAft>
              <a:buClr>
                <a:schemeClr val="dk1"/>
              </a:buClr>
              <a:buSzPts val="2400"/>
              <a:buNone/>
            </a:pPr>
            <a:r>
              <a:rPr lang="en-GB" sz="2000"/>
              <a:t>Lines that lead toward and or outline a subject or subjects making the subject more prominent. </a:t>
            </a:r>
            <a:endParaRPr sz="2000"/>
          </a:p>
          <a:p>
            <a:pPr marL="0" lvl="0" indent="0" algn="l" rtl="0">
              <a:lnSpc>
                <a:spcPct val="90000"/>
              </a:lnSpc>
              <a:spcBef>
                <a:spcPts val="1000"/>
              </a:spcBef>
              <a:spcAft>
                <a:spcPts val="0"/>
              </a:spcAft>
              <a:buClr>
                <a:schemeClr val="dk1"/>
              </a:buClr>
              <a:buSzPts val="2400"/>
              <a:buNone/>
            </a:pPr>
            <a:r>
              <a:rPr lang="en-GB" sz="2400" b="1"/>
              <a:t>Diagonals:</a:t>
            </a:r>
            <a:endParaRPr/>
          </a:p>
          <a:p>
            <a:pPr marL="0" lvl="0" indent="0" algn="l" rtl="0">
              <a:lnSpc>
                <a:spcPct val="90000"/>
              </a:lnSpc>
              <a:spcBef>
                <a:spcPts val="1000"/>
              </a:spcBef>
              <a:spcAft>
                <a:spcPts val="0"/>
              </a:spcAft>
              <a:buClr>
                <a:schemeClr val="dk1"/>
              </a:buClr>
              <a:buSzPts val="2400"/>
              <a:buNone/>
            </a:pPr>
            <a:r>
              <a:rPr lang="en-GB" sz="2000"/>
              <a:t>Diagonals refer to lines or shapes that run from one corner to its opposite within a photo or a frame of a photo.</a:t>
            </a:r>
            <a:endParaRPr sz="2000"/>
          </a:p>
          <a:p>
            <a:pPr marL="0" lvl="0" indent="0" algn="l" rtl="0">
              <a:lnSpc>
                <a:spcPct val="90000"/>
              </a:lnSpc>
              <a:spcBef>
                <a:spcPts val="1000"/>
              </a:spcBef>
              <a:spcAft>
                <a:spcPts val="0"/>
              </a:spcAft>
              <a:buClr>
                <a:schemeClr val="dk1"/>
              </a:buClr>
              <a:buSzPts val="2400"/>
              <a:buNone/>
            </a:pPr>
            <a:r>
              <a:rPr lang="en-GB" sz="2400" b="1"/>
              <a:t>Horizon:</a:t>
            </a:r>
            <a:endParaRPr/>
          </a:p>
          <a:p>
            <a:pPr marL="0" lvl="0" indent="0" algn="l" rtl="0">
              <a:lnSpc>
                <a:spcPct val="90000"/>
              </a:lnSpc>
              <a:spcBef>
                <a:spcPts val="1000"/>
              </a:spcBef>
              <a:spcAft>
                <a:spcPts val="0"/>
              </a:spcAft>
              <a:buClr>
                <a:schemeClr val="dk1"/>
              </a:buClr>
              <a:buSzPts val="2400"/>
              <a:buNone/>
            </a:pPr>
            <a:r>
              <a:rPr lang="en-GB" sz="2000"/>
              <a:t>The horizon line is generally horizontal and helps to identify 3d space in a landscape. It can be used to create a wide, open scene.</a:t>
            </a:r>
            <a:endParaRPr sz="2400"/>
          </a:p>
          <a:p>
            <a:pPr marL="0" lvl="0" indent="0" algn="l" rtl="0">
              <a:lnSpc>
                <a:spcPct val="90000"/>
              </a:lnSpc>
              <a:spcBef>
                <a:spcPts val="1000"/>
              </a:spcBef>
              <a:spcAft>
                <a:spcPts val="0"/>
              </a:spcAft>
              <a:buClr>
                <a:schemeClr val="dk1"/>
              </a:buClr>
              <a:buSzPts val="2400"/>
              <a:buNone/>
            </a:pPr>
            <a:r>
              <a:rPr lang="en-GB" sz="2400" b="1"/>
              <a:t>Eye-line:</a:t>
            </a:r>
            <a:endParaRPr sz="2400" b="1"/>
          </a:p>
          <a:p>
            <a:pPr marL="0" lvl="0" indent="0" algn="l" rtl="0">
              <a:lnSpc>
                <a:spcPct val="90000"/>
              </a:lnSpc>
              <a:spcBef>
                <a:spcPts val="1000"/>
              </a:spcBef>
              <a:spcAft>
                <a:spcPts val="0"/>
              </a:spcAft>
              <a:buClr>
                <a:schemeClr val="dk1"/>
              </a:buClr>
              <a:buSzPts val="2400"/>
              <a:buNone/>
            </a:pPr>
            <a:r>
              <a:rPr lang="en-GB" sz="2000"/>
              <a:t>Eye Lines are the lines that naturally direct the viewers eyes through a photo usually toward a specific subject.</a:t>
            </a:r>
            <a:endParaRPr sz="2000"/>
          </a:p>
        </p:txBody>
      </p:sp>
      <p:pic>
        <p:nvPicPr>
          <p:cNvPr id="108" name="Google Shape;108;p5"/>
          <p:cNvPicPr preferRelativeResize="0"/>
          <p:nvPr/>
        </p:nvPicPr>
        <p:blipFill>
          <a:blip r:embed="rId3">
            <a:alphaModFix/>
          </a:blip>
          <a:stretch>
            <a:fillRect/>
          </a:stretch>
        </p:blipFill>
        <p:spPr>
          <a:xfrm>
            <a:off x="7713488" y="263025"/>
            <a:ext cx="3713923" cy="2971150"/>
          </a:xfrm>
          <a:prstGeom prst="rect">
            <a:avLst/>
          </a:prstGeom>
          <a:noFill/>
          <a:ln>
            <a:noFill/>
          </a:ln>
        </p:spPr>
      </p:pic>
      <p:pic>
        <p:nvPicPr>
          <p:cNvPr id="109" name="Google Shape;109;p5"/>
          <p:cNvPicPr preferRelativeResize="0"/>
          <p:nvPr/>
        </p:nvPicPr>
        <p:blipFill>
          <a:blip r:embed="rId4">
            <a:alphaModFix/>
          </a:blip>
          <a:stretch>
            <a:fillRect/>
          </a:stretch>
        </p:blipFill>
        <p:spPr>
          <a:xfrm rot="5400000">
            <a:off x="7965736" y="3787463"/>
            <a:ext cx="3337201" cy="2444926"/>
          </a:xfrm>
          <a:prstGeom prst="rect">
            <a:avLst/>
          </a:prstGeom>
          <a:noFill/>
          <a:ln>
            <a:noFill/>
          </a:ln>
        </p:spPr>
      </p:pic>
    </p:spTree>
    <p:extLst>
      <p:ext uri="{BB962C8B-B14F-4D97-AF65-F5344CB8AC3E}">
        <p14:creationId xmlns:p14="http://schemas.microsoft.com/office/powerpoint/2010/main" val="2351749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SHAPE</a:t>
            </a:r>
            <a:endParaRPr sz="4000">
              <a:latin typeface="Poppins"/>
              <a:ea typeface="Poppins"/>
              <a:cs typeface="Poppins"/>
              <a:sym typeface="Poppins"/>
            </a:endParaRPr>
          </a:p>
        </p:txBody>
      </p:sp>
      <p:sp>
        <p:nvSpPr>
          <p:cNvPr id="115" name="Google Shape;115;p6"/>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2400"/>
              <a:buNone/>
            </a:pPr>
            <a:r>
              <a:rPr lang="en-GB" sz="2400" b="1"/>
              <a:t>Form – 3D:</a:t>
            </a:r>
            <a:endParaRPr/>
          </a:p>
          <a:p>
            <a:pPr marL="0" lvl="0" indent="0" algn="l" rtl="0">
              <a:lnSpc>
                <a:spcPct val="90000"/>
              </a:lnSpc>
              <a:spcBef>
                <a:spcPts val="1000"/>
              </a:spcBef>
              <a:spcAft>
                <a:spcPts val="0"/>
              </a:spcAft>
              <a:buClr>
                <a:schemeClr val="dk1"/>
              </a:buClr>
              <a:buSzPts val="2400"/>
              <a:buNone/>
            </a:pPr>
            <a:r>
              <a:rPr lang="en-GB" sz="2000"/>
              <a:t>The lighting of an object determines whether we see it as a 2 Dimensional shape or a 3 Dimensional form.</a:t>
            </a:r>
            <a:endParaRPr sz="2000"/>
          </a:p>
          <a:p>
            <a:pPr marL="0" lvl="0" indent="0" algn="l" rtl="0">
              <a:lnSpc>
                <a:spcPct val="90000"/>
              </a:lnSpc>
              <a:spcBef>
                <a:spcPts val="1000"/>
              </a:spcBef>
              <a:spcAft>
                <a:spcPts val="0"/>
              </a:spcAft>
              <a:buClr>
                <a:schemeClr val="dk1"/>
              </a:buClr>
              <a:buSzPts val="2400"/>
              <a:buNone/>
            </a:pPr>
            <a:r>
              <a:rPr lang="en-GB" sz="2400" b="1"/>
              <a:t>Geometric:</a:t>
            </a:r>
            <a:endParaRPr/>
          </a:p>
          <a:p>
            <a:pPr marL="0" lvl="0" indent="0" algn="l" rtl="0">
              <a:lnSpc>
                <a:spcPct val="90000"/>
              </a:lnSpc>
              <a:spcBef>
                <a:spcPts val="1000"/>
              </a:spcBef>
              <a:spcAft>
                <a:spcPts val="0"/>
              </a:spcAft>
              <a:buClr>
                <a:schemeClr val="dk1"/>
              </a:buClr>
              <a:buSzPts val="2400"/>
              <a:buNone/>
            </a:pPr>
            <a:r>
              <a:rPr lang="en-GB" sz="2000"/>
              <a:t>A focus on geometric lines and shapes within photography.</a:t>
            </a:r>
            <a:endParaRPr sz="2000"/>
          </a:p>
          <a:p>
            <a:pPr marL="0" lvl="0" indent="0" algn="l" rtl="0">
              <a:lnSpc>
                <a:spcPct val="90000"/>
              </a:lnSpc>
              <a:spcBef>
                <a:spcPts val="1000"/>
              </a:spcBef>
              <a:spcAft>
                <a:spcPts val="0"/>
              </a:spcAft>
              <a:buClr>
                <a:schemeClr val="dk1"/>
              </a:buClr>
              <a:buSzPts val="2400"/>
              <a:buNone/>
            </a:pPr>
            <a:r>
              <a:rPr lang="en-GB" sz="2400" b="1"/>
              <a:t>Biomorphic: </a:t>
            </a:r>
            <a:r>
              <a:rPr lang="en-GB" sz="2000"/>
              <a:t>Organic, flowing shapes and lines which talk of the natural world.</a:t>
            </a:r>
            <a:endParaRPr sz="2400"/>
          </a:p>
          <a:p>
            <a:pPr marL="0" lvl="0" indent="0" algn="l" rtl="0">
              <a:lnSpc>
                <a:spcPct val="90000"/>
              </a:lnSpc>
              <a:spcBef>
                <a:spcPts val="1000"/>
              </a:spcBef>
              <a:spcAft>
                <a:spcPts val="0"/>
              </a:spcAft>
              <a:buClr>
                <a:schemeClr val="dk1"/>
              </a:buClr>
              <a:buSzPts val="2400"/>
              <a:buNone/>
            </a:pPr>
            <a:r>
              <a:rPr lang="en-GB" sz="2400" b="1"/>
              <a:t>Negative Space:</a:t>
            </a:r>
            <a:endParaRPr sz="2400" b="1"/>
          </a:p>
          <a:p>
            <a:pPr marL="0" lvl="0" indent="0" algn="l" rtl="0">
              <a:lnSpc>
                <a:spcPct val="90000"/>
              </a:lnSpc>
              <a:spcBef>
                <a:spcPts val="1000"/>
              </a:spcBef>
              <a:spcAft>
                <a:spcPts val="0"/>
              </a:spcAft>
              <a:buClr>
                <a:schemeClr val="dk1"/>
              </a:buClr>
              <a:buSzPts val="2400"/>
              <a:buNone/>
            </a:pPr>
            <a:r>
              <a:rPr lang="en-GB" sz="2000"/>
              <a:t>Related to minimalist photography, negative space is a large or majority amount of room within a photo that remains empty.</a:t>
            </a:r>
            <a:endParaRPr sz="2000"/>
          </a:p>
        </p:txBody>
      </p:sp>
      <p:pic>
        <p:nvPicPr>
          <p:cNvPr id="116" name="Google Shape;116;p6"/>
          <p:cNvPicPr preferRelativeResize="0"/>
          <p:nvPr/>
        </p:nvPicPr>
        <p:blipFill>
          <a:blip r:embed="rId3">
            <a:alphaModFix/>
          </a:blip>
          <a:stretch>
            <a:fillRect/>
          </a:stretch>
        </p:blipFill>
        <p:spPr>
          <a:xfrm>
            <a:off x="7667230" y="284075"/>
            <a:ext cx="3728499" cy="2982801"/>
          </a:xfrm>
          <a:prstGeom prst="rect">
            <a:avLst/>
          </a:prstGeom>
          <a:noFill/>
          <a:ln>
            <a:noFill/>
          </a:ln>
        </p:spPr>
      </p:pic>
      <p:pic>
        <p:nvPicPr>
          <p:cNvPr id="117" name="Google Shape;117;p6"/>
          <p:cNvPicPr preferRelativeResize="0"/>
          <p:nvPr/>
        </p:nvPicPr>
        <p:blipFill>
          <a:blip r:embed="rId4">
            <a:alphaModFix/>
          </a:blip>
          <a:stretch>
            <a:fillRect/>
          </a:stretch>
        </p:blipFill>
        <p:spPr>
          <a:xfrm>
            <a:off x="8301744" y="3646800"/>
            <a:ext cx="2459468" cy="2281675"/>
          </a:xfrm>
          <a:prstGeom prst="rect">
            <a:avLst/>
          </a:prstGeom>
          <a:noFill/>
          <a:ln>
            <a:noFill/>
          </a:ln>
        </p:spPr>
      </p:pic>
    </p:spTree>
    <p:extLst>
      <p:ext uri="{BB962C8B-B14F-4D97-AF65-F5344CB8AC3E}">
        <p14:creationId xmlns:p14="http://schemas.microsoft.com/office/powerpoint/2010/main" val="118640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7"/>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TONE</a:t>
            </a:r>
            <a:endParaRPr sz="4000">
              <a:latin typeface="Poppins"/>
              <a:ea typeface="Poppins"/>
              <a:cs typeface="Poppins"/>
              <a:sym typeface="Poppins"/>
            </a:endParaRPr>
          </a:p>
        </p:txBody>
      </p:sp>
      <p:sp>
        <p:nvSpPr>
          <p:cNvPr id="123" name="Google Shape;123;p7"/>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fontScale="92500" lnSpcReduction="20000"/>
          </a:bodyPr>
          <a:lstStyle/>
          <a:p>
            <a:pPr marL="0" lvl="0" indent="0" algn="l" rtl="0">
              <a:lnSpc>
                <a:spcPct val="150000"/>
              </a:lnSpc>
              <a:spcBef>
                <a:spcPts val="0"/>
              </a:spcBef>
              <a:spcAft>
                <a:spcPts val="0"/>
              </a:spcAft>
              <a:buClr>
                <a:schemeClr val="dk1"/>
              </a:buClr>
              <a:buSzPct val="100000"/>
              <a:buNone/>
            </a:pPr>
            <a:r>
              <a:rPr lang="en-GB" sz="2400" b="1"/>
              <a:t>High Contrast:</a:t>
            </a:r>
            <a:endParaRPr sz="2400" b="1"/>
          </a:p>
          <a:p>
            <a:pPr marL="0" lvl="0" indent="0" algn="l" rtl="0">
              <a:lnSpc>
                <a:spcPct val="150000"/>
              </a:lnSpc>
              <a:spcBef>
                <a:spcPts val="0"/>
              </a:spcBef>
              <a:spcAft>
                <a:spcPts val="0"/>
              </a:spcAft>
              <a:buClr>
                <a:schemeClr val="dk1"/>
              </a:buClr>
              <a:buSzPct val="120000"/>
              <a:buNone/>
            </a:pPr>
            <a:r>
              <a:rPr lang="en-GB" sz="2000"/>
              <a:t>High contrast is a photo that contains extremely bright and dark areas creating a harsh and sharp appearance.</a:t>
            </a:r>
            <a:endParaRPr sz="2000"/>
          </a:p>
          <a:p>
            <a:pPr marL="0" lvl="0" indent="0" algn="l" rtl="0">
              <a:lnSpc>
                <a:spcPct val="150000"/>
              </a:lnSpc>
              <a:spcBef>
                <a:spcPts val="1000"/>
              </a:spcBef>
              <a:spcAft>
                <a:spcPts val="0"/>
              </a:spcAft>
              <a:buClr>
                <a:schemeClr val="dk1"/>
              </a:buClr>
              <a:buSzPct val="100000"/>
              <a:buNone/>
            </a:pPr>
            <a:r>
              <a:rPr lang="en-GB" sz="2400" b="1"/>
              <a:t>Low Contrast:</a:t>
            </a:r>
            <a:endParaRPr sz="2400" b="1"/>
          </a:p>
          <a:p>
            <a:pPr marL="0" lvl="0" indent="0" algn="l" rtl="0">
              <a:lnSpc>
                <a:spcPct val="150000"/>
              </a:lnSpc>
              <a:spcBef>
                <a:spcPts val="1000"/>
              </a:spcBef>
              <a:spcAft>
                <a:spcPts val="0"/>
              </a:spcAft>
              <a:buClr>
                <a:schemeClr val="dk1"/>
              </a:buClr>
              <a:buSzPct val="120000"/>
              <a:buNone/>
            </a:pPr>
            <a:r>
              <a:rPr lang="en-GB" sz="2000"/>
              <a:t>Low contrast is a photo with soft and well blended together lighting and colours.</a:t>
            </a:r>
            <a:endParaRPr sz="2000"/>
          </a:p>
          <a:p>
            <a:pPr marL="0" lvl="0" indent="0" algn="l" rtl="0">
              <a:lnSpc>
                <a:spcPct val="150000"/>
              </a:lnSpc>
              <a:spcBef>
                <a:spcPts val="1000"/>
              </a:spcBef>
              <a:spcAft>
                <a:spcPts val="0"/>
              </a:spcAft>
              <a:buClr>
                <a:schemeClr val="dk1"/>
              </a:buClr>
              <a:buSzPct val="100000"/>
              <a:buNone/>
            </a:pPr>
            <a:r>
              <a:rPr lang="en-GB" sz="2400" b="1"/>
              <a:t>Monotone:</a:t>
            </a:r>
            <a:endParaRPr sz="2400" b="1"/>
          </a:p>
          <a:p>
            <a:pPr marL="0" lvl="0" indent="0" algn="l" rtl="0">
              <a:lnSpc>
                <a:spcPct val="150000"/>
              </a:lnSpc>
              <a:spcBef>
                <a:spcPts val="1000"/>
              </a:spcBef>
              <a:spcAft>
                <a:spcPts val="0"/>
              </a:spcAft>
              <a:buClr>
                <a:schemeClr val="dk1"/>
              </a:buClr>
              <a:buSzPct val="120000"/>
              <a:buNone/>
            </a:pPr>
            <a:r>
              <a:rPr lang="en-GB" sz="2000"/>
              <a:t>Monotone images only use 1 colour usually meaning black and white.</a:t>
            </a:r>
            <a:endParaRPr sz="2000"/>
          </a:p>
          <a:p>
            <a:pPr marL="0" lvl="0" indent="0" algn="l" rtl="0">
              <a:lnSpc>
                <a:spcPct val="150000"/>
              </a:lnSpc>
              <a:spcBef>
                <a:spcPts val="1000"/>
              </a:spcBef>
              <a:spcAft>
                <a:spcPts val="0"/>
              </a:spcAft>
              <a:buClr>
                <a:schemeClr val="dk1"/>
              </a:buClr>
              <a:buSzPct val="100000"/>
              <a:buNone/>
            </a:pPr>
            <a:r>
              <a:rPr lang="en-GB" sz="2400" b="1"/>
              <a:t>Temperature:</a:t>
            </a:r>
            <a:r>
              <a:rPr lang="en-GB" sz="2400"/>
              <a:t> </a:t>
            </a:r>
            <a:r>
              <a:rPr lang="en-GB" sz="2000"/>
              <a:t>Colour temperature can warm or cool an image by mismatching the temperature of light to the camera settings. </a:t>
            </a:r>
            <a:endParaRPr sz="2000" b="1"/>
          </a:p>
        </p:txBody>
      </p:sp>
      <p:pic>
        <p:nvPicPr>
          <p:cNvPr id="124" name="Google Shape;124;p7"/>
          <p:cNvPicPr preferRelativeResize="0"/>
          <p:nvPr/>
        </p:nvPicPr>
        <p:blipFill>
          <a:blip r:embed="rId3">
            <a:alphaModFix/>
          </a:blip>
          <a:stretch>
            <a:fillRect/>
          </a:stretch>
        </p:blipFill>
        <p:spPr>
          <a:xfrm>
            <a:off x="8466064" y="185075"/>
            <a:ext cx="2130826" cy="3156276"/>
          </a:xfrm>
          <a:prstGeom prst="rect">
            <a:avLst/>
          </a:prstGeom>
          <a:noFill/>
          <a:ln>
            <a:noFill/>
          </a:ln>
        </p:spPr>
      </p:pic>
      <p:pic>
        <p:nvPicPr>
          <p:cNvPr id="125" name="Google Shape;125;p7"/>
          <p:cNvPicPr preferRelativeResize="0"/>
          <p:nvPr/>
        </p:nvPicPr>
        <p:blipFill>
          <a:blip r:embed="rId4">
            <a:alphaModFix/>
          </a:blip>
          <a:stretch>
            <a:fillRect/>
          </a:stretch>
        </p:blipFill>
        <p:spPr>
          <a:xfrm>
            <a:off x="8212703" y="3926300"/>
            <a:ext cx="2384200" cy="2311950"/>
          </a:xfrm>
          <a:prstGeom prst="rect">
            <a:avLst/>
          </a:prstGeom>
          <a:noFill/>
          <a:ln>
            <a:noFill/>
          </a:ln>
        </p:spPr>
      </p:pic>
    </p:spTree>
    <p:extLst>
      <p:ext uri="{BB962C8B-B14F-4D97-AF65-F5344CB8AC3E}">
        <p14:creationId xmlns:p14="http://schemas.microsoft.com/office/powerpoint/2010/main" val="1876023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8"/>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PATTERN</a:t>
            </a:r>
            <a:endParaRPr sz="4000">
              <a:latin typeface="Poppins"/>
              <a:ea typeface="Poppins"/>
              <a:cs typeface="Poppins"/>
              <a:sym typeface="Poppins"/>
            </a:endParaRPr>
          </a:p>
        </p:txBody>
      </p:sp>
      <p:sp>
        <p:nvSpPr>
          <p:cNvPr id="131" name="Google Shape;131;p8"/>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lnSpcReduction="20000"/>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Texture</a:t>
            </a:r>
            <a:r>
              <a:rPr lang="en-GB" sz="2400">
                <a:latin typeface="Arial"/>
                <a:ea typeface="Arial"/>
                <a:cs typeface="Arial"/>
                <a:sym typeface="Arial"/>
              </a:rPr>
              <a:t>:</a:t>
            </a:r>
            <a:endParaRPr/>
          </a:p>
          <a:p>
            <a:pPr marL="0" lvl="0" indent="0" algn="l" rtl="0">
              <a:lnSpc>
                <a:spcPct val="107000"/>
              </a:lnSpc>
              <a:spcBef>
                <a:spcPts val="1800"/>
              </a:spcBef>
              <a:spcAft>
                <a:spcPts val="0"/>
              </a:spcAft>
              <a:buClr>
                <a:schemeClr val="dk1"/>
              </a:buClr>
              <a:buSzPts val="2400"/>
              <a:buNone/>
            </a:pPr>
            <a:r>
              <a:rPr lang="en-GB" sz="2000"/>
              <a:t>Texture is the visual depiction of an images subject.</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Repetition:</a:t>
            </a:r>
            <a:endParaRPr/>
          </a:p>
          <a:p>
            <a:pPr marL="0" lvl="0" indent="0" algn="l" rtl="0">
              <a:lnSpc>
                <a:spcPct val="107000"/>
              </a:lnSpc>
              <a:spcBef>
                <a:spcPts val="1800"/>
              </a:spcBef>
              <a:spcAft>
                <a:spcPts val="0"/>
              </a:spcAft>
              <a:buClr>
                <a:schemeClr val="dk1"/>
              </a:buClr>
              <a:buSzPts val="2400"/>
              <a:buNone/>
            </a:pPr>
            <a:r>
              <a:rPr lang="en-GB" sz="2000"/>
              <a:t>The repetition of subjects or items within an image.</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Pattern-break:</a:t>
            </a:r>
            <a:endParaRPr/>
          </a:p>
          <a:p>
            <a:pPr marL="0" lvl="0" indent="0" algn="l" rtl="0">
              <a:lnSpc>
                <a:spcPct val="107000"/>
              </a:lnSpc>
              <a:spcBef>
                <a:spcPts val="1800"/>
              </a:spcBef>
              <a:spcAft>
                <a:spcPts val="0"/>
              </a:spcAft>
              <a:buClr>
                <a:schemeClr val="dk1"/>
              </a:buClr>
              <a:buSzPts val="2400"/>
              <a:buNone/>
            </a:pPr>
            <a:r>
              <a:rPr lang="en-GB" sz="2000"/>
              <a:t>Creating an anomaly within  the images natural pattern to draw the viewer in deeper.</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Film-Grain/Digital-noise:</a:t>
            </a:r>
            <a:endParaRPr/>
          </a:p>
          <a:p>
            <a:pPr marL="0" lvl="0" indent="0" algn="l" rtl="0">
              <a:lnSpc>
                <a:spcPct val="107000"/>
              </a:lnSpc>
              <a:spcBef>
                <a:spcPts val="1800"/>
              </a:spcBef>
              <a:spcAft>
                <a:spcPts val="0"/>
              </a:spcAft>
              <a:buClr>
                <a:schemeClr val="dk1"/>
              </a:buClr>
              <a:buSzPts val="2400"/>
              <a:buNone/>
            </a:pPr>
            <a:r>
              <a:rPr lang="en-GB" sz="2000"/>
              <a:t>Creates a fuzzy affect over the image.</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Juxtaposition: </a:t>
            </a:r>
            <a:r>
              <a:rPr lang="en-GB" sz="2000">
                <a:latin typeface="Arial"/>
                <a:ea typeface="Arial"/>
                <a:cs typeface="Arial"/>
                <a:sym typeface="Arial"/>
              </a:rPr>
              <a:t>How images are placed in proximity to each. Can create visual narrative/highlight interest in a scene.</a:t>
            </a:r>
            <a:endParaRPr sz="2400"/>
          </a:p>
        </p:txBody>
      </p:sp>
      <p:pic>
        <p:nvPicPr>
          <p:cNvPr id="132" name="Google Shape;132;p8"/>
          <p:cNvPicPr preferRelativeResize="0"/>
          <p:nvPr/>
        </p:nvPicPr>
        <p:blipFill>
          <a:blip r:embed="rId3">
            <a:alphaModFix/>
          </a:blip>
          <a:stretch>
            <a:fillRect/>
          </a:stretch>
        </p:blipFill>
        <p:spPr>
          <a:xfrm>
            <a:off x="8318925" y="86625"/>
            <a:ext cx="2562233" cy="3209477"/>
          </a:xfrm>
          <a:prstGeom prst="rect">
            <a:avLst/>
          </a:prstGeom>
          <a:noFill/>
          <a:ln>
            <a:noFill/>
          </a:ln>
        </p:spPr>
      </p:pic>
      <p:pic>
        <p:nvPicPr>
          <p:cNvPr id="133" name="Google Shape;133;p8"/>
          <p:cNvPicPr preferRelativeResize="0"/>
          <p:nvPr/>
        </p:nvPicPr>
        <p:blipFill>
          <a:blip r:embed="rId4">
            <a:alphaModFix/>
          </a:blip>
          <a:stretch>
            <a:fillRect/>
          </a:stretch>
        </p:blipFill>
        <p:spPr>
          <a:xfrm>
            <a:off x="8555513" y="4140152"/>
            <a:ext cx="1857375" cy="1771650"/>
          </a:xfrm>
          <a:prstGeom prst="rect">
            <a:avLst/>
          </a:prstGeom>
          <a:noFill/>
          <a:ln>
            <a:noFill/>
          </a:ln>
        </p:spPr>
      </p:pic>
    </p:spTree>
    <p:extLst>
      <p:ext uri="{BB962C8B-B14F-4D97-AF65-F5344CB8AC3E}">
        <p14:creationId xmlns:p14="http://schemas.microsoft.com/office/powerpoint/2010/main" val="3668535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9"/>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BALANCE</a:t>
            </a:r>
            <a:endParaRPr sz="4000">
              <a:latin typeface="Poppins"/>
              <a:ea typeface="Poppins"/>
              <a:cs typeface="Poppins"/>
              <a:sym typeface="Poppins"/>
            </a:endParaRPr>
          </a:p>
        </p:txBody>
      </p:sp>
      <p:sp>
        <p:nvSpPr>
          <p:cNvPr id="139" name="Google Shape;139;p9"/>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Symmetry:</a:t>
            </a:r>
            <a:endParaRPr sz="2400" b="1">
              <a:latin typeface="Arial"/>
              <a:ea typeface="Arial"/>
              <a:cs typeface="Arial"/>
              <a:sym typeface="Arial"/>
            </a:endParaRPr>
          </a:p>
          <a:p>
            <a:pPr marL="0" lvl="0" indent="0" algn="l" rtl="0">
              <a:lnSpc>
                <a:spcPct val="107000"/>
              </a:lnSpc>
              <a:spcBef>
                <a:spcPts val="0"/>
              </a:spcBef>
              <a:spcAft>
                <a:spcPts val="0"/>
              </a:spcAft>
              <a:buClr>
                <a:schemeClr val="dk1"/>
              </a:buClr>
              <a:buSzPts val="2400"/>
              <a:buNone/>
            </a:pPr>
            <a:r>
              <a:rPr lang="en-GB" sz="2000"/>
              <a:t>The composition of the image being mirrored.</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Asymmetry:</a:t>
            </a:r>
            <a:endParaRPr sz="2400" b="1">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000"/>
              <a:t>An unequal balance within the image.</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Foreground/Background: </a:t>
            </a:r>
            <a:r>
              <a:rPr lang="en-GB" sz="2000">
                <a:latin typeface="Arial"/>
                <a:ea typeface="Arial"/>
                <a:cs typeface="Arial"/>
                <a:sym typeface="Arial"/>
              </a:rPr>
              <a:t>Maintaining balance between the foreground and background can help isolate or highlight subjects and </a:t>
            </a:r>
            <a:endParaRPr sz="2400"/>
          </a:p>
        </p:txBody>
      </p:sp>
      <p:pic>
        <p:nvPicPr>
          <p:cNvPr id="140" name="Google Shape;140;p9"/>
          <p:cNvPicPr preferRelativeResize="0"/>
          <p:nvPr/>
        </p:nvPicPr>
        <p:blipFill>
          <a:blip r:embed="rId3">
            <a:alphaModFix/>
          </a:blip>
          <a:stretch>
            <a:fillRect/>
          </a:stretch>
        </p:blipFill>
        <p:spPr>
          <a:xfrm>
            <a:off x="7511369" y="147350"/>
            <a:ext cx="4040227" cy="3236402"/>
          </a:xfrm>
          <a:prstGeom prst="rect">
            <a:avLst/>
          </a:prstGeom>
          <a:noFill/>
          <a:ln>
            <a:noFill/>
          </a:ln>
        </p:spPr>
      </p:pic>
      <p:pic>
        <p:nvPicPr>
          <p:cNvPr id="141" name="Google Shape;141;p9"/>
          <p:cNvPicPr preferRelativeResize="0"/>
          <p:nvPr/>
        </p:nvPicPr>
        <p:blipFill>
          <a:blip r:embed="rId4">
            <a:alphaModFix/>
          </a:blip>
          <a:stretch>
            <a:fillRect/>
          </a:stretch>
        </p:blipFill>
        <p:spPr>
          <a:xfrm>
            <a:off x="8526263" y="4032977"/>
            <a:ext cx="1924050" cy="1857375"/>
          </a:xfrm>
          <a:prstGeom prst="rect">
            <a:avLst/>
          </a:prstGeom>
          <a:noFill/>
          <a:ln>
            <a:noFill/>
          </a:ln>
        </p:spPr>
      </p:pic>
    </p:spTree>
    <p:extLst>
      <p:ext uri="{BB962C8B-B14F-4D97-AF65-F5344CB8AC3E}">
        <p14:creationId xmlns:p14="http://schemas.microsoft.com/office/powerpoint/2010/main" val="222896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0"/>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COLOUR</a:t>
            </a:r>
            <a:endParaRPr sz="4000">
              <a:latin typeface="Poppins"/>
              <a:ea typeface="Poppins"/>
              <a:cs typeface="Poppins"/>
              <a:sym typeface="Poppins"/>
            </a:endParaRPr>
          </a:p>
        </p:txBody>
      </p:sp>
      <p:sp>
        <p:nvSpPr>
          <p:cNvPr id="147" name="Google Shape;147;p10"/>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Complimentary Colours:</a:t>
            </a:r>
            <a:endParaRPr/>
          </a:p>
          <a:p>
            <a:pPr marL="0" lvl="0" indent="0" algn="l" rtl="0">
              <a:lnSpc>
                <a:spcPct val="107000"/>
              </a:lnSpc>
              <a:spcBef>
                <a:spcPts val="1800"/>
              </a:spcBef>
              <a:spcAft>
                <a:spcPts val="0"/>
              </a:spcAft>
              <a:buClr>
                <a:schemeClr val="dk1"/>
              </a:buClr>
              <a:buSzPts val="2400"/>
              <a:buNone/>
            </a:pPr>
            <a:r>
              <a:rPr lang="en-GB" sz="2000"/>
              <a:t>A series of colours that work well together to create a pleasant viewing.</a:t>
            </a:r>
            <a:endParaRPr sz="20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Clashing Colours: </a:t>
            </a:r>
            <a:r>
              <a:rPr lang="en-GB" sz="2000">
                <a:latin typeface="Arial"/>
                <a:ea typeface="Arial"/>
                <a:cs typeface="Arial"/>
                <a:sym typeface="Arial"/>
              </a:rPr>
              <a:t>Clashing colours can be used to create dynamism or chaos in a scene.</a:t>
            </a:r>
            <a:r>
              <a:rPr lang="en-GB" sz="2400">
                <a:latin typeface="Arial"/>
                <a:ea typeface="Arial"/>
                <a:cs typeface="Arial"/>
                <a:sym typeface="Arial"/>
              </a:rPr>
              <a:t> </a:t>
            </a:r>
            <a:endParaRPr/>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Saturation:</a:t>
            </a:r>
            <a:endParaRPr sz="2400" b="1">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000"/>
              <a:t>Saturation describes the intensity of colours.</a:t>
            </a:r>
            <a:endParaRPr sz="2000"/>
          </a:p>
        </p:txBody>
      </p:sp>
      <p:pic>
        <p:nvPicPr>
          <p:cNvPr id="148" name="Google Shape;148;p10"/>
          <p:cNvPicPr preferRelativeResize="0"/>
          <p:nvPr/>
        </p:nvPicPr>
        <p:blipFill>
          <a:blip r:embed="rId3">
            <a:alphaModFix/>
          </a:blip>
          <a:stretch>
            <a:fillRect/>
          </a:stretch>
        </p:blipFill>
        <p:spPr>
          <a:xfrm>
            <a:off x="8203001" y="86625"/>
            <a:ext cx="2656926" cy="3321974"/>
          </a:xfrm>
          <a:prstGeom prst="rect">
            <a:avLst/>
          </a:prstGeom>
          <a:noFill/>
          <a:ln>
            <a:noFill/>
          </a:ln>
        </p:spPr>
      </p:pic>
      <p:pic>
        <p:nvPicPr>
          <p:cNvPr id="149" name="Google Shape;149;p10"/>
          <p:cNvPicPr preferRelativeResize="0"/>
          <p:nvPr/>
        </p:nvPicPr>
        <p:blipFill>
          <a:blip r:embed="rId4">
            <a:alphaModFix/>
          </a:blip>
          <a:stretch>
            <a:fillRect/>
          </a:stretch>
        </p:blipFill>
        <p:spPr>
          <a:xfrm rot="5400000">
            <a:off x="8032660" y="4129188"/>
            <a:ext cx="2997599" cy="2043474"/>
          </a:xfrm>
          <a:prstGeom prst="rect">
            <a:avLst/>
          </a:prstGeom>
          <a:noFill/>
          <a:ln>
            <a:noFill/>
          </a:ln>
        </p:spPr>
      </p:pic>
    </p:spTree>
    <p:extLst>
      <p:ext uri="{BB962C8B-B14F-4D97-AF65-F5344CB8AC3E}">
        <p14:creationId xmlns:p14="http://schemas.microsoft.com/office/powerpoint/2010/main" val="1296909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11"/>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FRAMING</a:t>
            </a:r>
            <a:endParaRPr sz="4000">
              <a:latin typeface="Poppins"/>
              <a:ea typeface="Poppins"/>
              <a:cs typeface="Poppins"/>
              <a:sym typeface="Poppins"/>
            </a:endParaRPr>
          </a:p>
        </p:txBody>
      </p:sp>
      <p:sp>
        <p:nvSpPr>
          <p:cNvPr id="155" name="Google Shape;155;p11"/>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Sub-framing: </a:t>
            </a:r>
            <a:r>
              <a:rPr lang="en-GB" sz="2000">
                <a:latin typeface="Arial"/>
                <a:ea typeface="Arial"/>
                <a:cs typeface="Arial"/>
                <a:sym typeface="Arial"/>
              </a:rPr>
              <a:t>finding frames within the frame can create visual interest. Can help to order information or draw the eye.</a:t>
            </a:r>
            <a:endParaRPr sz="24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Rule of Thirds:</a:t>
            </a:r>
            <a:endParaRPr/>
          </a:p>
          <a:p>
            <a:pPr marL="0" lvl="0" indent="0" algn="l" rtl="0">
              <a:lnSpc>
                <a:spcPct val="107000"/>
              </a:lnSpc>
              <a:spcBef>
                <a:spcPts val="1800"/>
              </a:spcBef>
              <a:spcAft>
                <a:spcPts val="0"/>
              </a:spcAft>
              <a:buClr>
                <a:schemeClr val="dk1"/>
              </a:buClr>
              <a:buSzPts val="2400"/>
              <a:buNone/>
            </a:pPr>
            <a:r>
              <a:rPr lang="en-GB" sz="2000"/>
              <a:t>A guideline placing the subject in the left or right of the image based on dividing the image into thirds.</a:t>
            </a:r>
            <a:endParaRPr sz="20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Golden Ratio:</a:t>
            </a:r>
            <a:endParaRPr sz="2400" b="1">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000"/>
              <a:t>The golden ratio is a mathematical ratio at 1:1.6</a:t>
            </a:r>
            <a:endParaRPr sz="2000"/>
          </a:p>
        </p:txBody>
      </p:sp>
      <p:pic>
        <p:nvPicPr>
          <p:cNvPr id="156" name="Google Shape;156;p11"/>
          <p:cNvPicPr preferRelativeResize="0"/>
          <p:nvPr/>
        </p:nvPicPr>
        <p:blipFill>
          <a:blip r:embed="rId3">
            <a:alphaModFix/>
          </a:blip>
          <a:stretch>
            <a:fillRect/>
          </a:stretch>
        </p:blipFill>
        <p:spPr>
          <a:xfrm>
            <a:off x="7378401" y="155850"/>
            <a:ext cx="4306152" cy="3204950"/>
          </a:xfrm>
          <a:prstGeom prst="rect">
            <a:avLst/>
          </a:prstGeom>
          <a:noFill/>
          <a:ln>
            <a:noFill/>
          </a:ln>
        </p:spPr>
      </p:pic>
      <p:pic>
        <p:nvPicPr>
          <p:cNvPr id="157" name="Google Shape;157;p11"/>
          <p:cNvPicPr preferRelativeResize="0"/>
          <p:nvPr/>
        </p:nvPicPr>
        <p:blipFill>
          <a:blip r:embed="rId4">
            <a:alphaModFix/>
          </a:blip>
          <a:stretch>
            <a:fillRect/>
          </a:stretch>
        </p:blipFill>
        <p:spPr>
          <a:xfrm>
            <a:off x="8598013" y="3727500"/>
            <a:ext cx="1866900" cy="1838325"/>
          </a:xfrm>
          <a:prstGeom prst="rect">
            <a:avLst/>
          </a:prstGeom>
          <a:noFill/>
          <a:ln>
            <a:noFill/>
          </a:ln>
        </p:spPr>
      </p:pic>
    </p:spTree>
    <p:extLst>
      <p:ext uri="{BB962C8B-B14F-4D97-AF65-F5344CB8AC3E}">
        <p14:creationId xmlns:p14="http://schemas.microsoft.com/office/powerpoint/2010/main" val="2599353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2"/>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FOCUS</a:t>
            </a:r>
            <a:endParaRPr sz="4000">
              <a:latin typeface="Poppins"/>
              <a:ea typeface="Poppins"/>
              <a:cs typeface="Poppins"/>
              <a:sym typeface="Poppins"/>
            </a:endParaRPr>
          </a:p>
        </p:txBody>
      </p:sp>
      <p:sp>
        <p:nvSpPr>
          <p:cNvPr id="163" name="Google Shape;163;p12"/>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Focal Point:</a:t>
            </a:r>
            <a:endParaRPr/>
          </a:p>
          <a:p>
            <a:pPr marL="0" lvl="0" indent="0" algn="l" rtl="0">
              <a:lnSpc>
                <a:spcPct val="107000"/>
              </a:lnSpc>
              <a:spcBef>
                <a:spcPts val="1800"/>
              </a:spcBef>
              <a:spcAft>
                <a:spcPts val="0"/>
              </a:spcAft>
              <a:buClr>
                <a:schemeClr val="dk1"/>
              </a:buClr>
              <a:buSzPts val="2400"/>
              <a:buNone/>
            </a:pPr>
            <a:r>
              <a:rPr lang="en-GB" sz="2000"/>
              <a:t>A part of the image that draws the eye of the viewer.</a:t>
            </a:r>
            <a:endParaRPr sz="20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Depth of Field:</a:t>
            </a:r>
            <a:endParaRPr/>
          </a:p>
          <a:p>
            <a:pPr marL="0" lvl="0" indent="0" algn="l" rtl="0">
              <a:lnSpc>
                <a:spcPct val="107000"/>
              </a:lnSpc>
              <a:spcBef>
                <a:spcPts val="1800"/>
              </a:spcBef>
              <a:spcAft>
                <a:spcPts val="0"/>
              </a:spcAft>
              <a:buClr>
                <a:schemeClr val="dk1"/>
              </a:buClr>
              <a:buSzPts val="2400"/>
              <a:buNone/>
            </a:pPr>
            <a:r>
              <a:rPr lang="en-GB" sz="2000"/>
              <a:t>Depth of field determines how much of the image is in focus including the subject, background and foreground.</a:t>
            </a:r>
            <a:endParaRPr sz="20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Hyperfocal Distance: </a:t>
            </a:r>
            <a:r>
              <a:rPr lang="en-GB" sz="2000">
                <a:latin typeface="Arial"/>
                <a:ea typeface="Arial"/>
                <a:cs typeface="Arial"/>
                <a:sym typeface="Arial"/>
              </a:rPr>
              <a:t>Dependent on the lens used. The focus and aperture combo that gives you the largest possible depth of field. Full range of information in focus can create a sense of realism and depth.</a:t>
            </a:r>
            <a:endParaRPr sz="2000">
              <a:latin typeface="Arial"/>
              <a:ea typeface="Arial"/>
              <a:cs typeface="Arial"/>
              <a:sym typeface="Arial"/>
            </a:endParaRPr>
          </a:p>
        </p:txBody>
      </p:sp>
      <p:pic>
        <p:nvPicPr>
          <p:cNvPr id="164" name="Google Shape;164;p12"/>
          <p:cNvPicPr preferRelativeResize="0"/>
          <p:nvPr/>
        </p:nvPicPr>
        <p:blipFill>
          <a:blip r:embed="rId3">
            <a:alphaModFix/>
          </a:blip>
          <a:stretch>
            <a:fillRect/>
          </a:stretch>
        </p:blipFill>
        <p:spPr>
          <a:xfrm>
            <a:off x="8216440" y="-1"/>
            <a:ext cx="2630075" cy="3288402"/>
          </a:xfrm>
          <a:prstGeom prst="rect">
            <a:avLst/>
          </a:prstGeom>
          <a:noFill/>
          <a:ln>
            <a:noFill/>
          </a:ln>
        </p:spPr>
      </p:pic>
      <p:pic>
        <p:nvPicPr>
          <p:cNvPr id="165" name="Google Shape;165;p12"/>
          <p:cNvPicPr preferRelativeResize="0"/>
          <p:nvPr/>
        </p:nvPicPr>
        <p:blipFill>
          <a:blip r:embed="rId4">
            <a:alphaModFix/>
          </a:blip>
          <a:stretch>
            <a:fillRect/>
          </a:stretch>
        </p:blipFill>
        <p:spPr>
          <a:xfrm rot="5400000">
            <a:off x="7690451" y="3761922"/>
            <a:ext cx="3682074" cy="2510075"/>
          </a:xfrm>
          <a:prstGeom prst="rect">
            <a:avLst/>
          </a:prstGeom>
          <a:noFill/>
          <a:ln>
            <a:noFill/>
          </a:ln>
        </p:spPr>
      </p:pic>
    </p:spTree>
    <p:extLst>
      <p:ext uri="{BB962C8B-B14F-4D97-AF65-F5344CB8AC3E}">
        <p14:creationId xmlns:p14="http://schemas.microsoft.com/office/powerpoint/2010/main" val="33600087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3"/>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POSITION/VIEWPOINT</a:t>
            </a:r>
            <a:endParaRPr sz="4000">
              <a:latin typeface="Poppins"/>
              <a:ea typeface="Poppins"/>
              <a:cs typeface="Poppins"/>
              <a:sym typeface="Poppins"/>
            </a:endParaRPr>
          </a:p>
        </p:txBody>
      </p:sp>
      <p:sp>
        <p:nvSpPr>
          <p:cNvPr id="171" name="Google Shape;171;p13"/>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Eye-level:</a:t>
            </a:r>
            <a:endParaRPr sz="2400" b="1">
              <a:latin typeface="Arial"/>
              <a:ea typeface="Arial"/>
              <a:cs typeface="Arial"/>
              <a:sym typeface="Arial"/>
            </a:endParaRPr>
          </a:p>
          <a:p>
            <a:pPr marL="0" lvl="0" indent="0" algn="l" rtl="0">
              <a:lnSpc>
                <a:spcPct val="107000"/>
              </a:lnSpc>
              <a:spcBef>
                <a:spcPts val="0"/>
              </a:spcBef>
              <a:spcAft>
                <a:spcPts val="0"/>
              </a:spcAft>
              <a:buClr>
                <a:schemeClr val="dk1"/>
              </a:buClr>
              <a:buSzPts val="2400"/>
              <a:buNone/>
            </a:pPr>
            <a:r>
              <a:rPr lang="en-GB" sz="2000"/>
              <a:t>The positioning of the camera at eye level.</a:t>
            </a:r>
            <a:endParaRPr sz="2000"/>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Above:</a:t>
            </a:r>
            <a:endParaRPr sz="2400" b="1">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000"/>
              <a:t>Looking down at a subject to give it a smaller and less significant perspective.</a:t>
            </a:r>
            <a:endParaRPr sz="2000"/>
          </a:p>
          <a:p>
            <a:pPr marL="0" lvl="0" indent="0" algn="l" rtl="0">
              <a:lnSpc>
                <a:spcPct val="107000"/>
              </a:lnSpc>
              <a:spcBef>
                <a:spcPts val="1800"/>
              </a:spcBef>
              <a:spcAft>
                <a:spcPts val="0"/>
              </a:spcAft>
              <a:buClr>
                <a:schemeClr val="dk1"/>
              </a:buClr>
              <a:buSzPts val="2400"/>
              <a:buNone/>
            </a:pPr>
            <a:endParaRPr sz="2400" b="1"/>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Below:</a:t>
            </a:r>
            <a:r>
              <a:rPr lang="en-GB" sz="2000" b="1">
                <a:latin typeface="Arial"/>
                <a:ea typeface="Arial"/>
                <a:cs typeface="Arial"/>
                <a:sym typeface="Arial"/>
              </a:rPr>
              <a:t> </a:t>
            </a:r>
            <a:endParaRPr sz="2000" b="1">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000">
                <a:latin typeface="Arial"/>
                <a:ea typeface="Arial"/>
                <a:cs typeface="Arial"/>
                <a:sym typeface="Arial"/>
              </a:rPr>
              <a:t>Looking up to a subject makes it appear dominant and towering. This can create a sense of respect or make the viewer feel small.</a:t>
            </a:r>
            <a:endParaRPr sz="2400"/>
          </a:p>
        </p:txBody>
      </p:sp>
      <p:pic>
        <p:nvPicPr>
          <p:cNvPr id="172" name="Google Shape;172;p13"/>
          <p:cNvPicPr preferRelativeResize="0"/>
          <p:nvPr/>
        </p:nvPicPr>
        <p:blipFill>
          <a:blip r:embed="rId3">
            <a:alphaModFix/>
          </a:blip>
          <a:stretch>
            <a:fillRect/>
          </a:stretch>
        </p:blipFill>
        <p:spPr>
          <a:xfrm>
            <a:off x="7452550" y="371800"/>
            <a:ext cx="4157851" cy="2771875"/>
          </a:xfrm>
          <a:prstGeom prst="rect">
            <a:avLst/>
          </a:prstGeom>
          <a:noFill/>
          <a:ln>
            <a:noFill/>
          </a:ln>
        </p:spPr>
      </p:pic>
      <p:pic>
        <p:nvPicPr>
          <p:cNvPr id="173" name="Google Shape;173;p13"/>
          <p:cNvPicPr preferRelativeResize="0"/>
          <p:nvPr/>
        </p:nvPicPr>
        <p:blipFill>
          <a:blip r:embed="rId4">
            <a:alphaModFix/>
          </a:blip>
          <a:stretch>
            <a:fillRect/>
          </a:stretch>
        </p:blipFill>
        <p:spPr>
          <a:xfrm rot="5400000">
            <a:off x="8453912" y="3959850"/>
            <a:ext cx="2155125" cy="2000275"/>
          </a:xfrm>
          <a:prstGeom prst="rect">
            <a:avLst/>
          </a:prstGeom>
          <a:noFill/>
          <a:ln>
            <a:noFill/>
          </a:ln>
        </p:spPr>
      </p:pic>
    </p:spTree>
    <p:extLst>
      <p:ext uri="{BB962C8B-B14F-4D97-AF65-F5344CB8AC3E}">
        <p14:creationId xmlns:p14="http://schemas.microsoft.com/office/powerpoint/2010/main" val="825806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4"/>
          <p:cNvSpPr txBox="1">
            <a:spLocks noGrp="1"/>
          </p:cNvSpPr>
          <p:nvPr>
            <p:ph type="title"/>
          </p:nvPr>
        </p:nvSpPr>
        <p:spPr>
          <a:xfrm>
            <a:off x="182105" y="86621"/>
            <a:ext cx="10515600" cy="92938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MOVEMENT</a:t>
            </a:r>
            <a:endParaRPr sz="4000">
              <a:latin typeface="Poppins"/>
              <a:ea typeface="Poppins"/>
              <a:cs typeface="Poppins"/>
              <a:sym typeface="Poppins"/>
            </a:endParaRPr>
          </a:p>
        </p:txBody>
      </p:sp>
      <p:sp>
        <p:nvSpPr>
          <p:cNvPr id="179" name="Google Shape;179;p14"/>
          <p:cNvSpPr txBox="1">
            <a:spLocks noGrp="1"/>
          </p:cNvSpPr>
          <p:nvPr>
            <p:ph type="body" idx="1"/>
          </p:nvPr>
        </p:nvSpPr>
        <p:spPr>
          <a:xfrm>
            <a:off x="301752" y="1016006"/>
            <a:ext cx="6562186"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107000"/>
              </a:lnSpc>
              <a:spcBef>
                <a:spcPts val="0"/>
              </a:spcBef>
              <a:spcAft>
                <a:spcPts val="0"/>
              </a:spcAft>
              <a:buClr>
                <a:schemeClr val="dk1"/>
              </a:buClr>
              <a:buSzPts val="2400"/>
              <a:buNone/>
            </a:pPr>
            <a:r>
              <a:rPr lang="en-GB" sz="2400" b="1">
                <a:latin typeface="Arial"/>
                <a:ea typeface="Arial"/>
                <a:cs typeface="Arial"/>
                <a:sym typeface="Arial"/>
              </a:rPr>
              <a:t>Frozen:</a:t>
            </a:r>
            <a:r>
              <a:rPr lang="en-GB" sz="2400">
                <a:latin typeface="Arial"/>
                <a:ea typeface="Arial"/>
                <a:cs typeface="Arial"/>
                <a:sym typeface="Arial"/>
              </a:rPr>
              <a:t> (High Shutter speed) – Decisive moment. </a:t>
            </a:r>
            <a:endParaRPr sz="2400">
              <a:latin typeface="Arial"/>
              <a:ea typeface="Arial"/>
              <a:cs typeface="Arial"/>
              <a:sym typeface="Arial"/>
            </a:endParaRPr>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Blur: (</a:t>
            </a:r>
            <a:r>
              <a:rPr lang="en-GB" sz="2400">
                <a:latin typeface="Arial"/>
                <a:ea typeface="Arial"/>
                <a:cs typeface="Arial"/>
                <a:sym typeface="Arial"/>
              </a:rPr>
              <a:t>Lower shutter speed) </a:t>
            </a:r>
            <a:endParaRPr/>
          </a:p>
          <a:p>
            <a:pPr marL="0" lvl="0" indent="0" algn="l" rtl="0">
              <a:lnSpc>
                <a:spcPct val="107000"/>
              </a:lnSpc>
              <a:spcBef>
                <a:spcPts val="1800"/>
              </a:spcBef>
              <a:spcAft>
                <a:spcPts val="0"/>
              </a:spcAft>
              <a:buClr>
                <a:schemeClr val="dk1"/>
              </a:buClr>
              <a:buSzPts val="2400"/>
              <a:buNone/>
            </a:pPr>
            <a:r>
              <a:rPr lang="en-GB" sz="2400" b="1">
                <a:latin typeface="Arial"/>
                <a:ea typeface="Arial"/>
                <a:cs typeface="Arial"/>
                <a:sym typeface="Arial"/>
              </a:rPr>
              <a:t>Long Exposure: </a:t>
            </a:r>
            <a:r>
              <a:rPr lang="en-GB" sz="2400">
                <a:latin typeface="Arial"/>
                <a:ea typeface="Arial"/>
                <a:cs typeface="Arial"/>
                <a:sym typeface="Arial"/>
              </a:rPr>
              <a:t>Creates smooth water or ghostly moving objects. Useful to show a passing of time.</a:t>
            </a:r>
            <a:endParaRPr sz="2400">
              <a:latin typeface="Arial"/>
              <a:ea typeface="Arial"/>
              <a:cs typeface="Arial"/>
              <a:sym typeface="Arial"/>
            </a:endParaRPr>
          </a:p>
        </p:txBody>
      </p:sp>
      <p:pic>
        <p:nvPicPr>
          <p:cNvPr id="180" name="Google Shape;180;p14"/>
          <p:cNvPicPr preferRelativeResize="0"/>
          <p:nvPr/>
        </p:nvPicPr>
        <p:blipFill>
          <a:blip r:embed="rId3">
            <a:alphaModFix/>
          </a:blip>
          <a:stretch>
            <a:fillRect/>
          </a:stretch>
        </p:blipFill>
        <p:spPr>
          <a:xfrm>
            <a:off x="7330613" y="283086"/>
            <a:ext cx="4401725" cy="2964289"/>
          </a:xfrm>
          <a:prstGeom prst="rect">
            <a:avLst/>
          </a:prstGeom>
          <a:noFill/>
          <a:ln>
            <a:noFill/>
          </a:ln>
        </p:spPr>
      </p:pic>
      <p:pic>
        <p:nvPicPr>
          <p:cNvPr id="181" name="Google Shape;181;p14"/>
          <p:cNvPicPr preferRelativeResize="0"/>
          <p:nvPr/>
        </p:nvPicPr>
        <p:blipFill>
          <a:blip r:embed="rId4">
            <a:alphaModFix/>
          </a:blip>
          <a:stretch>
            <a:fillRect/>
          </a:stretch>
        </p:blipFill>
        <p:spPr>
          <a:xfrm>
            <a:off x="8289425" y="3655875"/>
            <a:ext cx="2484100" cy="2470675"/>
          </a:xfrm>
          <a:prstGeom prst="rect">
            <a:avLst/>
          </a:prstGeom>
          <a:noFill/>
          <a:ln>
            <a:noFill/>
          </a:ln>
        </p:spPr>
      </p:pic>
    </p:spTree>
    <p:extLst>
      <p:ext uri="{BB962C8B-B14F-4D97-AF65-F5344CB8AC3E}">
        <p14:creationId xmlns:p14="http://schemas.microsoft.com/office/powerpoint/2010/main" val="1403392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3">
            <a:alphaModFix/>
          </a:blip>
          <a:srcRect/>
          <a:stretch/>
        </p:blipFill>
        <p:spPr>
          <a:xfrm>
            <a:off x="0" y="-473955"/>
            <a:ext cx="12205357" cy="8138160"/>
          </a:xfrm>
          <a:prstGeom prst="rect">
            <a:avLst/>
          </a:prstGeom>
          <a:noFill/>
          <a:ln>
            <a:noFill/>
          </a:ln>
        </p:spPr>
      </p:pic>
      <p:sp>
        <p:nvSpPr>
          <p:cNvPr id="85" name="Google Shape;85;p1"/>
          <p:cNvSpPr txBox="1">
            <a:spLocks noGrp="1"/>
          </p:cNvSpPr>
          <p:nvPr>
            <p:ph type="ctrTitle"/>
          </p:nvPr>
        </p:nvSpPr>
        <p:spPr>
          <a:xfrm>
            <a:off x="1014845" y="0"/>
            <a:ext cx="10162309" cy="1855304"/>
          </a:xfrm>
          <a:prstGeom prst="rect">
            <a:avLst/>
          </a:prstGeom>
          <a:solidFill>
            <a:srgbClr val="FFD5E4"/>
          </a:solidFill>
          <a:ln>
            <a:noFill/>
          </a:ln>
        </p:spPr>
        <p:txBody>
          <a:bodyPr spcFirstLastPara="1" wrap="square" lIns="72000" tIns="144000" rIns="72000" bIns="72000" anchor="ctr" anchorCtr="0">
            <a:normAutofit fontScale="90000"/>
          </a:bodyPr>
          <a:lstStyle/>
          <a:p>
            <a:pPr marL="0" lvl="0" indent="0" algn="ctr" rtl="0">
              <a:lnSpc>
                <a:spcPct val="90000"/>
              </a:lnSpc>
              <a:spcBef>
                <a:spcPts val="0"/>
              </a:spcBef>
              <a:spcAft>
                <a:spcPts val="0"/>
              </a:spcAft>
              <a:buClr>
                <a:schemeClr val="dk1"/>
              </a:buClr>
              <a:buSzPct val="100000"/>
              <a:buFont typeface="Poppins"/>
              <a:buNone/>
            </a:pPr>
            <a:r>
              <a:rPr lang="en-GB">
                <a:latin typeface="Poppins"/>
                <a:ea typeface="Poppins"/>
                <a:cs typeface="Poppins"/>
                <a:sym typeface="Poppins"/>
              </a:rPr>
              <a:t>PROJECT CYCLE-</a:t>
            </a:r>
            <a:br>
              <a:rPr lang="en-GB">
                <a:latin typeface="Poppins"/>
                <a:ea typeface="Poppins"/>
                <a:cs typeface="Poppins"/>
                <a:sym typeface="Poppins"/>
              </a:rPr>
            </a:br>
            <a:r>
              <a:rPr lang="en-GB">
                <a:latin typeface="Poppins"/>
                <a:ea typeface="Poppins"/>
                <a:cs typeface="Poppins"/>
                <a:sym typeface="Poppins"/>
              </a:rPr>
              <a:t>Contact Sheets</a:t>
            </a:r>
            <a:endParaRPr/>
          </a:p>
        </p:txBody>
      </p:sp>
    </p:spTree>
    <p:extLst>
      <p:ext uri="{BB962C8B-B14F-4D97-AF65-F5344CB8AC3E}">
        <p14:creationId xmlns:p14="http://schemas.microsoft.com/office/powerpoint/2010/main" val="4255322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Contact sheets</a:t>
            </a:r>
            <a:endParaRPr/>
          </a:p>
        </p:txBody>
      </p:sp>
      <p:sp>
        <p:nvSpPr>
          <p:cNvPr id="91" name="Google Shape;91;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None/>
            </a:pPr>
            <a:endParaRPr sz="1300"/>
          </a:p>
          <a:p>
            <a:pPr marL="0" lvl="0" indent="0" algn="l" rtl="0">
              <a:lnSpc>
                <a:spcPct val="90000"/>
              </a:lnSpc>
              <a:spcBef>
                <a:spcPts val="1000"/>
              </a:spcBef>
              <a:spcAft>
                <a:spcPts val="0"/>
              </a:spcAft>
              <a:buNone/>
            </a:pPr>
            <a:r>
              <a:rPr lang="en-GB" sz="1300"/>
              <a:t>A contact sheet is a compilation of images taken for or from 1 greater set of a project or photoshoot put onto 1 piece of paper. The purpose of a contact sheet is to compare each single image against each other to decide which images will and should be used for whatever purpose they are supposed to serve (Magazine, Article, Exhibition).</a:t>
            </a:r>
            <a:endParaRPr sz="1300"/>
          </a:p>
          <a:p>
            <a:pPr marL="0" lvl="0" indent="0" algn="l" rtl="0">
              <a:lnSpc>
                <a:spcPct val="90000"/>
              </a:lnSpc>
              <a:spcBef>
                <a:spcPts val="1000"/>
              </a:spcBef>
              <a:spcAft>
                <a:spcPts val="0"/>
              </a:spcAft>
              <a:buNone/>
            </a:pPr>
            <a:endParaRPr sz="1300"/>
          </a:p>
          <a:p>
            <a:pPr marL="0" lvl="0" indent="0" algn="l" rtl="0">
              <a:lnSpc>
                <a:spcPct val="90000"/>
              </a:lnSpc>
              <a:spcBef>
                <a:spcPts val="1000"/>
              </a:spcBef>
              <a:spcAft>
                <a:spcPts val="0"/>
              </a:spcAft>
              <a:buNone/>
            </a:pPr>
            <a:r>
              <a:rPr lang="en-GB" sz="1300"/>
              <a:t>A contact sheet can be done physically or digitally to the same effect with very few to almost no differences on how they can be viewed and discussed over. However the process of creating a contact sheet from Film takes a much longer time and is less accessible to a group of people unless they are working within each others space, This being said a Digital contact sheet has a less satisfying and productive feeling and is easy to become contempt with.</a:t>
            </a:r>
            <a:endParaRPr sz="1300"/>
          </a:p>
        </p:txBody>
      </p:sp>
      <p:pic>
        <p:nvPicPr>
          <p:cNvPr id="92" name="Google Shape;92;p3"/>
          <p:cNvPicPr preferRelativeResize="0"/>
          <p:nvPr/>
        </p:nvPicPr>
        <p:blipFill>
          <a:blip r:embed="rId3">
            <a:alphaModFix/>
          </a:blip>
          <a:stretch>
            <a:fillRect/>
          </a:stretch>
        </p:blipFill>
        <p:spPr>
          <a:xfrm>
            <a:off x="6218817" y="1506134"/>
            <a:ext cx="5334000" cy="3609975"/>
          </a:xfrm>
          <a:prstGeom prst="rect">
            <a:avLst/>
          </a:prstGeom>
          <a:noFill/>
          <a:ln>
            <a:noFill/>
          </a:ln>
        </p:spPr>
      </p:pic>
      <p:sp>
        <p:nvSpPr>
          <p:cNvPr id="93" name="Google Shape;93;p3"/>
          <p:cNvSpPr txBox="1"/>
          <p:nvPr/>
        </p:nvSpPr>
        <p:spPr>
          <a:xfrm>
            <a:off x="6117650" y="5210050"/>
            <a:ext cx="5825400" cy="71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700">
                <a:solidFill>
                  <a:schemeClr val="dk1"/>
                </a:solidFill>
              </a:rPr>
              <a:t>Trent Park, 2000. The Seventh Wave</a:t>
            </a:r>
            <a:endParaRPr sz="2700">
              <a:solidFill>
                <a:schemeClr val="dk1"/>
              </a:solidFill>
            </a:endParaRPr>
          </a:p>
        </p:txBody>
      </p:sp>
    </p:spTree>
    <p:extLst>
      <p:ext uri="{BB962C8B-B14F-4D97-AF65-F5344CB8AC3E}">
        <p14:creationId xmlns:p14="http://schemas.microsoft.com/office/powerpoint/2010/main" val="3551576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Task 1A</a:t>
            </a:r>
            <a:endParaRPr sz="4000">
              <a:latin typeface="Poppins"/>
              <a:ea typeface="Poppins"/>
              <a:cs typeface="Poppins"/>
              <a:sym typeface="Poppins"/>
            </a:endParaRPr>
          </a:p>
        </p:txBody>
      </p:sp>
      <p:sp>
        <p:nvSpPr>
          <p:cNvPr id="99" name="Google Shape;99;p4"/>
          <p:cNvSpPr txBox="1"/>
          <p:nvPr/>
        </p:nvSpPr>
        <p:spPr>
          <a:xfrm>
            <a:off x="388233" y="1016004"/>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100"/>
              <a:buFont typeface="Arial"/>
              <a:buNone/>
            </a:pPr>
            <a:endParaRPr sz="1300">
              <a:solidFill>
                <a:schemeClr val="dk1"/>
              </a:solidFill>
            </a:endParaRPr>
          </a:p>
          <a:p>
            <a:pPr marL="0" marR="0" lvl="0" indent="0" algn="l" rtl="0">
              <a:lnSpc>
                <a:spcPct val="90000"/>
              </a:lnSpc>
              <a:spcBef>
                <a:spcPts val="1000"/>
              </a:spcBef>
              <a:spcAft>
                <a:spcPts val="0"/>
              </a:spcAft>
              <a:buClr>
                <a:schemeClr val="dk1"/>
              </a:buClr>
              <a:buSzPts val="1100"/>
              <a:buFont typeface="Arial"/>
              <a:buNone/>
            </a:pPr>
            <a:r>
              <a:rPr lang="en-GB" sz="1300">
                <a:solidFill>
                  <a:schemeClr val="dk1"/>
                </a:solidFill>
              </a:rPr>
              <a:t>The first contact sheet we worked with was The Seventh Wave by Trent Parke, Our task was to comb through the sheet and pick out 1 unique image we thought was the best, then as the second part we were to discuss our images as a group and decide on 1 out of us to use.</a:t>
            </a:r>
            <a:endParaRPr sz="1300">
              <a:solidFill>
                <a:schemeClr val="dk1"/>
              </a:solidFill>
            </a:endParaRPr>
          </a:p>
          <a:p>
            <a:pPr marL="0" marR="0" lvl="0" indent="0" algn="l" rtl="0">
              <a:lnSpc>
                <a:spcPct val="90000"/>
              </a:lnSpc>
              <a:spcBef>
                <a:spcPts val="1000"/>
              </a:spcBef>
              <a:spcAft>
                <a:spcPts val="0"/>
              </a:spcAft>
              <a:buClr>
                <a:schemeClr val="dk1"/>
              </a:buClr>
              <a:buSzPts val="1100"/>
              <a:buFont typeface="Arial"/>
              <a:buNone/>
            </a:pPr>
            <a:r>
              <a:rPr lang="en-GB" sz="1300">
                <a:solidFill>
                  <a:schemeClr val="dk1"/>
                </a:solidFill>
              </a:rPr>
              <a:t>The Seventh Wave is a collection of images taken over a span of 2 years starting 2000 and ending 2002, Every other weekend Trent Parke and his partner Narelle Autio would submerge underwater at the beaches of Australia and photograph the people swimming and enjoying themselves. This particular contact sheet was one of the last of the project shortly after New Years Eve at Bondi beach. Trent Parke states in his writing that in the 2 years of shooting not a single person had saw what he was doing and that the main struggle was predicting the right weather within the days leading up to the shoot.</a:t>
            </a:r>
            <a:endParaRPr sz="1300">
              <a:solidFill>
                <a:schemeClr val="dk1"/>
              </a:solidFill>
            </a:endParaRPr>
          </a:p>
        </p:txBody>
      </p:sp>
      <p:pic>
        <p:nvPicPr>
          <p:cNvPr id="100" name="Google Shape;100;p4"/>
          <p:cNvPicPr preferRelativeResize="0"/>
          <p:nvPr/>
        </p:nvPicPr>
        <p:blipFill>
          <a:blip r:embed="rId3">
            <a:alphaModFix/>
          </a:blip>
          <a:stretch>
            <a:fillRect/>
          </a:stretch>
        </p:blipFill>
        <p:spPr>
          <a:xfrm>
            <a:off x="6295548" y="809797"/>
            <a:ext cx="5433997" cy="5141014"/>
          </a:xfrm>
          <a:prstGeom prst="rect">
            <a:avLst/>
          </a:prstGeom>
          <a:noFill/>
          <a:ln>
            <a:noFill/>
          </a:ln>
        </p:spPr>
      </p:pic>
    </p:spTree>
    <p:extLst>
      <p:ext uri="{BB962C8B-B14F-4D97-AF65-F5344CB8AC3E}">
        <p14:creationId xmlns:p14="http://schemas.microsoft.com/office/powerpoint/2010/main" val="2498105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5"/>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Task 1B</a:t>
            </a:r>
            <a:endParaRPr sz="4000">
              <a:latin typeface="Poppins"/>
              <a:ea typeface="Poppins"/>
              <a:cs typeface="Poppins"/>
              <a:sym typeface="Poppins"/>
            </a:endParaRPr>
          </a:p>
        </p:txBody>
      </p:sp>
      <p:sp>
        <p:nvSpPr>
          <p:cNvPr id="106" name="Google Shape;106;p5"/>
          <p:cNvSpPr txBox="1"/>
          <p:nvPr/>
        </p:nvSpPr>
        <p:spPr>
          <a:xfrm>
            <a:off x="388233" y="1016004"/>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400"/>
              <a:buFont typeface="Arial"/>
              <a:buNone/>
            </a:pPr>
            <a:endParaRPr>
              <a:solidFill>
                <a:schemeClr val="dk1"/>
              </a:solidFill>
            </a:endParaRPr>
          </a:p>
          <a:p>
            <a:pPr marL="0" marR="0" lvl="0" indent="0" algn="l" rtl="0">
              <a:lnSpc>
                <a:spcPct val="90000"/>
              </a:lnSpc>
              <a:spcBef>
                <a:spcPts val="1000"/>
              </a:spcBef>
              <a:spcAft>
                <a:spcPts val="0"/>
              </a:spcAft>
              <a:buClr>
                <a:schemeClr val="dk1"/>
              </a:buClr>
              <a:buSzPts val="1400"/>
              <a:buFont typeface="Arial"/>
              <a:buNone/>
            </a:pPr>
            <a:r>
              <a:rPr lang="en-GB">
                <a:solidFill>
                  <a:schemeClr val="dk1"/>
                </a:solidFill>
              </a:rPr>
              <a:t>The unique image I chose was 14A, I chose this image as I found it stood out among the whole of the contact sheet and provided a more interpretive look than some other images that were factual and to the point. Although my reasons for choosing 14A had little to do with the overarching project and story that was being discussed.</a:t>
            </a:r>
            <a:endParaRPr>
              <a:solidFill>
                <a:schemeClr val="dk1"/>
              </a:solidFill>
            </a:endParaRPr>
          </a:p>
          <a:p>
            <a:pPr marL="0" marR="0" lvl="0" indent="0" algn="l" rtl="0">
              <a:lnSpc>
                <a:spcPct val="90000"/>
              </a:lnSpc>
              <a:spcBef>
                <a:spcPts val="1000"/>
              </a:spcBef>
              <a:spcAft>
                <a:spcPts val="0"/>
              </a:spcAft>
              <a:buClr>
                <a:schemeClr val="dk1"/>
              </a:buClr>
              <a:buSzPts val="1400"/>
              <a:buFont typeface="Arial"/>
              <a:buNone/>
            </a:pPr>
            <a:r>
              <a:rPr lang="en-GB">
                <a:solidFill>
                  <a:schemeClr val="dk1"/>
                </a:solidFill>
              </a:rPr>
              <a:t>The image we settled on for a group was an image that showed movement and the surface of the water as to highlight the clearly what the project was about and how it was done, The chosen image also is one of the few that holds a group of people relatively close together making it more appealing to an audience and easier to understand at a glance.</a:t>
            </a:r>
            <a:endParaRPr>
              <a:solidFill>
                <a:schemeClr val="dk1"/>
              </a:solidFill>
            </a:endParaRPr>
          </a:p>
        </p:txBody>
      </p:sp>
      <p:pic>
        <p:nvPicPr>
          <p:cNvPr id="107" name="Google Shape;107;p5"/>
          <p:cNvPicPr preferRelativeResize="0"/>
          <p:nvPr/>
        </p:nvPicPr>
        <p:blipFill>
          <a:blip r:embed="rId3">
            <a:alphaModFix/>
          </a:blip>
          <a:stretch>
            <a:fillRect/>
          </a:stretch>
        </p:blipFill>
        <p:spPr>
          <a:xfrm>
            <a:off x="8046723" y="1016009"/>
            <a:ext cx="1600200" cy="1266825"/>
          </a:xfrm>
          <a:prstGeom prst="rect">
            <a:avLst/>
          </a:prstGeom>
          <a:noFill/>
          <a:ln>
            <a:noFill/>
          </a:ln>
        </p:spPr>
      </p:pic>
      <p:pic>
        <p:nvPicPr>
          <p:cNvPr id="108" name="Google Shape;108;p5"/>
          <p:cNvPicPr preferRelativeResize="0"/>
          <p:nvPr/>
        </p:nvPicPr>
        <p:blipFill>
          <a:blip r:embed="rId4">
            <a:alphaModFix/>
          </a:blip>
          <a:stretch>
            <a:fillRect/>
          </a:stretch>
        </p:blipFill>
        <p:spPr>
          <a:xfrm>
            <a:off x="8084823" y="3842684"/>
            <a:ext cx="1524000" cy="1238250"/>
          </a:xfrm>
          <a:prstGeom prst="rect">
            <a:avLst/>
          </a:prstGeom>
          <a:noFill/>
          <a:ln>
            <a:noFill/>
          </a:ln>
        </p:spPr>
      </p:pic>
      <p:sp>
        <p:nvSpPr>
          <p:cNvPr id="109" name="Google Shape;109;p5"/>
          <p:cNvSpPr txBox="1"/>
          <p:nvPr/>
        </p:nvSpPr>
        <p:spPr>
          <a:xfrm>
            <a:off x="7949050" y="2328225"/>
            <a:ext cx="2182200" cy="243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rPr>
              <a:t>Individual Unique Image</a:t>
            </a:r>
            <a:endParaRPr sz="1200">
              <a:solidFill>
                <a:schemeClr val="dk1"/>
              </a:solidFill>
            </a:endParaRPr>
          </a:p>
        </p:txBody>
      </p:sp>
      <p:sp>
        <p:nvSpPr>
          <p:cNvPr id="110" name="Google Shape;110;p5"/>
          <p:cNvSpPr txBox="1"/>
          <p:nvPr/>
        </p:nvSpPr>
        <p:spPr>
          <a:xfrm>
            <a:off x="8046725" y="5124000"/>
            <a:ext cx="1743600" cy="302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rPr>
              <a:t>Group Unique Image</a:t>
            </a:r>
            <a:endParaRPr sz="1200">
              <a:solidFill>
                <a:schemeClr val="dk1"/>
              </a:solidFill>
            </a:endParaRPr>
          </a:p>
        </p:txBody>
      </p:sp>
    </p:spTree>
    <p:extLst>
      <p:ext uri="{BB962C8B-B14F-4D97-AF65-F5344CB8AC3E}">
        <p14:creationId xmlns:p14="http://schemas.microsoft.com/office/powerpoint/2010/main" val="4204814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6"/>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Task 2A</a:t>
            </a:r>
            <a:endParaRPr sz="4000">
              <a:latin typeface="Poppins"/>
              <a:ea typeface="Poppins"/>
              <a:cs typeface="Poppins"/>
              <a:sym typeface="Poppins"/>
            </a:endParaRPr>
          </a:p>
        </p:txBody>
      </p:sp>
      <p:sp>
        <p:nvSpPr>
          <p:cNvPr id="116" name="Google Shape;116;p6"/>
          <p:cNvSpPr txBox="1"/>
          <p:nvPr/>
        </p:nvSpPr>
        <p:spPr>
          <a:xfrm>
            <a:off x="388225" y="3365825"/>
            <a:ext cx="7722000" cy="33903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600"/>
              <a:buFont typeface="Arial"/>
              <a:buNone/>
            </a:pPr>
            <a:endParaRPr sz="16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1600"/>
              <a:buFont typeface="Arial"/>
              <a:buNone/>
            </a:pPr>
            <a:r>
              <a:rPr lang="en-GB" sz="1600">
                <a:solidFill>
                  <a:schemeClr val="dk1"/>
                </a:solidFill>
              </a:rPr>
              <a:t>As a group we decided the cover image had to include the centre point of the images and story The Dalai Lama, There were few photos that met our criteria however the few that did were hard to pick from one another. We finally decided on an image that contained The Dalai Lama and some peoples of importance talking to and shaking his hand, the image is well focused and centres the subjects perfectly.</a:t>
            </a:r>
            <a:endParaRPr sz="1600">
              <a:solidFill>
                <a:schemeClr val="dk1"/>
              </a:solidFill>
            </a:endParaRPr>
          </a:p>
          <a:p>
            <a:pPr marL="0" marR="0" lvl="0" indent="0" algn="l" rtl="0">
              <a:lnSpc>
                <a:spcPct val="90000"/>
              </a:lnSpc>
              <a:spcBef>
                <a:spcPts val="1000"/>
              </a:spcBef>
              <a:spcAft>
                <a:spcPts val="0"/>
              </a:spcAft>
              <a:buClr>
                <a:schemeClr val="dk1"/>
              </a:buClr>
              <a:buSzPts val="1600"/>
              <a:buFont typeface="Arial"/>
              <a:buNone/>
            </a:pPr>
            <a:r>
              <a:rPr lang="en-GB" sz="1600">
                <a:solidFill>
                  <a:schemeClr val="dk1"/>
                </a:solidFill>
              </a:rPr>
              <a:t>The 3 images we chose to convey the story work well with each other, We chose 2 images to show the scale, importance and context of The Dalai Lama’s appearance, These images are of large crowds praying, yelling and vying for attention and notice, there are also large banners and flags of both Tibetan and Indian nature. The 3rd image is of the Dalai Lama boarding what would be his last train from Tibet in exile, surrounded by Indian officials and peoples of importance along with Indian photographers and journalists.</a:t>
            </a:r>
            <a:endParaRPr sz="1600">
              <a:solidFill>
                <a:schemeClr val="dk1"/>
              </a:solidFill>
            </a:endParaRPr>
          </a:p>
        </p:txBody>
      </p:sp>
      <p:pic>
        <p:nvPicPr>
          <p:cNvPr id="117" name="Google Shape;117;p6"/>
          <p:cNvPicPr preferRelativeResize="0"/>
          <p:nvPr/>
        </p:nvPicPr>
        <p:blipFill>
          <a:blip r:embed="rId3">
            <a:alphaModFix/>
          </a:blip>
          <a:stretch>
            <a:fillRect/>
          </a:stretch>
        </p:blipFill>
        <p:spPr>
          <a:xfrm>
            <a:off x="5347400" y="163550"/>
            <a:ext cx="2540050" cy="3108124"/>
          </a:xfrm>
          <a:prstGeom prst="rect">
            <a:avLst/>
          </a:prstGeom>
          <a:noFill/>
          <a:ln>
            <a:noFill/>
          </a:ln>
        </p:spPr>
      </p:pic>
      <p:pic>
        <p:nvPicPr>
          <p:cNvPr id="118" name="Google Shape;118;p6"/>
          <p:cNvPicPr preferRelativeResize="0"/>
          <p:nvPr/>
        </p:nvPicPr>
        <p:blipFill>
          <a:blip r:embed="rId4">
            <a:alphaModFix/>
          </a:blip>
          <a:stretch>
            <a:fillRect/>
          </a:stretch>
        </p:blipFill>
        <p:spPr>
          <a:xfrm>
            <a:off x="9217750" y="259234"/>
            <a:ext cx="2042557" cy="1940615"/>
          </a:xfrm>
          <a:prstGeom prst="rect">
            <a:avLst/>
          </a:prstGeom>
          <a:noFill/>
          <a:ln>
            <a:noFill/>
          </a:ln>
        </p:spPr>
      </p:pic>
      <p:pic>
        <p:nvPicPr>
          <p:cNvPr id="119" name="Google Shape;119;p6"/>
          <p:cNvPicPr preferRelativeResize="0"/>
          <p:nvPr/>
        </p:nvPicPr>
        <p:blipFill>
          <a:blip r:embed="rId5">
            <a:alphaModFix/>
          </a:blip>
          <a:stretch>
            <a:fillRect/>
          </a:stretch>
        </p:blipFill>
        <p:spPr>
          <a:xfrm rot="5400000">
            <a:off x="9000404" y="2430923"/>
            <a:ext cx="2477232" cy="2153489"/>
          </a:xfrm>
          <a:prstGeom prst="rect">
            <a:avLst/>
          </a:prstGeom>
          <a:noFill/>
          <a:ln>
            <a:noFill/>
          </a:ln>
        </p:spPr>
      </p:pic>
      <p:pic>
        <p:nvPicPr>
          <p:cNvPr id="120" name="Google Shape;120;p6"/>
          <p:cNvPicPr preferRelativeResize="0"/>
          <p:nvPr/>
        </p:nvPicPr>
        <p:blipFill>
          <a:blip r:embed="rId6">
            <a:alphaModFix/>
          </a:blip>
          <a:stretch>
            <a:fillRect/>
          </a:stretch>
        </p:blipFill>
        <p:spPr>
          <a:xfrm>
            <a:off x="9069788" y="4815484"/>
            <a:ext cx="2338473" cy="1940615"/>
          </a:xfrm>
          <a:prstGeom prst="rect">
            <a:avLst/>
          </a:prstGeom>
          <a:noFill/>
          <a:ln>
            <a:noFill/>
          </a:ln>
        </p:spPr>
      </p:pic>
    </p:spTree>
    <p:extLst>
      <p:ext uri="{BB962C8B-B14F-4D97-AF65-F5344CB8AC3E}">
        <p14:creationId xmlns:p14="http://schemas.microsoft.com/office/powerpoint/2010/main" val="2567350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7"/>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Task 2B</a:t>
            </a:r>
            <a:endParaRPr sz="4000">
              <a:latin typeface="Poppins"/>
              <a:ea typeface="Poppins"/>
              <a:cs typeface="Poppins"/>
              <a:sym typeface="Poppins"/>
            </a:endParaRPr>
          </a:p>
        </p:txBody>
      </p:sp>
      <p:sp>
        <p:nvSpPr>
          <p:cNvPr id="126" name="Google Shape;126;p7"/>
          <p:cNvSpPr txBox="1"/>
          <p:nvPr/>
        </p:nvSpPr>
        <p:spPr>
          <a:xfrm>
            <a:off x="388233" y="1016004"/>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600"/>
              <a:buFont typeface="Arial"/>
              <a:buNone/>
            </a:pPr>
            <a:endParaRPr sz="1600">
              <a:solidFill>
                <a:schemeClr val="dk1"/>
              </a:solidFill>
            </a:endParaRPr>
          </a:p>
          <a:p>
            <a:pPr marL="0" marR="0" lvl="0" indent="0" algn="l" rtl="0">
              <a:lnSpc>
                <a:spcPct val="90000"/>
              </a:lnSpc>
              <a:spcBef>
                <a:spcPts val="1000"/>
              </a:spcBef>
              <a:spcAft>
                <a:spcPts val="0"/>
              </a:spcAft>
              <a:buClr>
                <a:schemeClr val="dk1"/>
              </a:buClr>
              <a:buSzPts val="1600"/>
              <a:buFont typeface="Arial"/>
              <a:buNone/>
            </a:pPr>
            <a:r>
              <a:rPr lang="en-GB" sz="1600">
                <a:solidFill>
                  <a:schemeClr val="dk1"/>
                </a:solidFill>
              </a:rPr>
              <a:t>This image I would do my best to denoise and add brightness/ light to the right hand side of the image as it is significantly darker and less exposed than the left hand side, I would also consider cropping part of the right side off to further focus and funnel attention to the centre and the high valued individuals that take up that frame.</a:t>
            </a:r>
            <a:endParaRPr sz="1600">
              <a:solidFill>
                <a:schemeClr val="dk1"/>
              </a:solidFill>
            </a:endParaRPr>
          </a:p>
          <a:p>
            <a:pPr marL="0" marR="0" lvl="0" indent="0" algn="l" rtl="0">
              <a:lnSpc>
                <a:spcPct val="90000"/>
              </a:lnSpc>
              <a:spcBef>
                <a:spcPts val="1000"/>
              </a:spcBef>
              <a:spcAft>
                <a:spcPts val="0"/>
              </a:spcAft>
              <a:buClr>
                <a:schemeClr val="dk1"/>
              </a:buClr>
              <a:buSzPts val="1600"/>
              <a:buFont typeface="Arial"/>
              <a:buNone/>
            </a:pPr>
            <a:endParaRPr sz="1600">
              <a:solidFill>
                <a:schemeClr val="dk1"/>
              </a:solidFill>
            </a:endParaRPr>
          </a:p>
        </p:txBody>
      </p:sp>
      <p:pic>
        <p:nvPicPr>
          <p:cNvPr id="127" name="Google Shape;127;p7"/>
          <p:cNvPicPr preferRelativeResize="0"/>
          <p:nvPr/>
        </p:nvPicPr>
        <p:blipFill>
          <a:blip r:embed="rId3">
            <a:alphaModFix/>
          </a:blip>
          <a:stretch>
            <a:fillRect/>
          </a:stretch>
        </p:blipFill>
        <p:spPr>
          <a:xfrm>
            <a:off x="6042273" y="940522"/>
            <a:ext cx="5997327" cy="4976967"/>
          </a:xfrm>
          <a:prstGeom prst="rect">
            <a:avLst/>
          </a:prstGeom>
          <a:noFill/>
          <a:ln>
            <a:noFill/>
          </a:ln>
        </p:spPr>
      </p:pic>
    </p:spTree>
    <p:extLst>
      <p:ext uri="{BB962C8B-B14F-4D97-AF65-F5344CB8AC3E}">
        <p14:creationId xmlns:p14="http://schemas.microsoft.com/office/powerpoint/2010/main" val="896688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8"/>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Through The Lens TTL</a:t>
            </a:r>
            <a:endParaRPr sz="4000">
              <a:latin typeface="Poppins"/>
              <a:ea typeface="Poppins"/>
              <a:cs typeface="Poppins"/>
              <a:sym typeface="Poppins"/>
            </a:endParaRPr>
          </a:p>
        </p:txBody>
      </p:sp>
      <p:sp>
        <p:nvSpPr>
          <p:cNvPr id="133" name="Google Shape;133;p8"/>
          <p:cNvSpPr txBox="1"/>
          <p:nvPr/>
        </p:nvSpPr>
        <p:spPr>
          <a:xfrm>
            <a:off x="388233" y="1084604"/>
            <a:ext cx="5501700" cy="54579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None/>
            </a:pPr>
            <a:r>
              <a:rPr lang="en-GB" sz="1600">
                <a:solidFill>
                  <a:schemeClr val="dk1"/>
                </a:solidFill>
              </a:rPr>
              <a:t>Working as an agency was efficient and highlighted the simple and larger differences in people’s perspectives. I was fairly confident in my ability to discuss my point of views and to bridge the gap between our differing viewpoints. </a:t>
            </a:r>
            <a:endParaRPr sz="1600">
              <a:solidFill>
                <a:schemeClr val="dk1"/>
              </a:solidFill>
            </a:endParaRPr>
          </a:p>
          <a:p>
            <a:pPr marL="0" marR="0" lvl="0" indent="0" algn="l" rtl="0">
              <a:lnSpc>
                <a:spcPct val="90000"/>
              </a:lnSpc>
              <a:spcBef>
                <a:spcPts val="1000"/>
              </a:spcBef>
              <a:spcAft>
                <a:spcPts val="0"/>
              </a:spcAft>
              <a:buNone/>
            </a:pPr>
            <a:r>
              <a:rPr lang="en-GB" sz="1600">
                <a:solidFill>
                  <a:schemeClr val="dk1"/>
                </a:solidFill>
              </a:rPr>
              <a:t>I believe as a group we came to a good conclusion about the images making a fair compromise between everyone's chosen image and how to use them.</a:t>
            </a:r>
            <a:endParaRPr sz="1600">
              <a:solidFill>
                <a:schemeClr val="dk1"/>
              </a:solidFill>
            </a:endParaRPr>
          </a:p>
          <a:p>
            <a:pPr marL="0" marR="0" lvl="0" indent="0" algn="l" rtl="0">
              <a:lnSpc>
                <a:spcPct val="90000"/>
              </a:lnSpc>
              <a:spcBef>
                <a:spcPts val="1000"/>
              </a:spcBef>
              <a:spcAft>
                <a:spcPts val="0"/>
              </a:spcAft>
              <a:buNone/>
            </a:pPr>
            <a:r>
              <a:rPr lang="en-GB" sz="1600">
                <a:solidFill>
                  <a:schemeClr val="dk1"/>
                </a:solidFill>
              </a:rPr>
              <a:t>If in an agency I would prefer my role to be Photographer however I do think I am well suited as an image selector.</a:t>
            </a:r>
            <a:endParaRPr sz="1600">
              <a:solidFill>
                <a:schemeClr val="dk1"/>
              </a:solidFill>
            </a:endParaRPr>
          </a:p>
        </p:txBody>
      </p:sp>
      <p:pic>
        <p:nvPicPr>
          <p:cNvPr id="134" name="Google Shape;134;p8"/>
          <p:cNvPicPr preferRelativeResize="0"/>
          <p:nvPr/>
        </p:nvPicPr>
        <p:blipFill>
          <a:blip r:embed="rId3">
            <a:alphaModFix/>
          </a:blip>
          <a:stretch>
            <a:fillRect/>
          </a:stretch>
        </p:blipFill>
        <p:spPr>
          <a:xfrm>
            <a:off x="6042273" y="1564584"/>
            <a:ext cx="5997328" cy="4497996"/>
          </a:xfrm>
          <a:prstGeom prst="rect">
            <a:avLst/>
          </a:prstGeom>
          <a:noFill/>
          <a:ln>
            <a:noFill/>
          </a:ln>
        </p:spPr>
      </p:pic>
    </p:spTree>
    <p:extLst>
      <p:ext uri="{BB962C8B-B14F-4D97-AF65-F5344CB8AC3E}">
        <p14:creationId xmlns:p14="http://schemas.microsoft.com/office/powerpoint/2010/main" val="42891446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9"/>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lay"/>
              <a:buNone/>
            </a:pPr>
            <a:r>
              <a:rPr lang="en-GB" sz="4000">
                <a:latin typeface="Poppins"/>
                <a:ea typeface="Poppins"/>
                <a:cs typeface="Poppins"/>
                <a:sym typeface="Poppins"/>
              </a:rPr>
              <a:t>Cae Phillip Leslie Contact Sheet</a:t>
            </a:r>
            <a:endParaRPr sz="4000">
              <a:latin typeface="Poppins"/>
              <a:ea typeface="Poppins"/>
              <a:cs typeface="Poppins"/>
              <a:sym typeface="Poppins"/>
            </a:endParaRPr>
          </a:p>
        </p:txBody>
      </p:sp>
      <p:sp>
        <p:nvSpPr>
          <p:cNvPr id="140" name="Google Shape;140;p9"/>
          <p:cNvSpPr txBox="1"/>
          <p:nvPr/>
        </p:nvSpPr>
        <p:spPr>
          <a:xfrm>
            <a:off x="388233" y="1016004"/>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600"/>
              <a:buFont typeface="Arial"/>
              <a:buNone/>
            </a:pPr>
            <a:endParaRPr sz="16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1600"/>
              <a:buFont typeface="Arial"/>
              <a:buNone/>
            </a:pPr>
            <a:r>
              <a:rPr lang="en-GB" sz="1600" dirty="0">
                <a:solidFill>
                  <a:schemeClr val="dk1"/>
                </a:solidFill>
              </a:rPr>
              <a:t>The idea for the shoot of this contact sheet was to capture 1 image for each category and then use any remaining film to experiment and learn by shooting a variety of different scenes. The process of shooting was straightforward though it was an exciting and fun experience not knowing how the images would turn out. </a:t>
            </a:r>
            <a:endParaRPr sz="1600" dirty="0">
              <a:solidFill>
                <a:schemeClr val="dk1"/>
              </a:solidFill>
            </a:endParaRPr>
          </a:p>
          <a:p>
            <a:pPr marL="0" marR="0" lvl="0" indent="0" algn="l" rtl="0">
              <a:lnSpc>
                <a:spcPct val="90000"/>
              </a:lnSpc>
              <a:spcBef>
                <a:spcPts val="1000"/>
              </a:spcBef>
              <a:spcAft>
                <a:spcPts val="0"/>
              </a:spcAft>
              <a:buClr>
                <a:schemeClr val="dk1"/>
              </a:buClr>
              <a:buSzPts val="1600"/>
              <a:buFont typeface="Arial"/>
              <a:buNone/>
            </a:pPr>
            <a:r>
              <a:rPr lang="en-GB" sz="1600" dirty="0">
                <a:solidFill>
                  <a:schemeClr val="dk1"/>
                </a:solidFill>
              </a:rPr>
              <a:t>The iconic image I chose is one of my friend as we were chatting on a bench. I chose it to be my iconic image as it was the best exposed and focused photo, I took with the 35mm Ricoh Film Camera, I also personally thought it was a good portrait, and I was very much proud of and happy with how it came out.</a:t>
            </a:r>
          </a:p>
          <a:p>
            <a:pPr>
              <a:lnSpc>
                <a:spcPct val="90000"/>
              </a:lnSpc>
              <a:spcBef>
                <a:spcPts val="1000"/>
              </a:spcBef>
              <a:buSzPts val="1600"/>
            </a:pPr>
            <a:endParaRPr lang="en-GB" sz="1600" dirty="0">
              <a:solidFill>
                <a:schemeClr val="dk1"/>
              </a:solidFill>
            </a:endParaRPr>
          </a:p>
          <a:p>
            <a:pPr>
              <a:lnSpc>
                <a:spcPct val="90000"/>
              </a:lnSpc>
              <a:spcBef>
                <a:spcPts val="1000"/>
              </a:spcBef>
              <a:buSzPts val="1600"/>
            </a:pPr>
            <a:r>
              <a:rPr lang="en-GB" sz="1600" dirty="0">
                <a:solidFill>
                  <a:schemeClr val="dk1"/>
                </a:solidFill>
              </a:rPr>
              <a:t>I chose to use the Ricoh 35mm camera as I wanted a 35mm camera that would be able to get the images I wanted, how I wanted them during my shoots.</a:t>
            </a:r>
          </a:p>
        </p:txBody>
      </p:sp>
      <p:pic>
        <p:nvPicPr>
          <p:cNvPr id="141" name="Google Shape;141;p9"/>
          <p:cNvPicPr preferRelativeResize="0"/>
          <p:nvPr/>
        </p:nvPicPr>
        <p:blipFill>
          <a:blip r:embed="rId3">
            <a:alphaModFix/>
          </a:blip>
          <a:stretch>
            <a:fillRect/>
          </a:stretch>
        </p:blipFill>
        <p:spPr>
          <a:xfrm>
            <a:off x="5889873" y="1332934"/>
            <a:ext cx="2304421" cy="5141018"/>
          </a:xfrm>
          <a:prstGeom prst="rect">
            <a:avLst/>
          </a:prstGeom>
          <a:noFill/>
          <a:ln>
            <a:noFill/>
          </a:ln>
        </p:spPr>
      </p:pic>
      <p:pic>
        <p:nvPicPr>
          <p:cNvPr id="142" name="Google Shape;142;p9"/>
          <p:cNvPicPr preferRelativeResize="0"/>
          <p:nvPr/>
        </p:nvPicPr>
        <p:blipFill>
          <a:blip r:embed="rId4">
            <a:alphaModFix/>
          </a:blip>
          <a:stretch>
            <a:fillRect/>
          </a:stretch>
        </p:blipFill>
        <p:spPr>
          <a:xfrm>
            <a:off x="8020875" y="2831025"/>
            <a:ext cx="4077926" cy="1827901"/>
          </a:xfrm>
          <a:prstGeom prst="rect">
            <a:avLst/>
          </a:prstGeom>
          <a:noFill/>
          <a:ln>
            <a:noFill/>
          </a:ln>
        </p:spPr>
      </p:pic>
    </p:spTree>
    <p:extLst>
      <p:ext uri="{BB962C8B-B14F-4D97-AF65-F5344CB8AC3E}">
        <p14:creationId xmlns:p14="http://schemas.microsoft.com/office/powerpoint/2010/main" val="135841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0"/>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Digital contact sheets</a:t>
            </a:r>
            <a:endParaRPr/>
          </a:p>
        </p:txBody>
      </p:sp>
      <p:sp>
        <p:nvSpPr>
          <p:cNvPr id="148" name="Google Shape;148;p10"/>
          <p:cNvSpPr txBox="1">
            <a:spLocks noGrp="1"/>
          </p:cNvSpPr>
          <p:nvPr>
            <p:ph type="body" idx="1"/>
          </p:nvPr>
        </p:nvSpPr>
        <p:spPr>
          <a:xfrm>
            <a:off x="301752" y="1016006"/>
            <a:ext cx="11295888" cy="182755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300"/>
              <a:buNone/>
            </a:pPr>
            <a:endParaRPr sz="1600"/>
          </a:p>
          <a:p>
            <a:pPr marL="0" lvl="0" indent="0" algn="l" rtl="0">
              <a:lnSpc>
                <a:spcPct val="90000"/>
              </a:lnSpc>
              <a:spcBef>
                <a:spcPts val="0"/>
              </a:spcBef>
              <a:spcAft>
                <a:spcPts val="0"/>
              </a:spcAft>
              <a:buClr>
                <a:schemeClr val="dk1"/>
              </a:buClr>
              <a:buSzPts val="1300"/>
              <a:buNone/>
            </a:pPr>
            <a:r>
              <a:rPr lang="en-GB" sz="1600"/>
              <a:t>A digital contact sheet is a composition of images fit neatly (Relatively) together, Usually a contact sheet will be done of images from 1 shoot and or 1 project to be able to compare, discuss and alter them as a whole instead of looking over each image individually which could warp and change the perception of an image without its context and greater project outlook.</a:t>
            </a:r>
            <a:endParaRPr sz="3100"/>
          </a:p>
        </p:txBody>
      </p:sp>
      <p:pic>
        <p:nvPicPr>
          <p:cNvPr id="149" name="Google Shape;149;p10"/>
          <p:cNvPicPr preferRelativeResize="0"/>
          <p:nvPr/>
        </p:nvPicPr>
        <p:blipFill>
          <a:blip r:embed="rId3">
            <a:alphaModFix/>
          </a:blip>
          <a:stretch>
            <a:fillRect/>
          </a:stretch>
        </p:blipFill>
        <p:spPr>
          <a:xfrm>
            <a:off x="2907792" y="2969736"/>
            <a:ext cx="6083809" cy="3422143"/>
          </a:xfrm>
          <a:prstGeom prst="rect">
            <a:avLst/>
          </a:prstGeom>
          <a:noFill/>
          <a:ln>
            <a:noFill/>
          </a:ln>
        </p:spPr>
      </p:pic>
    </p:spTree>
    <p:extLst>
      <p:ext uri="{BB962C8B-B14F-4D97-AF65-F5344CB8AC3E}">
        <p14:creationId xmlns:p14="http://schemas.microsoft.com/office/powerpoint/2010/main" val="1540907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5"/>
        <p:cNvGrpSpPr/>
        <p:nvPr/>
      </p:nvGrpSpPr>
      <p:grpSpPr>
        <a:xfrm>
          <a:off x="0" y="0"/>
          <a:ext cx="0" cy="0"/>
          <a:chOff x="0" y="0"/>
          <a:chExt cx="0" cy="0"/>
        </a:xfrm>
      </p:grpSpPr>
      <p:sp>
        <p:nvSpPr>
          <p:cNvPr id="96" name="Google Shape;96;p1"/>
          <p:cNvSpPr/>
          <p:nvPr/>
        </p:nvSpPr>
        <p:spPr>
          <a:xfrm>
            <a:off x="0" y="0"/>
            <a:ext cx="12192000" cy="6857999"/>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97" name="Google Shape;97;p1" descr="A notebook and camera on a table&#10;&#10;Description automatically generated"/>
          <p:cNvPicPr preferRelativeResize="0"/>
          <p:nvPr/>
        </p:nvPicPr>
        <p:blipFill rotWithShape="1">
          <a:blip r:embed="rId3">
            <a:alphaModFix amt="50000"/>
          </a:blip>
          <a:srcRect t="31009" b="12741"/>
          <a:stretch/>
        </p:blipFill>
        <p:spPr>
          <a:xfrm>
            <a:off x="20" y="1"/>
            <a:ext cx="12191980" cy="6857999"/>
          </a:xfrm>
          <a:prstGeom prst="rect">
            <a:avLst/>
          </a:prstGeom>
          <a:noFill/>
          <a:ln>
            <a:noFill/>
          </a:ln>
        </p:spPr>
      </p:pic>
      <p:sp>
        <p:nvSpPr>
          <p:cNvPr id="98" name="Google Shape;98;p1"/>
          <p:cNvSpPr txBox="1">
            <a:spLocks noGrp="1"/>
          </p:cNvSpPr>
          <p:nvPr>
            <p:ph type="ctrTitle"/>
          </p:nvPr>
        </p:nvSpPr>
        <p:spPr>
          <a:xfrm>
            <a:off x="1524000" y="1122362"/>
            <a:ext cx="9144000" cy="2900518"/>
          </a:xfrm>
          <a:prstGeom prst="rect">
            <a:avLst/>
          </a:prstGeom>
          <a:noFill/>
          <a:ln>
            <a:noFill/>
          </a:ln>
        </p:spPr>
        <p:txBody>
          <a:bodyPr spcFirstLastPara="1" wrap="square" lIns="72000" tIns="144000" rIns="72000" bIns="72000" anchor="b" anchorCtr="0">
            <a:normAutofit/>
          </a:bodyPr>
          <a:lstStyle/>
          <a:p>
            <a:pPr marL="0" lvl="0" indent="0" algn="ctr" rtl="0">
              <a:lnSpc>
                <a:spcPct val="90000"/>
              </a:lnSpc>
              <a:spcBef>
                <a:spcPts val="0"/>
              </a:spcBef>
              <a:spcAft>
                <a:spcPts val="0"/>
              </a:spcAft>
              <a:buClr>
                <a:srgbClr val="FFFFFF"/>
              </a:buClr>
              <a:buSzPts val="6000"/>
              <a:buFont typeface="Poppins"/>
              <a:buNone/>
            </a:pPr>
            <a:r>
              <a:rPr lang="en-GB">
                <a:solidFill>
                  <a:srgbClr val="FFFFFF"/>
                </a:solidFill>
                <a:latin typeface="Poppins"/>
                <a:ea typeface="Poppins"/>
                <a:cs typeface="Poppins"/>
                <a:sym typeface="Poppins"/>
              </a:rPr>
              <a:t>PROJECT CYCLE-</a:t>
            </a:r>
            <a:br>
              <a:rPr lang="en-GB">
                <a:solidFill>
                  <a:srgbClr val="FFFFFF"/>
                </a:solidFill>
                <a:latin typeface="Poppins"/>
                <a:ea typeface="Poppins"/>
                <a:cs typeface="Poppins"/>
                <a:sym typeface="Poppins"/>
              </a:rPr>
            </a:br>
            <a:r>
              <a:rPr lang="en-GB">
                <a:solidFill>
                  <a:srgbClr val="FFFFFF"/>
                </a:solidFill>
                <a:latin typeface="Poppins"/>
                <a:ea typeface="Poppins"/>
                <a:cs typeface="Poppins"/>
                <a:sym typeface="Poppins"/>
              </a:rPr>
              <a:t>Planning/Documenting</a:t>
            </a:r>
            <a:endParaRPr>
              <a:solidFill>
                <a:srgbClr val="FFFFFF"/>
              </a:solidFill>
              <a:latin typeface="Poppins"/>
              <a:ea typeface="Poppins"/>
              <a:cs typeface="Poppins"/>
              <a:sym typeface="Poppins"/>
            </a:endParaRPr>
          </a:p>
        </p:txBody>
      </p:sp>
    </p:spTree>
    <p:extLst>
      <p:ext uri="{BB962C8B-B14F-4D97-AF65-F5344CB8AC3E}">
        <p14:creationId xmlns:p14="http://schemas.microsoft.com/office/powerpoint/2010/main" val="266021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Planning and documenting</a:t>
            </a:r>
            <a:endParaRPr/>
          </a:p>
        </p:txBody>
      </p:sp>
      <p:sp>
        <p:nvSpPr>
          <p:cNvPr id="104" name="Google Shape;104;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r>
              <a:rPr lang="en-GB" sz="1600" dirty="0"/>
              <a:t>Planning a shoot is an important aspect of photography, it provides necessary information to how a shoot can be executed and if extra measures need to be taken. When planning you should consider the kit you are going to use, the locations and how to get to them, the weather and how busy that day will be along with other information that you have gathered.</a:t>
            </a:r>
            <a:endParaRPr sz="1600" dirty="0"/>
          </a:p>
          <a:p>
            <a:pPr marL="0" lvl="0" indent="0" algn="l" rtl="0">
              <a:lnSpc>
                <a:spcPct val="90000"/>
              </a:lnSpc>
              <a:spcBef>
                <a:spcPts val="1000"/>
              </a:spcBef>
              <a:spcAft>
                <a:spcPts val="0"/>
              </a:spcAft>
              <a:buClr>
                <a:schemeClr val="dk1"/>
              </a:buClr>
              <a:buSzPts val="1300"/>
              <a:buNone/>
            </a:pPr>
            <a:r>
              <a:rPr lang="en-GB" sz="1600" dirty="0"/>
              <a:t>Planning also allows for meaningful feedback and reflection after the shoot has been completed, showing you much easier on where and how you can improve and what aspects you planned correctly.</a:t>
            </a:r>
            <a:endParaRPr sz="1600" dirty="0"/>
          </a:p>
        </p:txBody>
      </p:sp>
      <p:pic>
        <p:nvPicPr>
          <p:cNvPr id="105" name="Google Shape;105;p3"/>
          <p:cNvPicPr preferRelativeResize="0"/>
          <p:nvPr/>
        </p:nvPicPr>
        <p:blipFill>
          <a:blip r:embed="rId3">
            <a:alphaModFix/>
          </a:blip>
          <a:stretch>
            <a:fillRect/>
          </a:stretch>
        </p:blipFill>
        <p:spPr>
          <a:xfrm>
            <a:off x="5955792" y="1564584"/>
            <a:ext cx="6083809" cy="3410260"/>
          </a:xfrm>
          <a:prstGeom prst="rect">
            <a:avLst/>
          </a:prstGeom>
          <a:noFill/>
          <a:ln>
            <a:noFill/>
          </a:ln>
        </p:spPr>
      </p:pic>
    </p:spTree>
    <p:extLst>
      <p:ext uri="{BB962C8B-B14F-4D97-AF65-F5344CB8AC3E}">
        <p14:creationId xmlns:p14="http://schemas.microsoft.com/office/powerpoint/2010/main" val="796574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How did they do this?</a:t>
            </a:r>
            <a:endParaRPr/>
          </a:p>
        </p:txBody>
      </p:sp>
      <p:sp>
        <p:nvSpPr>
          <p:cNvPr id="111" name="Google Shape;111;p4"/>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300"/>
              <a:buNone/>
            </a:pPr>
            <a:endParaRPr/>
          </a:p>
          <a:p>
            <a:pPr marL="514350" lvl="0" indent="-514350" algn="l" rtl="0">
              <a:lnSpc>
                <a:spcPct val="90000"/>
              </a:lnSpc>
              <a:spcBef>
                <a:spcPts val="1000"/>
              </a:spcBef>
              <a:spcAft>
                <a:spcPts val="0"/>
              </a:spcAft>
              <a:buClr>
                <a:schemeClr val="dk1"/>
              </a:buClr>
              <a:buSzPts val="1400"/>
              <a:buFont typeface="Play"/>
              <a:buAutoNum type="arabicPeriod"/>
            </a:pPr>
            <a:r>
              <a:rPr lang="en-GB" sz="1600" dirty="0"/>
              <a:t>Aim - To highlight the local and human side of e waste dumping and how they were affecting those in its direct path and focus the narrative of e waste dumping more towards a clean-cut emotional perspective.</a:t>
            </a:r>
            <a:endParaRPr sz="1600" dirty="0"/>
          </a:p>
          <a:p>
            <a:pPr marL="228600" lvl="0" indent="0" algn="l" rtl="0">
              <a:lnSpc>
                <a:spcPct val="90000"/>
              </a:lnSpc>
              <a:spcBef>
                <a:spcPts val="1000"/>
              </a:spcBef>
              <a:spcAft>
                <a:spcPts val="0"/>
              </a:spcAft>
              <a:buNone/>
            </a:pPr>
            <a:endParaRPr sz="1600" dirty="0"/>
          </a:p>
          <a:p>
            <a:pPr marL="228600" lvl="0" indent="0" algn="l" rtl="0">
              <a:lnSpc>
                <a:spcPct val="90000"/>
              </a:lnSpc>
              <a:spcBef>
                <a:spcPts val="1000"/>
              </a:spcBef>
              <a:spcAft>
                <a:spcPts val="0"/>
              </a:spcAft>
              <a:buNone/>
            </a:pPr>
            <a:endParaRPr sz="1600" dirty="0"/>
          </a:p>
          <a:p>
            <a:pPr marL="228600" lvl="0" indent="0" algn="l" rtl="0">
              <a:lnSpc>
                <a:spcPct val="90000"/>
              </a:lnSpc>
              <a:spcBef>
                <a:spcPts val="1000"/>
              </a:spcBef>
              <a:spcAft>
                <a:spcPts val="0"/>
              </a:spcAft>
              <a:buNone/>
            </a:pPr>
            <a:endParaRPr sz="1600" dirty="0"/>
          </a:p>
          <a:p>
            <a:pPr marL="514350" lvl="0" indent="-514350" algn="l" rtl="0">
              <a:lnSpc>
                <a:spcPct val="90000"/>
              </a:lnSpc>
              <a:spcBef>
                <a:spcPts val="1000"/>
              </a:spcBef>
              <a:spcAft>
                <a:spcPts val="0"/>
              </a:spcAft>
              <a:buClr>
                <a:schemeClr val="dk1"/>
              </a:buClr>
              <a:buSzPts val="1400"/>
              <a:buFont typeface="Play"/>
              <a:buAutoNum type="arabicPeriod"/>
            </a:pPr>
            <a:r>
              <a:rPr lang="en-GB" sz="1600" dirty="0"/>
              <a:t>Timescale - 2023</a:t>
            </a:r>
            <a:endParaRPr sz="1600" dirty="0"/>
          </a:p>
          <a:p>
            <a:pPr marL="228600" lvl="0" indent="0" algn="l" rtl="0">
              <a:lnSpc>
                <a:spcPct val="90000"/>
              </a:lnSpc>
              <a:spcBef>
                <a:spcPts val="1000"/>
              </a:spcBef>
              <a:spcAft>
                <a:spcPts val="0"/>
              </a:spcAft>
              <a:buNone/>
            </a:pPr>
            <a:endParaRPr/>
          </a:p>
          <a:p>
            <a:pPr marL="514350" lvl="0" indent="-425450" algn="l" rtl="0">
              <a:lnSpc>
                <a:spcPct val="90000"/>
              </a:lnSpc>
              <a:spcBef>
                <a:spcPts val="1000"/>
              </a:spcBef>
              <a:spcAft>
                <a:spcPts val="0"/>
              </a:spcAft>
              <a:buClr>
                <a:schemeClr val="dk1"/>
              </a:buClr>
              <a:buSzPts val="1400"/>
              <a:buFont typeface="Play"/>
              <a:buNone/>
            </a:pPr>
            <a:endParaRPr sz="1400"/>
          </a:p>
        </p:txBody>
      </p:sp>
      <p:pic>
        <p:nvPicPr>
          <p:cNvPr id="112" name="Google Shape;112;p4"/>
          <p:cNvPicPr preferRelativeResize="0"/>
          <p:nvPr/>
        </p:nvPicPr>
        <p:blipFill>
          <a:blip r:embed="rId3">
            <a:alphaModFix/>
          </a:blip>
          <a:stretch>
            <a:fillRect/>
          </a:stretch>
        </p:blipFill>
        <p:spPr>
          <a:xfrm>
            <a:off x="5955792" y="1564584"/>
            <a:ext cx="6083808" cy="4627204"/>
          </a:xfrm>
          <a:prstGeom prst="rect">
            <a:avLst/>
          </a:prstGeom>
          <a:noFill/>
          <a:ln>
            <a:noFill/>
          </a:ln>
        </p:spPr>
      </p:pic>
    </p:spTree>
    <p:extLst>
      <p:ext uri="{BB962C8B-B14F-4D97-AF65-F5344CB8AC3E}">
        <p14:creationId xmlns:p14="http://schemas.microsoft.com/office/powerpoint/2010/main" val="37531429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5"/>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How did they do this? (continued)</a:t>
            </a:r>
            <a:endParaRPr/>
          </a:p>
        </p:txBody>
      </p:sp>
      <p:sp>
        <p:nvSpPr>
          <p:cNvPr id="118" name="Google Shape;118;p5"/>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514350" lvl="0" indent="-514350" algn="l" rtl="0">
              <a:lnSpc>
                <a:spcPct val="90000"/>
              </a:lnSpc>
              <a:spcBef>
                <a:spcPts val="1000"/>
              </a:spcBef>
              <a:spcAft>
                <a:spcPts val="0"/>
              </a:spcAft>
              <a:buClr>
                <a:schemeClr val="dk1"/>
              </a:buClr>
              <a:buSzPts val="1400"/>
              <a:buFont typeface="Play"/>
              <a:buAutoNum type="arabicPeriod" startAt="5"/>
            </a:pPr>
            <a:r>
              <a:rPr lang="en-GB" sz="1600" dirty="0"/>
              <a:t>Research - Articles and studies on the e waste industry within Africa, Interviews with local residents and workers around e waste dumps, scouting and documenting the locations they intend to photograph and depict.</a:t>
            </a:r>
            <a:endParaRPr lang="en-US" sz="1600" dirty="0"/>
          </a:p>
          <a:p>
            <a:pPr marL="0" lvl="0" indent="0" algn="l" rtl="0">
              <a:lnSpc>
                <a:spcPct val="90000"/>
              </a:lnSpc>
              <a:spcBef>
                <a:spcPts val="1000"/>
              </a:spcBef>
              <a:spcAft>
                <a:spcPts val="0"/>
              </a:spcAft>
              <a:buNone/>
            </a:pPr>
            <a:endParaRPr sz="1600" dirty="0"/>
          </a:p>
          <a:p>
            <a:pPr marL="0" lvl="0" indent="0" algn="l" rtl="0">
              <a:lnSpc>
                <a:spcPct val="90000"/>
              </a:lnSpc>
              <a:spcBef>
                <a:spcPts val="1000"/>
              </a:spcBef>
              <a:spcAft>
                <a:spcPts val="0"/>
              </a:spcAft>
              <a:buNone/>
            </a:pPr>
            <a:endParaRPr sz="1600" dirty="0"/>
          </a:p>
          <a:p>
            <a:pPr marL="0" lvl="0" indent="0" algn="l" rtl="0">
              <a:lnSpc>
                <a:spcPct val="90000"/>
              </a:lnSpc>
              <a:spcBef>
                <a:spcPts val="1000"/>
              </a:spcBef>
              <a:spcAft>
                <a:spcPts val="0"/>
              </a:spcAft>
              <a:buNone/>
            </a:pPr>
            <a:endParaRPr sz="1600" dirty="0"/>
          </a:p>
          <a:p>
            <a:pPr marL="514350" lvl="0" indent="-514350" algn="l" rtl="0">
              <a:lnSpc>
                <a:spcPct val="90000"/>
              </a:lnSpc>
              <a:spcBef>
                <a:spcPts val="1000"/>
              </a:spcBef>
              <a:spcAft>
                <a:spcPts val="0"/>
              </a:spcAft>
              <a:buClr>
                <a:schemeClr val="dk1"/>
              </a:buClr>
              <a:buSzPts val="1400"/>
              <a:buFont typeface="Play"/>
              <a:buAutoNum type="arabicPeriod" startAt="5"/>
            </a:pPr>
            <a:r>
              <a:rPr lang="en-GB" sz="1600" dirty="0"/>
              <a:t>Correspondence - With charitable and non-profit organisations that deal with waste, pollution and dumping. Along with locals who live around and work in areas with high amounts of e waste dumping grounds.</a:t>
            </a:r>
            <a:endParaRPr sz="1600" dirty="0"/>
          </a:p>
          <a:p>
            <a:pPr marL="0" lvl="0" indent="0" algn="l" rtl="0">
              <a:lnSpc>
                <a:spcPct val="90000"/>
              </a:lnSpc>
              <a:spcBef>
                <a:spcPts val="1000"/>
              </a:spcBef>
              <a:spcAft>
                <a:spcPts val="0"/>
              </a:spcAft>
              <a:buNone/>
            </a:pPr>
            <a:endParaRPr sz="1600" dirty="0"/>
          </a:p>
          <a:p>
            <a:pPr marL="0" lvl="0" indent="0" algn="l" rtl="0">
              <a:lnSpc>
                <a:spcPct val="90000"/>
              </a:lnSpc>
              <a:spcBef>
                <a:spcPts val="1000"/>
              </a:spcBef>
              <a:spcAft>
                <a:spcPts val="0"/>
              </a:spcAft>
              <a:buNone/>
            </a:pPr>
            <a:endParaRPr sz="1600" dirty="0"/>
          </a:p>
          <a:p>
            <a:pPr marL="0" lvl="0" indent="0" algn="l" rtl="0">
              <a:lnSpc>
                <a:spcPct val="90000"/>
              </a:lnSpc>
              <a:spcBef>
                <a:spcPts val="1000"/>
              </a:spcBef>
              <a:spcAft>
                <a:spcPts val="0"/>
              </a:spcAft>
              <a:buNone/>
            </a:pPr>
            <a:endParaRPr sz="1600" dirty="0"/>
          </a:p>
          <a:p>
            <a:pPr marL="514350" lvl="0" indent="-514350" algn="l" rtl="0">
              <a:lnSpc>
                <a:spcPct val="90000"/>
              </a:lnSpc>
              <a:spcBef>
                <a:spcPts val="1000"/>
              </a:spcBef>
              <a:spcAft>
                <a:spcPts val="0"/>
              </a:spcAft>
              <a:buClr>
                <a:schemeClr val="dk1"/>
              </a:buClr>
              <a:buSzPts val="1400"/>
              <a:buFont typeface="Play"/>
              <a:buAutoNum type="arabicPeriod" startAt="5"/>
            </a:pPr>
            <a:r>
              <a:rPr lang="en-GB" sz="1600" dirty="0"/>
              <a:t>Location - Northeast Ghana, Accra</a:t>
            </a:r>
            <a:endParaRPr/>
          </a:p>
          <a:p>
            <a:pPr marL="514350" lvl="0" indent="-425450" algn="l" rtl="0">
              <a:lnSpc>
                <a:spcPct val="90000"/>
              </a:lnSpc>
              <a:spcBef>
                <a:spcPts val="1000"/>
              </a:spcBef>
              <a:spcAft>
                <a:spcPts val="0"/>
              </a:spcAft>
              <a:buClr>
                <a:schemeClr val="dk1"/>
              </a:buClr>
              <a:buSzPts val="1400"/>
              <a:buFont typeface="Play"/>
              <a:buNone/>
            </a:pPr>
            <a:endParaRPr sz="1400"/>
          </a:p>
        </p:txBody>
      </p:sp>
      <p:pic>
        <p:nvPicPr>
          <p:cNvPr id="119" name="Google Shape;119;p5"/>
          <p:cNvPicPr preferRelativeResize="0"/>
          <p:nvPr/>
        </p:nvPicPr>
        <p:blipFill>
          <a:blip r:embed="rId3">
            <a:alphaModFix/>
          </a:blip>
          <a:stretch>
            <a:fillRect/>
          </a:stretch>
        </p:blipFill>
        <p:spPr>
          <a:xfrm>
            <a:off x="5955792" y="1564584"/>
            <a:ext cx="6083808" cy="4627204"/>
          </a:xfrm>
          <a:prstGeom prst="rect">
            <a:avLst/>
          </a:prstGeom>
          <a:noFill/>
          <a:ln>
            <a:noFill/>
          </a:ln>
        </p:spPr>
      </p:pic>
    </p:spTree>
    <p:extLst>
      <p:ext uri="{BB962C8B-B14F-4D97-AF65-F5344CB8AC3E}">
        <p14:creationId xmlns:p14="http://schemas.microsoft.com/office/powerpoint/2010/main" val="40897862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6"/>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Planning your next roll of film</a:t>
            </a:r>
            <a:endParaRPr/>
          </a:p>
        </p:txBody>
      </p:sp>
      <p:sp>
        <p:nvSpPr>
          <p:cNvPr id="125" name="Google Shape;125;p6"/>
          <p:cNvSpPr txBox="1">
            <a:spLocks noGrp="1"/>
          </p:cNvSpPr>
          <p:nvPr>
            <p:ph type="body" idx="1"/>
          </p:nvPr>
        </p:nvSpPr>
        <p:spPr>
          <a:xfrm>
            <a:off x="301752" y="1016006"/>
            <a:ext cx="5501640" cy="5621230"/>
          </a:xfrm>
          <a:prstGeom prst="rect">
            <a:avLst/>
          </a:prstGeom>
          <a:noFill/>
          <a:ln w="9525" cap="flat" cmpd="sng">
            <a:solidFill>
              <a:schemeClr val="dk1"/>
            </a:solidFill>
            <a:prstDash val="solid"/>
            <a:round/>
            <a:headEnd type="none" w="sm" len="sm"/>
            <a:tailEnd type="none" w="sm" len="sm"/>
          </a:ln>
        </p:spPr>
        <p:txBody>
          <a:bodyPr spcFirstLastPara="1" vert="horz" wrap="square" lIns="91425" tIns="45700" rIns="91425" bIns="45700" rtlCol="0" anchor="t" anchorCtr="0">
            <a:noAutofit/>
          </a:bodyPr>
          <a:lstStyle/>
          <a:p>
            <a:pPr marL="0" lvl="0" indent="0" algn="l" rtl="0">
              <a:lnSpc>
                <a:spcPct val="90000"/>
              </a:lnSpc>
              <a:spcBef>
                <a:spcPts val="0"/>
              </a:spcBef>
              <a:spcAft>
                <a:spcPts val="0"/>
              </a:spcAft>
              <a:buClr>
                <a:schemeClr val="dk1"/>
              </a:buClr>
              <a:buSzPts val="1300"/>
              <a:buNone/>
            </a:pPr>
            <a:endParaRPr/>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Aim - Urban Landscapes</a:t>
            </a:r>
            <a:endParaRPr sz="1600" dirty="0"/>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Timescale - 1 Week starting 24th October</a:t>
            </a:r>
            <a:endParaRPr sz="1600" dirty="0"/>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Kit - Ricoh 35mm Film Camera</a:t>
            </a:r>
            <a:endParaRPr sz="1600" dirty="0"/>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Research - Scouting of potential locations of interest and planning when locations suitable are found</a:t>
            </a:r>
            <a:endParaRPr sz="1600" dirty="0"/>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Correspondence - Myself</a:t>
            </a:r>
            <a:endParaRPr sz="1600" dirty="0"/>
          </a:p>
          <a:p>
            <a:pPr marL="514350" lvl="0" indent="-514350" algn="l" rtl="0">
              <a:lnSpc>
                <a:spcPct val="90000"/>
              </a:lnSpc>
              <a:spcBef>
                <a:spcPts val="1000"/>
              </a:spcBef>
              <a:spcAft>
                <a:spcPts val="0"/>
              </a:spcAft>
              <a:buClr>
                <a:schemeClr val="dk1"/>
              </a:buClr>
              <a:buSzPts val="1200"/>
              <a:buFont typeface="Play"/>
              <a:buAutoNum type="arabicPeriod"/>
            </a:pPr>
            <a:r>
              <a:rPr lang="en-GB" sz="1600" dirty="0"/>
              <a:t>Location - Cardiff and Swansea</a:t>
            </a:r>
            <a:endParaRPr sz="1600" dirty="0"/>
          </a:p>
          <a:p>
            <a:pPr marL="0" lvl="0" indent="0" algn="l" rtl="0">
              <a:lnSpc>
                <a:spcPct val="90000"/>
              </a:lnSpc>
              <a:spcBef>
                <a:spcPts val="1000"/>
              </a:spcBef>
              <a:spcAft>
                <a:spcPts val="0"/>
              </a:spcAft>
              <a:buNone/>
            </a:pPr>
            <a:endParaRPr sz="1600" dirty="0"/>
          </a:p>
          <a:p>
            <a:pPr marL="0" lvl="0" indent="0" algn="l" rtl="0">
              <a:lnSpc>
                <a:spcPct val="90000"/>
              </a:lnSpc>
              <a:spcBef>
                <a:spcPts val="1000"/>
              </a:spcBef>
              <a:spcAft>
                <a:spcPts val="0"/>
              </a:spcAft>
              <a:buNone/>
            </a:pPr>
            <a:r>
              <a:rPr lang="en-GB" sz="1600" dirty="0"/>
              <a:t>The plan for this film roll was to capture some urban landscapes around the city centres of Cardiff and Swansea with a mix of wider more architecture focused images and tighter more individual focused images to give me a variety on my final prints.</a:t>
            </a:r>
            <a:endParaRPr sz="1600" dirty="0"/>
          </a:p>
          <a:p>
            <a:pPr marL="0" lvl="0" indent="0" algn="l" rtl="0">
              <a:lnSpc>
                <a:spcPct val="90000"/>
              </a:lnSpc>
              <a:spcBef>
                <a:spcPts val="1000"/>
              </a:spcBef>
              <a:spcAft>
                <a:spcPts val="0"/>
              </a:spcAft>
              <a:buNone/>
            </a:pPr>
            <a:r>
              <a:rPr lang="en-GB" sz="1600" dirty="0"/>
              <a:t>Before shooting I will scout and document a few different locations in each city and decide whether I believe they fit into my project or if further scouting needs to be done, then afterwards I will pick a day where the weather is suitable and proceed with the shoot in each location.</a:t>
            </a:r>
            <a:endParaRPr sz="1600" dirty="0"/>
          </a:p>
          <a:p>
            <a:pPr marL="0" lvl="0" indent="0" algn="l" rtl="0">
              <a:lnSpc>
                <a:spcPct val="90000"/>
              </a:lnSpc>
              <a:spcBef>
                <a:spcPts val="1000"/>
              </a:spcBef>
              <a:spcAft>
                <a:spcPts val="0"/>
              </a:spcAft>
              <a:buNone/>
            </a:pPr>
            <a:endParaRPr/>
          </a:p>
          <a:p>
            <a:pPr marL="0" lvl="0" indent="0" algn="l" rtl="0">
              <a:lnSpc>
                <a:spcPct val="90000"/>
              </a:lnSpc>
              <a:spcBef>
                <a:spcPts val="1000"/>
              </a:spcBef>
              <a:spcAft>
                <a:spcPts val="0"/>
              </a:spcAft>
              <a:buClr>
                <a:schemeClr val="dk1"/>
              </a:buClr>
              <a:buSzPts val="1300"/>
              <a:buNone/>
            </a:pPr>
            <a:endParaRPr sz="1300"/>
          </a:p>
          <a:p>
            <a:pPr marL="514350" lvl="0" indent="-425450" algn="l" rtl="0">
              <a:lnSpc>
                <a:spcPct val="90000"/>
              </a:lnSpc>
              <a:spcBef>
                <a:spcPts val="1000"/>
              </a:spcBef>
              <a:spcAft>
                <a:spcPts val="0"/>
              </a:spcAft>
              <a:buClr>
                <a:schemeClr val="dk1"/>
              </a:buClr>
              <a:buSzPts val="1400"/>
              <a:buFont typeface="Play"/>
              <a:buNone/>
            </a:pPr>
            <a:endParaRPr sz="1400"/>
          </a:p>
        </p:txBody>
      </p:sp>
      <p:pic>
        <p:nvPicPr>
          <p:cNvPr id="126" name="Google Shape;126;p6"/>
          <p:cNvPicPr preferRelativeResize="0"/>
          <p:nvPr/>
        </p:nvPicPr>
        <p:blipFill>
          <a:blip r:embed="rId3">
            <a:alphaModFix/>
          </a:blip>
          <a:stretch>
            <a:fillRect/>
          </a:stretch>
        </p:blipFill>
        <p:spPr>
          <a:xfrm>
            <a:off x="9424575" y="2513162"/>
            <a:ext cx="2627474" cy="1831676"/>
          </a:xfrm>
          <a:prstGeom prst="rect">
            <a:avLst/>
          </a:prstGeom>
          <a:noFill/>
          <a:ln>
            <a:noFill/>
          </a:ln>
        </p:spPr>
      </p:pic>
      <p:pic>
        <p:nvPicPr>
          <p:cNvPr id="127" name="Google Shape;127;p6"/>
          <p:cNvPicPr preferRelativeResize="0"/>
          <p:nvPr/>
        </p:nvPicPr>
        <p:blipFill>
          <a:blip r:embed="rId4">
            <a:alphaModFix/>
          </a:blip>
          <a:stretch>
            <a:fillRect/>
          </a:stretch>
        </p:blipFill>
        <p:spPr>
          <a:xfrm>
            <a:off x="5897275" y="1015988"/>
            <a:ext cx="3390900" cy="5419725"/>
          </a:xfrm>
          <a:prstGeom prst="rect">
            <a:avLst/>
          </a:prstGeom>
          <a:noFill/>
          <a:ln>
            <a:noFill/>
          </a:ln>
        </p:spPr>
      </p:pic>
    </p:spTree>
    <p:extLst>
      <p:ext uri="{BB962C8B-B14F-4D97-AF65-F5344CB8AC3E}">
        <p14:creationId xmlns:p14="http://schemas.microsoft.com/office/powerpoint/2010/main" val="42348696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7"/>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Documenting your roll of film</a:t>
            </a:r>
            <a:endParaRPr/>
          </a:p>
        </p:txBody>
      </p:sp>
      <p:sp>
        <p:nvSpPr>
          <p:cNvPr id="133" name="Google Shape;133;p7"/>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lang="en-US" sz="1600" dirty="0"/>
          </a:p>
          <a:p>
            <a:pPr marL="0" lvl="0" indent="0" algn="l" rtl="0">
              <a:lnSpc>
                <a:spcPct val="90000"/>
              </a:lnSpc>
              <a:spcBef>
                <a:spcPts val="1000"/>
              </a:spcBef>
              <a:spcAft>
                <a:spcPts val="0"/>
              </a:spcAft>
              <a:buClr>
                <a:schemeClr val="dk1"/>
              </a:buClr>
              <a:buSzPts val="1300"/>
              <a:buNone/>
            </a:pPr>
            <a:r>
              <a:rPr lang="en-GB" sz="1600" dirty="0"/>
              <a:t>Overall, I believe the shoot went well, I was able to get well exposed and good quality images of the subjects I wanted to photograph. I picked my locations well and waited on agreeable weather to give me the best chance of a first try success for each location.</a:t>
            </a:r>
            <a:endParaRPr sz="1600" dirty="0"/>
          </a:p>
          <a:p>
            <a:pPr marL="0" lvl="0" indent="0" algn="l" rtl="0">
              <a:lnSpc>
                <a:spcPct val="90000"/>
              </a:lnSpc>
              <a:spcBef>
                <a:spcPts val="1000"/>
              </a:spcBef>
              <a:spcAft>
                <a:spcPts val="0"/>
              </a:spcAft>
              <a:buClr>
                <a:schemeClr val="dk1"/>
              </a:buClr>
              <a:buSzPts val="1300"/>
              <a:buNone/>
            </a:pPr>
            <a:r>
              <a:rPr lang="en-GB" sz="1600" dirty="0"/>
              <a:t>I achieved my aim of photographing urban landscapes in Swansea and Cardiff, Technically it was no different than using a DLSR with the exception of being able to check the photos in real time to make adjustments. Planning this project helped immensely as it allowed me to ensure my limited amount of film was used to its full extent and allowed me to find suitable locations for the subjects I was intending to photograph.</a:t>
            </a:r>
            <a:endParaRPr sz="1600" dirty="0"/>
          </a:p>
          <a:p>
            <a:pPr marL="0" indent="0">
              <a:buSzPts val="1300"/>
              <a:buNone/>
            </a:pPr>
            <a:r>
              <a:rPr lang="en-GB" sz="1600" dirty="0"/>
              <a:t>In future shoots using Film I will be able to cross reference the settings for the lighting and weather of this shoot so I will not have to use as much film with different settings to discover the best options for my shoot.</a:t>
            </a:r>
          </a:p>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Font typeface="Arial" panose="020B0604020202020204" pitchFamily="34" charset="0"/>
              <a:buNone/>
            </a:pPr>
            <a:endParaRPr sz="1300"/>
          </a:p>
          <a:p>
            <a:pPr marL="514350" indent="-425450">
              <a:buClr>
                <a:schemeClr val="dk1"/>
              </a:buClr>
              <a:buSzPts val="1400"/>
              <a:buNone/>
            </a:pPr>
            <a:endParaRPr lang="en-GB" sz="1400"/>
          </a:p>
        </p:txBody>
      </p:sp>
      <p:pic>
        <p:nvPicPr>
          <p:cNvPr id="134" name="Google Shape;134;p7"/>
          <p:cNvPicPr preferRelativeResize="0"/>
          <p:nvPr/>
        </p:nvPicPr>
        <p:blipFill>
          <a:blip r:embed="rId3">
            <a:alphaModFix/>
          </a:blip>
          <a:stretch>
            <a:fillRect/>
          </a:stretch>
        </p:blipFill>
        <p:spPr>
          <a:xfrm rot="-5400000">
            <a:off x="6001012" y="2761637"/>
            <a:ext cx="5915500" cy="1334725"/>
          </a:xfrm>
          <a:prstGeom prst="rect">
            <a:avLst/>
          </a:prstGeom>
          <a:noFill/>
          <a:ln>
            <a:noFill/>
          </a:ln>
        </p:spPr>
      </p:pic>
    </p:spTree>
    <p:extLst>
      <p:ext uri="{BB962C8B-B14F-4D97-AF65-F5344CB8AC3E}">
        <p14:creationId xmlns:p14="http://schemas.microsoft.com/office/powerpoint/2010/main" val="12258361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3"/>
        <p:cNvGrpSpPr/>
        <p:nvPr/>
      </p:nvGrpSpPr>
      <p:grpSpPr>
        <a:xfrm>
          <a:off x="0" y="0"/>
          <a:ext cx="0" cy="0"/>
          <a:chOff x="0" y="0"/>
          <a:chExt cx="0" cy="0"/>
        </a:xfrm>
      </p:grpSpPr>
      <p:sp>
        <p:nvSpPr>
          <p:cNvPr id="84" name="Google Shape;84;p1"/>
          <p:cNvSpPr/>
          <p:nvPr/>
        </p:nvSpPr>
        <p:spPr>
          <a:xfrm>
            <a:off x="0" y="0"/>
            <a:ext cx="12188952"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85" name="Google Shape;85;p1"/>
          <p:cNvPicPr preferRelativeResize="0"/>
          <p:nvPr/>
        </p:nvPicPr>
        <p:blipFill rotWithShape="1">
          <a:blip r:embed="rId3">
            <a:alphaModFix amt="50000"/>
          </a:blip>
          <a:srcRect t="16932" r="-1" b="16087"/>
          <a:stretch/>
        </p:blipFill>
        <p:spPr>
          <a:xfrm>
            <a:off x="20" y="10"/>
            <a:ext cx="12188930" cy="6857990"/>
          </a:xfrm>
          <a:prstGeom prst="rect">
            <a:avLst/>
          </a:prstGeom>
          <a:noFill/>
          <a:ln>
            <a:noFill/>
          </a:ln>
        </p:spPr>
      </p:pic>
      <p:sp>
        <p:nvSpPr>
          <p:cNvPr id="86" name="Google Shape;86;p1"/>
          <p:cNvSpPr txBox="1">
            <a:spLocks noGrp="1"/>
          </p:cNvSpPr>
          <p:nvPr>
            <p:ph type="ctrTitle"/>
          </p:nvPr>
        </p:nvSpPr>
        <p:spPr>
          <a:xfrm>
            <a:off x="1524000" y="1122363"/>
            <a:ext cx="9144000" cy="3063240"/>
          </a:xfrm>
          <a:prstGeom prst="rect">
            <a:avLst/>
          </a:prstGeom>
          <a:noFill/>
          <a:ln>
            <a:noFill/>
          </a:ln>
        </p:spPr>
        <p:txBody>
          <a:bodyPr spcFirstLastPara="1" wrap="square" lIns="72000" tIns="144000" rIns="72000" bIns="72000" anchor="b" anchorCtr="0">
            <a:normAutofit/>
          </a:bodyPr>
          <a:lstStyle/>
          <a:p>
            <a:pPr marL="0" lvl="0" indent="0" algn="ctr" rtl="0">
              <a:lnSpc>
                <a:spcPct val="90000"/>
              </a:lnSpc>
              <a:spcBef>
                <a:spcPts val="0"/>
              </a:spcBef>
              <a:spcAft>
                <a:spcPts val="0"/>
              </a:spcAft>
              <a:buClr>
                <a:schemeClr val="lt1"/>
              </a:buClr>
              <a:buSzPts val="6600"/>
              <a:buFont typeface="Poppins"/>
              <a:buNone/>
            </a:pPr>
            <a:r>
              <a:rPr lang="en-GB" sz="6600">
                <a:solidFill>
                  <a:schemeClr val="lt1"/>
                </a:solidFill>
                <a:latin typeface="Poppins"/>
                <a:ea typeface="Poppins"/>
                <a:cs typeface="Poppins"/>
                <a:sym typeface="Poppins"/>
              </a:rPr>
              <a:t>PROJECT CYCLE-</a:t>
            </a:r>
            <a:br>
              <a:rPr lang="en-GB" sz="6600">
                <a:solidFill>
                  <a:schemeClr val="lt1"/>
                </a:solidFill>
                <a:latin typeface="Poppins"/>
                <a:ea typeface="Poppins"/>
                <a:cs typeface="Poppins"/>
                <a:sym typeface="Poppins"/>
              </a:rPr>
            </a:br>
            <a:r>
              <a:rPr lang="en-GB" sz="6600">
                <a:solidFill>
                  <a:schemeClr val="lt1"/>
                </a:solidFill>
                <a:latin typeface="Poppins"/>
                <a:ea typeface="Poppins"/>
                <a:cs typeface="Poppins"/>
                <a:sym typeface="Poppins"/>
              </a:rPr>
              <a:t>Editing &amp; Evaluating</a:t>
            </a:r>
            <a:endParaRPr/>
          </a:p>
        </p:txBody>
      </p:sp>
      <p:sp>
        <p:nvSpPr>
          <p:cNvPr id="87" name="Google Shape;87;p1"/>
          <p:cNvSpPr/>
          <p:nvPr/>
        </p:nvSpPr>
        <p:spPr>
          <a:xfrm>
            <a:off x="3974206" y="4368623"/>
            <a:ext cx="4243589" cy="18288"/>
          </a:xfrm>
          <a:custGeom>
            <a:avLst/>
            <a:gdLst/>
            <a:ahLst/>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4901"/>
            </a:srgbClr>
          </a:solidFill>
          <a:ln w="44450" cap="rnd" cmpd="sng">
            <a:solidFill>
              <a:schemeClr val="lt1">
                <a:alpha val="74901"/>
              </a:schemeClr>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extLst>
      <p:ext uri="{BB962C8B-B14F-4D97-AF65-F5344CB8AC3E}">
        <p14:creationId xmlns:p14="http://schemas.microsoft.com/office/powerpoint/2010/main" val="36778829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Editing </a:t>
            </a:r>
            <a:endParaRPr/>
          </a:p>
        </p:txBody>
      </p:sp>
      <p:sp>
        <p:nvSpPr>
          <p:cNvPr id="93" name="Google Shape;93;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r>
              <a:rPr lang="en-GB" sz="1600" dirty="0"/>
              <a:t>Enlarger settings</a:t>
            </a:r>
            <a:endParaRPr lang="en-US" sz="1600" dirty="0"/>
          </a:p>
          <a:p>
            <a:pPr marL="0" indent="0">
              <a:buClr>
                <a:schemeClr val="dk1"/>
              </a:buClr>
              <a:buSzPts val="1300"/>
              <a:buNone/>
            </a:pPr>
            <a:r>
              <a:rPr lang="en-GB" sz="1600" dirty="0"/>
              <a:t>80-90 cm height</a:t>
            </a:r>
            <a:br>
              <a:rPr lang="en-GB" sz="1600" dirty="0"/>
            </a:br>
            <a:r>
              <a:rPr lang="en-GB" sz="1600" dirty="0"/>
              <a:t>F4.0</a:t>
            </a:r>
            <a:endParaRPr sz="1600" dirty="0"/>
          </a:p>
          <a:p>
            <a:pPr marL="0" lvl="0" indent="0" algn="l" rtl="0">
              <a:spcBef>
                <a:spcPts val="1000"/>
              </a:spcBef>
              <a:spcAft>
                <a:spcPts val="0"/>
              </a:spcAft>
              <a:buClr>
                <a:schemeClr val="dk1"/>
              </a:buClr>
              <a:buSzPts val="1300"/>
              <a:buNone/>
            </a:pPr>
            <a:r>
              <a:rPr lang="en-GB" sz="1600" dirty="0"/>
              <a:t>No filter</a:t>
            </a:r>
            <a:br>
              <a:rPr lang="en-GB" sz="1600" dirty="0"/>
            </a:br>
            <a:r>
              <a:rPr lang="en-GB" sz="1600" dirty="0"/>
              <a:t>10 second exposure</a:t>
            </a:r>
            <a:endParaRPr sz="1600" dirty="0"/>
          </a:p>
          <a:p>
            <a:pPr marL="0" lvl="0" indent="0" algn="l" rtl="0">
              <a:spcBef>
                <a:spcPts val="1000"/>
              </a:spcBef>
              <a:spcAft>
                <a:spcPts val="0"/>
              </a:spcAft>
              <a:buClr>
                <a:schemeClr val="dk1"/>
              </a:buClr>
              <a:buSzPts val="1300"/>
              <a:buNone/>
            </a:pPr>
            <a:r>
              <a:rPr lang="en-GB" sz="1600" dirty="0"/>
              <a:t>2 Minute Developer</a:t>
            </a:r>
            <a:endParaRPr sz="1600" dirty="0"/>
          </a:p>
          <a:p>
            <a:pPr marL="0" lvl="0" indent="0" algn="l" rtl="0">
              <a:spcBef>
                <a:spcPts val="1000"/>
              </a:spcBef>
              <a:spcAft>
                <a:spcPts val="0"/>
              </a:spcAft>
              <a:buClr>
                <a:schemeClr val="dk1"/>
              </a:buClr>
              <a:buSzPts val="1300"/>
              <a:buNone/>
            </a:pPr>
            <a:r>
              <a:rPr lang="en-GB" sz="1600" dirty="0"/>
              <a:t>30 Second Stop Bath</a:t>
            </a:r>
            <a:endParaRPr sz="1600" dirty="0"/>
          </a:p>
          <a:p>
            <a:pPr marL="0" lvl="0" indent="0" algn="l" rtl="0">
              <a:spcBef>
                <a:spcPts val="1000"/>
              </a:spcBef>
              <a:spcAft>
                <a:spcPts val="0"/>
              </a:spcAft>
              <a:buClr>
                <a:schemeClr val="dk1"/>
              </a:buClr>
              <a:buSzPts val="1300"/>
              <a:buNone/>
            </a:pPr>
            <a:r>
              <a:rPr lang="en-GB" sz="1600" dirty="0"/>
              <a:t>5 Minutes Fixer</a:t>
            </a:r>
            <a:endParaRPr sz="1600" dirty="0"/>
          </a:p>
          <a:p>
            <a:pPr marL="0" lvl="0" indent="0" algn="l" rtl="0">
              <a:spcBef>
                <a:spcPts val="1000"/>
              </a:spcBef>
              <a:spcAft>
                <a:spcPts val="0"/>
              </a:spcAft>
              <a:buClr>
                <a:schemeClr val="dk1"/>
              </a:buClr>
              <a:buSzPts val="1300"/>
              <a:buNone/>
            </a:pPr>
            <a:r>
              <a:rPr lang="en-GB" sz="1600" dirty="0"/>
              <a:t>20 Minutes Wash </a:t>
            </a:r>
            <a:endParaRPr sz="1600" dirty="0"/>
          </a:p>
          <a:p>
            <a:pPr marL="0" lvl="0" indent="0" algn="l" rtl="0">
              <a:lnSpc>
                <a:spcPct val="90000"/>
              </a:lnSpc>
              <a:spcBef>
                <a:spcPts val="1000"/>
              </a:spcBef>
              <a:spcAft>
                <a:spcPts val="0"/>
              </a:spcAft>
              <a:buClr>
                <a:schemeClr val="dk1"/>
              </a:buClr>
              <a:buSzPts val="1300"/>
              <a:buNone/>
            </a:pPr>
            <a:endParaRPr sz="1600" dirty="0"/>
          </a:p>
          <a:p>
            <a:pPr marL="0" lvl="0" indent="0" algn="l" rtl="0">
              <a:lnSpc>
                <a:spcPct val="90000"/>
              </a:lnSpc>
              <a:spcBef>
                <a:spcPts val="1000"/>
              </a:spcBef>
              <a:spcAft>
                <a:spcPts val="0"/>
              </a:spcAft>
              <a:buClr>
                <a:schemeClr val="dk1"/>
              </a:buClr>
              <a:buSzPts val="1300"/>
              <a:buNone/>
            </a:pPr>
            <a:r>
              <a:rPr lang="en-GB" sz="1600" dirty="0"/>
              <a:t>Cropped 2-3 cm from the bottom and right hand side to even out the image and centre the subjects face.</a:t>
            </a:r>
            <a:endParaRPr sz="1600" dirty="0"/>
          </a:p>
          <a:p>
            <a:pPr marL="0" lvl="0" indent="0" algn="l" rtl="0">
              <a:lnSpc>
                <a:spcPct val="90000"/>
              </a:lnSpc>
              <a:spcBef>
                <a:spcPts val="1000"/>
              </a:spcBef>
              <a:spcAft>
                <a:spcPts val="0"/>
              </a:spcAft>
              <a:buClr>
                <a:schemeClr val="dk1"/>
              </a:buClr>
              <a:buSzPts val="1300"/>
              <a:buNone/>
            </a:pPr>
            <a:r>
              <a:rPr lang="en-GB" sz="1600" dirty="0"/>
              <a:t>Slightly darkened the area around the collar and neck to balance out the lighting across the image.</a:t>
            </a:r>
            <a:endParaRPr sz="1600" dirty="0"/>
          </a:p>
          <a:p>
            <a:pPr marL="0" indent="0">
              <a:buSzPts val="1300"/>
              <a:buNone/>
            </a:pPr>
            <a:r>
              <a:rPr lang="en-GB" sz="1600" dirty="0"/>
              <a:t>Could darken the area above the head to get more focus and balance towards the subject.</a:t>
            </a:r>
          </a:p>
          <a:p>
            <a:pPr marL="0" lvl="0" indent="0" algn="l" rtl="0">
              <a:lnSpc>
                <a:spcPct val="90000"/>
              </a:lnSpc>
              <a:spcBef>
                <a:spcPts val="1000"/>
              </a:spcBef>
              <a:spcAft>
                <a:spcPts val="0"/>
              </a:spcAft>
              <a:buClr>
                <a:schemeClr val="dk1"/>
              </a:buClr>
              <a:buSzPts val="1300"/>
              <a:buNone/>
            </a:pPr>
            <a:endParaRPr/>
          </a:p>
          <a:p>
            <a:pPr marL="0" lvl="0" indent="0" algn="l" rtl="0">
              <a:lnSpc>
                <a:spcPct val="90000"/>
              </a:lnSpc>
              <a:spcBef>
                <a:spcPts val="1000"/>
              </a:spcBef>
              <a:spcAft>
                <a:spcPts val="0"/>
              </a:spcAft>
              <a:buClr>
                <a:schemeClr val="dk1"/>
              </a:buClr>
              <a:buSzPts val="1300"/>
              <a:buNone/>
            </a:pPr>
            <a:endParaRPr/>
          </a:p>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endParaRPr sz="1300"/>
          </a:p>
          <a:p>
            <a:pPr marL="0" indent="0">
              <a:buClr>
                <a:schemeClr val="dk1"/>
              </a:buClr>
              <a:buSzPts val="1300"/>
              <a:buNone/>
            </a:pPr>
            <a:endParaRPr lang="en-GB" sz="1300"/>
          </a:p>
        </p:txBody>
      </p:sp>
      <p:pic>
        <p:nvPicPr>
          <p:cNvPr id="94" name="Google Shape;94;p3"/>
          <p:cNvPicPr preferRelativeResize="0"/>
          <p:nvPr/>
        </p:nvPicPr>
        <p:blipFill>
          <a:blip r:embed="rId3">
            <a:alphaModFix/>
          </a:blip>
          <a:stretch>
            <a:fillRect/>
          </a:stretch>
        </p:blipFill>
        <p:spPr>
          <a:xfrm rot="5400000">
            <a:off x="5907092" y="1191034"/>
            <a:ext cx="6083806" cy="4475943"/>
          </a:xfrm>
          <a:prstGeom prst="rect">
            <a:avLst/>
          </a:prstGeom>
          <a:noFill/>
          <a:ln>
            <a:noFill/>
          </a:ln>
        </p:spPr>
      </p:pic>
    </p:spTree>
    <p:extLst>
      <p:ext uri="{BB962C8B-B14F-4D97-AF65-F5344CB8AC3E}">
        <p14:creationId xmlns:p14="http://schemas.microsoft.com/office/powerpoint/2010/main" val="5097113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Evaluating </a:t>
            </a:r>
            <a:endParaRPr/>
          </a:p>
        </p:txBody>
      </p:sp>
      <p:sp>
        <p:nvSpPr>
          <p:cNvPr id="100" name="Google Shape;100;p4"/>
          <p:cNvSpPr txBox="1">
            <a:spLocks noGrp="1"/>
          </p:cNvSpPr>
          <p:nvPr>
            <p:ph type="body" idx="1"/>
          </p:nvPr>
        </p:nvSpPr>
        <p:spPr>
          <a:xfrm>
            <a:off x="301752" y="1016018"/>
            <a:ext cx="5501700" cy="3335186"/>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a:p>
          <a:p>
            <a:pPr marL="0" lvl="0" indent="0" algn="l" rtl="0">
              <a:lnSpc>
                <a:spcPct val="90000"/>
              </a:lnSpc>
              <a:spcBef>
                <a:spcPts val="1000"/>
              </a:spcBef>
              <a:spcAft>
                <a:spcPts val="0"/>
              </a:spcAft>
              <a:buClr>
                <a:schemeClr val="dk1"/>
              </a:buClr>
              <a:buSzPts val="1300"/>
              <a:buNone/>
            </a:pPr>
            <a:r>
              <a:rPr lang="en-GB" sz="1600" dirty="0"/>
              <a:t>Planning and executing further work/ projects becomes easier and more thorough with good evaluation of previous work.</a:t>
            </a:r>
          </a:p>
          <a:p>
            <a:pPr marL="0" indent="0">
              <a:buSzPts val="1300"/>
              <a:buNone/>
            </a:pPr>
            <a:endParaRPr lang="en-GB" sz="1600" dirty="0"/>
          </a:p>
          <a:p>
            <a:pPr marL="0" indent="0">
              <a:buSzPts val="1300"/>
              <a:buNone/>
            </a:pPr>
            <a:r>
              <a:rPr lang="en-GB" sz="1600" dirty="0"/>
              <a:t>Self-evaluating work enables you to catch mistakes and shortcomings and allows you to be able to address such issues for future projects. You also get to find the areas in which you thrive and do better which </a:t>
            </a:r>
            <a:r>
              <a:rPr lang="en-GB" sz="1600"/>
              <a:t>help</a:t>
            </a:r>
            <a:r>
              <a:rPr lang="en-GB" sz="1600" dirty="0"/>
              <a:t> for more adaptation during work projects and helps to cover the shortcomings as you continue to improve them.</a:t>
            </a:r>
          </a:p>
        </p:txBody>
      </p:sp>
      <p:pic>
        <p:nvPicPr>
          <p:cNvPr id="101" name="Google Shape;101;p4"/>
          <p:cNvPicPr preferRelativeResize="0"/>
          <p:nvPr/>
        </p:nvPicPr>
        <p:blipFill>
          <a:blip r:embed="rId3">
            <a:alphaModFix/>
          </a:blip>
          <a:stretch>
            <a:fillRect/>
          </a:stretch>
        </p:blipFill>
        <p:spPr>
          <a:xfrm>
            <a:off x="7913842" y="1174471"/>
            <a:ext cx="2365660" cy="5141016"/>
          </a:xfrm>
          <a:prstGeom prst="rect">
            <a:avLst/>
          </a:prstGeom>
          <a:noFill/>
          <a:ln>
            <a:noFill/>
          </a:ln>
        </p:spPr>
      </p:pic>
    </p:spTree>
    <p:extLst>
      <p:ext uri="{BB962C8B-B14F-4D97-AF65-F5344CB8AC3E}">
        <p14:creationId xmlns:p14="http://schemas.microsoft.com/office/powerpoint/2010/main" val="24272934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5"/>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Editing – Darkroom Printing</a:t>
            </a:r>
            <a:endParaRPr/>
          </a:p>
        </p:txBody>
      </p:sp>
      <p:sp>
        <p:nvSpPr>
          <p:cNvPr id="107" name="Google Shape;107;p5"/>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400"/>
              <a:buNone/>
            </a:pPr>
            <a:endParaRPr sz="1400"/>
          </a:p>
          <a:p>
            <a:pPr marL="0" lvl="0" indent="0" algn="l" rtl="0">
              <a:lnSpc>
                <a:spcPct val="90000"/>
              </a:lnSpc>
              <a:spcBef>
                <a:spcPts val="1000"/>
              </a:spcBef>
              <a:spcAft>
                <a:spcPts val="0"/>
              </a:spcAft>
              <a:buClr>
                <a:schemeClr val="dk1"/>
              </a:buClr>
              <a:buSzPts val="1400"/>
              <a:buNone/>
            </a:pPr>
            <a:r>
              <a:rPr lang="en-GB" sz="1600" dirty="0"/>
              <a:t>Clocktower - Enlarger height 80-90cm, F4.0, Magenta 50 filter, 14 second exposure.</a:t>
            </a:r>
            <a:endParaRPr sz="1600" dirty="0"/>
          </a:p>
          <a:p>
            <a:pPr marL="0" lvl="0" indent="0" algn="l" rtl="0">
              <a:lnSpc>
                <a:spcPct val="90000"/>
              </a:lnSpc>
              <a:spcBef>
                <a:spcPts val="1000"/>
              </a:spcBef>
              <a:spcAft>
                <a:spcPts val="0"/>
              </a:spcAft>
              <a:buClr>
                <a:schemeClr val="dk1"/>
              </a:buClr>
              <a:buSzPts val="1400"/>
              <a:buNone/>
            </a:pPr>
            <a:r>
              <a:rPr lang="en-GB" sz="1600" dirty="0"/>
              <a:t>Developer 3 minutes</a:t>
            </a:r>
            <a:endParaRPr sz="1600" dirty="0"/>
          </a:p>
          <a:p>
            <a:pPr marL="0" lvl="0" indent="0" algn="l" rtl="0">
              <a:lnSpc>
                <a:spcPct val="90000"/>
              </a:lnSpc>
              <a:spcBef>
                <a:spcPts val="1000"/>
              </a:spcBef>
              <a:spcAft>
                <a:spcPts val="0"/>
              </a:spcAft>
              <a:buClr>
                <a:schemeClr val="dk1"/>
              </a:buClr>
              <a:buSzPts val="1400"/>
              <a:buNone/>
            </a:pPr>
            <a:r>
              <a:rPr lang="en-GB" sz="1600" dirty="0"/>
              <a:t>Stop Bath 30 seconds</a:t>
            </a:r>
            <a:endParaRPr sz="1600" dirty="0"/>
          </a:p>
          <a:p>
            <a:pPr marL="0" lvl="0" indent="0" algn="l" rtl="0">
              <a:lnSpc>
                <a:spcPct val="90000"/>
              </a:lnSpc>
              <a:spcBef>
                <a:spcPts val="1000"/>
              </a:spcBef>
              <a:spcAft>
                <a:spcPts val="0"/>
              </a:spcAft>
              <a:buClr>
                <a:schemeClr val="dk1"/>
              </a:buClr>
              <a:buSzPts val="1400"/>
              <a:buNone/>
            </a:pPr>
            <a:r>
              <a:rPr lang="en-GB" sz="1600" dirty="0"/>
              <a:t>Fixer 5 minutes</a:t>
            </a:r>
            <a:endParaRPr sz="1600" dirty="0"/>
          </a:p>
          <a:p>
            <a:pPr marL="0" lvl="0" indent="0" algn="l" rtl="0">
              <a:lnSpc>
                <a:spcPct val="90000"/>
              </a:lnSpc>
              <a:spcBef>
                <a:spcPts val="1000"/>
              </a:spcBef>
              <a:spcAft>
                <a:spcPts val="0"/>
              </a:spcAft>
              <a:buClr>
                <a:schemeClr val="dk1"/>
              </a:buClr>
              <a:buSzPts val="1400"/>
              <a:buNone/>
            </a:pPr>
            <a:r>
              <a:rPr lang="en-GB" sz="1600" dirty="0"/>
              <a:t>Wash 40 minutes</a:t>
            </a:r>
            <a:endParaRPr sz="1600" dirty="0"/>
          </a:p>
          <a:p>
            <a:pPr marL="0" lvl="0" indent="0" algn="l" rtl="0">
              <a:lnSpc>
                <a:spcPct val="90000"/>
              </a:lnSpc>
              <a:spcBef>
                <a:spcPts val="1000"/>
              </a:spcBef>
              <a:spcAft>
                <a:spcPts val="0"/>
              </a:spcAft>
              <a:buClr>
                <a:schemeClr val="dk1"/>
              </a:buClr>
              <a:buSzPts val="1400"/>
              <a:buNone/>
            </a:pPr>
            <a:endParaRPr sz="1600" dirty="0"/>
          </a:p>
          <a:p>
            <a:pPr marL="0" lvl="0" indent="0" algn="l" rtl="0">
              <a:lnSpc>
                <a:spcPct val="90000"/>
              </a:lnSpc>
              <a:spcBef>
                <a:spcPts val="1000"/>
              </a:spcBef>
              <a:spcAft>
                <a:spcPts val="0"/>
              </a:spcAft>
              <a:buClr>
                <a:schemeClr val="dk1"/>
              </a:buClr>
              <a:buSzPts val="1400"/>
              <a:buNone/>
            </a:pPr>
            <a:r>
              <a:rPr lang="en-GB" sz="1600" dirty="0"/>
              <a:t>Portrait - Enlarger height 80-90cm, F4.0, No filter, 10 second exposure.</a:t>
            </a:r>
            <a:endParaRPr sz="1600" dirty="0"/>
          </a:p>
          <a:p>
            <a:pPr marL="0" lvl="0" indent="0" algn="l" rtl="0">
              <a:lnSpc>
                <a:spcPct val="90000"/>
              </a:lnSpc>
              <a:spcBef>
                <a:spcPts val="1000"/>
              </a:spcBef>
              <a:spcAft>
                <a:spcPts val="0"/>
              </a:spcAft>
              <a:buClr>
                <a:schemeClr val="dk1"/>
              </a:buClr>
              <a:buSzPts val="1400"/>
              <a:buNone/>
            </a:pPr>
            <a:r>
              <a:rPr lang="en-GB" sz="1600" dirty="0"/>
              <a:t>Developer 2 minutes</a:t>
            </a:r>
            <a:endParaRPr sz="1600" dirty="0"/>
          </a:p>
          <a:p>
            <a:pPr marL="0" lvl="0" indent="0" algn="l" rtl="0">
              <a:lnSpc>
                <a:spcPct val="90000"/>
              </a:lnSpc>
              <a:spcBef>
                <a:spcPts val="1000"/>
              </a:spcBef>
              <a:spcAft>
                <a:spcPts val="0"/>
              </a:spcAft>
              <a:buClr>
                <a:schemeClr val="dk1"/>
              </a:buClr>
              <a:buSzPts val="1400"/>
              <a:buNone/>
            </a:pPr>
            <a:r>
              <a:rPr lang="en-GB" sz="1600" dirty="0"/>
              <a:t>Stop Bath 30 seconds</a:t>
            </a:r>
            <a:endParaRPr sz="1600" dirty="0"/>
          </a:p>
          <a:p>
            <a:pPr marL="0" lvl="0" indent="0" algn="l" rtl="0">
              <a:lnSpc>
                <a:spcPct val="90000"/>
              </a:lnSpc>
              <a:spcBef>
                <a:spcPts val="1000"/>
              </a:spcBef>
              <a:spcAft>
                <a:spcPts val="0"/>
              </a:spcAft>
              <a:buClr>
                <a:schemeClr val="dk1"/>
              </a:buClr>
              <a:buSzPts val="1400"/>
              <a:buNone/>
            </a:pPr>
            <a:r>
              <a:rPr lang="en-GB" sz="1600" dirty="0"/>
              <a:t>Fixer 5 minutes</a:t>
            </a:r>
            <a:endParaRPr sz="1600" dirty="0"/>
          </a:p>
          <a:p>
            <a:pPr marL="0" lvl="0" indent="0" algn="l" rtl="0">
              <a:lnSpc>
                <a:spcPct val="90000"/>
              </a:lnSpc>
              <a:spcBef>
                <a:spcPts val="1000"/>
              </a:spcBef>
              <a:spcAft>
                <a:spcPts val="0"/>
              </a:spcAft>
              <a:buClr>
                <a:schemeClr val="dk1"/>
              </a:buClr>
              <a:buSzPts val="1400"/>
              <a:buNone/>
            </a:pPr>
            <a:r>
              <a:rPr lang="en-GB" sz="1600" dirty="0"/>
              <a:t>Wash 20 minutes</a:t>
            </a:r>
            <a:endParaRPr sz="1600" dirty="0"/>
          </a:p>
        </p:txBody>
      </p:sp>
      <p:pic>
        <p:nvPicPr>
          <p:cNvPr id="108" name="Google Shape;108;p5"/>
          <p:cNvPicPr preferRelativeResize="0"/>
          <p:nvPr/>
        </p:nvPicPr>
        <p:blipFill>
          <a:blip r:embed="rId3">
            <a:alphaModFix/>
          </a:blip>
          <a:stretch>
            <a:fillRect/>
          </a:stretch>
        </p:blipFill>
        <p:spPr>
          <a:xfrm rot="5400000">
            <a:off x="8600613" y="790185"/>
            <a:ext cx="3762774" cy="2727999"/>
          </a:xfrm>
          <a:prstGeom prst="rect">
            <a:avLst/>
          </a:prstGeom>
          <a:noFill/>
          <a:ln>
            <a:noFill/>
          </a:ln>
        </p:spPr>
      </p:pic>
      <p:pic>
        <p:nvPicPr>
          <p:cNvPr id="109" name="Google Shape;109;p5"/>
          <p:cNvPicPr preferRelativeResize="0"/>
          <p:nvPr/>
        </p:nvPicPr>
        <p:blipFill>
          <a:blip r:embed="rId4">
            <a:alphaModFix/>
          </a:blip>
          <a:stretch>
            <a:fillRect/>
          </a:stretch>
        </p:blipFill>
        <p:spPr>
          <a:xfrm rot="5400000">
            <a:off x="5615367" y="3369821"/>
            <a:ext cx="3690649" cy="2517628"/>
          </a:xfrm>
          <a:prstGeom prst="rect">
            <a:avLst/>
          </a:prstGeom>
          <a:noFill/>
          <a:ln>
            <a:noFill/>
          </a:ln>
        </p:spPr>
      </p:pic>
    </p:spTree>
    <p:extLst>
      <p:ext uri="{BB962C8B-B14F-4D97-AF65-F5344CB8AC3E}">
        <p14:creationId xmlns:p14="http://schemas.microsoft.com/office/powerpoint/2010/main" val="20137105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7"/>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Evaluating</a:t>
            </a:r>
            <a:endParaRPr/>
          </a:p>
        </p:txBody>
      </p:sp>
      <p:sp>
        <p:nvSpPr>
          <p:cNvPr id="115" name="Google Shape;115;p7"/>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400"/>
              <a:buNone/>
            </a:pPr>
            <a:endParaRPr>
              <a:highlight>
                <a:schemeClr val="lt1"/>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Aim – I achieved my aim of photographing urban landscapes in both Cardiff and Swansea.</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Planning – I did not plan, to improve I could plan.</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Shoot – The shoot went well, I was able to get a handle on the exposures for different types of lighting and different subjects.</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Editing/Printing– I believe my edits are decent however there is a lot of room for improvement on this front.</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*Critique – No critique.</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r>
              <a:rPr lang="en-GB" sz="1600" dirty="0">
                <a:highlight>
                  <a:srgbClr val="FFFFFF"/>
                </a:highlight>
              </a:rPr>
              <a:t>Outcomes – I improved a great amount when using my second roll of film and was able to take all photos in focus while experimenting with settings and exposures.</a:t>
            </a:r>
            <a:endParaRPr sz="1600" dirty="0">
              <a:highlight>
                <a:srgbClr val="FFFFFF"/>
              </a:highlight>
            </a:endParaRPr>
          </a:p>
          <a:p>
            <a:pPr marL="0" lvl="0" indent="0" algn="l" rtl="0">
              <a:lnSpc>
                <a:spcPct val="90000"/>
              </a:lnSpc>
              <a:spcBef>
                <a:spcPts val="1000"/>
              </a:spcBef>
              <a:spcAft>
                <a:spcPts val="0"/>
              </a:spcAft>
              <a:buClr>
                <a:schemeClr val="dk1"/>
              </a:buClr>
              <a:buSzPts val="1400"/>
              <a:buNone/>
            </a:pPr>
            <a:endParaRPr sz="1400">
              <a:highlight>
                <a:schemeClr val="lt1"/>
              </a:highlight>
            </a:endParaRPr>
          </a:p>
        </p:txBody>
      </p:sp>
      <p:pic>
        <p:nvPicPr>
          <p:cNvPr id="116" name="Google Shape;116;p7"/>
          <p:cNvPicPr preferRelativeResize="0"/>
          <p:nvPr/>
        </p:nvPicPr>
        <p:blipFill>
          <a:blip r:embed="rId3">
            <a:alphaModFix/>
          </a:blip>
          <a:stretch>
            <a:fillRect/>
          </a:stretch>
        </p:blipFill>
        <p:spPr>
          <a:xfrm>
            <a:off x="5955792" y="1564584"/>
            <a:ext cx="6083808" cy="4276528"/>
          </a:xfrm>
          <a:prstGeom prst="rect">
            <a:avLst/>
          </a:prstGeom>
          <a:noFill/>
          <a:ln>
            <a:noFill/>
          </a:ln>
        </p:spPr>
      </p:pic>
    </p:spTree>
    <p:extLst>
      <p:ext uri="{BB962C8B-B14F-4D97-AF65-F5344CB8AC3E}">
        <p14:creationId xmlns:p14="http://schemas.microsoft.com/office/powerpoint/2010/main" val="20390614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014845" y="145472"/>
            <a:ext cx="10162309" cy="1647702"/>
          </a:xfrm>
          <a:prstGeom prst="rect">
            <a:avLst/>
          </a:prstGeom>
          <a:solidFill>
            <a:srgbClr val="FFD5E4"/>
          </a:solidFill>
          <a:ln>
            <a:noFill/>
          </a:ln>
        </p:spPr>
        <p:txBody>
          <a:bodyPr spcFirstLastPara="1" wrap="square" lIns="72000" tIns="144000" rIns="72000" bIns="72000" anchor="ctr" anchorCtr="0">
            <a:normAutofit fontScale="90000"/>
          </a:bodyPr>
          <a:lstStyle/>
          <a:p>
            <a:pPr marL="0" lvl="0" indent="0" algn="ctr" rtl="0">
              <a:lnSpc>
                <a:spcPct val="90000"/>
              </a:lnSpc>
              <a:spcBef>
                <a:spcPts val="0"/>
              </a:spcBef>
              <a:spcAft>
                <a:spcPts val="0"/>
              </a:spcAft>
              <a:buClr>
                <a:schemeClr val="dk1"/>
              </a:buClr>
              <a:buSzPct val="100000"/>
              <a:buFont typeface="Poppins"/>
              <a:buNone/>
            </a:pPr>
            <a:r>
              <a:rPr lang="en-GB">
                <a:latin typeface="Poppins"/>
                <a:ea typeface="Poppins"/>
                <a:cs typeface="Poppins"/>
                <a:sym typeface="Poppins"/>
              </a:rPr>
              <a:t>IMAGE ANALYSIS 3 - CONTEXT</a:t>
            </a:r>
            <a:endParaRPr/>
          </a:p>
        </p:txBody>
      </p:sp>
      <p:pic>
        <p:nvPicPr>
          <p:cNvPr id="85" name="Google Shape;85;p1"/>
          <p:cNvPicPr preferRelativeResize="0"/>
          <p:nvPr/>
        </p:nvPicPr>
        <p:blipFill rotWithShape="1">
          <a:blip r:embed="rId3">
            <a:alphaModFix/>
          </a:blip>
          <a:srcRect/>
          <a:stretch/>
        </p:blipFill>
        <p:spPr>
          <a:xfrm>
            <a:off x="4277825" y="2018900"/>
            <a:ext cx="3636350" cy="4550700"/>
          </a:xfrm>
          <a:prstGeom prst="rect">
            <a:avLst/>
          </a:prstGeom>
          <a:noFill/>
          <a:ln>
            <a:noFill/>
          </a:ln>
        </p:spPr>
      </p:pic>
    </p:spTree>
    <p:extLst>
      <p:ext uri="{BB962C8B-B14F-4D97-AF65-F5344CB8AC3E}">
        <p14:creationId xmlns:p14="http://schemas.microsoft.com/office/powerpoint/2010/main" val="25824175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Context - definition</a:t>
            </a:r>
            <a:endParaRPr/>
          </a:p>
        </p:txBody>
      </p:sp>
      <p:sp>
        <p:nvSpPr>
          <p:cNvPr id="91" name="Google Shape;91;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a:p>
          <a:p>
            <a:pPr marL="0" lvl="0" indent="0" algn="l" rtl="0">
              <a:lnSpc>
                <a:spcPct val="90000"/>
              </a:lnSpc>
              <a:spcBef>
                <a:spcPts val="1000"/>
              </a:spcBef>
              <a:spcAft>
                <a:spcPts val="0"/>
              </a:spcAft>
              <a:buClr>
                <a:schemeClr val="dk1"/>
              </a:buClr>
              <a:buSzPts val="1300"/>
              <a:buNone/>
            </a:pPr>
            <a:r>
              <a:rPr lang="en-GB" sz="1600" dirty="0"/>
              <a:t>Context is the information that can be gathered from within the image or outside sources relevant to the image, some examples are context taken from common knowledge of the event it portrays, context taken from the author/photographer or subject and context that can be visually or directly derived from the source.</a:t>
            </a:r>
            <a:endParaRPr sz="1600" dirty="0"/>
          </a:p>
          <a:p>
            <a:pPr marL="0" lvl="0" indent="0" algn="l" rtl="0">
              <a:lnSpc>
                <a:spcPct val="90000"/>
              </a:lnSpc>
              <a:spcBef>
                <a:spcPts val="1000"/>
              </a:spcBef>
              <a:spcAft>
                <a:spcPts val="0"/>
              </a:spcAft>
              <a:buClr>
                <a:schemeClr val="dk1"/>
              </a:buClr>
              <a:buSzPts val="1300"/>
              <a:buNone/>
            </a:pPr>
            <a:r>
              <a:rPr lang="en-GB" sz="1600" dirty="0"/>
              <a:t>Context affects the way we perceive and acknowledge photography and photographers;  it helps to provide an overall perception of what is being researched or looked at. Context can also help to figure out the meaning of photographic works and whether there is a message it depicts.</a:t>
            </a:r>
            <a:endParaRPr sz="1600" dirty="0"/>
          </a:p>
          <a:p>
            <a:pPr marL="0" lvl="0" indent="0" algn="l" rtl="0">
              <a:lnSpc>
                <a:spcPct val="90000"/>
              </a:lnSpc>
              <a:spcBef>
                <a:spcPts val="1000"/>
              </a:spcBef>
              <a:spcAft>
                <a:spcPts val="0"/>
              </a:spcAft>
              <a:buClr>
                <a:schemeClr val="dk1"/>
              </a:buClr>
              <a:buSzPts val="1300"/>
              <a:buNone/>
            </a:pPr>
            <a:endParaRPr sz="1300"/>
          </a:p>
        </p:txBody>
      </p:sp>
      <p:pic>
        <p:nvPicPr>
          <p:cNvPr id="92" name="Google Shape;92;p3"/>
          <p:cNvPicPr preferRelativeResize="0"/>
          <p:nvPr/>
        </p:nvPicPr>
        <p:blipFill rotWithShape="1">
          <a:blip r:embed="rId3">
            <a:alphaModFix/>
          </a:blip>
          <a:srcRect/>
          <a:stretch/>
        </p:blipFill>
        <p:spPr>
          <a:xfrm>
            <a:off x="6747332" y="0"/>
            <a:ext cx="4566292" cy="6858000"/>
          </a:xfrm>
          <a:prstGeom prst="rect">
            <a:avLst/>
          </a:prstGeom>
          <a:noFill/>
          <a:ln w="9525" cap="flat" cmpd="sng">
            <a:solidFill>
              <a:srgbClr val="FF93BA"/>
            </a:solidFill>
            <a:prstDash val="solid"/>
            <a:round/>
            <a:headEnd type="none" w="sm" len="sm"/>
            <a:tailEnd type="none" w="sm" len="sm"/>
          </a:ln>
        </p:spPr>
      </p:pic>
    </p:spTree>
    <p:extLst>
      <p:ext uri="{BB962C8B-B14F-4D97-AF65-F5344CB8AC3E}">
        <p14:creationId xmlns:p14="http://schemas.microsoft.com/office/powerpoint/2010/main" val="42506539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Saigon Execution</a:t>
            </a:r>
            <a:r>
              <a:rPr lang="en-GB" sz="4000">
                <a:latin typeface="Poppins"/>
                <a:ea typeface="Poppins"/>
                <a:cs typeface="Poppins"/>
                <a:sym typeface="Poppins"/>
              </a:rPr>
              <a:t>. Eddie Adams. 1968.</a:t>
            </a:r>
            <a:endParaRPr/>
          </a:p>
        </p:txBody>
      </p:sp>
      <p:sp>
        <p:nvSpPr>
          <p:cNvPr id="98" name="Google Shape;98;p4"/>
          <p:cNvSpPr txBox="1"/>
          <p:nvPr/>
        </p:nvSpPr>
        <p:spPr>
          <a:xfrm>
            <a:off x="388233" y="1016004"/>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marR="0" lvl="0" indent="0" algn="l" rtl="0">
              <a:lnSpc>
                <a:spcPct val="90000"/>
              </a:lnSpc>
              <a:spcBef>
                <a:spcPts val="1000"/>
              </a:spcBef>
              <a:spcAft>
                <a:spcPts val="0"/>
              </a:spcAft>
              <a:buClr>
                <a:schemeClr val="dk1"/>
              </a:buClr>
              <a:buSzPts val="1300"/>
              <a:buFont typeface="Arial"/>
              <a:buNone/>
            </a:pPr>
            <a:endParaRPr sz="1300" b="0" i="0" u="none" strike="noStrike" cap="none">
              <a:solidFill>
                <a:schemeClr val="dk1"/>
              </a:solidFill>
              <a:latin typeface="Arial"/>
              <a:ea typeface="Arial"/>
              <a:cs typeface="Arial"/>
              <a:sym typeface="Arial"/>
            </a:endParaRPr>
          </a:p>
          <a:p>
            <a:pPr marL="0" marR="0" lvl="0" indent="0" algn="l" rtl="0">
              <a:lnSpc>
                <a:spcPct val="90000"/>
              </a:lnSpc>
              <a:spcBef>
                <a:spcPts val="1000"/>
              </a:spcBef>
              <a:spcAft>
                <a:spcPts val="0"/>
              </a:spcAft>
              <a:buClr>
                <a:schemeClr val="dk1"/>
              </a:buClr>
              <a:buSzPts val="1300"/>
              <a:buFont typeface="Arial"/>
              <a:buNone/>
            </a:pPr>
            <a:r>
              <a:rPr lang="en-GB" sz="1600" dirty="0">
                <a:solidFill>
                  <a:schemeClr val="dk1"/>
                </a:solidFill>
              </a:rPr>
              <a:t>Visible context is context that can be gathered from the image from visual cues and analysis of its subjects, In this image some visual context can be seen from the action of the man with the gun and the reaction of the man on the right side of the image. Another example is the man’s hands tied behind his back, while not fully visible, from his arms being behind his back and going down to waist level you can gleam that his hands have likely been tied there.</a:t>
            </a:r>
            <a:endParaRPr sz="1600" dirty="0">
              <a:solidFill>
                <a:schemeClr val="dk1"/>
              </a:solidFill>
            </a:endParaRPr>
          </a:p>
          <a:p>
            <a:pPr marL="0" marR="0" lvl="0" indent="0" algn="l" rtl="0">
              <a:lnSpc>
                <a:spcPct val="90000"/>
              </a:lnSpc>
              <a:spcBef>
                <a:spcPts val="1000"/>
              </a:spcBef>
              <a:spcAft>
                <a:spcPts val="0"/>
              </a:spcAft>
              <a:buClr>
                <a:schemeClr val="dk1"/>
              </a:buClr>
              <a:buSzPts val="1300"/>
              <a:buFont typeface="Arial"/>
              <a:buNone/>
            </a:pPr>
            <a:r>
              <a:rPr lang="en-GB" sz="1600" dirty="0">
                <a:solidFill>
                  <a:schemeClr val="dk1"/>
                </a:solidFill>
              </a:rPr>
              <a:t>Visual context </a:t>
            </a:r>
            <a:r>
              <a:rPr lang="en-GB" sz="1600">
                <a:solidFill>
                  <a:schemeClr val="dk1"/>
                </a:solidFill>
              </a:rPr>
              <a:t>cannot</a:t>
            </a:r>
            <a:r>
              <a:rPr lang="en-GB" sz="1600" dirty="0">
                <a:solidFill>
                  <a:schemeClr val="dk1"/>
                </a:solidFill>
              </a:rPr>
              <a:t> be taken from outside sources or interpretation of previous or researched knowledge, it can only be taken from within the image/item you are using.</a:t>
            </a:r>
            <a:endParaRPr sz="1600" dirty="0">
              <a:solidFill>
                <a:schemeClr val="dk1"/>
              </a:solidFill>
            </a:endParaRPr>
          </a:p>
          <a:p>
            <a:pPr marL="0" marR="0" lvl="0" indent="0" algn="l" rtl="0">
              <a:lnSpc>
                <a:spcPct val="90000"/>
              </a:lnSpc>
              <a:spcBef>
                <a:spcPts val="1000"/>
              </a:spcBef>
              <a:spcAft>
                <a:spcPts val="0"/>
              </a:spcAft>
              <a:buClr>
                <a:schemeClr val="dk1"/>
              </a:buClr>
              <a:buSzPts val="1300"/>
              <a:buFont typeface="Arial"/>
              <a:buNone/>
            </a:pPr>
            <a:endParaRPr sz="1300">
              <a:solidFill>
                <a:schemeClr val="dk1"/>
              </a:solidFill>
            </a:endParaRPr>
          </a:p>
        </p:txBody>
      </p:sp>
      <p:pic>
        <p:nvPicPr>
          <p:cNvPr id="99" name="Google Shape;99;p4" descr="Eddie Adams (1933-2004)/ AP - 'Execution of a Viet Cong - Catawiki"/>
          <p:cNvPicPr preferRelativeResize="0"/>
          <p:nvPr/>
        </p:nvPicPr>
        <p:blipFill rotWithShape="1">
          <a:blip r:embed="rId3">
            <a:alphaModFix/>
          </a:blip>
          <a:srcRect/>
          <a:stretch/>
        </p:blipFill>
        <p:spPr>
          <a:xfrm>
            <a:off x="6026087" y="1387897"/>
            <a:ext cx="5988967" cy="4714173"/>
          </a:xfrm>
          <a:prstGeom prst="rect">
            <a:avLst/>
          </a:prstGeom>
          <a:noFill/>
          <a:ln>
            <a:noFill/>
          </a:ln>
        </p:spPr>
      </p:pic>
    </p:spTree>
    <p:extLst>
      <p:ext uri="{BB962C8B-B14F-4D97-AF65-F5344CB8AC3E}">
        <p14:creationId xmlns:p14="http://schemas.microsoft.com/office/powerpoint/2010/main" val="7079744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5"/>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Experimental Relationships</a:t>
            </a:r>
            <a:r>
              <a:rPr lang="en-GB" sz="4000">
                <a:latin typeface="Poppins"/>
                <a:ea typeface="Poppins"/>
                <a:cs typeface="Poppins"/>
                <a:sym typeface="Poppins"/>
              </a:rPr>
              <a:t>. Pixy liao. 2007-2018.</a:t>
            </a:r>
            <a:endParaRPr/>
          </a:p>
        </p:txBody>
      </p:sp>
      <p:sp>
        <p:nvSpPr>
          <p:cNvPr id="105" name="Google Shape;105;p5"/>
          <p:cNvSpPr txBox="1">
            <a:spLocks noGrp="1"/>
          </p:cNvSpPr>
          <p:nvPr>
            <p:ph type="body" idx="1"/>
          </p:nvPr>
        </p:nvSpPr>
        <p:spPr>
          <a:xfrm>
            <a:off x="253027" y="1269306"/>
            <a:ext cx="5501700" cy="54579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r>
              <a:rPr lang="en-GB" sz="1600" dirty="0"/>
              <a:t>Invisible context is context that is acquired outside of the visual analysis of the image, this can be interviews, articles, statements or personal interpretation/information that has been gathered on the subjects and authors.</a:t>
            </a:r>
            <a:endParaRPr sz="1600" dirty="0"/>
          </a:p>
          <a:p>
            <a:pPr marL="0" lvl="0" indent="0" algn="l" rtl="0">
              <a:lnSpc>
                <a:spcPct val="90000"/>
              </a:lnSpc>
              <a:spcBef>
                <a:spcPts val="1000"/>
              </a:spcBef>
              <a:spcAft>
                <a:spcPts val="0"/>
              </a:spcAft>
              <a:buClr>
                <a:schemeClr val="dk1"/>
              </a:buClr>
              <a:buSzPts val="1300"/>
              <a:buNone/>
            </a:pPr>
            <a:r>
              <a:rPr lang="en-GB" sz="1600" dirty="0"/>
              <a:t>Some context I have gathered about this image are as follows, Pixy Liao is a Chinese born and raised artist, to challenge the traditional perspectives on relationships Pixy Liao and her 5-year younger partner created a collection of work that spanned 10 years. In this collection Pixy and her partner create scenes and positions that challenge the norms of heterosexual relationships and flip the dynamics that follow. This information was found on Pixy’s official website and is an example of invisible context as it </a:t>
            </a:r>
            <a:r>
              <a:rPr lang="en-GB" sz="1600"/>
              <a:t>cannot</a:t>
            </a:r>
            <a:r>
              <a:rPr lang="en-GB" sz="1600" dirty="0"/>
              <a:t> be determined or found without an outside source.</a:t>
            </a:r>
            <a:endParaRPr sz="1600" dirty="0"/>
          </a:p>
          <a:p>
            <a:pPr marL="0" lvl="0" indent="0" algn="l" rtl="0">
              <a:lnSpc>
                <a:spcPct val="90000"/>
              </a:lnSpc>
              <a:spcBef>
                <a:spcPts val="1000"/>
              </a:spcBef>
              <a:spcAft>
                <a:spcPts val="0"/>
              </a:spcAft>
              <a:buClr>
                <a:schemeClr val="dk1"/>
              </a:buClr>
              <a:buSzPts val="1300"/>
              <a:buNone/>
            </a:pPr>
            <a:r>
              <a:rPr lang="en-GB" sz="1600" u="sng" dirty="0">
                <a:solidFill>
                  <a:schemeClr val="hlink"/>
                </a:solidFill>
                <a:hlinkClick r:id="rId3">
                  <a:extLst>
                    <a:ext uri="{A12FA001-AC4F-418D-AE19-62706E023703}">
                      <ahyp:hlinkClr xmlns:ahyp="http://schemas.microsoft.com/office/drawing/2018/hyperlinkcolor" val="tx"/>
                    </a:ext>
                  </a:extLst>
                </a:hlinkClick>
              </a:rPr>
              <a:t>https://www.pixyliao.com/experimental-relationship</a:t>
            </a:r>
            <a:endParaRPr sz="1600" dirty="0">
              <a:solidFill>
                <a:schemeClr val="hlink"/>
              </a:solidFill>
            </a:endParaRPr>
          </a:p>
          <a:p>
            <a:pPr marL="0" lvl="0" indent="0" algn="l" rtl="0">
              <a:lnSpc>
                <a:spcPct val="90000"/>
              </a:lnSpc>
              <a:spcBef>
                <a:spcPts val="1000"/>
              </a:spcBef>
              <a:spcAft>
                <a:spcPts val="0"/>
              </a:spcAft>
              <a:buClr>
                <a:schemeClr val="dk1"/>
              </a:buClr>
              <a:buSzPts val="1300"/>
              <a:buNone/>
            </a:pPr>
            <a:endParaRPr sz="1300"/>
          </a:p>
        </p:txBody>
      </p:sp>
      <p:pic>
        <p:nvPicPr>
          <p:cNvPr id="106" name="Google Shape;106;p5"/>
          <p:cNvPicPr preferRelativeResize="0"/>
          <p:nvPr/>
        </p:nvPicPr>
        <p:blipFill rotWithShape="1">
          <a:blip r:embed="rId4">
            <a:alphaModFix/>
          </a:blip>
          <a:srcRect/>
          <a:stretch/>
        </p:blipFill>
        <p:spPr>
          <a:xfrm>
            <a:off x="7338634" y="2055848"/>
            <a:ext cx="3661766" cy="2746325"/>
          </a:xfrm>
          <a:prstGeom prst="rect">
            <a:avLst/>
          </a:prstGeom>
          <a:noFill/>
          <a:ln>
            <a:noFill/>
          </a:ln>
        </p:spPr>
      </p:pic>
    </p:spTree>
    <p:extLst>
      <p:ext uri="{BB962C8B-B14F-4D97-AF65-F5344CB8AC3E}">
        <p14:creationId xmlns:p14="http://schemas.microsoft.com/office/powerpoint/2010/main" val="6118356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6"/>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No Country For Young Men</a:t>
            </a:r>
            <a:r>
              <a:rPr lang="en-GB" sz="4000">
                <a:latin typeface="Poppins"/>
                <a:ea typeface="Poppins"/>
                <a:cs typeface="Poppins"/>
                <a:sym typeface="Poppins"/>
              </a:rPr>
              <a:t>. Martin Seeds. 2021.</a:t>
            </a:r>
            <a:endParaRPr/>
          </a:p>
        </p:txBody>
      </p:sp>
      <p:sp>
        <p:nvSpPr>
          <p:cNvPr id="112" name="Google Shape;112;p6"/>
          <p:cNvSpPr txBox="1">
            <a:spLocks noGrp="1"/>
          </p:cNvSpPr>
          <p:nvPr>
            <p:ph type="body" idx="1"/>
          </p:nvPr>
        </p:nvSpPr>
        <p:spPr>
          <a:xfrm>
            <a:off x="182102" y="1243081"/>
            <a:ext cx="5501700" cy="239901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lnSpcReduction="10000"/>
          </a:bodyPr>
          <a:lstStyle/>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r>
              <a:rPr lang="en-GB" sz="1600" dirty="0"/>
              <a:t>Presentational context is information that can be gleaned from how a piece of work or exhibition is laid out and presented to its audience, this can be how large the prints are, in what order they are positioned, the lighting of the works and much more. </a:t>
            </a:r>
            <a:endParaRPr sz="1600" dirty="0"/>
          </a:p>
          <a:p>
            <a:pPr marL="0" lvl="0" indent="0" algn="l" rtl="0">
              <a:lnSpc>
                <a:spcPct val="90000"/>
              </a:lnSpc>
              <a:spcBef>
                <a:spcPts val="1000"/>
              </a:spcBef>
              <a:spcAft>
                <a:spcPts val="0"/>
              </a:spcAft>
              <a:buClr>
                <a:schemeClr val="dk1"/>
              </a:buClr>
              <a:buSzPts val="1300"/>
              <a:buNone/>
            </a:pPr>
            <a:r>
              <a:rPr lang="en-GB" sz="1600" dirty="0"/>
              <a:t>Presentational contexts tie heavily into artworks that try to convey a message greater than themselves, whether it is social, political, religious, or personal.</a:t>
            </a:r>
            <a:endParaRPr sz="1600" dirty="0"/>
          </a:p>
        </p:txBody>
      </p:sp>
      <p:pic>
        <p:nvPicPr>
          <p:cNvPr id="113" name="Google Shape;113;p6"/>
          <p:cNvPicPr preferRelativeResize="0"/>
          <p:nvPr/>
        </p:nvPicPr>
        <p:blipFill rotWithShape="1">
          <a:blip r:embed="rId3">
            <a:alphaModFix/>
          </a:blip>
          <a:srcRect l="32940" t="13187" r="36985" b="25534"/>
          <a:stretch/>
        </p:blipFill>
        <p:spPr>
          <a:xfrm>
            <a:off x="6196152" y="757730"/>
            <a:ext cx="5269147" cy="6038933"/>
          </a:xfrm>
          <a:prstGeom prst="rect">
            <a:avLst/>
          </a:prstGeom>
          <a:noFill/>
          <a:ln>
            <a:noFill/>
          </a:ln>
        </p:spPr>
      </p:pic>
    </p:spTree>
    <p:extLst>
      <p:ext uri="{BB962C8B-B14F-4D97-AF65-F5344CB8AC3E}">
        <p14:creationId xmlns:p14="http://schemas.microsoft.com/office/powerpoint/2010/main" val="19078829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7"/>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Untitled</a:t>
            </a:r>
            <a:r>
              <a:rPr lang="en-GB" sz="4000">
                <a:latin typeface="Poppins"/>
                <a:ea typeface="Poppins"/>
                <a:cs typeface="Poppins"/>
                <a:sym typeface="Poppins"/>
              </a:rPr>
              <a:t>.Tamsin Green.Unknown.</a:t>
            </a:r>
            <a:endParaRPr/>
          </a:p>
        </p:txBody>
      </p:sp>
      <p:sp>
        <p:nvSpPr>
          <p:cNvPr id="119" name="Google Shape;119;p7"/>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300"/>
              <a:buNone/>
            </a:pPr>
            <a:endParaRPr lang="en-GB" sz="1600" dirty="0"/>
          </a:p>
          <a:p>
            <a:pPr marL="0" lvl="0" indent="0" algn="l" rtl="0">
              <a:lnSpc>
                <a:spcPct val="90000"/>
              </a:lnSpc>
              <a:spcBef>
                <a:spcPts val="1000"/>
              </a:spcBef>
              <a:spcAft>
                <a:spcPts val="0"/>
              </a:spcAft>
              <a:buClr>
                <a:schemeClr val="dk1"/>
              </a:buClr>
              <a:buSzPts val="1300"/>
              <a:buNone/>
            </a:pPr>
            <a:endParaRPr lang="en-GB" sz="1600" dirty="0"/>
          </a:p>
          <a:p>
            <a:pPr marL="0" indent="0">
              <a:buSzPts val="1300"/>
              <a:buNone/>
            </a:pPr>
            <a:r>
              <a:rPr lang="en-GB" sz="1600" dirty="0"/>
              <a:t>Contexts taken from the material of a piece of art, The material of an artwork can help us understand the artists intentions and message (if they are trying to show one) or they can simply show us the artists preferences in terms of exhibiting work for an audience.</a:t>
            </a:r>
          </a:p>
          <a:p>
            <a:pPr marL="0" indent="0">
              <a:buSzPts val="1300"/>
              <a:buNone/>
            </a:pPr>
            <a:r>
              <a:rPr lang="en-GB" sz="1600" dirty="0"/>
              <a:t>Different materials will be used to present work based on a few differentiating factors, from historical trends and norms, religious and cultural tendencies. An example of this would be Greeks using clay, bronze and marble for their sculptures (c. 800BCE – 146BCE) and Egyptians using stone, copper, gold and lapis lazuli (c. 3100BCE – 30BCE).</a:t>
            </a:r>
          </a:p>
          <a:p>
            <a:pPr marL="0" indent="0">
              <a:buSzPts val="1300"/>
              <a:buNone/>
            </a:pPr>
            <a:r>
              <a:rPr lang="en-GB" sz="1600" dirty="0"/>
              <a:t>The choice of materials also come down to an artist's / author's personal life, context and preferences. </a:t>
            </a:r>
          </a:p>
          <a:p>
            <a:pPr marL="0" indent="0">
              <a:buSzPts val="1300"/>
              <a:buNone/>
            </a:pPr>
            <a:endParaRPr lang="en-GB" sz="1600" dirty="0"/>
          </a:p>
        </p:txBody>
      </p:sp>
      <p:pic>
        <p:nvPicPr>
          <p:cNvPr id="120" name="Google Shape;120;p7"/>
          <p:cNvPicPr preferRelativeResize="0"/>
          <p:nvPr/>
        </p:nvPicPr>
        <p:blipFill rotWithShape="1">
          <a:blip r:embed="rId3">
            <a:alphaModFix/>
          </a:blip>
          <a:srcRect l="18114" t="15178" r="21803" b="9645"/>
          <a:stretch/>
        </p:blipFill>
        <p:spPr>
          <a:xfrm>
            <a:off x="5797974" y="1290381"/>
            <a:ext cx="6974731" cy="4909172"/>
          </a:xfrm>
          <a:prstGeom prst="rect">
            <a:avLst/>
          </a:prstGeom>
          <a:noFill/>
          <a:ln>
            <a:noFill/>
          </a:ln>
        </p:spPr>
      </p:pic>
    </p:spTree>
    <p:extLst>
      <p:ext uri="{BB962C8B-B14F-4D97-AF65-F5344CB8AC3E}">
        <p14:creationId xmlns:p14="http://schemas.microsoft.com/office/powerpoint/2010/main" val="7513151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8"/>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457200" algn="l" rtl="0">
              <a:lnSpc>
                <a:spcPct val="90000"/>
              </a:lnSpc>
              <a:spcBef>
                <a:spcPts val="0"/>
              </a:spcBef>
              <a:spcAft>
                <a:spcPts val="0"/>
              </a:spcAft>
              <a:buClr>
                <a:schemeClr val="dk1"/>
              </a:buClr>
              <a:buSzPts val="4000"/>
              <a:buFont typeface="Poppins"/>
              <a:buNone/>
            </a:pPr>
            <a:r>
              <a:rPr lang="en-GB" sz="4000" i="1">
                <a:latin typeface="Poppins"/>
                <a:ea typeface="Poppins"/>
                <a:cs typeface="Poppins"/>
                <a:sym typeface="Poppins"/>
              </a:rPr>
              <a:t>National Reconnaissance Office Ground Station</a:t>
            </a:r>
            <a:r>
              <a:rPr lang="en-GB" sz="4000">
                <a:latin typeface="Poppins"/>
                <a:ea typeface="Poppins"/>
                <a:cs typeface="Poppins"/>
                <a:sym typeface="Poppins"/>
              </a:rPr>
              <a:t>. Trevor Paglan. 2012.</a:t>
            </a:r>
            <a:endParaRPr/>
          </a:p>
        </p:txBody>
      </p:sp>
      <p:sp>
        <p:nvSpPr>
          <p:cNvPr id="126" name="Google Shape;126;p8"/>
          <p:cNvSpPr txBox="1">
            <a:spLocks noGrp="1"/>
          </p:cNvSpPr>
          <p:nvPr>
            <p:ph type="body" idx="1"/>
          </p:nvPr>
        </p:nvSpPr>
        <p:spPr>
          <a:xfrm>
            <a:off x="321227" y="1301281"/>
            <a:ext cx="5501700" cy="54579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r>
              <a:rPr lang="en-GB" sz="1600" dirty="0"/>
              <a:t>The image is split into 2-3 parts, The foreground hill which is encapsulated in a shadow, the main subject which is a peach building holding a white dome atop it, and the background which holds the sky and clouds.</a:t>
            </a:r>
            <a:endParaRPr sz="1600" dirty="0"/>
          </a:p>
          <a:p>
            <a:pPr marL="0" lvl="0" indent="0" algn="l" rtl="0">
              <a:lnSpc>
                <a:spcPct val="90000"/>
              </a:lnSpc>
              <a:spcBef>
                <a:spcPts val="1000"/>
              </a:spcBef>
              <a:spcAft>
                <a:spcPts val="0"/>
              </a:spcAft>
              <a:buClr>
                <a:schemeClr val="dk1"/>
              </a:buClr>
              <a:buSzPts val="1300"/>
              <a:buNone/>
            </a:pPr>
            <a:r>
              <a:rPr lang="en-GB" sz="1600" dirty="0"/>
              <a:t>The building is just to the right hand side of the centre line making it clear and drawing attention to itself, the image is taken as a traditional landscape photograph. The hills are a mix of green and black split into 2 as the foreground hill is shadowed and the centre subject hill is lit well by the natural sunlight. </a:t>
            </a:r>
            <a:endParaRPr sz="1600" dirty="0"/>
          </a:p>
          <a:p>
            <a:pPr marL="0" lvl="0" indent="0" algn="l" rtl="0">
              <a:lnSpc>
                <a:spcPct val="90000"/>
              </a:lnSpc>
              <a:spcBef>
                <a:spcPts val="1000"/>
              </a:spcBef>
              <a:spcAft>
                <a:spcPts val="0"/>
              </a:spcAft>
              <a:buClr>
                <a:schemeClr val="dk1"/>
              </a:buClr>
              <a:buSzPts val="1300"/>
              <a:buNone/>
            </a:pPr>
            <a:r>
              <a:rPr lang="en-GB" sz="1600" dirty="0"/>
              <a:t>Context - The images in this set of work by Trevor </a:t>
            </a:r>
            <a:r>
              <a:rPr lang="en-GB" sz="1600" err="1"/>
              <a:t>Paglan</a:t>
            </a:r>
            <a:r>
              <a:rPr lang="en-GB" sz="1600" dirty="0"/>
              <a:t> are military and intelligence installation of the United States Government, the images as a symptom of not being civilian access are shot from great distances using powerful lenses usually seen in astrophotography.</a:t>
            </a:r>
            <a:endParaRPr sz="1600" dirty="0"/>
          </a:p>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endParaRPr/>
          </a:p>
        </p:txBody>
      </p:sp>
      <p:pic>
        <p:nvPicPr>
          <p:cNvPr id="127" name="Google Shape;127;p8" descr="National Reconnaissance Office Ground Station, New Mexico"/>
          <p:cNvPicPr preferRelativeResize="0"/>
          <p:nvPr/>
        </p:nvPicPr>
        <p:blipFill rotWithShape="1">
          <a:blip r:embed="rId3">
            <a:alphaModFix/>
          </a:blip>
          <a:srcRect/>
          <a:stretch/>
        </p:blipFill>
        <p:spPr>
          <a:xfrm>
            <a:off x="6230347" y="1301268"/>
            <a:ext cx="5533107" cy="4255477"/>
          </a:xfrm>
          <a:prstGeom prst="rect">
            <a:avLst/>
          </a:prstGeom>
          <a:noFill/>
          <a:ln>
            <a:noFill/>
          </a:ln>
        </p:spPr>
      </p:pic>
    </p:spTree>
    <p:extLst>
      <p:ext uri="{BB962C8B-B14F-4D97-AF65-F5344CB8AC3E}">
        <p14:creationId xmlns:p14="http://schemas.microsoft.com/office/powerpoint/2010/main" val="22424536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National Reconnaissance Office Ground Station, New Mexico">
            <a:extLst>
              <a:ext uri="{FF2B5EF4-FFF2-40B4-BE49-F238E27FC236}">
                <a16:creationId xmlns:a16="http://schemas.microsoft.com/office/drawing/2014/main" id="{F97A761F-86B3-0F3A-97A0-5699DF3AD7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57"/>
          <a:stretch/>
        </p:blipFill>
        <p:spPr bwMode="auto">
          <a:xfrm>
            <a:off x="-2" y="0"/>
            <a:ext cx="6096001" cy="68903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FE670440-E3A2-271E-C5E0-D154722BB1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9691"/>
          <a:stretch/>
        </p:blipFill>
        <p:spPr bwMode="auto">
          <a:xfrm>
            <a:off x="6095999" y="0"/>
            <a:ext cx="6096001" cy="68903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ARTWORK STUDY </a:t>
            </a:r>
            <a:br>
              <a:rPr lang="en-GB" dirty="0">
                <a:latin typeface="Futura" pitchFamily="50" charset="0"/>
              </a:rPr>
            </a:br>
            <a:r>
              <a:rPr lang="en-GB" dirty="0">
                <a:latin typeface="Futura" pitchFamily="50" charset="0"/>
              </a:rPr>
              <a:t>SEMINAR</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2341697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670936" y="4560"/>
            <a:ext cx="10515600" cy="1009040"/>
          </a:xfrm>
        </p:spPr>
        <p:txBody>
          <a:bodyPr>
            <a:normAutofit/>
          </a:bodyPr>
          <a:lstStyle/>
          <a:p>
            <a:r>
              <a:rPr lang="en-GB" sz="4000" dirty="0">
                <a:latin typeface="Futura" pitchFamily="50" charset="0"/>
              </a:rPr>
              <a:t>Context - definition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endParaRPr lang="en-GB" sz="1300" dirty="0"/>
          </a:p>
          <a:p>
            <a:pPr marL="0" indent="0">
              <a:buNone/>
            </a:pPr>
            <a:r>
              <a:rPr lang="en-GB" sz="1600" dirty="0"/>
              <a:t>The image is wide and unfocused, at the same time I believe the image to be powerful and captivating. Other described the image similarly as well as it being meaningful and subversive in nature. In large I agree with these descriptions at face value and then even more so when outside context is brought up.</a:t>
            </a:r>
          </a:p>
          <a:p>
            <a:pPr marL="0" indent="0">
              <a:buNone/>
            </a:pPr>
            <a:r>
              <a:rPr lang="en-GB" sz="1600" dirty="0"/>
              <a:t>The way Trevor </a:t>
            </a:r>
            <a:r>
              <a:rPr lang="en-GB" sz="1600" err="1"/>
              <a:t>Paglan</a:t>
            </a:r>
            <a:r>
              <a:rPr lang="en-GB" sz="1600" dirty="0"/>
              <a:t> shot these images and then displayed them puts into view the themes of Government and Military surveillance and the controlling / manipulative nature of Government bodies and states of authority both dictatorial and democratic. </a:t>
            </a:r>
          </a:p>
          <a:p>
            <a:pPr marL="0" indent="0">
              <a:buNone/>
            </a:pPr>
            <a:r>
              <a:rPr lang="en-GB" sz="1600" dirty="0"/>
              <a:t>The invisible contexts uncovered by our group was how Trevor </a:t>
            </a:r>
            <a:r>
              <a:rPr lang="en-GB" sz="1600" err="1"/>
              <a:t>Paglans</a:t>
            </a:r>
            <a:r>
              <a:rPr lang="en-GB" sz="1600" dirty="0"/>
              <a:t> work was very much on the topic of secrecy, surveillance and Government spying upon its own populace. These contexts impacted the image by putting into perspective the message and overarching theme of Trevor </a:t>
            </a:r>
            <a:r>
              <a:rPr lang="en-GB" sz="1600" err="1"/>
              <a:t>Paglans</a:t>
            </a:r>
            <a:r>
              <a:rPr lang="en-GB" sz="1600" dirty="0"/>
              <a:t> work and how the art works themself subvert expectation and often hide themselves in other themes before truly being discerned with outside information.</a:t>
            </a:r>
          </a:p>
          <a:p>
            <a:pPr marL="0" indent="0">
              <a:buNone/>
            </a:pPr>
            <a:endParaRPr lang="en-GB" sz="1300" dirty="0"/>
          </a:p>
        </p:txBody>
      </p:sp>
      <p:pic>
        <p:nvPicPr>
          <p:cNvPr id="6" name="Google Shape;127;p8" descr="National Reconnaissance Office Ground Station, New Mexico">
            <a:extLst>
              <a:ext uri="{FF2B5EF4-FFF2-40B4-BE49-F238E27FC236}">
                <a16:creationId xmlns:a16="http://schemas.microsoft.com/office/drawing/2014/main" id="{5A4E2D53-A87D-829B-361B-B1517FC4AE90}"/>
              </a:ext>
            </a:extLst>
          </p:cNvPr>
          <p:cNvPicPr preferRelativeResize="0"/>
          <p:nvPr/>
        </p:nvPicPr>
        <p:blipFill rotWithShape="1">
          <a:blip r:embed="rId2">
            <a:alphaModFix/>
          </a:blip>
          <a:srcRect/>
          <a:stretch/>
        </p:blipFill>
        <p:spPr>
          <a:xfrm>
            <a:off x="6230347" y="1301268"/>
            <a:ext cx="5533107" cy="4255477"/>
          </a:xfrm>
          <a:prstGeom prst="rect">
            <a:avLst/>
          </a:prstGeom>
          <a:noFill/>
          <a:ln>
            <a:noFill/>
          </a:ln>
        </p:spPr>
      </p:pic>
    </p:spTree>
    <p:extLst>
      <p:ext uri="{BB962C8B-B14F-4D97-AF65-F5344CB8AC3E}">
        <p14:creationId xmlns:p14="http://schemas.microsoft.com/office/powerpoint/2010/main" val="15088880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670936" y="-7164"/>
            <a:ext cx="10515600" cy="1009040"/>
          </a:xfrm>
        </p:spPr>
        <p:txBody>
          <a:bodyPr>
            <a:normAutofit fontScale="90000"/>
          </a:bodyPr>
          <a:lstStyle/>
          <a:p>
            <a:r>
              <a:rPr lang="en-GB" sz="4000" i="1" dirty="0">
                <a:latin typeface="Futura"/>
              </a:rPr>
              <a:t>National Reconnaissance Office Ground Station</a:t>
            </a:r>
            <a:r>
              <a:rPr lang="en-GB" sz="4000" dirty="0">
                <a:latin typeface="Futura"/>
              </a:rPr>
              <a:t>. Trevor </a:t>
            </a:r>
            <a:r>
              <a:rPr lang="en-GB" sz="4000" dirty="0" err="1">
                <a:latin typeface="Futura"/>
              </a:rPr>
              <a:t>Paglan</a:t>
            </a:r>
            <a:r>
              <a:rPr lang="en-GB" sz="4000" dirty="0">
                <a:latin typeface="Futura"/>
              </a:rPr>
              <a:t>. 2012.</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2" y="1005119"/>
            <a:ext cx="5970245" cy="5653886"/>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600" dirty="0"/>
          </a:p>
          <a:p>
            <a:pPr marL="0" indent="0">
              <a:buNone/>
            </a:pPr>
            <a:r>
              <a:rPr lang="en-GB" sz="1600" dirty="0"/>
              <a:t>Visible Context; Some visible contexts from the image are derived from its content being that of a building with a white domed roof often seen used in buildings run by military or intelligence agencies and bodies along with how it appears as a single structure surrounded by a vast amount of hilly greenery.  </a:t>
            </a:r>
          </a:p>
          <a:p>
            <a:pPr marL="0" indent="0">
              <a:buNone/>
            </a:pPr>
            <a:endParaRPr lang="en-GB" sz="1600" dirty="0"/>
          </a:p>
          <a:p>
            <a:pPr marL="0" indent="0">
              <a:buNone/>
            </a:pPr>
            <a:r>
              <a:rPr lang="en-GB" sz="1600" dirty="0"/>
              <a:t>Invisible Context; Some invisible contexts for this image can be found by looking into Trevor </a:t>
            </a:r>
            <a:r>
              <a:rPr lang="en-GB" sz="1600" err="1"/>
              <a:t>Paglans</a:t>
            </a:r>
            <a:r>
              <a:rPr lang="en-GB" sz="1600" dirty="0"/>
              <a:t> other work and statements about the project which contained this image. An example of this being how the project is a commentary piece on surveillance and Government intelligence agencies efforts to monitor and guide the populace.</a:t>
            </a:r>
          </a:p>
          <a:p>
            <a:pPr marL="0" indent="0">
              <a:buNone/>
            </a:pPr>
            <a:endParaRPr lang="en-GB" sz="1600" dirty="0"/>
          </a:p>
          <a:p>
            <a:pPr marL="0" indent="0">
              <a:buNone/>
            </a:pPr>
            <a:r>
              <a:rPr lang="en-GB" sz="1600" dirty="0"/>
              <a:t>Personal Contexts; My personal interpretation and feelings toward this as a stand-alone image led me to believe it’s a very well composed and themed image that hits the mark in what it's trying to show.</a:t>
            </a:r>
          </a:p>
          <a:p>
            <a:pPr marL="0" indent="0">
              <a:buNone/>
            </a:pPr>
            <a:endParaRPr lang="en-GB" sz="1300" dirty="0"/>
          </a:p>
          <a:p>
            <a:pPr marL="0" indent="0">
              <a:buNone/>
            </a:pPr>
            <a:endParaRPr lang="en-GB" sz="1300" dirty="0"/>
          </a:p>
          <a:p>
            <a:pPr marL="0" indent="0">
              <a:buNone/>
            </a:pPr>
            <a:r>
              <a:rPr lang="en-GB" sz="1300" dirty="0"/>
              <a:t>	</a:t>
            </a:r>
          </a:p>
        </p:txBody>
      </p:sp>
      <p:pic>
        <p:nvPicPr>
          <p:cNvPr id="5" name="Google Shape;127;p8" descr="National Reconnaissance Office Ground Station, New Mexico">
            <a:extLst>
              <a:ext uri="{FF2B5EF4-FFF2-40B4-BE49-F238E27FC236}">
                <a16:creationId xmlns:a16="http://schemas.microsoft.com/office/drawing/2014/main" id="{1B6BB977-4D6E-6471-3155-F7CE9A0EE8A6}"/>
              </a:ext>
            </a:extLst>
          </p:cNvPr>
          <p:cNvPicPr preferRelativeResize="0"/>
          <p:nvPr/>
        </p:nvPicPr>
        <p:blipFill rotWithShape="1">
          <a:blip r:embed="rId2">
            <a:alphaModFix/>
          </a:blip>
          <a:srcRect/>
          <a:stretch/>
        </p:blipFill>
        <p:spPr>
          <a:xfrm>
            <a:off x="6488255" y="1406776"/>
            <a:ext cx="5533107" cy="4255477"/>
          </a:xfrm>
          <a:prstGeom prst="rect">
            <a:avLst/>
          </a:prstGeom>
          <a:noFill/>
          <a:ln>
            <a:noFill/>
          </a:ln>
        </p:spPr>
      </p:pic>
    </p:spTree>
    <p:extLst>
      <p:ext uri="{BB962C8B-B14F-4D97-AF65-F5344CB8AC3E}">
        <p14:creationId xmlns:p14="http://schemas.microsoft.com/office/powerpoint/2010/main" val="13348062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014845" y="145472"/>
            <a:ext cx="10162309" cy="1647702"/>
          </a:xfrm>
          <a:prstGeom prst="rect">
            <a:avLst/>
          </a:prstGeom>
          <a:solidFill>
            <a:srgbClr val="FFD5E4"/>
          </a:solidFill>
          <a:ln>
            <a:noFill/>
          </a:ln>
        </p:spPr>
        <p:txBody>
          <a:bodyPr spcFirstLastPara="1" wrap="square" lIns="72000" tIns="144000" rIns="72000" bIns="72000" anchor="ctr" anchorCtr="0">
            <a:normAutofit fontScale="90000"/>
          </a:bodyPr>
          <a:lstStyle/>
          <a:p>
            <a:pPr marL="0" lvl="0" indent="0" algn="ctr" rtl="0">
              <a:lnSpc>
                <a:spcPct val="90000"/>
              </a:lnSpc>
              <a:spcBef>
                <a:spcPts val="0"/>
              </a:spcBef>
              <a:spcAft>
                <a:spcPts val="0"/>
              </a:spcAft>
              <a:buClr>
                <a:schemeClr val="dk1"/>
              </a:buClr>
              <a:buSzPct val="100000"/>
              <a:buFont typeface="Poppins"/>
              <a:buNone/>
            </a:pPr>
            <a:r>
              <a:rPr lang="en-GB">
                <a:latin typeface="Poppins"/>
                <a:ea typeface="Poppins"/>
                <a:cs typeface="Poppins"/>
                <a:sym typeface="Poppins"/>
              </a:rPr>
              <a:t>TASK 2 </a:t>
            </a:r>
            <a:br>
              <a:rPr lang="en-GB">
                <a:latin typeface="Poppins"/>
                <a:ea typeface="Poppins"/>
                <a:cs typeface="Poppins"/>
                <a:sym typeface="Poppins"/>
              </a:rPr>
            </a:br>
            <a:r>
              <a:rPr lang="en-GB">
                <a:latin typeface="Poppins"/>
                <a:ea typeface="Poppins"/>
                <a:cs typeface="Poppins"/>
                <a:sym typeface="Poppins"/>
              </a:rPr>
              <a:t>EXHIBITION REVIEW</a:t>
            </a:r>
            <a:endParaRPr/>
          </a:p>
        </p:txBody>
      </p:sp>
      <p:sp>
        <p:nvSpPr>
          <p:cNvPr id="85" name="Google Shape;85;p1"/>
          <p:cNvSpPr txBox="1"/>
          <p:nvPr/>
        </p:nvSpPr>
        <p:spPr>
          <a:xfrm>
            <a:off x="14230350" y="-19545300"/>
            <a:ext cx="18473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pic>
        <p:nvPicPr>
          <p:cNvPr id="86" name="Google Shape;86;p1"/>
          <p:cNvPicPr preferRelativeResize="0"/>
          <p:nvPr/>
        </p:nvPicPr>
        <p:blipFill>
          <a:blip r:embed="rId3">
            <a:alphaModFix/>
          </a:blip>
          <a:stretch>
            <a:fillRect/>
          </a:stretch>
        </p:blipFill>
        <p:spPr>
          <a:xfrm>
            <a:off x="5051603" y="1945574"/>
            <a:ext cx="2088788" cy="4760026"/>
          </a:xfrm>
          <a:prstGeom prst="rect">
            <a:avLst/>
          </a:prstGeom>
          <a:noFill/>
          <a:ln>
            <a:noFill/>
          </a:ln>
        </p:spPr>
      </p:pic>
    </p:spTree>
    <p:extLst>
      <p:ext uri="{BB962C8B-B14F-4D97-AF65-F5344CB8AC3E}">
        <p14:creationId xmlns:p14="http://schemas.microsoft.com/office/powerpoint/2010/main" val="2023270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3"/>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EXHIBITION REVIEW OVERVIEW</a:t>
            </a:r>
            <a:endParaRPr/>
          </a:p>
        </p:txBody>
      </p:sp>
      <p:sp>
        <p:nvSpPr>
          <p:cNvPr id="92" name="Google Shape;92;p3"/>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Clr>
                <a:schemeClr val="dk1"/>
              </a:buClr>
              <a:buSzPts val="1300"/>
              <a:buNone/>
            </a:pPr>
            <a:endParaRPr sz="1300"/>
          </a:p>
          <a:p>
            <a:pPr marL="0" lvl="0" indent="0" algn="l" rtl="0">
              <a:lnSpc>
                <a:spcPct val="90000"/>
              </a:lnSpc>
              <a:spcBef>
                <a:spcPts val="1000"/>
              </a:spcBef>
              <a:spcAft>
                <a:spcPts val="0"/>
              </a:spcAft>
              <a:buClr>
                <a:schemeClr val="dk1"/>
              </a:buClr>
              <a:buSzPts val="1300"/>
              <a:buNone/>
            </a:pPr>
            <a:r>
              <a:rPr lang="en-GB" sz="1600" dirty="0"/>
              <a:t>Attending and reviewing exhibitions helps to give artworks and projects a full and </a:t>
            </a:r>
            <a:r>
              <a:rPr lang="en-GB" sz="1600"/>
              <a:t>in-depth</a:t>
            </a:r>
            <a:r>
              <a:rPr lang="en-GB" sz="1600" dirty="0"/>
              <a:t> perspective and plenty of context that could not be found through other means physically or on the internet, it also serves as a starting point to learn and base our future projects and works off of. </a:t>
            </a:r>
            <a:endParaRPr sz="1600" dirty="0"/>
          </a:p>
          <a:p>
            <a:pPr marL="0" lvl="0" indent="0" algn="l" rtl="0">
              <a:lnSpc>
                <a:spcPct val="90000"/>
              </a:lnSpc>
              <a:spcBef>
                <a:spcPts val="1000"/>
              </a:spcBef>
              <a:spcAft>
                <a:spcPts val="0"/>
              </a:spcAft>
              <a:buClr>
                <a:schemeClr val="dk1"/>
              </a:buClr>
              <a:buSzPts val="1300"/>
              <a:buNone/>
            </a:pPr>
            <a:r>
              <a:rPr lang="en-GB" sz="1600" dirty="0"/>
              <a:t>Exhibitions can also have a profound emotional and personal perspective effect on an individual, It works to fully contextualise and convey the meaning, affect and purpose of its work both in a physical and a greater spiritual manner.</a:t>
            </a:r>
            <a:endParaRPr sz="1600" dirty="0"/>
          </a:p>
          <a:p>
            <a:pPr marL="0" lvl="0" indent="0" algn="l" rtl="0">
              <a:lnSpc>
                <a:spcPct val="90000"/>
              </a:lnSpc>
              <a:spcBef>
                <a:spcPts val="1000"/>
              </a:spcBef>
              <a:spcAft>
                <a:spcPts val="0"/>
              </a:spcAft>
              <a:buClr>
                <a:schemeClr val="dk1"/>
              </a:buClr>
              <a:buSzPts val="1300"/>
              <a:buNone/>
            </a:pPr>
            <a:r>
              <a:rPr lang="en-GB" sz="1600" dirty="0"/>
              <a:t>An exhibition is to be well planned and meticulous in its preparation.</a:t>
            </a:r>
            <a:endParaRPr sz="1600" dirty="0"/>
          </a:p>
          <a:p>
            <a:pPr marL="0" lvl="0" indent="0" algn="l" rtl="0">
              <a:lnSpc>
                <a:spcPct val="90000"/>
              </a:lnSpc>
              <a:spcBef>
                <a:spcPts val="1000"/>
              </a:spcBef>
              <a:spcAft>
                <a:spcPts val="0"/>
              </a:spcAft>
              <a:buClr>
                <a:schemeClr val="dk1"/>
              </a:buClr>
              <a:buSzPts val="1300"/>
              <a:buNone/>
            </a:pPr>
            <a:endParaRPr sz="1300"/>
          </a:p>
        </p:txBody>
      </p:sp>
      <p:pic>
        <p:nvPicPr>
          <p:cNvPr id="93" name="Google Shape;93;p3"/>
          <p:cNvPicPr preferRelativeResize="0"/>
          <p:nvPr/>
        </p:nvPicPr>
        <p:blipFill>
          <a:blip r:embed="rId3">
            <a:alphaModFix/>
          </a:blip>
          <a:stretch>
            <a:fillRect/>
          </a:stretch>
        </p:blipFill>
        <p:spPr>
          <a:xfrm>
            <a:off x="7484842" y="1174471"/>
            <a:ext cx="2274466" cy="5141016"/>
          </a:xfrm>
          <a:prstGeom prst="rect">
            <a:avLst/>
          </a:prstGeom>
          <a:noFill/>
          <a:ln>
            <a:noFill/>
          </a:ln>
        </p:spPr>
      </p:pic>
    </p:spTree>
    <p:extLst>
      <p:ext uri="{BB962C8B-B14F-4D97-AF65-F5344CB8AC3E}">
        <p14:creationId xmlns:p14="http://schemas.microsoft.com/office/powerpoint/2010/main" val="8524946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4"/>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Beauty in the Valleys</a:t>
            </a:r>
            <a:endParaRPr/>
          </a:p>
        </p:txBody>
      </p:sp>
      <p:sp>
        <p:nvSpPr>
          <p:cNvPr id="99" name="Google Shape;99;p4"/>
          <p:cNvSpPr txBox="1">
            <a:spLocks noGrp="1"/>
          </p:cNvSpPr>
          <p:nvPr>
            <p:ph type="body" idx="1"/>
          </p:nvPr>
        </p:nvSpPr>
        <p:spPr>
          <a:xfrm>
            <a:off x="301752" y="1016006"/>
            <a:ext cx="6677297" cy="4652402"/>
          </a:xfrm>
          <a:prstGeom prst="rect">
            <a:avLst/>
          </a:prstGeom>
          <a:noFill/>
          <a:ln w="9525" cap="flat" cmpd="sng">
            <a:solidFill>
              <a:schemeClr val="dk1"/>
            </a:solidFill>
            <a:prstDash val="solid"/>
            <a:round/>
            <a:headEnd type="none" w="sm" len="sm"/>
            <a:tailEnd type="none" w="sm" len="sm"/>
          </a:ln>
        </p:spPr>
        <p:txBody>
          <a:bodyPr spcFirstLastPara="1" vert="horz" wrap="square" lIns="91425" tIns="45700" rIns="91425" bIns="45700" rtlCol="0" anchor="t" anchorCtr="0">
            <a:noAutofit/>
          </a:bodyPr>
          <a:lstStyle/>
          <a:p>
            <a:pPr marL="0" lvl="0" indent="0" algn="l" rtl="0">
              <a:lnSpc>
                <a:spcPct val="90000"/>
              </a:lnSpc>
              <a:spcBef>
                <a:spcPts val="1000"/>
              </a:spcBef>
              <a:spcAft>
                <a:spcPts val="0"/>
              </a:spcAft>
              <a:buClr>
                <a:schemeClr val="dk1"/>
              </a:buClr>
              <a:buSzPts val="1300"/>
              <a:buNone/>
            </a:pPr>
            <a:r>
              <a:rPr lang="en-GB" sz="1600" dirty="0"/>
              <a:t>The Valleys Exhibition was a brilliantly put together collection of diverse Welsh artworks depicting almost every aspect of South Welsh Culture.</a:t>
            </a:r>
            <a:endParaRPr lang="en-US" sz="1600"/>
          </a:p>
          <a:p>
            <a:pPr marL="0" lvl="0" indent="0" algn="l" rtl="0">
              <a:lnSpc>
                <a:spcPct val="90000"/>
              </a:lnSpc>
              <a:spcBef>
                <a:spcPts val="1000"/>
              </a:spcBef>
              <a:spcAft>
                <a:spcPts val="0"/>
              </a:spcAft>
              <a:buClr>
                <a:schemeClr val="dk1"/>
              </a:buClr>
              <a:buSzPts val="1300"/>
              <a:buNone/>
            </a:pPr>
            <a:endParaRPr sz="1600" dirty="0"/>
          </a:p>
          <a:p>
            <a:pPr marL="0" lvl="0" indent="0" algn="l" rtl="0">
              <a:lnSpc>
                <a:spcPct val="90000"/>
              </a:lnSpc>
              <a:spcBef>
                <a:spcPts val="1000"/>
              </a:spcBef>
              <a:spcAft>
                <a:spcPts val="0"/>
              </a:spcAft>
              <a:buClr>
                <a:schemeClr val="dk1"/>
              </a:buClr>
              <a:buSzPts val="1300"/>
              <a:buNone/>
            </a:pPr>
            <a:r>
              <a:rPr lang="en-GB" sz="1600" dirty="0"/>
              <a:t>Entombed - Jesus in the Midst, A piece of art created by Nicholas Evans in 1974 depicts a stereotypical Welsh coal mine which for so long was the backbone of Welsh culture, economics and global recognition, however in this artwork. Centre frame stands Jesus Christ dressed as the other miners that crowd at his feet, Jesus holds a lit lantern in one hand, a pair of golden keys in the other and adorns a helmet with a lit light of its own. The artwork is framed by two wooden support beams which start from the middle of either side of the frame which go on to prop up a third wooden beam across the top of the frame, Jesus stands centre with a circle of miners crouched at his feet praying as the foreground is littered with shapes assumed to be tools or rocks.</a:t>
            </a:r>
            <a:endParaRPr sz="1600" dirty="0"/>
          </a:p>
          <a:p>
            <a:pPr marL="0" lvl="0" indent="0" algn="l" rtl="0">
              <a:lnSpc>
                <a:spcPct val="90000"/>
              </a:lnSpc>
              <a:spcBef>
                <a:spcPts val="1000"/>
              </a:spcBef>
              <a:spcAft>
                <a:spcPts val="0"/>
              </a:spcAft>
              <a:buClr>
                <a:schemeClr val="dk1"/>
              </a:buClr>
              <a:buSzPts val="1300"/>
              <a:buNone/>
            </a:pPr>
            <a:r>
              <a:rPr lang="en-GB" sz="1600" dirty="0"/>
              <a:t>Entombed is a powerful piece of art tying Welsh culture and sentiment with Christian symbology and religious belief further extenuating the close-knit community feel both Wales and Christendom have. </a:t>
            </a:r>
            <a:endParaRPr sz="1600" dirty="0"/>
          </a:p>
        </p:txBody>
      </p:sp>
      <p:pic>
        <p:nvPicPr>
          <p:cNvPr id="100" name="Google Shape;100;p4"/>
          <p:cNvPicPr preferRelativeResize="0"/>
          <p:nvPr/>
        </p:nvPicPr>
        <p:blipFill>
          <a:blip r:embed="rId3">
            <a:alphaModFix/>
          </a:blip>
          <a:stretch>
            <a:fillRect/>
          </a:stretch>
        </p:blipFill>
        <p:spPr>
          <a:xfrm>
            <a:off x="7148730" y="525421"/>
            <a:ext cx="3360176" cy="5141015"/>
          </a:xfrm>
          <a:prstGeom prst="rect">
            <a:avLst/>
          </a:prstGeom>
          <a:noFill/>
          <a:ln>
            <a:noFill/>
          </a:ln>
        </p:spPr>
      </p:pic>
      <p:sp>
        <p:nvSpPr>
          <p:cNvPr id="101" name="Google Shape;101;p4"/>
          <p:cNvSpPr txBox="1"/>
          <p:nvPr/>
        </p:nvSpPr>
        <p:spPr>
          <a:xfrm>
            <a:off x="7148675" y="5666425"/>
            <a:ext cx="3360300" cy="546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300">
                <a:solidFill>
                  <a:schemeClr val="dk1"/>
                </a:solidFill>
              </a:rPr>
              <a:t>Entombed - Jesus in the Midst, 1974, Nicholas Evans</a:t>
            </a:r>
            <a:endParaRPr sz="1300">
              <a:solidFill>
                <a:schemeClr val="dk1"/>
              </a:solidFill>
            </a:endParaRPr>
          </a:p>
        </p:txBody>
      </p:sp>
    </p:spTree>
    <p:extLst>
      <p:ext uri="{BB962C8B-B14F-4D97-AF65-F5344CB8AC3E}">
        <p14:creationId xmlns:p14="http://schemas.microsoft.com/office/powerpoint/2010/main" val="11595416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5"/>
          <p:cNvSpPr txBox="1">
            <a:spLocks noGrp="1"/>
          </p:cNvSpPr>
          <p:nvPr>
            <p:ph type="title"/>
          </p:nvPr>
        </p:nvSpPr>
        <p:spPr>
          <a:xfrm>
            <a:off x="182105" y="86621"/>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4000"/>
              <a:buFont typeface="Poppins"/>
              <a:buNone/>
            </a:pPr>
            <a:r>
              <a:rPr lang="en-GB" sz="4000">
                <a:solidFill>
                  <a:srgbClr val="FF0000"/>
                </a:solidFill>
                <a:latin typeface="Poppins"/>
                <a:ea typeface="Poppins"/>
                <a:cs typeface="Poppins"/>
                <a:sym typeface="Poppins"/>
              </a:rPr>
              <a:t>PROJECT 1 – The Communist A Political Meeting, 1931. Evan Walters.</a:t>
            </a:r>
            <a:endParaRPr/>
          </a:p>
        </p:txBody>
      </p:sp>
      <p:sp>
        <p:nvSpPr>
          <p:cNvPr id="107" name="Google Shape;107;p5"/>
          <p:cNvSpPr txBox="1">
            <a:spLocks noGrp="1"/>
          </p:cNvSpPr>
          <p:nvPr>
            <p:ph type="body" idx="1"/>
          </p:nvPr>
        </p:nvSpPr>
        <p:spPr>
          <a:xfrm>
            <a:off x="301750" y="1338300"/>
            <a:ext cx="5501700" cy="51357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1000"/>
              </a:spcBef>
              <a:spcAft>
                <a:spcPts val="0"/>
              </a:spcAft>
              <a:buNone/>
            </a:pPr>
            <a:endParaRPr sz="1300"/>
          </a:p>
          <a:p>
            <a:pPr marL="0" lvl="0" indent="0" algn="l" rtl="0">
              <a:lnSpc>
                <a:spcPct val="90000"/>
              </a:lnSpc>
              <a:spcBef>
                <a:spcPts val="1000"/>
              </a:spcBef>
              <a:spcAft>
                <a:spcPts val="0"/>
              </a:spcAft>
              <a:buNone/>
            </a:pPr>
            <a:r>
              <a:rPr lang="en-GB" sz="1600" dirty="0"/>
              <a:t>The Communist A Political Meeting is divided into two halves on the right stand atop a box a man with arms spread like a bird's wings, wearing a red shirt and brown coat, he looks towards the sky crowded by people at knee to hip height. Before the box lays the man's hat and a piece of paper. The left half of the artwork holds more people crowding and above them a cut in the wall revealing 9 smokestacks and multiple factory buildings in the background giving the artwork context in terms of time period and setting. The scene is split with straight lines from the walls, ground and the heads of the crowd which serve as a straight cutoff for the bottom and top half of the frame. </a:t>
            </a:r>
            <a:endParaRPr sz="1600" dirty="0"/>
          </a:p>
          <a:p>
            <a:pPr marL="0" lvl="0" indent="0" algn="l" rtl="0">
              <a:lnSpc>
                <a:spcPct val="90000"/>
              </a:lnSpc>
              <a:spcBef>
                <a:spcPts val="1000"/>
              </a:spcBef>
              <a:spcAft>
                <a:spcPts val="0"/>
              </a:spcAft>
              <a:buNone/>
            </a:pPr>
            <a:r>
              <a:rPr lang="en-GB" sz="1600" dirty="0"/>
              <a:t>The artwork was presented among other similar paintings on a large white wall, it was positioned slightly off centre to the left and took up a wide space for itself before any other painting can be seen immediately drawing eyes to itself and guiding them across the whole wall.</a:t>
            </a:r>
            <a:endParaRPr sz="1600" dirty="0"/>
          </a:p>
          <a:p>
            <a:pPr marL="0" lvl="0" indent="0" algn="l" rtl="0">
              <a:lnSpc>
                <a:spcPct val="90000"/>
              </a:lnSpc>
              <a:spcBef>
                <a:spcPts val="1000"/>
              </a:spcBef>
              <a:spcAft>
                <a:spcPts val="0"/>
              </a:spcAft>
              <a:buClr>
                <a:srgbClr val="FF0000"/>
              </a:buClr>
              <a:buSzPts val="1300"/>
              <a:buNone/>
            </a:pPr>
            <a:endParaRPr/>
          </a:p>
        </p:txBody>
      </p:sp>
      <p:pic>
        <p:nvPicPr>
          <p:cNvPr id="108" name="Google Shape;108;p5"/>
          <p:cNvPicPr preferRelativeResize="0"/>
          <p:nvPr/>
        </p:nvPicPr>
        <p:blipFill>
          <a:blip r:embed="rId3">
            <a:alphaModFix/>
          </a:blip>
          <a:stretch>
            <a:fillRect/>
          </a:stretch>
        </p:blipFill>
        <p:spPr>
          <a:xfrm>
            <a:off x="6000250" y="1338297"/>
            <a:ext cx="6083750" cy="5017526"/>
          </a:xfrm>
          <a:prstGeom prst="rect">
            <a:avLst/>
          </a:prstGeom>
          <a:noFill/>
          <a:ln>
            <a:noFill/>
          </a:ln>
        </p:spPr>
      </p:pic>
    </p:spTree>
    <p:extLst>
      <p:ext uri="{BB962C8B-B14F-4D97-AF65-F5344CB8AC3E}">
        <p14:creationId xmlns:p14="http://schemas.microsoft.com/office/powerpoint/2010/main" val="38603383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6"/>
          <p:cNvSpPr txBox="1">
            <a:spLocks noGrp="1"/>
          </p:cNvSpPr>
          <p:nvPr>
            <p:ph type="title"/>
          </p:nvPr>
        </p:nvSpPr>
        <p:spPr>
          <a:xfrm>
            <a:off x="182105" y="86621"/>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4000"/>
              <a:buFont typeface="Poppins"/>
              <a:buNone/>
            </a:pPr>
            <a:r>
              <a:rPr lang="en-GB" sz="4000">
                <a:solidFill>
                  <a:srgbClr val="FF0000"/>
                </a:solidFill>
                <a:latin typeface="Poppins"/>
                <a:ea typeface="Poppins"/>
                <a:cs typeface="Poppins"/>
                <a:sym typeface="Poppins"/>
              </a:rPr>
              <a:t>PROJECT 2 – End of the Row, 1956 - Present. Paul Cabuts.</a:t>
            </a:r>
            <a:endParaRPr/>
          </a:p>
        </p:txBody>
      </p:sp>
      <p:sp>
        <p:nvSpPr>
          <p:cNvPr id="114" name="Google Shape;114;p6"/>
          <p:cNvSpPr txBox="1">
            <a:spLocks noGrp="1"/>
          </p:cNvSpPr>
          <p:nvPr>
            <p:ph type="body" idx="1"/>
          </p:nvPr>
        </p:nvSpPr>
        <p:spPr>
          <a:xfrm>
            <a:off x="301750" y="1308025"/>
            <a:ext cx="5501700" cy="51660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228600" lvl="0" indent="0" algn="l" rtl="0">
              <a:lnSpc>
                <a:spcPct val="90000"/>
              </a:lnSpc>
              <a:spcBef>
                <a:spcPts val="1000"/>
              </a:spcBef>
              <a:spcAft>
                <a:spcPts val="0"/>
              </a:spcAft>
              <a:buNone/>
            </a:pPr>
            <a:endParaRPr sz="1300"/>
          </a:p>
          <a:p>
            <a:pPr marL="0" lvl="0" indent="0" algn="l" rtl="0">
              <a:lnSpc>
                <a:spcPct val="90000"/>
              </a:lnSpc>
              <a:spcBef>
                <a:spcPts val="1000"/>
              </a:spcBef>
              <a:spcAft>
                <a:spcPts val="0"/>
              </a:spcAft>
              <a:buNone/>
            </a:pPr>
            <a:r>
              <a:rPr lang="en-GB" sz="1600" dirty="0"/>
              <a:t>A Terraced house centre frame shot from its side, wires running either to its top left or top right side, 2 houses on a slanted hill reminiscent of traditional valleys council housing estates, 1 house on a flat surface. Skies are shot blue </a:t>
            </a:r>
            <a:r>
              <a:rPr lang="en-GB" sz="1600"/>
              <a:t>clear</a:t>
            </a:r>
            <a:r>
              <a:rPr lang="en-GB" sz="1600" dirty="0"/>
              <a:t> with white clouds.</a:t>
            </a:r>
            <a:endParaRPr sz="1600" dirty="0"/>
          </a:p>
          <a:p>
            <a:pPr marL="0" lvl="0" indent="0" algn="l" rtl="0">
              <a:lnSpc>
                <a:spcPct val="90000"/>
              </a:lnSpc>
              <a:spcBef>
                <a:spcPts val="1000"/>
              </a:spcBef>
              <a:spcAft>
                <a:spcPts val="0"/>
              </a:spcAft>
              <a:buNone/>
            </a:pPr>
            <a:r>
              <a:rPr lang="en-GB" sz="1600" dirty="0"/>
              <a:t>The shots are in tight frames and solely focusing on the houses themselves along with only being shot as side profiles of each subject, in each shot there is a singular subject of the house it depicts. </a:t>
            </a:r>
            <a:endParaRPr sz="1600" dirty="0"/>
          </a:p>
          <a:p>
            <a:pPr marL="0" lvl="0" indent="0" algn="l" rtl="0">
              <a:lnSpc>
                <a:spcPct val="90000"/>
              </a:lnSpc>
              <a:spcBef>
                <a:spcPts val="1000"/>
              </a:spcBef>
              <a:spcAft>
                <a:spcPts val="0"/>
              </a:spcAft>
              <a:buNone/>
            </a:pPr>
            <a:r>
              <a:rPr lang="en-GB" sz="1600" dirty="0"/>
              <a:t>This piece was uniquely presented, in large frames however the images themselves were small, only taking up </a:t>
            </a:r>
            <a:r>
              <a:rPr lang="en-GB" sz="1600"/>
              <a:t>maybe</a:t>
            </a:r>
            <a:r>
              <a:rPr lang="en-GB" sz="1600" dirty="0"/>
              <a:t> 1/4th or 1/5th of the frame itself, along with this it was put in a hallway off to the side that led to stairs which above hung a separate piece larger and more calling for attention making the End Of The Row art piece easy to miss.</a:t>
            </a:r>
            <a:endParaRPr sz="1600" dirty="0"/>
          </a:p>
        </p:txBody>
      </p:sp>
      <p:pic>
        <p:nvPicPr>
          <p:cNvPr id="115" name="Google Shape;115;p6"/>
          <p:cNvPicPr preferRelativeResize="0"/>
          <p:nvPr/>
        </p:nvPicPr>
        <p:blipFill>
          <a:blip r:embed="rId3">
            <a:alphaModFix/>
          </a:blip>
          <a:stretch>
            <a:fillRect/>
          </a:stretch>
        </p:blipFill>
        <p:spPr>
          <a:xfrm>
            <a:off x="5803450" y="1308028"/>
            <a:ext cx="2543400" cy="3247725"/>
          </a:xfrm>
          <a:prstGeom prst="rect">
            <a:avLst/>
          </a:prstGeom>
          <a:noFill/>
          <a:ln>
            <a:noFill/>
          </a:ln>
        </p:spPr>
      </p:pic>
      <p:pic>
        <p:nvPicPr>
          <p:cNvPr id="116" name="Google Shape;116;p6"/>
          <p:cNvPicPr preferRelativeResize="0"/>
          <p:nvPr/>
        </p:nvPicPr>
        <p:blipFill>
          <a:blip r:embed="rId4">
            <a:alphaModFix/>
          </a:blip>
          <a:stretch>
            <a:fillRect/>
          </a:stretch>
        </p:blipFill>
        <p:spPr>
          <a:xfrm>
            <a:off x="8346850" y="1308015"/>
            <a:ext cx="2672179" cy="3247725"/>
          </a:xfrm>
          <a:prstGeom prst="rect">
            <a:avLst/>
          </a:prstGeom>
          <a:noFill/>
          <a:ln>
            <a:noFill/>
          </a:ln>
        </p:spPr>
      </p:pic>
      <p:pic>
        <p:nvPicPr>
          <p:cNvPr id="117" name="Google Shape;117;p6"/>
          <p:cNvPicPr preferRelativeResize="0"/>
          <p:nvPr/>
        </p:nvPicPr>
        <p:blipFill>
          <a:blip r:embed="rId5">
            <a:alphaModFix/>
          </a:blip>
          <a:stretch>
            <a:fillRect/>
          </a:stretch>
        </p:blipFill>
        <p:spPr>
          <a:xfrm>
            <a:off x="7590875" y="4555749"/>
            <a:ext cx="1520584" cy="1918275"/>
          </a:xfrm>
          <a:prstGeom prst="rect">
            <a:avLst/>
          </a:prstGeom>
          <a:noFill/>
          <a:ln>
            <a:noFill/>
          </a:ln>
        </p:spPr>
      </p:pic>
    </p:spTree>
    <p:extLst>
      <p:ext uri="{BB962C8B-B14F-4D97-AF65-F5344CB8AC3E}">
        <p14:creationId xmlns:p14="http://schemas.microsoft.com/office/powerpoint/2010/main" val="28981718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7"/>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0000"/>
              </a:buClr>
              <a:buSzPts val="4000"/>
              <a:buFont typeface="Poppins"/>
              <a:buNone/>
            </a:pPr>
            <a:r>
              <a:rPr lang="en-GB" sz="4000">
                <a:solidFill>
                  <a:srgbClr val="FF0000"/>
                </a:solidFill>
                <a:latin typeface="Poppins"/>
                <a:ea typeface="Poppins"/>
                <a:cs typeface="Poppins"/>
                <a:sym typeface="Poppins"/>
              </a:rPr>
              <a:t>PROJECT 3 – Coalfaces, 1990. Tina Carr, Annemarie Schone.</a:t>
            </a:r>
            <a:endParaRPr/>
          </a:p>
        </p:txBody>
      </p:sp>
      <p:sp>
        <p:nvSpPr>
          <p:cNvPr id="123" name="Google Shape;123;p7"/>
          <p:cNvSpPr txBox="1">
            <a:spLocks noGrp="1"/>
          </p:cNvSpPr>
          <p:nvPr>
            <p:ph type="body" idx="1"/>
          </p:nvPr>
        </p:nvSpPr>
        <p:spPr>
          <a:xfrm>
            <a:off x="301750" y="1292875"/>
            <a:ext cx="5501700" cy="5181000"/>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228600" lvl="0" indent="0" algn="l" rtl="0">
              <a:lnSpc>
                <a:spcPct val="90000"/>
              </a:lnSpc>
              <a:spcBef>
                <a:spcPts val="1000"/>
              </a:spcBef>
              <a:spcAft>
                <a:spcPts val="0"/>
              </a:spcAft>
              <a:buNone/>
            </a:pPr>
            <a:endParaRPr sz="1300"/>
          </a:p>
          <a:p>
            <a:pPr marL="0" lvl="0" indent="0" algn="l" rtl="0">
              <a:lnSpc>
                <a:spcPct val="90000"/>
              </a:lnSpc>
              <a:spcBef>
                <a:spcPts val="1000"/>
              </a:spcBef>
              <a:spcAft>
                <a:spcPts val="0"/>
              </a:spcAft>
              <a:buNone/>
            </a:pPr>
            <a:r>
              <a:rPr lang="en-GB" sz="1600" dirty="0"/>
              <a:t>5 People 1 dog, a street landscape depicting a CO-OP store and local residents, A lady and her dog take up centre frame standing at the entrance of the store facing toward the camera, on the right hand side 3 people and a baby stroller can be seen along with a stone box, the left side has only 1 person beneath wire fencing and metal poles atop the roof of the CO-OP store. The foreground is taken by the road with the background taken by a clear blue sky. The frame is compact yet wide with a larger focus and harsh natural lighting.</a:t>
            </a:r>
            <a:endParaRPr sz="1600" dirty="0"/>
          </a:p>
          <a:p>
            <a:pPr marL="0" lvl="0" indent="0" algn="l" rtl="0">
              <a:lnSpc>
                <a:spcPct val="90000"/>
              </a:lnSpc>
              <a:spcBef>
                <a:spcPts val="1000"/>
              </a:spcBef>
              <a:spcAft>
                <a:spcPts val="0"/>
              </a:spcAft>
              <a:buNone/>
            </a:pPr>
            <a:r>
              <a:rPr lang="en-GB" sz="1600" dirty="0"/>
              <a:t>The image has a focus on the people and community of Welsh Valleys and strays away from depicting traditional Welsh stereotypes of coal mines, sheep farms and rundown villages.</a:t>
            </a:r>
            <a:endParaRPr sz="1600" dirty="0"/>
          </a:p>
          <a:p>
            <a:pPr marL="0" lvl="0" indent="0" algn="l" rtl="0">
              <a:lnSpc>
                <a:spcPct val="90000"/>
              </a:lnSpc>
              <a:spcBef>
                <a:spcPts val="1000"/>
              </a:spcBef>
              <a:spcAft>
                <a:spcPts val="0"/>
              </a:spcAft>
              <a:buClr>
                <a:srgbClr val="FF0000"/>
              </a:buClr>
              <a:buSzPts val="1300"/>
              <a:buNone/>
            </a:pPr>
            <a:endParaRPr/>
          </a:p>
        </p:txBody>
      </p:sp>
      <p:pic>
        <p:nvPicPr>
          <p:cNvPr id="124" name="Google Shape;124;p7"/>
          <p:cNvPicPr preferRelativeResize="0"/>
          <p:nvPr/>
        </p:nvPicPr>
        <p:blipFill>
          <a:blip r:embed="rId3">
            <a:alphaModFix/>
          </a:blip>
          <a:stretch>
            <a:fillRect/>
          </a:stretch>
        </p:blipFill>
        <p:spPr>
          <a:xfrm>
            <a:off x="6001275" y="1579734"/>
            <a:ext cx="6083750" cy="4374216"/>
          </a:xfrm>
          <a:prstGeom prst="rect">
            <a:avLst/>
          </a:prstGeom>
          <a:noFill/>
          <a:ln>
            <a:noFill/>
          </a:ln>
        </p:spPr>
      </p:pic>
    </p:spTree>
    <p:extLst>
      <p:ext uri="{BB962C8B-B14F-4D97-AF65-F5344CB8AC3E}">
        <p14:creationId xmlns:p14="http://schemas.microsoft.com/office/powerpoint/2010/main" val="1839451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8"/>
          <p:cNvSpPr txBox="1">
            <a:spLocks noGrp="1"/>
          </p:cNvSpPr>
          <p:nvPr>
            <p:ph type="title"/>
          </p:nvPr>
        </p:nvSpPr>
        <p:spPr>
          <a:xfrm>
            <a:off x="182105" y="86621"/>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Poppins"/>
              <a:buNone/>
            </a:pPr>
            <a:r>
              <a:rPr lang="en-GB" sz="4000">
                <a:latin typeface="Poppins"/>
                <a:ea typeface="Poppins"/>
                <a:cs typeface="Poppins"/>
                <a:sym typeface="Poppins"/>
              </a:rPr>
              <a:t>CONCLUSION</a:t>
            </a:r>
            <a:endParaRPr/>
          </a:p>
        </p:txBody>
      </p:sp>
      <p:sp>
        <p:nvSpPr>
          <p:cNvPr id="130" name="Google Shape;130;p8"/>
          <p:cNvSpPr txBox="1">
            <a:spLocks noGrp="1"/>
          </p:cNvSpPr>
          <p:nvPr>
            <p:ph type="body" idx="1"/>
          </p:nvPr>
        </p:nvSpPr>
        <p:spPr>
          <a:xfrm>
            <a:off x="301752" y="1016006"/>
            <a:ext cx="5501640" cy="5457945"/>
          </a:xfrm>
          <a:prstGeom prst="rect">
            <a:avLst/>
          </a:prstGeom>
          <a:noFill/>
          <a:ln w="9525" cap="flat" cmpd="sng">
            <a:solidFill>
              <a:schemeClr val="dk1"/>
            </a:solidFill>
            <a:prstDash val="solid"/>
            <a:round/>
            <a:headEnd type="none" w="sm" len="sm"/>
            <a:tailEnd type="none" w="sm" len="sm"/>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1"/>
              </a:buClr>
              <a:buSzPts val="1300"/>
              <a:buNone/>
            </a:pPr>
            <a:endParaRPr sz="1300"/>
          </a:p>
          <a:p>
            <a:pPr marL="0" lvl="0" indent="0" algn="l" rtl="0">
              <a:lnSpc>
                <a:spcPct val="90000"/>
              </a:lnSpc>
              <a:spcBef>
                <a:spcPts val="0"/>
              </a:spcBef>
              <a:spcAft>
                <a:spcPts val="0"/>
              </a:spcAft>
              <a:buClr>
                <a:schemeClr val="dk1"/>
              </a:buClr>
              <a:buSzPts val="1300"/>
              <a:buNone/>
            </a:pPr>
            <a:endParaRPr sz="1300"/>
          </a:p>
          <a:p>
            <a:pPr marL="0" indent="0">
              <a:spcBef>
                <a:spcPts val="0"/>
              </a:spcBef>
              <a:buClr>
                <a:schemeClr val="dk1"/>
              </a:buClr>
              <a:buSzPts val="1300"/>
              <a:buNone/>
            </a:pPr>
            <a:r>
              <a:rPr lang="en-GB" sz="1600" dirty="0"/>
              <a:t>The Valleys exhibition did a great job at representing an often-overlooked side of Welsh culture and art.</a:t>
            </a:r>
          </a:p>
          <a:p>
            <a:pPr marL="0" lvl="0" indent="0" algn="l">
              <a:lnSpc>
                <a:spcPct val="90000"/>
              </a:lnSpc>
              <a:spcBef>
                <a:spcPts val="0"/>
              </a:spcBef>
              <a:spcAft>
                <a:spcPts val="0"/>
              </a:spcAft>
              <a:buSzPts val="1300"/>
              <a:buNone/>
            </a:pPr>
            <a:endParaRPr lang="en-GB" sz="1600" dirty="0"/>
          </a:p>
          <a:p>
            <a:pPr marL="0" indent="0">
              <a:spcBef>
                <a:spcPts val="0"/>
              </a:spcBef>
              <a:buSzPts val="1300"/>
              <a:buNone/>
            </a:pPr>
            <a:r>
              <a:rPr lang="en-GB" sz="1600" dirty="0"/>
              <a:t>The exhibition brought a steady flow of visitors throughout the time I spent there conducting my study and was able to keep the attention of each visitor on almost every installation. </a:t>
            </a:r>
          </a:p>
          <a:p>
            <a:pPr marL="0" lvl="0" indent="0" algn="l">
              <a:lnSpc>
                <a:spcPct val="90000"/>
              </a:lnSpc>
              <a:spcBef>
                <a:spcPts val="0"/>
              </a:spcBef>
              <a:spcAft>
                <a:spcPts val="0"/>
              </a:spcAft>
              <a:buSzPts val="1300"/>
              <a:buNone/>
            </a:pPr>
            <a:endParaRPr lang="en-GB" sz="1600" dirty="0"/>
          </a:p>
          <a:p>
            <a:pPr marL="0" indent="0">
              <a:spcBef>
                <a:spcPts val="0"/>
              </a:spcBef>
              <a:buSzPts val="1300"/>
              <a:buNone/>
            </a:pPr>
            <a:r>
              <a:rPr lang="en-GB" sz="1600" dirty="0"/>
              <a:t>I thought that the exhibition did a good job of presenting a wide variety of art and artists that relate back to Wales and Welsh culture from more traditional art like landscapes and portraits to more contemporary work and everything in between. It was a great experience and flowed naturally through every room and installation captivating you and offering great perspective and introspection.</a:t>
            </a:r>
          </a:p>
          <a:p>
            <a:pPr marL="0" indent="0">
              <a:spcBef>
                <a:spcPts val="0"/>
              </a:spcBef>
              <a:buClr>
                <a:schemeClr val="dk1"/>
              </a:buClr>
              <a:buSzPts val="1300"/>
              <a:buNone/>
            </a:pPr>
            <a:endParaRPr lang="en-GB" sz="1600" dirty="0"/>
          </a:p>
          <a:p>
            <a:pPr marL="0" indent="0">
              <a:spcBef>
                <a:spcPts val="0"/>
              </a:spcBef>
              <a:buClr>
                <a:schemeClr val="dk1"/>
              </a:buClr>
              <a:buSzPts val="1300"/>
              <a:buNone/>
            </a:pPr>
            <a:endParaRPr lang="en-GB" sz="1600" dirty="0"/>
          </a:p>
        </p:txBody>
      </p:sp>
      <p:pic>
        <p:nvPicPr>
          <p:cNvPr id="131" name="Google Shape;131;p8"/>
          <p:cNvPicPr preferRelativeResize="0"/>
          <p:nvPr/>
        </p:nvPicPr>
        <p:blipFill>
          <a:blip r:embed="rId3">
            <a:alphaModFix/>
          </a:blip>
          <a:stretch>
            <a:fillRect/>
          </a:stretch>
        </p:blipFill>
        <p:spPr>
          <a:xfrm>
            <a:off x="5941667" y="1400097"/>
            <a:ext cx="6083808" cy="4057818"/>
          </a:xfrm>
          <a:prstGeom prst="rect">
            <a:avLst/>
          </a:prstGeom>
          <a:noFill/>
          <a:ln>
            <a:noFill/>
          </a:ln>
        </p:spPr>
      </p:pic>
    </p:spTree>
    <p:extLst>
      <p:ext uri="{BB962C8B-B14F-4D97-AF65-F5344CB8AC3E}">
        <p14:creationId xmlns:p14="http://schemas.microsoft.com/office/powerpoint/2010/main" val="2361893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56</Slides>
  <Notes>47</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PowerPoint Presentation</vt:lpstr>
      <vt:lpstr>PowerPoint Presentation</vt:lpstr>
      <vt:lpstr>PowerPoint Presentation</vt:lpstr>
      <vt:lpstr>PowerPoint Presentation</vt:lpstr>
      <vt:lpstr>PowerPoint Presentation</vt:lpstr>
      <vt:lpstr>PowerPoint Presentation</vt:lpstr>
      <vt:lpstr>IMAGE ANALYSIS 2 - COMPOSITION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lpstr>PROJECT CYCLE- Contact Sheets</vt:lpstr>
      <vt:lpstr>Contact sheets</vt:lpstr>
      <vt:lpstr>Task 1A</vt:lpstr>
      <vt:lpstr>Task 1B</vt:lpstr>
      <vt:lpstr>Task 2A</vt:lpstr>
      <vt:lpstr>Task 2B</vt:lpstr>
      <vt:lpstr>Through The Lens TTL</vt:lpstr>
      <vt:lpstr>Cae Phillip Leslie Contact Sheet</vt:lpstr>
      <vt:lpstr>Digital contact sheets</vt:lpstr>
      <vt:lpstr>PROJECT CYCLE- Planning/Documenting</vt:lpstr>
      <vt:lpstr>Planning and documenting</vt:lpstr>
      <vt:lpstr>How did they do this?</vt:lpstr>
      <vt:lpstr>How did they do this? (continued)</vt:lpstr>
      <vt:lpstr>Planning your next roll of film</vt:lpstr>
      <vt:lpstr>Documenting your roll of film</vt:lpstr>
      <vt:lpstr>PROJECT CYCLE- Editing &amp; Evaluating</vt:lpstr>
      <vt:lpstr>Editing </vt:lpstr>
      <vt:lpstr>Evaluating </vt:lpstr>
      <vt:lpstr>Editing – Darkroom Printing</vt:lpstr>
      <vt:lpstr>Evaluating</vt:lpstr>
      <vt:lpstr>IMAGE ANALYSIS 3 - CONTEXT</vt:lpstr>
      <vt:lpstr>Context - definition</vt:lpstr>
      <vt:lpstr>Saigon Execution. Eddie Adams. 1968.</vt:lpstr>
      <vt:lpstr>Experimental Relationships. Pixy liao. 2007-2018.</vt:lpstr>
      <vt:lpstr>No Country For Young Men. Martin Seeds. 2021.</vt:lpstr>
      <vt:lpstr>Untitled.Tamsin Green.Unknown.</vt:lpstr>
      <vt:lpstr>National Reconnaissance Office Ground Station. Trevor Paglan. 2012.</vt:lpstr>
      <vt:lpstr>ARTWORK STUDY  SEMINAR</vt:lpstr>
      <vt:lpstr>Context - definition</vt:lpstr>
      <vt:lpstr>National Reconnaissance Office Ground Station. Trevor Paglan. 2012.</vt:lpstr>
      <vt:lpstr>TASK 2  EXHIBITION REVIEW</vt:lpstr>
      <vt:lpstr>EXHIBITION REVIEW OVERVIEW</vt:lpstr>
      <vt:lpstr>Beauty in the Valleys</vt:lpstr>
      <vt:lpstr>PROJECT 1 – The Communist A Political Meeting, 1931. Evan Walters.</vt:lpstr>
      <vt:lpstr>PROJECT 2 – End of the Row, 1956 - Present. Paul Cabuts.</vt:lpstr>
      <vt:lpstr>PROJECT 3 – Coalfaces, 1990. Tina Carr, Annemarie Schone.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403</cp:revision>
  <dcterms:created xsi:type="dcterms:W3CDTF">2025-03-09T16:31:50Z</dcterms:created>
  <dcterms:modified xsi:type="dcterms:W3CDTF">2025-03-17T17:38:29Z</dcterms:modified>
</cp:coreProperties>
</file>