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9" r:id="rId1"/>
  </p:sldMasterIdLst>
  <p:sldIdLst>
    <p:sldId id="256" r:id="rId2"/>
    <p:sldId id="257" r:id="rId3"/>
  </p:sldIdLst>
  <p:sldSz cx="12801600" cy="9601200" type="A3"/>
  <p:notesSz cx="6858000" cy="9144000"/>
  <p:defaultTextStyle>
    <a:defPPr>
      <a:defRPr lang="en-US"/>
    </a:defPPr>
    <a:lvl1pPr marL="0" algn="l" defTabSz="537667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1pPr>
    <a:lvl2pPr marL="537667" algn="l" defTabSz="537667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2pPr>
    <a:lvl3pPr marL="1075334" algn="l" defTabSz="537667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3pPr>
    <a:lvl4pPr marL="1613002" algn="l" defTabSz="537667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4pPr>
    <a:lvl5pPr marL="2150669" algn="l" defTabSz="537667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5pPr>
    <a:lvl6pPr marL="2688336" algn="l" defTabSz="537667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6pPr>
    <a:lvl7pPr marL="3226003" algn="l" defTabSz="537667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7pPr>
    <a:lvl8pPr marL="3763670" algn="l" defTabSz="537667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8pPr>
    <a:lvl9pPr marL="4301338" algn="l" defTabSz="537667" rtl="0" eaLnBrk="1" latinLnBrk="0" hangingPunct="1">
      <a:defRPr sz="2117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05"/>
    <p:restoredTop sz="94720"/>
  </p:normalViewPr>
  <p:slideViewPr>
    <p:cSldViewPr snapToGrid="0" snapToObjects="1">
      <p:cViewPr>
        <p:scale>
          <a:sx n="72" d="100"/>
          <a:sy n="72" d="100"/>
        </p:scale>
        <p:origin x="288" y="2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94207"/>
            <a:ext cx="12801600" cy="260699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80160" y="2524767"/>
            <a:ext cx="10241280" cy="2555134"/>
          </a:xfrm>
        </p:spPr>
        <p:txBody>
          <a:bodyPr anchor="b">
            <a:normAutofit/>
          </a:bodyPr>
          <a:lstStyle>
            <a:lvl1pPr algn="l">
              <a:defRPr sz="8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0160" y="5085081"/>
            <a:ext cx="10241280" cy="960120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05039" y="6053384"/>
            <a:ext cx="3216401" cy="511175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2/18/18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80160" y="6053385"/>
            <a:ext cx="6832854" cy="51117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81060" y="2003215"/>
            <a:ext cx="3040380" cy="51117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94207"/>
            <a:ext cx="12801600" cy="260699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104" y="1054948"/>
            <a:ext cx="11137392" cy="3922709"/>
          </a:xfrm>
        </p:spPr>
        <p:txBody>
          <a:bodyPr anchor="b">
            <a:normAutofit/>
          </a:bodyPr>
          <a:lstStyle>
            <a:lvl1pPr algn="r">
              <a:defRPr sz="5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2105" y="5098416"/>
            <a:ext cx="11137393" cy="1895788"/>
          </a:xfrm>
        </p:spPr>
        <p:txBody>
          <a:bodyPr>
            <a:normAutofit/>
          </a:bodyPr>
          <a:lstStyle>
            <a:lvl1pPr marL="0" indent="0" algn="r">
              <a:buNone/>
              <a:defRPr sz="3080">
                <a:solidFill>
                  <a:schemeClr val="tx1">
                    <a:tint val="75000"/>
                  </a:schemeClr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75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787046" y="533402"/>
            <a:ext cx="3056382" cy="51117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2/18/18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32104" y="533402"/>
            <a:ext cx="6762918" cy="51117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035453" y="533402"/>
            <a:ext cx="934042" cy="51117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2105" y="3072384"/>
            <a:ext cx="5474811" cy="56967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98939" y="3072384"/>
            <a:ext cx="5470556" cy="56967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0380" y="1066800"/>
            <a:ext cx="8929116" cy="181356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9791" y="3057323"/>
            <a:ext cx="5157123" cy="1153477"/>
          </a:xfrm>
        </p:spPr>
        <p:txBody>
          <a:bodyPr anchor="b">
            <a:normAutofit/>
          </a:bodyPr>
          <a:lstStyle>
            <a:lvl1pPr marL="0" indent="0">
              <a:buNone/>
              <a:defRPr sz="392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2103" y="4385735"/>
            <a:ext cx="5474811" cy="43833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16626" y="3057323"/>
            <a:ext cx="5152869" cy="1153477"/>
          </a:xfrm>
        </p:spPr>
        <p:txBody>
          <a:bodyPr anchor="b">
            <a:normAutofit/>
          </a:bodyPr>
          <a:lstStyle>
            <a:lvl1pPr marL="0" indent="0">
              <a:buNone/>
              <a:defRPr sz="392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98938" y="4385735"/>
            <a:ext cx="5470557" cy="438336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2/18/18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2/18/18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2/18/18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104" y="2133600"/>
            <a:ext cx="4320540" cy="2240280"/>
          </a:xfrm>
        </p:spPr>
        <p:txBody>
          <a:bodyPr anchor="b"/>
          <a:lstStyle>
            <a:lvl1pPr algn="l">
              <a:defRPr sz="448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0680" y="1045464"/>
            <a:ext cx="6528816" cy="7723632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2104" y="4373880"/>
            <a:ext cx="4320540" cy="4395216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104" y="2133600"/>
            <a:ext cx="5706022" cy="2240280"/>
          </a:xfrm>
        </p:spPr>
        <p:txBody>
          <a:bodyPr anchor="b"/>
          <a:lstStyle>
            <a:lvl1pPr algn="l">
              <a:defRPr sz="448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28533" y="1051739"/>
            <a:ext cx="5143928" cy="7717357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2104" y="4373880"/>
            <a:ext cx="5706022" cy="4395216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097" y="6576306"/>
            <a:ext cx="11139075" cy="1147097"/>
          </a:xfrm>
        </p:spPr>
        <p:txBody>
          <a:bodyPr anchor="b"/>
          <a:lstStyle>
            <a:lvl1pPr algn="l">
              <a:defRPr sz="448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2097" y="1367849"/>
            <a:ext cx="11130364" cy="4769761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2104" y="7723402"/>
            <a:ext cx="11137392" cy="1045694"/>
          </a:xfrm>
        </p:spPr>
        <p:txBody>
          <a:bodyPr/>
          <a:lstStyle>
            <a:lvl1pPr marL="0" indent="0" algn="l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94207"/>
            <a:ext cx="12801600" cy="260699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104" y="1054947"/>
            <a:ext cx="11137392" cy="3923454"/>
          </a:xfrm>
        </p:spPr>
        <p:txBody>
          <a:bodyPr anchor="ctr"/>
          <a:lstStyle>
            <a:lvl1pPr algn="l">
              <a:defRPr sz="448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0120" y="5108788"/>
            <a:ext cx="10881360" cy="1863193"/>
          </a:xfrm>
        </p:spPr>
        <p:txBody>
          <a:bodyPr anchor="ctr"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787046" y="533402"/>
            <a:ext cx="3056382" cy="51117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2/18/18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32104" y="533402"/>
            <a:ext cx="6762918" cy="51117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035452" y="533402"/>
            <a:ext cx="934044" cy="51117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94207"/>
            <a:ext cx="12801600" cy="260699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691" y="1054947"/>
            <a:ext cx="10659110" cy="3858728"/>
          </a:xfrm>
        </p:spPr>
        <p:txBody>
          <a:bodyPr anchor="ctr"/>
          <a:lstStyle>
            <a:lvl1pPr algn="l">
              <a:defRPr sz="448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69059" y="4913676"/>
            <a:ext cx="10072373" cy="622220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0120" y="5844437"/>
            <a:ext cx="10890253" cy="1149771"/>
          </a:xfrm>
        </p:spPr>
        <p:txBody>
          <a:bodyPr anchor="ctr">
            <a:normAutofit/>
          </a:bodyPr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787046" y="533402"/>
            <a:ext cx="3056382" cy="51117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2/18/18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32104" y="531214"/>
            <a:ext cx="6762918" cy="51117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035452" y="533402"/>
            <a:ext cx="934044" cy="51117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324041" y="1130808"/>
            <a:ext cx="640080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11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1405426" y="4229862"/>
            <a:ext cx="640080" cy="818686"/>
          </a:xfrm>
          <a:prstGeom prst="rect">
            <a:avLst/>
          </a:prstGeom>
        </p:spPr>
        <p:txBody>
          <a:bodyPr vert="horz" lIns="128016" tIns="64008" rIns="128016" bIns="6400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11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94207"/>
            <a:ext cx="12801600" cy="260699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20" y="1574584"/>
            <a:ext cx="10884695" cy="3516569"/>
          </a:xfrm>
        </p:spPr>
        <p:txBody>
          <a:bodyPr anchor="b"/>
          <a:lstStyle>
            <a:lvl1pPr algn="l">
              <a:defRPr sz="448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0109" y="5107643"/>
            <a:ext cx="10883051" cy="1399839"/>
          </a:xfrm>
        </p:spPr>
        <p:txBody>
          <a:bodyPr anchor="t"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787046" y="530438"/>
            <a:ext cx="3056382" cy="51117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2/18/18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32104" y="530438"/>
            <a:ext cx="6762918" cy="51117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035452" y="533402"/>
            <a:ext cx="934044" cy="51117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3040382" y="1066801"/>
            <a:ext cx="8929115" cy="182541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832105" y="3082912"/>
            <a:ext cx="3584448" cy="864248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832104" y="4066390"/>
            <a:ext cx="3584448" cy="4702711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3132" y="3081866"/>
            <a:ext cx="3584448" cy="877148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621093" y="4065695"/>
            <a:ext cx="3584448" cy="4703401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385047" y="3070012"/>
            <a:ext cx="3584448" cy="877148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385048" y="4066390"/>
            <a:ext cx="3584448" cy="4702711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2/18/18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3040383" y="1066800"/>
            <a:ext cx="8934778" cy="181356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832104" y="5758677"/>
            <a:ext cx="3584448" cy="955871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32104" y="3264408"/>
            <a:ext cx="3584448" cy="211022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832104" y="6714545"/>
            <a:ext cx="3584448" cy="2054552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08622" y="5758677"/>
            <a:ext cx="3584448" cy="955871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608621" y="3264408"/>
            <a:ext cx="3584448" cy="2113807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607201" y="6714543"/>
            <a:ext cx="3584448" cy="2054552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390711" y="5758677"/>
            <a:ext cx="3584448" cy="955871"/>
          </a:xfrm>
        </p:spPr>
        <p:txBody>
          <a:bodyPr anchor="b">
            <a:noAutofit/>
          </a:bodyPr>
          <a:lstStyle>
            <a:lvl1pPr marL="0" indent="0">
              <a:buNone/>
              <a:defRPr sz="3360" b="0">
                <a:solidFill>
                  <a:schemeClr val="tx1"/>
                </a:solidFill>
              </a:defRPr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390710" y="3264410"/>
            <a:ext cx="3584448" cy="2112487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240"/>
            </a:lvl1pPr>
            <a:lvl2pPr marL="640080" indent="0">
              <a:buNone/>
              <a:defRPr sz="2240"/>
            </a:lvl2pPr>
            <a:lvl3pPr marL="1280160" indent="0">
              <a:buNone/>
              <a:defRPr sz="2240"/>
            </a:lvl3pPr>
            <a:lvl4pPr marL="1920240" indent="0">
              <a:buNone/>
              <a:defRPr sz="2240"/>
            </a:lvl4pPr>
            <a:lvl5pPr marL="2560320" indent="0">
              <a:buNone/>
              <a:defRPr sz="2240"/>
            </a:lvl5pPr>
            <a:lvl6pPr marL="3200400" indent="0">
              <a:buNone/>
              <a:defRPr sz="2240"/>
            </a:lvl6pPr>
            <a:lvl7pPr marL="3840480" indent="0">
              <a:buNone/>
              <a:defRPr sz="2240"/>
            </a:lvl7pPr>
            <a:lvl8pPr marL="4480560" indent="0">
              <a:buNone/>
              <a:defRPr sz="2240"/>
            </a:lvl8pPr>
            <a:lvl9pPr marL="5120640" indent="0">
              <a:buNone/>
              <a:defRPr sz="224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390581" y="6714541"/>
            <a:ext cx="3584448" cy="2054552"/>
          </a:xfrm>
        </p:spPr>
        <p:txBody>
          <a:bodyPr anchor="t">
            <a:normAutofit/>
          </a:bodyPr>
          <a:lstStyle>
            <a:lvl1pPr marL="0" indent="0">
              <a:buNone/>
              <a:defRPr sz="1960"/>
            </a:lvl1pPr>
            <a:lvl2pPr marL="640080" indent="0">
              <a:buNone/>
              <a:defRPr sz="1680"/>
            </a:lvl2pPr>
            <a:lvl3pPr marL="1280160" indent="0">
              <a:buNone/>
              <a:defRPr sz="1400"/>
            </a:lvl3pPr>
            <a:lvl4pPr marL="1920240" indent="0">
              <a:buNone/>
              <a:defRPr sz="1260"/>
            </a:lvl4pPr>
            <a:lvl5pPr marL="2560320" indent="0">
              <a:buNone/>
              <a:defRPr sz="1260"/>
            </a:lvl5pPr>
            <a:lvl6pPr marL="3200400" indent="0">
              <a:buNone/>
              <a:defRPr sz="1260"/>
            </a:lvl6pPr>
            <a:lvl7pPr marL="3840480" indent="0">
              <a:buNone/>
              <a:defRPr sz="1260"/>
            </a:lvl7pPr>
            <a:lvl8pPr marL="4480560" indent="0">
              <a:buNone/>
              <a:defRPr sz="1260"/>
            </a:lvl8pPr>
            <a:lvl9pPr marL="5120640" indent="0">
              <a:buNone/>
              <a:defRPr sz="126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2/18/18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2104" y="3072384"/>
            <a:ext cx="11137392" cy="56967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2/18/18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994207"/>
            <a:ext cx="12801600" cy="2606993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09226" y="1046057"/>
            <a:ext cx="2160270" cy="594814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2105" y="1044576"/>
            <a:ext cx="8789249" cy="59496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787046" y="533402"/>
            <a:ext cx="3056382" cy="51117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2/18/18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32104" y="533402"/>
            <a:ext cx="6762918" cy="51117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035452" y="533402"/>
            <a:ext cx="934044" cy="51117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801600" cy="1513523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0380" y="1070122"/>
            <a:ext cx="8929116" cy="18102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2104" y="3072384"/>
            <a:ext cx="11137392" cy="5696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977122" y="8898892"/>
            <a:ext cx="2992374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7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2/18/18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32104" y="8898185"/>
            <a:ext cx="7952994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7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201150" y="533402"/>
            <a:ext cx="2768346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7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187013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txStyles>
    <p:titleStyle>
      <a:lvl1pPr algn="r" defTabSz="1280160" rtl="0" eaLnBrk="1" latinLnBrk="0" hangingPunct="1">
        <a:lnSpc>
          <a:spcPct val="90000"/>
        </a:lnSpc>
        <a:spcBef>
          <a:spcPct val="0"/>
        </a:spcBef>
        <a:buNone/>
        <a:defRPr sz="5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08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24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Relationship Id="rId3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kethis.org/pros-and-cons-of-anti-anxiety-medications/" TargetMode="External"/><Relationship Id="rId4" Type="http://schemas.openxmlformats.org/officeDocument/2006/relationships/hyperlink" Target="http://www.panic-attacks.co.uk/articles/anxiety-treatment-drugs-medication-what-are-they/" TargetMode="External"/><Relationship Id="rId5" Type="http://schemas.openxmlformats.org/officeDocument/2006/relationships/hyperlink" Target="https://www.nhs.uk/conditions/generalised-anxiety-disorder/symptoms/" TargetMode="External"/><Relationship Id="rId6" Type="http://schemas.openxmlformats.org/officeDocument/2006/relationships/hyperlink" Target="https://www.mind.org.uk/information-support/types-of-mental-health-problems/anxiety-and-panic-attacks/anxiety-disorders/#.WpRABNGnyf0" TargetMode="External"/><Relationship Id="rId7" Type="http://schemas.openxmlformats.org/officeDocument/2006/relationships/hyperlink" Target="http://time.com/4053881/antidepressant-placebo-effect/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ascpp.org/resources/information-for-patients/what-is-psychopharmacolog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0288" y="58441"/>
            <a:ext cx="9921240" cy="929566"/>
          </a:xfrm>
        </p:spPr>
        <p:txBody>
          <a:bodyPr>
            <a:noAutofit/>
          </a:bodyPr>
          <a:lstStyle/>
          <a:p>
            <a:r>
              <a:rPr lang="en-US" sz="5400" dirty="0" smtClean="0"/>
              <a:t>Psychopharmacology</a:t>
            </a:r>
            <a:endParaRPr lang="en-US" sz="5400" dirty="0"/>
          </a:p>
        </p:txBody>
      </p:sp>
      <p:sp>
        <p:nvSpPr>
          <p:cNvPr id="8" name="Oval 7"/>
          <p:cNvSpPr/>
          <p:nvPr/>
        </p:nvSpPr>
        <p:spPr>
          <a:xfrm>
            <a:off x="0" y="1393856"/>
            <a:ext cx="3360217" cy="30238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1800" b="1" i="1" u="sng" dirty="0" smtClean="0"/>
              <a:t>What is it?</a:t>
            </a:r>
          </a:p>
          <a:p>
            <a:pPr algn="ctr"/>
            <a:r>
              <a:rPr lang="en-US" sz="1260" i="1" dirty="0" smtClean="0"/>
              <a:t>According </a:t>
            </a:r>
            <a:r>
              <a:rPr lang="en-US" sz="1260" i="1" dirty="0"/>
              <a:t>to the ASCPP, </a:t>
            </a:r>
            <a:r>
              <a:rPr lang="en-US" sz="1260" dirty="0"/>
              <a:t>The study of the use of medications in treating mental illnesses such as; Anxiety.</a:t>
            </a:r>
          </a:p>
          <a:p>
            <a:pPr algn="ctr"/>
            <a:endParaRPr lang="en-US" sz="1260" dirty="0"/>
          </a:p>
          <a:p>
            <a:pPr algn="ctr"/>
            <a:r>
              <a:rPr lang="en-US" sz="1260" dirty="0"/>
              <a:t>This field requires extensive research to keep up with the current new advances in these drugs.</a:t>
            </a:r>
          </a:p>
          <a:p>
            <a:pPr algn="ctr"/>
            <a:endParaRPr lang="en-US" sz="1260" dirty="0"/>
          </a:p>
          <a:p>
            <a:pPr algn="ctr"/>
            <a:endParaRPr lang="en-US" sz="1470" dirty="0"/>
          </a:p>
        </p:txBody>
      </p:sp>
      <p:sp>
        <p:nvSpPr>
          <p:cNvPr id="9" name="Oval 8"/>
          <p:cNvSpPr/>
          <p:nvPr/>
        </p:nvSpPr>
        <p:spPr>
          <a:xfrm>
            <a:off x="0" y="4491671"/>
            <a:ext cx="4950710" cy="4598541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1260" dirty="0" err="1"/>
              <a:t>Psychopharmacologist</a:t>
            </a:r>
            <a:r>
              <a:rPr lang="en-US" sz="1260" dirty="0"/>
              <a:t> need to have understandings of :            </a:t>
            </a:r>
            <a:r>
              <a:rPr lang="en-US" sz="1260" dirty="0" smtClean="0"/>
              <a:t>                        </a:t>
            </a:r>
            <a:r>
              <a:rPr lang="en-US" sz="1260" b="1" i="1" dirty="0"/>
              <a:t>1. Protein </a:t>
            </a:r>
            <a:r>
              <a:rPr lang="en-US" sz="1260" b="1" i="1" dirty="0" smtClean="0"/>
              <a:t>binding- </a:t>
            </a:r>
            <a:r>
              <a:rPr lang="en-US" sz="1260" dirty="0" smtClean="0"/>
              <a:t>this is where research is undertaken to figure out how assessable the medication is to the body)</a:t>
            </a:r>
            <a:endParaRPr lang="en-US" sz="1260" dirty="0"/>
          </a:p>
          <a:p>
            <a:pPr algn="ctr"/>
            <a:r>
              <a:rPr lang="en-US" sz="1260" b="1" i="1" dirty="0"/>
              <a:t>2.Half </a:t>
            </a:r>
            <a:r>
              <a:rPr lang="en-US" sz="1260" b="1" i="1" dirty="0" smtClean="0"/>
              <a:t>line- </a:t>
            </a:r>
            <a:r>
              <a:rPr lang="en-US" sz="1260" dirty="0" smtClean="0"/>
              <a:t>information which informs us how long the drug stays within the body</a:t>
            </a:r>
            <a:r>
              <a:rPr lang="en-US" sz="1260" b="1" i="1" dirty="0" smtClean="0"/>
              <a:t>.</a:t>
            </a:r>
            <a:endParaRPr lang="en-US" sz="1260" b="1" i="1" dirty="0"/>
          </a:p>
          <a:p>
            <a:pPr algn="ctr"/>
            <a:r>
              <a:rPr lang="en-US" sz="1260" b="1" i="1" dirty="0"/>
              <a:t>3.Polymorphic </a:t>
            </a:r>
            <a:r>
              <a:rPr lang="en-US" sz="1260" b="1" i="1" dirty="0" smtClean="0"/>
              <a:t>genes- </a:t>
            </a:r>
            <a:r>
              <a:rPr lang="en-US" sz="1260" dirty="0" smtClean="0"/>
              <a:t>genetic variation in each individual</a:t>
            </a:r>
            <a:endParaRPr lang="en-US" sz="1260" b="1" i="1" dirty="0" smtClean="0"/>
          </a:p>
          <a:p>
            <a:pPr algn="ctr"/>
            <a:r>
              <a:rPr lang="en-US" sz="1260" b="1" i="1" dirty="0" smtClean="0"/>
              <a:t>4.Drug to drug </a:t>
            </a:r>
            <a:r>
              <a:rPr lang="en-US" sz="1260" dirty="0" smtClean="0"/>
              <a:t>i</a:t>
            </a:r>
            <a:r>
              <a:rPr lang="en-US" sz="1260" b="1" i="1" dirty="0" smtClean="0"/>
              <a:t>nteraction-</a:t>
            </a:r>
            <a:r>
              <a:rPr lang="en-US" sz="1260" dirty="0" smtClean="0"/>
              <a:t> vital information which shows how drugs interact with others. E.G Diabetes.</a:t>
            </a:r>
            <a:endParaRPr lang="en-US" sz="1260" dirty="0"/>
          </a:p>
          <a:p>
            <a:pPr algn="ctr"/>
            <a:endParaRPr lang="en-US" sz="1260" b="1" i="1" dirty="0"/>
          </a:p>
          <a:p>
            <a:pPr algn="ctr"/>
            <a:endParaRPr lang="en-US" sz="1260" b="1" i="1" dirty="0"/>
          </a:p>
          <a:p>
            <a:pPr algn="ctr"/>
            <a:r>
              <a:rPr lang="en-US" sz="1260" b="1" i="1" dirty="0"/>
              <a:t>Middleton et al (1975) study on anti </a:t>
            </a:r>
            <a:r>
              <a:rPr lang="en-US" sz="1260" b="1" i="1" dirty="0" smtClean="0"/>
              <a:t>depressants        1975-2016</a:t>
            </a:r>
            <a:endParaRPr lang="en-US" sz="1260" b="1" i="1" dirty="0"/>
          </a:p>
          <a:p>
            <a:pPr algn="ctr"/>
            <a:endParaRPr lang="en-US" sz="2223" dirty="0"/>
          </a:p>
        </p:txBody>
      </p:sp>
      <p:sp>
        <p:nvSpPr>
          <p:cNvPr id="10" name="Oval 9"/>
          <p:cNvSpPr/>
          <p:nvPr/>
        </p:nvSpPr>
        <p:spPr>
          <a:xfrm>
            <a:off x="3001143" y="1904394"/>
            <a:ext cx="3048530" cy="2932727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1680" dirty="0"/>
              <a:t>“</a:t>
            </a:r>
            <a:r>
              <a:rPr lang="en-US" sz="1260" dirty="0"/>
              <a:t>Anxiety” is a vague term that is often used to describe the feeling’s someone may experience when they are nervous.</a:t>
            </a:r>
          </a:p>
          <a:p>
            <a:pPr algn="ctr"/>
            <a:r>
              <a:rPr lang="en-US" sz="1260" dirty="0"/>
              <a:t>Anxiety disorders have several different routes which may require medication.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42948" y="1502534"/>
            <a:ext cx="960120" cy="48634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1470" dirty="0"/>
              <a:t>OCD</a:t>
            </a:r>
          </a:p>
        </p:txBody>
      </p:sp>
      <p:sp>
        <p:nvSpPr>
          <p:cNvPr id="12" name="Rectangle 11"/>
          <p:cNvSpPr/>
          <p:nvPr/>
        </p:nvSpPr>
        <p:spPr>
          <a:xfrm>
            <a:off x="6868536" y="2353135"/>
            <a:ext cx="942340" cy="40814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1470" dirty="0"/>
              <a:t>PTSD</a:t>
            </a:r>
          </a:p>
        </p:txBody>
      </p:sp>
      <p:sp>
        <p:nvSpPr>
          <p:cNvPr id="13" name="Rectangle 12"/>
          <p:cNvSpPr/>
          <p:nvPr/>
        </p:nvSpPr>
        <p:spPr>
          <a:xfrm>
            <a:off x="6859646" y="3116543"/>
            <a:ext cx="960120" cy="47493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1470" dirty="0"/>
              <a:t>phobias</a:t>
            </a:r>
          </a:p>
        </p:txBody>
      </p:sp>
      <p:sp>
        <p:nvSpPr>
          <p:cNvPr id="17" name="Oval 16"/>
          <p:cNvSpPr/>
          <p:nvPr/>
        </p:nvSpPr>
        <p:spPr>
          <a:xfrm>
            <a:off x="4510602" y="4733998"/>
            <a:ext cx="2669703" cy="2561109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1260" b="1" i="1" dirty="0"/>
              <a:t>Turner (2016) </a:t>
            </a:r>
            <a:r>
              <a:rPr lang="en-US" sz="1260" dirty="0"/>
              <a:t>one of the most common forms of medication for anxiety would be </a:t>
            </a:r>
            <a:r>
              <a:rPr lang="en-US" sz="1260" dirty="0" smtClean="0"/>
              <a:t>anti depressants.</a:t>
            </a:r>
          </a:p>
          <a:p>
            <a:pPr algn="ctr"/>
            <a:r>
              <a:rPr lang="en-US" sz="1260" dirty="0" smtClean="0"/>
              <a:t>Some </a:t>
            </a:r>
            <a:r>
              <a:rPr lang="en-US" sz="1260" dirty="0"/>
              <a:t>individuals are offered blood pressure tablets to reduce anxiety symptoms</a:t>
            </a:r>
            <a:r>
              <a:rPr lang="en-US" sz="1260" dirty="0" smtClean="0"/>
              <a:t>. E.G Beta Blockers</a:t>
            </a:r>
            <a:endParaRPr lang="en-US" sz="1260" dirty="0"/>
          </a:p>
        </p:txBody>
      </p:sp>
      <p:cxnSp>
        <p:nvCxnSpPr>
          <p:cNvPr id="19" name="Elbow Connector 18"/>
          <p:cNvCxnSpPr/>
          <p:nvPr/>
        </p:nvCxnSpPr>
        <p:spPr>
          <a:xfrm>
            <a:off x="7302297" y="5864195"/>
            <a:ext cx="676241" cy="426075"/>
          </a:xfrm>
          <a:prstGeom prst="bentConnector3">
            <a:avLst/>
          </a:prstGeom>
          <a:ln w="34925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8022943" y="6140662"/>
            <a:ext cx="1880235" cy="54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70" b="1" dirty="0"/>
              <a:t>Advantages &amp; disadvantage</a:t>
            </a:r>
          </a:p>
        </p:txBody>
      </p:sp>
      <p:sp>
        <p:nvSpPr>
          <p:cNvPr id="24" name="Oval 23"/>
          <p:cNvSpPr/>
          <p:nvPr/>
        </p:nvSpPr>
        <p:spPr>
          <a:xfrm>
            <a:off x="7446551" y="4569673"/>
            <a:ext cx="3035857" cy="141122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1260" dirty="0"/>
              <a:t>Medication may be prescribed as the neurotransmitters that </a:t>
            </a:r>
            <a:r>
              <a:rPr lang="en-US" sz="1260"/>
              <a:t>cause </a:t>
            </a:r>
            <a:r>
              <a:rPr lang="en-US" sz="1260" smtClean="0"/>
              <a:t>anxiety </a:t>
            </a:r>
            <a:r>
              <a:rPr lang="en-US" sz="1260" dirty="0"/>
              <a:t>can also encourage depression further down the line.</a:t>
            </a:r>
          </a:p>
        </p:txBody>
      </p:sp>
      <p:sp>
        <p:nvSpPr>
          <p:cNvPr id="25" name="Rectangle 24"/>
          <p:cNvSpPr/>
          <p:nvPr/>
        </p:nvSpPr>
        <p:spPr>
          <a:xfrm>
            <a:off x="10579358" y="1295126"/>
            <a:ext cx="2103120" cy="1570137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1260" dirty="0"/>
              <a:t>Medication gives ‘physical’ </a:t>
            </a:r>
            <a:r>
              <a:rPr lang="en-US" sz="1260" dirty="0" smtClean="0"/>
              <a:t>formation, they then feel psychological changes compared to therapy where you influence part of the improvement.</a:t>
            </a:r>
            <a:endParaRPr lang="en-US" sz="1260" dirty="0"/>
          </a:p>
        </p:txBody>
      </p:sp>
      <p:sp>
        <p:nvSpPr>
          <p:cNvPr id="26" name="Rectangle 25"/>
          <p:cNvSpPr/>
          <p:nvPr/>
        </p:nvSpPr>
        <p:spPr>
          <a:xfrm>
            <a:off x="10599418" y="3141431"/>
            <a:ext cx="2026921" cy="94772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1260" dirty="0"/>
              <a:t>Certain therapies unsuitable for someone suffering with </a:t>
            </a:r>
            <a:r>
              <a:rPr lang="en-US" sz="1260" dirty="0" smtClean="0"/>
              <a:t>anxiety may result in </a:t>
            </a:r>
            <a:r>
              <a:rPr lang="en-US" sz="1260" smtClean="0"/>
              <a:t>being “</a:t>
            </a:r>
            <a:r>
              <a:rPr lang="en-US" sz="1260" dirty="0" err="1" smtClean="0"/>
              <a:t>unrelaistic</a:t>
            </a:r>
            <a:r>
              <a:rPr lang="en-US" sz="1260" dirty="0" smtClean="0"/>
              <a:t>”</a:t>
            </a:r>
            <a:endParaRPr lang="en-US" sz="1260" dirty="0"/>
          </a:p>
        </p:txBody>
      </p:sp>
      <p:sp>
        <p:nvSpPr>
          <p:cNvPr id="27" name="Down Arrow 26"/>
          <p:cNvSpPr/>
          <p:nvPr/>
        </p:nvSpPr>
        <p:spPr>
          <a:xfrm>
            <a:off x="11459306" y="4242710"/>
            <a:ext cx="307144" cy="538028"/>
          </a:xfrm>
          <a:prstGeom prst="downArrow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sz="2223"/>
          </a:p>
        </p:txBody>
      </p:sp>
      <p:sp>
        <p:nvSpPr>
          <p:cNvPr id="28" name="Rectangle 27"/>
          <p:cNvSpPr/>
          <p:nvPr/>
        </p:nvSpPr>
        <p:spPr>
          <a:xfrm>
            <a:off x="10789920" y="4934298"/>
            <a:ext cx="1645919" cy="627482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6012" tIns="48006" rIns="96012" bIns="48006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1260" dirty="0"/>
              <a:t>Is this the reason prescriptions are so high?</a:t>
            </a:r>
          </a:p>
        </p:txBody>
      </p:sp>
      <p:pic>
        <p:nvPicPr>
          <p:cNvPr id="30" name="Picture 2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27754" y="58441"/>
            <a:ext cx="698585" cy="929546"/>
          </a:xfrm>
          <a:prstGeom prst="rect">
            <a:avLst/>
          </a:prstGeom>
        </p:spPr>
      </p:pic>
      <p:pic>
        <p:nvPicPr>
          <p:cNvPr id="31" name="Picture 3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8538" y="3768102"/>
            <a:ext cx="1654296" cy="642099"/>
          </a:xfrm>
          <a:prstGeom prst="rect">
            <a:avLst/>
          </a:prstGeom>
        </p:spPr>
      </p:pic>
      <p:sp>
        <p:nvSpPr>
          <p:cNvPr id="32" name="Cloud Callout 31"/>
          <p:cNvSpPr/>
          <p:nvPr/>
        </p:nvSpPr>
        <p:spPr>
          <a:xfrm>
            <a:off x="8323433" y="811890"/>
            <a:ext cx="2237887" cy="2453687"/>
          </a:xfrm>
          <a:prstGeom prst="cloudCallou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b="1" i="1" dirty="0"/>
              <a:t>T</a:t>
            </a:r>
            <a:r>
              <a:rPr lang="en-US" sz="1800" b="1" i="1" dirty="0" smtClean="0"/>
              <a:t>he Guardian </a:t>
            </a:r>
            <a:r>
              <a:rPr lang="en-US" sz="1400" dirty="0"/>
              <a:t>“record breaking amount of anti depressants prescribed” </a:t>
            </a:r>
          </a:p>
          <a:p>
            <a:pPr algn="ctr"/>
            <a:endParaRPr lang="en-US" sz="1400" dirty="0"/>
          </a:p>
        </p:txBody>
      </p:sp>
      <p:sp>
        <p:nvSpPr>
          <p:cNvPr id="34" name="Oval 33"/>
          <p:cNvSpPr/>
          <p:nvPr/>
        </p:nvSpPr>
        <p:spPr>
          <a:xfrm>
            <a:off x="8972693" y="5932302"/>
            <a:ext cx="3861302" cy="3477029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b="1" i="1" u="sng" dirty="0" smtClean="0"/>
              <a:t>Research for Placebo Effect</a:t>
            </a:r>
          </a:p>
          <a:p>
            <a:pPr algn="ctr"/>
            <a:r>
              <a:rPr lang="en-US" sz="1200" dirty="0" smtClean="0"/>
              <a:t>Study directed by </a:t>
            </a:r>
            <a:r>
              <a:rPr lang="en-US" sz="1200" dirty="0" err="1" smtClean="0"/>
              <a:t>Dr</a:t>
            </a:r>
            <a:r>
              <a:rPr lang="en-US" sz="1200" dirty="0" smtClean="0"/>
              <a:t> Jon </a:t>
            </a:r>
            <a:r>
              <a:rPr lang="en-US" sz="1200" dirty="0" err="1" smtClean="0"/>
              <a:t>Kar</a:t>
            </a:r>
            <a:r>
              <a:rPr lang="en-US" sz="1200" dirty="0" smtClean="0"/>
              <a:t> </a:t>
            </a:r>
            <a:r>
              <a:rPr lang="en-US" sz="1200" dirty="0" err="1" smtClean="0"/>
              <a:t>Zubieta</a:t>
            </a:r>
            <a:r>
              <a:rPr lang="en-US" sz="1200" dirty="0" smtClean="0"/>
              <a:t>, trail on 35 people who had depression were asked with consent to take a new drug which helped with depression and anxiety (placebo).</a:t>
            </a:r>
          </a:p>
          <a:p>
            <a:pPr algn="ctr"/>
            <a:r>
              <a:rPr lang="en-US" sz="1600" b="1" i="1" u="sng" dirty="0" smtClean="0"/>
              <a:t>Results</a:t>
            </a:r>
          </a:p>
          <a:p>
            <a:pPr algn="ctr"/>
            <a:r>
              <a:rPr lang="en-US" sz="1200" dirty="0" smtClean="0"/>
              <a:t>Found the greatest improvement with the placebo.</a:t>
            </a:r>
            <a:endParaRPr lang="en-US" sz="1200" dirty="0"/>
          </a:p>
        </p:txBody>
      </p:sp>
      <p:cxnSp>
        <p:nvCxnSpPr>
          <p:cNvPr id="36" name="Straight Arrow Connector 35"/>
          <p:cNvCxnSpPr/>
          <p:nvPr/>
        </p:nvCxnSpPr>
        <p:spPr>
          <a:xfrm flipV="1">
            <a:off x="5790860" y="1745708"/>
            <a:ext cx="878881" cy="811500"/>
          </a:xfrm>
          <a:prstGeom prst="straightConnector1">
            <a:avLst/>
          </a:prstGeom>
          <a:ln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/>
          <p:nvPr/>
        </p:nvCxnSpPr>
        <p:spPr>
          <a:xfrm>
            <a:off x="5790860" y="2557208"/>
            <a:ext cx="866775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5845453" y="2557209"/>
            <a:ext cx="824288" cy="708368"/>
          </a:xfrm>
          <a:prstGeom prst="straightConnector1">
            <a:avLst/>
          </a:prstGeom>
          <a:ln>
            <a:solidFill>
              <a:schemeClr val="accent6">
                <a:lumMod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Box 42"/>
          <p:cNvSpPr txBox="1"/>
          <p:nvPr/>
        </p:nvSpPr>
        <p:spPr>
          <a:xfrm>
            <a:off x="133851" y="9072283"/>
            <a:ext cx="3092513" cy="4181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mtClean="0"/>
              <a:t>Freya Hughes 1707638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09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US" sz="6400" dirty="0"/>
              <a:t>American society of clinical psychopharmacology.(2018). Retrieved from: </a:t>
            </a:r>
            <a:r>
              <a:rPr lang="en-US" sz="6400" dirty="0">
                <a:hlinkClick r:id="rId2"/>
              </a:rPr>
              <a:t>https://www.ascpp.org/resources/information-for-patients/what-is-psychopharmacology</a:t>
            </a:r>
            <a:r>
              <a:rPr lang="en-US" sz="6400" dirty="0" smtClean="0">
                <a:hlinkClick r:id="rId2"/>
              </a:rPr>
              <a:t>/</a:t>
            </a:r>
            <a:endParaRPr lang="en-US" sz="6400" dirty="0"/>
          </a:p>
          <a:p>
            <a:r>
              <a:rPr lang="en-US" sz="6400" dirty="0"/>
              <a:t>Haslam, C., Brown, S., Atkinson, S., &amp; Haslam, R. (2004). Patients' experiences of medication for anxiety and depression: effects on working life. </a:t>
            </a:r>
            <a:r>
              <a:rPr lang="en-US" sz="6400" i="1" dirty="0"/>
              <a:t>Family Practice</a:t>
            </a:r>
            <a:r>
              <a:rPr lang="en-US" sz="6400" dirty="0"/>
              <a:t>, </a:t>
            </a:r>
            <a:r>
              <a:rPr lang="en-US" sz="6400" i="1" dirty="0"/>
              <a:t>21</a:t>
            </a:r>
            <a:r>
              <a:rPr lang="en-US" sz="6400" dirty="0"/>
              <a:t>(2), 204-212</a:t>
            </a:r>
            <a:r>
              <a:rPr lang="en-US" sz="6400" dirty="0" smtClean="0"/>
              <a:t>.</a:t>
            </a:r>
            <a:r>
              <a:rPr lang="en-US" sz="6400" dirty="0"/>
              <a:t/>
            </a:r>
            <a:br>
              <a:rPr lang="en-US" sz="6400" dirty="0"/>
            </a:br>
            <a:endParaRPr lang="en-US" sz="6400" dirty="0"/>
          </a:p>
          <a:p>
            <a:r>
              <a:rPr lang="en-US" sz="6400" dirty="0" err="1"/>
              <a:t>Turner,L</a:t>
            </a:r>
            <a:r>
              <a:rPr lang="en-US" sz="6400" dirty="0"/>
              <a:t>.(2015). The pros and cons of anti anxiety medication. Take this. Retrieved from: </a:t>
            </a:r>
            <a:r>
              <a:rPr lang="en-US" sz="6400" dirty="0">
                <a:hlinkClick r:id="rId3"/>
              </a:rPr>
              <a:t>http://www.takethis.org/pros-and-cons-of-anti-anxiety-medications/</a:t>
            </a:r>
            <a:endParaRPr lang="en-US" sz="6400" dirty="0"/>
          </a:p>
          <a:p>
            <a:endParaRPr lang="en-US" sz="6400" dirty="0"/>
          </a:p>
          <a:p>
            <a:r>
              <a:rPr lang="en-US" sz="6400" dirty="0" err="1"/>
              <a:t>Tyrell,M</a:t>
            </a:r>
            <a:r>
              <a:rPr lang="en-US" sz="6400" dirty="0"/>
              <a:t>.(2014).Anxiety treatment drugs/medication what are they?. Panic - attacks. Retrieved from: </a:t>
            </a:r>
            <a:r>
              <a:rPr lang="en-US" sz="6400" dirty="0">
                <a:hlinkClick r:id="rId4"/>
              </a:rPr>
              <a:t>http://www.panic-attacks.co.uk/articles/anxiety-treatment-drugs-medication-what-are-they/</a:t>
            </a:r>
            <a:endParaRPr lang="en-US" sz="6400" dirty="0"/>
          </a:p>
          <a:p>
            <a:endParaRPr lang="en-US" sz="6400" dirty="0"/>
          </a:p>
          <a:p>
            <a:r>
              <a:rPr lang="en-US" sz="6400" dirty="0"/>
              <a:t>NHS choices(2014). </a:t>
            </a:r>
            <a:r>
              <a:rPr lang="en-US" sz="6400" dirty="0" err="1"/>
              <a:t>Generalised</a:t>
            </a:r>
            <a:r>
              <a:rPr lang="en-US" sz="6400" dirty="0"/>
              <a:t> anxiety disorder in adults. Retrieved from: </a:t>
            </a:r>
            <a:r>
              <a:rPr lang="en-US" sz="6400" dirty="0">
                <a:hlinkClick r:id="rId5"/>
              </a:rPr>
              <a:t>https://www.nhs.uk/conditions/generalised-anxiety-disorder/symptoms</a:t>
            </a:r>
            <a:r>
              <a:rPr lang="en-US" sz="6400" dirty="0" smtClean="0">
                <a:hlinkClick r:id="rId5"/>
              </a:rPr>
              <a:t>/</a:t>
            </a:r>
            <a:r>
              <a:rPr lang="en-US" sz="6400" dirty="0"/>
              <a:t/>
            </a:r>
            <a:br>
              <a:rPr lang="en-US" sz="6400" dirty="0"/>
            </a:br>
            <a:endParaRPr lang="en-US" sz="6400" dirty="0"/>
          </a:p>
          <a:p>
            <a:r>
              <a:rPr lang="en-US" sz="6400" dirty="0"/>
              <a:t>Mind (2013). Retrieved from: </a:t>
            </a:r>
            <a:r>
              <a:rPr lang="en-US" sz="6400" dirty="0">
                <a:hlinkClick r:id="rId6"/>
              </a:rPr>
              <a:t>https://www.mind.org.uk/information-support/types-of-mental-health-problems/anxiety-and-panic-attacks/anxiety-disorders/#.</a:t>
            </a:r>
            <a:r>
              <a:rPr lang="en-US" sz="6400" dirty="0" smtClean="0">
                <a:hlinkClick r:id="rId6"/>
              </a:rPr>
              <a:t>WpRABNGnyf0</a:t>
            </a:r>
            <a:endParaRPr lang="en-US" sz="6400" dirty="0"/>
          </a:p>
          <a:p>
            <a:r>
              <a:rPr lang="en-US" sz="6400" dirty="0" err="1"/>
              <a:t>Sifferline</a:t>
            </a:r>
            <a:r>
              <a:rPr lang="en-US" sz="6400" dirty="0"/>
              <a:t>, A.(2015) the fascinating link between placebo and anti depressants. Time. Retrieved from: </a:t>
            </a:r>
            <a:r>
              <a:rPr lang="en-US" sz="6400" dirty="0">
                <a:hlinkClick r:id="rId7"/>
              </a:rPr>
              <a:t>http://time.com/4053881/antidepressant-placebo-effect/</a:t>
            </a:r>
            <a:endParaRPr lang="en-US" sz="6400" dirty="0"/>
          </a:p>
          <a:p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1355106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18389</TotalTime>
  <Words>334</Words>
  <Application>Microsoft Macintosh PowerPoint</Application>
  <PresentationFormat>A3 Paper (297x420 mm)</PresentationFormat>
  <Paragraphs>41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Century Gothic</vt:lpstr>
      <vt:lpstr>Arial</vt:lpstr>
      <vt:lpstr>Vapor Trail</vt:lpstr>
      <vt:lpstr>Psychopharmacology</vt:lpstr>
      <vt:lpstr>References</vt:lpstr>
    </vt:vector>
  </TitlesOfParts>
  <Company/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Psychopharmacology</dc:title>
  <dc:creator>Freya Hughes (1707638)</dc:creator>
  <cp:lastModifiedBy>Freya Hughes (1707638)</cp:lastModifiedBy>
  <cp:revision>19</cp:revision>
  <dcterms:created xsi:type="dcterms:W3CDTF">2018-02-18T20:25:50Z</dcterms:created>
  <dcterms:modified xsi:type="dcterms:W3CDTF">2018-03-03T14:55:26Z</dcterms:modified>
</cp:coreProperties>
</file>