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8"/>
  </p:notesMasterIdLst>
  <p:handoutMasterIdLst>
    <p:handoutMasterId r:id="rId19"/>
  </p:handoutMasterIdLst>
  <p:sldIdLst>
    <p:sldId id="256" r:id="rId5"/>
    <p:sldId id="257" r:id="rId6"/>
    <p:sldId id="286" r:id="rId7"/>
    <p:sldId id="320" r:id="rId8"/>
    <p:sldId id="324" r:id="rId9"/>
    <p:sldId id="321" r:id="rId10"/>
    <p:sldId id="290" r:id="rId11"/>
    <p:sldId id="316" r:id="rId12"/>
    <p:sldId id="317" r:id="rId13"/>
    <p:sldId id="291" r:id="rId14"/>
    <p:sldId id="302" r:id="rId15"/>
    <p:sldId id="323" r:id="rId16"/>
    <p:sldId id="32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FE1405-A168-4C4A-B37E-E528C1630BC2}" v="27" dt="2026-06-19T15:18:24.507"/>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083" autoAdjust="0"/>
  </p:normalViewPr>
  <p:slideViewPr>
    <p:cSldViewPr snapToGrid="0">
      <p:cViewPr varScale="1">
        <p:scale>
          <a:sx n="55" d="100"/>
          <a:sy n="55" d="100"/>
        </p:scale>
        <p:origin x="1338" y="78"/>
      </p:cViewPr>
      <p:guideLst>
        <p:guide orient="horz" pos="2160"/>
        <p:guide pos="3840"/>
      </p:guideLst>
    </p:cSldViewPr>
  </p:slideViewPr>
  <p:outlineViewPr>
    <p:cViewPr>
      <p:scale>
        <a:sx n="33" d="100"/>
        <a:sy n="33" d="100"/>
      </p:scale>
      <p:origin x="0" y="-5760"/>
    </p:cViewPr>
  </p:outlineViewPr>
  <p:notesTextViewPr>
    <p:cViewPr>
      <p:scale>
        <a:sx n="125" d="100"/>
        <a:sy n="125" d="100"/>
      </p:scale>
      <p:origin x="0" y="0"/>
    </p:cViewPr>
  </p:notesTextViewPr>
  <p:sorterViewPr>
    <p:cViewPr varScale="1">
      <p:scale>
        <a:sx n="100" d="100"/>
        <a:sy n="100" d="100"/>
      </p:scale>
      <p:origin x="0" y="-7325"/>
    </p:cViewPr>
  </p:sorterViewPr>
  <p:notesViewPr>
    <p:cSldViewPr snapToGrid="0">
      <p:cViewPr varScale="1">
        <p:scale>
          <a:sx n="48" d="100"/>
          <a:sy n="48" d="100"/>
        </p:scale>
        <p:origin x="2692" y="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i Chundawat" userId="6272537fc9020991" providerId="LiveId" clId="{47729DAA-A918-4393-B7B5-15617F8746CC}"/>
    <pc:docChg chg="undo custSel delSld modSld">
      <pc:chgData name="Mahi Chundawat" userId="6272537fc9020991" providerId="LiveId" clId="{47729DAA-A918-4393-B7B5-15617F8746CC}" dt="2026-06-19T15:21:24.590" v="429" actId="1076"/>
      <pc:docMkLst>
        <pc:docMk/>
      </pc:docMkLst>
      <pc:sldChg chg="modSp mod">
        <pc:chgData name="Mahi Chundawat" userId="6272537fc9020991" providerId="LiveId" clId="{47729DAA-A918-4393-B7B5-15617F8746CC}" dt="2026-06-19T15:01:29.137" v="4" actId="20577"/>
        <pc:sldMkLst>
          <pc:docMk/>
          <pc:sldMk cId="2259308896" sldId="256"/>
        </pc:sldMkLst>
        <pc:spChg chg="mod">
          <ac:chgData name="Mahi Chundawat" userId="6272537fc9020991" providerId="LiveId" clId="{47729DAA-A918-4393-B7B5-15617F8746CC}" dt="2026-06-19T15:01:29.137" v="4" actId="20577"/>
          <ac:spMkLst>
            <pc:docMk/>
            <pc:sldMk cId="2259308896" sldId="256"/>
            <ac:spMk id="2" creationId="{51DF3D98-3C30-4CFC-8643-C81E829C8C25}"/>
          </ac:spMkLst>
        </pc:spChg>
      </pc:sldChg>
      <pc:sldChg chg="modSp mod">
        <pc:chgData name="Mahi Chundawat" userId="6272537fc9020991" providerId="LiveId" clId="{47729DAA-A918-4393-B7B5-15617F8746CC}" dt="2026-06-19T15:17:22.288" v="255" actId="2711"/>
        <pc:sldMkLst>
          <pc:docMk/>
          <pc:sldMk cId="1325608595" sldId="257"/>
        </pc:sldMkLst>
        <pc:spChg chg="mod">
          <ac:chgData name="Mahi Chundawat" userId="6272537fc9020991" providerId="LiveId" clId="{47729DAA-A918-4393-B7B5-15617F8746CC}" dt="2026-06-19T15:17:18.114" v="254" actId="2711"/>
          <ac:spMkLst>
            <pc:docMk/>
            <pc:sldMk cId="1325608595" sldId="257"/>
            <ac:spMk id="2" creationId="{912DF434-28DB-4621-A497-D62C41CE0419}"/>
          </ac:spMkLst>
        </pc:spChg>
        <pc:spChg chg="mod">
          <ac:chgData name="Mahi Chundawat" userId="6272537fc9020991" providerId="LiveId" clId="{47729DAA-A918-4393-B7B5-15617F8746CC}" dt="2026-06-19T15:17:22.288" v="255" actId="2711"/>
          <ac:spMkLst>
            <pc:docMk/>
            <pc:sldMk cId="1325608595" sldId="257"/>
            <ac:spMk id="3" creationId="{22788C46-D0BC-4307-AE55-7601A139E7CB}"/>
          </ac:spMkLst>
        </pc:spChg>
      </pc:sldChg>
      <pc:sldChg chg="addSp delSp modSp mod modNotesTx">
        <pc:chgData name="Mahi Chundawat" userId="6272537fc9020991" providerId="LiveId" clId="{47729DAA-A918-4393-B7B5-15617F8746CC}" dt="2026-06-19T15:19:40.564" v="418" actId="732"/>
        <pc:sldMkLst>
          <pc:docMk/>
          <pc:sldMk cId="3662677160" sldId="286"/>
        </pc:sldMkLst>
        <pc:spChg chg="mod">
          <ac:chgData name="Mahi Chundawat" userId="6272537fc9020991" providerId="LiveId" clId="{47729DAA-A918-4393-B7B5-15617F8746CC}" dt="2026-06-19T15:16:57.064" v="250" actId="2711"/>
          <ac:spMkLst>
            <pc:docMk/>
            <pc:sldMk cId="3662677160" sldId="286"/>
            <ac:spMk id="2" creationId="{6F148DD4-4828-CE87-0C5C-42BE175E8DA5}"/>
          </ac:spMkLst>
        </pc:spChg>
        <pc:spChg chg="add del mod">
          <ac:chgData name="Mahi Chundawat" userId="6272537fc9020991" providerId="LiveId" clId="{47729DAA-A918-4393-B7B5-15617F8746CC}" dt="2026-06-19T15:05:51.400" v="46" actId="478"/>
          <ac:spMkLst>
            <pc:docMk/>
            <pc:sldMk cId="3662677160" sldId="286"/>
            <ac:spMk id="5" creationId="{EEE48F29-E771-7240-3618-67682C725D53}"/>
          </ac:spMkLst>
        </pc:spChg>
        <pc:spChg chg="mod">
          <ac:chgData name="Mahi Chundawat" userId="6272537fc9020991" providerId="LiveId" clId="{47729DAA-A918-4393-B7B5-15617F8746CC}" dt="2026-06-19T15:18:43.063" v="413" actId="14100"/>
          <ac:spMkLst>
            <pc:docMk/>
            <pc:sldMk cId="3662677160" sldId="286"/>
            <ac:spMk id="6" creationId="{4486D029-6818-E795-4486-0E95613F970D}"/>
          </ac:spMkLst>
        </pc:spChg>
        <pc:picChg chg="add mod modCrop">
          <ac:chgData name="Mahi Chundawat" userId="6272537fc9020991" providerId="LiveId" clId="{47729DAA-A918-4393-B7B5-15617F8746CC}" dt="2026-06-19T15:19:40.564" v="418" actId="732"/>
          <ac:picMkLst>
            <pc:docMk/>
            <pc:sldMk cId="3662677160" sldId="286"/>
            <ac:picMk id="7" creationId="{E417AB0C-D0CC-7140-01EE-2CDDC59578AA}"/>
          </ac:picMkLst>
        </pc:picChg>
        <pc:picChg chg="del">
          <ac:chgData name="Mahi Chundawat" userId="6272537fc9020991" providerId="LiveId" clId="{47729DAA-A918-4393-B7B5-15617F8746CC}" dt="2026-06-19T15:05:48.036" v="45" actId="478"/>
          <ac:picMkLst>
            <pc:docMk/>
            <pc:sldMk cId="3662677160" sldId="286"/>
            <ac:picMk id="10" creationId="{FCA2FB5B-570E-D181-A4B1-1DCB61C08948}"/>
          </ac:picMkLst>
        </pc:picChg>
      </pc:sldChg>
      <pc:sldChg chg="addSp delSp modSp mod modNotesTx">
        <pc:chgData name="Mahi Chundawat" userId="6272537fc9020991" providerId="LiveId" clId="{47729DAA-A918-4393-B7B5-15617F8746CC}" dt="2026-06-19T15:20:50.743" v="426" actId="1076"/>
        <pc:sldMkLst>
          <pc:docMk/>
          <pc:sldMk cId="1265939620" sldId="290"/>
        </pc:sldMkLst>
        <pc:spChg chg="mod">
          <ac:chgData name="Mahi Chundawat" userId="6272537fc9020991" providerId="LiveId" clId="{47729DAA-A918-4393-B7B5-15617F8746CC}" dt="2026-06-19T15:16:49.753" v="249" actId="2711"/>
          <ac:spMkLst>
            <pc:docMk/>
            <pc:sldMk cId="1265939620" sldId="290"/>
            <ac:spMk id="3" creationId="{D1455C0B-19FB-954B-532A-0A68CAC4E0E4}"/>
          </ac:spMkLst>
        </pc:spChg>
        <pc:spChg chg="add del">
          <ac:chgData name="Mahi Chundawat" userId="6272537fc9020991" providerId="LiveId" clId="{47729DAA-A918-4393-B7B5-15617F8746CC}" dt="2026-06-19T15:20:44.451" v="421" actId="22"/>
          <ac:spMkLst>
            <pc:docMk/>
            <pc:sldMk cId="1265939620" sldId="290"/>
            <ac:spMk id="4" creationId="{1F430870-03FE-EB70-75ED-F4199ED6EABD}"/>
          </ac:spMkLst>
        </pc:spChg>
        <pc:spChg chg="mod">
          <ac:chgData name="Mahi Chundawat" userId="6272537fc9020991" providerId="LiveId" clId="{47729DAA-A918-4393-B7B5-15617F8746CC}" dt="2026-06-19T15:16:45.213" v="248" actId="2711"/>
          <ac:spMkLst>
            <pc:docMk/>
            <pc:sldMk cId="1265939620" sldId="290"/>
            <ac:spMk id="6" creationId="{EDF9E134-98AA-3ECE-E40A-180C85ACD7D5}"/>
          </ac:spMkLst>
        </pc:spChg>
        <pc:picChg chg="add mod">
          <ac:chgData name="Mahi Chundawat" userId="6272537fc9020991" providerId="LiveId" clId="{47729DAA-A918-4393-B7B5-15617F8746CC}" dt="2026-06-19T15:20:50.743" v="426" actId="1076"/>
          <ac:picMkLst>
            <pc:docMk/>
            <pc:sldMk cId="1265939620" sldId="290"/>
            <ac:picMk id="8" creationId="{E3FA5E3C-EA7F-289F-621B-DF0E1CB6CAC9}"/>
          </ac:picMkLst>
        </pc:picChg>
        <pc:picChg chg="del">
          <ac:chgData name="Mahi Chundawat" userId="6272537fc9020991" providerId="LiveId" clId="{47729DAA-A918-4393-B7B5-15617F8746CC}" dt="2026-06-19T15:10:04.434" v="154" actId="478"/>
          <ac:picMkLst>
            <pc:docMk/>
            <pc:sldMk cId="1265939620" sldId="290"/>
            <ac:picMk id="1026" creationId="{F179D40B-D258-815E-E110-115A12C59431}"/>
          </ac:picMkLst>
        </pc:picChg>
      </pc:sldChg>
      <pc:sldChg chg="addSp delSp modSp mod modNotesTx">
        <pc:chgData name="Mahi Chundawat" userId="6272537fc9020991" providerId="LiveId" clId="{47729DAA-A918-4393-B7B5-15617F8746CC}" dt="2026-06-19T15:16:25.792" v="245" actId="2711"/>
        <pc:sldMkLst>
          <pc:docMk/>
          <pc:sldMk cId="2652102883" sldId="291"/>
        </pc:sldMkLst>
        <pc:spChg chg="add">
          <ac:chgData name="Mahi Chundawat" userId="6272537fc9020991" providerId="LiveId" clId="{47729DAA-A918-4393-B7B5-15617F8746CC}" dt="2026-06-19T15:13:39.491" v="208"/>
          <ac:spMkLst>
            <pc:docMk/>
            <pc:sldMk cId="2652102883" sldId="291"/>
            <ac:spMk id="2" creationId="{23A64BF9-9ACB-3264-67F2-F32628E8DB07}"/>
          </ac:spMkLst>
        </pc:spChg>
        <pc:spChg chg="mod">
          <ac:chgData name="Mahi Chundawat" userId="6272537fc9020991" providerId="LiveId" clId="{47729DAA-A918-4393-B7B5-15617F8746CC}" dt="2026-06-19T15:16:12.821" v="242" actId="27636"/>
          <ac:spMkLst>
            <pc:docMk/>
            <pc:sldMk cId="2652102883" sldId="291"/>
            <ac:spMk id="4" creationId="{AA0CEAE1-792E-E3DA-4F30-723571531CFB}"/>
          </ac:spMkLst>
        </pc:spChg>
        <pc:spChg chg="mod">
          <ac:chgData name="Mahi Chundawat" userId="6272537fc9020991" providerId="LiveId" clId="{47729DAA-A918-4393-B7B5-15617F8746CC}" dt="2026-06-19T15:16:16.458" v="243" actId="2711"/>
          <ac:spMkLst>
            <pc:docMk/>
            <pc:sldMk cId="2652102883" sldId="291"/>
            <ac:spMk id="6" creationId="{64CFB73D-B7C9-A177-04F3-E48E841A875E}"/>
          </ac:spMkLst>
        </pc:spChg>
        <pc:spChg chg="add">
          <ac:chgData name="Mahi Chundawat" userId="6272537fc9020991" providerId="LiveId" clId="{47729DAA-A918-4393-B7B5-15617F8746CC}" dt="2026-06-19T15:13:39.491" v="208"/>
          <ac:spMkLst>
            <pc:docMk/>
            <pc:sldMk cId="2652102883" sldId="291"/>
            <ac:spMk id="7" creationId="{BBF1198A-F420-9DAC-24B8-EA6C1C49281B}"/>
          </ac:spMkLst>
        </pc:spChg>
        <pc:spChg chg="add mod">
          <ac:chgData name="Mahi Chundawat" userId="6272537fc9020991" providerId="LiveId" clId="{47729DAA-A918-4393-B7B5-15617F8746CC}" dt="2026-06-19T15:16:25.792" v="245" actId="2711"/>
          <ac:spMkLst>
            <pc:docMk/>
            <pc:sldMk cId="2652102883" sldId="291"/>
            <ac:spMk id="10" creationId="{BED24A25-7894-FC5C-773E-99838C29157B}"/>
          </ac:spMkLst>
        </pc:spChg>
        <pc:picChg chg="add">
          <ac:chgData name="Mahi Chundawat" userId="6272537fc9020991" providerId="LiveId" clId="{47729DAA-A918-4393-B7B5-15617F8746CC}" dt="2026-06-19T15:13:39.491" v="208"/>
          <ac:picMkLst>
            <pc:docMk/>
            <pc:sldMk cId="2652102883" sldId="291"/>
            <ac:picMk id="5" creationId="{2B7D84D5-1C1B-0950-B3A5-016AB34384FF}"/>
          </ac:picMkLst>
        </pc:picChg>
        <pc:picChg chg="add mod">
          <ac:chgData name="Mahi Chundawat" userId="6272537fc9020991" providerId="LiveId" clId="{47729DAA-A918-4393-B7B5-15617F8746CC}" dt="2026-06-19T15:14:03.579" v="216" actId="1076"/>
          <ac:picMkLst>
            <pc:docMk/>
            <pc:sldMk cId="2652102883" sldId="291"/>
            <ac:picMk id="8" creationId="{651901AB-5DDD-BDA5-5DE0-0EE5FB17AD6A}"/>
          </ac:picMkLst>
        </pc:picChg>
        <pc:picChg chg="del">
          <ac:chgData name="Mahi Chundawat" userId="6272537fc9020991" providerId="LiveId" clId="{47729DAA-A918-4393-B7B5-15617F8746CC}" dt="2026-06-19T15:13:38.268" v="207" actId="478"/>
          <ac:picMkLst>
            <pc:docMk/>
            <pc:sldMk cId="2652102883" sldId="291"/>
            <ac:picMk id="3074" creationId="{5415B2C9-6A45-136A-5498-4126E53E08BD}"/>
          </ac:picMkLst>
        </pc:picChg>
      </pc:sldChg>
      <pc:sldChg chg="delSp modSp mod">
        <pc:chgData name="Mahi Chundawat" userId="6272537fc9020991" providerId="LiveId" clId="{47729DAA-A918-4393-B7B5-15617F8746CC}" dt="2026-06-19T15:16:05.310" v="240" actId="1076"/>
        <pc:sldMkLst>
          <pc:docMk/>
          <pc:sldMk cId="2432185473" sldId="302"/>
        </pc:sldMkLst>
        <pc:spChg chg="del mod">
          <ac:chgData name="Mahi Chundawat" userId="6272537fc9020991" providerId="LiveId" clId="{47729DAA-A918-4393-B7B5-15617F8746CC}" dt="2026-06-19T15:16:02.076" v="239" actId="478"/>
          <ac:spMkLst>
            <pc:docMk/>
            <pc:sldMk cId="2432185473" sldId="302"/>
            <ac:spMk id="3" creationId="{D1455C0B-19FB-954B-532A-0A68CAC4E0E4}"/>
          </ac:spMkLst>
        </pc:spChg>
        <pc:spChg chg="mod">
          <ac:chgData name="Mahi Chundawat" userId="6272537fc9020991" providerId="LiveId" clId="{47729DAA-A918-4393-B7B5-15617F8746CC}" dt="2026-06-19T15:15:57.919" v="238" actId="2711"/>
          <ac:spMkLst>
            <pc:docMk/>
            <pc:sldMk cId="2432185473" sldId="302"/>
            <ac:spMk id="5" creationId="{604F0B9C-354F-3B6A-503D-320F6BB70036}"/>
          </ac:spMkLst>
        </pc:spChg>
        <pc:spChg chg="mod">
          <ac:chgData name="Mahi Chundawat" userId="6272537fc9020991" providerId="LiveId" clId="{47729DAA-A918-4393-B7B5-15617F8746CC}" dt="2026-06-19T15:16:05.310" v="240" actId="1076"/>
          <ac:spMkLst>
            <pc:docMk/>
            <pc:sldMk cId="2432185473" sldId="302"/>
            <ac:spMk id="6" creationId="{EDF9E134-98AA-3ECE-E40A-180C85ACD7D5}"/>
          </ac:spMkLst>
        </pc:spChg>
      </pc:sldChg>
      <pc:sldChg chg="del">
        <pc:chgData name="Mahi Chundawat" userId="6272537fc9020991" providerId="LiveId" clId="{47729DAA-A918-4393-B7B5-15617F8746CC}" dt="2026-06-19T15:15:00.420" v="224" actId="47"/>
        <pc:sldMkLst>
          <pc:docMk/>
          <pc:sldMk cId="362220767" sldId="307"/>
        </pc:sldMkLst>
      </pc:sldChg>
      <pc:sldChg chg="addSp delSp modSp mod modNotesTx">
        <pc:chgData name="Mahi Chundawat" userId="6272537fc9020991" providerId="LiveId" clId="{47729DAA-A918-4393-B7B5-15617F8746CC}" dt="2026-06-19T15:21:24.590" v="429" actId="1076"/>
        <pc:sldMkLst>
          <pc:docMk/>
          <pc:sldMk cId="929206128" sldId="316"/>
        </pc:sldMkLst>
        <pc:spChg chg="mod">
          <ac:chgData name="Mahi Chundawat" userId="6272537fc9020991" providerId="LiveId" clId="{47729DAA-A918-4393-B7B5-15617F8746CC}" dt="2026-06-19T15:16:39.727" v="247" actId="2711"/>
          <ac:spMkLst>
            <pc:docMk/>
            <pc:sldMk cId="929206128" sldId="316"/>
            <ac:spMk id="3" creationId="{8577F78C-A798-0FF2-55AE-25F829904AEB}"/>
          </ac:spMkLst>
        </pc:spChg>
        <pc:spChg chg="mod">
          <ac:chgData name="Mahi Chundawat" userId="6272537fc9020991" providerId="LiveId" clId="{47729DAA-A918-4393-B7B5-15617F8746CC}" dt="2026-06-19T15:16:34.005" v="246" actId="2711"/>
          <ac:spMkLst>
            <pc:docMk/>
            <pc:sldMk cId="929206128" sldId="316"/>
            <ac:spMk id="6" creationId="{FAA88FD8-1DFC-92C8-9351-C420FCDC74D4}"/>
          </ac:spMkLst>
        </pc:spChg>
        <pc:picChg chg="add mod">
          <ac:chgData name="Mahi Chundawat" userId="6272537fc9020991" providerId="LiveId" clId="{47729DAA-A918-4393-B7B5-15617F8746CC}" dt="2026-06-19T15:21:24.590" v="429" actId="1076"/>
          <ac:picMkLst>
            <pc:docMk/>
            <pc:sldMk cId="929206128" sldId="316"/>
            <ac:picMk id="2" creationId="{15B74965-FE54-4C9B-5BED-094CFEFCE0CB}"/>
          </ac:picMkLst>
        </pc:picChg>
        <pc:picChg chg="del">
          <ac:chgData name="Mahi Chundawat" userId="6272537fc9020991" providerId="LiveId" clId="{47729DAA-A918-4393-B7B5-15617F8746CC}" dt="2026-06-19T15:12:05.378" v="178" actId="478"/>
          <ac:picMkLst>
            <pc:docMk/>
            <pc:sldMk cId="929206128" sldId="316"/>
            <ac:picMk id="2050" creationId="{C4690B12-93B9-31EA-A2C2-496E24241E0A}"/>
          </ac:picMkLst>
        </pc:picChg>
      </pc:sldChg>
      <pc:sldChg chg="del">
        <pc:chgData name="Mahi Chundawat" userId="6272537fc9020991" providerId="LiveId" clId="{47729DAA-A918-4393-B7B5-15617F8746CC}" dt="2026-06-19T15:15:00.819" v="225" actId="47"/>
        <pc:sldMkLst>
          <pc:docMk/>
          <pc:sldMk cId="3015105409" sldId="320"/>
        </pc:sldMkLst>
      </pc:sldChg>
      <pc:sldChg chg="del">
        <pc:chgData name="Mahi Chundawat" userId="6272537fc9020991" providerId="LiveId" clId="{47729DAA-A918-4393-B7B5-15617F8746CC}" dt="2026-06-19T15:15:01.347" v="226" actId="47"/>
        <pc:sldMkLst>
          <pc:docMk/>
          <pc:sldMk cId="4167622774" sldId="321"/>
        </pc:sldMkLst>
      </pc:sldChg>
      <pc:sldChg chg="del">
        <pc:chgData name="Mahi Chundawat" userId="6272537fc9020991" providerId="LiveId" clId="{47729DAA-A918-4393-B7B5-15617F8746CC}" dt="2026-06-19T15:15:02.105" v="227" actId="47"/>
        <pc:sldMkLst>
          <pc:docMk/>
          <pc:sldMk cId="3356030718" sldId="32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FB8B65A-D69F-C26C-B67E-036EF77BF1F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52B9064-AE57-427F-E5AF-71DE7D52FE6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D8190EA-5EEC-4300-B6AE-D9734C6C648E}" type="datetimeFigureOut">
              <a:rPr lang="en-US" smtClean="0"/>
              <a:pPr/>
              <a:t>6/26/2026</a:t>
            </a:fld>
            <a:endParaRPr lang="en-US" dirty="0"/>
          </a:p>
        </p:txBody>
      </p:sp>
      <p:sp>
        <p:nvSpPr>
          <p:cNvPr id="4" name="Footer Placeholder 3">
            <a:extLst>
              <a:ext uri="{FF2B5EF4-FFF2-40B4-BE49-F238E27FC236}">
                <a16:creationId xmlns:a16="http://schemas.microsoft.com/office/drawing/2014/main" id="{8186157A-CEB9-B0FC-3A49-BE950AEAD6F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0819CA0-A57D-42D7-A625-56C22D0FA7C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FF3A6F-DEFA-45E0-9496-BEE7C2C6F3D0}" type="slidenum">
              <a:rPr lang="en-US" smtClean="0"/>
              <a:pPr/>
              <a:t>‹#›</a:t>
            </a:fld>
            <a:endParaRPr lang="en-US" dirty="0"/>
          </a:p>
        </p:txBody>
      </p:sp>
    </p:spTree>
    <p:extLst>
      <p:ext uri="{BB962C8B-B14F-4D97-AF65-F5344CB8AC3E}">
        <p14:creationId xmlns:p14="http://schemas.microsoft.com/office/powerpoint/2010/main" val="1406002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pPr/>
              <a:t>6/26/2026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pPr/>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1</a:t>
            </a:fld>
            <a:endParaRPr lang="en-US" dirty="0"/>
          </a:p>
        </p:txBody>
      </p:sp>
    </p:spTree>
    <p:extLst>
      <p:ext uri="{BB962C8B-B14F-4D97-AF65-F5344CB8AC3E}">
        <p14:creationId xmlns:p14="http://schemas.microsoft.com/office/powerpoint/2010/main" val="2169385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2</a:t>
            </a:fld>
            <a:endParaRPr lang="en-US" dirty="0"/>
          </a:p>
        </p:txBody>
      </p:sp>
    </p:spTree>
    <p:extLst>
      <p:ext uri="{BB962C8B-B14F-4D97-AF65-F5344CB8AC3E}">
        <p14:creationId xmlns:p14="http://schemas.microsoft.com/office/powerpoint/2010/main" val="2915247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care quality commission (CQC) has constantly reported some systemic challenges in the care homes, which consist of medication, errors, improper leadership, and even delay in the delivery of care. The </a:t>
            </a:r>
            <a:r>
              <a:rPr lang="en-GB" sz="1200" b="1" kern="1200" dirty="0">
                <a:solidFill>
                  <a:schemeClr val="tx1"/>
                </a:solidFill>
                <a:effectLst/>
                <a:latin typeface="+mn-lt"/>
                <a:ea typeface="+mn-ea"/>
                <a:cs typeface="+mn-cs"/>
              </a:rPr>
              <a:t>mismanagement of the medicines</a:t>
            </a:r>
            <a:r>
              <a:rPr lang="en-GB" sz="1200" kern="1200" dirty="0">
                <a:solidFill>
                  <a:schemeClr val="tx1"/>
                </a:solidFill>
                <a:effectLst/>
                <a:latin typeface="+mn-lt"/>
                <a:ea typeface="+mn-ea"/>
                <a:cs typeface="+mn-cs"/>
              </a:rPr>
              <a:t> occurs due to the staff is failed to consistently administer the medicines in a safe manner. There was also the issue of </a:t>
            </a:r>
            <a:r>
              <a:rPr lang="en-GB" sz="1200" b="1" kern="1200" dirty="0">
                <a:solidFill>
                  <a:schemeClr val="tx1"/>
                </a:solidFill>
                <a:effectLst/>
                <a:latin typeface="+mn-lt"/>
                <a:ea typeface="+mn-ea"/>
                <a:cs typeface="+mn-cs"/>
              </a:rPr>
              <a:t>longer waiting times </a:t>
            </a:r>
            <a:r>
              <a:rPr lang="en-GB" sz="1200" kern="1200" dirty="0">
                <a:solidFill>
                  <a:schemeClr val="tx1"/>
                </a:solidFill>
                <a:effectLst/>
                <a:latin typeface="+mn-lt"/>
                <a:ea typeface="+mn-ea"/>
                <a:cs typeface="+mn-cs"/>
              </a:rPr>
              <a:t>for essential care that further reduces the dignity and well-being of the residents. The prevalence of these issues showcases the need for urgency to have targeted research and proper intervention about these systemic challenges.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7DC217-DF71-1A49-B3EA-559F1F43B0FF}" type="slidenum">
              <a:rPr lang="en-US" smtClean="0"/>
              <a:pPr/>
              <a:t>3</a:t>
            </a:fld>
            <a:endParaRPr lang="en-US" dirty="0"/>
          </a:p>
        </p:txBody>
      </p:sp>
    </p:spTree>
    <p:extLst>
      <p:ext uri="{BB962C8B-B14F-4D97-AF65-F5344CB8AC3E}">
        <p14:creationId xmlns:p14="http://schemas.microsoft.com/office/powerpoint/2010/main" val="1938948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slide represents case background of </a:t>
            </a:r>
            <a:r>
              <a:rPr lang="en-GB" sz="1200" b="1" dirty="0" err="1">
                <a:latin typeface="Times New Roman" panose="02020603050405020304" pitchFamily="18" charset="0"/>
                <a:cs typeface="Times New Roman" panose="02020603050405020304" pitchFamily="18" charset="0"/>
              </a:rPr>
              <a:t>Braywood</a:t>
            </a:r>
            <a:r>
              <a:rPr lang="en-GB" sz="1200" b="1" dirty="0">
                <a:latin typeface="Times New Roman" panose="02020603050405020304" pitchFamily="18" charset="0"/>
                <a:cs typeface="Times New Roman" panose="02020603050405020304" pitchFamily="18" charset="0"/>
              </a:rPr>
              <a:t> Gardens as case. </a:t>
            </a:r>
            <a:r>
              <a:rPr lang="en-GB" sz="1200" kern="1200" dirty="0">
                <a:solidFill>
                  <a:srgbClr val="FF0000"/>
                </a:solidFill>
                <a:effectLst/>
                <a:latin typeface="+mn-lt"/>
                <a:ea typeface="+mn-ea"/>
                <a:cs typeface="+mn-cs"/>
              </a:rPr>
              <a:t>Specifically, at </a:t>
            </a:r>
            <a:r>
              <a:rPr lang="en-GB" sz="1200" kern="1200" dirty="0" err="1">
                <a:solidFill>
                  <a:srgbClr val="FF0000"/>
                </a:solidFill>
                <a:effectLst/>
                <a:latin typeface="+mn-lt"/>
                <a:ea typeface="+mn-ea"/>
                <a:cs typeface="+mn-cs"/>
              </a:rPr>
              <a:t>Braywood</a:t>
            </a:r>
            <a:r>
              <a:rPr lang="en-GB" sz="1200" kern="1200" dirty="0">
                <a:solidFill>
                  <a:srgbClr val="FF0000"/>
                </a:solidFill>
                <a:effectLst/>
                <a:latin typeface="+mn-lt"/>
                <a:ea typeface="+mn-ea"/>
                <a:cs typeface="+mn-cs"/>
              </a:rPr>
              <a:t> Gardens the inspection in 2025 identified the challenges of </a:t>
            </a:r>
            <a:r>
              <a:rPr lang="en-GB" sz="1200" b="1" kern="1200" dirty="0">
                <a:solidFill>
                  <a:srgbClr val="FF0000"/>
                </a:solidFill>
                <a:effectLst/>
                <a:latin typeface="+mn-lt"/>
                <a:ea typeface="+mn-ea"/>
                <a:cs typeface="+mn-cs"/>
              </a:rPr>
              <a:t>poor leadership structures</a:t>
            </a:r>
            <a:r>
              <a:rPr lang="en-GB" sz="1200" kern="1200" dirty="0">
                <a:solidFill>
                  <a:srgbClr val="FF0000"/>
                </a:solidFill>
                <a:effectLst/>
                <a:latin typeface="+mn-lt"/>
                <a:ea typeface="+mn-ea"/>
                <a:cs typeface="+mn-cs"/>
              </a:rPr>
              <a:t> that resulted in inadequate accountability of staff (Care Quality Commission, 2025). </a:t>
            </a:r>
            <a:r>
              <a:rPr lang="en-US" sz="1200" kern="1200" dirty="0" err="1">
                <a:solidFill>
                  <a:srgbClr val="FF0000"/>
                </a:solidFill>
                <a:effectLst/>
                <a:latin typeface="+mn-lt"/>
                <a:ea typeface="+mn-ea"/>
                <a:cs typeface="+mn-cs"/>
              </a:rPr>
              <a:t>Braywood</a:t>
            </a:r>
            <a:r>
              <a:rPr lang="en-US" sz="1200" kern="1200" dirty="0">
                <a:solidFill>
                  <a:srgbClr val="FF0000"/>
                </a:solidFill>
                <a:effectLst/>
                <a:latin typeface="+mn-lt"/>
                <a:ea typeface="+mn-ea"/>
                <a:cs typeface="+mn-cs"/>
              </a:rPr>
              <a:t> Gardens Care Home husband chosen because it represent recent and real example of quality of care challenge identified by the CQC. The reported issue in medication management, leadership and responsiveness provide a suitable case study to explore practical recommendations for improving elderly care service.</a:t>
            </a:r>
            <a:endParaRPr lang="en-IN" dirty="0">
              <a:solidFill>
                <a:srgbClr val="FF0000"/>
              </a:solidFill>
            </a:endParaRPr>
          </a:p>
        </p:txBody>
      </p:sp>
      <p:sp>
        <p:nvSpPr>
          <p:cNvPr id="4" name="Slide Number Placeholder 3"/>
          <p:cNvSpPr>
            <a:spLocks noGrp="1"/>
          </p:cNvSpPr>
          <p:nvPr>
            <p:ph type="sldNum" sz="quarter" idx="5"/>
          </p:nvPr>
        </p:nvSpPr>
        <p:spPr/>
        <p:txBody>
          <a:bodyPr/>
          <a:lstStyle/>
          <a:p>
            <a:fld id="{F97DC217-DF71-1A49-B3EA-559F1F43B0FF}" type="slidenum">
              <a:rPr lang="en-US" smtClean="0"/>
              <a:pPr/>
              <a:t>4</a:t>
            </a:fld>
            <a:endParaRPr lang="en-US" dirty="0"/>
          </a:p>
        </p:txBody>
      </p:sp>
    </p:spTree>
    <p:extLst>
      <p:ext uri="{BB962C8B-B14F-4D97-AF65-F5344CB8AC3E}">
        <p14:creationId xmlns:p14="http://schemas.microsoft.com/office/powerpoint/2010/main" val="4183051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Currently, there are more than 40000 individuals who live in care homes or across the UK with more than 70%, who are experiencing the problem of dementia or any other complex health conditions (Berg, 2026).</a:t>
            </a:r>
          </a:p>
          <a:p>
            <a:endParaRPr lang="en-IN" dirty="0"/>
          </a:p>
        </p:txBody>
      </p:sp>
      <p:sp>
        <p:nvSpPr>
          <p:cNvPr id="4" name="Slide Number Placeholder 3"/>
          <p:cNvSpPr>
            <a:spLocks noGrp="1"/>
          </p:cNvSpPr>
          <p:nvPr>
            <p:ph type="sldNum" sz="quarter" idx="10"/>
          </p:nvPr>
        </p:nvSpPr>
        <p:spPr/>
        <p:txBody>
          <a:bodyPr/>
          <a:lstStyle/>
          <a:p>
            <a:fld id="{F97DC217-DF71-1A49-B3EA-559F1F43B0FF}" type="slidenum">
              <a:rPr lang="en-US" smtClean="0"/>
              <a:pPr/>
              <a:t>5</a:t>
            </a:fld>
            <a:endParaRPr lang="en-US" dirty="0"/>
          </a:p>
        </p:txBody>
      </p:sp>
    </p:spTree>
    <p:extLst>
      <p:ext uri="{BB962C8B-B14F-4D97-AF65-F5344CB8AC3E}">
        <p14:creationId xmlns:p14="http://schemas.microsoft.com/office/powerpoint/2010/main" val="2323815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UK is facing a high demographic shift in which the ageing population is increasing the pressure on the health and social care services. According to the National Centre for Universities and Business, (2024) one in seven people will be aged 75 or more by year 2040. This showcases the high rise in the demand for residential care.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7DC217-DF71-1A49-B3EA-559F1F43B0FF}" type="slidenum">
              <a:rPr lang="en-US" smtClean="0"/>
              <a:pPr/>
              <a:t>6</a:t>
            </a:fld>
            <a:endParaRPr lang="en-US" dirty="0"/>
          </a:p>
        </p:txBody>
      </p:sp>
    </p:spTree>
    <p:extLst>
      <p:ext uri="{BB962C8B-B14F-4D97-AF65-F5344CB8AC3E}">
        <p14:creationId xmlns:p14="http://schemas.microsoft.com/office/powerpoint/2010/main" val="18566410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long waiting hours also delay the intervention that leads to the deterioration of health outcomes and also reduces the overall quality of life (Pageau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2024).</a:t>
            </a:r>
            <a:r>
              <a:rPr lang="en-IN"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This study is urgent because 71% of care providers face recruitment challenges, 237 million medication errors cost the NHS £98.5m and cause 1,708 deaths annually, and over 100,000 elderly patients wait more than 24 hours in A&amp;E, all of which directly compromise safety, dignity, and quality of life in care homes (Age UK, 2024). </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7</a:t>
            </a:fld>
            <a:endParaRPr lang="en-US" dirty="0"/>
          </a:p>
        </p:txBody>
      </p:sp>
    </p:spTree>
    <p:extLst>
      <p:ext uri="{BB962C8B-B14F-4D97-AF65-F5344CB8AC3E}">
        <p14:creationId xmlns:p14="http://schemas.microsoft.com/office/powerpoint/2010/main" val="16390868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C9ECDF-94A0-44FA-BF08-4BF3DFCC9D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6ADF34-48FB-1DE4-40E7-BFB805C251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446A75-A5D5-7161-5344-85D06F422B2E}"/>
              </a:ext>
            </a:extLst>
          </p:cNvPr>
          <p:cNvSpPr>
            <a:spLocks noGrp="1"/>
          </p:cNvSpPr>
          <p:nvPr>
            <p:ph type="body" idx="1"/>
          </p:nvPr>
        </p:nvSpPr>
        <p:spPr/>
        <p:txBody>
          <a:bodyPr/>
          <a:lstStyle/>
          <a:p>
            <a:r>
              <a:rPr lang="en-GB" sz="1200" b="1" i="1" kern="1200" dirty="0">
                <a:solidFill>
                  <a:schemeClr val="tx1"/>
                </a:solidFill>
                <a:effectLst/>
                <a:latin typeface="+mn-lt"/>
                <a:ea typeface="+mn-ea"/>
                <a:cs typeface="+mn-cs"/>
              </a:rPr>
              <a:t>Aim</a:t>
            </a:r>
            <a:r>
              <a:rPr lang="en-GB" sz="1200" kern="1200" dirty="0">
                <a:solidFill>
                  <a:schemeClr val="tx1"/>
                </a:solidFill>
                <a:effectLst/>
                <a:latin typeface="+mn-lt"/>
                <a:ea typeface="+mn-ea"/>
                <a:cs typeface="+mn-cs"/>
              </a:rPr>
              <a:t>: The aim of this research is to critically evaluate the challenges in the elderly care services at </a:t>
            </a:r>
            <a:r>
              <a:rPr lang="en-GB" sz="1200" kern="1200" dirty="0" err="1">
                <a:solidFill>
                  <a:schemeClr val="tx1"/>
                </a:solidFill>
                <a:effectLst/>
                <a:latin typeface="+mn-lt"/>
                <a:ea typeface="+mn-ea"/>
                <a:cs typeface="+mn-cs"/>
              </a:rPr>
              <a:t>Braywood</a:t>
            </a:r>
            <a:r>
              <a:rPr lang="en-GB" sz="1200" kern="1200" dirty="0">
                <a:solidFill>
                  <a:schemeClr val="tx1"/>
                </a:solidFill>
                <a:effectLst/>
                <a:latin typeface="+mn-lt"/>
                <a:ea typeface="+mn-ea"/>
                <a:cs typeface="+mn-cs"/>
              </a:rPr>
              <a:t> Gardens as well as to propose actionable recommendations so that the quality of care can be improved.</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Objectives:</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To analyse the prevalence as well as impact of poor leadership, and medication errors, on elderly residents of </a:t>
            </a:r>
            <a:r>
              <a:rPr lang="en-GB" sz="1200" kern="1200" dirty="0" err="1">
                <a:solidFill>
                  <a:schemeClr val="tx1"/>
                </a:solidFill>
                <a:effectLst/>
                <a:latin typeface="+mn-lt"/>
                <a:ea typeface="+mn-ea"/>
                <a:cs typeface="+mn-cs"/>
              </a:rPr>
              <a:t>Braywood</a:t>
            </a:r>
            <a:r>
              <a:rPr lang="en-GB" sz="1200" kern="1200" dirty="0">
                <a:solidFill>
                  <a:schemeClr val="tx1"/>
                </a:solidFill>
                <a:effectLst/>
                <a:latin typeface="+mn-lt"/>
                <a:ea typeface="+mn-ea"/>
                <a:cs typeface="+mn-cs"/>
              </a:rPr>
              <a:t> Gardens Care Home.</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To analyse the challenges faced by </a:t>
            </a:r>
            <a:r>
              <a:rPr lang="en-GB" sz="1200" kern="1200" dirty="0" err="1">
                <a:solidFill>
                  <a:schemeClr val="tx1"/>
                </a:solidFill>
                <a:effectLst/>
                <a:latin typeface="+mn-lt"/>
                <a:ea typeface="+mn-ea"/>
                <a:cs typeface="+mn-cs"/>
              </a:rPr>
              <a:t>Braywood</a:t>
            </a:r>
            <a:r>
              <a:rPr lang="en-GB" sz="1200" kern="1200" dirty="0">
                <a:solidFill>
                  <a:schemeClr val="tx1"/>
                </a:solidFill>
                <a:effectLst/>
                <a:latin typeface="+mn-lt"/>
                <a:ea typeface="+mn-ea"/>
                <a:cs typeface="+mn-cs"/>
              </a:rPr>
              <a:t> Gardens Care Homedue to longe waiting time in the elderly care.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propose evidence-based recommendations for strengthening the leadership, for improving medication, safety, as well as reducing the waiting times in the elderly care</a:t>
            </a:r>
            <a:endParaRPr lang="en-IN" sz="1200" kern="1200" dirty="0">
              <a:solidFill>
                <a:schemeClr val="tx1"/>
              </a:solidFill>
              <a:effectLst/>
              <a:latin typeface="+mn-lt"/>
              <a:ea typeface="+mn-ea"/>
              <a:cs typeface="+mn-cs"/>
            </a:endParaRPr>
          </a:p>
          <a:p>
            <a:pPr marL="0" indent="0">
              <a:buFont typeface="Arial" panose="020B0604020202020204" pitchFamily="34" charset="0"/>
              <a:buNone/>
            </a:pPr>
            <a:endParaRPr lang="en-US" dirty="0"/>
          </a:p>
        </p:txBody>
      </p:sp>
      <p:sp>
        <p:nvSpPr>
          <p:cNvPr id="4" name="Slide Number Placeholder 3">
            <a:extLst>
              <a:ext uri="{FF2B5EF4-FFF2-40B4-BE49-F238E27FC236}">
                <a16:creationId xmlns:a16="http://schemas.microsoft.com/office/drawing/2014/main" id="{6AF11A8B-7F82-A59A-7119-816CCC703DDA}"/>
              </a:ext>
            </a:extLst>
          </p:cNvPr>
          <p:cNvSpPr>
            <a:spLocks noGrp="1"/>
          </p:cNvSpPr>
          <p:nvPr>
            <p:ph type="sldNum" sz="quarter" idx="5"/>
          </p:nvPr>
        </p:nvSpPr>
        <p:spPr/>
        <p:txBody>
          <a:bodyPr/>
          <a:lstStyle/>
          <a:p>
            <a:fld id="{F97DC217-DF71-1A49-B3EA-559F1F43B0FF}" type="slidenum">
              <a:rPr lang="en-US" smtClean="0"/>
              <a:pPr/>
              <a:t>8</a:t>
            </a:fld>
            <a:endParaRPr lang="en-US" dirty="0"/>
          </a:p>
        </p:txBody>
      </p:sp>
    </p:spTree>
    <p:extLst>
      <p:ext uri="{BB962C8B-B14F-4D97-AF65-F5344CB8AC3E}">
        <p14:creationId xmlns:p14="http://schemas.microsoft.com/office/powerpoint/2010/main" val="13111548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mismanagement of the medicines</a:t>
            </a:r>
            <a:r>
              <a:rPr lang="en-GB" sz="1200" kern="1200" dirty="0">
                <a:solidFill>
                  <a:schemeClr val="tx1"/>
                </a:solidFill>
                <a:effectLst/>
                <a:latin typeface="+mn-lt"/>
                <a:ea typeface="+mn-ea"/>
                <a:cs typeface="+mn-cs"/>
              </a:rPr>
              <a:t> occurs due to the staff is failed to consistently administer the medicines in a safe manner. There was also the issue of </a:t>
            </a:r>
            <a:r>
              <a:rPr lang="en-GB" sz="1200" b="1" kern="1200" dirty="0">
                <a:solidFill>
                  <a:schemeClr val="tx1"/>
                </a:solidFill>
                <a:effectLst/>
                <a:latin typeface="+mn-lt"/>
                <a:ea typeface="+mn-ea"/>
                <a:cs typeface="+mn-cs"/>
              </a:rPr>
              <a:t>longer waiting times </a:t>
            </a:r>
            <a:r>
              <a:rPr lang="en-GB" sz="1200" kern="1200" dirty="0">
                <a:solidFill>
                  <a:schemeClr val="tx1"/>
                </a:solidFill>
                <a:effectLst/>
                <a:latin typeface="+mn-lt"/>
                <a:ea typeface="+mn-ea"/>
                <a:cs typeface="+mn-cs"/>
              </a:rPr>
              <a:t>for essential care that further reduces the dignity and well-being of the residents.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97DC217-DF71-1A49-B3EA-559F1F43B0FF}" type="slidenum">
              <a:rPr lang="en-US" smtClean="0"/>
              <a:pPr/>
              <a:t>9</a:t>
            </a:fld>
            <a:endParaRPr lang="en-US" dirty="0"/>
          </a:p>
        </p:txBody>
      </p:sp>
    </p:spTree>
    <p:extLst>
      <p:ext uri="{BB962C8B-B14F-4D97-AF65-F5344CB8AC3E}">
        <p14:creationId xmlns:p14="http://schemas.microsoft.com/office/powerpoint/2010/main" val="41426057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findings can have broad relevance beyond </a:t>
            </a:r>
            <a:r>
              <a:rPr lang="en-GB" sz="1200" kern="1200" dirty="0" err="1">
                <a:solidFill>
                  <a:schemeClr val="tx1"/>
                </a:solidFill>
                <a:effectLst/>
                <a:latin typeface="+mn-lt"/>
                <a:ea typeface="+mn-ea"/>
                <a:cs typeface="+mn-cs"/>
              </a:rPr>
              <a:t>Braywood</a:t>
            </a:r>
            <a:r>
              <a:rPr lang="en-GB" sz="1200" kern="1200" dirty="0">
                <a:solidFill>
                  <a:schemeClr val="tx1"/>
                </a:solidFill>
                <a:effectLst/>
                <a:latin typeface="+mn-lt"/>
                <a:ea typeface="+mn-ea"/>
                <a:cs typeface="+mn-cs"/>
              </a:rPr>
              <a:t> Gardens, as the care home sector in the UK supports 457,000 people across 17000 care homes that can face similar challenges relating to safety, leadership and service quality (Skills for Care, 2024).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Medication-related incidents remain a significant patient safety concern in a long-term care setting, particularly among older adults with multiple health complexities and medication regimen conditions (WHO, 2023). Adult Social Care supports approximately 835,000 people receiving long-term support in England every year (NHS England, 2024).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7DC217-DF71-1A49-B3EA-559F1F43B0FF}" type="slidenum">
              <a:rPr lang="en-US" smtClean="0"/>
              <a:pPr/>
              <a:t>10</a:t>
            </a:fld>
            <a:endParaRPr lang="en-US" dirty="0"/>
          </a:p>
        </p:txBody>
      </p:sp>
    </p:spTree>
    <p:extLst>
      <p:ext uri="{BB962C8B-B14F-4D97-AF65-F5344CB8AC3E}">
        <p14:creationId xmlns:p14="http://schemas.microsoft.com/office/powerpoint/2010/main" val="9648444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11</a:t>
            </a:fld>
            <a:endParaRPr lang="en-US" dirty="0"/>
          </a:p>
        </p:txBody>
      </p:sp>
    </p:spTree>
    <p:extLst>
      <p:ext uri="{BB962C8B-B14F-4D97-AF65-F5344CB8AC3E}">
        <p14:creationId xmlns:p14="http://schemas.microsoft.com/office/powerpoint/2010/main" val="6362786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C79249-FDC0-364D-A734-AE1DE1605D28}"/>
              </a:ext>
              <a:ext uri="{C183D7F6-B498-43B3-948B-1728B52AA6E4}">
                <adec:decorative xmlns:adec="http://schemas.microsoft.com/office/drawing/2017/decorative" val="1"/>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13537B6D-42A5-F449-2691-321A167F7C08}"/>
              </a:ext>
              <a:ext uri="{C183D7F6-B498-43B3-948B-1728B52AA6E4}">
                <adec:decorative xmlns:adec="http://schemas.microsoft.com/office/drawing/2017/decorative" val="1"/>
              </a:ext>
            </a:extLst>
          </p:cNvPr>
          <p:cNvGrpSpPr/>
          <p:nvPr userDrawn="1"/>
        </p:nvGrpSpPr>
        <p:grpSpPr>
          <a:xfrm>
            <a:off x="0" y="-3419"/>
            <a:ext cx="12192000" cy="6861419"/>
            <a:chOff x="0" y="-3419"/>
            <a:chExt cx="12192000" cy="6861419"/>
          </a:xfrm>
        </p:grpSpPr>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3" y="232913"/>
            <a:ext cx="7096933" cy="3830130"/>
          </a:xfrm>
        </p:spPr>
        <p:txBody>
          <a:bodyPr anchor="b">
            <a:noAutofit/>
          </a:bodyPr>
          <a:lstStyle>
            <a:lvl1pPr algn="l">
              <a:defRPr sz="6000" b="1">
                <a:latin typeface="+mj-lt"/>
              </a:defRPr>
            </a:lvl1pPr>
          </a:lstStyle>
          <a:p>
            <a:r>
              <a:rPr lang="en-US" dirty="0"/>
              <a:t>Click to add title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58864" y="102021"/>
            <a:ext cx="9779183" cy="174441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58865" y="2017467"/>
            <a:ext cx="9779182" cy="3366815"/>
          </a:xfrm>
        </p:spPr>
        <p:txBody>
          <a:bodyPr>
            <a:norm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Title and Right Imag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flipH="1">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71600"/>
            <a:ext cx="5486400" cy="4114800"/>
          </a:xfrm>
        </p:spPr>
        <p:txBody>
          <a:bodyPr anchor="ctr" anchorCtr="0">
            <a:noAutofit/>
          </a:bodyPr>
          <a:lstStyle>
            <a:lvl1pPr>
              <a:defRPr sz="6000" b="1">
                <a:latin typeface="+mj-lt"/>
              </a:defRPr>
            </a:lvl1pPr>
          </a:lstStyle>
          <a:p>
            <a:r>
              <a:rPr lang="en-US" dirty="0"/>
              <a:t>Click to add title</a:t>
            </a:r>
          </a:p>
        </p:txBody>
      </p:sp>
      <p:sp>
        <p:nvSpPr>
          <p:cNvPr id="15" name="Picture Placeholder 14">
            <a:extLst>
              <a:ext uri="{FF2B5EF4-FFF2-40B4-BE49-F238E27FC236}">
                <a16:creationId xmlns:a16="http://schemas.microsoft.com/office/drawing/2014/main" id="{3124234B-E1C4-2616-9993-A23142AA69B2}"/>
              </a:ext>
            </a:extLst>
          </p:cNvPr>
          <p:cNvSpPr>
            <a:spLocks noGrp="1"/>
          </p:cNvSpPr>
          <p:nvPr>
            <p:ph type="pic" sz="quarter" idx="10"/>
          </p:nvPr>
        </p:nvSpPr>
        <p:spPr>
          <a:xfrm>
            <a:off x="7183438" y="1168400"/>
            <a:ext cx="4500562" cy="4521200"/>
          </a:xfrm>
          <a:prstGeom prst="ellipse">
            <a:avLst/>
          </a:prstGeom>
          <a:solidFill>
            <a:schemeClr val="accent2"/>
          </a:solidFill>
        </p:spPr>
        <p:txBody>
          <a:bodyPr/>
          <a:lstStyle>
            <a:lvl1pPr marL="0" indent="0" algn="ctr">
              <a:buNone/>
              <a:defRPr sz="2000"/>
            </a:lvl1pPr>
          </a:lstStyle>
          <a:p>
            <a:r>
              <a:rPr lang="en-US"/>
              <a:t>Click icon to add picture</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491266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accent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0" y="-1"/>
            <a:ext cx="12208822" cy="6858003"/>
            <a:chOff x="0" y="-1"/>
            <a:chExt cx="12208822" cy="6858003"/>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2" y="45085"/>
            <a:ext cx="9779183" cy="160083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CA1EED44-783E-8705-4119-D7E9F7D4F2B4}"/>
              </a:ext>
            </a:extLst>
          </p:cNvPr>
          <p:cNvSpPr>
            <a:spLocks noGrp="1"/>
          </p:cNvSpPr>
          <p:nvPr>
            <p:ph idx="14" hasCustomPrompt="1"/>
          </p:nvPr>
        </p:nvSpPr>
        <p:spPr>
          <a:xfrm>
            <a:off x="1166087" y="2652713"/>
            <a:ext cx="9780587" cy="3436936"/>
          </a:xfrm>
        </p:spPr>
        <p:txBody>
          <a:bodyPr>
            <a:normAutofit/>
          </a:bodyPr>
          <a:lstStyle>
            <a:lvl1pPr marL="342900" indent="-283464">
              <a:spcBef>
                <a:spcPts val="1000"/>
              </a:spcBef>
              <a:buFont typeface="Arial" panose="020B0604020202020204" pitchFamily="34" charset="0"/>
              <a:buChar char="•"/>
              <a:defRPr sz="2000">
                <a:solidFill>
                  <a:schemeClr val="bg1"/>
                </a:solidFill>
                <a:latin typeface="+mn-lt"/>
              </a:defRPr>
            </a:lvl1pPr>
            <a:lvl2pPr marL="566928" indent="-283464">
              <a:spcBef>
                <a:spcPts val="1000"/>
              </a:spcBef>
              <a:buFont typeface="Arial" panose="020B0604020202020204" pitchFamily="34" charset="0"/>
              <a:buChar char="•"/>
              <a:defRPr sz="2000">
                <a:solidFill>
                  <a:schemeClr val="bg1"/>
                </a:solidFill>
                <a:latin typeface="+mn-lt"/>
              </a:defRPr>
            </a:lvl2pPr>
            <a:lvl3pPr marL="850392" indent="-283464">
              <a:spcBef>
                <a:spcPts val="1000"/>
              </a:spcBef>
              <a:buFont typeface="Arial" panose="020B0604020202020204" pitchFamily="34" charset="0"/>
              <a:buChar char="•"/>
              <a:defRPr sz="2000">
                <a:solidFill>
                  <a:schemeClr val="bg1"/>
                </a:solidFill>
                <a:latin typeface="+mn-lt"/>
              </a:defRPr>
            </a:lvl3pPr>
            <a:lvl4pPr marL="1097280" indent="-283464">
              <a:spcBef>
                <a:spcPts val="1000"/>
              </a:spcBef>
              <a:buFont typeface="Arial" panose="020B0604020202020204" pitchFamily="34" charset="0"/>
              <a:buChar char="•"/>
              <a:defRPr sz="2000">
                <a:solidFill>
                  <a:schemeClr val="bg1"/>
                </a:solidFill>
                <a:latin typeface="+mn-lt"/>
              </a:defRPr>
            </a:lvl4pPr>
            <a:lvl5pPr marL="1371600"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a:t>9/8/20XX</a:t>
            </a:r>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83176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5FBCE6F-2AA9-31FE-8148-33B480735599}"/>
              </a:ext>
              <a:ext uri="{C183D7F6-B498-43B3-948B-1728B52AA6E4}">
                <adec:decorative xmlns:adec="http://schemas.microsoft.com/office/drawing/2017/decorative" val="1"/>
              </a:ext>
            </a:extLst>
          </p:cNvPr>
          <p:cNvGrpSpPr/>
          <p:nvPr userDrawn="1"/>
        </p:nvGrpSpPr>
        <p:grpSpPr>
          <a:xfrm>
            <a:off x="0" y="0"/>
            <a:ext cx="12192000" cy="6858000"/>
            <a:chOff x="0" y="0"/>
            <a:chExt cx="12192000" cy="685800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177553"/>
            <a:ext cx="6245912" cy="3269447"/>
          </a:xfrm>
        </p:spPr>
        <p:txBody>
          <a:bodyPr bIns="0" anchor="b">
            <a:noAutofit/>
          </a:bodyPr>
          <a:lstStyle>
            <a:lvl1pPr algn="l">
              <a:defRPr sz="6000" b="1">
                <a:solidFill>
                  <a:schemeClr val="bg1"/>
                </a:solidFill>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4" y="3492896"/>
            <a:ext cx="6245912" cy="912850"/>
          </a:xfrm>
        </p:spPr>
        <p:txBody>
          <a:bodyPr anchor="ctr" anchorCtr="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986529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2 Column Content">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4DB56B5-5DD7-95E3-52B2-EDC4B3F13058}"/>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601200" cy="1653371"/>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767843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ntent">
    <p:bg>
      <p:bgPr>
        <a:solidFill>
          <a:schemeClr val="accent1"/>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A0E8D4A-B13C-C7EE-5E27-278124A1276E}"/>
              </a:ext>
              <a:ext uri="{C183D7F6-B498-43B3-948B-1728B52AA6E4}">
                <adec:decorative xmlns:adec="http://schemas.microsoft.com/office/drawing/2017/decorative" val="1"/>
              </a:ext>
            </a:extLst>
          </p:cNvPr>
          <p:cNvGrpSpPr/>
          <p:nvPr userDrawn="1"/>
        </p:nvGrpSpPr>
        <p:grpSpPr>
          <a:xfrm>
            <a:off x="1" y="1"/>
            <a:ext cx="12191999" cy="6857999"/>
            <a:chOff x="1" y="1"/>
            <a:chExt cx="12191999" cy="6857999"/>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69008"/>
            <a:ext cx="9779183" cy="1706563"/>
          </a:xfrm>
        </p:spPr>
        <p:txBody>
          <a:bodyPr anchor="b">
            <a:noAutofit/>
          </a:bodyPr>
          <a:lstStyle>
            <a:lvl1pPr>
              <a:defRPr sz="4200" b="1">
                <a:solidFill>
                  <a:schemeClr val="bg1"/>
                </a:solidFill>
                <a:latin typeface="+mj-lt"/>
              </a:defRPr>
            </a:lvl1pPr>
          </a:lstStyle>
          <a:p>
            <a:r>
              <a:rPr lang="en-US" dirty="0"/>
              <a:t>Click to add title</a:t>
            </a:r>
          </a:p>
        </p:txBody>
      </p:sp>
      <p:sp>
        <p:nvSpPr>
          <p:cNvPr id="14" name="Content Placeholder 2">
            <a:extLst>
              <a:ext uri="{FF2B5EF4-FFF2-40B4-BE49-F238E27FC236}">
                <a16:creationId xmlns:a16="http://schemas.microsoft.com/office/drawing/2014/main" id="{926B296A-EB6A-9BE9-E813-B15C46524F4D}"/>
              </a:ext>
            </a:extLst>
          </p:cNvPr>
          <p:cNvSpPr>
            <a:spLocks noGrp="1"/>
          </p:cNvSpPr>
          <p:nvPr>
            <p:ph idx="12" hasCustomPrompt="1"/>
          </p:nvPr>
        </p:nvSpPr>
        <p:spPr>
          <a:xfrm>
            <a:off x="1167493" y="2023984"/>
            <a:ext cx="4663440" cy="3332832"/>
          </a:xfrm>
        </p:spPr>
        <p:txBody>
          <a:bodyPr>
            <a:normAutofit/>
          </a:bodyPr>
          <a:lstStyle>
            <a:lvl1pPr marL="530352" indent="-530352">
              <a:spcBef>
                <a:spcPts val="1000"/>
              </a:spcBef>
              <a:buFont typeface="+mj-lt"/>
              <a:buAutoNum type="arabicPeriod"/>
              <a:defRPr sz="2000">
                <a:solidFill>
                  <a:schemeClr val="bg1"/>
                </a:solidFill>
                <a:latin typeface="+mn-lt"/>
              </a:defRPr>
            </a:lvl1pPr>
            <a:lvl2pPr marL="1097280" indent="-530352">
              <a:spcBef>
                <a:spcPts val="1000"/>
              </a:spcBef>
              <a:buFont typeface="+mj-lt"/>
              <a:buAutoNum type="alphaLcPeriod"/>
              <a:defRPr sz="2000">
                <a:solidFill>
                  <a:schemeClr val="bg1"/>
                </a:solidFill>
                <a:latin typeface="+mn-lt"/>
              </a:defRPr>
            </a:lvl2pPr>
            <a:lvl3pPr marL="1645920" indent="-530352">
              <a:spcBef>
                <a:spcPts val="1000"/>
              </a:spcBef>
              <a:buFont typeface="+mj-lt"/>
              <a:buAutoNum type="arabicParenR"/>
              <a:defRPr sz="2000">
                <a:solidFill>
                  <a:schemeClr val="bg1"/>
                </a:solidFill>
                <a:latin typeface="+mn-lt"/>
              </a:defRPr>
            </a:lvl3pPr>
            <a:lvl4pPr marL="1920240" indent="-530352">
              <a:spcBef>
                <a:spcPts val="1000"/>
              </a:spcBef>
              <a:buFont typeface="+mj-lt"/>
              <a:buAutoNum type="alphaLcParenR"/>
              <a:defRPr sz="2000">
                <a:solidFill>
                  <a:schemeClr val="bg1"/>
                </a:solidFill>
                <a:latin typeface="+mn-lt"/>
              </a:defRPr>
            </a:lvl4pPr>
            <a:lvl5pPr marL="2560320" indent="-514350">
              <a:spcBef>
                <a:spcPts val="1000"/>
              </a:spcBef>
              <a:buFont typeface="+mj-lt"/>
              <a:buAutoNum type="romanLcPeriod"/>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a:extLst>
              <a:ext uri="{FF2B5EF4-FFF2-40B4-BE49-F238E27FC236}">
                <a16:creationId xmlns:a16="http://schemas.microsoft.com/office/drawing/2014/main" id="{9435B7D5-E7F8-1267-8942-3C97BE836B98}"/>
              </a:ext>
            </a:extLst>
          </p:cNvPr>
          <p:cNvSpPr>
            <a:spLocks noGrp="1"/>
          </p:cNvSpPr>
          <p:nvPr>
            <p:ph idx="11"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64" indent="-283464">
              <a:spcBef>
                <a:spcPts val="1000"/>
              </a:spcBef>
              <a:buFont typeface="Arial" panose="020B0604020202020204" pitchFamily="34" charset="0"/>
              <a:buChar char="•"/>
              <a:defRPr sz="2000">
                <a:solidFill>
                  <a:schemeClr val="bg1"/>
                </a:solidFill>
                <a:latin typeface="+mn-lt"/>
              </a:defRPr>
            </a:lvl2pPr>
            <a:lvl3pPr marL="566928" indent="-283464">
              <a:spcBef>
                <a:spcPts val="1000"/>
              </a:spcBef>
              <a:buFont typeface="Arial" panose="020B0604020202020204" pitchFamily="34" charset="0"/>
              <a:buChar char="•"/>
              <a:defRPr sz="2000">
                <a:solidFill>
                  <a:schemeClr val="bg1"/>
                </a:solidFill>
                <a:latin typeface="+mn-lt"/>
              </a:defRPr>
            </a:lvl3pPr>
            <a:lvl4pPr marL="850392" indent="-283464">
              <a:spcBef>
                <a:spcPts val="1000"/>
              </a:spcBef>
              <a:buFont typeface="Arial" panose="020B0604020202020204" pitchFamily="34" charset="0"/>
              <a:buChar char="•"/>
              <a:defRPr sz="2000">
                <a:solidFill>
                  <a:schemeClr val="bg1"/>
                </a:solidFill>
                <a:latin typeface="+mn-lt"/>
              </a:defRPr>
            </a:lvl4pPr>
            <a:lvl5pPr marL="1133856"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20426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hart ">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 uri="{C183D7F6-B498-43B3-948B-1728B52AA6E4}">
                <adec:decorative xmlns:adec="http://schemas.microsoft.com/office/drawing/2017/decorative" val="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779183" cy="1570038"/>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84832"/>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78AD52EA-B01E-8D38-D87A-BF7EB5B58A82}"/>
              </a:ext>
              <a:ext uri="{C183D7F6-B498-43B3-948B-1728B52AA6E4}">
                <adec:decorative xmlns:adec="http://schemas.microsoft.com/office/drawing/2017/decorative" val="1"/>
              </a:ext>
            </a:extLst>
          </p:cNvPr>
          <p:cNvGrpSpPr/>
          <p:nvPr userDrawn="1"/>
        </p:nvGrpSpPr>
        <p:grpSpPr>
          <a:xfrm>
            <a:off x="0" y="-1"/>
            <a:ext cx="12192001" cy="6864796"/>
            <a:chOff x="0" y="-1"/>
            <a:chExt cx="12192001" cy="6864796"/>
          </a:xfrm>
        </p:grpSpPr>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252549"/>
            <a:ext cx="6220278" cy="3262811"/>
          </a:xfrm>
        </p:spPr>
        <p:txBody>
          <a:bodyPr anchor="b">
            <a:noAutofit/>
          </a:bodyPr>
          <a:lstStyle>
            <a:lvl1pPr algn="l">
              <a:defRPr sz="6000" b="1">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3" y="3685939"/>
            <a:ext cx="6220277" cy="2919512"/>
          </a:xfrm>
        </p:spPr>
        <p:txBody>
          <a:bodyPr anchor="t" anchorCtr="0">
            <a:norm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text</a:t>
            </a:r>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r>
              <a:rPr lang="en-US"/>
              <a:t>9/8/20XX</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71" r:id="rId4"/>
    <p:sldLayoutId id="2147483659" r:id="rId5"/>
    <p:sldLayoutId id="2147483668" r:id="rId6"/>
    <p:sldLayoutId id="2147483669" r:id="rId7"/>
    <p:sldLayoutId id="2147483661" r:id="rId8"/>
    <p:sldLayoutId id="2147483666" r:id="rId9"/>
  </p:sldLayoutIdLst>
  <p:hf hdr="0" ftr="0" dt="0"/>
  <p:txStyles>
    <p:titleStyle>
      <a:lvl1pPr algn="l" defTabSz="914400" rtl="0" eaLnBrk="1" latinLnBrk="0" hangingPunct="1">
        <a:lnSpc>
          <a:spcPct val="8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cqc.org.uk/press-release/cqc-takes-action-protect-people-nottingham-care-home-0" TargetMode="External"/><Relationship Id="rId3" Type="http://schemas.openxmlformats.org/officeDocument/2006/relationships/hyperlink" Target="https://www.ageuk.org.uk/latest-press/articles/shocking-new-corridor-care-analysis-reveals-exponential-increase-in-people-aged-65-experiencing-a-wait-of-between-one-and-three-days-in-ae/?utm_source=copilot.com" TargetMode="External"/><Relationship Id="rId7" Type="http://schemas.openxmlformats.org/officeDocument/2006/relationships/hyperlink" Target="https://www.carehome.co.uk/advice/care-home-stats-number-of-settings-population-workforce" TargetMode="External"/><Relationship Id="rId12" Type="http://schemas.openxmlformats.org/officeDocument/2006/relationships/hyperlink" Target="https://link.springer.com/article/10.1007/s10433-023-00776-9"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hyperlink" Target="https://www.cqc.org.uk/press-release/cqc-takes-action-protect-people-nottingham-care-home-0?utm_source=copilot.com" TargetMode="External"/><Relationship Id="rId11" Type="http://schemas.openxmlformats.org/officeDocument/2006/relationships/hyperlink" Target="https://www.statista.com/chart/27697/census-shows-population-of-england-and-wales/" TargetMode="External"/><Relationship Id="rId5" Type="http://schemas.openxmlformats.org/officeDocument/2006/relationships/hyperlink" Target="https://www.carehome.co.uk/advice/care-home-stats-number-of-settings-population-workforce?utm_source=copilot.com" TargetMode="External"/><Relationship Id="rId10" Type="http://schemas.openxmlformats.org/officeDocument/2006/relationships/hyperlink" Target="https://www.gov.uk/government/publications/care-workforce-pathway-for-adult-social-care" TargetMode="External"/><Relationship Id="rId4" Type="http://schemas.openxmlformats.org/officeDocument/2006/relationships/hyperlink" Target="https://digitum.um.es/bitstreams/2f542dc8-452a-4cf9-b553-82d0cb6b98aa/download" TargetMode="External"/><Relationship Id="rId9" Type="http://schemas.openxmlformats.org/officeDocument/2006/relationships/hyperlink" Target="https://www.mdpi.com/2227-9032/12/24/2555"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111/bioe.13251?utm_source=copilot.com" TargetMode="External"/><Relationship Id="rId13" Type="http://schemas.openxmlformats.org/officeDocument/2006/relationships/hyperlink" Target="https://www.emerald.com/ijhcqa/article/38/3/158/1250147" TargetMode="External"/><Relationship Id="rId3" Type="http://schemas.openxmlformats.org/officeDocument/2006/relationships/hyperlink" Target="https://www.mdpi.com/2075-4426/12/3/372" TargetMode="External"/><Relationship Id="rId7" Type="http://schemas.openxmlformats.org/officeDocument/2006/relationships/hyperlink" Target="https://assets.cureus.com/uploads/editorial/pdf/175952/20230803-20799-1ps3uo2.pdf" TargetMode="External"/><Relationship Id="rId12" Type="http://schemas.openxmlformats.org/officeDocument/2006/relationships/hyperlink" Target="https://www.who.int/teams/integrated-health-services/patient-safety/research/medication-safety" TargetMode="External"/><Relationship Id="rId2" Type="http://schemas.openxmlformats.org/officeDocument/2006/relationships/hyperlink" Target="https://www.ageuk.org.uk/latest-press/articles/shocking-new-corridor-care-analysis-reveals-exponential-increase-in-people-aged-65-experiencing-a-wait-of-between-one-and-three-days-in-ae/?utm_source=copilot.com"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care-workforce-pathway-for-adult-social-care" TargetMode="External"/><Relationship Id="rId11" Type="http://schemas.openxmlformats.org/officeDocument/2006/relationships/hyperlink" Target="https://www.skillsforcare.org.uk/Adult-Social-Care-Workforce-Data/workforceintelligence/Reports-and-visualisations/National-information/The-State-of-report.aspx" TargetMode="External"/><Relationship Id="rId5" Type="http://schemas.openxmlformats.org/officeDocument/2006/relationships/hyperlink" Target="https://digital.nhs.uk/data-and-information/publications/statistical/adult-social-care-activity-and-finance-report" TargetMode="External"/><Relationship Id="rId10" Type="http://schemas.openxmlformats.org/officeDocument/2006/relationships/hyperlink" Target="https://link.springer.com/article/10.1186/s12877-023-04001-1" TargetMode="External"/><Relationship Id="rId4" Type="http://schemas.openxmlformats.org/officeDocument/2006/relationships/hyperlink" Target="https://www.ncub.co.uk/insight/adapting-to-the-age-of-ageing/?utm_source=copilot.com" TargetMode="External"/><Relationship Id="rId9" Type="http://schemas.openxmlformats.org/officeDocument/2006/relationships/hyperlink" Target="https://link.springer.com/article/10.1186/s12913-023-09869-8"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965448" y="728208"/>
            <a:ext cx="7096933" cy="3436261"/>
          </a:xfrm>
        </p:spPr>
        <p:txBody>
          <a:bodyPr/>
          <a:lstStyle/>
          <a:p>
            <a:pPr algn="ctr">
              <a:lnSpc>
                <a:spcPct val="100000"/>
              </a:lnSpc>
            </a:pPr>
            <a:r>
              <a:rPr lang="en-US" sz="1800" dirty="0">
                <a:latin typeface="Arial" panose="020B0604020202020204" pitchFamily="34" charset="0"/>
                <a:cs typeface="Arial" panose="020B0604020202020204" pitchFamily="34" charset="0"/>
              </a:rPr>
              <a:t>PROGRAMME: MSC PUBLIC HEALTH AND SOCIAL CARE</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IN PRACTICE</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MODULE: PRACTICE-BASED RESEARCH</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MODULE CODE: LCHS7008</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TOPIC: IMPROVING ELDERLY CARE QUALITY IN BRAYWOOD GARDENS CARE HOME, NOTTINGHAM: ADDRESSING LEADERSHIP, MEDICATION SAFETY, AND LONG WAITING TIMES</a:t>
            </a:r>
          </a:p>
        </p:txBody>
      </p:sp>
      <p:sp>
        <p:nvSpPr>
          <p:cNvPr id="3" name="Rectangle 2"/>
          <p:cNvSpPr/>
          <p:nvPr/>
        </p:nvSpPr>
        <p:spPr>
          <a:xfrm>
            <a:off x="2921876" y="4948196"/>
            <a:ext cx="6096000" cy="923330"/>
          </a:xfrm>
          <a:prstGeom prst="rect">
            <a:avLst/>
          </a:prstGeom>
        </p:spPr>
        <p:txBody>
          <a:bodyPr>
            <a:spAutoFit/>
          </a:bodyPr>
          <a:lstStyle/>
          <a:p>
            <a:pPr marL="285750" indent="-285750">
              <a:buFont typeface="Arial" panose="020B0604020202020204" pitchFamily="34" charset="0"/>
              <a:buChar char="•"/>
            </a:pPr>
            <a:r>
              <a:rPr lang="en-IN" b="1" dirty="0">
                <a:solidFill>
                  <a:srgbClr val="222222"/>
                </a:solidFill>
                <a:latin typeface="Arial" panose="020B0604020202020204" pitchFamily="34" charset="0"/>
                <a:cs typeface="Arial" panose="020B0604020202020204" pitchFamily="34" charset="0"/>
              </a:rPr>
              <a:t>Student Name: Vidhi Prajapati</a:t>
            </a:r>
            <a:br>
              <a:rPr lang="en-IN" b="1" dirty="0">
                <a:latin typeface="Arial" panose="020B0604020202020204" pitchFamily="34" charset="0"/>
                <a:cs typeface="Arial" panose="020B0604020202020204" pitchFamily="34" charset="0"/>
              </a:rPr>
            </a:br>
            <a:r>
              <a:rPr lang="en-IN" b="1" dirty="0">
                <a:solidFill>
                  <a:srgbClr val="222222"/>
                </a:solidFill>
                <a:latin typeface="Arial" panose="020B0604020202020204" pitchFamily="34" charset="0"/>
                <a:cs typeface="Arial" panose="020B0604020202020204" pitchFamily="34" charset="0"/>
              </a:rPr>
              <a:t>Student Number: 2506527</a:t>
            </a:r>
            <a:br>
              <a:rPr lang="en-IN" b="1" dirty="0">
                <a:latin typeface="Arial" panose="020B0604020202020204" pitchFamily="34" charset="0"/>
                <a:cs typeface="Arial" panose="020B0604020202020204" pitchFamily="34" charset="0"/>
              </a:rPr>
            </a:br>
            <a:r>
              <a:rPr lang="en-IN" b="1" dirty="0">
                <a:solidFill>
                  <a:srgbClr val="222222"/>
                </a:solidFill>
                <a:latin typeface="Arial" panose="020B0604020202020204" pitchFamily="34" charset="0"/>
                <a:cs typeface="Arial" panose="020B0604020202020204" pitchFamily="34" charset="0"/>
              </a:rPr>
              <a:t>Supervisor’s Name: Dr Zeno Leung</a:t>
            </a:r>
            <a:endParaRPr lang="en-IN"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9DF6EBD-2BD7-37D4-D704-12987A29987D}"/>
              </a:ext>
            </a:extLst>
          </p:cNvPr>
          <p:cNvPicPr>
            <a:picLocks noChangeAspect="1"/>
          </p:cNvPicPr>
          <p:nvPr/>
        </p:nvPicPr>
        <p:blipFill>
          <a:blip r:embed="rId3"/>
          <a:stretch>
            <a:fillRect/>
          </a:stretch>
        </p:blipFill>
        <p:spPr>
          <a:xfrm>
            <a:off x="3317433" y="155478"/>
            <a:ext cx="2057578" cy="739204"/>
          </a:xfrm>
          <a:prstGeom prst="rect">
            <a:avLst/>
          </a:prstGeom>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2070847" y="313970"/>
            <a:ext cx="8955741" cy="758781"/>
          </a:xfrm>
        </p:spPr>
        <p:txBody>
          <a:bodyPr/>
          <a:lstStyle/>
          <a:p>
            <a:r>
              <a:rPr lang="en-US" dirty="0">
                <a:latin typeface="Arial" panose="020B0604020202020204" pitchFamily="34" charset="0"/>
                <a:cs typeface="Arial" panose="020B0604020202020204" pitchFamily="34" charset="0"/>
              </a:rPr>
              <a:t>TABLE OF CONTENTS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248356" y="1039362"/>
            <a:ext cx="11706577" cy="5818638"/>
          </a:xfrm>
        </p:spPr>
        <p:txBody>
          <a:bodyPr vert="horz" lIns="91440" tIns="45720" rIns="91440" bIns="45720" rtlCol="0" anchor="t">
            <a:noAutofit/>
          </a:bodyPr>
          <a:lstStyle/>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1: Title page</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2:  Contents</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3: Introduction</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4: Background</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5: Literature Review</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6: Prevalence 	</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7: Rationale	</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8- Research Question</a:t>
            </a:r>
            <a:endParaRPr lang="en-US" sz="1600" b="1" dirty="0">
              <a:latin typeface="Arial" panose="020B0604020202020204" pitchFamily="34" charset="0"/>
              <a:cs typeface="Arial" panose="020B0604020202020204" pitchFamily="34" charset="0"/>
            </a:endParaRP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9: Aim, and Objectives	</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10: Research impact	</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11-12: References</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pPr>
              <a:lnSpc>
                <a:spcPct val="150000"/>
              </a:lnSpc>
            </a:pPr>
            <a:endPar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nSpc>
                <a:spcPct val="150000"/>
              </a:lnSpc>
            </a:pP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pPr>
              <a:lnSpc>
                <a:spcPct val="150000"/>
              </a:lnSpc>
            </a:pPr>
            <a:endPar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CC673A4-E183-3EE7-5321-2565242C15F8}"/>
              </a:ext>
            </a:extLst>
          </p:cNvPr>
          <p:cNvSpPr>
            <a:spLocks noGrp="1"/>
          </p:cNvSpPr>
          <p:nvPr>
            <p:ph type="sldNum" sz="quarter" idx="4"/>
          </p:nvPr>
        </p:nvSpPr>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48DD4-4828-CE87-0C5C-42BE175E8DA5}"/>
              </a:ext>
            </a:extLst>
          </p:cNvPr>
          <p:cNvSpPr>
            <a:spLocks noGrp="1"/>
          </p:cNvSpPr>
          <p:nvPr>
            <p:ph type="title"/>
          </p:nvPr>
        </p:nvSpPr>
        <p:spPr>
          <a:xfrm>
            <a:off x="673241" y="136525"/>
            <a:ext cx="11137758" cy="848996"/>
          </a:xfrm>
        </p:spPr>
        <p:txBody>
          <a:bodyPr/>
          <a:lstStyle/>
          <a:p>
            <a:pPr algn="just">
              <a:lnSpc>
                <a:spcPct val="150000"/>
              </a:lnSpc>
            </a:pPr>
            <a:r>
              <a:rPr lang="en-US" sz="2400" dirty="0">
                <a:latin typeface="Arial" panose="020B0604020202020204" pitchFamily="34" charset="0"/>
                <a:cs typeface="Arial" panose="020B0604020202020204" pitchFamily="34" charset="0"/>
              </a:rPr>
              <a:t>INTRODUCTION</a:t>
            </a:r>
            <a:br>
              <a:rPr lang="en-US" sz="2800" dirty="0">
                <a:latin typeface="Arial" panose="020B0604020202020204" pitchFamily="34" charset="0"/>
                <a:cs typeface="Arial" panose="020B0604020202020204" pitchFamily="34" charset="0"/>
              </a:rPr>
            </a:br>
            <a:endParaRPr lang="en-US" sz="1600" b="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E9667D6-478E-16A8-4266-56B3C56748F2}"/>
              </a:ext>
            </a:extLst>
          </p:cNvPr>
          <p:cNvSpPr>
            <a:spLocks noGrp="1"/>
          </p:cNvSpPr>
          <p:nvPr>
            <p:ph type="sldNum" sz="quarter" idx="4"/>
          </p:nvPr>
        </p:nvSpPr>
        <p:spPr/>
        <p:txBody>
          <a:bodyPr/>
          <a:lstStyle/>
          <a:p>
            <a:fld id="{294A09A9-5501-47C1-A89A-A340965A2BE2}" type="slidenum">
              <a:rPr lang="en-US" smtClean="0"/>
              <a:pPr/>
              <a:t>3</a:t>
            </a:fld>
            <a:endParaRPr lang="en-US" dirty="0"/>
          </a:p>
        </p:txBody>
      </p:sp>
      <p:sp>
        <p:nvSpPr>
          <p:cNvPr id="6" name="TextBox 5">
            <a:extLst>
              <a:ext uri="{FF2B5EF4-FFF2-40B4-BE49-F238E27FC236}">
                <a16:creationId xmlns:a16="http://schemas.microsoft.com/office/drawing/2014/main" id="{4486D029-6818-E795-4486-0E95613F970D}"/>
              </a:ext>
            </a:extLst>
          </p:cNvPr>
          <p:cNvSpPr txBox="1"/>
          <p:nvPr/>
        </p:nvSpPr>
        <p:spPr>
          <a:xfrm>
            <a:off x="5540830" y="2100943"/>
            <a:ext cx="6085114" cy="3662541"/>
          </a:xfrm>
          <a:prstGeom prst="rect">
            <a:avLst/>
          </a:prstGeom>
          <a:noFill/>
        </p:spPr>
        <p:txBody>
          <a:bodyPr wrap="square">
            <a:spAutoFit/>
          </a:bodyPr>
          <a:lstStyle/>
          <a:p>
            <a:pPr algn="just">
              <a:lnSpc>
                <a:spcPct val="150000"/>
              </a:lnSpc>
            </a:pPr>
            <a:r>
              <a:rPr lang="en-GB" b="1" dirty="0">
                <a:latin typeface="Arial" panose="020B0604020202020204" pitchFamily="34" charset="0"/>
                <a:cs typeface="Arial" panose="020B0604020202020204" pitchFamily="34" charset="0"/>
              </a:rPr>
              <a:t>Introduction and Background</a:t>
            </a:r>
          </a:p>
          <a:p>
            <a:pPr marL="171450" indent="-1714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UK is facing a high demographic shift in which the ageing population is increasing the pressure on the health and social care services (</a:t>
            </a:r>
            <a:r>
              <a:rPr lang="en-IN" dirty="0" err="1">
                <a:latin typeface="Arial" panose="020B0604020202020204" pitchFamily="34" charset="0"/>
                <a:cs typeface="Arial" panose="020B0604020202020204" pitchFamily="34" charset="0"/>
              </a:rPr>
              <a:t>Wieslander</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2025</a:t>
            </a:r>
            <a:r>
              <a:rPr lang="en-US" dirty="0">
                <a:latin typeface="Arial" panose="020B0604020202020204" pitchFamily="34" charset="0"/>
                <a:cs typeface="Arial" panose="020B0604020202020204" pitchFamily="34" charset="0"/>
              </a:rPr>
              <a:t>). This increases pressure on the healthcare systems also (</a:t>
            </a:r>
            <a:r>
              <a:rPr lang="en-IN" dirty="0" err="1">
                <a:latin typeface="Arial" panose="020B0604020202020204" pitchFamily="34" charset="0"/>
                <a:cs typeface="Arial" panose="020B0604020202020204" pitchFamily="34" charset="0"/>
              </a:rPr>
              <a:t>Aguiar</a:t>
            </a:r>
            <a:r>
              <a:rPr lang="en-IN" dirty="0">
                <a:latin typeface="Arial" panose="020B0604020202020204" pitchFamily="34" charset="0"/>
                <a:cs typeface="Arial" panose="020B0604020202020204" pitchFamily="34" charset="0"/>
              </a:rPr>
              <a:t> and da Silva, 2022</a:t>
            </a:r>
            <a:r>
              <a:rPr lang="en-US" dirty="0">
                <a:latin typeface="Arial" panose="020B0604020202020204" pitchFamily="34" charset="0"/>
                <a:cs typeface="Arial" panose="020B0604020202020204" pitchFamily="34" charset="0"/>
              </a:rPr>
              <a:t>). </a:t>
            </a:r>
          </a:p>
          <a:p>
            <a:pPr marL="171450" indent="-1714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This presentation will look into the case of </a:t>
            </a:r>
            <a:r>
              <a:rPr lang="en-GB" b="1" dirty="0">
                <a:latin typeface="Arial" panose="020B0604020202020204" pitchFamily="34" charset="0"/>
                <a:cs typeface="Arial" panose="020B0604020202020204" pitchFamily="34" charset="0"/>
              </a:rPr>
              <a:t>Braywood Gardens </a:t>
            </a:r>
            <a:r>
              <a:rPr lang="en-GB" dirty="0">
                <a:latin typeface="Arial" panose="020B0604020202020204" pitchFamily="34" charset="0"/>
                <a:cs typeface="Arial" panose="020B0604020202020204" pitchFamily="34" charset="0"/>
              </a:rPr>
              <a:t>that faces several challenges.</a:t>
            </a:r>
          </a:p>
          <a:p>
            <a:pPr lvl="0"/>
            <a:endParaRPr lang="en-IN" sz="1600" dirty="0">
              <a:latin typeface="Arial" panose="020B0604020202020204" pitchFamily="34" charset="0"/>
              <a:cs typeface="Arial" panose="020B0604020202020204" pitchFamily="34" charset="0"/>
            </a:endParaRPr>
          </a:p>
        </p:txBody>
      </p:sp>
      <p:pic>
        <p:nvPicPr>
          <p:cNvPr id="7" name="Picture 6" descr="Chart: The Aging Population of England and Wales | Statista">
            <a:extLst>
              <a:ext uri="{FF2B5EF4-FFF2-40B4-BE49-F238E27FC236}">
                <a16:creationId xmlns:a16="http://schemas.microsoft.com/office/drawing/2014/main" id="{E417AB0C-D0CC-7140-01EE-2CDDC59578AA}"/>
              </a:ext>
            </a:extLst>
          </p:cNvPr>
          <p:cNvPicPr>
            <a:picLocks noChangeAspect="1"/>
          </p:cNvPicPr>
          <p:nvPr/>
        </p:nvPicPr>
        <p:blipFill>
          <a:blip r:embed="rId3"/>
          <a:srcRect b="12356"/>
          <a:stretch>
            <a:fillRect/>
          </a:stretch>
        </p:blipFill>
        <p:spPr>
          <a:xfrm>
            <a:off x="1375752" y="1092175"/>
            <a:ext cx="3764655" cy="3846667"/>
          </a:xfrm>
          <a:prstGeom prst="rect">
            <a:avLst/>
          </a:prstGeom>
        </p:spPr>
      </p:pic>
      <p:sp>
        <p:nvSpPr>
          <p:cNvPr id="3" name="TextBox 2">
            <a:extLst>
              <a:ext uri="{FF2B5EF4-FFF2-40B4-BE49-F238E27FC236}">
                <a16:creationId xmlns:a16="http://schemas.microsoft.com/office/drawing/2014/main" id="{F25C85C2-CAFC-66EB-64E9-39A6E7062DEA}"/>
              </a:ext>
            </a:extLst>
          </p:cNvPr>
          <p:cNvSpPr txBox="1"/>
          <p:nvPr/>
        </p:nvSpPr>
        <p:spPr>
          <a:xfrm>
            <a:off x="1521809" y="445844"/>
            <a:ext cx="3472543" cy="646331"/>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SHOWING PAST AND PREVALENCE </a:t>
            </a:r>
            <a:endParaRPr lang="en-IN"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FF06EAE-17F8-90E7-1A07-FCC7028906F4}"/>
              </a:ext>
            </a:extLst>
          </p:cNvPr>
          <p:cNvSpPr txBox="1"/>
          <p:nvPr/>
        </p:nvSpPr>
        <p:spPr>
          <a:xfrm>
            <a:off x="1110579" y="4701655"/>
            <a:ext cx="4294999" cy="1061829"/>
          </a:xfrm>
          <a:prstGeom prst="rect">
            <a:avLst/>
          </a:prstGeom>
          <a:noFill/>
        </p:spPr>
        <p:txBody>
          <a:bodyPr wrap="square">
            <a:spAutoFit/>
          </a:bodyPr>
          <a:lstStyle/>
          <a:p>
            <a:pPr algn="ctr">
              <a:lnSpc>
                <a:spcPct val="150000"/>
              </a:lnSpc>
              <a:buNone/>
            </a:pPr>
            <a:r>
              <a:rPr lang="en-GB" sz="1400" b="1" dirty="0">
                <a:effectLst/>
                <a:latin typeface="Arial" panose="020B0604020202020204" pitchFamily="34" charset="0"/>
                <a:ea typeface="Times New Roman" panose="02020603050405020304" pitchFamily="18" charset="0"/>
                <a:cs typeface="Arial" panose="020B0604020202020204" pitchFamily="34" charset="0"/>
              </a:rPr>
              <a:t>Figure 1: </a:t>
            </a:r>
            <a:r>
              <a:rPr lang="en-US" sz="1400" b="1" dirty="0">
                <a:latin typeface="Arial" panose="020B0604020202020204" pitchFamily="34" charset="0"/>
                <a:ea typeface="Times New Roman" panose="02020603050405020304" pitchFamily="18" charset="0"/>
                <a:cs typeface="Arial" panose="020B0604020202020204" pitchFamily="34" charset="0"/>
              </a:rPr>
              <a:t>The Ageing population of England and Wales</a:t>
            </a:r>
            <a:endParaRPr lang="en-IN" sz="14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buNone/>
            </a:pPr>
            <a:r>
              <a:rPr lang="en-GB" sz="1400" dirty="0">
                <a:effectLst/>
                <a:latin typeface="Arial" panose="020B0604020202020204" pitchFamily="34" charset="0"/>
                <a:ea typeface="Times New Roman" panose="02020603050405020304" pitchFamily="18" charset="0"/>
                <a:cs typeface="Arial" panose="020B0604020202020204" pitchFamily="34" charset="0"/>
              </a:rPr>
              <a:t>(Source: </a:t>
            </a:r>
            <a:r>
              <a:rPr lang="en-GB" sz="1400" dirty="0">
                <a:latin typeface="Arial" panose="020B0604020202020204" pitchFamily="34" charset="0"/>
                <a:ea typeface="Times New Roman" panose="02020603050405020304" pitchFamily="18" charset="0"/>
                <a:cs typeface="Arial" panose="020B0604020202020204" pitchFamily="34" charset="0"/>
              </a:rPr>
              <a:t>Fleck, 2022) </a:t>
            </a:r>
            <a:endParaRPr lang="en-IN" sz="14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662677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
          </p:nvPr>
        </p:nvSpPr>
        <p:spPr/>
        <p:txBody>
          <a:bodyPr/>
          <a:lstStyle/>
          <a:p>
            <a:fld id="{294A09A9-5501-47C1-A89A-A340965A2BE2}" type="slidenum">
              <a:rPr lang="en-US" smtClean="0"/>
              <a:pPr/>
              <a:t>4</a:t>
            </a:fld>
            <a:endParaRPr lang="en-US" dirty="0"/>
          </a:p>
        </p:txBody>
      </p:sp>
      <p:sp>
        <p:nvSpPr>
          <p:cNvPr id="5" name="Rectangle 4"/>
          <p:cNvSpPr/>
          <p:nvPr/>
        </p:nvSpPr>
        <p:spPr>
          <a:xfrm>
            <a:off x="2062842" y="339536"/>
            <a:ext cx="9316140" cy="584775"/>
          </a:xfrm>
          <a:prstGeom prst="rect">
            <a:avLst/>
          </a:prstGeom>
        </p:spPr>
        <p:txBody>
          <a:bodyPr wrap="none">
            <a:spAutoFit/>
          </a:bodyPr>
          <a:lstStyle/>
          <a:p>
            <a:r>
              <a:rPr lang="en-GB" sz="3200" b="1" dirty="0">
                <a:latin typeface="Arial" panose="020B0604020202020204" pitchFamily="34" charset="0"/>
                <a:cs typeface="Arial" panose="020B0604020202020204" pitchFamily="34" charset="0"/>
              </a:rPr>
              <a:t>BRAYWOOD GARDENS CASE: </a:t>
            </a:r>
            <a:r>
              <a:rPr lang="en-US" sz="3200" b="1" dirty="0">
                <a:latin typeface="Arial" panose="020B0604020202020204" pitchFamily="34" charset="0"/>
                <a:cs typeface="Arial" panose="020B0604020202020204" pitchFamily="34" charset="0"/>
              </a:rPr>
              <a:t>BACKGROUND</a:t>
            </a:r>
            <a:endParaRPr lang="en-IN" sz="3200" b="1"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4478" y="2201974"/>
            <a:ext cx="4093035" cy="2428465"/>
          </a:xfrm>
          <a:prstGeom prst="rect">
            <a:avLst/>
          </a:prstGeom>
        </p:spPr>
      </p:pic>
      <p:sp>
        <p:nvSpPr>
          <p:cNvPr id="7" name="Rectangle 6"/>
          <p:cNvSpPr/>
          <p:nvPr/>
        </p:nvSpPr>
        <p:spPr>
          <a:xfrm>
            <a:off x="641666" y="4630439"/>
            <a:ext cx="4809461" cy="1391663"/>
          </a:xfrm>
          <a:prstGeom prst="rect">
            <a:avLst/>
          </a:prstGeom>
        </p:spPr>
        <p:txBody>
          <a:bodyPr wrap="square">
            <a:spAutoFit/>
          </a:bodyPr>
          <a:lstStyle/>
          <a:p>
            <a:pPr algn="ctr">
              <a:lnSpc>
                <a:spcPct val="150000"/>
              </a:lnSpc>
              <a:spcAft>
                <a:spcPts val="800"/>
              </a:spcAft>
            </a:pPr>
            <a:r>
              <a:rPr lang="en-GB" b="1" dirty="0">
                <a:latin typeface="Arial" panose="020B0604020202020204" pitchFamily="34" charset="0"/>
                <a:ea typeface="Calibri" panose="020F0502020204030204" pitchFamily="34" charset="0"/>
                <a:cs typeface="Arial" panose="020B0604020202020204" pitchFamily="34" charset="0"/>
              </a:rPr>
              <a:t>Figure 2: Proportion of self-funding care home residents</a:t>
            </a:r>
            <a:endParaRPr lang="en-IN" b="1" dirty="0">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(Source: </a:t>
            </a:r>
            <a:r>
              <a:rPr lang="en-GB" dirty="0" err="1">
                <a:latin typeface="Arial" panose="020B0604020202020204" pitchFamily="34" charset="0"/>
                <a:ea typeface="Calibri" panose="020F0502020204030204" pitchFamily="34" charset="0"/>
                <a:cs typeface="Arial" panose="020B0604020202020204" pitchFamily="34" charset="0"/>
              </a:rPr>
              <a:t>Carehome</a:t>
            </a:r>
            <a:r>
              <a:rPr lang="en-GB" dirty="0">
                <a:latin typeface="Arial" panose="020B0604020202020204" pitchFamily="34" charset="0"/>
                <a:ea typeface="Calibri" panose="020F0502020204030204" pitchFamily="34" charset="0"/>
                <a:cs typeface="Arial" panose="020B0604020202020204" pitchFamily="34" charset="0"/>
              </a:rPr>
              <a:t>, 2024)</a:t>
            </a:r>
            <a:endParaRPr lang="en-IN" dirty="0">
              <a:latin typeface="Arial" panose="020B0604020202020204" pitchFamily="34" charset="0"/>
              <a:ea typeface="Calibri" panose="020F0502020204030204" pitchFamily="34" charset="0"/>
              <a:cs typeface="Arial" panose="020B0604020202020204" pitchFamily="34" charset="0"/>
            </a:endParaRPr>
          </a:p>
        </p:txBody>
      </p:sp>
      <p:sp>
        <p:nvSpPr>
          <p:cNvPr id="8" name="Rectangle 7"/>
          <p:cNvSpPr/>
          <p:nvPr/>
        </p:nvSpPr>
        <p:spPr>
          <a:xfrm>
            <a:off x="5117513" y="1325806"/>
            <a:ext cx="7109459" cy="5030544"/>
          </a:xfrm>
          <a:prstGeom prst="rect">
            <a:avLst/>
          </a:prstGeom>
        </p:spPr>
        <p:txBody>
          <a:bodyPr wrap="square">
            <a:spAutoFit/>
          </a:bodyPr>
          <a:lstStyle/>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Weak leadership structures reduce accountability, lower staff morale, as well as hinder effective service delivery (Care Quality Commission, 2025).</a:t>
            </a:r>
            <a:br>
              <a:rPr lang="en-IN"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Medication mismanagement places residents at risk, leading to avoidable hospital admissions as well as compromised patient safety (</a:t>
            </a:r>
            <a:r>
              <a:rPr lang="en-IN" dirty="0" err="1">
                <a:latin typeface="Arial" panose="020B0604020202020204" pitchFamily="34" charset="0"/>
                <a:cs typeface="Arial" panose="020B0604020202020204" pitchFamily="34" charset="0"/>
              </a:rPr>
              <a:t>Janto</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2022</a:t>
            </a:r>
            <a:r>
              <a:rPr lang="en-GB" dirty="0">
                <a:latin typeface="Arial" panose="020B0604020202020204" pitchFamily="34" charset="0"/>
                <a:cs typeface="Arial" panose="020B0604020202020204" pitchFamily="34" charset="0"/>
              </a:rPr>
              <a:t>).</a:t>
            </a:r>
          </a:p>
          <a:p>
            <a:pPr marL="285750" indent="-285750">
              <a:lnSpc>
                <a:spcPct val="150000"/>
              </a:lnSpc>
              <a:buFont typeface="Arial" panose="020B0604020202020204" pitchFamily="34" charset="0"/>
              <a:buChar char="•"/>
            </a:pPr>
            <a:r>
              <a:rPr lang="en-US" dirty="0" err="1">
                <a:latin typeface="Arial" panose="020B0604020202020204" pitchFamily="34" charset="0"/>
                <a:cs typeface="Arial" panose="020B0604020202020204" pitchFamily="34" charset="0"/>
              </a:rPr>
              <a:t>Braywood</a:t>
            </a:r>
            <a:r>
              <a:rPr lang="en-US" dirty="0">
                <a:latin typeface="Arial" panose="020B0604020202020204" pitchFamily="34" charset="0"/>
                <a:cs typeface="Arial" panose="020B0604020202020204" pitchFamily="34" charset="0"/>
              </a:rPr>
              <a:t> Gardens Care Home husband selected as case study because recent CQC inspection identified significant concerned relating to medicine management, leadership and delay in care delivery </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The issues resulted in regulatory action and highlighted the need for quality improvement in the elderly care service (CQC, 2024)</a:t>
            </a:r>
            <a:endParaRPr lang="en-US" dirty="0"/>
          </a:p>
        </p:txBody>
      </p:sp>
    </p:spTree>
    <p:extLst>
      <p:ext uri="{BB962C8B-B14F-4D97-AF65-F5344CB8AC3E}">
        <p14:creationId xmlns:p14="http://schemas.microsoft.com/office/powerpoint/2010/main" val="3955333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3961" y="217214"/>
            <a:ext cx="5486400" cy="951186"/>
          </a:xfrm>
        </p:spPr>
        <p:txBody>
          <a:bodyPr/>
          <a:lstStyle/>
          <a:p>
            <a:r>
              <a:rPr lang="en-US" sz="4000" dirty="0">
                <a:latin typeface="Arial" panose="020B0604020202020204" pitchFamily="34" charset="0"/>
                <a:cs typeface="Arial" panose="020B0604020202020204" pitchFamily="34" charset="0"/>
              </a:rPr>
              <a:t>PREVALENCE</a:t>
            </a:r>
            <a:endParaRPr lang="en-IN" sz="4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4"/>
          </p:nvPr>
        </p:nvSpPr>
        <p:spPr/>
        <p:txBody>
          <a:bodyPr/>
          <a:lstStyle/>
          <a:p>
            <a:fld id="{294A09A9-5501-47C1-A89A-A340965A2BE2}" type="slidenum">
              <a:rPr lang="en-US" smtClean="0"/>
              <a:pPr/>
              <a:t>5</a:t>
            </a:fld>
            <a:endParaRPr lang="en-US" dirty="0"/>
          </a:p>
        </p:txBody>
      </p:sp>
      <p:sp>
        <p:nvSpPr>
          <p:cNvPr id="6" name="Rectangle 5"/>
          <p:cNvSpPr/>
          <p:nvPr/>
        </p:nvSpPr>
        <p:spPr>
          <a:xfrm>
            <a:off x="831161" y="1381853"/>
            <a:ext cx="6096000" cy="4385816"/>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Long waiting times for essential care delay interventions, worsen health outcomes, along with diminish overall quality of life (</a:t>
            </a:r>
            <a:r>
              <a:rPr lang="en-IN" dirty="0" err="1">
                <a:latin typeface="Arial" panose="020B0604020202020204" pitchFamily="34" charset="0"/>
                <a:cs typeface="Arial" panose="020B0604020202020204" pitchFamily="34" charset="0"/>
              </a:rPr>
              <a:t>Padhan</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2023</a:t>
            </a:r>
            <a:r>
              <a:rPr lang="en-GB" dirty="0">
                <a:latin typeface="Arial" panose="020B0604020202020204" pitchFamily="34" charset="0"/>
                <a:cs typeface="Arial" panose="020B0604020202020204" pitchFamily="34" charset="0"/>
              </a:rPr>
              <a:t>)</a:t>
            </a:r>
          </a:p>
          <a:p>
            <a:pPr marL="342900" lvl="0" indent="-34290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 elderly residents are highly vulnerable (</a:t>
            </a:r>
            <a:r>
              <a:rPr lang="en-IN" dirty="0" err="1">
                <a:latin typeface="Arial" panose="020B0604020202020204" pitchFamily="34" charset="0"/>
                <a:cs typeface="Arial" panose="020B0604020202020204" pitchFamily="34" charset="0"/>
              </a:rPr>
              <a:t>Dailah</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2024</a:t>
            </a:r>
            <a:r>
              <a:rPr lang="en-GB" dirty="0">
                <a:latin typeface="Arial" panose="020B0604020202020204" pitchFamily="34" charset="0"/>
                <a:cs typeface="Arial" panose="020B0604020202020204" pitchFamily="34" charset="0"/>
              </a:rPr>
              <a:t>). That is why they require safe as well as timely care (</a:t>
            </a:r>
            <a:r>
              <a:rPr lang="en-IN" dirty="0" err="1">
                <a:latin typeface="Arial" panose="020B0604020202020204" pitchFamily="34" charset="0"/>
                <a:cs typeface="Arial" panose="020B0604020202020204" pitchFamily="34" charset="0"/>
              </a:rPr>
              <a:t>Sharkiya</a:t>
            </a:r>
            <a:r>
              <a:rPr lang="en-IN" dirty="0">
                <a:latin typeface="Arial" panose="020B0604020202020204" pitchFamily="34" charset="0"/>
                <a:cs typeface="Arial" panose="020B0604020202020204" pitchFamily="34" charset="0"/>
              </a:rPr>
              <a:t>, 2023</a:t>
            </a:r>
            <a:r>
              <a:rPr lang="en-GB" dirty="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 medication errors lead to higher Hospital admissions that increase NHS costs and also compromise safety (</a:t>
            </a:r>
            <a:r>
              <a:rPr lang="en-IN" dirty="0">
                <a:latin typeface="Arial" panose="020B0604020202020204" pitchFamily="34" charset="0"/>
                <a:cs typeface="Arial" panose="020B0604020202020204" pitchFamily="34" charset="0"/>
              </a:rPr>
              <a:t>Huang and </a:t>
            </a:r>
            <a:r>
              <a:rPr lang="en-IN" dirty="0" err="1">
                <a:latin typeface="Arial" panose="020B0604020202020204" pitchFamily="34" charset="0"/>
                <a:cs typeface="Arial" panose="020B0604020202020204" pitchFamily="34" charset="0"/>
              </a:rPr>
              <a:t>Oteng</a:t>
            </a:r>
            <a:r>
              <a:rPr lang="en-IN" dirty="0">
                <a:latin typeface="Arial" panose="020B0604020202020204" pitchFamily="34" charset="0"/>
                <a:cs typeface="Arial" panose="020B0604020202020204" pitchFamily="34" charset="0"/>
              </a:rPr>
              <a:t>, 2023</a:t>
            </a:r>
            <a:r>
              <a:rPr lang="en-GB" dirty="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dirty="0">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6867" y="1107464"/>
            <a:ext cx="4892864" cy="3075988"/>
          </a:xfrm>
          <a:prstGeom prst="rect">
            <a:avLst/>
          </a:prstGeom>
        </p:spPr>
      </p:pic>
      <p:sp>
        <p:nvSpPr>
          <p:cNvPr id="10" name="Rectangle 9"/>
          <p:cNvSpPr/>
          <p:nvPr/>
        </p:nvSpPr>
        <p:spPr>
          <a:xfrm>
            <a:off x="7105276" y="4474820"/>
            <a:ext cx="4994575" cy="1641027"/>
          </a:xfrm>
          <a:prstGeom prst="rect">
            <a:avLst/>
          </a:prstGeom>
        </p:spPr>
        <p:txBody>
          <a:bodyPr wrap="square">
            <a:spAutoFit/>
          </a:bodyPr>
          <a:lstStyle/>
          <a:p>
            <a:pPr algn="ctr">
              <a:lnSpc>
                <a:spcPct val="150000"/>
              </a:lnSpc>
              <a:spcAft>
                <a:spcPts val="800"/>
              </a:spcAft>
            </a:pPr>
            <a:r>
              <a:rPr lang="en-IN" sz="1500" b="1" dirty="0">
                <a:latin typeface="Arial" panose="020B0604020202020204" pitchFamily="34" charset="0"/>
                <a:ea typeface="Calibri" panose="020F0502020204030204" pitchFamily="34" charset="0"/>
                <a:cs typeface="Arial" panose="020B0604020202020204" pitchFamily="34" charset="0"/>
              </a:rPr>
              <a:t> Figure 3: </a:t>
            </a:r>
            <a:r>
              <a:rPr lang="en-IN" sz="1500" b="1" dirty="0">
                <a:solidFill>
                  <a:srgbClr val="0F2741"/>
                </a:solidFill>
                <a:latin typeface="Arial" panose="020B0604020202020204" pitchFamily="34" charset="0"/>
                <a:ea typeface="Calibri" panose="020F0502020204030204" pitchFamily="34" charset="0"/>
                <a:cs typeface="Arial" panose="020B0604020202020204" pitchFamily="34" charset="0"/>
              </a:rPr>
              <a:t>Number of people living in care homes in the UK</a:t>
            </a:r>
            <a:endParaRPr lang="en-IN" sz="1500" b="1" dirty="0">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800"/>
              </a:spcAft>
            </a:pPr>
            <a:r>
              <a:rPr lang="en-IN" sz="1500" dirty="0">
                <a:latin typeface="Arial" panose="020B0604020202020204" pitchFamily="34" charset="0"/>
                <a:ea typeface="Calibri" panose="020F0502020204030204" pitchFamily="34" charset="0"/>
                <a:cs typeface="Arial" panose="020B0604020202020204" pitchFamily="34" charset="0"/>
              </a:rPr>
              <a:t>(Source: </a:t>
            </a:r>
            <a:r>
              <a:rPr lang="en-GB" sz="1500" dirty="0" err="1">
                <a:latin typeface="Arial" panose="020B0604020202020204" pitchFamily="34" charset="0"/>
                <a:ea typeface="Calibri" panose="020F0502020204030204" pitchFamily="34" charset="0"/>
                <a:cs typeface="Arial" panose="020B0604020202020204" pitchFamily="34" charset="0"/>
              </a:rPr>
              <a:t>Carehome</a:t>
            </a:r>
            <a:r>
              <a:rPr lang="en-GB" sz="1500" dirty="0">
                <a:latin typeface="Arial" panose="020B0604020202020204" pitchFamily="34" charset="0"/>
                <a:ea typeface="Calibri" panose="020F0502020204030204" pitchFamily="34" charset="0"/>
                <a:cs typeface="Arial" panose="020B0604020202020204" pitchFamily="34" charset="0"/>
              </a:rPr>
              <a:t>, 2024</a:t>
            </a:r>
            <a:r>
              <a:rPr lang="en-IN" sz="1500" dirty="0">
                <a:latin typeface="Arial" panose="020B0604020202020204" pitchFamily="34" charset="0"/>
                <a:ea typeface="Calibri" panose="020F0502020204030204" pitchFamily="34" charset="0"/>
                <a:cs typeface="Arial" panose="020B0604020202020204" pitchFamily="34" charset="0"/>
              </a:rPr>
              <a:t>)</a:t>
            </a:r>
          </a:p>
          <a:p>
            <a:pPr algn="ctr">
              <a:lnSpc>
                <a:spcPct val="150000"/>
              </a:lnSpc>
              <a:spcAft>
                <a:spcPts val="800"/>
              </a:spcAft>
            </a:pPr>
            <a:r>
              <a:rPr lang="en-IN" sz="1500" dirty="0">
                <a:latin typeface="Arial" panose="020B0604020202020204" pitchFamily="34" charset="0"/>
                <a:ea typeface="Calibri" panose="020F0502020204030204" pitchFamily="34" charset="0"/>
                <a:cs typeface="Arial" panose="020B0604020202020204" pitchFamily="34" charset="0"/>
              </a:rPr>
              <a:t> </a:t>
            </a:r>
            <a:endParaRPr lang="en-IN" sz="15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46872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4048" y="1273629"/>
            <a:ext cx="4235781" cy="4114800"/>
          </a:xfrm>
        </p:spPr>
        <p:txBody>
          <a:bodyPr/>
          <a:lstStyle/>
          <a:p>
            <a:r>
              <a:rPr lang="en-IN" sz="4800" dirty="0">
                <a:latin typeface="Arial" panose="020B0604020202020204" pitchFamily="34" charset="0"/>
                <a:cs typeface="Arial" panose="020B0604020202020204" pitchFamily="34" charset="0"/>
              </a:rPr>
              <a:t>LITERATURE REVIEW</a:t>
            </a:r>
          </a:p>
        </p:txBody>
      </p:sp>
      <p:sp>
        <p:nvSpPr>
          <p:cNvPr id="4" name="Slide Number Placeholder 3"/>
          <p:cNvSpPr>
            <a:spLocks noGrp="1"/>
          </p:cNvSpPr>
          <p:nvPr>
            <p:ph type="sldNum" sz="quarter" idx="4"/>
          </p:nvPr>
        </p:nvSpPr>
        <p:spPr/>
        <p:txBody>
          <a:bodyPr/>
          <a:lstStyle/>
          <a:p>
            <a:fld id="{294A09A9-5501-47C1-A89A-A340965A2BE2}" type="slidenum">
              <a:rPr lang="en-US" smtClean="0"/>
              <a:pPr/>
              <a:t>6</a:t>
            </a:fld>
            <a:endParaRPr lang="en-US" dirty="0"/>
          </a:p>
        </p:txBody>
      </p:sp>
      <p:sp>
        <p:nvSpPr>
          <p:cNvPr id="5" name="Rectangle 4"/>
          <p:cNvSpPr/>
          <p:nvPr/>
        </p:nvSpPr>
        <p:spPr>
          <a:xfrm>
            <a:off x="5159829" y="2038367"/>
            <a:ext cx="6727371" cy="3780522"/>
          </a:xfrm>
          <a:prstGeom prst="rect">
            <a:avLst/>
          </a:prstGeom>
        </p:spPr>
        <p:txBody>
          <a:bodyPr wrap="square">
            <a:spAutoFit/>
          </a:bodyPr>
          <a:lstStyle/>
          <a:p>
            <a:pPr marL="171450" lvl="0" indent="-1714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By year 2040, 1 in 7 people in the UK will be of age 75+ that showcases a quickly aging population (National Centre for Universities and Business, 2024).</a:t>
            </a:r>
            <a:endParaRPr lang="en-IN"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Berg, (2026) states that there are roughly 400,000 people who reside in UK care homes, and 70% of them suffer from either dementia or medical complexities.</a:t>
            </a:r>
            <a:endParaRPr lang="en-IN"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Issues commonly identified by CQC include leadership shortcomings, medication mistakes, and delayed provision of care (Care Quality Commission, 2025).</a:t>
            </a:r>
          </a:p>
        </p:txBody>
      </p:sp>
    </p:spTree>
    <p:extLst>
      <p:ext uri="{BB962C8B-B14F-4D97-AF65-F5344CB8AC3E}">
        <p14:creationId xmlns:p14="http://schemas.microsoft.com/office/powerpoint/2010/main" val="1462444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DF9E134-98AA-3ECE-E40A-180C85ACD7D5}"/>
              </a:ext>
            </a:extLst>
          </p:cNvPr>
          <p:cNvSpPr>
            <a:spLocks noGrp="1"/>
          </p:cNvSpPr>
          <p:nvPr>
            <p:ph type="title"/>
          </p:nvPr>
        </p:nvSpPr>
        <p:spPr>
          <a:xfrm>
            <a:off x="939799" y="171704"/>
            <a:ext cx="10871200" cy="557501"/>
          </a:xfrm>
        </p:spPr>
        <p:txBody>
          <a:bodyPr/>
          <a:lstStyle/>
          <a:p>
            <a:pPr algn="ctr">
              <a:lnSpc>
                <a:spcPct val="100000"/>
              </a:lnSpc>
            </a:pPr>
            <a:r>
              <a:rPr lang="en-GB" dirty="0">
                <a:latin typeface="Arial" panose="020B0604020202020204" pitchFamily="34" charset="0"/>
                <a:cs typeface="Arial" panose="020B0604020202020204" pitchFamily="34" charset="0"/>
              </a:rPr>
              <a:t>RATIONALE </a:t>
            </a:r>
            <a:endParaRPr lang="en-US"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1455C0B-19FB-954B-532A-0A68CAC4E0E4}"/>
              </a:ext>
            </a:extLst>
          </p:cNvPr>
          <p:cNvSpPr>
            <a:spLocks noGrp="1"/>
          </p:cNvSpPr>
          <p:nvPr>
            <p:ph idx="1"/>
          </p:nvPr>
        </p:nvSpPr>
        <p:spPr>
          <a:xfrm>
            <a:off x="-89369" y="729205"/>
            <a:ext cx="7538484" cy="6128795"/>
          </a:xfrm>
        </p:spPr>
        <p:txBody>
          <a:bodyPr numCol="1">
            <a:noAutofit/>
          </a:bodyPr>
          <a:lstStyle/>
          <a:p>
            <a:pPr marL="342900" lvl="0" indent="-34290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The gaps in the leadership lead to poor accountability that directly lowers employee morale and leads to high turnover rates.</a:t>
            </a:r>
            <a:endParaRPr lang="en-IN" sz="1800"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High waiting times, also delay the intervention that reduces the dignity and also worse, the health outcomes of the elderly people (Pageau </a:t>
            </a:r>
            <a:r>
              <a:rPr lang="en-GB" sz="1800" i="1" dirty="0">
                <a:latin typeface="Arial" panose="020B0604020202020204" pitchFamily="34" charset="0"/>
                <a:cs typeface="Arial" panose="020B0604020202020204" pitchFamily="34" charset="0"/>
              </a:rPr>
              <a:t>et al. </a:t>
            </a:r>
            <a:r>
              <a:rPr lang="en-GB" sz="1800" dirty="0">
                <a:latin typeface="Arial" panose="020B0604020202020204" pitchFamily="34" charset="0"/>
                <a:cs typeface="Arial" panose="020B0604020202020204" pitchFamily="34" charset="0"/>
              </a:rPr>
              <a:t>2024).</a:t>
            </a:r>
            <a:endParaRPr lang="en-IN" sz="1800"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b="1" i="1" dirty="0">
                <a:latin typeface="Arial" panose="020B0604020202020204" pitchFamily="34" charset="0"/>
                <a:cs typeface="Arial" panose="020B0604020202020204" pitchFamily="34" charset="0"/>
              </a:rPr>
              <a:t>Originality</a:t>
            </a:r>
            <a:r>
              <a:rPr lang="en-GB" sz="1800" dirty="0">
                <a:latin typeface="Arial" panose="020B0604020202020204" pitchFamily="34" charset="0"/>
                <a:cs typeface="Arial" panose="020B0604020202020204" pitchFamily="34" charset="0"/>
              </a:rPr>
              <a:t>: This research uses </a:t>
            </a:r>
            <a:r>
              <a:rPr lang="en-GB" sz="1800" dirty="0" err="1">
                <a:latin typeface="Arial" panose="020B0604020202020204" pitchFamily="34" charset="0"/>
                <a:cs typeface="Arial" panose="020B0604020202020204" pitchFamily="34" charset="0"/>
              </a:rPr>
              <a:t>Braywood</a:t>
            </a:r>
            <a:r>
              <a:rPr lang="en-GB" sz="1800" dirty="0">
                <a:latin typeface="Arial" panose="020B0604020202020204" pitchFamily="34" charset="0"/>
                <a:cs typeface="Arial" panose="020B0604020202020204" pitchFamily="34" charset="0"/>
              </a:rPr>
              <a:t> Gardens as a case study that links the local findings to the national debates on the quality of elderly care.</a:t>
            </a:r>
            <a:endParaRPr lang="en-IN" sz="1800"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b="1" i="1" dirty="0">
                <a:latin typeface="Arial" panose="020B0604020202020204" pitchFamily="34" charset="0"/>
                <a:cs typeface="Arial" panose="020B0604020202020204" pitchFamily="34" charset="0"/>
              </a:rPr>
              <a:t>Urgency</a:t>
            </a:r>
            <a:r>
              <a:rPr lang="en-GB" sz="1800" dirty="0">
                <a:latin typeface="Arial" panose="020B0604020202020204" pitchFamily="34" charset="0"/>
                <a:cs typeface="Arial" panose="020B0604020202020204" pitchFamily="34" charset="0"/>
              </a:rPr>
              <a:t>: This study is urgent because widespread recruitment challenges affect 71% of care providers, medication errors—estimated at 237 million annually—cost the NHS £98.5 million and cause 1,708 deaths, while over 100,000 elderly patients face waits exceeding 24 hours in A&amp;E, all of which undermine safety, dignity, and the overall quality of life in care homes (Age UK, 2024)</a:t>
            </a:r>
            <a:endParaRPr lang="en-IN" sz="1800" dirty="0">
              <a:latin typeface="Arial" panose="020B0604020202020204" pitchFamily="34" charset="0"/>
              <a:cs typeface="Arial" panose="020B0604020202020204" pitchFamily="34" charset="0"/>
            </a:endParaRPr>
          </a:p>
          <a:p>
            <a:pPr algn="just">
              <a:lnSpc>
                <a:spcPct val="150000"/>
              </a:lnSpc>
              <a:spcAft>
                <a:spcPts val="800"/>
              </a:spcAft>
            </a:pP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92202AFA-22A0-6146-585A-AF016645E5CE}"/>
              </a:ext>
            </a:extLst>
          </p:cNvPr>
          <p:cNvSpPr>
            <a:spLocks noGrp="1"/>
          </p:cNvSpPr>
          <p:nvPr>
            <p:ph type="sldNum" sz="quarter" idx="4"/>
          </p:nvPr>
        </p:nvSpPr>
        <p:spPr/>
        <p:txBody>
          <a:bodyPr/>
          <a:lstStyle/>
          <a:p>
            <a:fld id="{294A09A9-5501-47C1-A89A-A340965A2BE2}" type="slidenum">
              <a:rPr lang="en-US" smtClean="0"/>
              <a:pPr/>
              <a:t>7</a:t>
            </a:fld>
            <a:endParaRPr lang="en-US"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49115" y="1336789"/>
            <a:ext cx="4361884" cy="3274519"/>
          </a:xfrm>
          <a:prstGeom prst="rect">
            <a:avLst/>
          </a:prstGeom>
        </p:spPr>
      </p:pic>
      <p:sp>
        <p:nvSpPr>
          <p:cNvPr id="4" name="Rectangle 3"/>
          <p:cNvSpPr/>
          <p:nvPr/>
        </p:nvSpPr>
        <p:spPr>
          <a:xfrm>
            <a:off x="7417217" y="4448099"/>
            <a:ext cx="4393782" cy="1441420"/>
          </a:xfrm>
          <a:prstGeom prst="rect">
            <a:avLst/>
          </a:prstGeom>
        </p:spPr>
        <p:txBody>
          <a:bodyPr wrap="square">
            <a:spAutoFit/>
          </a:bodyPr>
          <a:lstStyle/>
          <a:p>
            <a:pPr algn="ctr">
              <a:lnSpc>
                <a:spcPct val="150000"/>
              </a:lnSpc>
              <a:spcAft>
                <a:spcPts val="800"/>
              </a:spcAft>
            </a:pPr>
            <a:r>
              <a:rPr lang="en-IN" b="1" dirty="0">
                <a:solidFill>
                  <a:srgbClr val="222222"/>
                </a:solidFill>
                <a:latin typeface="Arial" panose="020B0604020202020204" pitchFamily="34" charset="0"/>
                <a:ea typeface="Calibri" panose="020F0502020204030204" pitchFamily="34" charset="0"/>
                <a:cs typeface="Times New Roman" panose="02020603050405020304" pitchFamily="18" charset="0"/>
              </a:rPr>
              <a:t>Figure 4: Mental distress experienced by nurses</a:t>
            </a:r>
            <a:endParaRPr lang="en-IN" sz="2800" b="1" dirty="0">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IN" dirty="0">
                <a:solidFill>
                  <a:srgbClr val="222222"/>
                </a:solidFill>
                <a:latin typeface="Arial" panose="020B0604020202020204" pitchFamily="34" charset="0"/>
                <a:ea typeface="Calibri" panose="020F0502020204030204" pitchFamily="34" charset="0"/>
                <a:cs typeface="Times New Roman" panose="02020603050405020304" pitchFamily="18" charset="0"/>
              </a:rPr>
              <a:t>(Source: </a:t>
            </a:r>
            <a:r>
              <a:rPr lang="en-IN" dirty="0" err="1">
                <a:solidFill>
                  <a:srgbClr val="222222"/>
                </a:solidFill>
                <a:latin typeface="Arial" panose="020B0604020202020204" pitchFamily="34" charset="0"/>
                <a:ea typeface="Calibri" panose="020F0502020204030204" pitchFamily="34" charset="0"/>
                <a:cs typeface="Times New Roman" panose="02020603050405020304" pitchFamily="18" charset="0"/>
              </a:rPr>
              <a:t>Dailah</a:t>
            </a:r>
            <a:r>
              <a:rPr lang="en-IN" dirty="0">
                <a:solidFill>
                  <a:srgbClr val="222222"/>
                </a:solidFill>
                <a:latin typeface="Arial" panose="020B0604020202020204" pitchFamily="34" charset="0"/>
                <a:ea typeface="Calibri" panose="020F0502020204030204" pitchFamily="34" charset="0"/>
                <a:cs typeface="Times New Roman" panose="02020603050405020304" pitchFamily="18" charset="0"/>
              </a:rPr>
              <a:t> </a:t>
            </a:r>
            <a:r>
              <a:rPr lang="en-IN" i="1" dirty="0">
                <a:solidFill>
                  <a:srgbClr val="222222"/>
                </a:solidFill>
                <a:latin typeface="Arial" panose="020B0604020202020204" pitchFamily="34" charset="0"/>
                <a:ea typeface="Calibri" panose="020F0502020204030204" pitchFamily="34" charset="0"/>
                <a:cs typeface="Times New Roman" panose="02020603050405020304" pitchFamily="18" charset="0"/>
              </a:rPr>
              <a:t>et al., </a:t>
            </a:r>
            <a:r>
              <a:rPr lang="en-IN" dirty="0">
                <a:solidFill>
                  <a:srgbClr val="222222"/>
                </a:solidFill>
                <a:latin typeface="Arial" panose="020B0604020202020204" pitchFamily="34" charset="0"/>
                <a:ea typeface="Calibri" panose="020F0502020204030204" pitchFamily="34" charset="0"/>
                <a:cs typeface="Times New Roman" panose="02020603050405020304" pitchFamily="18" charset="0"/>
              </a:rPr>
              <a:t>2024)</a:t>
            </a:r>
            <a:endParaRPr lang="en-IN" sz="2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65939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C03EF9-BEA1-A043-20D6-2F6D5C63375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77F78C-A798-0FF2-55AE-25F829904AEB}"/>
              </a:ext>
            </a:extLst>
          </p:cNvPr>
          <p:cNvSpPr>
            <a:spLocks noGrp="1"/>
          </p:cNvSpPr>
          <p:nvPr>
            <p:ph idx="1"/>
          </p:nvPr>
        </p:nvSpPr>
        <p:spPr>
          <a:xfrm>
            <a:off x="2738332" y="2130562"/>
            <a:ext cx="6459520" cy="2668878"/>
          </a:xfrm>
        </p:spPr>
        <p:txBody>
          <a:bodyPr>
            <a:normAutofit/>
          </a:bodyPr>
          <a:lstStyle/>
          <a:p>
            <a:pPr algn="just"/>
            <a:r>
              <a:rPr lang="en-GB" sz="1800" b="1" i="1" dirty="0">
                <a:latin typeface="Arial" panose="020B0604020202020204" pitchFamily="34" charset="0"/>
                <a:cs typeface="Arial" panose="020B0604020202020204" pitchFamily="34" charset="0"/>
              </a:rPr>
              <a:t>Research Question:</a:t>
            </a:r>
            <a:r>
              <a:rPr lang="en-GB" sz="1800" dirty="0">
                <a:latin typeface="Arial" panose="020B0604020202020204" pitchFamily="34" charset="0"/>
                <a:cs typeface="Arial" panose="020B0604020202020204" pitchFamily="34" charset="0"/>
              </a:rPr>
              <a:t> How can leadership, medication management as well as care Delivery processes can be improved to enhance the quality of elderly care at Braywood Gardens Care Home?</a:t>
            </a:r>
            <a:endParaRPr lang="en-IN" sz="18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3FED3DCA-697C-8DCC-7A96-F9F1A4B8CD39}"/>
              </a:ext>
            </a:extLst>
          </p:cNvPr>
          <p:cNvSpPr>
            <a:spLocks noGrp="1"/>
          </p:cNvSpPr>
          <p:nvPr>
            <p:ph type="sldNum" sz="quarter" idx="4"/>
          </p:nvPr>
        </p:nvSpPr>
        <p:spPr/>
        <p:txBody>
          <a:bodyPr/>
          <a:lstStyle/>
          <a:p>
            <a:fld id="{294A09A9-5501-47C1-A89A-A340965A2BE2}" type="slidenum">
              <a:rPr lang="en-US" smtClean="0"/>
              <a:pPr/>
              <a:t>8</a:t>
            </a:fld>
            <a:endParaRPr lang="en-US" dirty="0"/>
          </a:p>
        </p:txBody>
      </p:sp>
      <p:sp>
        <p:nvSpPr>
          <p:cNvPr id="4" name="Title 1">
            <a:extLst>
              <a:ext uri="{FF2B5EF4-FFF2-40B4-BE49-F238E27FC236}">
                <a16:creationId xmlns:a16="http://schemas.microsoft.com/office/drawing/2014/main" id="{EA75FCE5-4955-4F42-9197-3AC32FDA5459}"/>
              </a:ext>
            </a:extLst>
          </p:cNvPr>
          <p:cNvSpPr txBox="1">
            <a:spLocks/>
          </p:cNvSpPr>
          <p:nvPr/>
        </p:nvSpPr>
        <p:spPr>
          <a:xfrm>
            <a:off x="1167492" y="136526"/>
            <a:ext cx="9601200" cy="1653371"/>
          </a:xfrm>
          <a:prstGeom prst="rect">
            <a:avLst/>
          </a:prstGeom>
        </p:spPr>
        <p:txBody>
          <a:bodyPr vert="horz" lIns="91440" tIns="45720" rIns="91440" bIns="45720" rtlCol="0" anchor="b">
            <a:noAutofit/>
          </a:bodyPr>
          <a:lstStyle>
            <a:lvl1pPr algn="l" defTabSz="914400" rtl="0" eaLnBrk="1" latinLnBrk="0" hangingPunct="1">
              <a:lnSpc>
                <a:spcPct val="80000"/>
              </a:lnSpc>
              <a:spcBef>
                <a:spcPct val="0"/>
              </a:spcBef>
              <a:buNone/>
              <a:defRPr sz="4200" b="1" kern="1200">
                <a:solidFill>
                  <a:schemeClr val="tx1"/>
                </a:solidFill>
                <a:latin typeface="+mj-lt"/>
                <a:ea typeface="+mj-ea"/>
                <a:cs typeface="+mj-cs"/>
              </a:defRPr>
            </a:lvl1pPr>
          </a:lstStyle>
          <a:p>
            <a:pPr algn="ctr"/>
            <a:r>
              <a:rPr lang="en-GB" sz="4400" dirty="0">
                <a:latin typeface="Arial" panose="020B0604020202020204" pitchFamily="34" charset="0"/>
                <a:cs typeface="Arial" panose="020B0604020202020204" pitchFamily="34" charset="0"/>
              </a:rPr>
              <a:t>RESEARCH QUESTION</a:t>
            </a:r>
            <a:endParaRPr lang="en-US"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9206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a:latin typeface="Arial" panose="020B0604020202020204" pitchFamily="34" charset="0"/>
                <a:cs typeface="Arial" panose="020B0604020202020204" pitchFamily="34" charset="0"/>
              </a:rPr>
              <a:t>RESEARCH AIM AND OBJECTIVES </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67492" y="2023984"/>
            <a:ext cx="9925051" cy="3332832"/>
          </a:xfrm>
        </p:spPr>
        <p:txBody>
          <a:bodyPr>
            <a:noAutofit/>
          </a:bodyPr>
          <a:lstStyle/>
          <a:p>
            <a:pPr algn="just"/>
            <a:r>
              <a:rPr lang="en-GB" sz="1800" b="1" i="1" dirty="0">
                <a:latin typeface="Arial" panose="020B0604020202020204" pitchFamily="34" charset="0"/>
                <a:cs typeface="Arial" panose="020B0604020202020204" pitchFamily="34" charset="0"/>
              </a:rPr>
              <a:t>Aim</a:t>
            </a:r>
            <a:r>
              <a:rPr lang="en-GB" sz="1800" dirty="0">
                <a:latin typeface="Arial" panose="020B0604020202020204" pitchFamily="34" charset="0"/>
                <a:cs typeface="Arial" panose="020B0604020202020204" pitchFamily="34" charset="0"/>
              </a:rPr>
              <a:t>: The aim of this research is to critically evaluate the challenges in the elderly care services at Braywood Gardens as well as to propose actionable recommendations so that the quality of care can be improved.</a:t>
            </a:r>
            <a:endParaRPr lang="en-IN" sz="1800" dirty="0">
              <a:latin typeface="Arial" panose="020B0604020202020204" pitchFamily="34" charset="0"/>
              <a:cs typeface="Arial" panose="020B0604020202020204" pitchFamily="34" charset="0"/>
            </a:endParaRPr>
          </a:p>
          <a:p>
            <a:pPr algn="just"/>
            <a:r>
              <a:rPr lang="en-GB" sz="1800" b="1" i="1" dirty="0">
                <a:latin typeface="Arial" panose="020B0604020202020204" pitchFamily="34" charset="0"/>
                <a:cs typeface="Arial" panose="020B0604020202020204" pitchFamily="34" charset="0"/>
              </a:rPr>
              <a:t>Objectives:</a:t>
            </a:r>
            <a:endParaRPr lang="en-IN" sz="1800"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sz="1800" dirty="0">
                <a:latin typeface="Arial" panose="020B0604020202020204" pitchFamily="34" charset="0"/>
                <a:cs typeface="Arial" panose="020B0604020202020204" pitchFamily="34" charset="0"/>
              </a:rPr>
              <a:t>To analyse the prevalence as well as impact of poor leadership and medication errors, on elderly residents of Braywood Gardens Care Home.</a:t>
            </a:r>
            <a:endParaRPr lang="en-IN" sz="1800"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sz="1800" dirty="0">
                <a:latin typeface="Arial" panose="020B0604020202020204" pitchFamily="34" charset="0"/>
                <a:cs typeface="Arial" panose="020B0604020202020204" pitchFamily="34" charset="0"/>
              </a:rPr>
              <a:t>To analyse the challenges faced by Braywood Gardens Care Home due to longer waiting time in the elderly care.</a:t>
            </a:r>
            <a:endParaRPr lang="en-IN" sz="1800"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sz="1800" dirty="0">
                <a:latin typeface="Arial" panose="020B0604020202020204" pitchFamily="34" charset="0"/>
                <a:cs typeface="Arial" panose="020B0604020202020204" pitchFamily="34" charset="0"/>
              </a:rPr>
              <a:t>To propose evidence-based recommendations for strengthening the leadership, for improving medication, safety, as well as reducing the waiting times in the elderly care</a:t>
            </a:r>
            <a:endParaRPr lang="en-IN"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
        <p:nvSpPr>
          <p:cNvPr id="5" name="Slide Number Placeholder 4"/>
          <p:cNvSpPr>
            <a:spLocks noGrp="1"/>
          </p:cNvSpPr>
          <p:nvPr>
            <p:ph type="sldNum" sz="quarter" idx="4"/>
          </p:nvPr>
        </p:nvSpPr>
        <p:spPr/>
        <p:txBody>
          <a:bodyPr/>
          <a:lstStyle/>
          <a:p>
            <a:fld id="{294A09A9-5501-47C1-A89A-A340965A2BE2}" type="slidenum">
              <a:rPr lang="en-US" smtClean="0"/>
              <a:pPr/>
              <a:t>9</a:t>
            </a:fld>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4CFB73D-B7C9-A177-04F3-E48E841A875E}"/>
              </a:ext>
            </a:extLst>
          </p:cNvPr>
          <p:cNvSpPr>
            <a:spLocks noGrp="1"/>
          </p:cNvSpPr>
          <p:nvPr>
            <p:ph type="title"/>
          </p:nvPr>
        </p:nvSpPr>
        <p:spPr>
          <a:xfrm>
            <a:off x="446182" y="304980"/>
            <a:ext cx="10904220" cy="858619"/>
          </a:xfrm>
        </p:spPr>
        <p:txBody>
          <a:bodyPr/>
          <a:lstStyle/>
          <a:p>
            <a:pPr algn="ctr"/>
            <a:r>
              <a:rPr lang="en-GB" dirty="0">
                <a:latin typeface="Arial" panose="020B0604020202020204" pitchFamily="34" charset="0"/>
                <a:cs typeface="Arial" panose="020B0604020202020204" pitchFamily="34" charset="0"/>
              </a:rPr>
              <a:t>RESEARCH IMPACT</a:t>
            </a:r>
            <a:endParaRPr lang="en-US" sz="40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AA0CEAE1-792E-E3DA-4F30-723571531CFB}"/>
              </a:ext>
            </a:extLst>
          </p:cNvPr>
          <p:cNvSpPr>
            <a:spLocks noGrp="1"/>
          </p:cNvSpPr>
          <p:nvPr>
            <p:ph idx="11"/>
          </p:nvPr>
        </p:nvSpPr>
        <p:spPr>
          <a:xfrm>
            <a:off x="5084065" y="1064415"/>
            <a:ext cx="6430977" cy="4903813"/>
          </a:xfrm>
        </p:spPr>
        <p:txBody>
          <a:bodyPr>
            <a:noAutofit/>
          </a:bodyPr>
          <a:lstStyle/>
          <a:p>
            <a:pPr marL="342900" lvl="0" indent="-342900" algn="just">
              <a:buFont typeface="Arial" panose="020B0604020202020204" pitchFamily="34" charset="0"/>
              <a:buChar char="•"/>
            </a:pPr>
            <a:r>
              <a:rPr lang="en-GB" dirty="0">
                <a:latin typeface="Arial" panose="020B0604020202020204" pitchFamily="34" charset="0"/>
                <a:cs typeface="Arial" panose="020B0604020202020204" pitchFamily="34" charset="0"/>
              </a:rPr>
              <a:t>Benefit elderly residents at </a:t>
            </a:r>
            <a:r>
              <a:rPr lang="en-GB" dirty="0" err="1">
                <a:latin typeface="Arial" panose="020B0604020202020204" pitchFamily="34" charset="0"/>
                <a:cs typeface="Arial" panose="020B0604020202020204" pitchFamily="34" charset="0"/>
              </a:rPr>
              <a:t>Braywood</a:t>
            </a:r>
            <a:r>
              <a:rPr lang="en-GB" dirty="0">
                <a:latin typeface="Arial" panose="020B0604020202020204" pitchFamily="34" charset="0"/>
                <a:cs typeface="Arial" panose="020B0604020202020204" pitchFamily="34" charset="0"/>
              </a:rPr>
              <a:t> Gardens Care Home by reducing waiting time, improving medication safety and enhancing person-centred care (CQC, 2024)</a:t>
            </a:r>
            <a:endParaRPr lang="en-IN"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dirty="0">
                <a:latin typeface="Arial" panose="020B0604020202020204" pitchFamily="34" charset="0"/>
                <a:cs typeface="Arial" panose="020B0604020202020204" pitchFamily="34" charset="0"/>
              </a:rPr>
              <a:t>Support informal carers and families through increased confidence in resident safety and care quality (NICE, 2023)</a:t>
            </a:r>
            <a:endParaRPr lang="en-IN"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dirty="0">
                <a:latin typeface="Arial" panose="020B0604020202020204" pitchFamily="34" charset="0"/>
                <a:cs typeface="Arial" panose="020B0604020202020204" pitchFamily="34" charset="0"/>
              </a:rPr>
              <a:t>Inform the implementation of the care workplace pathway for adult social care to improve staff competence and leadership (DHSC, 2024)</a:t>
            </a:r>
            <a:endParaRPr lang="en-IN"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dirty="0">
                <a:latin typeface="Arial" panose="020B0604020202020204" pitchFamily="34" charset="0"/>
                <a:cs typeface="Arial" panose="020B0604020202020204" pitchFamily="34" charset="0"/>
              </a:rPr>
              <a:t>Support care home manager, care assistant, registered nurses and safeguarding team in evidence-based care and safe service delivery (</a:t>
            </a:r>
            <a:r>
              <a:rPr lang="en-IN" dirty="0">
                <a:latin typeface="Arial" panose="020B0604020202020204" pitchFamily="34" charset="0"/>
                <a:cs typeface="Arial" panose="020B0604020202020204" pitchFamily="34" charset="0"/>
              </a:rPr>
              <a:t>Shin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2023</a:t>
            </a:r>
            <a:r>
              <a:rPr lang="en-GB" dirty="0">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dirty="0">
                <a:latin typeface="Arial" panose="020B0604020202020204" pitchFamily="34" charset="0"/>
                <a:cs typeface="Arial" panose="020B0604020202020204" pitchFamily="34" charset="0"/>
              </a:rPr>
              <a:t>The intervention addresses care policy challenges in the sector supporting 547,000 residents across 17000 care homes in the UK. It highlights the wider applicability of the study findings beyond </a:t>
            </a:r>
            <a:r>
              <a:rPr lang="en-GB" dirty="0" err="1">
                <a:latin typeface="Arial" panose="020B0604020202020204" pitchFamily="34" charset="0"/>
                <a:cs typeface="Arial" panose="020B0604020202020204" pitchFamily="34" charset="0"/>
              </a:rPr>
              <a:t>Braywood</a:t>
            </a:r>
            <a:r>
              <a:rPr lang="en-GB" dirty="0">
                <a:latin typeface="Arial" panose="020B0604020202020204" pitchFamily="34" charset="0"/>
                <a:cs typeface="Arial" panose="020B0604020202020204" pitchFamily="34" charset="0"/>
              </a:rPr>
              <a:t> Gardens (Carehome.co.uk, 2024)</a:t>
            </a:r>
            <a:endParaRPr lang="en-IN" dirty="0">
              <a:latin typeface="Arial" panose="020B0604020202020204" pitchFamily="34" charset="0"/>
              <a:cs typeface="Arial" panose="020B0604020202020204" pitchFamily="34" charset="0"/>
            </a:endParaRPr>
          </a:p>
          <a:p>
            <a:pPr marL="342900" indent="-342900" algn="just">
              <a:lnSpc>
                <a:spcPct val="150000"/>
              </a:lnSpc>
              <a:spcAft>
                <a:spcPts val="800"/>
              </a:spcAft>
              <a:buFont typeface="Arial" panose="020B0604020202020204" pitchFamily="34" charset="0"/>
              <a:buChar char="•"/>
            </a:pP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49D123E4-84A7-7943-E255-5880B6215681}"/>
              </a:ext>
            </a:extLst>
          </p:cNvPr>
          <p:cNvSpPr>
            <a:spLocks noGrp="1"/>
          </p:cNvSpPr>
          <p:nvPr>
            <p:ph type="sldNum" sz="quarter" idx="4"/>
          </p:nvPr>
        </p:nvSpPr>
        <p:spPr/>
        <p:txBody>
          <a:bodyPr/>
          <a:lstStyle/>
          <a:p>
            <a:fld id="{294A09A9-5501-47C1-A89A-A340965A2BE2}" type="slidenum">
              <a:rPr lang="en-US" smtClean="0"/>
              <a:pPr/>
              <a:t>10</a:t>
            </a:fld>
            <a:endParaRPr lang="en-US" dirty="0"/>
          </a:p>
        </p:txBody>
      </p:sp>
      <p:pic>
        <p:nvPicPr>
          <p:cNvPr id="8" name="image1.png">
            <a:extLst>
              <a:ext uri="{FF2B5EF4-FFF2-40B4-BE49-F238E27FC236}">
                <a16:creationId xmlns:a16="http://schemas.microsoft.com/office/drawing/2014/main" id="{651901AB-5DDD-BDA5-5DE0-0EE5FB17AD6A}"/>
              </a:ext>
            </a:extLst>
          </p:cNvPr>
          <p:cNvPicPr/>
          <p:nvPr/>
        </p:nvPicPr>
        <p:blipFill>
          <a:blip r:embed="rId3"/>
          <a:srcRect/>
          <a:stretch>
            <a:fillRect/>
          </a:stretch>
        </p:blipFill>
        <p:spPr>
          <a:xfrm>
            <a:off x="1" y="1444978"/>
            <a:ext cx="5084064" cy="22358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TextBox 9">
            <a:extLst>
              <a:ext uri="{FF2B5EF4-FFF2-40B4-BE49-F238E27FC236}">
                <a16:creationId xmlns:a16="http://schemas.microsoft.com/office/drawing/2014/main" id="{BED24A25-7894-FC5C-773E-99838C29157B}"/>
              </a:ext>
            </a:extLst>
          </p:cNvPr>
          <p:cNvSpPr txBox="1"/>
          <p:nvPr/>
        </p:nvSpPr>
        <p:spPr>
          <a:xfrm>
            <a:off x="660822" y="3680850"/>
            <a:ext cx="4294999" cy="698717"/>
          </a:xfrm>
          <a:prstGeom prst="rect">
            <a:avLst/>
          </a:prstGeom>
          <a:noFill/>
        </p:spPr>
        <p:txBody>
          <a:bodyPr wrap="square">
            <a:spAutoFit/>
          </a:bodyPr>
          <a:lstStyle/>
          <a:p>
            <a:pPr algn="ctr">
              <a:lnSpc>
                <a:spcPct val="150000"/>
              </a:lnSpc>
              <a:buNone/>
            </a:pPr>
            <a:r>
              <a:rPr lang="en-GB" sz="1400" b="1" dirty="0">
                <a:effectLst/>
                <a:latin typeface="Arial" panose="020B0604020202020204" pitchFamily="34" charset="0"/>
                <a:ea typeface="Times New Roman" panose="02020603050405020304" pitchFamily="18" charset="0"/>
                <a:cs typeface="Arial" panose="020B0604020202020204" pitchFamily="34" charset="0"/>
              </a:rPr>
              <a:t>Figure </a:t>
            </a:r>
            <a:r>
              <a:rPr lang="en-GB" sz="1400" b="1" dirty="0">
                <a:latin typeface="Arial" panose="020B0604020202020204" pitchFamily="34" charset="0"/>
                <a:ea typeface="Times New Roman" panose="02020603050405020304" pitchFamily="18" charset="0"/>
                <a:cs typeface="Arial" panose="020B0604020202020204" pitchFamily="34" charset="0"/>
              </a:rPr>
              <a:t>5</a:t>
            </a:r>
            <a:r>
              <a:rPr lang="en-GB" sz="1400" b="1" dirty="0">
                <a:effectLst/>
                <a:latin typeface="Arial" panose="020B0604020202020204" pitchFamily="34" charset="0"/>
                <a:ea typeface="Times New Roman" panose="02020603050405020304" pitchFamily="18" charset="0"/>
                <a:cs typeface="Arial" panose="020B0604020202020204" pitchFamily="34" charset="0"/>
              </a:rPr>
              <a:t>: Number of care homes in the UK</a:t>
            </a:r>
            <a:endParaRPr lang="en-IN" sz="14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buNone/>
            </a:pPr>
            <a:r>
              <a:rPr lang="en-GB" sz="1400" dirty="0">
                <a:effectLst/>
                <a:latin typeface="Arial" panose="020B0604020202020204" pitchFamily="34" charset="0"/>
                <a:ea typeface="Times New Roman" panose="02020603050405020304" pitchFamily="18" charset="0"/>
                <a:cs typeface="Arial" panose="020B0604020202020204" pitchFamily="34" charset="0"/>
              </a:rPr>
              <a:t>(Source: </a:t>
            </a:r>
            <a:r>
              <a:rPr lang="en-GB" sz="1400" dirty="0" err="1">
                <a:effectLst/>
                <a:latin typeface="Arial" panose="020B0604020202020204" pitchFamily="34" charset="0"/>
                <a:ea typeface="Times New Roman" panose="02020603050405020304" pitchFamily="18" charset="0"/>
                <a:cs typeface="Arial" panose="020B0604020202020204" pitchFamily="34" charset="0"/>
              </a:rPr>
              <a:t>Carehome</a:t>
            </a:r>
            <a:r>
              <a:rPr lang="en-GB" sz="1400" dirty="0">
                <a:effectLst/>
                <a:latin typeface="Arial" panose="020B0604020202020204" pitchFamily="34" charset="0"/>
                <a:ea typeface="Times New Roman" panose="02020603050405020304" pitchFamily="18" charset="0"/>
                <a:cs typeface="Arial" panose="020B0604020202020204" pitchFamily="34" charset="0"/>
              </a:rPr>
              <a:t>, 2024)</a:t>
            </a:r>
            <a:endParaRPr lang="en-IN" sz="14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652102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DF9E134-98AA-3ECE-E40A-180C85ACD7D5}"/>
              </a:ext>
            </a:extLst>
          </p:cNvPr>
          <p:cNvSpPr>
            <a:spLocks noGrp="1"/>
          </p:cNvSpPr>
          <p:nvPr>
            <p:ph type="title"/>
          </p:nvPr>
        </p:nvSpPr>
        <p:spPr>
          <a:xfrm>
            <a:off x="4056208" y="295521"/>
            <a:ext cx="4284618" cy="715477"/>
          </a:xfrm>
        </p:spPr>
        <p:txBody>
          <a:bodyPr/>
          <a:lstStyle/>
          <a:p>
            <a:pPr algn="ctr">
              <a:lnSpc>
                <a:spcPct val="150000"/>
              </a:lnSpc>
            </a:pPr>
            <a:r>
              <a:rPr lang="en-US" dirty="0">
                <a:latin typeface="Arial" panose="020B0604020202020204" pitchFamily="34" charset="0"/>
                <a:cs typeface="Arial" panose="020B0604020202020204" pitchFamily="34" charset="0"/>
              </a:rPr>
              <a:t>REFERENCES</a:t>
            </a:r>
          </a:p>
        </p:txBody>
      </p:sp>
      <p:sp>
        <p:nvSpPr>
          <p:cNvPr id="2" name="Slide Number Placeholder 1">
            <a:extLst>
              <a:ext uri="{FF2B5EF4-FFF2-40B4-BE49-F238E27FC236}">
                <a16:creationId xmlns:a16="http://schemas.microsoft.com/office/drawing/2014/main" id="{ABE37D85-B995-4459-673E-ADC1142926AE}"/>
              </a:ext>
            </a:extLst>
          </p:cNvPr>
          <p:cNvSpPr>
            <a:spLocks noGrp="1"/>
          </p:cNvSpPr>
          <p:nvPr>
            <p:ph type="sldNum" sz="quarter" idx="4"/>
          </p:nvPr>
        </p:nvSpPr>
        <p:spPr/>
        <p:txBody>
          <a:bodyPr/>
          <a:lstStyle/>
          <a:p>
            <a:fld id="{294A09A9-5501-47C1-A89A-A340965A2BE2}" type="slidenum">
              <a:rPr lang="en-US" smtClean="0"/>
              <a:pPr/>
              <a:t>11</a:t>
            </a:fld>
            <a:endParaRPr lang="en-US" dirty="0"/>
          </a:p>
        </p:txBody>
      </p:sp>
      <p:sp>
        <p:nvSpPr>
          <p:cNvPr id="5" name="TextBox 4">
            <a:extLst>
              <a:ext uri="{FF2B5EF4-FFF2-40B4-BE49-F238E27FC236}">
                <a16:creationId xmlns:a16="http://schemas.microsoft.com/office/drawing/2014/main" id="{604F0B9C-354F-3B6A-503D-320F6BB70036}"/>
              </a:ext>
            </a:extLst>
          </p:cNvPr>
          <p:cNvSpPr txBox="1"/>
          <p:nvPr/>
        </p:nvSpPr>
        <p:spPr>
          <a:xfrm>
            <a:off x="452770" y="1220546"/>
            <a:ext cx="10949940" cy="5262979"/>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Age UK (2024) </a:t>
            </a:r>
            <a:r>
              <a:rPr lang="en-GB" sz="1400" i="1" dirty="0">
                <a:latin typeface="Arial" panose="020B0604020202020204" pitchFamily="34" charset="0"/>
                <a:cs typeface="Arial" panose="020B0604020202020204" pitchFamily="34" charset="0"/>
              </a:rPr>
              <a:t>Shocking new corridor care analysis reveals exponential increase in people aged 65+ experiencing a wait of between one and three days in A&amp;E</a:t>
            </a:r>
            <a:r>
              <a:rPr lang="en-GB" sz="1400" dirty="0">
                <a:latin typeface="Arial" panose="020B0604020202020204" pitchFamily="34" charset="0"/>
                <a:cs typeface="Arial" panose="020B0604020202020204" pitchFamily="34" charset="0"/>
              </a:rPr>
              <a:t>. Age UK. Available at:</a:t>
            </a:r>
            <a:r>
              <a:rPr lang="en-GB" sz="1400" u="sng" dirty="0">
                <a:latin typeface="Arial" panose="020B0604020202020204" pitchFamily="34" charset="0"/>
                <a:cs typeface="Arial" panose="020B0604020202020204" pitchFamily="34" charset="0"/>
                <a:hlinkClick r:id="rId3"/>
              </a:rPr>
              <a:t> https://www.ageuk.org.uk/latest-press/articles/shocking-new-corridor-care-analysis-reveals-exponential-increase-in-people-aged-65-experiencing-a-wait-of-between-one-and-three-days-in-ae/</a:t>
            </a:r>
            <a:r>
              <a:rPr lang="en-GB" sz="1400" dirty="0">
                <a:latin typeface="Arial" panose="020B0604020202020204" pitchFamily="34" charset="0"/>
                <a:cs typeface="Arial" panose="020B0604020202020204" pitchFamily="34" charset="0"/>
              </a:rPr>
              <a:t> (Accessed: 17 June 2026).</a:t>
            </a:r>
            <a:endParaRPr lang="en-IN" sz="1400" dirty="0">
              <a:latin typeface="Arial" panose="020B0604020202020204" pitchFamily="34" charset="0"/>
              <a:cs typeface="Arial" panose="020B0604020202020204" pitchFamily="34" charset="0"/>
            </a:endParaRPr>
          </a:p>
          <a:p>
            <a:r>
              <a:rPr lang="en-IN" sz="1400" dirty="0" err="1">
                <a:latin typeface="Arial" panose="020B0604020202020204" pitchFamily="34" charset="0"/>
                <a:cs typeface="Arial" panose="020B0604020202020204" pitchFamily="34" charset="0"/>
              </a:rPr>
              <a:t>Aguiar</a:t>
            </a:r>
            <a:r>
              <a:rPr lang="en-IN" sz="1400" dirty="0">
                <a:latin typeface="Arial" panose="020B0604020202020204" pitchFamily="34" charset="0"/>
                <a:cs typeface="Arial" panose="020B0604020202020204" pitchFamily="34" charset="0"/>
              </a:rPr>
              <a:t>, R.S. and da Silva, H.S. (2022) Quality of health care for the elderly in primary care: an integrative review. </a:t>
            </a:r>
            <a:r>
              <a:rPr lang="en-IN" sz="1400" i="1" dirty="0" err="1">
                <a:latin typeface="Arial" panose="020B0604020202020204" pitchFamily="34" charset="0"/>
                <a:cs typeface="Arial" panose="020B0604020202020204" pitchFamily="34" charset="0"/>
              </a:rPr>
              <a:t>Enfermería</a:t>
            </a:r>
            <a:r>
              <a:rPr lang="en-IN" sz="1400" i="1" dirty="0">
                <a:latin typeface="Arial" panose="020B0604020202020204" pitchFamily="34" charset="0"/>
                <a:cs typeface="Arial" panose="020B0604020202020204" pitchFamily="34" charset="0"/>
              </a:rPr>
              <a:t> Global</a:t>
            </a:r>
            <a:r>
              <a:rPr lang="en-IN" sz="1400" dirty="0">
                <a:latin typeface="Arial" panose="020B0604020202020204" pitchFamily="34" charset="0"/>
                <a:cs typeface="Arial" panose="020B0604020202020204" pitchFamily="34" charset="0"/>
              </a:rPr>
              <a:t>, </a:t>
            </a:r>
            <a:r>
              <a:rPr lang="en-IN" sz="1400" i="1" dirty="0">
                <a:latin typeface="Arial" panose="020B0604020202020204" pitchFamily="34" charset="0"/>
                <a:cs typeface="Arial" panose="020B0604020202020204" pitchFamily="34" charset="0"/>
              </a:rPr>
              <a:t>21</a:t>
            </a:r>
            <a:r>
              <a:rPr lang="en-IN" sz="1400" dirty="0">
                <a:latin typeface="Arial" panose="020B0604020202020204" pitchFamily="34" charset="0"/>
                <a:cs typeface="Arial" panose="020B0604020202020204" pitchFamily="34" charset="0"/>
              </a:rPr>
              <a:t>(1), pp.576-589. </a:t>
            </a:r>
            <a:r>
              <a:rPr lang="en-GB" sz="1400" dirty="0">
                <a:latin typeface="Arial" panose="020B0604020202020204" pitchFamily="34" charset="0"/>
                <a:cs typeface="Arial" panose="020B0604020202020204" pitchFamily="34" charset="0"/>
              </a:rPr>
              <a:t>Available at:</a:t>
            </a:r>
            <a:r>
              <a:rPr lang="en-GB" sz="1400" u="sng" dirty="0">
                <a:latin typeface="Arial" panose="020B0604020202020204" pitchFamily="34" charset="0"/>
                <a:cs typeface="Arial" panose="020B0604020202020204" pitchFamily="34" charset="0"/>
                <a:hlinkClick r:id="rId3"/>
              </a:rPr>
              <a:t> </a:t>
            </a:r>
            <a:r>
              <a:rPr lang="en-IN" sz="1400" u="sng" dirty="0">
                <a:latin typeface="Arial" panose="020B0604020202020204" pitchFamily="34" charset="0"/>
                <a:cs typeface="Arial" panose="020B0604020202020204" pitchFamily="34" charset="0"/>
                <a:hlinkClick r:id="rId4"/>
              </a:rPr>
              <a:t>https://digitum.um.es/bitstreams/2f542dc8-452a-4cf9-b553-82d0cb6b98aa/download</a:t>
            </a:r>
            <a:r>
              <a:rPr lang="en-IN"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17 June 2026).</a:t>
            </a:r>
            <a:endParaRPr lang="en-IN"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Berg, V. (2026) </a:t>
            </a:r>
            <a:r>
              <a:rPr lang="en-GB" sz="1400" i="1" dirty="0">
                <a:latin typeface="Arial" panose="020B0604020202020204" pitchFamily="34" charset="0"/>
                <a:cs typeface="Arial" panose="020B0604020202020204" pitchFamily="34" charset="0"/>
              </a:rPr>
              <a:t>Care home facts &amp; stats: Settings, population &amp; workforce</a:t>
            </a:r>
            <a:r>
              <a:rPr lang="en-GB" sz="1400" dirty="0">
                <a:latin typeface="Arial" panose="020B0604020202020204" pitchFamily="34" charset="0"/>
                <a:cs typeface="Arial" panose="020B0604020202020204" pitchFamily="34" charset="0"/>
              </a:rPr>
              <a:t>. Available at:</a:t>
            </a:r>
            <a:r>
              <a:rPr lang="en-GB" sz="1400" u="sng" dirty="0">
                <a:latin typeface="Arial" panose="020B0604020202020204" pitchFamily="34" charset="0"/>
                <a:cs typeface="Arial" panose="020B0604020202020204" pitchFamily="34" charset="0"/>
                <a:hlinkClick r:id="rId5"/>
              </a:rPr>
              <a:t> https://www.carehome.co.uk/advice/care-home-stats-number-of-settings-population-workforce</a:t>
            </a:r>
            <a:r>
              <a:rPr lang="en-GB" sz="1400" dirty="0">
                <a:latin typeface="Arial" panose="020B0604020202020204" pitchFamily="34" charset="0"/>
                <a:cs typeface="Arial" panose="020B0604020202020204" pitchFamily="34" charset="0"/>
              </a:rPr>
              <a:t> (Accessed: 17 June 2026).</a:t>
            </a:r>
            <a:endParaRPr lang="en-IN"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Care Quality Commission (CQC) (2025) </a:t>
            </a:r>
            <a:r>
              <a:rPr lang="en-GB" sz="1400" i="1" dirty="0">
                <a:latin typeface="Arial" panose="020B0604020202020204" pitchFamily="34" charset="0"/>
                <a:cs typeface="Arial" panose="020B0604020202020204" pitchFamily="34" charset="0"/>
              </a:rPr>
              <a:t>CQC takes action to protect people at Nottingham care home</a:t>
            </a:r>
            <a:r>
              <a:rPr lang="en-GB" sz="1400" dirty="0">
                <a:latin typeface="Arial" panose="020B0604020202020204" pitchFamily="34" charset="0"/>
                <a:cs typeface="Arial" panose="020B0604020202020204" pitchFamily="34" charset="0"/>
              </a:rPr>
              <a:t>. Care Quality Commission. Available at:</a:t>
            </a:r>
            <a:r>
              <a:rPr lang="en-GB" sz="1400" u="sng" dirty="0">
                <a:latin typeface="Arial" panose="020B0604020202020204" pitchFamily="34" charset="0"/>
                <a:cs typeface="Arial" panose="020B0604020202020204" pitchFamily="34" charset="0"/>
                <a:hlinkClick r:id="rId6"/>
              </a:rPr>
              <a:t> https://www.cqc.org.uk/press-release/cqc-takes-action-protect-people-nottingham-care-home-0</a:t>
            </a:r>
            <a:r>
              <a:rPr lang="en-GB" sz="1400" dirty="0">
                <a:latin typeface="Arial" panose="020B0604020202020204" pitchFamily="34" charset="0"/>
                <a:cs typeface="Arial" panose="020B0604020202020204" pitchFamily="34" charset="0"/>
              </a:rPr>
              <a:t> (Accessed: 17 June 2026).</a:t>
            </a:r>
            <a:endParaRPr lang="en-IN"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Carehome</a:t>
            </a:r>
            <a:r>
              <a:rPr lang="en-GB" sz="1400" dirty="0">
                <a:latin typeface="Arial" panose="020B0604020202020204" pitchFamily="34" charset="0"/>
                <a:cs typeface="Arial" panose="020B0604020202020204" pitchFamily="34" charset="0"/>
              </a:rPr>
              <a:t> (2024) </a:t>
            </a:r>
            <a:r>
              <a:rPr lang="en-GB" sz="1400" i="1" dirty="0">
                <a:latin typeface="Arial" panose="020B0604020202020204" pitchFamily="34" charset="0"/>
                <a:cs typeface="Arial" panose="020B0604020202020204" pitchFamily="34" charset="0"/>
              </a:rPr>
              <a:t>Care Home Sector Statistics UK</a:t>
            </a:r>
            <a:r>
              <a:rPr lang="en-GB" sz="1400" dirty="0">
                <a:latin typeface="Arial" panose="020B0604020202020204" pitchFamily="34" charset="0"/>
                <a:cs typeface="Arial" panose="020B0604020202020204" pitchFamily="34" charset="0"/>
              </a:rPr>
              <a:t>. Available </a:t>
            </a:r>
            <a:r>
              <a:rPr lang="en-GB" sz="1400" dirty="0" err="1">
                <a:latin typeface="Arial" panose="020B0604020202020204" pitchFamily="34" charset="0"/>
                <a:cs typeface="Arial" panose="020B0604020202020204" pitchFamily="34" charset="0"/>
              </a:rPr>
              <a:t>at:</a:t>
            </a:r>
            <a:r>
              <a:rPr lang="en-GB" sz="1400" u="sng" dirty="0" err="1">
                <a:latin typeface="Arial" panose="020B0604020202020204" pitchFamily="34" charset="0"/>
                <a:cs typeface="Arial" panose="020B0604020202020204" pitchFamily="34" charset="0"/>
                <a:hlinkClick r:id="rId7"/>
              </a:rPr>
              <a:t>https</a:t>
            </a:r>
            <a:r>
              <a:rPr lang="en-GB" sz="1400" u="sng" dirty="0">
                <a:latin typeface="Arial" panose="020B0604020202020204" pitchFamily="34" charset="0"/>
                <a:cs typeface="Arial" panose="020B0604020202020204" pitchFamily="34" charset="0"/>
                <a:hlinkClick r:id="rId7"/>
              </a:rPr>
              <a:t>://www.carehome.co.uk/advice/care-home-stats-number-of-settings-population-workforce</a:t>
            </a:r>
            <a:r>
              <a:rPr lang="en-GB" sz="1400" dirty="0">
                <a:latin typeface="Arial" panose="020B0604020202020204" pitchFamily="34" charset="0"/>
                <a:cs typeface="Arial" panose="020B0604020202020204" pitchFamily="34" charset="0"/>
              </a:rPr>
              <a:t> (Accessed on: 17 June 2026).</a:t>
            </a:r>
            <a:endParaRPr lang="en-IN"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CQC (2024) </a:t>
            </a:r>
            <a:r>
              <a:rPr lang="en-GB" sz="1400" i="1" dirty="0">
                <a:latin typeface="Arial" panose="020B0604020202020204" pitchFamily="34" charset="0"/>
                <a:cs typeface="Arial" panose="020B0604020202020204" pitchFamily="34" charset="0"/>
              </a:rPr>
              <a:t>CQC takes action to protect people at Nottingham care home (</a:t>
            </a:r>
            <a:r>
              <a:rPr lang="en-GB" sz="1400" i="1" dirty="0" err="1">
                <a:latin typeface="Arial" panose="020B0604020202020204" pitchFamily="34" charset="0"/>
                <a:cs typeface="Arial" panose="020B0604020202020204" pitchFamily="34" charset="0"/>
              </a:rPr>
              <a:t>Braywood</a:t>
            </a:r>
            <a:r>
              <a:rPr lang="en-GB" sz="1400" i="1" dirty="0">
                <a:latin typeface="Arial" panose="020B0604020202020204" pitchFamily="34" charset="0"/>
                <a:cs typeface="Arial" panose="020B0604020202020204" pitchFamily="34" charset="0"/>
              </a:rPr>
              <a:t> Gardens Care Home)</a:t>
            </a:r>
            <a:r>
              <a:rPr lang="en-GB" sz="1400" dirty="0">
                <a:latin typeface="Arial" panose="020B0604020202020204" pitchFamily="34" charset="0"/>
                <a:cs typeface="Arial" panose="020B0604020202020204" pitchFamily="34" charset="0"/>
              </a:rPr>
              <a:t>. Available </a:t>
            </a:r>
            <a:r>
              <a:rPr lang="en-GB" sz="1400" dirty="0" err="1">
                <a:latin typeface="Arial" panose="020B0604020202020204" pitchFamily="34" charset="0"/>
                <a:cs typeface="Arial" panose="020B0604020202020204" pitchFamily="34" charset="0"/>
              </a:rPr>
              <a:t>at:</a:t>
            </a:r>
            <a:r>
              <a:rPr lang="en-GB" sz="1400" u="sng" dirty="0" err="1">
                <a:latin typeface="Arial" panose="020B0604020202020204" pitchFamily="34" charset="0"/>
                <a:cs typeface="Arial" panose="020B0604020202020204" pitchFamily="34" charset="0"/>
                <a:hlinkClick r:id="rId8"/>
              </a:rPr>
              <a:t>https</a:t>
            </a:r>
            <a:r>
              <a:rPr lang="en-GB" sz="1400" u="sng" dirty="0">
                <a:latin typeface="Arial" panose="020B0604020202020204" pitchFamily="34" charset="0"/>
                <a:cs typeface="Arial" panose="020B0604020202020204" pitchFamily="34" charset="0"/>
                <a:hlinkClick r:id="rId8"/>
              </a:rPr>
              <a:t>://www.cqc.org.uk/press-release/cqc-takes-action-protect-people-nottingham-care-home-0</a:t>
            </a:r>
            <a:r>
              <a:rPr lang="en-GB" sz="1400" dirty="0">
                <a:latin typeface="Arial" panose="020B0604020202020204" pitchFamily="34" charset="0"/>
                <a:cs typeface="Arial" panose="020B0604020202020204" pitchFamily="34" charset="0"/>
              </a:rPr>
              <a:t> (Accessed on: 17 June 2026).</a:t>
            </a:r>
            <a:endParaRPr lang="en-IN" sz="1400" dirty="0">
              <a:latin typeface="Arial" panose="020B0604020202020204" pitchFamily="34" charset="0"/>
              <a:cs typeface="Arial" panose="020B0604020202020204" pitchFamily="34" charset="0"/>
            </a:endParaRPr>
          </a:p>
          <a:p>
            <a:r>
              <a:rPr lang="en-IN" sz="1400" dirty="0" err="1">
                <a:latin typeface="Arial" panose="020B0604020202020204" pitchFamily="34" charset="0"/>
                <a:cs typeface="Arial" panose="020B0604020202020204" pitchFamily="34" charset="0"/>
              </a:rPr>
              <a:t>Dailah</a:t>
            </a:r>
            <a:r>
              <a:rPr lang="en-IN" sz="1400" dirty="0">
                <a:latin typeface="Arial" panose="020B0604020202020204" pitchFamily="34" charset="0"/>
                <a:cs typeface="Arial" panose="020B0604020202020204" pitchFamily="34" charset="0"/>
              </a:rPr>
              <a:t>, H.G., </a:t>
            </a:r>
            <a:r>
              <a:rPr lang="en-IN" sz="1400" dirty="0" err="1">
                <a:latin typeface="Arial" panose="020B0604020202020204" pitchFamily="34" charset="0"/>
                <a:cs typeface="Arial" panose="020B0604020202020204" pitchFamily="34" charset="0"/>
              </a:rPr>
              <a:t>Koriri</a:t>
            </a:r>
            <a:r>
              <a:rPr lang="en-IN" sz="1400" dirty="0">
                <a:latin typeface="Arial" panose="020B0604020202020204" pitchFamily="34" charset="0"/>
                <a:cs typeface="Arial" panose="020B0604020202020204" pitchFamily="34" charset="0"/>
              </a:rPr>
              <a:t>, M., </a:t>
            </a:r>
            <a:r>
              <a:rPr lang="en-IN" sz="1400" dirty="0" err="1">
                <a:latin typeface="Arial" panose="020B0604020202020204" pitchFamily="34" charset="0"/>
                <a:cs typeface="Arial" panose="020B0604020202020204" pitchFamily="34" charset="0"/>
              </a:rPr>
              <a:t>Sabei</a:t>
            </a:r>
            <a:r>
              <a:rPr lang="en-IN" sz="1400" dirty="0">
                <a:latin typeface="Arial" panose="020B0604020202020204" pitchFamily="34" charset="0"/>
                <a:cs typeface="Arial" panose="020B0604020202020204" pitchFamily="34" charset="0"/>
              </a:rPr>
              <a:t>, A., </a:t>
            </a:r>
            <a:r>
              <a:rPr lang="en-IN" sz="1400" dirty="0" err="1">
                <a:latin typeface="Arial" panose="020B0604020202020204" pitchFamily="34" charset="0"/>
                <a:cs typeface="Arial" panose="020B0604020202020204" pitchFamily="34" charset="0"/>
              </a:rPr>
              <a:t>Kriry</a:t>
            </a:r>
            <a:r>
              <a:rPr lang="en-IN" sz="1400" dirty="0">
                <a:latin typeface="Arial" panose="020B0604020202020204" pitchFamily="34" charset="0"/>
                <a:cs typeface="Arial" panose="020B0604020202020204" pitchFamily="34" charset="0"/>
              </a:rPr>
              <a:t>, T. and </a:t>
            </a:r>
            <a:r>
              <a:rPr lang="en-IN" sz="1400" dirty="0" err="1">
                <a:latin typeface="Arial" panose="020B0604020202020204" pitchFamily="34" charset="0"/>
                <a:cs typeface="Arial" panose="020B0604020202020204" pitchFamily="34" charset="0"/>
              </a:rPr>
              <a:t>Zakri</a:t>
            </a:r>
            <a:r>
              <a:rPr lang="en-IN" sz="1400" dirty="0">
                <a:latin typeface="Arial" panose="020B0604020202020204" pitchFamily="34" charset="0"/>
                <a:cs typeface="Arial" panose="020B0604020202020204" pitchFamily="34" charset="0"/>
              </a:rPr>
              <a:t>, M., (2024) December. Artificial intelligence in nursing: technological benefits to nurse’s mental health and patient care quality. In </a:t>
            </a:r>
            <a:r>
              <a:rPr lang="en-IN" sz="1400" i="1" dirty="0">
                <a:latin typeface="Arial" panose="020B0604020202020204" pitchFamily="34" charset="0"/>
                <a:cs typeface="Arial" panose="020B0604020202020204" pitchFamily="34" charset="0"/>
              </a:rPr>
              <a:t>Healthcare</a:t>
            </a:r>
            <a:r>
              <a:rPr lang="en-IN" sz="1400" dirty="0">
                <a:latin typeface="Arial" panose="020B0604020202020204" pitchFamily="34" charset="0"/>
                <a:cs typeface="Arial" panose="020B0604020202020204" pitchFamily="34" charset="0"/>
              </a:rPr>
              <a:t> (Vol. 12, No. 24, p. 2555). MDPI. </a:t>
            </a:r>
            <a:r>
              <a:rPr lang="en-GB" sz="1400" dirty="0">
                <a:latin typeface="Arial" panose="020B0604020202020204" pitchFamily="34" charset="0"/>
                <a:cs typeface="Arial" panose="020B0604020202020204" pitchFamily="34" charset="0"/>
              </a:rPr>
              <a:t>Available at:</a:t>
            </a:r>
            <a:r>
              <a:rPr lang="en-GB" sz="1400" u="sng" dirty="0">
                <a:latin typeface="Arial" panose="020B0604020202020204" pitchFamily="34" charset="0"/>
                <a:cs typeface="Arial" panose="020B0604020202020204" pitchFamily="34" charset="0"/>
                <a:hlinkClick r:id="rId3"/>
              </a:rPr>
              <a:t> </a:t>
            </a:r>
            <a:r>
              <a:rPr lang="en-IN" sz="1400" u="sng" dirty="0">
                <a:latin typeface="Arial" panose="020B0604020202020204" pitchFamily="34" charset="0"/>
                <a:cs typeface="Arial" panose="020B0604020202020204" pitchFamily="34" charset="0"/>
                <a:hlinkClick r:id="rId9"/>
              </a:rPr>
              <a:t>https://www.mdpi.com/2227-9032/12/24/2555</a:t>
            </a:r>
            <a:r>
              <a:rPr lang="en-IN"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17 June 2026).</a:t>
            </a:r>
            <a:endParaRPr lang="en-IN"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DHSC (2024) </a:t>
            </a:r>
            <a:r>
              <a:rPr lang="en-GB" sz="1400" i="1" dirty="0">
                <a:latin typeface="Arial" panose="020B0604020202020204" pitchFamily="34" charset="0"/>
                <a:cs typeface="Arial" panose="020B0604020202020204" pitchFamily="34" charset="0"/>
              </a:rPr>
              <a:t>Care Workforce Pathway for Adult Social Care</a:t>
            </a:r>
            <a:r>
              <a:rPr lang="en-GB" sz="1400" dirty="0">
                <a:latin typeface="Arial" panose="020B0604020202020204" pitchFamily="34" charset="0"/>
                <a:cs typeface="Arial" panose="020B0604020202020204" pitchFamily="34" charset="0"/>
              </a:rPr>
              <a:t>. Available at: Available </a:t>
            </a:r>
            <a:r>
              <a:rPr lang="en-GB" sz="1400" dirty="0" err="1">
                <a:latin typeface="Arial" panose="020B0604020202020204" pitchFamily="34" charset="0"/>
                <a:cs typeface="Arial" panose="020B0604020202020204" pitchFamily="34" charset="0"/>
              </a:rPr>
              <a:t>at:</a:t>
            </a:r>
            <a:r>
              <a:rPr lang="en-GB" sz="1400" u="sng" dirty="0" err="1">
                <a:latin typeface="Arial" panose="020B0604020202020204" pitchFamily="34" charset="0"/>
                <a:cs typeface="Arial" panose="020B0604020202020204" pitchFamily="34" charset="0"/>
                <a:hlinkClick r:id="rId10"/>
              </a:rPr>
              <a:t>https</a:t>
            </a:r>
            <a:r>
              <a:rPr lang="en-GB" sz="1400" u="sng" dirty="0">
                <a:latin typeface="Arial" panose="020B0604020202020204" pitchFamily="34" charset="0"/>
                <a:cs typeface="Arial" panose="020B0604020202020204" pitchFamily="34" charset="0"/>
                <a:hlinkClick r:id="rId10"/>
              </a:rPr>
              <a:t>://www.gov.uk/government/publications/care-workforce-pathway-for-adult-social-care</a:t>
            </a:r>
            <a:r>
              <a:rPr lang="en-GB" sz="1400" dirty="0">
                <a:latin typeface="Arial" panose="020B0604020202020204" pitchFamily="34" charset="0"/>
                <a:cs typeface="Arial" panose="020B0604020202020204" pitchFamily="34" charset="0"/>
              </a:rPr>
              <a:t> (Accessed on: 17 June 2026).</a:t>
            </a:r>
          </a:p>
          <a:p>
            <a:r>
              <a:rPr lang="en-IN" sz="1400" dirty="0"/>
              <a:t>Fleck, A. (2022). </a:t>
            </a:r>
            <a:r>
              <a:rPr lang="en-IN" sz="1400" i="1" dirty="0"/>
              <a:t>The Aging Population of England and Wales</a:t>
            </a:r>
            <a:r>
              <a:rPr lang="en-IN" sz="1400" dirty="0"/>
              <a:t>. Available at: </a:t>
            </a:r>
            <a:r>
              <a:rPr lang="en-IN" sz="1400" u="sng" dirty="0">
                <a:hlinkClick r:id="rId11"/>
              </a:rPr>
              <a:t>https://www.statista.com/chart/27697/census-shows-population-of-england-and-wales/</a:t>
            </a:r>
            <a:r>
              <a:rPr lang="en-IN" sz="1400" dirty="0"/>
              <a:t> (Accessed on: 22 June 2026)</a:t>
            </a:r>
            <a:endParaRPr lang="en-IN" sz="1400" dirty="0">
              <a:latin typeface="Arial" panose="020B0604020202020204" pitchFamily="34" charset="0"/>
              <a:cs typeface="Arial" panose="020B0604020202020204" pitchFamily="34" charset="0"/>
            </a:endParaRPr>
          </a:p>
          <a:p>
            <a:r>
              <a:rPr lang="en-IN" sz="1400" dirty="0">
                <a:latin typeface="Arial" panose="020B0604020202020204" pitchFamily="34" charset="0"/>
                <a:cs typeface="Arial" panose="020B0604020202020204" pitchFamily="34" charset="0"/>
              </a:rPr>
              <a:t>Huang, G. and </a:t>
            </a:r>
            <a:r>
              <a:rPr lang="en-IN" sz="1400" dirty="0" err="1">
                <a:latin typeface="Arial" panose="020B0604020202020204" pitchFamily="34" charset="0"/>
                <a:cs typeface="Arial" panose="020B0604020202020204" pitchFamily="34" charset="0"/>
              </a:rPr>
              <a:t>Oteng</a:t>
            </a:r>
            <a:r>
              <a:rPr lang="en-IN" sz="1400" dirty="0">
                <a:latin typeface="Arial" panose="020B0604020202020204" pitchFamily="34" charset="0"/>
                <a:cs typeface="Arial" panose="020B0604020202020204" pitchFamily="34" charset="0"/>
              </a:rPr>
              <a:t>, S.A., (2023) </a:t>
            </a:r>
            <a:r>
              <a:rPr lang="en-IN" sz="1400" dirty="0" err="1">
                <a:latin typeface="Arial" panose="020B0604020202020204" pitchFamily="34" charset="0"/>
                <a:cs typeface="Arial" panose="020B0604020202020204" pitchFamily="34" charset="0"/>
              </a:rPr>
              <a:t>Gerontechnology</a:t>
            </a:r>
            <a:r>
              <a:rPr lang="en-IN" sz="1400" dirty="0">
                <a:latin typeface="Arial" panose="020B0604020202020204" pitchFamily="34" charset="0"/>
                <a:cs typeface="Arial" panose="020B0604020202020204" pitchFamily="34" charset="0"/>
              </a:rPr>
              <a:t> for better elderly care and life quality: a systematic literature review. </a:t>
            </a:r>
            <a:r>
              <a:rPr lang="en-IN" sz="1400" i="1" dirty="0">
                <a:latin typeface="Arial" panose="020B0604020202020204" pitchFamily="34" charset="0"/>
                <a:cs typeface="Arial" panose="020B0604020202020204" pitchFamily="34" charset="0"/>
              </a:rPr>
              <a:t>European Journal of Ageing</a:t>
            </a:r>
            <a:r>
              <a:rPr lang="en-IN" sz="1400" dirty="0">
                <a:latin typeface="Arial" panose="020B0604020202020204" pitchFamily="34" charset="0"/>
                <a:cs typeface="Arial" panose="020B0604020202020204" pitchFamily="34" charset="0"/>
              </a:rPr>
              <a:t>, </a:t>
            </a:r>
            <a:r>
              <a:rPr lang="en-IN" sz="1400" i="1" dirty="0">
                <a:latin typeface="Arial" panose="020B0604020202020204" pitchFamily="34" charset="0"/>
                <a:cs typeface="Arial" panose="020B0604020202020204" pitchFamily="34" charset="0"/>
              </a:rPr>
              <a:t>20</a:t>
            </a:r>
            <a:r>
              <a:rPr lang="en-IN" sz="1400" dirty="0">
                <a:latin typeface="Arial" panose="020B0604020202020204" pitchFamily="34" charset="0"/>
                <a:cs typeface="Arial" panose="020B0604020202020204" pitchFamily="34" charset="0"/>
              </a:rPr>
              <a:t>(1), p.27. </a:t>
            </a:r>
            <a:r>
              <a:rPr lang="en-GB" sz="1400" dirty="0">
                <a:latin typeface="Arial" panose="020B0604020202020204" pitchFamily="34" charset="0"/>
                <a:cs typeface="Arial" panose="020B0604020202020204" pitchFamily="34" charset="0"/>
              </a:rPr>
              <a:t>Available at:</a:t>
            </a:r>
            <a:r>
              <a:rPr lang="en-GB" sz="1400" u="sng" dirty="0">
                <a:latin typeface="Arial" panose="020B0604020202020204" pitchFamily="34" charset="0"/>
                <a:cs typeface="Arial" panose="020B0604020202020204" pitchFamily="34" charset="0"/>
                <a:hlinkClick r:id="rId3"/>
              </a:rPr>
              <a:t> </a:t>
            </a:r>
            <a:r>
              <a:rPr lang="en-IN" sz="1400" u="sng" dirty="0">
                <a:latin typeface="Arial" panose="020B0604020202020204" pitchFamily="34" charset="0"/>
                <a:cs typeface="Arial" panose="020B0604020202020204" pitchFamily="34" charset="0"/>
                <a:hlinkClick r:id="rId12"/>
              </a:rPr>
              <a:t>https://link.springer.com/article/10.1007/s10433-023-00776-9</a:t>
            </a:r>
            <a:r>
              <a:rPr lang="en-IN"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17 June 2026).</a:t>
            </a:r>
            <a:endParaRPr lang="en-IN" sz="1400" dirty="0">
              <a:latin typeface="Arial" panose="020B0604020202020204" pitchFamily="34" charset="0"/>
              <a:cs typeface="Arial" panose="020B0604020202020204" pitchFamily="34" charset="0"/>
            </a:endParaRPr>
          </a:p>
          <a:p>
            <a:endParaRPr lang="en-IN"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2185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158864" y="102022"/>
            <a:ext cx="9779183" cy="716686"/>
          </a:xfrm>
        </p:spPr>
        <p:txBody>
          <a:bodyPr/>
          <a:lstStyle/>
          <a:p>
            <a:r>
              <a:rPr lang="en-US" dirty="0">
                <a:latin typeface="Arial" panose="020B0604020202020204" pitchFamily="34" charset="0"/>
                <a:cs typeface="Arial" panose="020B0604020202020204" pitchFamily="34" charset="0"/>
              </a:rPr>
              <a:t>REFERENCES</a:t>
            </a:r>
            <a:endParaRPr lang="en-IN" dirty="0">
              <a:latin typeface="Arial" panose="020B0604020202020204" pitchFamily="34" charset="0"/>
              <a:cs typeface="Arial" panose="020B0604020202020204" pitchFamily="34" charset="0"/>
            </a:endParaRPr>
          </a:p>
        </p:txBody>
      </p:sp>
      <p:sp>
        <p:nvSpPr>
          <p:cNvPr id="7" name="Content Placeholder 6"/>
          <p:cNvSpPr>
            <a:spLocks noGrp="1"/>
          </p:cNvSpPr>
          <p:nvPr>
            <p:ph idx="1"/>
          </p:nvPr>
        </p:nvSpPr>
        <p:spPr>
          <a:xfrm>
            <a:off x="616605" y="1134965"/>
            <a:ext cx="9779182" cy="5022767"/>
          </a:xfrm>
        </p:spPr>
        <p:txBody>
          <a:bodyPr>
            <a:noAutofit/>
          </a:bodyPr>
          <a:lstStyle/>
          <a:p>
            <a:r>
              <a:rPr lang="en-IN" sz="1050" dirty="0" err="1">
                <a:latin typeface="Arial" panose="020B0604020202020204" pitchFamily="34" charset="0"/>
                <a:cs typeface="Arial" panose="020B0604020202020204" pitchFamily="34" charset="0"/>
              </a:rPr>
              <a:t>Janto</a:t>
            </a:r>
            <a:r>
              <a:rPr lang="en-IN" sz="1050" dirty="0">
                <a:latin typeface="Arial" panose="020B0604020202020204" pitchFamily="34" charset="0"/>
                <a:cs typeface="Arial" panose="020B0604020202020204" pitchFamily="34" charset="0"/>
              </a:rPr>
              <a:t>, M., </a:t>
            </a:r>
            <a:r>
              <a:rPr lang="en-IN" sz="1050" dirty="0" err="1">
                <a:latin typeface="Arial" panose="020B0604020202020204" pitchFamily="34" charset="0"/>
                <a:cs typeface="Arial" panose="020B0604020202020204" pitchFamily="34" charset="0"/>
              </a:rPr>
              <a:t>Iurcov</a:t>
            </a:r>
            <a:r>
              <a:rPr lang="en-IN" sz="1050" dirty="0">
                <a:latin typeface="Arial" panose="020B0604020202020204" pitchFamily="34" charset="0"/>
                <a:cs typeface="Arial" panose="020B0604020202020204" pitchFamily="34" charset="0"/>
              </a:rPr>
              <a:t>, R., </a:t>
            </a:r>
            <a:r>
              <a:rPr lang="en-IN" sz="1050" dirty="0" err="1">
                <a:latin typeface="Arial" panose="020B0604020202020204" pitchFamily="34" charset="0"/>
                <a:cs typeface="Arial" panose="020B0604020202020204" pitchFamily="34" charset="0"/>
              </a:rPr>
              <a:t>Daina</a:t>
            </a:r>
            <a:r>
              <a:rPr lang="en-IN" sz="1050" dirty="0">
                <a:latin typeface="Arial" panose="020B0604020202020204" pitchFamily="34" charset="0"/>
                <a:cs typeface="Arial" panose="020B0604020202020204" pitchFamily="34" charset="0"/>
              </a:rPr>
              <a:t>, C.M., </a:t>
            </a:r>
            <a:r>
              <a:rPr lang="en-IN" sz="1050" dirty="0" err="1">
                <a:latin typeface="Arial" panose="020B0604020202020204" pitchFamily="34" charset="0"/>
                <a:cs typeface="Arial" panose="020B0604020202020204" pitchFamily="34" charset="0"/>
              </a:rPr>
              <a:t>Neculoiu</a:t>
            </a:r>
            <a:r>
              <a:rPr lang="en-IN" sz="1050" dirty="0">
                <a:latin typeface="Arial" panose="020B0604020202020204" pitchFamily="34" charset="0"/>
                <a:cs typeface="Arial" panose="020B0604020202020204" pitchFamily="34" charset="0"/>
              </a:rPr>
              <a:t>, D.C., Venter, A.C., </a:t>
            </a:r>
            <a:r>
              <a:rPr lang="en-IN" sz="1050" dirty="0" err="1">
                <a:latin typeface="Arial" panose="020B0604020202020204" pitchFamily="34" charset="0"/>
                <a:cs typeface="Arial" panose="020B0604020202020204" pitchFamily="34" charset="0"/>
              </a:rPr>
              <a:t>Badau</a:t>
            </a:r>
            <a:r>
              <a:rPr lang="en-IN" sz="1050" dirty="0">
                <a:latin typeface="Arial" panose="020B0604020202020204" pitchFamily="34" charset="0"/>
                <a:cs typeface="Arial" panose="020B0604020202020204" pitchFamily="34" charset="0"/>
              </a:rPr>
              <a:t>, D., </a:t>
            </a:r>
            <a:r>
              <a:rPr lang="en-IN" sz="1050" dirty="0" err="1">
                <a:latin typeface="Arial" panose="020B0604020202020204" pitchFamily="34" charset="0"/>
                <a:cs typeface="Arial" panose="020B0604020202020204" pitchFamily="34" charset="0"/>
              </a:rPr>
              <a:t>Cotovanu</a:t>
            </a:r>
            <a:r>
              <a:rPr lang="en-IN" sz="1050" dirty="0">
                <a:latin typeface="Arial" panose="020B0604020202020204" pitchFamily="34" charset="0"/>
                <a:cs typeface="Arial" panose="020B0604020202020204" pitchFamily="34" charset="0"/>
              </a:rPr>
              <a:t>, A., </a:t>
            </a:r>
            <a:r>
              <a:rPr lang="en-IN" sz="1050" dirty="0" err="1">
                <a:latin typeface="Arial" panose="020B0604020202020204" pitchFamily="34" charset="0"/>
                <a:cs typeface="Arial" panose="020B0604020202020204" pitchFamily="34" charset="0"/>
              </a:rPr>
              <a:t>Negrau</a:t>
            </a:r>
            <a:r>
              <a:rPr lang="en-IN" sz="1050" dirty="0">
                <a:latin typeface="Arial" panose="020B0604020202020204" pitchFamily="34" charset="0"/>
                <a:cs typeface="Arial" panose="020B0604020202020204" pitchFamily="34" charset="0"/>
              </a:rPr>
              <a:t>, M., </a:t>
            </a:r>
            <a:r>
              <a:rPr lang="en-IN" sz="1050" dirty="0" err="1">
                <a:latin typeface="Arial" panose="020B0604020202020204" pitchFamily="34" charset="0"/>
                <a:cs typeface="Arial" panose="020B0604020202020204" pitchFamily="34" charset="0"/>
              </a:rPr>
              <a:t>Suteu</a:t>
            </a:r>
            <a:r>
              <a:rPr lang="en-IN" sz="1050" dirty="0">
                <a:latin typeface="Arial" panose="020B0604020202020204" pitchFamily="34" charset="0"/>
                <a:cs typeface="Arial" panose="020B0604020202020204" pitchFamily="34" charset="0"/>
              </a:rPr>
              <a:t>, C.L., </a:t>
            </a:r>
            <a:r>
              <a:rPr lang="en-IN" sz="1050" dirty="0" err="1">
                <a:latin typeface="Arial" panose="020B0604020202020204" pitchFamily="34" charset="0"/>
                <a:cs typeface="Arial" panose="020B0604020202020204" pitchFamily="34" charset="0"/>
              </a:rPr>
              <a:t>Sabau</a:t>
            </a:r>
            <a:r>
              <a:rPr lang="en-IN" sz="1050" dirty="0">
                <a:latin typeface="Arial" panose="020B0604020202020204" pitchFamily="34" charset="0"/>
                <a:cs typeface="Arial" panose="020B0604020202020204" pitchFamily="34" charset="0"/>
              </a:rPr>
              <a:t>, M. and </a:t>
            </a:r>
            <a:r>
              <a:rPr lang="en-IN" sz="1050" dirty="0" err="1">
                <a:latin typeface="Arial" panose="020B0604020202020204" pitchFamily="34" charset="0"/>
                <a:cs typeface="Arial" panose="020B0604020202020204" pitchFamily="34" charset="0"/>
              </a:rPr>
              <a:t>Daina</a:t>
            </a:r>
            <a:r>
              <a:rPr lang="en-IN" sz="1050" dirty="0">
                <a:latin typeface="Arial" panose="020B0604020202020204" pitchFamily="34" charset="0"/>
                <a:cs typeface="Arial" panose="020B0604020202020204" pitchFamily="34" charset="0"/>
              </a:rPr>
              <a:t>, L.G., (2022) Oral health among elderly, impact on life quality, access of elderly patients to oral health services and methods to improve oral health: a narrative review. </a:t>
            </a:r>
            <a:r>
              <a:rPr lang="en-IN" sz="1050" i="1" dirty="0">
                <a:latin typeface="Arial" panose="020B0604020202020204" pitchFamily="34" charset="0"/>
                <a:cs typeface="Arial" panose="020B0604020202020204" pitchFamily="34" charset="0"/>
              </a:rPr>
              <a:t>Journal of personalized medicine</a:t>
            </a:r>
            <a:r>
              <a:rPr lang="en-IN" sz="1050" dirty="0">
                <a:latin typeface="Arial" panose="020B0604020202020204" pitchFamily="34" charset="0"/>
                <a:cs typeface="Arial" panose="020B0604020202020204" pitchFamily="34" charset="0"/>
              </a:rPr>
              <a:t>, </a:t>
            </a:r>
            <a:r>
              <a:rPr lang="en-IN" sz="1050" i="1" dirty="0">
                <a:latin typeface="Arial" panose="020B0604020202020204" pitchFamily="34" charset="0"/>
                <a:cs typeface="Arial" panose="020B0604020202020204" pitchFamily="34" charset="0"/>
              </a:rPr>
              <a:t>12</a:t>
            </a:r>
            <a:r>
              <a:rPr lang="en-IN" sz="1050" dirty="0">
                <a:latin typeface="Arial" panose="020B0604020202020204" pitchFamily="34" charset="0"/>
                <a:cs typeface="Arial" panose="020B0604020202020204" pitchFamily="34" charset="0"/>
              </a:rPr>
              <a:t>(3), p.372. </a:t>
            </a:r>
            <a:r>
              <a:rPr lang="en-GB" sz="1050" dirty="0">
                <a:latin typeface="Arial" panose="020B0604020202020204" pitchFamily="34" charset="0"/>
                <a:cs typeface="Arial" panose="020B0604020202020204" pitchFamily="34" charset="0"/>
              </a:rPr>
              <a:t>Available at:</a:t>
            </a:r>
            <a:r>
              <a:rPr lang="en-GB" sz="1050" u="sng" dirty="0">
                <a:latin typeface="Arial" panose="020B0604020202020204" pitchFamily="34" charset="0"/>
                <a:cs typeface="Arial" panose="020B0604020202020204" pitchFamily="34" charset="0"/>
                <a:hlinkClick r:id="rId2"/>
              </a:rPr>
              <a:t> </a:t>
            </a:r>
            <a:r>
              <a:rPr lang="en-IN" sz="1050" u="sng" dirty="0">
                <a:latin typeface="Arial" panose="020B0604020202020204" pitchFamily="34" charset="0"/>
                <a:cs typeface="Arial" panose="020B0604020202020204" pitchFamily="34" charset="0"/>
                <a:hlinkClick r:id="rId3"/>
              </a:rPr>
              <a:t>https://www.mdpi.com/2075-4426/12/3/372</a:t>
            </a:r>
            <a:r>
              <a:rPr lang="en-IN" sz="1050" dirty="0">
                <a:latin typeface="Arial" panose="020B0604020202020204" pitchFamily="34" charset="0"/>
                <a:cs typeface="Arial" panose="020B0604020202020204" pitchFamily="34" charset="0"/>
              </a:rPr>
              <a:t> </a:t>
            </a:r>
            <a:r>
              <a:rPr lang="en-GB" sz="1050" dirty="0">
                <a:latin typeface="Arial" panose="020B0604020202020204" pitchFamily="34" charset="0"/>
                <a:cs typeface="Arial" panose="020B0604020202020204" pitchFamily="34" charset="0"/>
              </a:rPr>
              <a:t>(Accessed: 17 June 2026).</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National Centre for Universities and Business (NCUB) (2024) </a:t>
            </a:r>
            <a:r>
              <a:rPr lang="en-GB" sz="1050" i="1" dirty="0">
                <a:latin typeface="Arial" panose="020B0604020202020204" pitchFamily="34" charset="0"/>
                <a:cs typeface="Arial" panose="020B0604020202020204" pitchFamily="34" charset="0"/>
              </a:rPr>
              <a:t>Adapting to the age of ageing</a:t>
            </a:r>
            <a:r>
              <a:rPr lang="en-GB" sz="1050" dirty="0">
                <a:latin typeface="Arial" panose="020B0604020202020204" pitchFamily="34" charset="0"/>
                <a:cs typeface="Arial" panose="020B0604020202020204" pitchFamily="34" charset="0"/>
              </a:rPr>
              <a:t>. NCUB. Available at:</a:t>
            </a:r>
            <a:r>
              <a:rPr lang="en-GB" sz="1050" u="sng" dirty="0">
                <a:latin typeface="Arial" panose="020B0604020202020204" pitchFamily="34" charset="0"/>
                <a:cs typeface="Arial" panose="020B0604020202020204" pitchFamily="34" charset="0"/>
                <a:hlinkClick r:id="rId4"/>
              </a:rPr>
              <a:t> https://www.ncub.co.uk/insight/adapting-to-the-age-of-ageing/</a:t>
            </a:r>
            <a:r>
              <a:rPr lang="en-GB" sz="1050" dirty="0">
                <a:latin typeface="Arial" panose="020B0604020202020204" pitchFamily="34" charset="0"/>
                <a:cs typeface="Arial" panose="020B0604020202020204" pitchFamily="34" charset="0"/>
              </a:rPr>
              <a:t> (Accessed: 17 June 2026).</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NHS England (2024) </a:t>
            </a:r>
            <a:r>
              <a:rPr lang="en-GB" sz="1050" i="1" dirty="0">
                <a:latin typeface="Arial" panose="020B0604020202020204" pitchFamily="34" charset="0"/>
                <a:cs typeface="Arial" panose="020B0604020202020204" pitchFamily="34" charset="0"/>
              </a:rPr>
              <a:t>Adult Social Care Statistics and Activity Data</a:t>
            </a:r>
            <a:r>
              <a:rPr lang="en-GB" sz="1050" dirty="0">
                <a:latin typeface="Arial" panose="020B0604020202020204" pitchFamily="34" charset="0"/>
                <a:cs typeface="Arial" panose="020B0604020202020204" pitchFamily="34" charset="0"/>
              </a:rPr>
              <a:t>. Available </a:t>
            </a:r>
            <a:r>
              <a:rPr lang="en-GB" sz="1050" dirty="0" err="1">
                <a:latin typeface="Arial" panose="020B0604020202020204" pitchFamily="34" charset="0"/>
                <a:cs typeface="Arial" panose="020B0604020202020204" pitchFamily="34" charset="0"/>
              </a:rPr>
              <a:t>at:</a:t>
            </a:r>
            <a:r>
              <a:rPr lang="en-GB" sz="1050" u="sng" dirty="0" err="1">
                <a:latin typeface="Arial" panose="020B0604020202020204" pitchFamily="34" charset="0"/>
                <a:cs typeface="Arial" panose="020B0604020202020204" pitchFamily="34" charset="0"/>
                <a:hlinkClick r:id="rId5"/>
              </a:rPr>
              <a:t>https</a:t>
            </a:r>
            <a:r>
              <a:rPr lang="en-GB" sz="1050" u="sng" dirty="0">
                <a:latin typeface="Arial" panose="020B0604020202020204" pitchFamily="34" charset="0"/>
                <a:cs typeface="Arial" panose="020B0604020202020204" pitchFamily="34" charset="0"/>
                <a:hlinkClick r:id="rId5"/>
              </a:rPr>
              <a:t>://digital.nhs.uk/data-and-information/publications/statistical/adult-social-care-activity-and-finance-report</a:t>
            </a:r>
            <a:r>
              <a:rPr lang="en-GB" sz="1050" dirty="0">
                <a:latin typeface="Arial" panose="020B0604020202020204" pitchFamily="34" charset="0"/>
                <a:cs typeface="Arial" panose="020B0604020202020204" pitchFamily="34" charset="0"/>
              </a:rPr>
              <a:t> (Accessed on: 17 June 2026).</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NICE (2023) </a:t>
            </a:r>
            <a:r>
              <a:rPr lang="en-GB" sz="1050" i="1" dirty="0">
                <a:latin typeface="Arial" panose="020B0604020202020204" pitchFamily="34" charset="0"/>
                <a:cs typeface="Arial" panose="020B0604020202020204" pitchFamily="34" charset="0"/>
              </a:rPr>
              <a:t>Medicines Optimisation: Quality Standard</a:t>
            </a:r>
            <a:r>
              <a:rPr lang="en-GB" sz="1050" dirty="0">
                <a:latin typeface="Arial" panose="020B0604020202020204" pitchFamily="34" charset="0"/>
                <a:cs typeface="Arial" panose="020B0604020202020204" pitchFamily="34" charset="0"/>
              </a:rPr>
              <a:t>. Available </a:t>
            </a:r>
            <a:r>
              <a:rPr lang="en-GB" sz="1050" dirty="0" err="1">
                <a:latin typeface="Arial" panose="020B0604020202020204" pitchFamily="34" charset="0"/>
                <a:cs typeface="Arial" panose="020B0604020202020204" pitchFamily="34" charset="0"/>
              </a:rPr>
              <a:t>at:</a:t>
            </a:r>
            <a:r>
              <a:rPr lang="en-GB" sz="1050" u="sng" dirty="0" err="1">
                <a:latin typeface="Arial" panose="020B0604020202020204" pitchFamily="34" charset="0"/>
                <a:cs typeface="Arial" panose="020B0604020202020204" pitchFamily="34" charset="0"/>
                <a:hlinkClick r:id="rId6"/>
              </a:rPr>
              <a:t>https</a:t>
            </a:r>
            <a:r>
              <a:rPr lang="en-GB" sz="1050" u="sng" dirty="0">
                <a:latin typeface="Arial" panose="020B0604020202020204" pitchFamily="34" charset="0"/>
                <a:cs typeface="Arial" panose="020B0604020202020204" pitchFamily="34" charset="0"/>
                <a:hlinkClick r:id="rId6"/>
              </a:rPr>
              <a:t>://www.gov.uk/government/publications/care-workforce-pathway-for-adult-social-care</a:t>
            </a:r>
            <a:r>
              <a:rPr lang="en-GB" sz="1050" dirty="0">
                <a:latin typeface="Arial" panose="020B0604020202020204" pitchFamily="34" charset="0"/>
                <a:cs typeface="Arial" panose="020B0604020202020204" pitchFamily="34" charset="0"/>
              </a:rPr>
              <a:t> (Accessed on: 17 June 2026).</a:t>
            </a:r>
            <a:endParaRPr lang="en-IN" sz="1050" dirty="0">
              <a:latin typeface="Arial" panose="020B0604020202020204" pitchFamily="34" charset="0"/>
              <a:cs typeface="Arial" panose="020B0604020202020204" pitchFamily="34" charset="0"/>
            </a:endParaRPr>
          </a:p>
          <a:p>
            <a:r>
              <a:rPr lang="en-IN" sz="1050" dirty="0" err="1">
                <a:latin typeface="Arial" panose="020B0604020202020204" pitchFamily="34" charset="0"/>
                <a:cs typeface="Arial" panose="020B0604020202020204" pitchFamily="34" charset="0"/>
              </a:rPr>
              <a:t>Padhan</a:t>
            </a:r>
            <a:r>
              <a:rPr lang="en-IN" sz="1050" dirty="0">
                <a:latin typeface="Arial" panose="020B0604020202020204" pitchFamily="34" charset="0"/>
                <a:cs typeface="Arial" panose="020B0604020202020204" pitchFamily="34" charset="0"/>
              </a:rPr>
              <a:t>, S., </a:t>
            </a:r>
            <a:r>
              <a:rPr lang="en-IN" sz="1050" dirty="0" err="1">
                <a:latin typeface="Arial" panose="020B0604020202020204" pitchFamily="34" charset="0"/>
                <a:cs typeface="Arial" panose="020B0604020202020204" pitchFamily="34" charset="0"/>
              </a:rPr>
              <a:t>Mohapatra</a:t>
            </a:r>
            <a:r>
              <a:rPr lang="en-IN" sz="1050" dirty="0">
                <a:latin typeface="Arial" panose="020B0604020202020204" pitchFamily="34" charset="0"/>
                <a:cs typeface="Arial" panose="020B0604020202020204" pitchFamily="34" charset="0"/>
              </a:rPr>
              <a:t>, A., </a:t>
            </a:r>
            <a:r>
              <a:rPr lang="en-IN" sz="1050" dirty="0" err="1">
                <a:latin typeface="Arial" panose="020B0604020202020204" pitchFamily="34" charset="0"/>
                <a:cs typeface="Arial" panose="020B0604020202020204" pitchFamily="34" charset="0"/>
              </a:rPr>
              <a:t>Ramasamy</a:t>
            </a:r>
            <a:r>
              <a:rPr lang="en-IN" sz="1050" dirty="0">
                <a:latin typeface="Arial" panose="020B0604020202020204" pitchFamily="34" charset="0"/>
                <a:cs typeface="Arial" panose="020B0604020202020204" pitchFamily="34" charset="0"/>
              </a:rPr>
              <a:t>, S.K., Agrawal, S. and </a:t>
            </a:r>
            <a:r>
              <a:rPr lang="en-IN" sz="1050" dirty="0" err="1">
                <a:latin typeface="Arial" panose="020B0604020202020204" pitchFamily="34" charset="0"/>
                <a:cs typeface="Arial" panose="020B0604020202020204" pitchFamily="34" charset="0"/>
              </a:rPr>
              <a:t>Ramasamy</a:t>
            </a:r>
            <a:r>
              <a:rPr lang="en-IN" sz="1050" dirty="0">
                <a:latin typeface="Arial" panose="020B0604020202020204" pitchFamily="34" charset="0"/>
                <a:cs typeface="Arial" panose="020B0604020202020204" pitchFamily="34" charset="0"/>
              </a:rPr>
              <a:t>, S., (2023) Artificial intelligence (AI) and robotics in elderly healthcare: enabling independence and quality of life. </a:t>
            </a:r>
            <a:r>
              <a:rPr lang="en-IN" sz="1050" i="1" dirty="0" err="1">
                <a:latin typeface="Arial" panose="020B0604020202020204" pitchFamily="34" charset="0"/>
                <a:cs typeface="Arial" panose="020B0604020202020204" pitchFamily="34" charset="0"/>
              </a:rPr>
              <a:t>Cureus</a:t>
            </a:r>
            <a:r>
              <a:rPr lang="en-IN" sz="1050" dirty="0">
                <a:latin typeface="Arial" panose="020B0604020202020204" pitchFamily="34" charset="0"/>
                <a:cs typeface="Arial" panose="020B0604020202020204" pitchFamily="34" charset="0"/>
              </a:rPr>
              <a:t>, </a:t>
            </a:r>
            <a:r>
              <a:rPr lang="en-IN" sz="1050" i="1" dirty="0">
                <a:latin typeface="Arial" panose="020B0604020202020204" pitchFamily="34" charset="0"/>
                <a:cs typeface="Arial" panose="020B0604020202020204" pitchFamily="34" charset="0"/>
              </a:rPr>
              <a:t>15</a:t>
            </a:r>
            <a:r>
              <a:rPr lang="en-IN" sz="1050" dirty="0">
                <a:latin typeface="Arial" panose="020B0604020202020204" pitchFamily="34" charset="0"/>
                <a:cs typeface="Arial" panose="020B0604020202020204" pitchFamily="34" charset="0"/>
              </a:rPr>
              <a:t>(8), p.e42905. </a:t>
            </a:r>
            <a:r>
              <a:rPr lang="en-GB" sz="1050" dirty="0">
                <a:latin typeface="Arial" panose="020B0604020202020204" pitchFamily="34" charset="0"/>
                <a:cs typeface="Arial" panose="020B0604020202020204" pitchFamily="34" charset="0"/>
              </a:rPr>
              <a:t>Available at:</a:t>
            </a:r>
            <a:r>
              <a:rPr lang="en-GB" sz="1050" u="sng" dirty="0">
                <a:latin typeface="Arial" panose="020B0604020202020204" pitchFamily="34" charset="0"/>
                <a:cs typeface="Arial" panose="020B0604020202020204" pitchFamily="34" charset="0"/>
                <a:hlinkClick r:id="rId2"/>
              </a:rPr>
              <a:t> </a:t>
            </a:r>
            <a:r>
              <a:rPr lang="en-IN" sz="1050" u="sng" dirty="0">
                <a:latin typeface="Arial" panose="020B0604020202020204" pitchFamily="34" charset="0"/>
                <a:cs typeface="Arial" panose="020B0604020202020204" pitchFamily="34" charset="0"/>
                <a:hlinkClick r:id="rId7"/>
              </a:rPr>
              <a:t>https://assets.cureus.com/uploads/editorial/pdf/175952/20230803-20799-1ps3uo2.pdf</a:t>
            </a:r>
            <a:r>
              <a:rPr lang="en-IN" sz="1050" dirty="0">
                <a:latin typeface="Arial" panose="020B0604020202020204" pitchFamily="34" charset="0"/>
                <a:cs typeface="Arial" panose="020B0604020202020204" pitchFamily="34" charset="0"/>
              </a:rPr>
              <a:t> </a:t>
            </a:r>
            <a:r>
              <a:rPr lang="en-GB" sz="1050" dirty="0">
                <a:latin typeface="Arial" panose="020B0604020202020204" pitchFamily="34" charset="0"/>
                <a:cs typeface="Arial" panose="020B0604020202020204" pitchFamily="34" charset="0"/>
              </a:rPr>
              <a:t>(Accessed: 17 June 2026).</a:t>
            </a:r>
            <a:endParaRPr lang="en-IN" sz="1050" dirty="0">
              <a:latin typeface="Arial" panose="020B0604020202020204" pitchFamily="34" charset="0"/>
              <a:cs typeface="Arial" panose="020B0604020202020204" pitchFamily="34" charset="0"/>
            </a:endParaRPr>
          </a:p>
          <a:p>
            <a:r>
              <a:rPr lang="en-GB" sz="1050" dirty="0" err="1">
                <a:latin typeface="Arial" panose="020B0604020202020204" pitchFamily="34" charset="0"/>
                <a:cs typeface="Arial" panose="020B0604020202020204" pitchFamily="34" charset="0"/>
              </a:rPr>
              <a:t>Pageau</a:t>
            </a:r>
            <a:r>
              <a:rPr lang="en-GB" sz="1050" dirty="0">
                <a:latin typeface="Arial" panose="020B0604020202020204" pitchFamily="34" charset="0"/>
                <a:cs typeface="Arial" panose="020B0604020202020204" pitchFamily="34" charset="0"/>
              </a:rPr>
              <a:t>, F., </a:t>
            </a:r>
            <a:r>
              <a:rPr lang="en-GB" sz="1050" dirty="0" err="1">
                <a:latin typeface="Arial" panose="020B0604020202020204" pitchFamily="34" charset="0"/>
                <a:cs typeface="Arial" panose="020B0604020202020204" pitchFamily="34" charset="0"/>
              </a:rPr>
              <a:t>Fiasse</a:t>
            </a:r>
            <a:r>
              <a:rPr lang="en-GB" sz="1050" dirty="0">
                <a:latin typeface="Arial" panose="020B0604020202020204" pitchFamily="34" charset="0"/>
                <a:cs typeface="Arial" panose="020B0604020202020204" pitchFamily="34" charset="0"/>
              </a:rPr>
              <a:t>, G., </a:t>
            </a:r>
            <a:r>
              <a:rPr lang="en-GB" sz="1050" dirty="0" err="1">
                <a:latin typeface="Arial" panose="020B0604020202020204" pitchFamily="34" charset="0"/>
                <a:cs typeface="Arial" panose="020B0604020202020204" pitchFamily="34" charset="0"/>
              </a:rPr>
              <a:t>Nordenfelt</a:t>
            </a:r>
            <a:r>
              <a:rPr lang="en-GB" sz="1050" dirty="0">
                <a:latin typeface="Arial" panose="020B0604020202020204" pitchFamily="34" charset="0"/>
                <a:cs typeface="Arial" panose="020B0604020202020204" pitchFamily="34" charset="0"/>
              </a:rPr>
              <a:t>, L. and </a:t>
            </a:r>
            <a:r>
              <a:rPr lang="en-GB" sz="1050" dirty="0" err="1">
                <a:latin typeface="Arial" panose="020B0604020202020204" pitchFamily="34" charset="0"/>
                <a:cs typeface="Arial" panose="020B0604020202020204" pitchFamily="34" charset="0"/>
              </a:rPr>
              <a:t>Mihailov</a:t>
            </a:r>
            <a:r>
              <a:rPr lang="en-GB" sz="1050" dirty="0">
                <a:latin typeface="Arial" panose="020B0604020202020204" pitchFamily="34" charset="0"/>
                <a:cs typeface="Arial" panose="020B0604020202020204" pitchFamily="34" charset="0"/>
              </a:rPr>
              <a:t>, E. (2024) ‘Care of the older person and the value of human dignity’, </a:t>
            </a:r>
            <a:r>
              <a:rPr lang="en-GB" sz="1050" i="1" dirty="0">
                <a:latin typeface="Arial" panose="020B0604020202020204" pitchFamily="34" charset="0"/>
                <a:cs typeface="Arial" panose="020B0604020202020204" pitchFamily="34" charset="0"/>
              </a:rPr>
              <a:t>Bioethics</a:t>
            </a:r>
            <a:r>
              <a:rPr lang="en-GB" sz="1050" dirty="0">
                <a:latin typeface="Arial" panose="020B0604020202020204" pitchFamily="34" charset="0"/>
                <a:cs typeface="Arial" panose="020B0604020202020204" pitchFamily="34" charset="0"/>
              </a:rPr>
              <a:t>, 38(1), pp. 44–51. Available at:</a:t>
            </a:r>
            <a:r>
              <a:rPr lang="en-GB" sz="1050" u="sng" dirty="0">
                <a:latin typeface="Arial" panose="020B0604020202020204" pitchFamily="34" charset="0"/>
                <a:cs typeface="Arial" panose="020B0604020202020204" pitchFamily="34" charset="0"/>
                <a:hlinkClick r:id="rId8"/>
              </a:rPr>
              <a:t> https://doi.org/10.1111/bioe.13251</a:t>
            </a:r>
            <a:r>
              <a:rPr lang="en-IN" sz="1050" dirty="0">
                <a:latin typeface="Arial" panose="020B0604020202020204" pitchFamily="34" charset="0"/>
                <a:cs typeface="Arial" panose="020B0604020202020204" pitchFamily="34" charset="0"/>
              </a:rPr>
              <a:t> </a:t>
            </a:r>
          </a:p>
          <a:p>
            <a:r>
              <a:rPr lang="en-IN" sz="1050" dirty="0" err="1">
                <a:latin typeface="Arial" panose="020B0604020202020204" pitchFamily="34" charset="0"/>
                <a:cs typeface="Arial" panose="020B0604020202020204" pitchFamily="34" charset="0"/>
              </a:rPr>
              <a:t>Sharkiya</a:t>
            </a:r>
            <a:r>
              <a:rPr lang="en-IN" sz="1050" dirty="0">
                <a:latin typeface="Arial" panose="020B0604020202020204" pitchFamily="34" charset="0"/>
                <a:cs typeface="Arial" panose="020B0604020202020204" pitchFamily="34" charset="0"/>
              </a:rPr>
              <a:t>, S.H., (2023). Quality communication can improve patient-centred health outcomes among older patients: a rapid review. </a:t>
            </a:r>
            <a:r>
              <a:rPr lang="en-IN" sz="1050" i="1" dirty="0">
                <a:latin typeface="Arial" panose="020B0604020202020204" pitchFamily="34" charset="0"/>
                <a:cs typeface="Arial" panose="020B0604020202020204" pitchFamily="34" charset="0"/>
              </a:rPr>
              <a:t>BMC health services research</a:t>
            </a:r>
            <a:r>
              <a:rPr lang="en-IN" sz="1050" dirty="0">
                <a:latin typeface="Arial" panose="020B0604020202020204" pitchFamily="34" charset="0"/>
                <a:cs typeface="Arial" panose="020B0604020202020204" pitchFamily="34" charset="0"/>
              </a:rPr>
              <a:t>, </a:t>
            </a:r>
            <a:r>
              <a:rPr lang="en-IN" sz="1050" i="1" dirty="0">
                <a:latin typeface="Arial" panose="020B0604020202020204" pitchFamily="34" charset="0"/>
                <a:cs typeface="Arial" panose="020B0604020202020204" pitchFamily="34" charset="0"/>
              </a:rPr>
              <a:t>23</a:t>
            </a:r>
            <a:r>
              <a:rPr lang="en-IN" sz="1050" dirty="0">
                <a:latin typeface="Arial" panose="020B0604020202020204" pitchFamily="34" charset="0"/>
                <a:cs typeface="Arial" panose="020B0604020202020204" pitchFamily="34" charset="0"/>
              </a:rPr>
              <a:t>(1), p.886. </a:t>
            </a:r>
            <a:r>
              <a:rPr lang="en-GB" sz="1050" dirty="0">
                <a:latin typeface="Arial" panose="020B0604020202020204" pitchFamily="34" charset="0"/>
                <a:cs typeface="Arial" panose="020B0604020202020204" pitchFamily="34" charset="0"/>
              </a:rPr>
              <a:t>Available at:</a:t>
            </a:r>
            <a:r>
              <a:rPr lang="en-GB" sz="1050" u="sng" dirty="0">
                <a:latin typeface="Arial" panose="020B0604020202020204" pitchFamily="34" charset="0"/>
                <a:cs typeface="Arial" panose="020B0604020202020204" pitchFamily="34" charset="0"/>
                <a:hlinkClick r:id="rId2"/>
              </a:rPr>
              <a:t> </a:t>
            </a:r>
            <a:r>
              <a:rPr lang="en-IN" sz="1050" u="sng" dirty="0">
                <a:latin typeface="Arial" panose="020B0604020202020204" pitchFamily="34" charset="0"/>
                <a:cs typeface="Arial" panose="020B0604020202020204" pitchFamily="34" charset="0"/>
                <a:hlinkClick r:id="rId9"/>
              </a:rPr>
              <a:t>https://link.springer.com/article/10.1186/s12913-023-09869-8</a:t>
            </a:r>
            <a:r>
              <a:rPr lang="en-IN" sz="1050" dirty="0">
                <a:latin typeface="Arial" panose="020B0604020202020204" pitchFamily="34" charset="0"/>
                <a:cs typeface="Arial" panose="020B0604020202020204" pitchFamily="34" charset="0"/>
              </a:rPr>
              <a:t> </a:t>
            </a:r>
            <a:r>
              <a:rPr lang="en-GB" sz="1050" dirty="0">
                <a:latin typeface="Arial" panose="020B0604020202020204" pitchFamily="34" charset="0"/>
                <a:cs typeface="Arial" panose="020B0604020202020204" pitchFamily="34" charset="0"/>
              </a:rPr>
              <a:t>(Accessed: 17 June 2026).</a:t>
            </a:r>
            <a:endParaRPr lang="en-IN" sz="1050" dirty="0">
              <a:latin typeface="Arial" panose="020B0604020202020204" pitchFamily="34" charset="0"/>
              <a:cs typeface="Arial" panose="020B0604020202020204" pitchFamily="34" charset="0"/>
            </a:endParaRPr>
          </a:p>
          <a:p>
            <a:r>
              <a:rPr lang="en-IN" sz="1050" dirty="0">
                <a:latin typeface="Arial" panose="020B0604020202020204" pitchFamily="34" charset="0"/>
                <a:cs typeface="Arial" panose="020B0604020202020204" pitchFamily="34" charset="0"/>
              </a:rPr>
              <a:t>Shin, E., Kim, M., Kim, S. and </a:t>
            </a:r>
            <a:r>
              <a:rPr lang="en-IN" sz="1050" dirty="0" err="1">
                <a:latin typeface="Arial" panose="020B0604020202020204" pitchFamily="34" charset="0"/>
                <a:cs typeface="Arial" panose="020B0604020202020204" pitchFamily="34" charset="0"/>
              </a:rPr>
              <a:t>Sok</a:t>
            </a:r>
            <a:r>
              <a:rPr lang="en-IN" sz="1050" dirty="0">
                <a:latin typeface="Arial" panose="020B0604020202020204" pitchFamily="34" charset="0"/>
                <a:cs typeface="Arial" panose="020B0604020202020204" pitchFamily="34" charset="0"/>
              </a:rPr>
              <a:t>, S., (2023) Effects of reminiscence therapy on quality of life and life satisfaction of the elderly in the community: a systematic review. </a:t>
            </a:r>
            <a:r>
              <a:rPr lang="en-IN" sz="1050" i="1" dirty="0">
                <a:latin typeface="Arial" panose="020B0604020202020204" pitchFamily="34" charset="0"/>
                <a:cs typeface="Arial" panose="020B0604020202020204" pitchFamily="34" charset="0"/>
              </a:rPr>
              <a:t>BMC geriatrics</a:t>
            </a:r>
            <a:r>
              <a:rPr lang="en-IN" sz="1050" dirty="0">
                <a:latin typeface="Arial" panose="020B0604020202020204" pitchFamily="34" charset="0"/>
                <a:cs typeface="Arial" panose="020B0604020202020204" pitchFamily="34" charset="0"/>
              </a:rPr>
              <a:t>, </a:t>
            </a:r>
            <a:r>
              <a:rPr lang="en-IN" sz="1050" i="1" dirty="0">
                <a:latin typeface="Arial" panose="020B0604020202020204" pitchFamily="34" charset="0"/>
                <a:cs typeface="Arial" panose="020B0604020202020204" pitchFamily="34" charset="0"/>
              </a:rPr>
              <a:t>23</a:t>
            </a:r>
            <a:r>
              <a:rPr lang="en-IN" sz="1050" dirty="0">
                <a:latin typeface="Arial" panose="020B0604020202020204" pitchFamily="34" charset="0"/>
                <a:cs typeface="Arial" panose="020B0604020202020204" pitchFamily="34" charset="0"/>
              </a:rPr>
              <a:t>(1), p.420. </a:t>
            </a:r>
            <a:r>
              <a:rPr lang="en-GB" sz="1050" dirty="0">
                <a:latin typeface="Arial" panose="020B0604020202020204" pitchFamily="34" charset="0"/>
                <a:cs typeface="Arial" panose="020B0604020202020204" pitchFamily="34" charset="0"/>
              </a:rPr>
              <a:t>Available at:</a:t>
            </a:r>
            <a:r>
              <a:rPr lang="en-GB" sz="1050" u="sng" dirty="0">
                <a:latin typeface="Arial" panose="020B0604020202020204" pitchFamily="34" charset="0"/>
                <a:cs typeface="Arial" panose="020B0604020202020204" pitchFamily="34" charset="0"/>
                <a:hlinkClick r:id="rId2"/>
              </a:rPr>
              <a:t> </a:t>
            </a:r>
            <a:r>
              <a:rPr lang="en-IN" sz="1050" u="sng" dirty="0">
                <a:latin typeface="Arial" panose="020B0604020202020204" pitchFamily="34" charset="0"/>
                <a:cs typeface="Arial" panose="020B0604020202020204" pitchFamily="34" charset="0"/>
                <a:hlinkClick r:id="rId10"/>
              </a:rPr>
              <a:t>https://link.springer.com/article/10.1186/s12877-023-04001-1</a:t>
            </a:r>
            <a:r>
              <a:rPr lang="en-IN" sz="1050" dirty="0">
                <a:latin typeface="Arial" panose="020B0604020202020204" pitchFamily="34" charset="0"/>
                <a:cs typeface="Arial" panose="020B0604020202020204" pitchFamily="34" charset="0"/>
              </a:rPr>
              <a:t> </a:t>
            </a:r>
            <a:r>
              <a:rPr lang="en-GB" sz="1050" dirty="0">
                <a:latin typeface="Arial" panose="020B0604020202020204" pitchFamily="34" charset="0"/>
                <a:cs typeface="Arial" panose="020B0604020202020204" pitchFamily="34" charset="0"/>
              </a:rPr>
              <a:t>(Accessed: 17 June 2026).</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Skills for Care (2024) </a:t>
            </a:r>
            <a:r>
              <a:rPr lang="en-GB" sz="1050" i="1" dirty="0">
                <a:latin typeface="Arial" panose="020B0604020202020204" pitchFamily="34" charset="0"/>
                <a:cs typeface="Arial" panose="020B0604020202020204" pitchFamily="34" charset="0"/>
              </a:rPr>
              <a:t>The State of the Adult Social Care Sector and Workforce in England 2024</a:t>
            </a:r>
            <a:r>
              <a:rPr lang="en-GB" sz="1050" dirty="0">
                <a:latin typeface="Arial" panose="020B0604020202020204" pitchFamily="34" charset="0"/>
                <a:cs typeface="Arial" panose="020B0604020202020204" pitchFamily="34" charset="0"/>
              </a:rPr>
              <a:t>.Available at:  </a:t>
            </a:r>
            <a:r>
              <a:rPr lang="en-GB" sz="1050" u="sng" dirty="0">
                <a:latin typeface="Arial" panose="020B0604020202020204" pitchFamily="34" charset="0"/>
                <a:cs typeface="Arial" panose="020B0604020202020204" pitchFamily="34" charset="0"/>
                <a:hlinkClick r:id="rId11"/>
              </a:rPr>
              <a:t>https://www.skillsforcare.org.uk/Adult-Social-Care-Workforce-Data/workforceintelligence/Reports-and-visualisations/National-information/The-State-of-report.aspx</a:t>
            </a:r>
            <a:r>
              <a:rPr lang="en-GB" sz="1050" dirty="0">
                <a:latin typeface="Arial" panose="020B0604020202020204" pitchFamily="34" charset="0"/>
                <a:cs typeface="Arial" panose="020B0604020202020204" pitchFamily="34" charset="0"/>
              </a:rPr>
              <a:t> (Accessed on: 17 June 2026).</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WHO (2023) </a:t>
            </a:r>
            <a:r>
              <a:rPr lang="en-GB" sz="1050" i="1" dirty="0">
                <a:latin typeface="Arial" panose="020B0604020202020204" pitchFamily="34" charset="0"/>
                <a:cs typeface="Arial" panose="020B0604020202020204" pitchFamily="34" charset="0"/>
              </a:rPr>
              <a:t>Medication Safety in Older Adults: Technical Report</a:t>
            </a:r>
            <a:r>
              <a:rPr lang="en-GB" sz="1050" dirty="0">
                <a:latin typeface="Arial" panose="020B0604020202020204" pitchFamily="34" charset="0"/>
                <a:cs typeface="Arial" panose="020B0604020202020204" pitchFamily="34" charset="0"/>
              </a:rPr>
              <a:t>. Available </a:t>
            </a:r>
            <a:r>
              <a:rPr lang="en-GB" sz="1050" dirty="0" err="1">
                <a:latin typeface="Arial" panose="020B0604020202020204" pitchFamily="34" charset="0"/>
                <a:cs typeface="Arial" panose="020B0604020202020204" pitchFamily="34" charset="0"/>
              </a:rPr>
              <a:t>at:</a:t>
            </a:r>
            <a:r>
              <a:rPr lang="en-GB" sz="1050" u="sng" dirty="0" err="1">
                <a:latin typeface="Arial" panose="020B0604020202020204" pitchFamily="34" charset="0"/>
                <a:cs typeface="Arial" panose="020B0604020202020204" pitchFamily="34" charset="0"/>
                <a:hlinkClick r:id="rId12"/>
              </a:rPr>
              <a:t>https</a:t>
            </a:r>
            <a:r>
              <a:rPr lang="en-GB" sz="1050" u="sng" dirty="0">
                <a:latin typeface="Arial" panose="020B0604020202020204" pitchFamily="34" charset="0"/>
                <a:cs typeface="Arial" panose="020B0604020202020204" pitchFamily="34" charset="0"/>
                <a:hlinkClick r:id="rId12"/>
              </a:rPr>
              <a:t>://www.who.int/teams/integrated-health-services/patient-safety/research/medication-safety</a:t>
            </a:r>
            <a:r>
              <a:rPr lang="en-GB" sz="1050" dirty="0">
                <a:latin typeface="Arial" panose="020B0604020202020204" pitchFamily="34" charset="0"/>
                <a:cs typeface="Arial" panose="020B0604020202020204" pitchFamily="34" charset="0"/>
              </a:rPr>
              <a:t> (Accessed on: 17 June 2026).</a:t>
            </a:r>
            <a:endParaRPr lang="en-IN" sz="1050" dirty="0">
              <a:latin typeface="Arial" panose="020B0604020202020204" pitchFamily="34" charset="0"/>
              <a:cs typeface="Arial" panose="020B0604020202020204" pitchFamily="34" charset="0"/>
            </a:endParaRPr>
          </a:p>
          <a:p>
            <a:r>
              <a:rPr lang="en-IN" sz="1050" dirty="0" err="1">
                <a:latin typeface="Arial" panose="020B0604020202020204" pitchFamily="34" charset="0"/>
                <a:cs typeface="Arial" panose="020B0604020202020204" pitchFamily="34" charset="0"/>
              </a:rPr>
              <a:t>Wieslander</a:t>
            </a:r>
            <a:r>
              <a:rPr lang="en-IN" sz="1050" dirty="0">
                <a:latin typeface="Arial" panose="020B0604020202020204" pitchFamily="34" charset="0"/>
                <a:cs typeface="Arial" panose="020B0604020202020204" pitchFamily="34" charset="0"/>
              </a:rPr>
              <a:t>, L., </a:t>
            </a:r>
            <a:r>
              <a:rPr lang="en-IN" sz="1050" dirty="0" err="1">
                <a:latin typeface="Arial" panose="020B0604020202020204" pitchFamily="34" charset="0"/>
                <a:cs typeface="Arial" panose="020B0604020202020204" pitchFamily="34" charset="0"/>
              </a:rPr>
              <a:t>Haggström</a:t>
            </a:r>
            <a:r>
              <a:rPr lang="en-IN" sz="1050" dirty="0">
                <a:latin typeface="Arial" panose="020B0604020202020204" pitchFamily="34" charset="0"/>
                <a:cs typeface="Arial" panose="020B0604020202020204" pitchFamily="34" charset="0"/>
              </a:rPr>
              <a:t>, M. and </a:t>
            </a:r>
            <a:r>
              <a:rPr lang="en-IN" sz="1050" dirty="0" err="1">
                <a:latin typeface="Arial" panose="020B0604020202020204" pitchFamily="34" charset="0"/>
                <a:cs typeface="Arial" panose="020B0604020202020204" pitchFamily="34" charset="0"/>
              </a:rPr>
              <a:t>Bäckström</a:t>
            </a:r>
            <a:r>
              <a:rPr lang="en-IN" sz="1050" dirty="0">
                <a:latin typeface="Arial" panose="020B0604020202020204" pitchFamily="34" charset="0"/>
                <a:cs typeface="Arial" panose="020B0604020202020204" pitchFamily="34" charset="0"/>
              </a:rPr>
              <a:t>, I., (2025) Health professionals’ experiences with participating in quality improvement in elderly care. </a:t>
            </a:r>
            <a:r>
              <a:rPr lang="en-IN" sz="1050" i="1" dirty="0">
                <a:latin typeface="Arial" panose="020B0604020202020204" pitchFamily="34" charset="0"/>
                <a:cs typeface="Arial" panose="020B0604020202020204" pitchFamily="34" charset="0"/>
              </a:rPr>
              <a:t>International Journal of Health Care Quality Assurance</a:t>
            </a:r>
            <a:r>
              <a:rPr lang="en-IN" sz="1050" dirty="0">
                <a:latin typeface="Arial" panose="020B0604020202020204" pitchFamily="34" charset="0"/>
                <a:cs typeface="Arial" panose="020B0604020202020204" pitchFamily="34" charset="0"/>
              </a:rPr>
              <a:t>, </a:t>
            </a:r>
            <a:r>
              <a:rPr lang="en-IN" sz="1050" i="1" dirty="0">
                <a:latin typeface="Arial" panose="020B0604020202020204" pitchFamily="34" charset="0"/>
                <a:cs typeface="Arial" panose="020B0604020202020204" pitchFamily="34" charset="0"/>
              </a:rPr>
              <a:t>38</a:t>
            </a:r>
            <a:r>
              <a:rPr lang="en-IN" sz="1050" dirty="0">
                <a:latin typeface="Arial" panose="020B0604020202020204" pitchFamily="34" charset="0"/>
                <a:cs typeface="Arial" panose="020B0604020202020204" pitchFamily="34" charset="0"/>
              </a:rPr>
              <a:t>(3), pp.158-170. </a:t>
            </a:r>
            <a:r>
              <a:rPr lang="en-GB" sz="1050" dirty="0">
                <a:latin typeface="Arial" panose="020B0604020202020204" pitchFamily="34" charset="0"/>
                <a:cs typeface="Arial" panose="020B0604020202020204" pitchFamily="34" charset="0"/>
              </a:rPr>
              <a:t>Available at:</a:t>
            </a:r>
            <a:r>
              <a:rPr lang="en-GB" sz="1050" u="sng" dirty="0">
                <a:latin typeface="Arial" panose="020B0604020202020204" pitchFamily="34" charset="0"/>
                <a:cs typeface="Arial" panose="020B0604020202020204" pitchFamily="34" charset="0"/>
                <a:hlinkClick r:id="rId2"/>
              </a:rPr>
              <a:t> </a:t>
            </a:r>
            <a:r>
              <a:rPr lang="en-IN" sz="1050" u="sng" dirty="0">
                <a:latin typeface="Arial" panose="020B0604020202020204" pitchFamily="34" charset="0"/>
                <a:cs typeface="Arial" panose="020B0604020202020204" pitchFamily="34" charset="0"/>
                <a:hlinkClick r:id="rId13"/>
              </a:rPr>
              <a:t>https://www.emerald.com/ijhcqa/article/38/3/158/1250147</a:t>
            </a:r>
            <a:r>
              <a:rPr lang="en-IN" sz="1050" dirty="0">
                <a:latin typeface="Arial" panose="020B0604020202020204" pitchFamily="34" charset="0"/>
                <a:cs typeface="Arial" panose="020B0604020202020204" pitchFamily="34" charset="0"/>
              </a:rPr>
              <a:t> </a:t>
            </a:r>
            <a:r>
              <a:rPr lang="en-GB" sz="1050" dirty="0">
                <a:latin typeface="Arial" panose="020B0604020202020204" pitchFamily="34" charset="0"/>
                <a:cs typeface="Arial" panose="020B0604020202020204" pitchFamily="34" charset="0"/>
              </a:rPr>
              <a:t>(Accessed: 17 June 2026).</a:t>
            </a:r>
            <a:endParaRPr lang="en-IN" sz="1050" dirty="0">
              <a:latin typeface="Arial" panose="020B0604020202020204" pitchFamily="34" charset="0"/>
              <a:cs typeface="Arial" panose="020B0604020202020204" pitchFamily="34" charset="0"/>
            </a:endParaRPr>
          </a:p>
        </p:txBody>
      </p:sp>
      <p:sp>
        <p:nvSpPr>
          <p:cNvPr id="5" name="Slide Number Placeholder 4"/>
          <p:cNvSpPr>
            <a:spLocks noGrp="1"/>
          </p:cNvSpPr>
          <p:nvPr>
            <p:ph type="sldNum" sz="quarter" idx="4"/>
          </p:nvPr>
        </p:nvSpPr>
        <p:spPr/>
        <p:txBody>
          <a:bodyPr/>
          <a:lstStyle/>
          <a:p>
            <a:fld id="{294A09A9-5501-47C1-A89A-A340965A2BE2}" type="slidenum">
              <a:rPr lang="en-US" smtClean="0"/>
              <a:pPr/>
              <a:t>12</a:t>
            </a:fld>
            <a:endParaRPr lang="en-US" dirty="0"/>
          </a:p>
        </p:txBody>
      </p:sp>
    </p:spTree>
    <p:extLst>
      <p:ext uri="{BB962C8B-B14F-4D97-AF65-F5344CB8AC3E}">
        <p14:creationId xmlns:p14="http://schemas.microsoft.com/office/powerpoint/2010/main" val="10960765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E7AE3-7EFC-407C-9A4C-A4B786C7C70B}"/>
              </a:ext>
            </a:extLst>
          </p:cNvPr>
          <p:cNvSpPr>
            <a:spLocks noGrp="1"/>
          </p:cNvSpPr>
          <p:nvPr>
            <p:ph type="title"/>
          </p:nvPr>
        </p:nvSpPr>
        <p:spPr>
          <a:xfrm>
            <a:off x="0" y="2177005"/>
            <a:ext cx="9779183" cy="1744415"/>
          </a:xfrm>
        </p:spPr>
        <p:txBody>
          <a:bodyPr/>
          <a:lstStyle/>
          <a:p>
            <a:pPr algn="ctr"/>
            <a:r>
              <a:rPr lang="en-IN" sz="6600" i="1" dirty="0">
                <a:latin typeface="Arial" panose="020B0604020202020204" pitchFamily="34" charset="0"/>
                <a:cs typeface="Arial" panose="020B0604020202020204" pitchFamily="34" charset="0"/>
              </a:rPr>
              <a:t>Thank You</a:t>
            </a:r>
            <a:endParaRPr lang="en-GB" sz="6600" i="1"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422AE11-68E1-426C-BE83-F80626460AC2}"/>
              </a:ext>
            </a:extLst>
          </p:cNvPr>
          <p:cNvSpPr>
            <a:spLocks noGrp="1"/>
          </p:cNvSpPr>
          <p:nvPr>
            <p:ph type="sldNum" sz="quarter" idx="4"/>
          </p:nvPr>
        </p:nvSpPr>
        <p:spPr/>
        <p:txBody>
          <a:bodyPr/>
          <a:lstStyle/>
          <a:p>
            <a:fld id="{294A09A9-5501-47C1-A89A-A340965A2BE2}" type="slidenum">
              <a:rPr lang="en-US" smtClean="0"/>
              <a:pPr/>
              <a:t>13</a:t>
            </a:fld>
            <a:endParaRPr lang="en-US" dirty="0"/>
          </a:p>
        </p:txBody>
      </p:sp>
    </p:spTree>
    <p:extLst>
      <p:ext uri="{BB962C8B-B14F-4D97-AF65-F5344CB8AC3E}">
        <p14:creationId xmlns:p14="http://schemas.microsoft.com/office/powerpoint/2010/main" val="2800673491"/>
      </p:ext>
    </p:extLst>
  </p:cSld>
  <p:clrMapOvr>
    <a:masterClrMapping/>
  </p:clrMapOvr>
</p:sld>
</file>

<file path=ppt/theme/theme1.xml><?xml version="1.0" encoding="utf-8"?>
<a:theme xmlns:a="http://schemas.openxmlformats.org/drawingml/2006/main" name="Custom">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45331398_Win32_SL_V13" id="{C59E605D-C281-4A06-BDA0-E97A35AC3AA8}" vid="{25D1D206-DA25-4050-926A-BD6D3A1B50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E98C35-9ECE-4425-BCBA-00E118C705CE}">
  <ds:schemaRefs>
    <ds:schemaRef ds:uri="http://schemas.microsoft.com/office/2006/metadata/properties"/>
    <ds:schemaRef ds:uri="16c05727-aa75-4e4a-9b5f-8a80a1165891"/>
    <ds:schemaRef ds:uri="http://purl.org/dc/terms/"/>
    <ds:schemaRef ds:uri="http://purl.org/dc/elements/1.1/"/>
    <ds:schemaRef ds:uri="230e9df3-be65-4c73-a93b-d1236ebd677e"/>
    <ds:schemaRef ds:uri="http://www.w3.org/XML/1998/namespace"/>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71af3243-3dd4-4a8d-8c0d-dd76da1f02a5"/>
    <ds:schemaRef ds:uri="http://schemas.microsoft.com/sharepoint/v3"/>
  </ds:schemaRefs>
</ds:datastoreItem>
</file>

<file path=customXml/itemProps2.xml><?xml version="1.0" encoding="utf-8"?>
<ds:datastoreItem xmlns:ds="http://schemas.openxmlformats.org/officeDocument/2006/customXml" ds:itemID="{5AA6A711-2C3F-4EC0-B88B-62D7408511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5A8381C-73EB-48EA-B45F-7B7C8C7DF409}">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PR50249</Template>
  <TotalTime>472</TotalTime>
  <Words>2840</Words>
  <Application>Microsoft Office PowerPoint</Application>
  <PresentationFormat>Widescreen</PresentationFormat>
  <Paragraphs>124</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Tenorite</vt:lpstr>
      <vt:lpstr>Times New Roman</vt:lpstr>
      <vt:lpstr>Custom</vt:lpstr>
      <vt:lpstr>PROGRAMME: MSC PUBLIC HEALTH AND SOCIAL CARE  IN PRACTICE MODULE: PRACTICE-BASED RESEARCH MODULE CODE: LCHS7008 TOPIC: IMPROVING ELDERLY CARE QUALITY IN BRAYWOOD GARDENS CARE HOME, NOTTINGHAM: ADDRESSING LEADERSHIP, MEDICATION SAFETY, AND LONG WAITING TIMES</vt:lpstr>
      <vt:lpstr>TABLE OF CONTENTS</vt:lpstr>
      <vt:lpstr>INTRODUCTION </vt:lpstr>
      <vt:lpstr>PowerPoint Presentation</vt:lpstr>
      <vt:lpstr>PREVALENCE</vt:lpstr>
      <vt:lpstr>LITERATURE REVIEW</vt:lpstr>
      <vt:lpstr>RATIONALE </vt:lpstr>
      <vt:lpstr>PowerPoint Presentation</vt:lpstr>
      <vt:lpstr>RESEARCH AIM AND OBJECTIVES </vt:lpstr>
      <vt:lpstr>RESEARCH IMPACT</vt:lpstr>
      <vt:lpstr>REFERENCES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MSC PUBLIC HEALTH AND SOCIAL CARE  IN PRACTICE MODULE: PRACTICE-BASED RESEARCH MODULE CODE: LCHS7008 TOPIC: IMPROVING ELDERLY CARE QUALITY IN BRAYWOOD GARDENS CARE HOME, NOTTINGHAM: ADDRESSING LEADERSHIP, MEDICATION SAFETY, AND LONG WAITING TIMES</dc:title>
  <dc:creator/>
  <cp:lastModifiedBy>User</cp:lastModifiedBy>
  <cp:revision>1</cp:revision>
  <dcterms:created xsi:type="dcterms:W3CDTF">2025-03-18T12:59:06Z</dcterms:created>
  <dcterms:modified xsi:type="dcterms:W3CDTF">2026-06-26T10:13:14Z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