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8288000" cy="10287000"/>
  <p:notesSz cx="6858000" cy="9144000"/>
  <p:embeddedFontLst>
    <p:embeddedFont>
      <p:font typeface="Arial Bold" panose="020B0704020202020204" pitchFamily="34" charset="0"/>
      <p:regular r:id="rId4"/>
      <p:bold r:id="rId5"/>
    </p:embeddedFont>
    <p:embeddedFont>
      <p:font typeface="Calibri" panose="020F0502020204030204" pitchFamily="34" charset="0"/>
      <p:regular r:id="rId6"/>
      <p:bold r:id="rId7"/>
      <p:italic r:id="rId8"/>
      <p:boldItalic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6" d="100"/>
          <a:sy n="46" d="100"/>
        </p:scale>
        <p:origin x="75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viewProps" Target="viewProps.xml"/><Relationship Id="rId5" Type="http://schemas.openxmlformats.org/officeDocument/2006/relationships/font" Target="fonts/font2.fntdata"/><Relationship Id="rId10" Type="http://schemas.openxmlformats.org/officeDocument/2006/relationships/presProps" Target="presProps.xml"/><Relationship Id="rId4" Type="http://schemas.openxmlformats.org/officeDocument/2006/relationships/font" Target="fonts/font1.fntdata"/><Relationship Id="rId9"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111/hex.70128" TargetMode="External"/><Relationship Id="rId13" Type="http://schemas.openxmlformats.org/officeDocument/2006/relationships/image" Target="../media/image3.png"/><Relationship Id="rId18" Type="http://schemas.openxmlformats.org/officeDocument/2006/relationships/hyperlink" Target="https://doi.org/10.1080/10911359.2021.1875949" TargetMode="External"/><Relationship Id="rId3" Type="http://schemas.openxmlformats.org/officeDocument/2006/relationships/image" Target="../media/image1.png"/><Relationship Id="rId21" Type="http://schemas.openxmlformats.org/officeDocument/2006/relationships/hyperlink" Target="https://doi.org/10.1371/journal.pmed.1004300" TargetMode="External"/><Relationship Id="rId7" Type="http://schemas.openxmlformats.org/officeDocument/2006/relationships/hyperlink" Target="https://doi.org/10.1186/s12916-022-02720-7" TargetMode="External"/><Relationship Id="rId12" Type="http://schemas.openxmlformats.org/officeDocument/2006/relationships/hyperlink" Target="https://doi.org/10.1016/j.lanepe.2022.100455" TargetMode="External"/><Relationship Id="rId17" Type="http://schemas.openxmlformats.org/officeDocument/2006/relationships/hyperlink" Target="https://doi.org/10.1192/bjo.2024.548" TargetMode="External"/><Relationship Id="rId2" Type="http://schemas.openxmlformats.org/officeDocument/2006/relationships/notesSlide" Target="../notesSlides/notesSlide1.xml"/><Relationship Id="rId16" Type="http://schemas.openxmlformats.org/officeDocument/2006/relationships/hyperlink" Target="https://doi.org/10.1017/S1754470X24000084" TargetMode="External"/><Relationship Id="rId20" Type="http://schemas.openxmlformats.org/officeDocument/2006/relationships/hyperlink" Target="https://www.ethnicity-facts-figures.service.gov.uk/uk-population-by-ethnicity/national-and-regional-populations/population-of-england-and-wales/latest?" TargetMode="External"/><Relationship Id="rId1" Type="http://schemas.openxmlformats.org/officeDocument/2006/relationships/slideLayout" Target="../slideLayouts/slideLayout7.xml"/><Relationship Id="rId6" Type="http://schemas.openxmlformats.org/officeDocument/2006/relationships/hyperlink" Target="https://doi.org/10.1371/journal.pone.0270775" TargetMode="External"/><Relationship Id="rId11" Type="http://schemas.openxmlformats.org/officeDocument/2006/relationships/hyperlink" Target="https://doi.org/10.1177/01410768231206033" TargetMode="External"/><Relationship Id="rId5" Type="http://schemas.openxmlformats.org/officeDocument/2006/relationships/hyperlink" Target="https://doi.org/10.1016/j.socscimed.2021.114523" TargetMode="External"/><Relationship Id="rId15" Type="http://schemas.openxmlformats.org/officeDocument/2006/relationships/hyperlink" Target="https://doi.org/10.7861/fhj.2020-0217" TargetMode="External"/><Relationship Id="rId23" Type="http://schemas.openxmlformats.org/officeDocument/2006/relationships/hyperlink" Target="https://doi.org/10.1186/s12889-022-14940-w" TargetMode="External"/><Relationship Id="rId10" Type="http://schemas.openxmlformats.org/officeDocument/2006/relationships/hyperlink" Target="https://doi.org/10.1111/hex.13410" TargetMode="External"/><Relationship Id="rId19" Type="http://schemas.openxmlformats.org/officeDocument/2006/relationships/hyperlink" Target="https://doi.org/10.3390/ijerph192215166" TargetMode="External"/><Relationship Id="rId4" Type="http://schemas.openxmlformats.org/officeDocument/2006/relationships/image" Target="../media/image2.svg"/><Relationship Id="rId9" Type="http://schemas.openxmlformats.org/officeDocument/2006/relationships/hyperlink" Target="https://www.england.nhs.uk/about/equality/equality-hub/national-healthcare-inequalities-improvement-programme/core20plus5/?utm_source=chatgpt.com" TargetMode="External"/><Relationship Id="rId14" Type="http://schemas.openxmlformats.org/officeDocument/2006/relationships/image" Target="../media/image4.png"/><Relationship Id="rId22" Type="http://schemas.openxmlformats.org/officeDocument/2006/relationships/hyperlink" Target="https://doi.org/10.1016/s2468-2667(23)0009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4791360">
            <a:off x="9733740" y="5133956"/>
            <a:ext cx="10474357" cy="9525"/>
            <a:chOff x="0" y="0"/>
            <a:chExt cx="13965809" cy="12700"/>
          </a:xfrm>
        </p:grpSpPr>
        <p:sp>
          <p:nvSpPr>
            <p:cNvPr id="3" name="Freeform 3"/>
            <p:cNvSpPr/>
            <p:nvPr/>
          </p:nvSpPr>
          <p:spPr>
            <a:xfrm>
              <a:off x="0" y="0"/>
              <a:ext cx="13965810" cy="12700"/>
            </a:xfrm>
            <a:custGeom>
              <a:avLst/>
              <a:gdLst/>
              <a:ahLst/>
              <a:cxnLst/>
              <a:rect l="l" t="t" r="r" b="b"/>
              <a:pathLst>
                <a:path w="13965810" h="12700">
                  <a:moveTo>
                    <a:pt x="6350" y="0"/>
                  </a:moveTo>
                  <a:lnTo>
                    <a:pt x="13959460" y="0"/>
                  </a:lnTo>
                  <a:cubicBezTo>
                    <a:pt x="13963016" y="0"/>
                    <a:pt x="13965810" y="2794"/>
                    <a:pt x="13965810" y="6350"/>
                  </a:cubicBezTo>
                  <a:cubicBezTo>
                    <a:pt x="13965810" y="9906"/>
                    <a:pt x="13963016" y="12700"/>
                    <a:pt x="13959460"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id="4" name="Group 4"/>
          <p:cNvGrpSpPr/>
          <p:nvPr/>
        </p:nvGrpSpPr>
        <p:grpSpPr>
          <a:xfrm rot="8776560">
            <a:off x="10401767" y="7895025"/>
            <a:ext cx="8617648" cy="9525"/>
            <a:chOff x="0" y="0"/>
            <a:chExt cx="11490198" cy="12700"/>
          </a:xfrm>
        </p:grpSpPr>
        <p:sp>
          <p:nvSpPr>
            <p:cNvPr id="5" name="Freeform 5"/>
            <p:cNvSpPr/>
            <p:nvPr/>
          </p:nvSpPr>
          <p:spPr>
            <a:xfrm>
              <a:off x="0" y="0"/>
              <a:ext cx="11490198" cy="12700"/>
            </a:xfrm>
            <a:custGeom>
              <a:avLst/>
              <a:gdLst/>
              <a:ahLst/>
              <a:cxnLst/>
              <a:rect l="l" t="t" r="r" b="b"/>
              <a:pathLst>
                <a:path w="11490198" h="12700">
                  <a:moveTo>
                    <a:pt x="6350" y="0"/>
                  </a:moveTo>
                  <a:lnTo>
                    <a:pt x="11483848" y="0"/>
                  </a:lnTo>
                  <a:cubicBezTo>
                    <a:pt x="11487404" y="0"/>
                    <a:pt x="11490198" y="2794"/>
                    <a:pt x="11490198" y="6350"/>
                  </a:cubicBezTo>
                  <a:cubicBezTo>
                    <a:pt x="11490198" y="9906"/>
                    <a:pt x="11487404" y="12700"/>
                    <a:pt x="11483848"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id="6" name="Group 6"/>
          <p:cNvGrpSpPr/>
          <p:nvPr/>
        </p:nvGrpSpPr>
        <p:grpSpPr>
          <a:xfrm>
            <a:off x="13398503" y="4572000"/>
            <a:ext cx="4889468" cy="5715000"/>
            <a:chOff x="0" y="0"/>
            <a:chExt cx="6519291" cy="7620000"/>
          </a:xfrm>
        </p:grpSpPr>
        <p:sp>
          <p:nvSpPr>
            <p:cNvPr id="7" name="Freeform 7"/>
            <p:cNvSpPr/>
            <p:nvPr/>
          </p:nvSpPr>
          <p:spPr>
            <a:xfrm>
              <a:off x="0" y="0"/>
              <a:ext cx="6519291" cy="7620000"/>
            </a:xfrm>
            <a:custGeom>
              <a:avLst/>
              <a:gdLst/>
              <a:ahLst/>
              <a:cxnLst/>
              <a:rect l="l" t="t" r="r" b="b"/>
              <a:pathLst>
                <a:path w="6519291" h="7620000">
                  <a:moveTo>
                    <a:pt x="0" y="7620000"/>
                  </a:moveTo>
                  <a:lnTo>
                    <a:pt x="6519291" y="0"/>
                  </a:lnTo>
                  <a:lnTo>
                    <a:pt x="6519291" y="7620000"/>
                  </a:lnTo>
                  <a:close/>
                </a:path>
              </a:pathLst>
            </a:custGeom>
            <a:solidFill>
              <a:srgbClr val="54A021">
                <a:alpha val="392"/>
              </a:srgbClr>
            </a:solidFill>
          </p:spPr>
        </p:sp>
      </p:grpSp>
      <p:grpSp>
        <p:nvGrpSpPr>
          <p:cNvPr id="8" name="Group 8"/>
          <p:cNvGrpSpPr/>
          <p:nvPr/>
        </p:nvGrpSpPr>
        <p:grpSpPr>
          <a:xfrm>
            <a:off x="14001750" y="-12697"/>
            <a:ext cx="4281488" cy="10299668"/>
            <a:chOff x="0" y="0"/>
            <a:chExt cx="5708650" cy="13732891"/>
          </a:xfrm>
        </p:grpSpPr>
        <p:sp>
          <p:nvSpPr>
            <p:cNvPr id="9" name="Freeform 9"/>
            <p:cNvSpPr/>
            <p:nvPr/>
          </p:nvSpPr>
          <p:spPr>
            <a:xfrm>
              <a:off x="0" y="0"/>
              <a:ext cx="5708650" cy="13732890"/>
            </a:xfrm>
            <a:custGeom>
              <a:avLst/>
              <a:gdLst/>
              <a:ahLst/>
              <a:cxnLst/>
              <a:rect l="l" t="t" r="r" b="b"/>
              <a:pathLst>
                <a:path w="5708650" h="13732890">
                  <a:moveTo>
                    <a:pt x="0" y="0"/>
                  </a:moveTo>
                  <a:lnTo>
                    <a:pt x="5708650" y="0"/>
                  </a:lnTo>
                  <a:lnTo>
                    <a:pt x="5708650" y="13732890"/>
                  </a:lnTo>
                  <a:lnTo>
                    <a:pt x="4941443" y="13732890"/>
                  </a:lnTo>
                  <a:lnTo>
                    <a:pt x="0" y="0"/>
                  </a:lnTo>
                  <a:close/>
                </a:path>
              </a:pathLst>
            </a:custGeom>
            <a:solidFill>
              <a:srgbClr val="3F7819">
                <a:alpha val="0"/>
              </a:srgbClr>
            </a:solidFill>
          </p:spPr>
        </p:sp>
      </p:grpSp>
      <p:grpSp>
        <p:nvGrpSpPr>
          <p:cNvPr id="10" name="Group 10"/>
          <p:cNvGrpSpPr/>
          <p:nvPr/>
        </p:nvGrpSpPr>
        <p:grpSpPr>
          <a:xfrm>
            <a:off x="16348091" y="-12697"/>
            <a:ext cx="1935194" cy="10299668"/>
            <a:chOff x="0" y="0"/>
            <a:chExt cx="2580259" cy="13732891"/>
          </a:xfrm>
        </p:grpSpPr>
        <p:sp>
          <p:nvSpPr>
            <p:cNvPr id="11" name="Freeform 11"/>
            <p:cNvSpPr/>
            <p:nvPr/>
          </p:nvSpPr>
          <p:spPr>
            <a:xfrm>
              <a:off x="0" y="0"/>
              <a:ext cx="2580259" cy="13732890"/>
            </a:xfrm>
            <a:custGeom>
              <a:avLst/>
              <a:gdLst/>
              <a:ahLst/>
              <a:cxnLst/>
              <a:rect l="l" t="t" r="r" b="b"/>
              <a:pathLst>
                <a:path w="2580259" h="13732890">
                  <a:moveTo>
                    <a:pt x="2039493" y="0"/>
                  </a:moveTo>
                  <a:lnTo>
                    <a:pt x="2580259" y="0"/>
                  </a:lnTo>
                  <a:lnTo>
                    <a:pt x="2580259" y="13732890"/>
                  </a:lnTo>
                  <a:lnTo>
                    <a:pt x="0" y="13732890"/>
                  </a:lnTo>
                  <a:lnTo>
                    <a:pt x="2039493" y="0"/>
                  </a:lnTo>
                  <a:close/>
                </a:path>
              </a:pathLst>
            </a:custGeom>
            <a:solidFill>
              <a:srgbClr val="C0E474">
                <a:alpha val="0"/>
              </a:srgbClr>
            </a:solidFill>
          </p:spPr>
        </p:sp>
      </p:grpSp>
      <p:grpSp>
        <p:nvGrpSpPr>
          <p:cNvPr id="12" name="Group 12"/>
          <p:cNvGrpSpPr/>
          <p:nvPr/>
        </p:nvGrpSpPr>
        <p:grpSpPr>
          <a:xfrm>
            <a:off x="16408498" y="-12697"/>
            <a:ext cx="1874710" cy="10299668"/>
            <a:chOff x="0" y="0"/>
            <a:chExt cx="2499614" cy="13732891"/>
          </a:xfrm>
        </p:grpSpPr>
        <p:sp>
          <p:nvSpPr>
            <p:cNvPr id="13" name="Freeform 13"/>
            <p:cNvSpPr/>
            <p:nvPr/>
          </p:nvSpPr>
          <p:spPr>
            <a:xfrm>
              <a:off x="0" y="0"/>
              <a:ext cx="2499614" cy="13732890"/>
            </a:xfrm>
            <a:custGeom>
              <a:avLst/>
              <a:gdLst/>
              <a:ahLst/>
              <a:cxnLst/>
              <a:rect l="l" t="t" r="r" b="b"/>
              <a:pathLst>
                <a:path w="2499614" h="13732890">
                  <a:moveTo>
                    <a:pt x="0" y="0"/>
                  </a:moveTo>
                  <a:lnTo>
                    <a:pt x="2499614" y="0"/>
                  </a:lnTo>
                  <a:lnTo>
                    <a:pt x="2499614" y="13732890"/>
                  </a:lnTo>
                  <a:lnTo>
                    <a:pt x="2218817" y="13732890"/>
                  </a:lnTo>
                  <a:lnTo>
                    <a:pt x="0" y="0"/>
                  </a:lnTo>
                  <a:close/>
                </a:path>
              </a:pathLst>
            </a:custGeom>
            <a:solidFill>
              <a:srgbClr val="90C226">
                <a:alpha val="0"/>
              </a:srgbClr>
            </a:solidFill>
          </p:spPr>
        </p:sp>
      </p:grpSp>
      <p:grpSp>
        <p:nvGrpSpPr>
          <p:cNvPr id="14" name="Group 14"/>
          <p:cNvGrpSpPr/>
          <p:nvPr/>
        </p:nvGrpSpPr>
        <p:grpSpPr>
          <a:xfrm>
            <a:off x="15557497" y="5384797"/>
            <a:ext cx="2725769" cy="4902232"/>
            <a:chOff x="0" y="0"/>
            <a:chExt cx="3634359" cy="6536309"/>
          </a:xfrm>
        </p:grpSpPr>
        <p:sp>
          <p:nvSpPr>
            <p:cNvPr id="15" name="Freeform 15"/>
            <p:cNvSpPr/>
            <p:nvPr/>
          </p:nvSpPr>
          <p:spPr>
            <a:xfrm>
              <a:off x="0" y="0"/>
              <a:ext cx="3634359" cy="6536309"/>
            </a:xfrm>
            <a:custGeom>
              <a:avLst/>
              <a:gdLst/>
              <a:ahLst/>
              <a:cxnLst/>
              <a:rect l="l" t="t" r="r" b="b"/>
              <a:pathLst>
                <a:path w="3634359" h="6536309">
                  <a:moveTo>
                    <a:pt x="0" y="6536309"/>
                  </a:moveTo>
                  <a:lnTo>
                    <a:pt x="3634359" y="0"/>
                  </a:lnTo>
                  <a:lnTo>
                    <a:pt x="3634359" y="6536309"/>
                  </a:lnTo>
                  <a:close/>
                </a:path>
              </a:pathLst>
            </a:custGeom>
            <a:solidFill>
              <a:srgbClr val="90C226">
                <a:alpha val="2353"/>
              </a:srgbClr>
            </a:solidFill>
          </p:spPr>
        </p:sp>
      </p:grpSp>
      <p:grpSp>
        <p:nvGrpSpPr>
          <p:cNvPr id="16" name="Group 16"/>
          <p:cNvGrpSpPr/>
          <p:nvPr/>
        </p:nvGrpSpPr>
        <p:grpSpPr>
          <a:xfrm>
            <a:off x="0" y="6019800"/>
            <a:ext cx="673132" cy="4267200"/>
            <a:chOff x="0" y="0"/>
            <a:chExt cx="897509" cy="5689600"/>
          </a:xfrm>
        </p:grpSpPr>
        <p:sp>
          <p:nvSpPr>
            <p:cNvPr id="17" name="Freeform 17"/>
            <p:cNvSpPr/>
            <p:nvPr/>
          </p:nvSpPr>
          <p:spPr>
            <a:xfrm>
              <a:off x="0" y="0"/>
              <a:ext cx="897509" cy="5689600"/>
            </a:xfrm>
            <a:custGeom>
              <a:avLst/>
              <a:gdLst/>
              <a:ahLst/>
              <a:cxnLst/>
              <a:rect l="l" t="t" r="r" b="b"/>
              <a:pathLst>
                <a:path w="897509" h="5689600">
                  <a:moveTo>
                    <a:pt x="0" y="5689600"/>
                  </a:moveTo>
                  <a:lnTo>
                    <a:pt x="0" y="0"/>
                  </a:lnTo>
                  <a:lnTo>
                    <a:pt x="897509" y="5689600"/>
                  </a:lnTo>
                  <a:close/>
                </a:path>
              </a:pathLst>
            </a:custGeom>
            <a:solidFill>
              <a:srgbClr val="90C226">
                <a:alpha val="7059"/>
              </a:srgbClr>
            </a:solidFill>
          </p:spPr>
        </p:sp>
      </p:grpSp>
      <p:grpSp>
        <p:nvGrpSpPr>
          <p:cNvPr id="18" name="Group 18"/>
          <p:cNvGrpSpPr/>
          <p:nvPr/>
        </p:nvGrpSpPr>
        <p:grpSpPr>
          <a:xfrm rot="4791360">
            <a:off x="9733740" y="5133956"/>
            <a:ext cx="10474357" cy="9525"/>
            <a:chOff x="0" y="0"/>
            <a:chExt cx="13965809" cy="12700"/>
          </a:xfrm>
        </p:grpSpPr>
        <p:sp>
          <p:nvSpPr>
            <p:cNvPr id="19" name="Freeform 19"/>
            <p:cNvSpPr/>
            <p:nvPr/>
          </p:nvSpPr>
          <p:spPr>
            <a:xfrm>
              <a:off x="0" y="0"/>
              <a:ext cx="13965810" cy="12700"/>
            </a:xfrm>
            <a:custGeom>
              <a:avLst/>
              <a:gdLst/>
              <a:ahLst/>
              <a:cxnLst/>
              <a:rect l="l" t="t" r="r" b="b"/>
              <a:pathLst>
                <a:path w="13965810" h="12700">
                  <a:moveTo>
                    <a:pt x="6350" y="0"/>
                  </a:moveTo>
                  <a:lnTo>
                    <a:pt x="13959460" y="0"/>
                  </a:lnTo>
                  <a:cubicBezTo>
                    <a:pt x="13963016" y="0"/>
                    <a:pt x="13965810" y="2794"/>
                    <a:pt x="13965810" y="6350"/>
                  </a:cubicBezTo>
                  <a:cubicBezTo>
                    <a:pt x="13965810" y="9906"/>
                    <a:pt x="13963016" y="12700"/>
                    <a:pt x="13959460"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id="20" name="Group 20"/>
          <p:cNvGrpSpPr/>
          <p:nvPr/>
        </p:nvGrpSpPr>
        <p:grpSpPr>
          <a:xfrm rot="8776560">
            <a:off x="10401767" y="7895025"/>
            <a:ext cx="8617648" cy="9525"/>
            <a:chOff x="0" y="0"/>
            <a:chExt cx="11490198" cy="12700"/>
          </a:xfrm>
        </p:grpSpPr>
        <p:sp>
          <p:nvSpPr>
            <p:cNvPr id="21" name="Freeform 21"/>
            <p:cNvSpPr/>
            <p:nvPr/>
          </p:nvSpPr>
          <p:spPr>
            <a:xfrm>
              <a:off x="0" y="0"/>
              <a:ext cx="11490198" cy="12700"/>
            </a:xfrm>
            <a:custGeom>
              <a:avLst/>
              <a:gdLst/>
              <a:ahLst/>
              <a:cxnLst/>
              <a:rect l="l" t="t" r="r" b="b"/>
              <a:pathLst>
                <a:path w="11490198" h="12700">
                  <a:moveTo>
                    <a:pt x="6350" y="0"/>
                  </a:moveTo>
                  <a:lnTo>
                    <a:pt x="11483848" y="0"/>
                  </a:lnTo>
                  <a:cubicBezTo>
                    <a:pt x="11487404" y="0"/>
                    <a:pt x="11490198" y="2794"/>
                    <a:pt x="11490198" y="6350"/>
                  </a:cubicBezTo>
                  <a:cubicBezTo>
                    <a:pt x="11490198" y="9906"/>
                    <a:pt x="11487404" y="12700"/>
                    <a:pt x="11483848" y="12700"/>
                  </a:cubicBezTo>
                  <a:lnTo>
                    <a:pt x="6350" y="12700"/>
                  </a:lnTo>
                  <a:cubicBezTo>
                    <a:pt x="2794" y="12700"/>
                    <a:pt x="0" y="9906"/>
                    <a:pt x="0" y="6350"/>
                  </a:cubicBezTo>
                  <a:cubicBezTo>
                    <a:pt x="0" y="2794"/>
                    <a:pt x="2794" y="0"/>
                    <a:pt x="6350" y="0"/>
                  </a:cubicBezTo>
                  <a:close/>
                </a:path>
              </a:pathLst>
            </a:custGeom>
            <a:solidFill>
              <a:srgbClr val="FFFFFF"/>
            </a:solidFill>
          </p:spPr>
        </p:sp>
      </p:grpSp>
      <p:grpSp>
        <p:nvGrpSpPr>
          <p:cNvPr id="22" name="Group 22"/>
          <p:cNvGrpSpPr/>
          <p:nvPr/>
        </p:nvGrpSpPr>
        <p:grpSpPr>
          <a:xfrm>
            <a:off x="13398503" y="4572000"/>
            <a:ext cx="4889468" cy="5715000"/>
            <a:chOff x="0" y="0"/>
            <a:chExt cx="6519291" cy="7620000"/>
          </a:xfrm>
        </p:grpSpPr>
        <p:sp>
          <p:nvSpPr>
            <p:cNvPr id="23" name="Freeform 23"/>
            <p:cNvSpPr/>
            <p:nvPr/>
          </p:nvSpPr>
          <p:spPr>
            <a:xfrm>
              <a:off x="0" y="0"/>
              <a:ext cx="6519291" cy="7620000"/>
            </a:xfrm>
            <a:custGeom>
              <a:avLst/>
              <a:gdLst/>
              <a:ahLst/>
              <a:cxnLst/>
              <a:rect l="l" t="t" r="r" b="b"/>
              <a:pathLst>
                <a:path w="6519291" h="7620000">
                  <a:moveTo>
                    <a:pt x="0" y="7620000"/>
                  </a:moveTo>
                  <a:lnTo>
                    <a:pt x="6519291" y="0"/>
                  </a:lnTo>
                  <a:lnTo>
                    <a:pt x="6519291" y="7620000"/>
                  </a:lnTo>
                  <a:close/>
                </a:path>
              </a:pathLst>
            </a:custGeom>
            <a:solidFill>
              <a:srgbClr val="54A021">
                <a:alpha val="392"/>
              </a:srgbClr>
            </a:solidFill>
          </p:spPr>
        </p:sp>
      </p:grpSp>
      <p:grpSp>
        <p:nvGrpSpPr>
          <p:cNvPr id="24" name="Group 24"/>
          <p:cNvGrpSpPr/>
          <p:nvPr/>
        </p:nvGrpSpPr>
        <p:grpSpPr>
          <a:xfrm>
            <a:off x="14001750" y="-12697"/>
            <a:ext cx="4281488" cy="10299668"/>
            <a:chOff x="0" y="0"/>
            <a:chExt cx="5708650" cy="13732891"/>
          </a:xfrm>
        </p:grpSpPr>
        <p:sp>
          <p:nvSpPr>
            <p:cNvPr id="25" name="Freeform 25"/>
            <p:cNvSpPr/>
            <p:nvPr/>
          </p:nvSpPr>
          <p:spPr>
            <a:xfrm>
              <a:off x="0" y="0"/>
              <a:ext cx="5708650" cy="13732890"/>
            </a:xfrm>
            <a:custGeom>
              <a:avLst/>
              <a:gdLst/>
              <a:ahLst/>
              <a:cxnLst/>
              <a:rect l="l" t="t" r="r" b="b"/>
              <a:pathLst>
                <a:path w="5708650" h="13732890">
                  <a:moveTo>
                    <a:pt x="0" y="0"/>
                  </a:moveTo>
                  <a:lnTo>
                    <a:pt x="5708650" y="0"/>
                  </a:lnTo>
                  <a:lnTo>
                    <a:pt x="5708650" y="13732890"/>
                  </a:lnTo>
                  <a:lnTo>
                    <a:pt x="4941443" y="13732890"/>
                  </a:lnTo>
                  <a:lnTo>
                    <a:pt x="0" y="0"/>
                  </a:lnTo>
                  <a:close/>
                </a:path>
              </a:pathLst>
            </a:custGeom>
            <a:solidFill>
              <a:srgbClr val="3F7819">
                <a:alpha val="0"/>
              </a:srgbClr>
            </a:solidFill>
          </p:spPr>
        </p:sp>
      </p:grpSp>
      <p:grpSp>
        <p:nvGrpSpPr>
          <p:cNvPr id="26" name="Group 26"/>
          <p:cNvGrpSpPr/>
          <p:nvPr/>
        </p:nvGrpSpPr>
        <p:grpSpPr>
          <a:xfrm>
            <a:off x="16348091" y="-12697"/>
            <a:ext cx="1935194" cy="10299668"/>
            <a:chOff x="0" y="0"/>
            <a:chExt cx="2580259" cy="13732891"/>
          </a:xfrm>
        </p:grpSpPr>
        <p:sp>
          <p:nvSpPr>
            <p:cNvPr id="27" name="Freeform 27"/>
            <p:cNvSpPr/>
            <p:nvPr/>
          </p:nvSpPr>
          <p:spPr>
            <a:xfrm>
              <a:off x="0" y="0"/>
              <a:ext cx="2580259" cy="13732890"/>
            </a:xfrm>
            <a:custGeom>
              <a:avLst/>
              <a:gdLst/>
              <a:ahLst/>
              <a:cxnLst/>
              <a:rect l="l" t="t" r="r" b="b"/>
              <a:pathLst>
                <a:path w="2580259" h="13732890">
                  <a:moveTo>
                    <a:pt x="2039493" y="0"/>
                  </a:moveTo>
                  <a:lnTo>
                    <a:pt x="2580259" y="0"/>
                  </a:lnTo>
                  <a:lnTo>
                    <a:pt x="2580259" y="13732890"/>
                  </a:lnTo>
                  <a:lnTo>
                    <a:pt x="0" y="13732890"/>
                  </a:lnTo>
                  <a:lnTo>
                    <a:pt x="2039493" y="0"/>
                  </a:lnTo>
                  <a:close/>
                </a:path>
              </a:pathLst>
            </a:custGeom>
            <a:solidFill>
              <a:srgbClr val="C0E474">
                <a:alpha val="0"/>
              </a:srgbClr>
            </a:solidFill>
          </p:spPr>
        </p:sp>
      </p:grpSp>
      <p:grpSp>
        <p:nvGrpSpPr>
          <p:cNvPr id="28" name="Group 28"/>
          <p:cNvGrpSpPr/>
          <p:nvPr/>
        </p:nvGrpSpPr>
        <p:grpSpPr>
          <a:xfrm>
            <a:off x="16408498" y="-12697"/>
            <a:ext cx="1874710" cy="10299668"/>
            <a:chOff x="0" y="0"/>
            <a:chExt cx="2499614" cy="13732891"/>
          </a:xfrm>
        </p:grpSpPr>
        <p:sp>
          <p:nvSpPr>
            <p:cNvPr id="29" name="Freeform 29"/>
            <p:cNvSpPr/>
            <p:nvPr/>
          </p:nvSpPr>
          <p:spPr>
            <a:xfrm>
              <a:off x="0" y="0"/>
              <a:ext cx="2499614" cy="13732890"/>
            </a:xfrm>
            <a:custGeom>
              <a:avLst/>
              <a:gdLst/>
              <a:ahLst/>
              <a:cxnLst/>
              <a:rect l="l" t="t" r="r" b="b"/>
              <a:pathLst>
                <a:path w="2499614" h="13732890">
                  <a:moveTo>
                    <a:pt x="0" y="0"/>
                  </a:moveTo>
                  <a:lnTo>
                    <a:pt x="2499614" y="0"/>
                  </a:lnTo>
                  <a:lnTo>
                    <a:pt x="2499614" y="13732890"/>
                  </a:lnTo>
                  <a:lnTo>
                    <a:pt x="2218817" y="13732890"/>
                  </a:lnTo>
                  <a:lnTo>
                    <a:pt x="0" y="0"/>
                  </a:lnTo>
                  <a:close/>
                </a:path>
              </a:pathLst>
            </a:custGeom>
            <a:solidFill>
              <a:srgbClr val="90C226">
                <a:alpha val="0"/>
              </a:srgbClr>
            </a:solidFill>
          </p:spPr>
        </p:sp>
      </p:grpSp>
      <p:grpSp>
        <p:nvGrpSpPr>
          <p:cNvPr id="30" name="Group 30"/>
          <p:cNvGrpSpPr/>
          <p:nvPr/>
        </p:nvGrpSpPr>
        <p:grpSpPr>
          <a:xfrm>
            <a:off x="15557497" y="5384797"/>
            <a:ext cx="2725769" cy="4902232"/>
            <a:chOff x="0" y="0"/>
            <a:chExt cx="3634359" cy="6536309"/>
          </a:xfrm>
        </p:grpSpPr>
        <p:sp>
          <p:nvSpPr>
            <p:cNvPr id="31" name="Freeform 31"/>
            <p:cNvSpPr/>
            <p:nvPr/>
          </p:nvSpPr>
          <p:spPr>
            <a:xfrm>
              <a:off x="0" y="0"/>
              <a:ext cx="3634359" cy="6536309"/>
            </a:xfrm>
            <a:custGeom>
              <a:avLst/>
              <a:gdLst/>
              <a:ahLst/>
              <a:cxnLst/>
              <a:rect l="l" t="t" r="r" b="b"/>
              <a:pathLst>
                <a:path w="3634359" h="6536309">
                  <a:moveTo>
                    <a:pt x="0" y="6536309"/>
                  </a:moveTo>
                  <a:lnTo>
                    <a:pt x="3634359" y="0"/>
                  </a:lnTo>
                  <a:lnTo>
                    <a:pt x="3634359" y="6536309"/>
                  </a:lnTo>
                  <a:close/>
                </a:path>
              </a:pathLst>
            </a:custGeom>
            <a:solidFill>
              <a:srgbClr val="90C226">
                <a:alpha val="2353"/>
              </a:srgbClr>
            </a:solidFill>
          </p:spPr>
        </p:sp>
      </p:grpSp>
      <p:grpSp>
        <p:nvGrpSpPr>
          <p:cNvPr id="32" name="Group 32"/>
          <p:cNvGrpSpPr/>
          <p:nvPr/>
        </p:nvGrpSpPr>
        <p:grpSpPr>
          <a:xfrm rot="-10800000">
            <a:off x="525971" y="93020"/>
            <a:ext cx="1263872" cy="8499253"/>
            <a:chOff x="0" y="0"/>
            <a:chExt cx="1685163" cy="11332337"/>
          </a:xfrm>
        </p:grpSpPr>
        <p:sp>
          <p:nvSpPr>
            <p:cNvPr id="33" name="Freeform 33"/>
            <p:cNvSpPr/>
            <p:nvPr/>
          </p:nvSpPr>
          <p:spPr>
            <a:xfrm>
              <a:off x="0" y="0"/>
              <a:ext cx="1685163" cy="11332337"/>
            </a:xfrm>
            <a:custGeom>
              <a:avLst/>
              <a:gdLst/>
              <a:ahLst/>
              <a:cxnLst/>
              <a:rect l="l" t="t" r="r" b="b"/>
              <a:pathLst>
                <a:path w="1685163" h="11332337">
                  <a:moveTo>
                    <a:pt x="0" y="11332337"/>
                  </a:moveTo>
                  <a:lnTo>
                    <a:pt x="1685163" y="0"/>
                  </a:lnTo>
                  <a:lnTo>
                    <a:pt x="1685163" y="11332337"/>
                  </a:lnTo>
                  <a:close/>
                </a:path>
              </a:pathLst>
            </a:custGeom>
            <a:solidFill>
              <a:srgbClr val="90C226">
                <a:alpha val="7059"/>
              </a:srgbClr>
            </a:solidFill>
          </p:spPr>
        </p:sp>
      </p:grpSp>
      <p:grpSp>
        <p:nvGrpSpPr>
          <p:cNvPr id="34" name="Group 34"/>
          <p:cNvGrpSpPr/>
          <p:nvPr/>
        </p:nvGrpSpPr>
        <p:grpSpPr>
          <a:xfrm>
            <a:off x="112317" y="1082770"/>
            <a:ext cx="7830914" cy="3489230"/>
            <a:chOff x="0" y="0"/>
            <a:chExt cx="10372725" cy="6534277"/>
          </a:xfrm>
        </p:grpSpPr>
        <p:sp>
          <p:nvSpPr>
            <p:cNvPr id="35" name="Freeform 35"/>
            <p:cNvSpPr/>
            <p:nvPr/>
          </p:nvSpPr>
          <p:spPr>
            <a:xfrm>
              <a:off x="0" y="0"/>
              <a:ext cx="10372725" cy="6534277"/>
            </a:xfrm>
            <a:custGeom>
              <a:avLst/>
              <a:gdLst/>
              <a:ahLst/>
              <a:cxnLst/>
              <a:rect l="l" t="t" r="r" b="b"/>
              <a:pathLst>
                <a:path w="10372725" h="6534277">
                  <a:moveTo>
                    <a:pt x="0" y="0"/>
                  </a:moveTo>
                  <a:lnTo>
                    <a:pt x="10372725" y="0"/>
                  </a:lnTo>
                  <a:lnTo>
                    <a:pt x="10372725" y="6534277"/>
                  </a:lnTo>
                  <a:lnTo>
                    <a:pt x="0" y="6534277"/>
                  </a:lnTo>
                  <a:close/>
                </a:path>
              </a:pathLst>
            </a:custGeom>
            <a:solidFill>
              <a:srgbClr val="D5EDA2"/>
            </a:solidFill>
          </p:spPr>
        </p:sp>
      </p:grpSp>
      <p:sp>
        <p:nvSpPr>
          <p:cNvPr id="36" name="TextBox 36"/>
          <p:cNvSpPr txBox="1"/>
          <p:nvPr/>
        </p:nvSpPr>
        <p:spPr>
          <a:xfrm>
            <a:off x="-175725" y="834108"/>
            <a:ext cx="7981186" cy="3645550"/>
          </a:xfrm>
          <a:prstGeom prst="rect">
            <a:avLst/>
          </a:prstGeom>
        </p:spPr>
        <p:txBody>
          <a:bodyPr wrap="square" lIns="0" tIns="0" rIns="0" bIns="0" rtlCol="0" anchor="t">
            <a:spAutoFit/>
          </a:bodyPr>
          <a:lstStyle/>
          <a:p>
            <a:pPr algn="ctr">
              <a:lnSpc>
                <a:spcPts val="4800"/>
              </a:lnSpc>
            </a:pPr>
            <a:r>
              <a:rPr lang="en-US" sz="1400" b="1" dirty="0">
                <a:solidFill>
                  <a:srgbClr val="000000"/>
                </a:solidFill>
                <a:latin typeface="Arial Bold"/>
                <a:ea typeface="Arial Bold"/>
                <a:cs typeface="Arial Bold"/>
                <a:sym typeface="Arial Bold"/>
              </a:rPr>
              <a:t>Prevalence of the Problem</a:t>
            </a:r>
          </a:p>
          <a:p>
            <a:pPr marL="395373" lvl="4" indent="-79075" algn="just">
              <a:lnSpc>
                <a:spcPts val="2400"/>
              </a:lnSpc>
              <a:buFont typeface="Arial"/>
              <a:buChar char="•"/>
            </a:pPr>
            <a:r>
              <a:rPr lang="en-US" sz="1000" dirty="0">
                <a:solidFill>
                  <a:srgbClr val="000000"/>
                </a:solidFill>
                <a:latin typeface="Arial"/>
                <a:ea typeface="Arial"/>
                <a:cs typeface="Arial"/>
                <a:sym typeface="Arial"/>
              </a:rPr>
              <a:t>Health inequalities faced by 18% of people in England and Wales are from Black, Asian, in comparison to the 82% White groups (England and Wales, 2022). Multiple long-term conditions (MLTCs) appear more often in some groups (</a:t>
            </a:r>
            <a:r>
              <a:rPr lang="en-US" sz="1000" dirty="0" err="1">
                <a:solidFill>
                  <a:srgbClr val="000000"/>
                </a:solidFill>
                <a:latin typeface="Arial"/>
                <a:ea typeface="Arial"/>
                <a:cs typeface="Arial"/>
                <a:sym typeface="Arial"/>
              </a:rPr>
              <a:t>Valabhji</a:t>
            </a:r>
            <a:r>
              <a:rPr lang="en-US" sz="1000" dirty="0">
                <a:solidFill>
                  <a:srgbClr val="000000"/>
                </a:solidFill>
                <a:latin typeface="Arial"/>
                <a:ea typeface="Arial"/>
                <a:cs typeface="Arial"/>
                <a:sym typeface="Arial"/>
              </a:rPr>
              <a:t> et al., 2023). Early-onset multimorbidity can be seen among the South Asian 59%, and Black 56%, in contrast to 42% of White (</a:t>
            </a:r>
            <a:r>
              <a:rPr lang="en-US" sz="1000" dirty="0" err="1">
                <a:solidFill>
                  <a:srgbClr val="000000"/>
                </a:solidFill>
                <a:latin typeface="Arial"/>
                <a:ea typeface="Arial"/>
                <a:cs typeface="Arial"/>
                <a:sym typeface="Arial"/>
              </a:rPr>
              <a:t>Eto</a:t>
            </a:r>
            <a:r>
              <a:rPr lang="en-US" sz="1000" dirty="0">
                <a:solidFill>
                  <a:srgbClr val="000000"/>
                </a:solidFill>
                <a:latin typeface="Arial"/>
                <a:ea typeface="Arial"/>
                <a:cs typeface="Arial"/>
                <a:sym typeface="Arial"/>
              </a:rPr>
              <a:t> et al., 2023).</a:t>
            </a:r>
          </a:p>
          <a:p>
            <a:pPr marL="395373" lvl="4" indent="-79075" algn="just">
              <a:lnSpc>
                <a:spcPts val="2400"/>
              </a:lnSpc>
              <a:buFont typeface="Arial"/>
              <a:buChar char="•"/>
            </a:pPr>
            <a:r>
              <a:rPr lang="en-US" sz="1000" dirty="0">
                <a:solidFill>
                  <a:srgbClr val="000000"/>
                </a:solidFill>
                <a:latin typeface="Arial"/>
                <a:ea typeface="Arial"/>
                <a:cs typeface="Arial"/>
                <a:sym typeface="Arial"/>
              </a:rPr>
              <a:t>The small number of adjusted studies showed a higher prevalence in Black, Asian and minority ethnic community in comparison with White people (Ajayi , 2021). Studies reported higher MLTC prevalence in </a:t>
            </a:r>
            <a:r>
              <a:rPr lang="en-US" sz="1000" dirty="0" err="1">
                <a:solidFill>
                  <a:srgbClr val="000000"/>
                </a:solidFill>
                <a:latin typeface="Arial"/>
                <a:ea typeface="Arial"/>
                <a:cs typeface="Arial"/>
                <a:sym typeface="Arial"/>
              </a:rPr>
              <a:t>minoritised</a:t>
            </a:r>
            <a:r>
              <a:rPr lang="en-US" sz="1000" dirty="0">
                <a:solidFill>
                  <a:srgbClr val="000000"/>
                </a:solidFill>
                <a:latin typeface="Arial"/>
                <a:ea typeface="Arial"/>
                <a:cs typeface="Arial"/>
                <a:sym typeface="Arial"/>
              </a:rPr>
              <a:t> groups (</a:t>
            </a:r>
            <a:r>
              <a:rPr lang="en-US" sz="1000" dirty="0" err="1">
                <a:solidFill>
                  <a:srgbClr val="000000"/>
                </a:solidFill>
                <a:latin typeface="Arial"/>
                <a:ea typeface="Arial"/>
                <a:cs typeface="Arial"/>
                <a:sym typeface="Arial"/>
              </a:rPr>
              <a:t>Hayanga</a:t>
            </a:r>
            <a:r>
              <a:rPr lang="en-US" sz="1000" dirty="0">
                <a:solidFill>
                  <a:srgbClr val="000000"/>
                </a:solidFill>
                <a:latin typeface="Arial"/>
                <a:ea typeface="Arial"/>
                <a:cs typeface="Arial"/>
                <a:sym typeface="Arial"/>
              </a:rPr>
              <a:t>, Stafford and </a:t>
            </a:r>
            <a:r>
              <a:rPr lang="en-US" sz="1000" dirty="0" err="1">
                <a:solidFill>
                  <a:srgbClr val="000000"/>
                </a:solidFill>
                <a:latin typeface="Arial"/>
                <a:ea typeface="Arial"/>
                <a:cs typeface="Arial"/>
                <a:sym typeface="Arial"/>
              </a:rPr>
              <a:t>Bécares</a:t>
            </a:r>
            <a:r>
              <a:rPr lang="en-US" sz="1000" dirty="0">
                <a:solidFill>
                  <a:srgbClr val="000000"/>
                </a:solidFill>
                <a:latin typeface="Arial"/>
                <a:ea typeface="Arial"/>
                <a:cs typeface="Arial"/>
                <a:sym typeface="Arial"/>
              </a:rPr>
              <a:t>, 2023).</a:t>
            </a:r>
          </a:p>
          <a:p>
            <a:pPr marL="395373" lvl="4" indent="-79075" algn="just">
              <a:lnSpc>
                <a:spcPts val="2400"/>
              </a:lnSpc>
              <a:buFont typeface="Arial"/>
              <a:buChar char="•"/>
            </a:pPr>
            <a:r>
              <a:rPr lang="en-US" sz="1000" dirty="0">
                <a:solidFill>
                  <a:srgbClr val="000000"/>
                </a:solidFill>
                <a:latin typeface="Arial"/>
                <a:ea typeface="Arial"/>
                <a:cs typeface="Arial"/>
                <a:sym typeface="Arial"/>
              </a:rPr>
              <a:t>Primary care use changed during COVID-19 and affected ethnic groups differently (Zhang et al., 2022). Face-to-face consultations for people from Asian backgrounds fell from about 676 per 1,000 patients in February 2020 to about 348 per 1,000 in April 2020 (McGreevy et al., 2023). This rapid shift likely changed access and quality for patients in primary care facility (Ekezie et al., 2022).</a:t>
            </a:r>
          </a:p>
          <a:p>
            <a:pPr marL="395373" lvl="4" indent="-79075" algn="just">
              <a:lnSpc>
                <a:spcPts val="2400"/>
              </a:lnSpc>
              <a:buFont typeface="Arial"/>
              <a:buChar char="•"/>
            </a:pPr>
            <a:r>
              <a:rPr lang="en-US" sz="1000" dirty="0">
                <a:solidFill>
                  <a:srgbClr val="000000"/>
                </a:solidFill>
                <a:latin typeface="Arial"/>
                <a:ea typeface="Arial"/>
                <a:cs typeface="Arial"/>
                <a:sym typeface="Arial"/>
              </a:rPr>
              <a:t>A </a:t>
            </a:r>
            <a:r>
              <a:rPr lang="en-US" sz="1000" dirty="0" err="1">
                <a:solidFill>
                  <a:srgbClr val="000000"/>
                </a:solidFill>
                <a:latin typeface="Arial"/>
                <a:ea typeface="Arial"/>
                <a:cs typeface="Arial"/>
                <a:sym typeface="Arial"/>
              </a:rPr>
              <a:t>peper</a:t>
            </a:r>
            <a:r>
              <a:rPr lang="en-US" sz="1000" dirty="0">
                <a:solidFill>
                  <a:srgbClr val="000000"/>
                </a:solidFill>
                <a:latin typeface="Arial"/>
                <a:ea typeface="Arial"/>
                <a:cs typeface="Arial"/>
                <a:sym typeface="Arial"/>
              </a:rPr>
              <a:t> document measurable differences in mortality and health by ethnic group and place(Magadi and Magadi, 2022) . Studies highlights these areas- and ethnicity-linked inequalities across the UK (</a:t>
            </a:r>
            <a:r>
              <a:rPr lang="en-US" sz="1000" dirty="0" err="1">
                <a:solidFill>
                  <a:srgbClr val="000000"/>
                </a:solidFill>
                <a:latin typeface="Arial"/>
                <a:ea typeface="Arial"/>
                <a:cs typeface="Arial"/>
                <a:sym typeface="Arial"/>
              </a:rPr>
              <a:t>Cheshmehzangi</a:t>
            </a:r>
            <a:r>
              <a:rPr lang="en-US" sz="1000" dirty="0">
                <a:solidFill>
                  <a:srgbClr val="000000"/>
                </a:solidFill>
                <a:latin typeface="Arial"/>
                <a:ea typeface="Arial"/>
                <a:cs typeface="Arial"/>
                <a:sym typeface="Arial"/>
              </a:rPr>
              <a:t>, 2021).</a:t>
            </a:r>
          </a:p>
        </p:txBody>
      </p:sp>
      <p:sp>
        <p:nvSpPr>
          <p:cNvPr id="37" name="Freeform 37"/>
          <p:cNvSpPr/>
          <p:nvPr/>
        </p:nvSpPr>
        <p:spPr>
          <a:xfrm>
            <a:off x="87935" y="139760"/>
            <a:ext cx="18112121" cy="859203"/>
          </a:xfrm>
          <a:custGeom>
            <a:avLst/>
            <a:gdLst/>
            <a:ahLst/>
            <a:cxnLst/>
            <a:rect l="l" t="t" r="r" b="b"/>
            <a:pathLst>
              <a:path w="18112121" h="1291590">
                <a:moveTo>
                  <a:pt x="0" y="0"/>
                </a:moveTo>
                <a:lnTo>
                  <a:pt x="18112121" y="0"/>
                </a:lnTo>
                <a:lnTo>
                  <a:pt x="18112121" y="1291590"/>
                </a:lnTo>
                <a:lnTo>
                  <a:pt x="0" y="1291590"/>
                </a:lnTo>
                <a:lnTo>
                  <a:pt x="0" y="0"/>
                </a:lnTo>
                <a:close/>
              </a:path>
            </a:pathLst>
          </a:custGeom>
          <a:blipFill>
            <a:blip r:embed="rId3">
              <a:extLst>
                <a:ext uri="{96DAC541-7B7A-43D3-8B79-37D633B846F1}">
                  <asvg:svgBlip xmlns:asvg="http://schemas.microsoft.com/office/drawing/2016/SVG/main" r:embed="rId4"/>
                </a:ext>
              </a:extLst>
            </a:blip>
            <a:stretch>
              <a:fillRect t="-1241" b="-1241"/>
            </a:stretch>
          </a:blipFill>
        </p:spPr>
      </p:sp>
      <p:sp>
        <p:nvSpPr>
          <p:cNvPr id="38" name="TextBox 38"/>
          <p:cNvSpPr txBox="1"/>
          <p:nvPr/>
        </p:nvSpPr>
        <p:spPr>
          <a:xfrm>
            <a:off x="179375" y="142618"/>
            <a:ext cx="17929241" cy="856453"/>
          </a:xfrm>
          <a:prstGeom prst="rect">
            <a:avLst/>
          </a:prstGeom>
        </p:spPr>
        <p:txBody>
          <a:bodyPr lIns="0" tIns="0" rIns="0" bIns="0" rtlCol="0" anchor="t">
            <a:spAutoFit/>
          </a:bodyPr>
          <a:lstStyle/>
          <a:p>
            <a:pPr algn="ctr">
              <a:lnSpc>
                <a:spcPts val="2799"/>
              </a:lnSpc>
            </a:pPr>
            <a:r>
              <a:rPr lang="en-US" sz="2000" b="1" dirty="0">
                <a:solidFill>
                  <a:srgbClr val="000000"/>
                </a:solidFill>
                <a:latin typeface="Arial Bold"/>
                <a:ea typeface="Arial Bold"/>
                <a:cs typeface="Arial Bold"/>
                <a:sym typeface="Arial Bold"/>
              </a:rPr>
              <a:t>Health Inequalities and Accessibility barriers to Primary Healthcare Services Among Ethnic Minority Groups in the UK, a Systematic Review</a:t>
            </a:r>
          </a:p>
          <a:p>
            <a:pPr algn="just">
              <a:lnSpc>
                <a:spcPts val="1998"/>
              </a:lnSpc>
            </a:pPr>
            <a:r>
              <a:rPr lang="en-US" sz="1600" b="1" dirty="0">
                <a:solidFill>
                  <a:srgbClr val="000000"/>
                </a:solidFill>
                <a:latin typeface="Arial Bold"/>
                <a:ea typeface="Arial Bold"/>
                <a:cs typeface="Arial Bold"/>
                <a:sym typeface="Arial Bold"/>
              </a:rPr>
              <a:t>Name: Mahir Al Asif Masrur   ID: 2436075         Email: 2436075@student.uwtsd.ac.uk         Supervisor: </a:t>
            </a:r>
            <a:r>
              <a:rPr lang="en-US" sz="1600" b="1" dirty="0" err="1">
                <a:solidFill>
                  <a:srgbClr val="000000"/>
                </a:solidFill>
                <a:latin typeface="Arial Bold"/>
                <a:ea typeface="Arial Bold"/>
                <a:cs typeface="Arial Bold"/>
                <a:sym typeface="Arial Bold"/>
              </a:rPr>
              <a:t>Itse</a:t>
            </a:r>
            <a:r>
              <a:rPr lang="en-US" sz="1600" b="1" dirty="0">
                <a:solidFill>
                  <a:srgbClr val="000000"/>
                </a:solidFill>
                <a:latin typeface="Arial Bold"/>
                <a:ea typeface="Arial Bold"/>
                <a:cs typeface="Arial Bold"/>
                <a:sym typeface="Arial Bold"/>
              </a:rPr>
              <a:t> Olaoye                </a:t>
            </a:r>
          </a:p>
          <a:p>
            <a:pPr algn="just">
              <a:lnSpc>
                <a:spcPts val="1998"/>
              </a:lnSpc>
            </a:pPr>
            <a:r>
              <a:rPr lang="en-US" sz="1600" b="1" dirty="0" err="1">
                <a:solidFill>
                  <a:srgbClr val="000000"/>
                </a:solidFill>
                <a:latin typeface="Arial Bold"/>
                <a:ea typeface="Arial Bold"/>
                <a:cs typeface="Arial Bold"/>
                <a:sym typeface="Arial Bold"/>
              </a:rPr>
              <a:t>Programme</a:t>
            </a:r>
            <a:r>
              <a:rPr lang="en-US" sz="1600" b="1" dirty="0">
                <a:solidFill>
                  <a:srgbClr val="000000"/>
                </a:solidFill>
                <a:latin typeface="Arial Bold"/>
                <a:ea typeface="Arial Bold"/>
                <a:cs typeface="Arial Bold"/>
                <a:sym typeface="Arial Bold"/>
              </a:rPr>
              <a:t>: </a:t>
            </a:r>
            <a:r>
              <a:rPr lang="en-US" sz="1600" dirty="0">
                <a:solidFill>
                  <a:srgbClr val="000000"/>
                </a:solidFill>
                <a:latin typeface="Arial"/>
                <a:ea typeface="Arial"/>
                <a:cs typeface="Arial"/>
                <a:sym typeface="Arial"/>
              </a:rPr>
              <a:t>MSc Public Health and Social Care in Practice                                                                                                 </a:t>
            </a:r>
            <a:r>
              <a:rPr lang="en-US" sz="1600" b="1" dirty="0">
                <a:solidFill>
                  <a:srgbClr val="000000"/>
                </a:solidFill>
                <a:latin typeface="Arial Bold"/>
                <a:ea typeface="Arial Bold"/>
                <a:cs typeface="Arial Bold"/>
                <a:sym typeface="Arial Bold"/>
              </a:rPr>
              <a:t>Module: </a:t>
            </a:r>
            <a:r>
              <a:rPr lang="en-US" sz="1600" dirty="0">
                <a:solidFill>
                  <a:srgbClr val="000000"/>
                </a:solidFill>
                <a:latin typeface="Arial"/>
                <a:ea typeface="Arial"/>
                <a:cs typeface="Arial"/>
                <a:sym typeface="Arial"/>
              </a:rPr>
              <a:t>Practice-Based Research (LCHS7008)</a:t>
            </a:r>
          </a:p>
        </p:txBody>
      </p:sp>
      <p:grpSp>
        <p:nvGrpSpPr>
          <p:cNvPr id="39" name="Group 39"/>
          <p:cNvGrpSpPr/>
          <p:nvPr/>
        </p:nvGrpSpPr>
        <p:grpSpPr>
          <a:xfrm>
            <a:off x="8633089" y="7437834"/>
            <a:ext cx="9586284" cy="2812828"/>
            <a:chOff x="0" y="0"/>
            <a:chExt cx="13662533" cy="3750437"/>
          </a:xfrm>
        </p:grpSpPr>
        <p:sp>
          <p:nvSpPr>
            <p:cNvPr id="40" name="Freeform 40"/>
            <p:cNvSpPr/>
            <p:nvPr/>
          </p:nvSpPr>
          <p:spPr>
            <a:xfrm>
              <a:off x="0" y="0"/>
              <a:ext cx="13662533" cy="3750437"/>
            </a:xfrm>
            <a:custGeom>
              <a:avLst/>
              <a:gdLst/>
              <a:ahLst/>
              <a:cxnLst/>
              <a:rect l="l" t="t" r="r" b="b"/>
              <a:pathLst>
                <a:path w="13662533" h="3750437">
                  <a:moveTo>
                    <a:pt x="0" y="0"/>
                  </a:moveTo>
                  <a:lnTo>
                    <a:pt x="13662533" y="0"/>
                  </a:lnTo>
                  <a:lnTo>
                    <a:pt x="13662533" y="3750437"/>
                  </a:lnTo>
                  <a:lnTo>
                    <a:pt x="0" y="3750437"/>
                  </a:lnTo>
                  <a:close/>
                </a:path>
              </a:pathLst>
            </a:custGeom>
            <a:solidFill>
              <a:srgbClr val="F5E3A5"/>
            </a:solidFill>
          </p:spPr>
        </p:sp>
      </p:grpSp>
      <p:sp>
        <p:nvSpPr>
          <p:cNvPr id="41" name="TextBox 41"/>
          <p:cNvSpPr txBox="1"/>
          <p:nvPr/>
        </p:nvSpPr>
        <p:spPr>
          <a:xfrm>
            <a:off x="8668114" y="7384828"/>
            <a:ext cx="9401386" cy="2724720"/>
          </a:xfrm>
          <a:prstGeom prst="rect">
            <a:avLst/>
          </a:prstGeom>
        </p:spPr>
        <p:txBody>
          <a:bodyPr wrap="square" lIns="0" tIns="0" rIns="0" bIns="0" rtlCol="0" anchor="t">
            <a:spAutoFit/>
          </a:bodyPr>
          <a:lstStyle/>
          <a:p>
            <a:pPr algn="ctr">
              <a:lnSpc>
                <a:spcPts val="1998"/>
              </a:lnSpc>
            </a:pPr>
            <a:r>
              <a:rPr lang="en-US" sz="1100" b="1" dirty="0">
                <a:latin typeface="Arial Bold"/>
                <a:ea typeface="Arial Bold"/>
                <a:cs typeface="Arial Bold"/>
                <a:sym typeface="Arial Bold"/>
              </a:rPr>
              <a:t>References</a:t>
            </a:r>
          </a:p>
          <a:p>
            <a:pPr marL="285750" indent="-285750" algn="just">
              <a:buFont typeface="Arial" panose="020B0604020202020204" pitchFamily="34" charset="0"/>
              <a:buChar char="•"/>
            </a:pPr>
            <a:r>
              <a:rPr lang="en-US" sz="800" dirty="0" err="1"/>
              <a:t>Hennink</a:t>
            </a:r>
            <a:r>
              <a:rPr lang="en-US" sz="800" dirty="0"/>
              <a:t>, M. and Kaiser, B.N. (2022). Sample Sizes for Saturation in Qualitative Research: a Systematic Review of Empirical Tests. </a:t>
            </a:r>
            <a:r>
              <a:rPr lang="en-US" sz="800" i="1" dirty="0"/>
              <a:t>Social Science &amp; Medicine</a:t>
            </a:r>
            <a:r>
              <a:rPr lang="en-US" sz="800" dirty="0"/>
              <a:t>, 292(1), pp.1–10. </a:t>
            </a:r>
            <a:r>
              <a:rPr lang="en-US" sz="800" dirty="0" err="1"/>
              <a:t>doi:</a:t>
            </a:r>
            <a:r>
              <a:rPr lang="en-US" sz="800" dirty="0" err="1">
                <a:solidFill>
                  <a:srgbClr val="0000FF"/>
                </a:solidFill>
                <a:hlinkClick r:id="rId5">
                  <a:extLst>
                    <a:ext uri="{A12FA001-AC4F-418D-AE19-62706E023703}">
                      <ahyp:hlinkClr xmlns:ahyp="http://schemas.microsoft.com/office/drawing/2018/hyperlinkcolor" val="tx"/>
                    </a:ext>
                  </a:extLst>
                </a:hlinkClick>
              </a:rPr>
              <a:t>https</a:t>
            </a:r>
            <a:r>
              <a:rPr lang="en-US" sz="800" dirty="0">
                <a:hlinkClick r:id="rId5">
                  <a:extLst>
                    <a:ext uri="{A12FA001-AC4F-418D-AE19-62706E023703}">
                      <ahyp:hlinkClr xmlns:ahyp="http://schemas.microsoft.com/office/drawing/2018/hyperlinkcolor" val="tx"/>
                    </a:ext>
                  </a:extLst>
                </a:hlinkClick>
              </a:rPr>
              <a:t>://doi.org/10.1016/j.socscimed.2021.114523</a:t>
            </a:r>
            <a:r>
              <a:rPr lang="en-US" sz="800" dirty="0"/>
              <a:t>.</a:t>
            </a:r>
          </a:p>
          <a:p>
            <a:pPr marL="285750" indent="-285750" algn="just">
              <a:buFont typeface="Arial" panose="020B0604020202020204" pitchFamily="34" charset="0"/>
              <a:buChar char="•"/>
            </a:pPr>
            <a:r>
              <a:rPr lang="en-US" sz="800" dirty="0"/>
              <a:t>Lowther-Payne, H.J., Ushakova, A., Beckwith, A., Liberty, C., Edge, R. and Lobban, F. (2023). Understanding Inequalities in Access to Adult Mental Health Services in the UK: a Systematic Mapping Review. </a:t>
            </a:r>
            <a:r>
              <a:rPr lang="en-US" sz="800" i="1" dirty="0"/>
              <a:t>BMC Health Services Research</a:t>
            </a:r>
            <a:r>
              <a:rPr lang="en-US" sz="800" dirty="0"/>
              <a:t>, 23(1).</a:t>
            </a:r>
          </a:p>
          <a:p>
            <a:pPr marL="285750" indent="-285750" algn="just">
              <a:buFont typeface="Arial" panose="020B0604020202020204" pitchFamily="34" charset="0"/>
              <a:buChar char="•"/>
            </a:pPr>
            <a:r>
              <a:rPr lang="en-US" sz="800" dirty="0"/>
              <a:t>Magadi, J.P. and Magadi, M.A. (2022). Ethnic inequalities in patient satisfaction with primary health care in England: Evidence from recent General Practitioner Patient Surveys (GPPS). </a:t>
            </a:r>
            <a:r>
              <a:rPr lang="en-US" sz="800" i="1" dirty="0"/>
              <a:t>PLOS ONE</a:t>
            </a:r>
            <a:r>
              <a:rPr lang="en-US" sz="800" dirty="0"/>
              <a:t>, 17(12), p.e0270775. </a:t>
            </a:r>
            <a:r>
              <a:rPr lang="en-US" sz="800" dirty="0" err="1"/>
              <a:t>doi:</a:t>
            </a:r>
            <a:r>
              <a:rPr lang="en-US" sz="800" dirty="0" err="1">
                <a:solidFill>
                  <a:srgbClr val="0000FF"/>
                </a:solidFill>
                <a:hlinkClick r:id="rId6">
                  <a:extLst>
                    <a:ext uri="{A12FA001-AC4F-418D-AE19-62706E023703}">
                      <ahyp:hlinkClr xmlns:ahyp="http://schemas.microsoft.com/office/drawing/2018/hyperlinkcolor" val="tx"/>
                    </a:ext>
                  </a:extLst>
                </a:hlinkClick>
              </a:rPr>
              <a:t>https</a:t>
            </a:r>
            <a:r>
              <a:rPr lang="en-US" sz="800" dirty="0">
                <a:hlinkClick r:id="rId6">
                  <a:extLst>
                    <a:ext uri="{A12FA001-AC4F-418D-AE19-62706E023703}">
                      <ahyp:hlinkClr xmlns:ahyp="http://schemas.microsoft.com/office/drawing/2018/hyperlinkcolor" val="tx"/>
                    </a:ext>
                  </a:extLst>
                </a:hlinkClick>
              </a:rPr>
              <a:t>://doi.org/10.1371/journal.pone.0270775</a:t>
            </a:r>
            <a:r>
              <a:rPr lang="en-US" sz="800" dirty="0"/>
              <a:t>.</a:t>
            </a:r>
          </a:p>
          <a:p>
            <a:pPr marL="285750" indent="-285750" algn="just">
              <a:buFont typeface="Arial" panose="020B0604020202020204" pitchFamily="34" charset="0"/>
              <a:buChar char="•"/>
            </a:pPr>
            <a:r>
              <a:rPr lang="en-US" sz="800" dirty="0"/>
              <a:t>McGreevy, A., Soley-Bori, M., Ashworth, M., Wang, Y., </a:t>
            </a:r>
            <a:r>
              <a:rPr lang="en-US" sz="800" dirty="0" err="1"/>
              <a:t>Rezel</a:t>
            </a:r>
            <a:r>
              <a:rPr lang="en-US" sz="800" dirty="0"/>
              <a:t>-Potts, E., </a:t>
            </a:r>
            <a:r>
              <a:rPr lang="en-US" sz="800" dirty="0" err="1"/>
              <a:t>Durbaba</a:t>
            </a:r>
            <a:r>
              <a:rPr lang="en-US" sz="800" dirty="0"/>
              <a:t>, S., </a:t>
            </a:r>
            <a:r>
              <a:rPr lang="en-US" sz="800" dirty="0" err="1"/>
              <a:t>Dodhia</a:t>
            </a:r>
            <a:r>
              <a:rPr lang="en-US" sz="800" dirty="0"/>
              <a:t>, H. and Fox-Rushby, J. (2023). Ethnic inequalities in the impact of COVID-19 on primary care consultations: a time series analysis of 460,084 individuals with multimorbidity in South London. </a:t>
            </a:r>
            <a:r>
              <a:rPr lang="en-US" sz="800" i="1" dirty="0"/>
              <a:t>BMC Medicine</a:t>
            </a:r>
            <a:r>
              <a:rPr lang="en-US" sz="800" dirty="0"/>
              <a:t>, 21(1). </a:t>
            </a:r>
            <a:r>
              <a:rPr lang="en-US" sz="800" dirty="0" err="1"/>
              <a:t>doi:</a:t>
            </a:r>
            <a:r>
              <a:rPr lang="en-US" sz="800" dirty="0" err="1">
                <a:solidFill>
                  <a:srgbClr val="0000FF"/>
                </a:solidFill>
                <a:hlinkClick r:id="rId7">
                  <a:extLst>
                    <a:ext uri="{A12FA001-AC4F-418D-AE19-62706E023703}">
                      <ahyp:hlinkClr xmlns:ahyp="http://schemas.microsoft.com/office/drawing/2018/hyperlinkcolor" val="tx"/>
                    </a:ext>
                  </a:extLst>
                </a:hlinkClick>
              </a:rPr>
              <a:t>https</a:t>
            </a:r>
            <a:r>
              <a:rPr lang="en-US" sz="800" dirty="0">
                <a:hlinkClick r:id="rId7">
                  <a:extLst>
                    <a:ext uri="{A12FA001-AC4F-418D-AE19-62706E023703}">
                      <ahyp:hlinkClr xmlns:ahyp="http://schemas.microsoft.com/office/drawing/2018/hyperlinkcolor" val="tx"/>
                    </a:ext>
                  </a:extLst>
                </a:hlinkClick>
              </a:rPr>
              <a:t>://doi.org/10.1186/s12916-022-02720-7</a:t>
            </a:r>
            <a:r>
              <a:rPr lang="en-US" sz="800" dirty="0"/>
              <a:t>.</a:t>
            </a:r>
          </a:p>
          <a:p>
            <a:pPr marL="285750" indent="-285750" algn="just">
              <a:buFont typeface="Arial" panose="020B0604020202020204" pitchFamily="34" charset="0"/>
              <a:buChar char="•"/>
            </a:pPr>
            <a:r>
              <a:rPr lang="en-US" sz="800" dirty="0"/>
              <a:t>McHugh, N., Baker, R., Donaldson, C., Bala, A., </a:t>
            </a:r>
            <a:r>
              <a:rPr lang="en-US" sz="800" dirty="0" err="1"/>
              <a:t>Mojarrieta</a:t>
            </a:r>
            <a:r>
              <a:rPr lang="en-US" sz="800" dirty="0"/>
              <a:t>, M., White, G. and </a:t>
            </a:r>
            <a:r>
              <a:rPr lang="en-US" sz="800" dirty="0" err="1"/>
              <a:t>Biosca</a:t>
            </a:r>
            <a:r>
              <a:rPr lang="en-US" sz="800" dirty="0"/>
              <a:t>, O. (2024). Causes, Solutions and Health Inequalities: Comparing Perspectives of Professional Stakeholders and Community Participants Experiencing Low Income and Poor Health in London. </a:t>
            </a:r>
            <a:r>
              <a:rPr lang="en-US" sz="800" i="1" dirty="0"/>
              <a:t>Health Expectations</a:t>
            </a:r>
            <a:r>
              <a:rPr lang="en-US" sz="800" dirty="0"/>
              <a:t>, 27(6). </a:t>
            </a:r>
            <a:r>
              <a:rPr lang="en-US" sz="800" dirty="0" err="1"/>
              <a:t>doi:</a:t>
            </a:r>
            <a:r>
              <a:rPr lang="en-US" sz="800" dirty="0" err="1">
                <a:solidFill>
                  <a:srgbClr val="0000FF"/>
                </a:solidFill>
                <a:hlinkClick r:id="rId8">
                  <a:extLst>
                    <a:ext uri="{A12FA001-AC4F-418D-AE19-62706E023703}">
                      <ahyp:hlinkClr xmlns:ahyp="http://schemas.microsoft.com/office/drawing/2018/hyperlinkcolor" val="tx"/>
                    </a:ext>
                  </a:extLst>
                </a:hlinkClick>
              </a:rPr>
              <a:t>https</a:t>
            </a:r>
            <a:r>
              <a:rPr lang="en-US" sz="800" dirty="0">
                <a:hlinkClick r:id="rId8">
                  <a:extLst>
                    <a:ext uri="{A12FA001-AC4F-418D-AE19-62706E023703}">
                      <ahyp:hlinkClr xmlns:ahyp="http://schemas.microsoft.com/office/drawing/2018/hyperlinkcolor" val="tx"/>
                    </a:ext>
                  </a:extLst>
                </a:hlinkClick>
              </a:rPr>
              <a:t>://doi.org/10.1111/hex.70128</a:t>
            </a:r>
            <a:r>
              <a:rPr lang="en-US" sz="800" dirty="0"/>
              <a:t>.</a:t>
            </a:r>
          </a:p>
          <a:p>
            <a:pPr marL="285750" indent="-285750" algn="just">
              <a:buFont typeface="Arial" panose="020B0604020202020204" pitchFamily="34" charset="0"/>
              <a:buChar char="•"/>
            </a:pPr>
            <a:r>
              <a:rPr lang="en-US" sz="800" dirty="0"/>
              <a:t>NHS England (2024). </a:t>
            </a:r>
            <a:r>
              <a:rPr lang="en-US" sz="800" i="1" dirty="0"/>
              <a:t>NHS England» Core20PLUS5 (adults) – an approach to reducing healthcare inequalities</a:t>
            </a:r>
            <a:r>
              <a:rPr lang="en-US" sz="800" dirty="0"/>
              <a:t>. [online] England.nhs.uk. Available at: </a:t>
            </a:r>
            <a:r>
              <a:rPr lang="en-US" sz="800" dirty="0">
                <a:hlinkClick r:id="rId9">
                  <a:extLst>
                    <a:ext uri="{A12FA001-AC4F-418D-AE19-62706E023703}">
                      <ahyp:hlinkClr xmlns:ahyp="http://schemas.microsoft.com/office/drawing/2018/hyperlinkcolor" val="tx"/>
                    </a:ext>
                  </a:extLst>
                </a:hlinkClick>
              </a:rPr>
              <a:t>https://www.england.nhs.uk/about/equality/equality-hub/national-healthcare-inequalities-improvement-programme/</a:t>
            </a:r>
            <a:r>
              <a:rPr lang="en-US" sz="800">
                <a:hlinkClick r:id="rId9">
                  <a:extLst>
                    <a:ext uri="{A12FA001-AC4F-418D-AE19-62706E023703}">
                      <ahyp:hlinkClr xmlns:ahyp="http://schemas.microsoft.com/office/drawing/2018/hyperlinkcolor" val="tx"/>
                    </a:ext>
                  </a:extLst>
                </a:hlinkClick>
              </a:rPr>
              <a:t>core20plus5/?</a:t>
            </a:r>
            <a:r>
              <a:rPr lang="en-US" sz="800"/>
              <a:t> [</a:t>
            </a:r>
            <a:r>
              <a:rPr lang="en-US" sz="800" dirty="0"/>
              <a:t>Accessed 4 Mar. 2026].</a:t>
            </a:r>
          </a:p>
          <a:p>
            <a:pPr marL="285750" indent="-285750" algn="just">
              <a:buFont typeface="Arial" panose="020B0604020202020204" pitchFamily="34" charset="0"/>
              <a:buChar char="•"/>
            </a:pPr>
            <a:r>
              <a:rPr lang="en-US" sz="800" dirty="0"/>
              <a:t>Robinson, A., Elarbi, M., Todd, A. and Husband, A. (2021). A qualitative exploration of the barriers and facilitators affecting ethnic minority patient groups when accessing medicine review services: Perspectives of healthcare professionals. </a:t>
            </a:r>
            <a:r>
              <a:rPr lang="en-US" sz="800" i="1" dirty="0"/>
              <a:t>Health Expectations</a:t>
            </a:r>
            <a:r>
              <a:rPr lang="en-US" sz="800" dirty="0"/>
              <a:t>, 25(2). </a:t>
            </a:r>
            <a:r>
              <a:rPr lang="en-US" sz="800" dirty="0" err="1"/>
              <a:t>doi:</a:t>
            </a:r>
            <a:r>
              <a:rPr lang="en-US" sz="800" dirty="0" err="1">
                <a:solidFill>
                  <a:srgbClr val="0000FF"/>
                </a:solidFill>
                <a:hlinkClick r:id="rId10">
                  <a:extLst>
                    <a:ext uri="{A12FA001-AC4F-418D-AE19-62706E023703}">
                      <ahyp:hlinkClr xmlns:ahyp="http://schemas.microsoft.com/office/drawing/2018/hyperlinkcolor" val="tx"/>
                    </a:ext>
                  </a:extLst>
                </a:hlinkClick>
              </a:rPr>
              <a:t>https</a:t>
            </a:r>
            <a:r>
              <a:rPr lang="en-US" sz="800" dirty="0">
                <a:hlinkClick r:id="rId10">
                  <a:extLst>
                    <a:ext uri="{A12FA001-AC4F-418D-AE19-62706E023703}">
                      <ahyp:hlinkClr xmlns:ahyp="http://schemas.microsoft.com/office/drawing/2018/hyperlinkcolor" val="tx"/>
                    </a:ext>
                  </a:extLst>
                </a:hlinkClick>
              </a:rPr>
              <a:t>://doi.org/10.1111/hex.13410</a:t>
            </a:r>
            <a:r>
              <a:rPr lang="en-US" sz="800" dirty="0"/>
              <a:t>.</a:t>
            </a:r>
          </a:p>
          <a:p>
            <a:pPr marL="285750" indent="-285750" algn="just">
              <a:buFont typeface="Arial" panose="020B0604020202020204" pitchFamily="34" charset="0"/>
              <a:buChar char="•"/>
            </a:pPr>
            <a:r>
              <a:rPr lang="en-US" sz="800" dirty="0" err="1"/>
              <a:t>Valabhji</a:t>
            </a:r>
            <a:r>
              <a:rPr lang="en-US" sz="800" dirty="0"/>
              <a:t>, J., Barron, E., Pratt, A., </a:t>
            </a:r>
            <a:r>
              <a:rPr lang="en-US" sz="800" dirty="0" err="1"/>
              <a:t>Hafezparast</a:t>
            </a:r>
            <a:r>
              <a:rPr lang="en-US" sz="800" dirty="0"/>
              <a:t>, N., Dunbar-Rees, R., Turner, E.B., Roberts, K., Mathews, J., Deegan, R., Cornelius, V., Pickles, J., Wainman, G., </a:t>
            </a:r>
            <a:r>
              <a:rPr lang="en-US" sz="800" dirty="0" err="1"/>
              <a:t>Bakhai</a:t>
            </a:r>
            <a:r>
              <a:rPr lang="en-US" sz="800" dirty="0"/>
              <a:t>, C., Johnston, D.G., Gregg, E.W. and </a:t>
            </a:r>
            <a:r>
              <a:rPr lang="en-US" sz="800" dirty="0" err="1"/>
              <a:t>Khunti</a:t>
            </a:r>
            <a:r>
              <a:rPr lang="en-US" sz="800" dirty="0"/>
              <a:t>, K. (2023). Prevalence of multiple long-term conditions (multimorbidity) in England: a whole population study of over 60 million people. </a:t>
            </a:r>
            <a:r>
              <a:rPr lang="en-US" sz="800" i="1" dirty="0"/>
              <a:t>Journal of the Royal Society of Medicine</a:t>
            </a:r>
            <a:r>
              <a:rPr lang="en-US" sz="800" dirty="0"/>
              <a:t>, 117(3). </a:t>
            </a:r>
            <a:r>
              <a:rPr lang="en-US" sz="800" dirty="0" err="1"/>
              <a:t>doi:</a:t>
            </a:r>
            <a:r>
              <a:rPr lang="en-US" sz="800" dirty="0" err="1">
                <a:solidFill>
                  <a:srgbClr val="0000FF"/>
                </a:solidFill>
                <a:hlinkClick r:id="rId11">
                  <a:extLst>
                    <a:ext uri="{A12FA001-AC4F-418D-AE19-62706E023703}">
                      <ahyp:hlinkClr xmlns:ahyp="http://schemas.microsoft.com/office/drawing/2018/hyperlinkcolor" val="tx"/>
                    </a:ext>
                  </a:extLst>
                </a:hlinkClick>
              </a:rPr>
              <a:t>https</a:t>
            </a:r>
            <a:r>
              <a:rPr lang="en-US" sz="800" dirty="0">
                <a:hlinkClick r:id="rId11">
                  <a:extLst>
                    <a:ext uri="{A12FA001-AC4F-418D-AE19-62706E023703}">
                      <ahyp:hlinkClr xmlns:ahyp="http://schemas.microsoft.com/office/drawing/2018/hyperlinkcolor" val="tx"/>
                    </a:ext>
                  </a:extLst>
                </a:hlinkClick>
              </a:rPr>
              <a:t>://doi.org/10.1177/01410768231206033</a:t>
            </a:r>
            <a:r>
              <a:rPr lang="en-US" sz="800" dirty="0"/>
              <a:t>.</a:t>
            </a:r>
          </a:p>
          <a:p>
            <a:pPr marL="285750" indent="-285750" algn="just">
              <a:buFont typeface="Arial" panose="020B0604020202020204" pitchFamily="34" charset="0"/>
              <a:buChar char="•"/>
            </a:pPr>
            <a:r>
              <a:rPr lang="en-US" sz="800" dirty="0"/>
              <a:t>Zhang, C.X., Boukari, Y., Pathak, N., Mathur, R., </a:t>
            </a:r>
            <a:r>
              <a:rPr lang="en-US" sz="800" dirty="0" err="1"/>
              <a:t>Katikireddi</a:t>
            </a:r>
            <a:r>
              <a:rPr lang="en-US" sz="800" dirty="0"/>
              <a:t>, S.V., Patel, P., Campos-Matos, I., Lewer, D., Nguyen, V., </a:t>
            </a:r>
            <a:r>
              <a:rPr lang="en-US" sz="800" dirty="0" err="1"/>
              <a:t>Hugenholtz</a:t>
            </a:r>
            <a:r>
              <a:rPr lang="en-US" sz="800" dirty="0"/>
              <a:t>, G.C.G., Burns, R., Mulick, A., Henderson, A. and Aldridge, R.W. (2022). Migrants’ primary care </a:t>
            </a:r>
            <a:r>
              <a:rPr lang="en-US" sz="800" dirty="0" err="1"/>
              <a:t>utilisation</a:t>
            </a:r>
            <a:r>
              <a:rPr lang="en-US" sz="800" dirty="0"/>
              <a:t> before and during the COVID-19 pandemic in England: An interrupted time series analysis. </a:t>
            </a:r>
            <a:r>
              <a:rPr lang="en-US" sz="800" i="1" dirty="0"/>
              <a:t>The Lancet Regional Health - Europe</a:t>
            </a:r>
            <a:r>
              <a:rPr lang="en-US" sz="800" dirty="0"/>
              <a:t>, 20, p.100455. </a:t>
            </a:r>
            <a:r>
              <a:rPr lang="en-US" sz="800" dirty="0" err="1"/>
              <a:t>doi:</a:t>
            </a:r>
            <a:r>
              <a:rPr lang="en-US" sz="800" dirty="0" err="1">
                <a:solidFill>
                  <a:srgbClr val="0000FF"/>
                </a:solidFill>
                <a:hlinkClick r:id="rId12">
                  <a:extLst>
                    <a:ext uri="{A12FA001-AC4F-418D-AE19-62706E023703}">
                      <ahyp:hlinkClr xmlns:ahyp="http://schemas.microsoft.com/office/drawing/2018/hyperlinkcolor" val="tx"/>
                    </a:ext>
                  </a:extLst>
                </a:hlinkClick>
              </a:rPr>
              <a:t>https</a:t>
            </a:r>
            <a:r>
              <a:rPr lang="en-US" sz="800" dirty="0">
                <a:hlinkClick r:id="rId12">
                  <a:extLst>
                    <a:ext uri="{A12FA001-AC4F-418D-AE19-62706E023703}">
                      <ahyp:hlinkClr xmlns:ahyp="http://schemas.microsoft.com/office/drawing/2018/hyperlinkcolor" val="tx"/>
                    </a:ext>
                  </a:extLst>
                </a:hlinkClick>
              </a:rPr>
              <a:t>://doi.org/10.1016/j.lanepe.2022.100455</a:t>
            </a:r>
            <a:r>
              <a:rPr lang="en-US" sz="800" dirty="0"/>
              <a:t>.</a:t>
            </a:r>
          </a:p>
          <a:p>
            <a:pPr marL="454579" lvl="2" indent="-285750" algn="just">
              <a:lnSpc>
                <a:spcPts val="1099"/>
              </a:lnSpc>
              <a:buFont typeface="Arial" panose="020B0604020202020204" pitchFamily="34" charset="0"/>
              <a:buChar char="•"/>
            </a:pPr>
            <a:endParaRPr lang="en-US" sz="800" dirty="0">
              <a:latin typeface="Arial"/>
              <a:ea typeface="Arial"/>
              <a:cs typeface="Arial"/>
              <a:sym typeface="Arial"/>
            </a:endParaRPr>
          </a:p>
        </p:txBody>
      </p:sp>
      <p:grpSp>
        <p:nvGrpSpPr>
          <p:cNvPr id="42" name="Group 42"/>
          <p:cNvGrpSpPr/>
          <p:nvPr/>
        </p:nvGrpSpPr>
        <p:grpSpPr>
          <a:xfrm>
            <a:off x="77181" y="4572000"/>
            <a:ext cx="7795725" cy="2812828"/>
            <a:chOff x="0" y="0"/>
            <a:chExt cx="10408793" cy="3750437"/>
          </a:xfrm>
        </p:grpSpPr>
        <p:sp>
          <p:nvSpPr>
            <p:cNvPr id="43" name="Freeform 43"/>
            <p:cNvSpPr/>
            <p:nvPr/>
          </p:nvSpPr>
          <p:spPr>
            <a:xfrm>
              <a:off x="0" y="0"/>
              <a:ext cx="10408793" cy="3750437"/>
            </a:xfrm>
            <a:custGeom>
              <a:avLst/>
              <a:gdLst/>
              <a:ahLst/>
              <a:cxnLst/>
              <a:rect l="l" t="t" r="r" b="b"/>
              <a:pathLst>
                <a:path w="10408793" h="3750437">
                  <a:moveTo>
                    <a:pt x="0" y="0"/>
                  </a:moveTo>
                  <a:lnTo>
                    <a:pt x="10408793" y="0"/>
                  </a:lnTo>
                  <a:lnTo>
                    <a:pt x="10408793" y="3750437"/>
                  </a:lnTo>
                  <a:lnTo>
                    <a:pt x="0" y="3750437"/>
                  </a:lnTo>
                  <a:close/>
                </a:path>
              </a:pathLst>
            </a:custGeom>
            <a:solidFill>
              <a:srgbClr val="EAE8DC"/>
            </a:solidFill>
          </p:spPr>
        </p:sp>
      </p:grpSp>
      <p:sp>
        <p:nvSpPr>
          <p:cNvPr id="44" name="TextBox 44"/>
          <p:cNvSpPr txBox="1"/>
          <p:nvPr/>
        </p:nvSpPr>
        <p:spPr>
          <a:xfrm>
            <a:off x="124005" y="4473422"/>
            <a:ext cx="7555011" cy="2901500"/>
          </a:xfrm>
          <a:prstGeom prst="rect">
            <a:avLst/>
          </a:prstGeom>
        </p:spPr>
        <p:txBody>
          <a:bodyPr lIns="0" tIns="0" rIns="0" bIns="0" rtlCol="0" anchor="t">
            <a:spAutoFit/>
          </a:bodyPr>
          <a:lstStyle/>
          <a:p>
            <a:pPr algn="ctr">
              <a:lnSpc>
                <a:spcPts val="3998"/>
              </a:lnSpc>
            </a:pPr>
            <a:r>
              <a:rPr lang="en-US" sz="1200" b="1" dirty="0">
                <a:solidFill>
                  <a:srgbClr val="000000"/>
                </a:solidFill>
                <a:latin typeface="Arial Bold"/>
                <a:ea typeface="Arial Bold"/>
                <a:cs typeface="Arial Bold"/>
                <a:sym typeface="Arial Bold"/>
              </a:rPr>
              <a:t>Rationale for Research</a:t>
            </a:r>
          </a:p>
          <a:p>
            <a:pPr marL="353029" lvl="4" indent="-70606" algn="just">
              <a:lnSpc>
                <a:spcPts val="2100"/>
              </a:lnSpc>
              <a:buFont typeface="Arial"/>
              <a:buChar char="•"/>
            </a:pPr>
            <a:r>
              <a:rPr lang="en-US" sz="1050" dirty="0">
                <a:solidFill>
                  <a:srgbClr val="000000"/>
                </a:solidFill>
                <a:latin typeface="Arial"/>
                <a:ea typeface="Arial"/>
                <a:cs typeface="Arial"/>
                <a:sym typeface="Arial"/>
              </a:rPr>
              <a:t>The review explains why ethnic minorities face unequal primary care access. It focuses on the United Kingdom. It will </a:t>
            </a:r>
            <a:r>
              <a:rPr lang="en-US" sz="1050" dirty="0" err="1">
                <a:solidFill>
                  <a:srgbClr val="000000"/>
                </a:solidFill>
                <a:latin typeface="Arial"/>
                <a:ea typeface="Arial"/>
                <a:cs typeface="Arial"/>
                <a:sym typeface="Arial"/>
              </a:rPr>
              <a:t>synthesise</a:t>
            </a:r>
            <a:r>
              <a:rPr lang="en-US" sz="1050" dirty="0">
                <a:solidFill>
                  <a:srgbClr val="000000"/>
                </a:solidFill>
                <a:latin typeface="Arial"/>
                <a:ea typeface="Arial"/>
                <a:cs typeface="Arial"/>
                <a:sym typeface="Arial"/>
              </a:rPr>
              <a:t> lived experiences with population data. It will identify barriers to timely care (Robinson et al., 2021).</a:t>
            </a:r>
          </a:p>
          <a:p>
            <a:pPr marL="353029" lvl="4" indent="-70606" algn="just">
              <a:lnSpc>
                <a:spcPts val="2100"/>
              </a:lnSpc>
              <a:buFont typeface="Arial"/>
              <a:buChar char="•"/>
            </a:pPr>
            <a:r>
              <a:rPr lang="en-US" sz="1050" dirty="0">
                <a:solidFill>
                  <a:srgbClr val="000000"/>
                </a:solidFill>
                <a:latin typeface="Arial"/>
                <a:ea typeface="Arial"/>
                <a:cs typeface="Arial"/>
                <a:sym typeface="Arial"/>
              </a:rPr>
              <a:t>Health inequalities persist and need urgent attention. National </a:t>
            </a:r>
            <a:r>
              <a:rPr lang="en-US" sz="1050" dirty="0" err="1">
                <a:solidFill>
                  <a:srgbClr val="000000"/>
                </a:solidFill>
                <a:latin typeface="Arial"/>
                <a:ea typeface="Arial"/>
                <a:cs typeface="Arial"/>
                <a:sym typeface="Arial"/>
              </a:rPr>
              <a:t>programmes</a:t>
            </a:r>
            <a:r>
              <a:rPr lang="en-US" sz="1050" dirty="0">
                <a:solidFill>
                  <a:srgbClr val="000000"/>
                </a:solidFill>
                <a:latin typeface="Arial"/>
                <a:ea typeface="Arial"/>
                <a:cs typeface="Arial"/>
                <a:sym typeface="Arial"/>
              </a:rPr>
              <a:t> require targeted evidence now (NHS England, 2024). Local systems need practical guidance to act as per the findings of study on adults (Lowther-Payne et al., 2023). The review will help commissioners and public health teams (</a:t>
            </a:r>
            <a:r>
              <a:rPr lang="en-US" sz="1050" dirty="0" err="1">
                <a:solidFill>
                  <a:srgbClr val="000000"/>
                </a:solidFill>
                <a:latin typeface="Arial"/>
                <a:ea typeface="Arial"/>
                <a:cs typeface="Arial"/>
                <a:sym typeface="Arial"/>
              </a:rPr>
              <a:t>Gkiouleka</a:t>
            </a:r>
            <a:r>
              <a:rPr lang="en-US" sz="1050" dirty="0">
                <a:solidFill>
                  <a:srgbClr val="000000"/>
                </a:solidFill>
                <a:latin typeface="Arial"/>
                <a:ea typeface="Arial"/>
                <a:cs typeface="Arial"/>
                <a:sym typeface="Arial"/>
              </a:rPr>
              <a:t> et al., 2023). It aims to reduce avoidable gaps in access and outcomes.</a:t>
            </a:r>
          </a:p>
          <a:p>
            <a:pPr marL="353029" lvl="4" indent="-70606" algn="just">
              <a:lnSpc>
                <a:spcPts val="2100"/>
              </a:lnSpc>
              <a:buFont typeface="Arial"/>
              <a:buChar char="•"/>
            </a:pPr>
            <a:r>
              <a:rPr lang="en-US" sz="1050" dirty="0">
                <a:solidFill>
                  <a:srgbClr val="000000"/>
                </a:solidFill>
                <a:latin typeface="Arial"/>
                <a:ea typeface="Arial"/>
                <a:cs typeface="Arial"/>
                <a:sym typeface="Arial"/>
              </a:rPr>
              <a:t>This review is original in its qualitative focus. It </a:t>
            </a:r>
            <a:r>
              <a:rPr lang="en-US" sz="1050" dirty="0" err="1">
                <a:solidFill>
                  <a:srgbClr val="000000"/>
                </a:solidFill>
                <a:latin typeface="Arial"/>
                <a:ea typeface="Arial"/>
                <a:cs typeface="Arial"/>
                <a:sym typeface="Arial"/>
              </a:rPr>
              <a:t>centres</a:t>
            </a:r>
            <a:r>
              <a:rPr lang="en-US" sz="1050" dirty="0">
                <a:solidFill>
                  <a:srgbClr val="000000"/>
                </a:solidFill>
                <a:latin typeface="Arial"/>
                <a:ea typeface="Arial"/>
                <a:cs typeface="Arial"/>
                <a:sym typeface="Arial"/>
              </a:rPr>
              <a:t> on lived experiences across diverse ethnic groups. It combines community voices, family views, and service narratives. The synthesis will give clear, context-sensitive recommendations. These findings will complement quantitative studies and guide practice.</a:t>
            </a:r>
          </a:p>
        </p:txBody>
      </p:sp>
      <p:grpSp>
        <p:nvGrpSpPr>
          <p:cNvPr id="45" name="Group 45"/>
          <p:cNvGrpSpPr/>
          <p:nvPr/>
        </p:nvGrpSpPr>
        <p:grpSpPr>
          <a:xfrm>
            <a:off x="10674800" y="2032088"/>
            <a:ext cx="7539638" cy="1058894"/>
            <a:chOff x="0" y="0"/>
            <a:chExt cx="9975215" cy="1411859"/>
          </a:xfrm>
        </p:grpSpPr>
        <p:sp>
          <p:nvSpPr>
            <p:cNvPr id="46" name="Freeform 46"/>
            <p:cNvSpPr/>
            <p:nvPr/>
          </p:nvSpPr>
          <p:spPr>
            <a:xfrm>
              <a:off x="0" y="0"/>
              <a:ext cx="9975215" cy="1411859"/>
            </a:xfrm>
            <a:custGeom>
              <a:avLst/>
              <a:gdLst/>
              <a:ahLst/>
              <a:cxnLst/>
              <a:rect l="l" t="t" r="r" b="b"/>
              <a:pathLst>
                <a:path w="9975215" h="1411859">
                  <a:moveTo>
                    <a:pt x="0" y="0"/>
                  </a:moveTo>
                  <a:lnTo>
                    <a:pt x="9975215" y="0"/>
                  </a:lnTo>
                  <a:lnTo>
                    <a:pt x="9975215" y="1411859"/>
                  </a:lnTo>
                  <a:lnTo>
                    <a:pt x="0" y="1411859"/>
                  </a:lnTo>
                  <a:close/>
                </a:path>
              </a:pathLst>
            </a:custGeom>
            <a:solidFill>
              <a:srgbClr val="EAF6D1"/>
            </a:solidFill>
          </p:spPr>
        </p:sp>
      </p:grpSp>
      <p:sp>
        <p:nvSpPr>
          <p:cNvPr id="47" name="TextBox 47"/>
          <p:cNvSpPr txBox="1"/>
          <p:nvPr/>
        </p:nvSpPr>
        <p:spPr>
          <a:xfrm>
            <a:off x="10925807" y="2070664"/>
            <a:ext cx="7216577" cy="973793"/>
          </a:xfrm>
          <a:prstGeom prst="rect">
            <a:avLst/>
          </a:prstGeom>
        </p:spPr>
        <p:txBody>
          <a:bodyPr wrap="square" lIns="0" tIns="0" rIns="0" bIns="0" rtlCol="0" anchor="t">
            <a:spAutoFit/>
          </a:bodyPr>
          <a:lstStyle/>
          <a:p>
            <a:pPr algn="ctr">
              <a:lnSpc>
                <a:spcPts val="3600"/>
              </a:lnSpc>
            </a:pPr>
            <a:r>
              <a:rPr lang="en-US" b="1" dirty="0">
                <a:solidFill>
                  <a:srgbClr val="000000"/>
                </a:solidFill>
                <a:latin typeface="Arial Bold"/>
                <a:ea typeface="Arial Bold"/>
                <a:cs typeface="Arial Bold"/>
                <a:sym typeface="Arial Bold"/>
              </a:rPr>
              <a:t>Research aims</a:t>
            </a:r>
          </a:p>
          <a:p>
            <a:pPr algn="just">
              <a:lnSpc>
                <a:spcPts val="2100"/>
              </a:lnSpc>
            </a:pPr>
            <a:r>
              <a:rPr lang="en-US" sz="1398" b="1" dirty="0">
                <a:solidFill>
                  <a:srgbClr val="000000"/>
                </a:solidFill>
                <a:latin typeface="Arial Bold"/>
                <a:ea typeface="Arial Bold"/>
                <a:cs typeface="Arial Bold"/>
                <a:sym typeface="Arial Bold"/>
              </a:rPr>
              <a:t>Aim: </a:t>
            </a:r>
            <a:r>
              <a:rPr lang="en-US" sz="1398" dirty="0">
                <a:solidFill>
                  <a:srgbClr val="000000"/>
                </a:solidFill>
                <a:latin typeface="Arial"/>
                <a:ea typeface="Arial"/>
                <a:cs typeface="Arial"/>
                <a:sym typeface="Arial"/>
              </a:rPr>
              <a:t>To understand the obstacles and barriers encountered by Ethnic Minority communities in the UK in accessing primary healthcare.</a:t>
            </a:r>
          </a:p>
        </p:txBody>
      </p:sp>
      <p:grpSp>
        <p:nvGrpSpPr>
          <p:cNvPr id="48" name="Group 48"/>
          <p:cNvGrpSpPr/>
          <p:nvPr/>
        </p:nvGrpSpPr>
        <p:grpSpPr>
          <a:xfrm>
            <a:off x="8034116" y="5449611"/>
            <a:ext cx="10255948" cy="1938338"/>
            <a:chOff x="0" y="0"/>
            <a:chExt cx="13674598" cy="2584450"/>
          </a:xfrm>
        </p:grpSpPr>
        <p:sp>
          <p:nvSpPr>
            <p:cNvPr id="49" name="Freeform 49"/>
            <p:cNvSpPr/>
            <p:nvPr/>
          </p:nvSpPr>
          <p:spPr>
            <a:xfrm>
              <a:off x="0" y="0"/>
              <a:ext cx="13674598" cy="2584450"/>
            </a:xfrm>
            <a:custGeom>
              <a:avLst/>
              <a:gdLst/>
              <a:ahLst/>
              <a:cxnLst/>
              <a:rect l="l" t="t" r="r" b="b"/>
              <a:pathLst>
                <a:path w="13674598" h="2584450">
                  <a:moveTo>
                    <a:pt x="0" y="0"/>
                  </a:moveTo>
                  <a:lnTo>
                    <a:pt x="13674598" y="0"/>
                  </a:lnTo>
                  <a:lnTo>
                    <a:pt x="13674598" y="2584450"/>
                  </a:lnTo>
                  <a:lnTo>
                    <a:pt x="0" y="2584450"/>
                  </a:lnTo>
                  <a:close/>
                </a:path>
              </a:pathLst>
            </a:custGeom>
            <a:solidFill>
              <a:srgbClr val="FAE0D1"/>
            </a:solidFill>
          </p:spPr>
        </p:sp>
      </p:grpSp>
      <p:sp>
        <p:nvSpPr>
          <p:cNvPr id="50" name="TextBox 50"/>
          <p:cNvSpPr txBox="1"/>
          <p:nvPr/>
        </p:nvSpPr>
        <p:spPr>
          <a:xfrm>
            <a:off x="7930953" y="5375548"/>
            <a:ext cx="9989477" cy="1779141"/>
          </a:xfrm>
          <a:prstGeom prst="rect">
            <a:avLst/>
          </a:prstGeom>
        </p:spPr>
        <p:txBody>
          <a:bodyPr lIns="0" tIns="0" rIns="0" bIns="0" rtlCol="0" anchor="t">
            <a:spAutoFit/>
          </a:bodyPr>
          <a:lstStyle/>
          <a:p>
            <a:pPr algn="ctr">
              <a:lnSpc>
                <a:spcPts val="2799"/>
              </a:lnSpc>
            </a:pPr>
            <a:r>
              <a:rPr lang="en-US" b="1" dirty="0">
                <a:solidFill>
                  <a:srgbClr val="000000"/>
                </a:solidFill>
                <a:latin typeface="Arial Bold"/>
                <a:ea typeface="Arial Bold"/>
                <a:cs typeface="Arial Bold"/>
                <a:sym typeface="Arial Bold"/>
              </a:rPr>
              <a:t>Research Impact</a:t>
            </a:r>
          </a:p>
          <a:p>
            <a:pPr marL="409399" lvl="4" indent="-81880" algn="just">
              <a:lnSpc>
                <a:spcPts val="1598"/>
              </a:lnSpc>
              <a:buFont typeface="Arial"/>
              <a:buChar char="•"/>
            </a:pPr>
            <a:r>
              <a:rPr lang="en-US" sz="1200" dirty="0">
                <a:solidFill>
                  <a:srgbClr val="000000"/>
                </a:solidFill>
                <a:latin typeface="Arial"/>
                <a:ea typeface="Arial"/>
                <a:cs typeface="Arial"/>
                <a:sym typeface="Arial"/>
              </a:rPr>
              <a:t>This study will adopt a qualitative systematic review research design using a secondary data analysis approach (</a:t>
            </a:r>
            <a:r>
              <a:rPr lang="en-US" sz="1200" dirty="0" err="1">
                <a:solidFill>
                  <a:srgbClr val="000000"/>
                </a:solidFill>
                <a:latin typeface="Arial"/>
                <a:ea typeface="Arial"/>
                <a:cs typeface="Arial"/>
                <a:sym typeface="Arial"/>
              </a:rPr>
              <a:t>Hennink</a:t>
            </a:r>
            <a:r>
              <a:rPr lang="en-US" sz="1200" dirty="0">
                <a:solidFill>
                  <a:srgbClr val="000000"/>
                </a:solidFill>
                <a:latin typeface="Arial"/>
                <a:ea typeface="Arial"/>
                <a:cs typeface="Arial"/>
                <a:sym typeface="Arial"/>
              </a:rPr>
              <a:t> and Kaiser, 2022)</a:t>
            </a:r>
            <a:r>
              <a:rPr lang="en-US" sz="1200" b="1" dirty="0">
                <a:solidFill>
                  <a:srgbClr val="000000"/>
                </a:solidFill>
                <a:latin typeface="Arial Bold"/>
                <a:ea typeface="Arial Bold"/>
                <a:cs typeface="Arial Bold"/>
                <a:sym typeface="Arial Bold"/>
              </a:rPr>
              <a:t>.</a:t>
            </a:r>
          </a:p>
          <a:p>
            <a:pPr marL="395373" lvl="4" indent="-79075" algn="just">
              <a:lnSpc>
                <a:spcPts val="1599"/>
              </a:lnSpc>
              <a:buFont typeface="Arial"/>
              <a:buChar char="•"/>
            </a:pPr>
            <a:r>
              <a:rPr lang="en-US" sz="1200" dirty="0">
                <a:solidFill>
                  <a:srgbClr val="000000"/>
                </a:solidFill>
                <a:latin typeface="Arial"/>
                <a:ea typeface="Arial"/>
                <a:cs typeface="Arial"/>
                <a:sym typeface="Arial"/>
              </a:rPr>
              <a:t>The review could benefit specific groups and services in clear ways. It could help Black, Asian, Mixed and other </a:t>
            </a:r>
            <a:r>
              <a:rPr lang="en-US" sz="1200" dirty="0" err="1">
                <a:solidFill>
                  <a:srgbClr val="000000"/>
                </a:solidFill>
                <a:latin typeface="Arial"/>
                <a:ea typeface="Arial"/>
                <a:cs typeface="Arial"/>
                <a:sym typeface="Arial"/>
              </a:rPr>
              <a:t>minoritised</a:t>
            </a:r>
            <a:r>
              <a:rPr lang="en-US" sz="1200" dirty="0">
                <a:solidFill>
                  <a:srgbClr val="000000"/>
                </a:solidFill>
                <a:latin typeface="Arial"/>
                <a:ea typeface="Arial"/>
                <a:cs typeface="Arial"/>
                <a:sym typeface="Arial"/>
              </a:rPr>
              <a:t> ethnic communities in England and Wales to have better access to care. It going to inform local public health teams and the Office for Health Improvement and Disparities (Alam, O’Halloran and Fowke, 2024). </a:t>
            </a:r>
          </a:p>
          <a:p>
            <a:pPr marL="395373" lvl="4" indent="-79075" algn="just">
              <a:lnSpc>
                <a:spcPts val="1599"/>
              </a:lnSpc>
              <a:buFont typeface="Arial"/>
              <a:buChar char="•"/>
            </a:pPr>
            <a:r>
              <a:rPr lang="en-US" sz="1200" dirty="0">
                <a:solidFill>
                  <a:srgbClr val="000000"/>
                </a:solidFill>
                <a:latin typeface="Arial"/>
                <a:ea typeface="Arial"/>
                <a:cs typeface="Arial"/>
                <a:sym typeface="Arial"/>
              </a:rPr>
              <a:t>It can give evidence to Integrated Care Boards and to Primary Care Networks. It is going to support the policies, for example Core20PLUS5 and the NHS Long Term Plan. It could guide GPs, practice nurses, community pharmacists, health visitors and social workers (Brennan, 2024). It can also help community link workers and local voluntary groups to design fairer services (McHugh et al., 2024).</a:t>
            </a:r>
          </a:p>
        </p:txBody>
      </p:sp>
      <p:grpSp>
        <p:nvGrpSpPr>
          <p:cNvPr id="51" name="Group 51"/>
          <p:cNvGrpSpPr/>
          <p:nvPr/>
        </p:nvGrpSpPr>
        <p:grpSpPr>
          <a:xfrm>
            <a:off x="10737159" y="3189245"/>
            <a:ext cx="7481411" cy="2190928"/>
            <a:chOff x="0" y="0"/>
            <a:chExt cx="9975215" cy="3640328"/>
          </a:xfrm>
        </p:grpSpPr>
        <p:sp>
          <p:nvSpPr>
            <p:cNvPr id="52" name="Freeform 52"/>
            <p:cNvSpPr/>
            <p:nvPr/>
          </p:nvSpPr>
          <p:spPr>
            <a:xfrm>
              <a:off x="0" y="0"/>
              <a:ext cx="9975215" cy="3640328"/>
            </a:xfrm>
            <a:custGeom>
              <a:avLst/>
              <a:gdLst/>
              <a:ahLst/>
              <a:cxnLst/>
              <a:rect l="l" t="t" r="r" b="b"/>
              <a:pathLst>
                <a:path w="9975215" h="3640328">
                  <a:moveTo>
                    <a:pt x="0" y="0"/>
                  </a:moveTo>
                  <a:lnTo>
                    <a:pt x="9975215" y="0"/>
                  </a:lnTo>
                  <a:lnTo>
                    <a:pt x="9975215" y="3640328"/>
                  </a:lnTo>
                  <a:lnTo>
                    <a:pt x="0" y="3640328"/>
                  </a:lnTo>
                  <a:close/>
                </a:path>
              </a:pathLst>
            </a:custGeom>
            <a:solidFill>
              <a:srgbClr val="D5EDA2"/>
            </a:solidFill>
          </p:spPr>
        </p:sp>
      </p:grpSp>
      <p:sp>
        <p:nvSpPr>
          <p:cNvPr id="53" name="TextBox 53"/>
          <p:cNvSpPr txBox="1"/>
          <p:nvPr/>
        </p:nvSpPr>
        <p:spPr>
          <a:xfrm>
            <a:off x="10689644" y="3012843"/>
            <a:ext cx="7379856" cy="2291461"/>
          </a:xfrm>
          <a:prstGeom prst="rect">
            <a:avLst/>
          </a:prstGeom>
        </p:spPr>
        <p:txBody>
          <a:bodyPr lIns="0" tIns="0" rIns="0" bIns="0" rtlCol="0" anchor="t">
            <a:spAutoFit/>
          </a:bodyPr>
          <a:lstStyle/>
          <a:p>
            <a:pPr algn="ctr">
              <a:lnSpc>
                <a:spcPts val="3600"/>
              </a:lnSpc>
            </a:pPr>
            <a:r>
              <a:rPr lang="en-US" b="1" dirty="0">
                <a:solidFill>
                  <a:srgbClr val="000000"/>
                </a:solidFill>
                <a:latin typeface="Arial Bold"/>
                <a:ea typeface="Arial Bold"/>
                <a:cs typeface="Arial Bold"/>
                <a:sym typeface="Arial Bold"/>
              </a:rPr>
              <a:t>Objectives</a:t>
            </a:r>
          </a:p>
          <a:p>
            <a:pPr marL="409711" lvl="4" indent="-81942" algn="just">
              <a:lnSpc>
                <a:spcPts val="1799"/>
              </a:lnSpc>
              <a:buFont typeface="Arial"/>
              <a:buChar char="•"/>
            </a:pPr>
            <a:r>
              <a:rPr lang="en-US" sz="1398" dirty="0">
                <a:solidFill>
                  <a:srgbClr val="000000"/>
                </a:solidFill>
                <a:latin typeface="Arial"/>
                <a:ea typeface="Arial"/>
                <a:cs typeface="Arial"/>
                <a:sym typeface="Arial"/>
              </a:rPr>
              <a:t>To undertake qualitative research to determine social, cultural and structural impediments to access of primary healthcare for ethnic minority communities</a:t>
            </a:r>
          </a:p>
          <a:p>
            <a:pPr marL="409711" lvl="4" indent="-81942" algn="just">
              <a:lnSpc>
                <a:spcPts val="1799"/>
              </a:lnSpc>
              <a:buFont typeface="Arial"/>
              <a:buChar char="•"/>
            </a:pPr>
            <a:r>
              <a:rPr lang="en-US" sz="1398" dirty="0">
                <a:solidFill>
                  <a:srgbClr val="000000"/>
                </a:solidFill>
                <a:latin typeface="Arial"/>
                <a:ea typeface="Arial"/>
                <a:cs typeface="Arial"/>
                <a:sym typeface="Arial"/>
              </a:rPr>
              <a:t>To identify the range and existential barriers enacted by the UK health system that impact minority communities of varied backgrounds, ethnicities and races</a:t>
            </a:r>
          </a:p>
          <a:p>
            <a:pPr marL="409711" lvl="4" indent="-81942" algn="just">
              <a:lnSpc>
                <a:spcPts val="1799"/>
              </a:lnSpc>
              <a:buFont typeface="Arial"/>
              <a:buChar char="•"/>
            </a:pPr>
            <a:r>
              <a:rPr lang="en-US" sz="1398" dirty="0">
                <a:solidFill>
                  <a:srgbClr val="000000"/>
                </a:solidFill>
                <a:latin typeface="Arial"/>
                <a:ea typeface="Arial"/>
                <a:cs typeface="Arial"/>
                <a:sym typeface="Arial"/>
              </a:rPr>
              <a:t>To complete a Systematic Review of the lived experiences of ethnic minority patients and challenges and barriers encountered with accessing primary healthcare</a:t>
            </a:r>
          </a:p>
          <a:p>
            <a:pPr marL="409711" lvl="4" indent="-81942" algn="just">
              <a:lnSpc>
                <a:spcPts val="1799"/>
              </a:lnSpc>
              <a:buFont typeface="Arial"/>
              <a:buChar char="•"/>
            </a:pPr>
            <a:r>
              <a:rPr lang="en-US" sz="1398" dirty="0">
                <a:solidFill>
                  <a:srgbClr val="000000"/>
                </a:solidFill>
                <a:latin typeface="Arial"/>
                <a:ea typeface="Arial"/>
                <a:cs typeface="Arial"/>
                <a:sym typeface="Arial"/>
              </a:rPr>
              <a:t>To suggest measures to enhance the availability and patient experiences among the ethnic minorities..</a:t>
            </a:r>
          </a:p>
        </p:txBody>
      </p:sp>
      <p:grpSp>
        <p:nvGrpSpPr>
          <p:cNvPr id="54" name="Group 54"/>
          <p:cNvGrpSpPr/>
          <p:nvPr/>
        </p:nvGrpSpPr>
        <p:grpSpPr>
          <a:xfrm>
            <a:off x="8031975" y="1529648"/>
            <a:ext cx="2582418" cy="1090612"/>
            <a:chOff x="0" y="0"/>
            <a:chExt cx="3443224" cy="1454150"/>
          </a:xfrm>
        </p:grpSpPr>
        <p:sp>
          <p:nvSpPr>
            <p:cNvPr id="55" name="Freeform 55"/>
            <p:cNvSpPr/>
            <p:nvPr/>
          </p:nvSpPr>
          <p:spPr>
            <a:xfrm>
              <a:off x="0" y="0"/>
              <a:ext cx="3443224" cy="1454150"/>
            </a:xfrm>
            <a:custGeom>
              <a:avLst/>
              <a:gdLst/>
              <a:ahLst/>
              <a:cxnLst/>
              <a:rect l="l" t="t" r="r" b="b"/>
              <a:pathLst>
                <a:path w="3443224" h="1454150">
                  <a:moveTo>
                    <a:pt x="0" y="0"/>
                  </a:moveTo>
                  <a:lnTo>
                    <a:pt x="3443224" y="0"/>
                  </a:lnTo>
                  <a:lnTo>
                    <a:pt x="3443224" y="1454150"/>
                  </a:lnTo>
                  <a:lnTo>
                    <a:pt x="0" y="1454150"/>
                  </a:lnTo>
                  <a:lnTo>
                    <a:pt x="0" y="0"/>
                  </a:lnTo>
                  <a:close/>
                </a:path>
              </a:pathLst>
            </a:custGeom>
            <a:blipFill>
              <a:blip r:embed="rId13"/>
              <a:stretch>
                <a:fillRect t="-160" b="-159"/>
              </a:stretch>
            </a:blipFill>
          </p:spPr>
        </p:sp>
      </p:grpSp>
      <p:sp>
        <p:nvSpPr>
          <p:cNvPr id="56" name="TextBox 56"/>
          <p:cNvSpPr txBox="1"/>
          <p:nvPr/>
        </p:nvSpPr>
        <p:spPr>
          <a:xfrm>
            <a:off x="8174184" y="2795226"/>
            <a:ext cx="2320852" cy="177489"/>
          </a:xfrm>
          <a:prstGeom prst="rect">
            <a:avLst/>
          </a:prstGeom>
        </p:spPr>
        <p:txBody>
          <a:bodyPr lIns="0" tIns="0" rIns="0" bIns="0" rtlCol="0" anchor="t">
            <a:spAutoFit/>
          </a:bodyPr>
          <a:lstStyle/>
          <a:p>
            <a:pPr algn="l">
              <a:lnSpc>
                <a:spcPts val="1200"/>
              </a:lnSpc>
            </a:pPr>
            <a:r>
              <a:rPr lang="en-US" sz="1000">
                <a:solidFill>
                  <a:srgbClr val="000000"/>
                </a:solidFill>
                <a:latin typeface="Arial"/>
                <a:ea typeface="Arial"/>
                <a:cs typeface="Arial"/>
                <a:sym typeface="Arial"/>
              </a:rPr>
              <a:t>Source:  (England and Wales, 2022)</a:t>
            </a:r>
          </a:p>
        </p:txBody>
      </p:sp>
      <p:sp>
        <p:nvSpPr>
          <p:cNvPr id="57" name="TextBox 57"/>
          <p:cNvSpPr txBox="1"/>
          <p:nvPr/>
        </p:nvSpPr>
        <p:spPr>
          <a:xfrm>
            <a:off x="8240639" y="5277002"/>
            <a:ext cx="2320852" cy="177489"/>
          </a:xfrm>
          <a:prstGeom prst="rect">
            <a:avLst/>
          </a:prstGeom>
        </p:spPr>
        <p:txBody>
          <a:bodyPr lIns="0" tIns="0" rIns="0" bIns="0" rtlCol="0" anchor="t">
            <a:spAutoFit/>
          </a:bodyPr>
          <a:lstStyle/>
          <a:p>
            <a:pPr algn="l">
              <a:lnSpc>
                <a:spcPts val="1200"/>
              </a:lnSpc>
            </a:pPr>
            <a:r>
              <a:rPr lang="en-US" sz="1000">
                <a:solidFill>
                  <a:srgbClr val="000000"/>
                </a:solidFill>
                <a:latin typeface="Arial"/>
                <a:ea typeface="Arial"/>
                <a:cs typeface="Arial"/>
                <a:sym typeface="Arial"/>
              </a:rPr>
              <a:t>Source:  (England and Wales, 2022)</a:t>
            </a:r>
          </a:p>
        </p:txBody>
      </p:sp>
      <p:grpSp>
        <p:nvGrpSpPr>
          <p:cNvPr id="59" name="Group 59"/>
          <p:cNvGrpSpPr/>
          <p:nvPr/>
        </p:nvGrpSpPr>
        <p:grpSpPr>
          <a:xfrm>
            <a:off x="10614393" y="1054917"/>
            <a:ext cx="7636014" cy="923035"/>
            <a:chOff x="0" y="0"/>
            <a:chExt cx="10415143" cy="1333754"/>
          </a:xfrm>
        </p:grpSpPr>
        <p:sp>
          <p:nvSpPr>
            <p:cNvPr id="60" name="Freeform 60"/>
            <p:cNvSpPr/>
            <p:nvPr/>
          </p:nvSpPr>
          <p:spPr>
            <a:xfrm>
              <a:off x="0" y="0"/>
              <a:ext cx="10415143" cy="1333754"/>
            </a:xfrm>
            <a:custGeom>
              <a:avLst/>
              <a:gdLst/>
              <a:ahLst/>
              <a:cxnLst/>
              <a:rect l="l" t="t" r="r" b="b"/>
              <a:pathLst>
                <a:path w="10415143" h="1333754">
                  <a:moveTo>
                    <a:pt x="0" y="0"/>
                  </a:moveTo>
                  <a:lnTo>
                    <a:pt x="10415143" y="0"/>
                  </a:lnTo>
                  <a:lnTo>
                    <a:pt x="10415143" y="1333754"/>
                  </a:lnTo>
                  <a:lnTo>
                    <a:pt x="0" y="1333754"/>
                  </a:lnTo>
                  <a:close/>
                </a:path>
              </a:pathLst>
            </a:custGeom>
            <a:solidFill>
              <a:srgbClr val="FCD5B5"/>
            </a:solidFill>
          </p:spPr>
        </p:sp>
      </p:grpSp>
      <p:sp>
        <p:nvSpPr>
          <p:cNvPr id="61" name="TextBox 61"/>
          <p:cNvSpPr txBox="1"/>
          <p:nvPr/>
        </p:nvSpPr>
        <p:spPr>
          <a:xfrm>
            <a:off x="10786380" y="1031784"/>
            <a:ext cx="7382967" cy="1000274"/>
          </a:xfrm>
          <a:prstGeom prst="rect">
            <a:avLst/>
          </a:prstGeom>
        </p:spPr>
        <p:txBody>
          <a:bodyPr wrap="square" lIns="0" tIns="0" rIns="0" bIns="0" rtlCol="0" anchor="t">
            <a:spAutoFit/>
          </a:bodyPr>
          <a:lstStyle/>
          <a:p>
            <a:pPr algn="ctr">
              <a:lnSpc>
                <a:spcPts val="3600"/>
              </a:lnSpc>
            </a:pPr>
            <a:r>
              <a:rPr lang="en-US" sz="1600" b="1" dirty="0">
                <a:solidFill>
                  <a:srgbClr val="000000"/>
                </a:solidFill>
                <a:latin typeface="Arial Bold"/>
                <a:ea typeface="Arial Bold"/>
                <a:cs typeface="Arial Bold"/>
                <a:sym typeface="Arial Bold"/>
              </a:rPr>
              <a:t>Research question</a:t>
            </a:r>
          </a:p>
          <a:p>
            <a:pPr algn="just">
              <a:lnSpc>
                <a:spcPts val="2100"/>
              </a:lnSpc>
            </a:pPr>
            <a:r>
              <a:rPr lang="en-US" sz="1400" b="1" dirty="0">
                <a:solidFill>
                  <a:srgbClr val="000000"/>
                </a:solidFill>
                <a:latin typeface="Arial Bold"/>
                <a:ea typeface="Arial Bold"/>
                <a:cs typeface="Arial Bold"/>
                <a:sym typeface="Arial Bold"/>
              </a:rPr>
              <a:t>Question: </a:t>
            </a:r>
            <a:r>
              <a:rPr lang="en-US" sz="1400" dirty="0">
                <a:solidFill>
                  <a:srgbClr val="000000"/>
                </a:solidFill>
                <a:latin typeface="Arial"/>
                <a:ea typeface="Arial"/>
                <a:cs typeface="Arial"/>
                <a:sym typeface="Arial"/>
              </a:rPr>
              <a:t>What are the health inequalities and accessibility barriers in primary healthcare encountered by Ethnic Minority communities in the UK?</a:t>
            </a:r>
          </a:p>
        </p:txBody>
      </p:sp>
      <p:pic>
        <p:nvPicPr>
          <p:cNvPr id="62" name="Picture 61">
            <a:extLst>
              <a:ext uri="{FF2B5EF4-FFF2-40B4-BE49-F238E27FC236}">
                <a16:creationId xmlns:a16="http://schemas.microsoft.com/office/drawing/2014/main" id="{BA6C6EE3-51E5-498D-8381-CA6B86EA679E}"/>
              </a:ext>
            </a:extLst>
          </p:cNvPr>
          <p:cNvPicPr>
            <a:picLocks noChangeAspect="1"/>
          </p:cNvPicPr>
          <p:nvPr/>
        </p:nvPicPr>
        <p:blipFill>
          <a:blip r:embed="rId14"/>
          <a:stretch>
            <a:fillRect/>
          </a:stretch>
        </p:blipFill>
        <p:spPr>
          <a:xfrm>
            <a:off x="8014711" y="3015290"/>
            <a:ext cx="2639797" cy="2219136"/>
          </a:xfrm>
          <a:prstGeom prst="rect">
            <a:avLst/>
          </a:prstGeom>
        </p:spPr>
      </p:pic>
      <p:grpSp>
        <p:nvGrpSpPr>
          <p:cNvPr id="66" name="Group 39">
            <a:extLst>
              <a:ext uri="{FF2B5EF4-FFF2-40B4-BE49-F238E27FC236}">
                <a16:creationId xmlns:a16="http://schemas.microsoft.com/office/drawing/2014/main" id="{C6F9590A-5611-4462-4E7C-956FD71D18BF}"/>
              </a:ext>
            </a:extLst>
          </p:cNvPr>
          <p:cNvGrpSpPr/>
          <p:nvPr/>
        </p:nvGrpSpPr>
        <p:grpSpPr>
          <a:xfrm>
            <a:off x="87935" y="7414196"/>
            <a:ext cx="8457219" cy="2812828"/>
            <a:chOff x="0" y="0"/>
            <a:chExt cx="13662533" cy="3750437"/>
          </a:xfrm>
        </p:grpSpPr>
        <p:sp>
          <p:nvSpPr>
            <p:cNvPr id="67" name="Freeform 40">
              <a:extLst>
                <a:ext uri="{FF2B5EF4-FFF2-40B4-BE49-F238E27FC236}">
                  <a16:creationId xmlns:a16="http://schemas.microsoft.com/office/drawing/2014/main" id="{2E091080-33E1-6A36-FDCD-2C528A26CC76}"/>
                </a:ext>
              </a:extLst>
            </p:cNvPr>
            <p:cNvSpPr/>
            <p:nvPr/>
          </p:nvSpPr>
          <p:spPr>
            <a:xfrm>
              <a:off x="0" y="0"/>
              <a:ext cx="13662533" cy="3750437"/>
            </a:xfrm>
            <a:custGeom>
              <a:avLst/>
              <a:gdLst/>
              <a:ahLst/>
              <a:cxnLst/>
              <a:rect l="l" t="t" r="r" b="b"/>
              <a:pathLst>
                <a:path w="13662533" h="3750437">
                  <a:moveTo>
                    <a:pt x="0" y="0"/>
                  </a:moveTo>
                  <a:lnTo>
                    <a:pt x="13662533" y="0"/>
                  </a:lnTo>
                  <a:lnTo>
                    <a:pt x="13662533" y="3750437"/>
                  </a:lnTo>
                  <a:lnTo>
                    <a:pt x="0" y="3750437"/>
                  </a:lnTo>
                  <a:close/>
                </a:path>
              </a:pathLst>
            </a:custGeom>
            <a:solidFill>
              <a:srgbClr val="F5E3A5"/>
            </a:solidFill>
          </p:spPr>
        </p:sp>
      </p:grpSp>
      <p:sp>
        <p:nvSpPr>
          <p:cNvPr id="68" name="TextBox 41">
            <a:extLst>
              <a:ext uri="{FF2B5EF4-FFF2-40B4-BE49-F238E27FC236}">
                <a16:creationId xmlns:a16="http://schemas.microsoft.com/office/drawing/2014/main" id="{B2C858D4-EF88-A7D9-C6E0-91A179AD69D0}"/>
              </a:ext>
            </a:extLst>
          </p:cNvPr>
          <p:cNvSpPr txBox="1"/>
          <p:nvPr/>
        </p:nvSpPr>
        <p:spPr>
          <a:xfrm>
            <a:off x="124004" y="7391256"/>
            <a:ext cx="8421149" cy="2847831"/>
          </a:xfrm>
          <a:prstGeom prst="rect">
            <a:avLst/>
          </a:prstGeom>
        </p:spPr>
        <p:txBody>
          <a:bodyPr wrap="square" lIns="0" tIns="0" rIns="0" bIns="0" rtlCol="0" anchor="t">
            <a:spAutoFit/>
          </a:bodyPr>
          <a:lstStyle/>
          <a:p>
            <a:pPr algn="ctr">
              <a:lnSpc>
                <a:spcPts val="1998"/>
              </a:lnSpc>
            </a:pPr>
            <a:r>
              <a:rPr lang="en-US" sz="1100" b="1" dirty="0">
                <a:latin typeface="Arial Bold"/>
                <a:ea typeface="Arial Bold"/>
                <a:cs typeface="Arial Bold"/>
                <a:sym typeface="Arial Bold"/>
              </a:rPr>
              <a:t>References</a:t>
            </a:r>
          </a:p>
          <a:p>
            <a:pPr marL="285750" indent="-285750" algn="just">
              <a:buFont typeface="Arial" panose="020B0604020202020204" pitchFamily="34" charset="0"/>
              <a:buChar char="•"/>
            </a:pPr>
            <a:r>
              <a:rPr lang="en-US" sz="800" dirty="0"/>
              <a:t>Ajayi , O. (2021). A Perspective on Health Inequalities in BAME Communities and How to Improve Access to Primary Care. </a:t>
            </a:r>
            <a:r>
              <a:rPr lang="en-US" sz="800" i="1" dirty="0"/>
              <a:t>Future Healthcare Journal</a:t>
            </a:r>
            <a:r>
              <a:rPr lang="en-US" sz="800" dirty="0"/>
              <a:t>, 8(1), pp.36–39. </a:t>
            </a:r>
            <a:r>
              <a:rPr lang="en-US" sz="800" dirty="0" err="1"/>
              <a:t>doi:</a:t>
            </a:r>
            <a:r>
              <a:rPr lang="en-US" sz="800" dirty="0" err="1">
                <a:hlinkClick r:id="rId15">
                  <a:extLst>
                    <a:ext uri="{A12FA001-AC4F-418D-AE19-62706E023703}">
                      <ahyp:hlinkClr xmlns:ahyp="http://schemas.microsoft.com/office/drawing/2018/hyperlinkcolor" val="tx"/>
                    </a:ext>
                  </a:extLst>
                </a:hlinkClick>
              </a:rPr>
              <a:t>https</a:t>
            </a:r>
            <a:r>
              <a:rPr lang="en-US" sz="800" dirty="0">
                <a:hlinkClick r:id="rId15">
                  <a:extLst>
                    <a:ext uri="{A12FA001-AC4F-418D-AE19-62706E023703}">
                      <ahyp:hlinkClr xmlns:ahyp="http://schemas.microsoft.com/office/drawing/2018/hyperlinkcolor" val="tx"/>
                    </a:ext>
                  </a:extLst>
                </a:hlinkClick>
              </a:rPr>
              <a:t>://doi.org/10.7861/fhj.2020-0217</a:t>
            </a:r>
            <a:r>
              <a:rPr lang="en-US" sz="800" dirty="0"/>
              <a:t>.</a:t>
            </a:r>
          </a:p>
          <a:p>
            <a:pPr marL="285750" indent="-285750" algn="just">
              <a:buFont typeface="Arial" panose="020B0604020202020204" pitchFamily="34" charset="0"/>
              <a:buChar char="•"/>
            </a:pPr>
            <a:r>
              <a:rPr lang="en-US" sz="800" dirty="0"/>
              <a:t>Alam, S., O’Halloran, S. and Fowke, A. (2024). What Are the Barriers to Mental Health Support for racially-</a:t>
            </a:r>
            <a:r>
              <a:rPr lang="en-US" sz="800" dirty="0" err="1"/>
              <a:t>minoritised</a:t>
            </a:r>
            <a:r>
              <a:rPr lang="en-US" sz="800" dirty="0"/>
              <a:t> People within the UK? a Systematic Review and Thematic Synthesis. </a:t>
            </a:r>
            <a:r>
              <a:rPr lang="en-US" sz="800" i="1" dirty="0"/>
              <a:t>The Cognitive </a:t>
            </a:r>
            <a:r>
              <a:rPr lang="en-US" sz="800" i="1" dirty="0" err="1"/>
              <a:t>Behaviour</a:t>
            </a:r>
            <a:r>
              <a:rPr lang="en-US" sz="800" i="1" dirty="0"/>
              <a:t> Therapist</a:t>
            </a:r>
            <a:r>
              <a:rPr lang="en-US" sz="800" dirty="0"/>
              <a:t>, 17(10). </a:t>
            </a:r>
            <a:r>
              <a:rPr lang="en-US" sz="800" dirty="0" err="1"/>
              <a:t>doi:</a:t>
            </a:r>
            <a:r>
              <a:rPr lang="en-US" sz="800" dirty="0" err="1">
                <a:hlinkClick r:id="rId16">
                  <a:extLst>
                    <a:ext uri="{A12FA001-AC4F-418D-AE19-62706E023703}">
                      <ahyp:hlinkClr xmlns:ahyp="http://schemas.microsoft.com/office/drawing/2018/hyperlinkcolor" val="tx"/>
                    </a:ext>
                  </a:extLst>
                </a:hlinkClick>
              </a:rPr>
              <a:t>https</a:t>
            </a:r>
            <a:r>
              <a:rPr lang="en-US" sz="800" dirty="0">
                <a:hlinkClick r:id="rId16">
                  <a:extLst>
                    <a:ext uri="{A12FA001-AC4F-418D-AE19-62706E023703}">
                      <ahyp:hlinkClr xmlns:ahyp="http://schemas.microsoft.com/office/drawing/2018/hyperlinkcolor" val="tx"/>
                    </a:ext>
                  </a:extLst>
                </a:hlinkClick>
              </a:rPr>
              <a:t>://doi.org/10.1017/S1754470X24000084</a:t>
            </a:r>
            <a:r>
              <a:rPr lang="en-US" sz="800" dirty="0"/>
              <a:t>.</a:t>
            </a:r>
          </a:p>
          <a:p>
            <a:pPr marL="285750" indent="-285750" algn="just">
              <a:buFont typeface="Arial" panose="020B0604020202020204" pitchFamily="34" charset="0"/>
              <a:buChar char="•"/>
            </a:pPr>
            <a:r>
              <a:rPr lang="en-US" sz="800" dirty="0"/>
              <a:t>Brennan, A. (2024). Applying the CORE20PLUS5 to Address Health Inequalities for Patients Under the Rehabilitation and Recovery Service in the London Borough of Hackney. </a:t>
            </a:r>
            <a:r>
              <a:rPr lang="en-US" sz="800" i="1" dirty="0" err="1"/>
              <a:t>BJPsych</a:t>
            </a:r>
            <a:r>
              <a:rPr lang="en-US" sz="800" i="1" dirty="0"/>
              <a:t> Open</a:t>
            </a:r>
            <a:r>
              <a:rPr lang="en-US" sz="800" dirty="0"/>
              <a:t>, 10(S1), pp.S223–S223. </a:t>
            </a:r>
            <a:r>
              <a:rPr lang="en-US" sz="800" dirty="0" err="1"/>
              <a:t>doi:</a:t>
            </a:r>
            <a:r>
              <a:rPr lang="en-US" sz="800" dirty="0" err="1">
                <a:hlinkClick r:id="rId17">
                  <a:extLst>
                    <a:ext uri="{A12FA001-AC4F-418D-AE19-62706E023703}">
                      <ahyp:hlinkClr xmlns:ahyp="http://schemas.microsoft.com/office/drawing/2018/hyperlinkcolor" val="tx"/>
                    </a:ext>
                  </a:extLst>
                </a:hlinkClick>
              </a:rPr>
              <a:t>https</a:t>
            </a:r>
            <a:r>
              <a:rPr lang="en-US" sz="800" dirty="0">
                <a:hlinkClick r:id="rId17">
                  <a:extLst>
                    <a:ext uri="{A12FA001-AC4F-418D-AE19-62706E023703}">
                      <ahyp:hlinkClr xmlns:ahyp="http://schemas.microsoft.com/office/drawing/2018/hyperlinkcolor" val="tx"/>
                    </a:ext>
                  </a:extLst>
                </a:hlinkClick>
              </a:rPr>
              <a:t>://doi.org/10.1192/bjo.2024.548</a:t>
            </a:r>
            <a:r>
              <a:rPr lang="en-US" sz="800" dirty="0"/>
              <a:t>.</a:t>
            </a:r>
          </a:p>
          <a:p>
            <a:pPr marL="285750" indent="-285750" algn="just">
              <a:buFont typeface="Arial" panose="020B0604020202020204" pitchFamily="34" charset="0"/>
              <a:buChar char="•"/>
            </a:pPr>
            <a:r>
              <a:rPr lang="en-US" sz="800" dirty="0" err="1"/>
              <a:t>Cheshmehzangi</a:t>
            </a:r>
            <a:r>
              <a:rPr lang="en-US" sz="800" dirty="0"/>
              <a:t>, A. (2021). Vulnerability of the UK’s BAME Communities during COVID-19: the Review of Public Health and socio-economic Inequalities. </a:t>
            </a:r>
            <a:r>
              <a:rPr lang="en-US" sz="800" i="1" dirty="0"/>
              <a:t>Journal of Human Behavior in the Social Environment</a:t>
            </a:r>
            <a:r>
              <a:rPr lang="en-US" sz="800" dirty="0"/>
              <a:t>, 32(2), pp.1–18. </a:t>
            </a:r>
            <a:r>
              <a:rPr lang="en-US" sz="800" dirty="0" err="1"/>
              <a:t>doi:</a:t>
            </a:r>
            <a:r>
              <a:rPr lang="en-US" sz="800" dirty="0" err="1">
                <a:hlinkClick r:id="rId18">
                  <a:extLst>
                    <a:ext uri="{A12FA001-AC4F-418D-AE19-62706E023703}">
                      <ahyp:hlinkClr xmlns:ahyp="http://schemas.microsoft.com/office/drawing/2018/hyperlinkcolor" val="tx"/>
                    </a:ext>
                  </a:extLst>
                </a:hlinkClick>
              </a:rPr>
              <a:t>https</a:t>
            </a:r>
            <a:r>
              <a:rPr lang="en-US" sz="800" dirty="0">
                <a:hlinkClick r:id="rId18">
                  <a:extLst>
                    <a:ext uri="{A12FA001-AC4F-418D-AE19-62706E023703}">
                      <ahyp:hlinkClr xmlns:ahyp="http://schemas.microsoft.com/office/drawing/2018/hyperlinkcolor" val="tx"/>
                    </a:ext>
                  </a:extLst>
                </a:hlinkClick>
              </a:rPr>
              <a:t>://doi.org/10.1080/10911359.2021.1875949</a:t>
            </a:r>
            <a:r>
              <a:rPr lang="en-US" sz="800" dirty="0"/>
              <a:t>.</a:t>
            </a:r>
          </a:p>
          <a:p>
            <a:pPr marL="285750" indent="-285750" algn="just">
              <a:buFont typeface="Arial" panose="020B0604020202020204" pitchFamily="34" charset="0"/>
              <a:buChar char="•"/>
            </a:pPr>
            <a:r>
              <a:rPr lang="en-US" sz="800" dirty="0"/>
              <a:t>Ekezie, W., Maxwell, A., Byron, M., </a:t>
            </a:r>
            <a:r>
              <a:rPr lang="en-US" sz="800" dirty="0" err="1"/>
              <a:t>Czyznikowska</a:t>
            </a:r>
            <a:r>
              <a:rPr lang="en-US" sz="800" dirty="0"/>
              <a:t>, B., Osman, I., Moylan, K., Gong, S. and Pareek, M. (2022). Health Communication and Inequalities in Primary Care Access during the COVID-19 Pandemic among Ethnic Minorities in the United Kingdom: Lived Experiences and Recommendations. </a:t>
            </a:r>
            <a:r>
              <a:rPr lang="en-US" sz="800" i="1" dirty="0"/>
              <a:t>International Journal of Environmental Research and Public Health</a:t>
            </a:r>
            <a:r>
              <a:rPr lang="en-US" sz="800" dirty="0"/>
              <a:t>, 19(22), p.15166. </a:t>
            </a:r>
            <a:r>
              <a:rPr lang="en-US" sz="800" dirty="0" err="1"/>
              <a:t>doi:</a:t>
            </a:r>
            <a:r>
              <a:rPr lang="en-US" sz="800" dirty="0" err="1">
                <a:hlinkClick r:id="rId19">
                  <a:extLst>
                    <a:ext uri="{A12FA001-AC4F-418D-AE19-62706E023703}">
                      <ahyp:hlinkClr xmlns:ahyp="http://schemas.microsoft.com/office/drawing/2018/hyperlinkcolor" val="tx"/>
                    </a:ext>
                  </a:extLst>
                </a:hlinkClick>
              </a:rPr>
              <a:t>https</a:t>
            </a:r>
            <a:r>
              <a:rPr lang="en-US" sz="800" dirty="0">
                <a:hlinkClick r:id="rId19">
                  <a:extLst>
                    <a:ext uri="{A12FA001-AC4F-418D-AE19-62706E023703}">
                      <ahyp:hlinkClr xmlns:ahyp="http://schemas.microsoft.com/office/drawing/2018/hyperlinkcolor" val="tx"/>
                    </a:ext>
                  </a:extLst>
                </a:hlinkClick>
              </a:rPr>
              <a:t>://doi.org/10.3390/ijerph192215166</a:t>
            </a:r>
            <a:r>
              <a:rPr lang="en-US" sz="800" dirty="0"/>
              <a:t>.</a:t>
            </a:r>
          </a:p>
          <a:p>
            <a:pPr marL="285750" indent="-285750" algn="just">
              <a:buFont typeface="Arial" panose="020B0604020202020204" pitchFamily="34" charset="0"/>
              <a:buChar char="•"/>
            </a:pPr>
            <a:r>
              <a:rPr lang="en-US" sz="800" dirty="0"/>
              <a:t>England and Wales (2022). </a:t>
            </a:r>
            <a:r>
              <a:rPr lang="en-US" sz="800" i="1" dirty="0"/>
              <a:t>Population of England and Wales</a:t>
            </a:r>
            <a:r>
              <a:rPr lang="en-US" sz="800" dirty="0"/>
              <a:t>. [online] Service.gov.uk. Available at: </a:t>
            </a:r>
            <a:r>
              <a:rPr lang="en-US" sz="800" dirty="0">
                <a:hlinkClick r:id="rId20">
                  <a:extLst>
                    <a:ext uri="{A12FA001-AC4F-418D-AE19-62706E023703}">
                      <ahyp:hlinkClr xmlns:ahyp="http://schemas.microsoft.com/office/drawing/2018/hyperlinkcolor" val="tx"/>
                    </a:ext>
                  </a:extLst>
                </a:hlinkClick>
              </a:rPr>
              <a:t>https://www.ethnicity-facts-figures.service.gov.uk/uk-population-by-ethnicity/national-and-regional-populations/population-of-england-and-wales/latest?</a:t>
            </a:r>
            <a:r>
              <a:rPr lang="en-US" sz="800" dirty="0"/>
              <a:t> [Accessed 4 Mar. 2026].</a:t>
            </a:r>
          </a:p>
          <a:p>
            <a:pPr marL="285750" indent="-285750" algn="just">
              <a:buFont typeface="Arial" panose="020B0604020202020204" pitchFamily="34" charset="0"/>
              <a:buChar char="•"/>
            </a:pPr>
            <a:r>
              <a:rPr lang="en-US" sz="800" dirty="0"/>
              <a:t>Eto, F., Samuel, M., Henkin, R., Mahesh, M., Ahmad, T., </a:t>
            </a:r>
            <a:r>
              <a:rPr lang="en-US" sz="800" dirty="0" err="1"/>
              <a:t>Angdembe</a:t>
            </a:r>
            <a:r>
              <a:rPr lang="en-US" sz="800" dirty="0"/>
              <a:t>, A., R. Hamish McAllister-Williams, Paolo </a:t>
            </a:r>
            <a:r>
              <a:rPr lang="en-US" sz="800" dirty="0" err="1"/>
              <a:t>Missier</a:t>
            </a:r>
            <a:r>
              <a:rPr lang="en-US" sz="800" dirty="0"/>
              <a:t>, Reynolds, N.J., Barnes, M.R., Hull, S., Finer, S. and Mathur, R. (2023). Ethnic differences in early onset multimorbidity and associations with health service use, long-term prescribing, years of life lost, and mortality: A cross-sectional study using clustering in the UK Clinical Practice Research Datalink. </a:t>
            </a:r>
            <a:r>
              <a:rPr lang="en-US" sz="800" i="1" dirty="0"/>
              <a:t>PLOS Medicine</a:t>
            </a:r>
            <a:r>
              <a:rPr lang="en-US" sz="800" dirty="0"/>
              <a:t>, 20(10), pp.e1004300–e1004300. </a:t>
            </a:r>
            <a:r>
              <a:rPr lang="en-US" sz="800" dirty="0" err="1"/>
              <a:t>doi:</a:t>
            </a:r>
            <a:r>
              <a:rPr lang="en-US" sz="800" dirty="0" err="1">
                <a:hlinkClick r:id="rId21">
                  <a:extLst>
                    <a:ext uri="{A12FA001-AC4F-418D-AE19-62706E023703}">
                      <ahyp:hlinkClr xmlns:ahyp="http://schemas.microsoft.com/office/drawing/2018/hyperlinkcolor" val="tx"/>
                    </a:ext>
                  </a:extLst>
                </a:hlinkClick>
              </a:rPr>
              <a:t>https</a:t>
            </a:r>
            <a:r>
              <a:rPr lang="en-US" sz="800" dirty="0">
                <a:hlinkClick r:id="rId21">
                  <a:extLst>
                    <a:ext uri="{A12FA001-AC4F-418D-AE19-62706E023703}">
                      <ahyp:hlinkClr xmlns:ahyp="http://schemas.microsoft.com/office/drawing/2018/hyperlinkcolor" val="tx"/>
                    </a:ext>
                  </a:extLst>
                </a:hlinkClick>
              </a:rPr>
              <a:t>://doi.org/10.1371/journal.pmed.1004300</a:t>
            </a:r>
            <a:r>
              <a:rPr lang="en-US" sz="800" dirty="0"/>
              <a:t>.</a:t>
            </a:r>
          </a:p>
          <a:p>
            <a:pPr marL="285750" indent="-285750" algn="just">
              <a:buFont typeface="Arial" panose="020B0604020202020204" pitchFamily="34" charset="0"/>
              <a:buChar char="•"/>
            </a:pPr>
            <a:r>
              <a:rPr lang="en-US" sz="800" dirty="0" err="1"/>
              <a:t>Gkiouleka</a:t>
            </a:r>
            <a:r>
              <a:rPr lang="en-US" sz="800" dirty="0"/>
              <a:t>, A., Wong, G., Sowden, S., Bambra, C., </a:t>
            </a:r>
            <a:r>
              <a:rPr lang="en-US" sz="800" dirty="0" err="1"/>
              <a:t>Siersbaek</a:t>
            </a:r>
            <a:r>
              <a:rPr lang="en-US" sz="800" dirty="0"/>
              <a:t>, R., Manji, S., Moseley, A., Harmston, R., Kuhn, I. and Ford, J. (2023). Reducing health inequalities through general practice. </a:t>
            </a:r>
            <a:r>
              <a:rPr lang="en-US" sz="800" i="1" dirty="0"/>
              <a:t>Reducing health inequalities through general practice</a:t>
            </a:r>
            <a:r>
              <a:rPr lang="en-US" sz="800" dirty="0"/>
              <a:t>, 8(6), pp.e463–e472. </a:t>
            </a:r>
            <a:r>
              <a:rPr lang="en-US" sz="800" dirty="0" err="1"/>
              <a:t>doi:</a:t>
            </a:r>
            <a:r>
              <a:rPr lang="en-US" sz="800" dirty="0" err="1">
                <a:hlinkClick r:id="rId22">
                  <a:extLst>
                    <a:ext uri="{A12FA001-AC4F-418D-AE19-62706E023703}">
                      <ahyp:hlinkClr xmlns:ahyp="http://schemas.microsoft.com/office/drawing/2018/hyperlinkcolor" val="tx"/>
                    </a:ext>
                  </a:extLst>
                </a:hlinkClick>
              </a:rPr>
              <a:t>https</a:t>
            </a:r>
            <a:r>
              <a:rPr lang="en-US" sz="800" dirty="0">
                <a:hlinkClick r:id="rId22">
                  <a:extLst>
                    <a:ext uri="{A12FA001-AC4F-418D-AE19-62706E023703}">
                      <ahyp:hlinkClr xmlns:ahyp="http://schemas.microsoft.com/office/drawing/2018/hyperlinkcolor" val="tx"/>
                    </a:ext>
                  </a:extLst>
                </a:hlinkClick>
              </a:rPr>
              <a:t>://doi.org/10.1016/s2468-2667(23)00093-2</a:t>
            </a:r>
            <a:r>
              <a:rPr lang="en-US" sz="800" dirty="0"/>
              <a:t>.</a:t>
            </a:r>
          </a:p>
          <a:p>
            <a:pPr marL="285750" indent="-285750" algn="just">
              <a:buFont typeface="Arial" panose="020B0604020202020204" pitchFamily="34" charset="0"/>
              <a:buChar char="•"/>
            </a:pPr>
            <a:r>
              <a:rPr lang="en-US" sz="800" dirty="0" err="1"/>
              <a:t>Hayanga</a:t>
            </a:r>
            <a:r>
              <a:rPr lang="en-US" sz="800" dirty="0"/>
              <a:t>, B., Stafford, M. and </a:t>
            </a:r>
            <a:r>
              <a:rPr lang="en-US" sz="800" dirty="0" err="1"/>
              <a:t>Bécares</a:t>
            </a:r>
            <a:r>
              <a:rPr lang="en-US" sz="800" dirty="0"/>
              <a:t>, L. (2023). Ethnic inequalities in multiple long-term health conditions in the United Kingdom: a systematic review and narrative synthesis. </a:t>
            </a:r>
            <a:r>
              <a:rPr lang="en-US" sz="800" i="1" dirty="0"/>
              <a:t>BMC Public Health</a:t>
            </a:r>
            <a:r>
              <a:rPr lang="en-US" sz="800" dirty="0"/>
              <a:t>, 23(1). </a:t>
            </a:r>
            <a:r>
              <a:rPr lang="en-US" sz="800" dirty="0" err="1"/>
              <a:t>doi:</a:t>
            </a:r>
            <a:r>
              <a:rPr lang="en-US" sz="800" dirty="0" err="1">
                <a:hlinkClick r:id="rId23">
                  <a:extLst>
                    <a:ext uri="{A12FA001-AC4F-418D-AE19-62706E023703}">
                      <ahyp:hlinkClr xmlns:ahyp="http://schemas.microsoft.com/office/drawing/2018/hyperlinkcolor" val="tx"/>
                    </a:ext>
                  </a:extLst>
                </a:hlinkClick>
              </a:rPr>
              <a:t>https</a:t>
            </a:r>
            <a:r>
              <a:rPr lang="en-US" sz="800" dirty="0">
                <a:hlinkClick r:id="rId23">
                  <a:extLst>
                    <a:ext uri="{A12FA001-AC4F-418D-AE19-62706E023703}">
                      <ahyp:hlinkClr xmlns:ahyp="http://schemas.microsoft.com/office/drawing/2018/hyperlinkcolor" val="tx"/>
                    </a:ext>
                  </a:extLst>
                </a:hlinkClick>
              </a:rPr>
              <a:t>://doi.org/10.1186/s12889-022-14940-w</a:t>
            </a:r>
            <a:r>
              <a:rPr lang="en-US" sz="800" dirty="0"/>
              <a:t>.</a:t>
            </a:r>
          </a:p>
          <a:p>
            <a:pPr marL="454579" lvl="2" indent="-285750" algn="just">
              <a:lnSpc>
                <a:spcPts val="1099"/>
              </a:lnSpc>
              <a:buFont typeface="Arial" panose="020B0604020202020204" pitchFamily="34" charset="0"/>
              <a:buChar char="•"/>
            </a:pPr>
            <a:endParaRPr lang="en-US" sz="800" dirty="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70</TotalTime>
  <Words>2064</Words>
  <Application>Microsoft Office PowerPoint</Application>
  <PresentationFormat>Custom</PresentationFormat>
  <Paragraphs>49</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 Bold</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Masrur Poster Practice Based Research _20260304_112804_0000.pptx_20260305_122050_0000.pptx</dc:title>
  <dc:creator>user</dc:creator>
  <cp:lastModifiedBy>peas hossain</cp:lastModifiedBy>
  <cp:revision>12</cp:revision>
  <dcterms:created xsi:type="dcterms:W3CDTF">2006-08-16T00:00:00Z</dcterms:created>
  <dcterms:modified xsi:type="dcterms:W3CDTF">2026-03-09T14:16:13Z</dcterms:modified>
  <dc:identifier>DAHDRJDo1Pw</dc:identifier>
</cp:coreProperties>
</file>