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78" r:id="rId3"/>
    <p:sldId id="263" r:id="rId4"/>
    <p:sldId id="265" r:id="rId5"/>
    <p:sldId id="264" r:id="rId6"/>
    <p:sldId id="266" r:id="rId7"/>
    <p:sldId id="267" r:id="rId8"/>
    <p:sldId id="269" r:id="rId9"/>
    <p:sldId id="270" r:id="rId10"/>
    <p:sldId id="271" r:id="rId11"/>
    <p:sldId id="268" r:id="rId12"/>
    <p:sldId id="273" r:id="rId13"/>
    <p:sldId id="262" r:id="rId14"/>
    <p:sldId id="275" r:id="rId15"/>
    <p:sldId id="276" r:id="rId16"/>
    <p:sldId id="277" r:id="rId17"/>
    <p:sldId id="258" r:id="rId18"/>
    <p:sldId id="259" r:id="rId19"/>
    <p:sldId id="260" r:id="rId20"/>
    <p:sldId id="261" r:id="rId21"/>
    <p:sldId id="25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2" d="100"/>
          <a:sy n="72" d="100"/>
        </p:scale>
        <p:origin x="1098"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B03FEB-087B-40C6-AC35-FD12C70C8EF2}" type="datetimeFigureOut">
              <a:rPr lang="en-GB" smtClean="0"/>
              <a:t>26/10/2018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03BD8C1-2B6F-4164-A611-8839505795DC}" type="slidenum">
              <a:rPr lang="en-GB" smtClean="0"/>
              <a:t>‹#›</a:t>
            </a:fld>
            <a:endParaRPr lang="en-GB"/>
          </a:p>
        </p:txBody>
      </p:sp>
    </p:spTree>
    <p:extLst>
      <p:ext uri="{BB962C8B-B14F-4D97-AF65-F5344CB8AC3E}">
        <p14:creationId xmlns:p14="http://schemas.microsoft.com/office/powerpoint/2010/main" val="2170836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3BD8C1-2B6F-4164-A611-8839505795DC}" type="slidenum">
              <a:rPr lang="en-GB" smtClean="0"/>
              <a:t>10</a:t>
            </a:fld>
            <a:endParaRPr lang="en-GB"/>
          </a:p>
        </p:txBody>
      </p:sp>
    </p:spTree>
    <p:extLst>
      <p:ext uri="{BB962C8B-B14F-4D97-AF65-F5344CB8AC3E}">
        <p14:creationId xmlns:p14="http://schemas.microsoft.com/office/powerpoint/2010/main" val="2240380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8235D60-F4E5-4BFC-8F65-85E2709B92A9}" type="datetimeFigureOut">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317876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8235D60-F4E5-4BFC-8F65-85E2709B92A9}" type="datetimeFigureOut">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655537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8235D60-F4E5-4BFC-8F65-85E2709B92A9}" type="datetimeFigureOut">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1435304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8235D60-F4E5-4BFC-8F65-85E2709B92A9}" type="datetimeFigureOut">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3574073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8235D60-F4E5-4BFC-8F65-85E2709B92A9}" type="datetimeFigureOut">
              <a:rPr lang="en-GB" smtClean="0"/>
              <a:t>26/10/2018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576670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8235D60-F4E5-4BFC-8F65-85E2709B92A9}" type="datetimeFigureOut">
              <a:rPr lang="en-GB" smtClean="0"/>
              <a:t>26/10/2018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426191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235D60-F4E5-4BFC-8F65-85E2709B92A9}" type="datetimeFigureOut">
              <a:rPr lang="en-GB" smtClean="0"/>
              <a:t>26/10/2018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2119655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235D60-F4E5-4BFC-8F65-85E2709B92A9}" type="datetimeFigureOut">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3131192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235D60-F4E5-4BFC-8F65-85E2709B92A9}" type="datetimeFigureOut">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2394267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8235D60-F4E5-4BFC-8F65-85E2709B92A9}" type="datetimeFigureOut">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1959913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8235D60-F4E5-4BFC-8F65-85E2709B92A9}" type="datetimeFigureOut">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069CC4-B02B-42BE-9CC2-912A4C37EFC3}" type="slidenum">
              <a:rPr lang="en-GB" smtClean="0"/>
              <a:t>‹#›</a:t>
            </a:fld>
            <a:endParaRPr lang="en-GB"/>
          </a:p>
        </p:txBody>
      </p:sp>
    </p:spTree>
    <p:extLst>
      <p:ext uri="{BB962C8B-B14F-4D97-AF65-F5344CB8AC3E}">
        <p14:creationId xmlns:p14="http://schemas.microsoft.com/office/powerpoint/2010/main" val="3607185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235D60-F4E5-4BFC-8F65-85E2709B92A9}" type="datetimeFigureOut">
              <a:rPr lang="en-GB" smtClean="0"/>
              <a:t>26/10/2018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069CC4-B02B-42BE-9CC2-912A4C37EFC3}" type="slidenum">
              <a:rPr lang="en-GB" smtClean="0"/>
              <a:t>‹#›</a:t>
            </a:fld>
            <a:endParaRPr lang="en-GB"/>
          </a:p>
        </p:txBody>
      </p:sp>
    </p:spTree>
    <p:extLst>
      <p:ext uri="{BB962C8B-B14F-4D97-AF65-F5344CB8AC3E}">
        <p14:creationId xmlns:p14="http://schemas.microsoft.com/office/powerpoint/2010/main" val="1737692951"/>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Identity and Myth</a:t>
            </a:r>
            <a:endParaRPr lang="en-GB" dirty="0"/>
          </a:p>
        </p:txBody>
      </p:sp>
      <p:sp>
        <p:nvSpPr>
          <p:cNvPr id="3" name="Subtitle 2"/>
          <p:cNvSpPr>
            <a:spLocks noGrp="1"/>
          </p:cNvSpPr>
          <p:nvPr>
            <p:ph type="subTitle" idx="1"/>
          </p:nvPr>
        </p:nvSpPr>
        <p:spPr/>
        <p:txBody>
          <a:bodyPr/>
          <a:lstStyle/>
          <a:p>
            <a:r>
              <a:rPr lang="en-GB" dirty="0" smtClean="0"/>
              <a:t>The Normans in Italy</a:t>
            </a:r>
            <a:endParaRPr lang="en-GB" dirty="0"/>
          </a:p>
        </p:txBody>
      </p:sp>
    </p:spTree>
    <p:extLst>
      <p:ext uri="{BB962C8B-B14F-4D97-AF65-F5344CB8AC3E}">
        <p14:creationId xmlns:p14="http://schemas.microsoft.com/office/powerpoint/2010/main" val="3495018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upload.wikimedia.org/wikipedia/commons/thumb/e/e9/Italy_1000_AD.svg/2000px-Italy_1000_AD.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55976" y="21865"/>
            <a:ext cx="4762675" cy="6836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5935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dauniatur.it/wp/wp-content/uploads/2014/03/Monte-SantAngelo-Santuario-San-Michele-Arcangelo-Grotta-S.-Michel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620688"/>
            <a:ext cx="6905625" cy="5181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9830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99992" cy="69085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960477"/>
            <a:ext cx="4139952" cy="5897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2501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http://upload.wikimedia.org/wikipedia/commons/thumb/e/e9/Italy_1000_AD.svg/2000px-Italy_1000_AD.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55976" y="21865"/>
            <a:ext cx="4762675" cy="6836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646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24538"/>
            <a:ext cx="8814032" cy="6028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16302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52" y="1097295"/>
            <a:ext cx="9036496" cy="50653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707904" y="332656"/>
            <a:ext cx="1584176" cy="369332"/>
          </a:xfrm>
          <a:prstGeom prst="rect">
            <a:avLst/>
          </a:prstGeom>
          <a:noFill/>
        </p:spPr>
        <p:txBody>
          <a:bodyPr wrap="square" rtlCol="0">
            <a:spAutoFit/>
          </a:bodyPr>
          <a:lstStyle/>
          <a:p>
            <a:pPr algn="ctr"/>
            <a:r>
              <a:rPr lang="en-GB" dirty="0" err="1" smtClean="0"/>
              <a:t>Gerace</a:t>
            </a:r>
            <a:r>
              <a:rPr lang="en-GB" dirty="0" smtClean="0"/>
              <a:t> Castle</a:t>
            </a:r>
            <a:endParaRPr lang="en-GB" dirty="0"/>
          </a:p>
        </p:txBody>
      </p:sp>
    </p:spTree>
    <p:extLst>
      <p:ext uri="{BB962C8B-B14F-4D97-AF65-F5344CB8AC3E}">
        <p14:creationId xmlns:p14="http://schemas.microsoft.com/office/powerpoint/2010/main" val="611190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538752"/>
            <a:ext cx="9144000" cy="5355312"/>
          </a:xfrm>
          <a:prstGeom prst="rect">
            <a:avLst/>
          </a:prstGeom>
        </p:spPr>
        <p:txBody>
          <a:bodyPr wrap="square">
            <a:spAutoFit/>
          </a:bodyPr>
          <a:lstStyle/>
          <a:p>
            <a:r>
              <a:rPr lang="en-GB" dirty="0" smtClean="0"/>
              <a:t>While he plundered here and their, he was unable to capture any </a:t>
            </a:r>
            <a:r>
              <a:rPr lang="en-GB" dirty="0" err="1" smtClean="0"/>
              <a:t>castrum</a:t>
            </a:r>
            <a:r>
              <a:rPr lang="en-GB" dirty="0" smtClean="0"/>
              <a:t> or city, and so he resorted to a stratagem to enter a certain place, which was very difficult of access since there were many inhabitants, and the monastic community which was living there would allow no stranger to enter. The cunning [Robert] thought up an ingenious trick.[6] He told his people to announce that one of their numbers had died. The latter was placed on a bier as though he was dead, and on Robert’s order was covered with a silk cloth which concealed his face (as it is the custom of Normans to cover bodies). Swords were hidden on the bier under the ‘body’s’ back. The ‘body’ was carried to the entrance of the monastery to be buried there, and this pretended death deceived those who could not be taken in by living men. While a simple funeral service was being conducted the man who was about to buried suddenly sprang up; his companions seized their swords and threw themselves on the inhabitants of the place who had been deceived by this ruse. What could those stupid people do? They could neither fight nor flee, and all were captured. Thus, Robert, you placed your first garrison in a fortress! He did not however destroy the monastery, nor did he expel the monastic community from it. Robert gathered a very powerful force in this </a:t>
            </a:r>
            <a:r>
              <a:rPr lang="en-GB" dirty="0" err="1" smtClean="0"/>
              <a:t>castrum</a:t>
            </a:r>
            <a:r>
              <a:rPr lang="en-GB" dirty="0" smtClean="0"/>
              <a:t>, and became even more beloved by his men since he was both mighty in war and wise in counsel. He was called the count of this region, and considered as such especially by those who were accompanied by their own following of knights. One of these was called </a:t>
            </a:r>
            <a:r>
              <a:rPr lang="en-GB" dirty="0" err="1" smtClean="0"/>
              <a:t>Torsten</a:t>
            </a:r>
            <a:r>
              <a:rPr lang="en-GB" dirty="0" smtClean="0"/>
              <a:t>, another </a:t>
            </a:r>
            <a:r>
              <a:rPr lang="en-GB" dirty="0" err="1" smtClean="0"/>
              <a:t>Hareng</a:t>
            </a:r>
            <a:r>
              <a:rPr lang="en-GB" dirty="0" smtClean="0"/>
              <a:t>, and [there was] the warlike Roger. To these he gave towns in the area which had been conceded to him. </a:t>
            </a:r>
            <a:endParaRPr lang="en-GB" dirty="0"/>
          </a:p>
        </p:txBody>
      </p:sp>
    </p:spTree>
    <p:extLst>
      <p:ext uri="{BB962C8B-B14F-4D97-AF65-F5344CB8AC3E}">
        <p14:creationId xmlns:p14="http://schemas.microsoft.com/office/powerpoint/2010/main" val="3676776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www.habsburg.net/typo3temp/pics/5fe6f91c5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22181"/>
            <a:ext cx="4824536" cy="698018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012160" y="1124744"/>
            <a:ext cx="2016224" cy="369332"/>
          </a:xfrm>
          <a:prstGeom prst="rect">
            <a:avLst/>
          </a:prstGeom>
          <a:noFill/>
        </p:spPr>
        <p:txBody>
          <a:bodyPr wrap="square" rtlCol="0">
            <a:spAutoFit/>
          </a:bodyPr>
          <a:lstStyle/>
          <a:p>
            <a:r>
              <a:rPr lang="en-GB" dirty="0" smtClean="0"/>
              <a:t>Pope Leo IX</a:t>
            </a:r>
            <a:endParaRPr lang="en-GB" dirty="0"/>
          </a:p>
        </p:txBody>
      </p:sp>
    </p:spTree>
    <p:extLst>
      <p:ext uri="{BB962C8B-B14F-4D97-AF65-F5344CB8AC3E}">
        <p14:creationId xmlns:p14="http://schemas.microsoft.com/office/powerpoint/2010/main" val="488758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descr="http://upload.wikimedia.org/wikipedia/commons/thumb/7/7b/Italy_and_Illyria_1084_v2.svg/1000px-Italy_and_Illyria_1084_v2.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9397"/>
            <a:ext cx="5476363" cy="6848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8091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1052736"/>
            <a:ext cx="4216102" cy="4426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0780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Identity and Myth</a:t>
            </a:r>
            <a:endParaRPr lang="en-GB" dirty="0"/>
          </a:p>
        </p:txBody>
      </p:sp>
      <p:sp>
        <p:nvSpPr>
          <p:cNvPr id="3" name="Subtitle 2"/>
          <p:cNvSpPr>
            <a:spLocks noGrp="1"/>
          </p:cNvSpPr>
          <p:nvPr>
            <p:ph type="subTitle" idx="1"/>
          </p:nvPr>
        </p:nvSpPr>
        <p:spPr/>
        <p:txBody>
          <a:bodyPr/>
          <a:lstStyle/>
          <a:p>
            <a:r>
              <a:rPr lang="en-GB" dirty="0" smtClean="0"/>
              <a:t>Normans in Italy Part 2</a:t>
            </a:r>
            <a:endParaRPr lang="en-GB" dirty="0"/>
          </a:p>
        </p:txBody>
      </p:sp>
    </p:spTree>
    <p:extLst>
      <p:ext uri="{BB962C8B-B14F-4D97-AF65-F5344CB8AC3E}">
        <p14:creationId xmlns:p14="http://schemas.microsoft.com/office/powerpoint/2010/main" val="134435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212976"/>
            <a:ext cx="7848872" cy="3413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4518648" cy="33889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292080" y="1509826"/>
            <a:ext cx="2520280" cy="646331"/>
          </a:xfrm>
          <a:prstGeom prst="rect">
            <a:avLst/>
          </a:prstGeom>
        </p:spPr>
        <p:txBody>
          <a:bodyPr wrap="square">
            <a:spAutoFit/>
          </a:bodyPr>
          <a:lstStyle/>
          <a:p>
            <a:r>
              <a:rPr lang="en-GB" sz="3600" dirty="0" err="1" smtClean="0"/>
              <a:t>Melfi</a:t>
            </a:r>
            <a:r>
              <a:rPr lang="en-GB" sz="3600" dirty="0" smtClean="0"/>
              <a:t> Castle</a:t>
            </a:r>
            <a:endParaRPr lang="en-GB" sz="3600" dirty="0"/>
          </a:p>
        </p:txBody>
      </p:sp>
    </p:spTree>
    <p:extLst>
      <p:ext uri="{BB962C8B-B14F-4D97-AF65-F5344CB8AC3E}">
        <p14:creationId xmlns:p14="http://schemas.microsoft.com/office/powerpoint/2010/main" val="4292566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8755" y="260648"/>
            <a:ext cx="8349952" cy="62624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2989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ttp://www.scalea.co.uk/images/ScaleaCastl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539291"/>
            <a:ext cx="7488907" cy="561337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635896" y="6381328"/>
            <a:ext cx="1579278" cy="369332"/>
          </a:xfrm>
          <a:prstGeom prst="rect">
            <a:avLst/>
          </a:prstGeom>
        </p:spPr>
        <p:txBody>
          <a:bodyPr wrap="none">
            <a:spAutoFit/>
          </a:bodyPr>
          <a:lstStyle/>
          <a:p>
            <a:r>
              <a:rPr lang="en-GB" dirty="0" smtClean="0"/>
              <a:t>castle in </a:t>
            </a:r>
            <a:r>
              <a:rPr lang="en-GB" dirty="0" err="1" smtClean="0"/>
              <a:t>scalea</a:t>
            </a:r>
            <a:endParaRPr lang="en-GB" dirty="0"/>
          </a:p>
        </p:txBody>
      </p:sp>
    </p:spTree>
    <p:extLst>
      <p:ext uri="{BB962C8B-B14F-4D97-AF65-F5344CB8AC3E}">
        <p14:creationId xmlns:p14="http://schemas.microsoft.com/office/powerpoint/2010/main" val="1648474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farm5.staticflickr.com/4098/4875802070_d5f5fcb371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24198"/>
            <a:ext cx="8201769" cy="6154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669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1826" y="188640"/>
            <a:ext cx="7879505" cy="5895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672466" y="6212816"/>
            <a:ext cx="5544616" cy="369332"/>
          </a:xfrm>
          <a:prstGeom prst="rect">
            <a:avLst/>
          </a:prstGeom>
          <a:noFill/>
        </p:spPr>
        <p:txBody>
          <a:bodyPr wrap="square" rtlCol="0">
            <a:spAutoFit/>
          </a:bodyPr>
          <a:lstStyle/>
          <a:p>
            <a:pPr algn="ctr"/>
            <a:r>
              <a:rPr lang="it-IT" dirty="0" smtClean="0"/>
              <a:t>Castle del Monte -Puglia, Italy</a:t>
            </a:r>
            <a:endParaRPr lang="en-GB" dirty="0"/>
          </a:p>
        </p:txBody>
      </p:sp>
    </p:spTree>
    <p:extLst>
      <p:ext uri="{BB962C8B-B14F-4D97-AF65-F5344CB8AC3E}">
        <p14:creationId xmlns:p14="http://schemas.microsoft.com/office/powerpoint/2010/main" val="42459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4698" y="206510"/>
            <a:ext cx="7934605" cy="59587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55776" y="6309320"/>
            <a:ext cx="4176464" cy="369332"/>
          </a:xfrm>
          <a:prstGeom prst="rect">
            <a:avLst/>
          </a:prstGeom>
          <a:noFill/>
        </p:spPr>
        <p:txBody>
          <a:bodyPr wrap="square" rtlCol="0">
            <a:spAutoFit/>
          </a:bodyPr>
          <a:lstStyle/>
          <a:p>
            <a:pPr algn="ctr"/>
            <a:r>
              <a:rPr lang="en-GB" dirty="0" smtClean="0"/>
              <a:t>Early Norman castle at </a:t>
            </a:r>
            <a:r>
              <a:rPr lang="en-GB" dirty="0" err="1" smtClean="0"/>
              <a:t>Adrano</a:t>
            </a:r>
            <a:endParaRPr lang="en-GB" dirty="0"/>
          </a:p>
        </p:txBody>
      </p:sp>
    </p:spTree>
    <p:extLst>
      <p:ext uri="{BB962C8B-B14F-4D97-AF65-F5344CB8AC3E}">
        <p14:creationId xmlns:p14="http://schemas.microsoft.com/office/powerpoint/2010/main" val="25838044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221" y="548680"/>
            <a:ext cx="7659559" cy="5695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50003" y="6272774"/>
            <a:ext cx="2643994" cy="369332"/>
          </a:xfrm>
          <a:prstGeom prst="rect">
            <a:avLst/>
          </a:prstGeom>
        </p:spPr>
        <p:txBody>
          <a:bodyPr wrap="none">
            <a:spAutoFit/>
          </a:bodyPr>
          <a:lstStyle/>
          <a:p>
            <a:r>
              <a:rPr lang="en-GB" dirty="0" err="1" smtClean="0"/>
              <a:t>Salemi</a:t>
            </a:r>
            <a:r>
              <a:rPr lang="en-GB" dirty="0" smtClean="0"/>
              <a:t>, the Norman castle</a:t>
            </a:r>
            <a:endParaRPr lang="en-GB" dirty="0"/>
          </a:p>
        </p:txBody>
      </p:sp>
    </p:spTree>
    <p:extLst>
      <p:ext uri="{BB962C8B-B14F-4D97-AF65-F5344CB8AC3E}">
        <p14:creationId xmlns:p14="http://schemas.microsoft.com/office/powerpoint/2010/main" val="3203401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556" y="3140968"/>
            <a:ext cx="7992888" cy="3211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59811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1880" y="332656"/>
            <a:ext cx="5246640" cy="39349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77081" y="332656"/>
            <a:ext cx="3024336" cy="369332"/>
          </a:xfrm>
          <a:prstGeom prst="rect">
            <a:avLst/>
          </a:prstGeom>
          <a:noFill/>
        </p:spPr>
        <p:txBody>
          <a:bodyPr wrap="square" rtlCol="0">
            <a:spAutoFit/>
          </a:bodyPr>
          <a:lstStyle/>
          <a:p>
            <a:r>
              <a:rPr lang="en-GB" dirty="0" err="1" smtClean="0"/>
              <a:t>Castello</a:t>
            </a:r>
            <a:r>
              <a:rPr lang="en-GB" dirty="0" smtClean="0"/>
              <a:t> di </a:t>
            </a:r>
            <a:r>
              <a:rPr lang="en-GB" dirty="0" err="1" smtClean="0"/>
              <a:t>Venere</a:t>
            </a:r>
            <a:r>
              <a:rPr lang="en-GB" dirty="0" smtClean="0"/>
              <a:t>, </a:t>
            </a:r>
            <a:r>
              <a:rPr lang="en-GB" dirty="0" err="1" smtClean="0"/>
              <a:t>Erice</a:t>
            </a:r>
            <a:r>
              <a:rPr lang="en-GB" dirty="0" smtClean="0"/>
              <a:t>, Sicily</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214781"/>
            <a:ext cx="4968552" cy="3376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810512" y="5517232"/>
            <a:ext cx="2477025" cy="369332"/>
          </a:xfrm>
          <a:prstGeom prst="rect">
            <a:avLst/>
          </a:prstGeom>
        </p:spPr>
        <p:txBody>
          <a:bodyPr wrap="none">
            <a:spAutoFit/>
          </a:bodyPr>
          <a:lstStyle/>
          <a:p>
            <a:r>
              <a:rPr lang="en-GB" dirty="0" err="1" smtClean="0"/>
              <a:t>Abruzzo</a:t>
            </a:r>
            <a:r>
              <a:rPr lang="en-GB" dirty="0" smtClean="0"/>
              <a:t> - Norman castle</a:t>
            </a:r>
            <a:endParaRPr lang="en-GB" dirty="0"/>
          </a:p>
        </p:txBody>
      </p:sp>
    </p:spTree>
    <p:extLst>
      <p:ext uri="{BB962C8B-B14F-4D97-AF65-F5344CB8AC3E}">
        <p14:creationId xmlns:p14="http://schemas.microsoft.com/office/powerpoint/2010/main" val="14110088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239</TotalTime>
  <Words>404</Words>
  <Application>Microsoft Office PowerPoint</Application>
  <PresentationFormat>On-screen Show (4:3)</PresentationFormat>
  <Paragraphs>15</Paragraphs>
  <Slides>21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Identity and Myth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Identity and Myth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Myth</dc:title>
  <dc:creator>Administrator</dc:creator>
  <cp:lastModifiedBy>Harriet Webster</cp:lastModifiedBy>
  <cp:revision>8</cp:revision>
  <dcterms:created xsi:type="dcterms:W3CDTF">2015-02-11T11:11:29Z</dcterms:created>
  <dcterms:modified xsi:type="dcterms:W3CDTF">2018-10-26T08:51:07Z</dcterms:modified>
</cp:coreProperties>
</file>