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33"/>
  </p:notesMasterIdLst>
  <p:handoutMasterIdLst>
    <p:handoutMasterId r:id="rId134"/>
  </p:handoutMasterIdLst>
  <p:sldIdLst>
    <p:sldId id="314" r:id="rId2"/>
    <p:sldId id="845" r:id="rId3"/>
    <p:sldId id="506" r:id="rId4"/>
    <p:sldId id="461" r:id="rId5"/>
    <p:sldId id="462" r:id="rId6"/>
    <p:sldId id="583" r:id="rId7"/>
    <p:sldId id="537" r:id="rId8"/>
    <p:sldId id="479" r:id="rId9"/>
    <p:sldId id="480" r:id="rId10"/>
    <p:sldId id="483" r:id="rId11"/>
    <p:sldId id="400" r:id="rId12"/>
    <p:sldId id="399" r:id="rId13"/>
    <p:sldId id="844" r:id="rId14"/>
    <p:sldId id="426" r:id="rId15"/>
    <p:sldId id="415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547" r:id="rId25"/>
    <p:sldId id="846" r:id="rId26"/>
    <p:sldId id="579" r:id="rId27"/>
    <p:sldId id="390" r:id="rId28"/>
    <p:sldId id="539" r:id="rId29"/>
    <p:sldId id="552" r:id="rId30"/>
    <p:sldId id="586" r:id="rId31"/>
    <p:sldId id="388" r:id="rId32"/>
    <p:sldId id="580" r:id="rId33"/>
    <p:sldId id="836" r:id="rId34"/>
    <p:sldId id="475" r:id="rId35"/>
    <p:sldId id="476" r:id="rId36"/>
    <p:sldId id="581" r:id="rId37"/>
    <p:sldId id="553" r:id="rId38"/>
    <p:sldId id="554" r:id="rId39"/>
    <p:sldId id="485" r:id="rId40"/>
    <p:sldId id="575" r:id="rId41"/>
    <p:sldId id="538" r:id="rId42"/>
    <p:sldId id="555" r:id="rId43"/>
    <p:sldId id="595" r:id="rId44"/>
    <p:sldId id="356" r:id="rId45"/>
    <p:sldId id="606" r:id="rId46"/>
    <p:sldId id="551" r:id="rId47"/>
    <p:sldId id="604" r:id="rId48"/>
    <p:sldId id="397" r:id="rId49"/>
    <p:sldId id="403" r:id="rId50"/>
    <p:sldId id="478" r:id="rId51"/>
    <p:sldId id="402" r:id="rId52"/>
    <p:sldId id="608" r:id="rId53"/>
    <p:sldId id="576" r:id="rId54"/>
    <p:sldId id="577" r:id="rId55"/>
    <p:sldId id="398" r:id="rId56"/>
    <p:sldId id="603" r:id="rId57"/>
    <p:sldId id="401" r:id="rId58"/>
    <p:sldId id="473" r:id="rId59"/>
    <p:sldId id="502" r:id="rId60"/>
    <p:sldId id="358" r:id="rId61"/>
    <p:sldId id="354" r:id="rId62"/>
    <p:sldId id="585" r:id="rId63"/>
    <p:sldId id="556" r:id="rId64"/>
    <p:sldId id="505" r:id="rId65"/>
    <p:sldId id="596" r:id="rId66"/>
    <p:sldId id="511" r:id="rId67"/>
    <p:sldId id="512" r:id="rId68"/>
    <p:sldId id="513" r:id="rId69"/>
    <p:sldId id="514" r:id="rId70"/>
    <p:sldId id="360" r:id="rId71"/>
    <p:sldId id="588" r:id="rId72"/>
    <p:sldId id="589" r:id="rId73"/>
    <p:sldId id="590" r:id="rId74"/>
    <p:sldId id="424" r:id="rId75"/>
    <p:sldId id="373" r:id="rId76"/>
    <p:sldId id="544" r:id="rId77"/>
    <p:sldId id="419" r:id="rId78"/>
    <p:sldId id="516" r:id="rId79"/>
    <p:sldId id="370" r:id="rId80"/>
    <p:sldId id="491" r:id="rId81"/>
    <p:sldId id="835" r:id="rId82"/>
    <p:sldId id="517" r:id="rId83"/>
    <p:sldId id="416" r:id="rId84"/>
    <p:sldId id="455" r:id="rId85"/>
    <p:sldId id="417" r:id="rId86"/>
    <p:sldId id="494" r:id="rId87"/>
    <p:sldId id="592" r:id="rId88"/>
    <p:sldId id="486" r:id="rId89"/>
    <p:sldId id="487" r:id="rId90"/>
    <p:sldId id="518" r:id="rId91"/>
    <p:sldId id="488" r:id="rId92"/>
    <p:sldId id="497" r:id="rId93"/>
    <p:sldId id="542" r:id="rId94"/>
    <p:sldId id="498" r:id="rId95"/>
    <p:sldId id="499" r:id="rId96"/>
    <p:sldId id="543" r:id="rId97"/>
    <p:sldId id="496" r:id="rId98"/>
    <p:sldId id="546" r:id="rId99"/>
    <p:sldId id="847" r:id="rId100"/>
    <p:sldId id="558" r:id="rId101"/>
    <p:sldId id="559" r:id="rId102"/>
    <p:sldId id="560" r:id="rId103"/>
    <p:sldId id="561" r:id="rId104"/>
    <p:sldId id="562" r:id="rId105"/>
    <p:sldId id="563" r:id="rId106"/>
    <p:sldId id="564" r:id="rId107"/>
    <p:sldId id="565" r:id="rId108"/>
    <p:sldId id="566" r:id="rId109"/>
    <p:sldId id="567" r:id="rId110"/>
    <p:sldId id="568" r:id="rId111"/>
    <p:sldId id="569" r:id="rId112"/>
    <p:sldId id="571" r:id="rId113"/>
    <p:sldId id="572" r:id="rId114"/>
    <p:sldId id="573" r:id="rId115"/>
    <p:sldId id="609" r:id="rId116"/>
    <p:sldId id="627" r:id="rId117"/>
    <p:sldId id="628" r:id="rId118"/>
    <p:sldId id="629" r:id="rId119"/>
    <p:sldId id="626" r:id="rId120"/>
    <p:sldId id="630" r:id="rId121"/>
    <p:sldId id="632" r:id="rId122"/>
    <p:sldId id="631" r:id="rId123"/>
    <p:sldId id="610" r:id="rId124"/>
    <p:sldId id="611" r:id="rId125"/>
    <p:sldId id="613" r:id="rId126"/>
    <p:sldId id="614" r:id="rId127"/>
    <p:sldId id="615" r:id="rId128"/>
    <p:sldId id="616" r:id="rId129"/>
    <p:sldId id="619" r:id="rId130"/>
    <p:sldId id="618" r:id="rId131"/>
    <p:sldId id="612" r:id="rId13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845"/>
            <p14:sldId id="506"/>
            <p14:sldId id="461"/>
            <p14:sldId id="462"/>
            <p14:sldId id="583"/>
            <p14:sldId id="537"/>
            <p14:sldId id="479"/>
            <p14:sldId id="480"/>
            <p14:sldId id="483"/>
            <p14:sldId id="400"/>
            <p14:sldId id="399"/>
            <p14:sldId id="844"/>
            <p14:sldId id="426"/>
            <p14:sldId id="415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846"/>
            <p14:sldId id="579"/>
            <p14:sldId id="390"/>
            <p14:sldId id="539"/>
            <p14:sldId id="552"/>
            <p14:sldId id="586"/>
            <p14:sldId id="388"/>
            <p14:sldId id="580"/>
            <p14:sldId id="836"/>
            <p14:sldId id="475"/>
            <p14:sldId id="476"/>
            <p14:sldId id="581"/>
            <p14:sldId id="553"/>
            <p14:sldId id="554"/>
            <p14:sldId id="485"/>
            <p14:sldId id="575"/>
            <p14:sldId id="538"/>
            <p14:sldId id="555"/>
            <p14:sldId id="595"/>
            <p14:sldId id="356"/>
            <p14:sldId id="606"/>
            <p14:sldId id="551"/>
            <p14:sldId id="604"/>
            <p14:sldId id="397"/>
            <p14:sldId id="403"/>
            <p14:sldId id="478"/>
            <p14:sldId id="402"/>
            <p14:sldId id="608"/>
            <p14:sldId id="576"/>
            <p14:sldId id="577"/>
            <p14:sldId id="398"/>
            <p14:sldId id="603"/>
            <p14:sldId id="401"/>
            <p14:sldId id="473"/>
            <p14:sldId id="502"/>
            <p14:sldId id="358"/>
            <p14:sldId id="354"/>
            <p14:sldId id="585"/>
            <p14:sldId id="556"/>
            <p14:sldId id="505"/>
            <p14:sldId id="596"/>
            <p14:sldId id="511"/>
            <p14:sldId id="512"/>
            <p14:sldId id="513"/>
            <p14:sldId id="514"/>
            <p14:sldId id="360"/>
            <p14:sldId id="588"/>
            <p14:sldId id="589"/>
            <p14:sldId id="590"/>
            <p14:sldId id="424"/>
            <p14:sldId id="373"/>
            <p14:sldId id="544"/>
            <p14:sldId id="419"/>
            <p14:sldId id="516"/>
            <p14:sldId id="370"/>
            <p14:sldId id="491"/>
            <p14:sldId id="835"/>
            <p14:sldId id="517"/>
            <p14:sldId id="416"/>
            <p14:sldId id="455"/>
            <p14:sldId id="417"/>
            <p14:sldId id="494"/>
            <p14:sldId id="592"/>
            <p14:sldId id="486"/>
            <p14:sldId id="487"/>
            <p14:sldId id="518"/>
            <p14:sldId id="488"/>
            <p14:sldId id="497"/>
            <p14:sldId id="542"/>
            <p14:sldId id="498"/>
            <p14:sldId id="499"/>
            <p14:sldId id="543"/>
            <p14:sldId id="496"/>
            <p14:sldId id="546"/>
            <p14:sldId id="847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1"/>
            <p14:sldId id="572"/>
            <p14:sldId id="573"/>
            <p14:sldId id="609"/>
            <p14:sldId id="627"/>
            <p14:sldId id="628"/>
            <p14:sldId id="629"/>
            <p14:sldId id="626"/>
            <p14:sldId id="630"/>
            <p14:sldId id="632"/>
            <p14:sldId id="631"/>
            <p14:sldId id="610"/>
            <p14:sldId id="611"/>
            <p14:sldId id="613"/>
            <p14:sldId id="614"/>
            <p14:sldId id="615"/>
            <p14:sldId id="616"/>
            <p14:sldId id="619"/>
            <p14:sldId id="618"/>
            <p14:sldId id="61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41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notesMaster" Target="notesMasters/notesMaster1.xml"/><Relationship Id="rId138" Type="http://schemas.openxmlformats.org/officeDocument/2006/relationships/tableStyles" Target="tableStyle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26" Type="http://schemas.openxmlformats.org/officeDocument/2006/relationships/slide" Target="slides/slide125.xml"/><Relationship Id="rId134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viewProps" Target="view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Playground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5077"/>
            <a:ext cx="7029450" cy="855785"/>
          </a:xfrm>
        </p:spPr>
        <p:txBody>
          <a:bodyPr/>
          <a:lstStyle/>
          <a:p>
            <a:r>
              <a:rPr lang="en-GB" dirty="0" smtClean="0"/>
              <a:t>If you just want to play then try the Docker Playground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21382"/>
            <a:ext cx="5497390" cy="394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0346" y="4284785"/>
            <a:ext cx="3006178" cy="2281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179" y="3294184"/>
            <a:ext cx="4255396" cy="25274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6576" y="5909474"/>
            <a:ext cx="4352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https://www.docker.com/play-with-docker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1843454" y="3382108"/>
            <a:ext cx="1301261" cy="2391507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66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Docker and </a:t>
            </a:r>
            <a:r>
              <a:rPr lang="en-GB" altLang="en-US" dirty="0" err="1" smtClean="0"/>
              <a:t>Microservices</a:t>
            </a:r>
            <a:endParaRPr lang="en-GB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047750" y="684213"/>
            <a:ext cx="7029450" cy="1571625"/>
          </a:xfrm>
        </p:spPr>
        <p:txBody>
          <a:bodyPr/>
          <a:lstStyle/>
          <a:p>
            <a:r>
              <a:rPr lang="en-GB" altLang="en-US" smtClean="0"/>
              <a:t>If a VM is running a microservice the overhead of the OS becomes more significant e.g. it can increase from 2-3% of the total CPU load for a full service to 6-10% for a microservice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Using Docker the microservice shares the OS with other microservices with much less overhead and cost</a:t>
            </a:r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grpSp>
        <p:nvGrpSpPr>
          <p:cNvPr id="10245" name="Group 39"/>
          <p:cNvGrpSpPr>
            <a:grpSpLocks/>
          </p:cNvGrpSpPr>
          <p:nvPr/>
        </p:nvGrpSpPr>
        <p:grpSpPr bwMode="auto">
          <a:xfrm>
            <a:off x="1470025" y="1974850"/>
            <a:ext cx="6149975" cy="2089150"/>
            <a:chOff x="301706" y="2381377"/>
            <a:chExt cx="6151110" cy="2090180"/>
          </a:xfrm>
        </p:grpSpPr>
        <p:sp>
          <p:nvSpPr>
            <p:cNvPr id="10259" name="Rectangle 5"/>
            <p:cNvSpPr>
              <a:spLocks noChangeArrowheads="1"/>
            </p:cNvSpPr>
            <p:nvPr/>
          </p:nvSpPr>
          <p:spPr bwMode="auto">
            <a:xfrm>
              <a:off x="1341429" y="2483269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0" name="Rectangle 6"/>
            <p:cNvSpPr>
              <a:spLocks noChangeArrowheads="1"/>
            </p:cNvSpPr>
            <p:nvPr/>
          </p:nvSpPr>
          <p:spPr bwMode="auto">
            <a:xfrm>
              <a:off x="1373919" y="3685450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1" name="TextBox 7"/>
            <p:cNvSpPr txBox="1">
              <a:spLocks noChangeArrowheads="1"/>
            </p:cNvSpPr>
            <p:nvPr/>
          </p:nvSpPr>
          <p:spPr bwMode="auto">
            <a:xfrm>
              <a:off x="1882799" y="3728829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351238" y="2483027"/>
              <a:ext cx="1503639" cy="120233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3" name="Rectangle 9"/>
            <p:cNvSpPr>
              <a:spLocks noChangeArrowheads="1"/>
            </p:cNvSpPr>
            <p:nvPr/>
          </p:nvSpPr>
          <p:spPr bwMode="auto">
            <a:xfrm>
              <a:off x="2376510" y="3420877"/>
              <a:ext cx="473445" cy="264571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4" name="Rectangle 10"/>
            <p:cNvSpPr>
              <a:spLocks noChangeArrowheads="1"/>
            </p:cNvSpPr>
            <p:nvPr/>
          </p:nvSpPr>
          <p:spPr bwMode="auto">
            <a:xfrm>
              <a:off x="3647542" y="2483267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5" name="Rectangle 11"/>
            <p:cNvSpPr>
              <a:spLocks noChangeArrowheads="1"/>
            </p:cNvSpPr>
            <p:nvPr/>
          </p:nvSpPr>
          <p:spPr bwMode="auto">
            <a:xfrm>
              <a:off x="3680032" y="3685448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6" name="TextBox 12"/>
            <p:cNvSpPr txBox="1">
              <a:spLocks noChangeArrowheads="1"/>
            </p:cNvSpPr>
            <p:nvPr/>
          </p:nvSpPr>
          <p:spPr bwMode="auto">
            <a:xfrm>
              <a:off x="4188912" y="3728827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14" name="Rectangle 13"/>
            <p:cNvSpPr/>
            <p:nvPr/>
          </p:nvSpPr>
          <p:spPr bwMode="auto">
            <a:xfrm>
              <a:off x="3656713" y="2483027"/>
              <a:ext cx="571605" cy="42724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8" name="TextBox 15"/>
            <p:cNvSpPr txBox="1">
              <a:spLocks noChangeArrowheads="1"/>
            </p:cNvSpPr>
            <p:nvPr/>
          </p:nvSpPr>
          <p:spPr bwMode="auto">
            <a:xfrm>
              <a:off x="2953552" y="2381377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VM</a:t>
              </a:r>
            </a:p>
          </p:txBody>
        </p:sp>
        <p:cxnSp>
          <p:nvCxnSpPr>
            <p:cNvPr id="10269" name="Straight Arrow Connector 17"/>
            <p:cNvCxnSpPr>
              <a:cxnSpLocks noChangeShapeType="1"/>
              <a:stCxn id="10268" idx="2"/>
              <a:endCxn id="10259" idx="3"/>
            </p:cNvCxnSpPr>
            <p:nvPr/>
          </p:nvCxnSpPr>
          <p:spPr bwMode="auto">
            <a:xfrm flipH="1">
              <a:off x="2868524" y="2750709"/>
              <a:ext cx="350486" cy="55180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0270" name="Straight Arrow Connector 19"/>
            <p:cNvCxnSpPr>
              <a:cxnSpLocks noChangeShapeType="1"/>
              <a:stCxn id="10268" idx="2"/>
              <a:endCxn id="10264" idx="1"/>
            </p:cNvCxnSpPr>
            <p:nvPr/>
          </p:nvCxnSpPr>
          <p:spPr bwMode="auto">
            <a:xfrm>
              <a:off x="3219010" y="2750709"/>
              <a:ext cx="428532" cy="55180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1" name="TextBox 22"/>
            <p:cNvSpPr txBox="1">
              <a:spLocks noChangeArrowheads="1"/>
            </p:cNvSpPr>
            <p:nvPr/>
          </p:nvSpPr>
          <p:spPr bwMode="auto">
            <a:xfrm>
              <a:off x="3656826" y="4105516"/>
              <a:ext cx="1517812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Microservice</a:t>
              </a:r>
            </a:p>
          </p:txBody>
        </p:sp>
        <p:sp>
          <p:nvSpPr>
            <p:cNvPr id="10272" name="TextBox 23"/>
            <p:cNvSpPr txBox="1">
              <a:spLocks noChangeArrowheads="1"/>
            </p:cNvSpPr>
            <p:nvPr/>
          </p:nvSpPr>
          <p:spPr bwMode="auto">
            <a:xfrm>
              <a:off x="1341429" y="4133003"/>
              <a:ext cx="1527095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Service</a:t>
              </a:r>
            </a:p>
          </p:txBody>
        </p:sp>
        <p:sp>
          <p:nvSpPr>
            <p:cNvPr id="10273" name="TextBox 24"/>
            <p:cNvSpPr txBox="1">
              <a:spLocks noChangeArrowheads="1"/>
            </p:cNvSpPr>
            <p:nvPr/>
          </p:nvSpPr>
          <p:spPr bwMode="auto">
            <a:xfrm>
              <a:off x="301706" y="3815415"/>
              <a:ext cx="7232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2-3%</a:t>
              </a:r>
            </a:p>
          </p:txBody>
        </p:sp>
        <p:cxnSp>
          <p:nvCxnSpPr>
            <p:cNvPr id="10274" name="Straight Arrow Connector 26"/>
            <p:cNvCxnSpPr>
              <a:cxnSpLocks noChangeShapeType="1"/>
              <a:stCxn id="10273" idx="3"/>
            </p:cNvCxnSpPr>
            <p:nvPr/>
          </p:nvCxnSpPr>
          <p:spPr bwMode="auto">
            <a:xfrm flipV="1">
              <a:off x="1024981" y="3861831"/>
              <a:ext cx="52996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5" name="TextBox 27"/>
            <p:cNvSpPr txBox="1">
              <a:spLocks noChangeArrowheads="1"/>
            </p:cNvSpPr>
            <p:nvPr/>
          </p:nvSpPr>
          <p:spPr bwMode="auto">
            <a:xfrm>
              <a:off x="5601301" y="3815415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6-10%</a:t>
              </a:r>
            </a:p>
          </p:txBody>
        </p:sp>
        <p:cxnSp>
          <p:nvCxnSpPr>
            <p:cNvPr id="10276" name="Straight Arrow Connector 28"/>
            <p:cNvCxnSpPr>
              <a:cxnSpLocks noChangeShapeType="1"/>
              <a:stCxn id="10275" idx="1"/>
            </p:cNvCxnSpPr>
            <p:nvPr/>
          </p:nvCxnSpPr>
          <p:spPr bwMode="auto">
            <a:xfrm flipH="1" flipV="1">
              <a:off x="4938688" y="3861831"/>
              <a:ext cx="66261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0246" name="Rectangle 31"/>
          <p:cNvSpPr>
            <a:spLocks noChangeArrowheads="1"/>
          </p:cNvSpPr>
          <p:nvPr/>
        </p:nvSpPr>
        <p:spPr bwMode="auto">
          <a:xfrm>
            <a:off x="2665413" y="5211763"/>
            <a:ext cx="3684587" cy="8620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10247" name="Rectangle 32"/>
          <p:cNvSpPr>
            <a:spLocks noChangeArrowheads="1"/>
          </p:cNvSpPr>
          <p:nvPr/>
        </p:nvSpPr>
        <p:spPr bwMode="auto">
          <a:xfrm>
            <a:off x="2674938" y="5686425"/>
            <a:ext cx="3325812" cy="344488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r>
              <a:rPr lang="en-GB" altLang="en-US">
                <a:solidFill>
                  <a:srgbClr val="000000"/>
                </a:solidFill>
              </a:rPr>
              <a:t>OS</a:t>
            </a:r>
          </a:p>
        </p:txBody>
      </p:sp>
      <p:sp>
        <p:nvSpPr>
          <p:cNvPr id="10248" name="TextBox 33"/>
          <p:cNvSpPr txBox="1">
            <a:spLocks noChangeArrowheads="1"/>
          </p:cNvSpPr>
          <p:nvPr/>
        </p:nvSpPr>
        <p:spPr bwMode="auto">
          <a:xfrm>
            <a:off x="4170363" y="5715000"/>
            <a:ext cx="442912" cy="3079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400"/>
              <a:t>OS</a:t>
            </a:r>
          </a:p>
        </p:txBody>
      </p:sp>
      <p:sp>
        <p:nvSpPr>
          <p:cNvPr id="35" name="Rectangle 34"/>
          <p:cNvSpPr/>
          <p:nvPr/>
        </p:nvSpPr>
        <p:spPr bwMode="auto">
          <a:xfrm>
            <a:off x="2674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App1</a:t>
            </a:r>
          </a:p>
        </p:txBody>
      </p:sp>
      <p:sp>
        <p:nvSpPr>
          <p:cNvPr id="10250" name="TextBox 35"/>
          <p:cNvSpPr txBox="1">
            <a:spLocks noChangeArrowheads="1"/>
          </p:cNvSpPr>
          <p:nvPr/>
        </p:nvSpPr>
        <p:spPr bwMode="auto">
          <a:xfrm>
            <a:off x="1725613" y="5457825"/>
            <a:ext cx="5318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VM</a:t>
            </a:r>
          </a:p>
        </p:txBody>
      </p:sp>
      <p:cxnSp>
        <p:nvCxnSpPr>
          <p:cNvPr id="10251" name="Straight Arrow Connector 36"/>
          <p:cNvCxnSpPr>
            <a:cxnSpLocks noChangeShapeType="1"/>
            <a:stCxn id="10250" idx="3"/>
            <a:endCxn id="10246" idx="1"/>
          </p:cNvCxnSpPr>
          <p:nvPr/>
        </p:nvCxnSpPr>
        <p:spPr bwMode="auto">
          <a:xfrm>
            <a:off x="2257425" y="5643563"/>
            <a:ext cx="40798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10252" name="TextBox 37"/>
          <p:cNvSpPr txBox="1">
            <a:spLocks noChangeArrowheads="1"/>
          </p:cNvSpPr>
          <p:nvPr/>
        </p:nvSpPr>
        <p:spPr bwMode="auto">
          <a:xfrm>
            <a:off x="3670300" y="6091238"/>
            <a:ext cx="18351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600"/>
              <a:t>Microservices in Docker</a:t>
            </a:r>
          </a:p>
        </p:txBody>
      </p:sp>
      <p:sp>
        <p:nvSpPr>
          <p:cNvPr id="46" name="Rectangle 45"/>
          <p:cNvSpPr/>
          <p:nvPr/>
        </p:nvSpPr>
        <p:spPr bwMode="auto">
          <a:xfrm>
            <a:off x="33337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App2</a:t>
            </a:r>
          </a:p>
        </p:txBody>
      </p:sp>
      <p:sp>
        <p:nvSpPr>
          <p:cNvPr id="47" name="Rectangle 46"/>
          <p:cNvSpPr/>
          <p:nvPr/>
        </p:nvSpPr>
        <p:spPr bwMode="auto">
          <a:xfrm>
            <a:off x="40084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App3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46672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App4</a:t>
            </a:r>
          </a:p>
        </p:txBody>
      </p:sp>
      <p:sp>
        <p:nvSpPr>
          <p:cNvPr id="50" name="Rectangle 49"/>
          <p:cNvSpPr/>
          <p:nvPr/>
        </p:nvSpPr>
        <p:spPr bwMode="auto">
          <a:xfrm>
            <a:off x="5341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App5</a:t>
            </a:r>
          </a:p>
        </p:txBody>
      </p:sp>
      <p:sp>
        <p:nvSpPr>
          <p:cNvPr id="10257" name="TextBox 54"/>
          <p:cNvSpPr txBox="1">
            <a:spLocks noChangeArrowheads="1"/>
          </p:cNvSpPr>
          <p:nvPr/>
        </p:nvSpPr>
        <p:spPr bwMode="auto">
          <a:xfrm>
            <a:off x="6530975" y="5148263"/>
            <a:ext cx="2082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Apps in containers</a:t>
            </a:r>
          </a:p>
        </p:txBody>
      </p:sp>
      <p:cxnSp>
        <p:nvCxnSpPr>
          <p:cNvPr id="10258" name="Straight Arrow Connector 56"/>
          <p:cNvCxnSpPr>
            <a:cxnSpLocks noChangeShapeType="1"/>
            <a:stCxn id="10257" idx="1"/>
          </p:cNvCxnSpPr>
          <p:nvPr/>
        </p:nvCxnSpPr>
        <p:spPr bwMode="auto">
          <a:xfrm flipH="1" flipV="1">
            <a:off x="6000750" y="5314950"/>
            <a:ext cx="530225" cy="174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380812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</a:t>
            </a:r>
            <a:r>
              <a:rPr lang="en-GB" dirty="0" smtClean="0"/>
              <a:t>using the </a:t>
            </a:r>
            <a:r>
              <a:rPr lang="en-GB" dirty="0"/>
              <a:t>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ls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6358159" y="1492384"/>
            <a:ext cx="2785841" cy="2308324"/>
            <a:chOff x="6083365" y="3011018"/>
            <a:chExt cx="2785841" cy="2308324"/>
          </a:xfrm>
        </p:grpSpPr>
        <p:sp>
          <p:nvSpPr>
            <p:cNvPr id="6" name="TextBox 5"/>
            <p:cNvSpPr txBox="1"/>
            <p:nvPr/>
          </p:nvSpPr>
          <p:spPr>
            <a:xfrm>
              <a:off x="6083365" y="3011018"/>
              <a:ext cx="2785841" cy="230832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u="sng" dirty="0" smtClean="0"/>
                <a:t>WARNING</a:t>
              </a:r>
              <a:r>
                <a:rPr lang="en-GB" dirty="0" smtClean="0"/>
                <a:t>:</a:t>
              </a:r>
              <a:br>
                <a:rPr lang="en-GB" dirty="0" smtClean="0"/>
              </a:br>
              <a:endParaRPr lang="en-GB" dirty="0" smtClean="0"/>
            </a:p>
            <a:p>
              <a:r>
                <a:rPr lang="en-GB" dirty="0" smtClean="0"/>
                <a:t>Use -- (dash dash) when writing out the flag name in full </a:t>
              </a:r>
            </a:p>
            <a:p>
              <a:endParaRPr lang="en-GB" dirty="0" smtClean="0"/>
            </a:p>
            <a:p>
              <a:r>
                <a:rPr lang="en-GB" dirty="0" smtClean="0"/>
                <a:t>Use - (single dash) for shorthand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6083365" y="3055896"/>
              <a:ext cx="55976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--</a:t>
              </a:r>
              <a:endParaRPr lang="en-GB" sz="4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083365" y="4144379"/>
              <a:ext cx="37221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</a:t>
              </a:r>
              <a:endParaRPr lang="en-GB" sz="4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</a:t>
            </a:r>
            <a:r>
              <a:rPr lang="en-GB" i="1" dirty="0" smtClean="0"/>
              <a:t>-a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GitBash</a:t>
            </a:r>
            <a:r>
              <a:rPr lang="en-GB" dirty="0" smtClean="0"/>
              <a:t>, don’t do it!!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Warning: running Docker in </a:t>
            </a:r>
            <a:r>
              <a:rPr lang="en-GB" dirty="0" err="1" smtClean="0"/>
              <a:t>GitBash</a:t>
            </a:r>
            <a:r>
              <a:rPr lang="en-GB" dirty="0" smtClean="0"/>
              <a:t> is NOT a good idea</a:t>
            </a:r>
          </a:p>
          <a:p>
            <a:r>
              <a:rPr lang="en-GB" dirty="0" err="1" smtClean="0"/>
              <a:t>GitBash</a:t>
            </a:r>
            <a:r>
              <a:rPr lang="en-GB" dirty="0" smtClean="0"/>
              <a:t> is a kind of hybrid Linux/Windows environment and running Windows apps within it can cause mysterious errors</a:t>
            </a:r>
          </a:p>
          <a:p>
            <a:endParaRPr lang="en-GB" dirty="0"/>
          </a:p>
          <a:p>
            <a:r>
              <a:rPr lang="en-GB" dirty="0" smtClean="0"/>
              <a:t>In Windows, always use a Command Prompt window</a:t>
            </a:r>
          </a:p>
          <a:p>
            <a:endParaRPr lang="en-GB" dirty="0"/>
          </a:p>
          <a:p>
            <a:r>
              <a:rPr lang="en-GB" dirty="0" smtClean="0"/>
              <a:t>Note1: I fell into this trap and it took a very tedious day for me to realise my mistake!!</a:t>
            </a:r>
          </a:p>
          <a:p>
            <a:r>
              <a:rPr lang="en-GB" dirty="0" smtClean="0"/>
              <a:t>Note2: this problem may also effect other Linux emulators so be careful, but you should be OK if it is a virtualised Linux environment (e.g. WSL) and you installed the Linux app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690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OR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35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hello-world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Existing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Linux OS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Linux in a container</a:t>
            </a:r>
          </a:p>
          <a:p>
            <a:r>
              <a:rPr lang="en-GB" dirty="0" smtClean="0"/>
              <a:t>Notice the # prompt, this is the OS running in the container</a:t>
            </a:r>
          </a:p>
          <a:p>
            <a:pPr lvl="1"/>
            <a:r>
              <a:rPr lang="en-GB" dirty="0" smtClean="0"/>
              <a:t>Try some Linux commands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-it</a:t>
            </a:r>
            <a:r>
              <a:rPr lang="en-GB" i="1" dirty="0"/>
              <a:t> 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  /</a:t>
            </a:r>
            <a:r>
              <a:rPr lang="en-GB" i="1" dirty="0"/>
              <a:t>bin/bash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589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</a:t>
            </a:r>
            <a:r>
              <a:rPr lang="en-GB" i="1" dirty="0"/>
              <a:t>ls </a:t>
            </a:r>
            <a:r>
              <a:rPr lang="en-GB" i="1" dirty="0" smtClean="0"/>
              <a:t>hello*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starting in “hello”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262" y="4178868"/>
            <a:ext cx="906462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image ls hello*</a:t>
            </a:r>
          </a:p>
          <a:p>
            <a:r>
              <a:rPr lang="en-GB" dirty="0">
                <a:solidFill>
                  <a:schemeClr val="bg1"/>
                </a:solidFill>
              </a:rPr>
              <a:t>REPOSITORY          TAG                 IMAGE ID            CREATED             SIZE</a:t>
            </a:r>
          </a:p>
          <a:p>
            <a:r>
              <a:rPr lang="en-GB" dirty="0">
                <a:solidFill>
                  <a:schemeClr val="bg1"/>
                </a:solidFill>
              </a:rPr>
              <a:t>hello-world         latest              fce289e99eb9        9 months ago        1.84kB</a:t>
            </a:r>
          </a:p>
        </p:txBody>
      </p:sp>
    </p:spTree>
    <p:extLst>
      <p:ext uri="{BB962C8B-B14F-4D97-AF65-F5344CB8AC3E}">
        <p14:creationId xmlns:p14="http://schemas.microsoft.com/office/powerpoint/2010/main" val="120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container ls    </a:t>
            </a:r>
            <a:r>
              <a:rPr lang="en-GB" dirty="0" smtClean="0">
                <a:sym typeface="Wingdings" panose="05000000000000000000" pitchFamily="2" charset="2"/>
              </a:rPr>
              <a:t> old </a:t>
            </a:r>
            <a:r>
              <a:rPr lang="en-GB" dirty="0" smtClean="0"/>
              <a:t>style approach is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i="1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  <a:endParaRPr lang="en-GB" i="1" dirty="0"/>
          </a:p>
          <a:p>
            <a:r>
              <a:rPr lang="en-GB" dirty="0" smtClean="0"/>
              <a:t>Show containers matching the given name, id, image, etc.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--filter  name=container-name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 id=container-id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ancestor=image-name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375" y="4703445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container ls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0193" y="3641463"/>
            <a:ext cx="2813125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 smtClean="0"/>
              <a:t>Note: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</a:t>
            </a:r>
            <a:r>
              <a:rPr lang="en-GB" b="1" i="1" dirty="0" err="1" smtClean="0"/>
              <a:t>ps</a:t>
            </a:r>
            <a:r>
              <a:rPr lang="en-GB" b="1" i="1" dirty="0" smtClean="0"/>
              <a:t> </a:t>
            </a:r>
            <a:r>
              <a:rPr lang="en-GB" i="1" dirty="0" smtClean="0"/>
              <a:t>and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container ls </a:t>
            </a:r>
            <a:r>
              <a:rPr lang="en-GB" i="1" dirty="0" smtClean="0"/>
              <a:t>are identical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477"/>
            <a:ext cx="7029450" cy="4631348"/>
          </a:xfrm>
        </p:spPr>
        <p:txBody>
          <a:bodyPr/>
          <a:lstStyle/>
          <a:p>
            <a:r>
              <a:rPr lang="en-GB" dirty="0" smtClean="0"/>
              <a:t>See exercise, but the </a:t>
            </a:r>
            <a:r>
              <a:rPr lang="en-GB" dirty="0" err="1" smtClean="0"/>
              <a:t>debian</a:t>
            </a:r>
            <a:r>
              <a:rPr lang="en-GB" dirty="0" smtClean="0"/>
              <a:t> container must be running in a second terminal window for this to 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78" y="2517187"/>
            <a:ext cx="9064625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ancestor=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debian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</a:t>
            </a:r>
            <a:r>
              <a:rPr lang="en-GB" dirty="0" smtClean="0">
                <a:solidFill>
                  <a:schemeClr val="bg1"/>
                </a:solidFill>
              </a:rPr>
              <a:t>STATUS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dbbe185d2875       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id=dbbe185d2875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STATUS              </a:t>
            </a:r>
            <a:r>
              <a:rPr lang="en-GB" dirty="0" smtClean="0">
                <a:solidFill>
                  <a:srgbClr val="FF0000"/>
                </a:solidFill>
              </a:rPr>
              <a:t>dbbe185d2875</a:t>
            </a:r>
            <a:r>
              <a:rPr lang="en-GB" dirty="0" smtClean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Do not try this last one for now!!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-a -f expose=80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CONTAINER ID        IMAGE                                                 COMMAND                 …             42bebf3cf895        </a:t>
            </a:r>
            <a:r>
              <a:rPr lang="en-GB" dirty="0" err="1">
                <a:solidFill>
                  <a:schemeClr val="bg1"/>
                </a:solidFill>
              </a:rPr>
              <a:t>davidecesarano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-compose-lamp   "/bin/</a:t>
            </a:r>
            <a:r>
              <a:rPr lang="en-GB" dirty="0" err="1">
                <a:solidFill>
                  <a:schemeClr val="bg1"/>
                </a:solidFill>
              </a:rPr>
              <a:t>sh</a:t>
            </a:r>
            <a:r>
              <a:rPr lang="en-GB" dirty="0">
                <a:solidFill>
                  <a:schemeClr val="bg1"/>
                </a:solidFill>
              </a:rPr>
              <a:t> -c '</a:t>
            </a:r>
            <a:r>
              <a:rPr lang="en-GB" dirty="0" err="1">
                <a:solidFill>
                  <a:schemeClr val="bg1"/>
                </a:solidFill>
              </a:rPr>
              <a:t>apachec</a:t>
            </a:r>
            <a:r>
              <a:rPr lang="en-GB" dirty="0" smtClean="0">
                <a:solidFill>
                  <a:schemeClr val="bg1"/>
                </a:solidFill>
              </a:rPr>
              <a:t>…"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51821"/>
          </a:xfrm>
        </p:spPr>
        <p:txBody>
          <a:bodyPr/>
          <a:lstStyle/>
          <a:p>
            <a:r>
              <a:rPr lang="en-GB" dirty="0" smtClean="0"/>
              <a:t>Example: List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94852"/>
            <a:ext cx="7029450" cy="5343973"/>
          </a:xfrm>
        </p:spPr>
        <p:txBody>
          <a:bodyPr/>
          <a:lstStyle/>
          <a:p>
            <a:r>
              <a:rPr lang="en-GB" dirty="0" smtClean="0"/>
              <a:t>By default when you list the containers, you only see the running containers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list </a:t>
            </a:r>
            <a:r>
              <a:rPr lang="en-GB" b="1" dirty="0" smtClean="0"/>
              <a:t>all</a:t>
            </a:r>
            <a:r>
              <a:rPr lang="en-GB" dirty="0" smtClean="0"/>
              <a:t> the containers including stopped containers by appending the --all flag (-a)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There are a number of other flags, but one more which is useful is --quiet (-q) which just lists the container IDs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16992" y="1235806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6992" y="3312932"/>
            <a:ext cx="816716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 ..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2edb11bc6ba6     </a:t>
            </a:r>
            <a:r>
              <a:rPr lang="en-GB" dirty="0" smtClean="0">
                <a:solidFill>
                  <a:schemeClr val="bg1"/>
                </a:solidFill>
              </a:rPr>
              <a:t>….             </a:t>
            </a:r>
            <a:r>
              <a:rPr lang="en-GB" dirty="0">
                <a:solidFill>
                  <a:schemeClr val="bg1"/>
                </a:solidFill>
              </a:rPr>
              <a:t>"/entrypoint.sh /etc…"   </a:t>
            </a:r>
            <a:r>
              <a:rPr lang="en-GB" dirty="0" smtClean="0">
                <a:solidFill>
                  <a:schemeClr val="bg1"/>
                </a:solidFill>
              </a:rPr>
              <a:t>   ..   </a:t>
            </a:r>
            <a:r>
              <a:rPr lang="en-GB" dirty="0" smtClean="0">
                <a:solidFill>
                  <a:srgbClr val="FF0000"/>
                </a:solidFill>
              </a:rPr>
              <a:t>Exited </a:t>
            </a:r>
            <a:r>
              <a:rPr lang="en-GB" dirty="0">
                <a:solidFill>
                  <a:srgbClr val="FF0000"/>
                </a:solidFill>
              </a:rPr>
              <a:t>(255</a:t>
            </a:r>
            <a:r>
              <a:rPr lang="en-GB" dirty="0" smtClean="0">
                <a:solidFill>
                  <a:srgbClr val="FF0000"/>
                </a:solidFill>
              </a:rPr>
              <a:t>)   </a:t>
            </a:r>
            <a:r>
              <a:rPr lang="en-GB" dirty="0" smtClean="0">
                <a:solidFill>
                  <a:schemeClr val="bg1"/>
                </a:solidFill>
              </a:rPr>
              <a:t>…….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3937" y="5498529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 -q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8cfda3281403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2edb11bc6ba6</a:t>
            </a:r>
          </a:p>
        </p:txBody>
      </p:sp>
    </p:spTree>
    <p:extLst>
      <p:ext uri="{BB962C8B-B14F-4D97-AF65-F5344CB8AC3E}">
        <p14:creationId xmlns:p14="http://schemas.microsoft.com/office/powerpoint/2010/main" val="267716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4" y="1379220"/>
            <a:ext cx="7740316" cy="3314700"/>
          </a:xfrm>
        </p:spPr>
        <p:txBody>
          <a:bodyPr/>
          <a:lstStyle/>
          <a:p>
            <a:r>
              <a:rPr lang="en-GB" dirty="0" smtClean="0"/>
              <a:t>Text information output by the container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only works if app is generating log info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2659" y="3430905"/>
            <a:ext cx="4181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2659" y="4817745"/>
            <a:ext cx="4976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864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162" y="671691"/>
            <a:ext cx="9064625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inspect 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  {</a:t>
            </a:r>
          </a:p>
          <a:p>
            <a:r>
              <a:rPr lang="en-GB" dirty="0">
                <a:solidFill>
                  <a:schemeClr val="bg1"/>
                </a:solidFill>
              </a:rPr>
              <a:t>        "Id</a:t>
            </a:r>
            <a:r>
              <a:rPr lang="en-GB" dirty="0" smtClean="0">
                <a:solidFill>
                  <a:schemeClr val="bg1"/>
                </a:solidFill>
              </a:rPr>
              <a:t>":, </a:t>
            </a:r>
            <a:r>
              <a:rPr lang="en-GB" dirty="0">
                <a:solidFill>
                  <a:schemeClr val="bg1"/>
                </a:solidFill>
              </a:rPr>
              <a:t>"</a:t>
            </a:r>
            <a:r>
              <a:rPr lang="en-GB" dirty="0" err="1">
                <a:solidFill>
                  <a:schemeClr val="bg1"/>
                </a:solidFill>
              </a:rPr>
              <a:t>NetworkSettings</a:t>
            </a:r>
            <a:r>
              <a:rPr lang="en-GB" dirty="0">
                <a:solidFill>
                  <a:schemeClr val="bg1"/>
                </a:solidFill>
              </a:rPr>
              <a:t>": {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"Bridge":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SandboxID</a:t>
            </a:r>
            <a:r>
              <a:rPr lang="en-GB" dirty="0">
                <a:solidFill>
                  <a:schemeClr val="bg1"/>
                </a:solidFill>
              </a:rPr>
              <a:t>": "7babc2a53e1c3df2c81a57cc522c23d55d82a5fa2f9ef6725367ec7cebcaefe4",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HairpinMode</a:t>
            </a:r>
            <a:r>
              <a:rPr lang="en-GB" dirty="0">
                <a:solidFill>
                  <a:schemeClr val="bg1"/>
                </a:solidFill>
              </a:rPr>
              <a:t>": false,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"Ports": {},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SandboxKey</a:t>
            </a:r>
            <a:r>
              <a:rPr lang="en-GB" dirty="0">
                <a:solidFill>
                  <a:schemeClr val="bg1"/>
                </a:solidFill>
              </a:rPr>
              <a:t>": "/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/run/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netns</a:t>
            </a:r>
            <a:r>
              <a:rPr lang="en-GB" dirty="0">
                <a:solidFill>
                  <a:schemeClr val="bg1"/>
                </a:solidFill>
              </a:rPr>
              <a:t>/7babc2a53e1c",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SecondaryIPAddresses</a:t>
            </a:r>
            <a:r>
              <a:rPr lang="en-GB" dirty="0">
                <a:solidFill>
                  <a:schemeClr val="bg1"/>
                </a:solidFill>
              </a:rPr>
              <a:t>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"SecondaryIPv6Addresses":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EndpointID</a:t>
            </a:r>
            <a:r>
              <a:rPr lang="en-GB" dirty="0">
                <a:solidFill>
                  <a:schemeClr val="bg1"/>
                </a:solidFill>
              </a:rPr>
              <a:t>": "3e071da3b1062c4587666a3fca006d4246e648e3df8c3db14361de4a808893cc",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"Gateway": "172.17.0.1",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IPAddress</a:t>
            </a:r>
            <a:r>
              <a:rPr lang="en-GB" dirty="0">
                <a:solidFill>
                  <a:schemeClr val="bg1"/>
                </a:solidFill>
              </a:rPr>
              <a:t>": "172.17.0.2</a:t>
            </a:r>
            <a:r>
              <a:rPr lang="en-GB" dirty="0" smtClean="0">
                <a:solidFill>
                  <a:schemeClr val="bg1"/>
                </a:solidFill>
              </a:rPr>
              <a:t>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]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2909" y="1203514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Big information dump</a:t>
            </a:r>
            <a:endParaRPr lang="en-GB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8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04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4977" y="11345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REGISTRIES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4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4630854"/>
          </a:xfrm>
        </p:spPr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pPr lvl="1"/>
            <a:r>
              <a:rPr lang="en-GB" dirty="0" smtClean="0"/>
              <a:t>“hello-world” and “</a:t>
            </a:r>
            <a:r>
              <a:rPr lang="en-GB" dirty="0" err="1" smtClean="0"/>
              <a:t>debian</a:t>
            </a:r>
            <a:r>
              <a:rPr lang="en-GB" dirty="0" smtClean="0"/>
              <a:t>” are examples of pre-built images we can use e.g.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 container   run   </a:t>
            </a:r>
            <a:r>
              <a:rPr lang="en-GB" i="1" dirty="0" smtClean="0"/>
              <a:t>hello-world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err="1" smtClean="0"/>
              <a:t>Dockerfile</a:t>
            </a:r>
            <a:r>
              <a:rPr lang="en-GB" dirty="0" smtClean="0"/>
              <a:t> 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image   build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container  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94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 is  a text file with a structure that looks similar to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655545" y="2841506"/>
            <a:ext cx="5630779" cy="167960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0" tIns="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b="1" dirty="0" smtClean="0"/>
              <a:t>FROM</a:t>
            </a:r>
            <a:r>
              <a:rPr lang="en-GB" dirty="0" smtClean="0"/>
              <a:t> some-existing-image-name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RUN</a:t>
            </a:r>
            <a:r>
              <a:rPr lang="en-GB" dirty="0"/>
              <a:t> 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commands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EXPOSE</a:t>
            </a:r>
            <a:r>
              <a:rPr lang="en-GB" dirty="0"/>
              <a:t> </a:t>
            </a:r>
            <a:r>
              <a:rPr lang="en-GB" dirty="0" smtClean="0"/>
              <a:t>some-</a:t>
            </a:r>
            <a:r>
              <a:rPr lang="en-GB" dirty="0" err="1" smtClean="0"/>
              <a:t>portnumber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ENTRYPOINT</a:t>
            </a:r>
            <a:r>
              <a:rPr lang="en-GB" dirty="0"/>
              <a:t> </a:t>
            </a:r>
            <a:r>
              <a:rPr lang="en-GB" b="1" dirty="0" smtClean="0"/>
              <a:t>[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 and flags</a:t>
            </a:r>
            <a:r>
              <a:rPr lang="en-GB" b="1" dirty="0" smtClean="0"/>
              <a:t>]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698156" y="5303520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 # for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56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the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(space separated) for the application/server running inside the container. These are exposed to the container.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RUN, RUN,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0279"/>
            <a:ext cx="7029450" cy="1857676"/>
          </a:xfrm>
        </p:spPr>
        <p:txBody>
          <a:bodyPr/>
          <a:lstStyle/>
          <a:p>
            <a:r>
              <a:rPr lang="en-GB" dirty="0" smtClean="0"/>
              <a:t>You can execute multiple RUN commands by: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pecifying them one after another in the same RUN section using “ &amp;&amp; \” </a:t>
            </a:r>
          </a:p>
          <a:p>
            <a:pPr lvl="1"/>
            <a:r>
              <a:rPr lang="en-GB" dirty="0" smtClean="0"/>
              <a:t>Adding multiple RUN commands</a:t>
            </a:r>
          </a:p>
          <a:p>
            <a:pPr lvl="1"/>
            <a:r>
              <a:rPr lang="en-GB" dirty="0" smtClean="0"/>
              <a:t>Using both of these techniques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69946" y="5022317"/>
            <a:ext cx="5801588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</a:t>
            </a:r>
          </a:p>
          <a:p>
            <a:r>
              <a:rPr lang="en-GB" dirty="0"/>
              <a:t>RUN apt-get install -y software-properties-common </a:t>
            </a:r>
          </a:p>
          <a:p>
            <a:r>
              <a:rPr lang="en-GB" dirty="0" smtClean="0"/>
              <a:t>RUN apt-get </a:t>
            </a:r>
            <a:r>
              <a:rPr lang="en-GB" dirty="0"/>
              <a:t>install -y --no-install-recommends apt-</a:t>
            </a:r>
            <a:r>
              <a:rPr lang="en-GB" dirty="0" err="1"/>
              <a:t>utils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2497" y="3192634"/>
            <a:ext cx="5878532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 &amp;&amp; \</a:t>
            </a:r>
          </a:p>
          <a:p>
            <a:r>
              <a:rPr lang="en-GB" dirty="0" smtClean="0"/>
              <a:t>apt-get </a:t>
            </a:r>
            <a:r>
              <a:rPr lang="en-GB" dirty="0"/>
              <a:t>install -y software-properties-common &amp;&amp; \</a:t>
            </a:r>
          </a:p>
          <a:p>
            <a:r>
              <a:rPr lang="en-GB" dirty="0"/>
              <a:t>apt-get install -y --no-install-recommends </a:t>
            </a:r>
            <a:r>
              <a:rPr lang="en-GB" dirty="0" smtClean="0"/>
              <a:t>apt-</a:t>
            </a:r>
            <a:r>
              <a:rPr lang="en-GB" dirty="0" err="1" smtClean="0"/>
              <a:t>utils</a:t>
            </a:r>
            <a:r>
              <a:rPr lang="en-GB" dirty="0" smtClean="0"/>
              <a:t> &amp;&amp; \</a:t>
            </a:r>
            <a:endParaRPr lang="en-GB" dirty="0"/>
          </a:p>
          <a:p>
            <a:r>
              <a:rPr lang="en-GB" dirty="0" smtClean="0"/>
              <a:t>apt-get </a:t>
            </a:r>
            <a:r>
              <a:rPr lang="en-GB" dirty="0"/>
              <a:t>clean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28724" y="45229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954253" y="3369634"/>
            <a:ext cx="17854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Beware of comments when doing this</a:t>
            </a:r>
            <a:endParaRPr lang="en-GB" i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6699184" y="3192634"/>
            <a:ext cx="255069" cy="1200329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91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659331"/>
            <a:ext cx="7029450" cy="3744227"/>
          </a:xfrm>
        </p:spPr>
        <p:txBody>
          <a:bodyPr/>
          <a:lstStyle/>
          <a:p>
            <a:r>
              <a:rPr lang="en-GB" b="1" dirty="0" smtClean="0"/>
              <a:t>CMD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[“executable”, “param1”, “param2”]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b="1" dirty="0"/>
              <a:t>the </a:t>
            </a:r>
            <a:r>
              <a:rPr lang="en-GB" b="1" dirty="0" smtClean="0"/>
              <a:t>default command </a:t>
            </a:r>
            <a:r>
              <a:rPr lang="en-GB" dirty="0"/>
              <a:t>to be </a:t>
            </a:r>
            <a:r>
              <a:rPr lang="en-GB" dirty="0" smtClean="0"/>
              <a:t>executed </a:t>
            </a:r>
            <a:r>
              <a:rPr lang="en-GB" b="1" dirty="0" smtClean="0"/>
              <a:t>at start-up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This command </a:t>
            </a:r>
            <a:r>
              <a:rPr lang="en-GB" b="1" dirty="0" smtClean="0"/>
              <a:t>can be overwritten</a:t>
            </a:r>
            <a:r>
              <a:rPr lang="en-GB" dirty="0" smtClean="0"/>
              <a:t> in the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dirty="0" smtClean="0"/>
              <a:t>command line </a:t>
            </a:r>
          </a:p>
          <a:p>
            <a:r>
              <a:rPr lang="en-GB" dirty="0" smtClean="0"/>
              <a:t>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49645" y="4118184"/>
            <a:ext cx="207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 smtClean="0"/>
              <a:t>CMD [“ls”, "-</a:t>
            </a:r>
            <a:r>
              <a:rPr lang="en-GB" dirty="0"/>
              <a:t>l</a:t>
            </a:r>
            <a:r>
              <a:rPr lang="en-GB" dirty="0" smtClean="0"/>
              <a:t>"]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090225" y="3329622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Execute the default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ls -l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90225" y="4479141"/>
            <a:ext cx="5572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Override the default command by specifying a different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 </a:t>
            </a:r>
            <a:r>
              <a:rPr lang="en-GB" i="1" dirty="0" smtClean="0">
                <a:solidFill>
                  <a:srgbClr val="FF0000"/>
                </a:solidFill>
              </a:rPr>
              <a:t>echo “hello world”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command </a:t>
            </a:r>
            <a:r>
              <a:rPr lang="en-GB" dirty="0"/>
              <a:t>executed is  </a:t>
            </a:r>
            <a:r>
              <a:rPr lang="en-GB" b="1" dirty="0" smtClean="0"/>
              <a:t>echo “hello world”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408893" y="6025762"/>
            <a:ext cx="6493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https</a:t>
            </a:r>
            <a:r>
              <a:rPr lang="en-GB" dirty="0"/>
              <a:t>://goinbigdata.com/docker-run-vs-cmd-vs-entrypoint/</a:t>
            </a:r>
          </a:p>
        </p:txBody>
      </p:sp>
      <p:sp>
        <p:nvSpPr>
          <p:cNvPr id="5" name="Left Brace 4"/>
          <p:cNvSpPr/>
          <p:nvPr/>
        </p:nvSpPr>
        <p:spPr bwMode="auto">
          <a:xfrm>
            <a:off x="2651758" y="3378467"/>
            <a:ext cx="317634" cy="2204186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4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CMD…Multiple Commands?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105802"/>
          </a:xfrm>
        </p:spPr>
        <p:txBody>
          <a:bodyPr/>
          <a:lstStyle/>
          <a:p>
            <a:r>
              <a:rPr lang="en-GB" dirty="0" smtClean="0"/>
              <a:t>Only one command will be executed, if you add multiple CMD (or ENTRYPOINT) </a:t>
            </a:r>
            <a:r>
              <a:rPr lang="en-GB" b="1" u="sng" dirty="0" smtClean="0"/>
              <a:t>only the last one</a:t>
            </a:r>
            <a:r>
              <a:rPr lang="en-GB" dirty="0" smtClean="0"/>
              <a:t> is executed</a:t>
            </a:r>
          </a:p>
          <a:p>
            <a:r>
              <a:rPr lang="en-GB" dirty="0" smtClean="0"/>
              <a:t>You could try this approach…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Example, execute both the </a:t>
            </a:r>
            <a:r>
              <a:rPr lang="en-GB" dirty="0" err="1" smtClean="0"/>
              <a:t>ssh</a:t>
            </a:r>
            <a:r>
              <a:rPr lang="en-GB" dirty="0" smtClean="0"/>
              <a:t> and bash commands when the </a:t>
            </a:r>
            <a:r>
              <a:rPr lang="en-GB" dirty="0" err="1" smtClean="0"/>
              <a:t>docker</a:t>
            </a:r>
            <a:r>
              <a:rPr lang="en-GB" dirty="0" smtClean="0"/>
              <a:t> container starts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45920" y="2868329"/>
            <a:ext cx="461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</a:t>
            </a:r>
            <a:r>
              <a:rPr lang="de-DE" dirty="0" smtClean="0"/>
              <a:t>“command1</a:t>
            </a:r>
            <a:r>
              <a:rPr lang="de-DE" b="1" dirty="0" smtClean="0">
                <a:solidFill>
                  <a:srgbClr val="FF0000"/>
                </a:solidFill>
              </a:rPr>
              <a:t>;</a:t>
            </a:r>
            <a:r>
              <a:rPr lang="de-DE" dirty="0" smtClean="0"/>
              <a:t> command2"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588169" y="4314244"/>
            <a:ext cx="5246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"/etc/init.d/ssh start; </a:t>
            </a:r>
            <a:r>
              <a:rPr lang="de-DE" dirty="0" smtClean="0"/>
              <a:t>  /</a:t>
            </a:r>
            <a:r>
              <a:rPr lang="de-DE" dirty="0"/>
              <a:t>bin/bash"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396691" y="5188017"/>
            <a:ext cx="52265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bash –c executes commands in the bash shell, then the semi-colon separates each command we want to execute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65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514953"/>
            <a:ext cx="7029450" cy="3888606"/>
          </a:xfrm>
        </p:spPr>
        <p:txBody>
          <a:bodyPr/>
          <a:lstStyle/>
          <a:p>
            <a:r>
              <a:rPr lang="en-GB" b="1" dirty="0" smtClean="0"/>
              <a:t>ENTRYPOINT </a:t>
            </a:r>
            <a:br>
              <a:rPr lang="en-GB" b="1" dirty="0" smtClean="0"/>
            </a:br>
            <a:r>
              <a:rPr lang="en-GB" dirty="0" smtClean="0"/>
              <a:t>[“executable”, </a:t>
            </a:r>
            <a:r>
              <a:rPr lang="en-GB" dirty="0"/>
              <a:t>“param1”, “param2”]</a:t>
            </a:r>
            <a:br>
              <a:rPr lang="en-GB" dirty="0"/>
            </a:br>
            <a:r>
              <a:rPr lang="en-GB" dirty="0"/>
              <a:t>Commands to be run inside the container each time the container starts (use square brackets i.e. JSON format</a:t>
            </a:r>
            <a:r>
              <a:rPr lang="en-GB" dirty="0" smtClean="0"/>
              <a:t>). </a:t>
            </a:r>
            <a:r>
              <a:rPr lang="en-GB" b="1" dirty="0" smtClean="0"/>
              <a:t>Always executes </a:t>
            </a:r>
            <a:r>
              <a:rPr lang="en-GB" dirty="0" smtClean="0"/>
              <a:t>irrespective of the 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dirty="0" smtClean="0"/>
              <a:t>command line</a:t>
            </a:r>
          </a:p>
          <a:p>
            <a:r>
              <a:rPr lang="en-GB" b="1" dirty="0" smtClean="0"/>
              <a:t>CMD </a:t>
            </a:r>
            <a:br>
              <a:rPr lang="en-GB" b="1" dirty="0" smtClean="0"/>
            </a:br>
            <a:r>
              <a:rPr lang="en-GB" dirty="0" smtClean="0"/>
              <a:t>[“param1</a:t>
            </a:r>
            <a:r>
              <a:rPr lang="en-GB" dirty="0"/>
              <a:t>”, “param2”]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second form of the option allows us to specify additional default flags to be appended to the ENTRYPOINT command that can be overridden.</a:t>
            </a:r>
          </a:p>
          <a:p>
            <a:r>
              <a:rPr lang="en-GB" b="1" u="sng" dirty="0" smtClean="0"/>
              <a:t>Usage:</a:t>
            </a:r>
            <a:r>
              <a:rPr lang="en-GB" dirty="0" smtClean="0"/>
              <a:t> 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line. 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6885" y="5396533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4411" y="5303593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4411" y="6053666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-H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</a:t>
            </a:r>
            <a:r>
              <a:rPr lang="en-GB" b="1" dirty="0" smtClean="0"/>
              <a:t>-b -H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175634" y="5185059"/>
            <a:ext cx="1915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 line option -H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  <a:endCxn id="11" idx="3"/>
          </p:cNvCxnSpPr>
          <p:nvPr/>
        </p:nvCxnSpPr>
        <p:spPr bwMode="auto">
          <a:xfrm flipH="1">
            <a:off x="6560499" y="5785224"/>
            <a:ext cx="615135" cy="5916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339299" y="1760203"/>
            <a:ext cx="4511461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 </a:t>
            </a:r>
            <a:r>
              <a:rPr lang="en-GB" dirty="0" smtClean="0"/>
              <a:t>but we do not typically do this!!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image at the </a:t>
            </a:r>
            <a:r>
              <a:rPr lang="en-GB" i="1" dirty="0" err="1" smtClean="0"/>
              <a:t>dest</a:t>
            </a:r>
            <a:r>
              <a:rPr lang="en-GB" dirty="0" smtClean="0"/>
              <a:t> path…..will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</a:t>
            </a:r>
            <a:r>
              <a:rPr lang="en-GB" i="1" dirty="0" err="1" smtClean="0"/>
              <a:t>dest</a:t>
            </a:r>
            <a:r>
              <a:rPr lang="en-GB" i="1" dirty="0" smtClean="0"/>
              <a:t> </a:t>
            </a:r>
            <a:r>
              <a:rPr lang="en-GB" dirty="0" smtClean="0"/>
              <a:t>path</a:t>
            </a:r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where the directory image was built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</a:t>
            </a:r>
            <a:r>
              <a:rPr lang="en-GB" dirty="0" smtClean="0"/>
              <a:t>(and creates it </a:t>
            </a:r>
            <a:r>
              <a:rPr lang="en-GB" dirty="0"/>
              <a:t>if it doesn’t </a:t>
            </a:r>
            <a:r>
              <a:rPr lang="en-GB" dirty="0" smtClean="0"/>
              <a:t>exist) for </a:t>
            </a:r>
            <a:r>
              <a:rPr lang="en-GB" dirty="0"/>
              <a:t>any RUN, CMD, ENTRYPOINT, COPY and ADD instructions that follow it in the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OS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 variables set using ENV appear to only be available during the image build process</a:t>
            </a:r>
          </a:p>
          <a:p>
            <a:r>
              <a:rPr lang="en-GB" dirty="0" smtClean="0"/>
              <a:t>If you want an environment variable to be set when the container is actually running then you will need to add a RUN command</a:t>
            </a:r>
          </a:p>
          <a:p>
            <a:r>
              <a:rPr lang="en-GB" dirty="0" smtClean="0"/>
              <a:t>For example, in Ubuntu we can set an environment variable like this in the </a:t>
            </a:r>
            <a:r>
              <a:rPr lang="en-GB" smtClean="0"/>
              <a:t>Dockerfile…here </a:t>
            </a:r>
            <a:r>
              <a:rPr lang="en-GB" dirty="0" smtClean="0"/>
              <a:t>we append SERVER_IP_ADDRESS to the end of the file /</a:t>
            </a:r>
            <a:r>
              <a:rPr lang="en-GB" dirty="0" err="1" smtClean="0"/>
              <a:t>etc</a:t>
            </a:r>
            <a:r>
              <a:rPr lang="en-GB" dirty="0" smtClean="0"/>
              <a:t>/profile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also use the -e option or within an </a:t>
            </a:r>
            <a:r>
              <a:rPr lang="en-GB" dirty="0" err="1" smtClean="0"/>
              <a:t>env.list</a:t>
            </a:r>
            <a:r>
              <a:rPr lang="en-GB" dirty="0" smtClean="0"/>
              <a:t> file and specify these with the </a:t>
            </a:r>
            <a:r>
              <a:rPr lang="en-GB" dirty="0" err="1" smtClean="0"/>
              <a:t>docker</a:t>
            </a:r>
            <a:r>
              <a:rPr lang="en-GB" dirty="0" smtClean="0"/>
              <a:t> run command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2093" y="4500548"/>
            <a:ext cx="7105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 echo "export SERVER_IP_ADDRESS='0.0.0.0'" &gt;&gt; /</a:t>
            </a:r>
            <a:r>
              <a:rPr lang="en-GB" dirty="0" err="1"/>
              <a:t>etc</a:t>
            </a:r>
            <a:r>
              <a:rPr lang="en-GB" dirty="0"/>
              <a:t>/profile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9945" y="5838825"/>
            <a:ext cx="7962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run -e MYVAR1 --</a:t>
            </a:r>
            <a:r>
              <a:rPr lang="en-GB" dirty="0" err="1"/>
              <a:t>env</a:t>
            </a:r>
            <a:r>
              <a:rPr lang="en-GB" dirty="0"/>
              <a:t> MYVAR2=foo --</a:t>
            </a:r>
            <a:r>
              <a:rPr lang="en-GB" dirty="0" err="1"/>
              <a:t>env</a:t>
            </a:r>
            <a:r>
              <a:rPr lang="en-GB" dirty="0"/>
              <a:t>-file ./</a:t>
            </a:r>
            <a:r>
              <a:rPr lang="en-GB" dirty="0" err="1"/>
              <a:t>env.list</a:t>
            </a:r>
            <a:r>
              <a:rPr lang="en-GB" dirty="0"/>
              <a:t> </a:t>
            </a:r>
            <a:r>
              <a:rPr lang="en-GB" dirty="0" err="1"/>
              <a:t>ubuntu</a:t>
            </a:r>
            <a:r>
              <a:rPr lang="en-GB" dirty="0"/>
              <a:t> bash</a:t>
            </a:r>
          </a:p>
        </p:txBody>
      </p:sp>
    </p:spTree>
    <p:extLst>
      <p:ext uri="{BB962C8B-B14F-4D97-AF65-F5344CB8AC3E}">
        <p14:creationId xmlns:p14="http://schemas.microsoft.com/office/powerpoint/2010/main" val="5261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3"/>
            <a:ext cx="7029450" cy="490888"/>
          </a:xfrm>
        </p:spPr>
        <p:txBody>
          <a:bodyPr/>
          <a:lstStyle/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007947" y="2248602"/>
            <a:ext cx="7337158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ubuntu:14.04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./www-data   /www-data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80 				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</a:t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3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35610"/>
          </a:xfrm>
        </p:spPr>
        <p:txBody>
          <a:bodyPr/>
          <a:lstStyle/>
          <a:p>
            <a:r>
              <a:rPr lang="en-GB" dirty="0"/>
              <a:t>What is this file doing</a:t>
            </a:r>
            <a:r>
              <a:rPr lang="en-GB" dirty="0" smtClean="0"/>
              <a:t>?</a:t>
            </a:r>
          </a:p>
          <a:p>
            <a:r>
              <a:rPr lang="en-GB" dirty="0"/>
              <a:t>NOTE: We do not have the required files to actually build this image!!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800324" y="2831431"/>
            <a:ext cx="3296252" cy="3424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</a:t>
            </a:r>
          </a:p>
          <a:p>
            <a:pPr marL="0" indent="0">
              <a:buFont typeface="Monotype Sorts" pitchFamily="2" charset="2"/>
              <a:buNone/>
            </a:pP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</a:t>
            </a:r>
          </a:p>
          <a:p>
            <a:pPr marL="0" indent="0">
              <a:buFont typeface="Monotype Sorts" pitchFamily="2" charset="2"/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87151" y="3692491"/>
            <a:ext cx="2307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Pay particular attention to the dots and slashes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4706126" y="4045069"/>
            <a:ext cx="998882" cy="844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897204" y="4069916"/>
            <a:ext cx="2812774" cy="9988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H="1">
            <a:off x="3175500" y="4129551"/>
            <a:ext cx="2489752" cy="97900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73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0389" y="1934678"/>
            <a:ext cx="8107680" cy="451424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951497" y="626745"/>
            <a:ext cx="7029450" cy="43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26707"/>
            <a:ext cx="7029450" cy="1102093"/>
          </a:xfrm>
        </p:spPr>
        <p:txBody>
          <a:bodyPr/>
          <a:lstStyle/>
          <a:p>
            <a:r>
              <a:rPr lang="en-GB" dirty="0" smtClean="0"/>
              <a:t>You may have a situation where you want to run a container in the background and SSH to it.</a:t>
            </a:r>
          </a:p>
          <a:p>
            <a:r>
              <a:rPr lang="en-GB" dirty="0" smtClean="0"/>
              <a:t>Add these lines to your </a:t>
            </a:r>
            <a:r>
              <a:rPr lang="en-GB" dirty="0" err="1" smtClean="0"/>
              <a:t>docker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28705" y="6260291"/>
            <a:ext cx="752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https://docs.docker.com/engine/examples/running_ssh_service/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6260" y="1896348"/>
            <a:ext cx="863331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/>
              <a:t>ubuntu</a:t>
            </a:r>
            <a:r>
              <a:rPr lang="en-GB" dirty="0" smtClean="0"/>
              <a:t>   </a:t>
            </a:r>
            <a:r>
              <a:rPr lang="en-GB" dirty="0" smtClean="0">
                <a:sym typeface="Wingdings" panose="05000000000000000000" pitchFamily="2" charset="2"/>
              </a:rPr>
              <a:t> assuming this is the base image you want!!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update &amp;&amp; </a:t>
            </a:r>
            <a:r>
              <a:rPr lang="en-GB" dirty="0">
                <a:solidFill>
                  <a:srgbClr val="FF0000"/>
                </a:solidFill>
              </a:rPr>
              <a:t>apt-get install -y </a:t>
            </a:r>
            <a:r>
              <a:rPr lang="en-GB" dirty="0" err="1">
                <a:solidFill>
                  <a:srgbClr val="FF0000"/>
                </a:solidFill>
              </a:rPr>
              <a:t>openssh</a:t>
            </a:r>
            <a:r>
              <a:rPr lang="en-GB" dirty="0">
                <a:solidFill>
                  <a:srgbClr val="FF0000"/>
                </a:solidFill>
              </a:rPr>
              <a:t>-server</a:t>
            </a: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mkdir</a:t>
            </a:r>
            <a:r>
              <a:rPr lang="en-GB" dirty="0">
                <a:solidFill>
                  <a:srgbClr val="FF0000"/>
                </a:solidFill>
              </a:rPr>
              <a:t> /</a:t>
            </a:r>
            <a:r>
              <a:rPr lang="en-GB" dirty="0" err="1">
                <a:solidFill>
                  <a:srgbClr val="FF0000"/>
                </a:solidFill>
              </a:rPr>
              <a:t>var</a:t>
            </a:r>
            <a:r>
              <a:rPr lang="en-GB" dirty="0">
                <a:solidFill>
                  <a:srgbClr val="FF0000"/>
                </a:solidFill>
              </a:rPr>
              <a:t>/run/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RUN echo '</a:t>
            </a:r>
            <a:r>
              <a:rPr lang="en-GB" dirty="0" err="1">
                <a:solidFill>
                  <a:srgbClr val="FF0000"/>
                </a:solidFill>
              </a:rPr>
              <a:t>root:</a:t>
            </a:r>
            <a:r>
              <a:rPr lang="en-GB" b="1" i="1" dirty="0" err="1">
                <a:solidFill>
                  <a:srgbClr val="FF0000"/>
                </a:solidFill>
              </a:rPr>
              <a:t>THEPASSWORDYOUCREATED</a:t>
            </a:r>
            <a:r>
              <a:rPr lang="en-GB" dirty="0">
                <a:solidFill>
                  <a:srgbClr val="FF0000"/>
                </a:solidFill>
              </a:rPr>
              <a:t>' | </a:t>
            </a:r>
            <a:r>
              <a:rPr lang="en-GB" dirty="0" err="1">
                <a:solidFill>
                  <a:srgbClr val="FF0000"/>
                </a:solidFill>
              </a:rPr>
              <a:t>chpasswd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sed</a:t>
            </a:r>
            <a:r>
              <a:rPr lang="en-GB" dirty="0">
                <a:solidFill>
                  <a:srgbClr val="FF0000"/>
                </a:solidFill>
              </a:rPr>
              <a:t> -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's/</a:t>
            </a:r>
            <a:r>
              <a:rPr lang="en-GB" dirty="0" err="1">
                <a:solidFill>
                  <a:srgbClr val="FF0000"/>
                </a:solidFill>
              </a:rPr>
              <a:t>PermitRootLogin</a:t>
            </a:r>
            <a:r>
              <a:rPr lang="en-GB" dirty="0">
                <a:solidFill>
                  <a:srgbClr val="FF0000"/>
                </a:solidFill>
              </a:rPr>
              <a:t> prohibit-password/</a:t>
            </a:r>
            <a:r>
              <a:rPr lang="en-GB" dirty="0" err="1">
                <a:solidFill>
                  <a:srgbClr val="FF0000"/>
                </a:solidFill>
              </a:rPr>
              <a:t>PermitRootLogin</a:t>
            </a:r>
            <a:r>
              <a:rPr lang="en-GB" dirty="0">
                <a:solidFill>
                  <a:srgbClr val="FF0000"/>
                </a:solidFill>
              </a:rPr>
              <a:t> yes/'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sshd_config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# </a:t>
            </a:r>
            <a:r>
              <a:rPr lang="en-GB" dirty="0"/>
              <a:t>SSH login fix. Otherwise user is kicked off after login</a:t>
            </a: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sed</a:t>
            </a:r>
            <a:r>
              <a:rPr lang="en-GB" dirty="0">
                <a:solidFill>
                  <a:srgbClr val="FF0000"/>
                </a:solidFill>
              </a:rPr>
              <a:t> '</a:t>
            </a:r>
            <a:r>
              <a:rPr lang="en-GB" dirty="0" err="1">
                <a:solidFill>
                  <a:srgbClr val="FF0000"/>
                </a:solidFill>
              </a:rPr>
              <a:t>s@session</a:t>
            </a:r>
            <a:r>
              <a:rPr lang="en-GB" dirty="0">
                <a:solidFill>
                  <a:srgbClr val="FF0000"/>
                </a:solidFill>
              </a:rPr>
              <a:t>\s*required\s*</a:t>
            </a:r>
            <a:r>
              <a:rPr lang="en-GB" dirty="0" err="1">
                <a:solidFill>
                  <a:srgbClr val="FF0000"/>
                </a:solidFill>
              </a:rPr>
              <a:t>pam_loginuid.so@session</a:t>
            </a:r>
            <a:r>
              <a:rPr lang="en-GB" dirty="0">
                <a:solidFill>
                  <a:srgbClr val="FF0000"/>
                </a:solidFill>
              </a:rPr>
              <a:t> optional </a:t>
            </a:r>
            <a:r>
              <a:rPr lang="en-GB" dirty="0" err="1">
                <a:solidFill>
                  <a:srgbClr val="FF0000"/>
                </a:solidFill>
              </a:rPr>
              <a:t>pam_loginuid.so@g</a:t>
            </a:r>
            <a:r>
              <a:rPr lang="en-GB" dirty="0">
                <a:solidFill>
                  <a:srgbClr val="FF0000"/>
                </a:solidFill>
              </a:rPr>
              <a:t>' -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pam.d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ENV NOTVISIBLE "in users profile"</a:t>
            </a:r>
          </a:p>
          <a:p>
            <a:r>
              <a:rPr lang="en-GB" dirty="0">
                <a:solidFill>
                  <a:srgbClr val="FF0000"/>
                </a:solidFill>
              </a:rPr>
              <a:t>RUN echo "export VISIBLE=now" &gt;&gt;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/profile</a:t>
            </a:r>
          </a:p>
          <a:p>
            <a:endParaRPr lang="en-GB" dirty="0"/>
          </a:p>
          <a:p>
            <a:r>
              <a:rPr lang="en-GB" dirty="0"/>
              <a:t>EXPOSE </a:t>
            </a:r>
            <a:r>
              <a:rPr lang="en-GB" dirty="0">
                <a:solidFill>
                  <a:srgbClr val="FF0000"/>
                </a:solidFill>
              </a:rPr>
              <a:t>22</a:t>
            </a:r>
          </a:p>
          <a:p>
            <a:r>
              <a:rPr lang="en-GB" dirty="0">
                <a:solidFill>
                  <a:srgbClr val="FF0000"/>
                </a:solidFill>
              </a:rPr>
              <a:t>CMD ["/</a:t>
            </a:r>
            <a:r>
              <a:rPr lang="en-GB" dirty="0" err="1">
                <a:solidFill>
                  <a:srgbClr val="FF0000"/>
                </a:solidFill>
              </a:rPr>
              <a:t>usr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sbin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r>
              <a:rPr lang="en-GB" dirty="0">
                <a:solidFill>
                  <a:srgbClr val="FF0000"/>
                </a:solidFill>
              </a:rPr>
              <a:t>", "-D"]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05869" y="1779722"/>
            <a:ext cx="18437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Change this to your required password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914900" y="2221396"/>
            <a:ext cx="2231335" cy="52677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24430" y="4681330"/>
            <a:ext cx="2464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 have found I needed a # here i.e.</a:t>
            </a:r>
            <a:br>
              <a:rPr lang="en-GB" dirty="0" smtClean="0"/>
            </a:br>
            <a:r>
              <a:rPr lang="en-GB" dirty="0" smtClean="0"/>
              <a:t>….s/</a:t>
            </a:r>
            <a:r>
              <a:rPr lang="en-GB" b="1" dirty="0" smtClean="0"/>
              <a:t>#</a:t>
            </a:r>
            <a:r>
              <a:rPr lang="en-GB" dirty="0" smtClean="0"/>
              <a:t>Perm….</a:t>
            </a:r>
            <a:endParaRPr lang="en-GB" dirty="0"/>
          </a:p>
        </p:txBody>
      </p:sp>
      <p:cxnSp>
        <p:nvCxnSpPr>
          <p:cNvPr id="12" name="Elbow Connector 11"/>
          <p:cNvCxnSpPr/>
          <p:nvPr/>
        </p:nvCxnSpPr>
        <p:spPr bwMode="auto">
          <a:xfrm rot="10800000">
            <a:off x="1893405" y="3329609"/>
            <a:ext cx="4701209" cy="1684682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4117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b="1" dirty="0" err="1" smtClean="0">
                <a:solidFill>
                  <a:srgbClr val="FF0000"/>
                </a:solidFill>
              </a:rPr>
              <a:t>Dockerfiles</a:t>
            </a:r>
            <a:r>
              <a:rPr lang="en-GB" b="1" dirty="0" smtClean="0">
                <a:solidFill>
                  <a:srgbClr val="FF0000"/>
                </a:solidFill>
              </a:rPr>
              <a:t> can be submitted to version control </a:t>
            </a:r>
            <a:r>
              <a:rPr lang="en-GB" dirty="0" smtClean="0"/>
              <a:t>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0"/>
            <a:ext cx="7029450" cy="474154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Create a directory for the image. Give it the same name as the image name you wish to use.</a:t>
            </a:r>
          </a:p>
          <a:p>
            <a:r>
              <a:rPr lang="en-GB" dirty="0" smtClean="0"/>
              <a:t>Create a file called “</a:t>
            </a:r>
            <a:r>
              <a:rPr lang="en-GB" dirty="0" err="1" smtClean="0"/>
              <a:t>Dockerfile</a:t>
            </a:r>
            <a:r>
              <a:rPr lang="en-GB" dirty="0" smtClean="0"/>
              <a:t>” (no file extension)</a:t>
            </a:r>
          </a:p>
          <a:p>
            <a:r>
              <a:rPr lang="en-GB" dirty="0" smtClean="0"/>
              <a:t>Write the file … FROM…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From command window and within the directory,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86152" y="3950897"/>
            <a:ext cx="2386436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Builds image with “local” name and tag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23457" y="3950897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strike="sngStrike" dirty="0" err="1"/>
              <a:t>docker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image build  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581114" y="3950898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2111" y="4036392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838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br>
              <a:rPr lang="en-GB" dirty="0" smtClean="0"/>
            </a:br>
            <a:r>
              <a:rPr lang="en-GB" dirty="0" smtClean="0"/>
              <a:t>Creating a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/>
              <a:t>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. </a:t>
            </a:r>
            <a:r>
              <a:rPr lang="en-GB" dirty="0" smtClean="0"/>
              <a:t>This is a name we have chosen for the image we are building for this exercise</a:t>
            </a:r>
            <a:endParaRPr lang="en-GB" i="1" dirty="0" smtClean="0"/>
          </a:p>
          <a:p>
            <a:r>
              <a:rPr lang="en-GB" dirty="0" smtClean="0"/>
              <a:t>Change to folder and </a:t>
            </a:r>
            <a:r>
              <a:rPr lang="en-GB" dirty="0"/>
              <a:t>a</a:t>
            </a:r>
            <a:r>
              <a:rPr lang="en-GB" dirty="0" smtClean="0"/>
              <a:t>dd </a:t>
            </a:r>
            <a:r>
              <a:rPr lang="en-GB" dirty="0"/>
              <a:t>a file called “</a:t>
            </a:r>
            <a:r>
              <a:rPr lang="en-GB" b="1" dirty="0" err="1" smtClean="0"/>
              <a:t>Dockerfile</a:t>
            </a:r>
            <a:r>
              <a:rPr lang="en-GB" dirty="0"/>
              <a:t>” to it with the following content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From command window and within the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folder, </a:t>
            </a:r>
            <a:r>
              <a:rPr lang="en-GB" dirty="0" smtClean="0"/>
              <a:t>build the image by executing the command:</a:t>
            </a:r>
            <a:endParaRPr lang="en-GB" dirty="0"/>
          </a:p>
          <a:p>
            <a:r>
              <a:rPr lang="en-GB" dirty="0" smtClean="0"/>
              <a:t>Build the image using the command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129565" y="3160662"/>
            <a:ext cx="5640404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08702" y="5642811"/>
            <a:ext cx="434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  image   build   -</a:t>
            </a:r>
            <a:r>
              <a:rPr lang="en-GB" i="1" dirty="0"/>
              <a:t>t 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  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58552" y="5951569"/>
            <a:ext cx="1395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11" name="Elbow Connector 10"/>
          <p:cNvCxnSpPr>
            <a:stCxn id="9" idx="1"/>
          </p:cNvCxnSpPr>
          <p:nvPr/>
        </p:nvCxnSpPr>
        <p:spPr bwMode="auto">
          <a:xfrm rot="10800000">
            <a:off x="6025420" y="6012143"/>
            <a:ext cx="433133" cy="262592"/>
          </a:xfrm>
          <a:prstGeom prst="bentConnector3">
            <a:avLst>
              <a:gd name="adj1" fmla="val 10000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2421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private repository)</a:t>
            </a:r>
            <a:br>
              <a:rPr lang="en-GB" dirty="0" smtClean="0"/>
            </a:br>
            <a:r>
              <a:rPr lang="en-GB" dirty="0" smtClean="0"/>
              <a:t>If a container is using the image, it must be removed before the image is removed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00325" y="4923322"/>
            <a:ext cx="3854919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br>
              <a:rPr lang="en-GB" dirty="0" smtClean="0"/>
            </a:br>
            <a:r>
              <a:rPr lang="en-GB" dirty="0" smtClean="0"/>
              <a:t>The old shorthand version for this is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Example: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Prune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Like remove, except will remove all images </a:t>
            </a:r>
            <a:r>
              <a:rPr lang="en-GB" b="1" dirty="0" smtClean="0"/>
              <a:t>that are unused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 –f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 smtClean="0"/>
              <a:t>Filter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prune –filter “…..”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1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95112"/>
            <a:ext cx="7486650" cy="4051333"/>
          </a:xfrm>
        </p:spPr>
        <p:txBody>
          <a:bodyPr/>
          <a:lstStyle/>
          <a:p>
            <a:r>
              <a:rPr lang="en-GB" b="1" dirty="0" smtClean="0"/>
              <a:t>options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6014" y="801722"/>
            <a:ext cx="64299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973722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Running the my-</a:t>
            </a:r>
            <a:r>
              <a:rPr lang="en-GB" dirty="0" err="1" smtClean="0"/>
              <a:t>nginx</a:t>
            </a:r>
            <a:r>
              <a:rPr lang="en-GB" dirty="0" smtClean="0"/>
              <a:t>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>
                <a:sym typeface="Wingdings" panose="05000000000000000000" pitchFamily="2" charset="2"/>
              </a:rPr>
              <a:t>l</a:t>
            </a:r>
            <a:r>
              <a:rPr lang="en-GB" i="1" dirty="0" smtClean="0">
                <a:sym typeface="Wingdings" panose="05000000000000000000" pitchFamily="2" charset="2"/>
              </a:rPr>
              <a:t>s  -a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the </a:t>
            </a:r>
            <a:r>
              <a:rPr lang="en-GB" dirty="0" err="1" smtClean="0"/>
              <a:t>Dockerfile</a:t>
            </a:r>
            <a:r>
              <a:rPr lang="en-GB" dirty="0" smtClean="0"/>
              <a:t> 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</a:p>
          <a:p>
            <a:pPr marL="0" indent="0" algn="ctr">
              <a:buNone/>
            </a:pPr>
            <a:r>
              <a:rPr lang="en-GB" sz="6600" dirty="0" smtClean="0"/>
              <a:t>(In more detail)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</a:t>
            </a:r>
            <a:r>
              <a:rPr lang="en-GB" dirty="0" smtClean="0"/>
              <a:t>container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You can run a container by just specifying the image</a:t>
            </a:r>
          </a:p>
          <a:p>
            <a:pPr lvl="1"/>
            <a:r>
              <a:rPr lang="en-GB" dirty="0" smtClean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run a container by follow the image name</a:t>
            </a:r>
            <a:r>
              <a:rPr lang="en-GB" dirty="0" smtClean="0">
                <a:solidFill>
                  <a:srgbClr val="FF0000"/>
                </a:solidFill>
              </a:rPr>
              <a:t> with a command and arguments</a:t>
            </a:r>
            <a:r>
              <a:rPr lang="en-GB" dirty="0" smtClean="0"/>
              <a:t> to be executed in the container when it starts</a:t>
            </a:r>
          </a:p>
          <a:p>
            <a:pPr lvl="1"/>
            <a:r>
              <a:rPr lang="en-GB" dirty="0" smtClean="0"/>
              <a:t>This is common for containers running a service that can be run with different options</a:t>
            </a:r>
          </a:p>
          <a:p>
            <a:pPr lvl="1"/>
            <a:r>
              <a:rPr lang="en-GB" dirty="0" smtClean="0"/>
              <a:t>The --</a:t>
            </a:r>
            <a:r>
              <a:rPr lang="en-GB" dirty="0" err="1" smtClean="0"/>
              <a:t>rm</a:t>
            </a:r>
            <a:r>
              <a:rPr lang="en-GB" dirty="0" smtClean="0"/>
              <a:t> option 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Example, to display “hello world” in </a:t>
            </a:r>
            <a:r>
              <a:rPr lang="en-GB" dirty="0" err="1" smtClean="0"/>
              <a:t>linux</a:t>
            </a:r>
            <a:r>
              <a:rPr lang="en-GB" dirty="0" smtClean="0"/>
              <a:t> OS and remove image when container stops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 err="1" smtClean="0"/>
              <a:t>imagename</a:t>
            </a:r>
            <a:r>
              <a:rPr lang="en-GB" i="1" dirty="0" smtClean="0"/>
              <a:t> --</a:t>
            </a:r>
            <a:r>
              <a:rPr lang="en-GB" i="1" dirty="0" err="1" smtClean="0"/>
              <a:t>rm</a:t>
            </a:r>
            <a:r>
              <a:rPr lang="en-GB" i="1" dirty="0" smtClean="0"/>
              <a:t> 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21818" y="2054989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625064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  <a:endParaRPr lang="en-GB" i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Container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Check that the container is running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endParaRPr lang="en-GB" dirty="0" smtClean="0"/>
          </a:p>
          <a:p>
            <a:r>
              <a:rPr lang="en-GB" dirty="0" smtClean="0"/>
              <a:t>If you do not see your container then repeat the above but display </a:t>
            </a:r>
            <a:r>
              <a:rPr lang="en-GB" b="1" dirty="0" smtClean="0"/>
              <a:t>all </a:t>
            </a:r>
            <a:r>
              <a:rPr lang="en-GB" dirty="0" smtClean="0"/>
              <a:t>the containers using the --all (-a) option and check the exit code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</a:t>
            </a:r>
            <a:r>
              <a:rPr lang="en-GB" sz="1400" dirty="0" smtClean="0">
                <a:solidFill>
                  <a:schemeClr val="bg1"/>
                </a:solidFill>
              </a:rPr>
              <a:t>          COMMAND   </a:t>
            </a:r>
            <a:r>
              <a:rPr lang="en-GB" sz="1400" dirty="0">
                <a:solidFill>
                  <a:schemeClr val="bg1"/>
                </a:solidFill>
              </a:rPr>
              <a:t>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</a:t>
            </a:r>
            <a:r>
              <a:rPr lang="en-GB" sz="1400" dirty="0" smtClean="0">
                <a:solidFill>
                  <a:schemeClr val="bg1"/>
                </a:solidFill>
              </a:rPr>
              <a:t>     </a:t>
            </a:r>
            <a:r>
              <a:rPr lang="en-GB" sz="1400" dirty="0" err="1" smtClean="0">
                <a:solidFill>
                  <a:schemeClr val="bg1"/>
                </a:solidFill>
              </a:rPr>
              <a:t>cassandra</a:t>
            </a:r>
            <a:r>
              <a:rPr lang="en-GB" sz="1400" dirty="0" smtClean="0">
                <a:solidFill>
                  <a:schemeClr val="bg1"/>
                </a:solidFill>
              </a:rPr>
              <a:t>                       .....                 16 </a:t>
            </a:r>
            <a:r>
              <a:rPr lang="en-GB" sz="1400" dirty="0">
                <a:solidFill>
                  <a:schemeClr val="bg1"/>
                </a:solidFill>
              </a:rPr>
              <a:t>hours ago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krejcmat</a:t>
            </a:r>
            <a:r>
              <a:rPr lang="en-GB" sz="1400" dirty="0" smtClean="0">
                <a:solidFill>
                  <a:schemeClr val="bg1"/>
                </a:solidFill>
              </a:rPr>
              <a:t>/</a:t>
            </a:r>
            <a:r>
              <a:rPr lang="en-GB" sz="1400" dirty="0" err="1" smtClean="0">
                <a:solidFill>
                  <a:schemeClr val="bg1"/>
                </a:solidFill>
              </a:rPr>
              <a:t>hadoop</a:t>
            </a:r>
            <a:r>
              <a:rPr lang="en-GB" sz="1400" dirty="0" smtClean="0">
                <a:solidFill>
                  <a:schemeClr val="bg1"/>
                </a:solidFill>
              </a:rPr>
              <a:t>-master </a:t>
            </a:r>
            <a:r>
              <a:rPr lang="en-GB" sz="1400" dirty="0">
                <a:solidFill>
                  <a:schemeClr val="bg1"/>
                </a:solidFill>
              </a:rPr>
              <a:t>.....     </a:t>
            </a:r>
            <a:r>
              <a:rPr lang="en-GB" sz="1400" dirty="0" smtClean="0">
                <a:solidFill>
                  <a:schemeClr val="bg1"/>
                </a:solidFill>
              </a:rPr>
              <a:t>            2 </a:t>
            </a:r>
            <a:r>
              <a:rPr lang="en-GB" sz="1400" dirty="0">
                <a:solidFill>
                  <a:schemeClr val="bg1"/>
                </a:solidFill>
              </a:rPr>
              <a:t>days ago     </a:t>
            </a:r>
            <a:r>
              <a:rPr lang="en-GB" sz="1400" dirty="0" smtClean="0">
                <a:solidFill>
                  <a:schemeClr val="bg1"/>
                </a:solidFill>
              </a:rPr>
              <a:t>  Up </a:t>
            </a:r>
            <a:r>
              <a:rPr lang="en-GB" sz="1400" dirty="0">
                <a:solidFill>
                  <a:schemeClr val="bg1"/>
                </a:solidFill>
              </a:rPr>
              <a:t>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</a:t>
            </a:r>
            <a:r>
              <a:rPr lang="en-GB" sz="1400" dirty="0" smtClean="0">
                <a:solidFill>
                  <a:schemeClr val="bg1"/>
                </a:solidFill>
              </a:rPr>
              <a:t>  mongo                            .....                 2 </a:t>
            </a:r>
            <a:r>
              <a:rPr lang="en-GB" sz="1400" dirty="0">
                <a:solidFill>
                  <a:schemeClr val="bg1"/>
                </a:solidFill>
              </a:rPr>
              <a:t>weeks ago 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Example: 137 means out of memory, try increasing available memory</a:t>
            </a:r>
          </a:p>
          <a:p>
            <a:r>
              <a:rPr lang="en-GB" dirty="0" smtClean="0"/>
              <a:t>In Docker GUI increase memory </a:t>
            </a:r>
            <a:r>
              <a:rPr lang="en-GB" dirty="0" smtClean="0">
                <a:sym typeface="Wingdings" panose="05000000000000000000" pitchFamily="2" charset="2"/>
              </a:rPr>
              <a:t> settings  advanced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9478" y="725874"/>
            <a:ext cx="2951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Old school is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b="1" i="1" dirty="0" err="1" smtClean="0"/>
              <a:t>ps</a:t>
            </a:r>
            <a:endParaRPr lang="en-GB" b="1" i="1" dirty="0" smtClean="0"/>
          </a:p>
        </p:txBody>
      </p:sp>
    </p:spTree>
    <p:extLst>
      <p:ext uri="{BB962C8B-B14F-4D97-AF65-F5344CB8AC3E}">
        <p14:creationId xmlns:p14="http://schemas.microsoft.com/office/powerpoint/2010/main" val="41669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487104"/>
          </a:xfrm>
        </p:spPr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“echo” command when the container starts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96732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545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557622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Foreground vs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49" y="1333500"/>
            <a:ext cx="7605763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Docker container  </a:t>
            </a:r>
            <a:r>
              <a:rPr lang="en-GB" i="1" dirty="0"/>
              <a:t>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956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27620" y="156853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744595" y="2935252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“bash” is a </a:t>
            </a:r>
            <a:r>
              <a:rPr lang="en-GB" dirty="0" err="1" smtClean="0"/>
              <a:t>linux</a:t>
            </a:r>
            <a:r>
              <a:rPr lang="en-GB" dirty="0" smtClean="0"/>
              <a:t> command. 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6649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a Detached Interactive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start a container in interactive mode but run it in the background (detached), you can still attach to it in interactive mode later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Start as background daemon/server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--name container1 </a:t>
            </a:r>
            <a:r>
              <a:rPr lang="en-GB" i="1" dirty="0"/>
              <a:t>-</a:t>
            </a:r>
            <a:r>
              <a:rPr lang="en-GB" i="1" dirty="0" err="1" smtClean="0"/>
              <a:t>it</a:t>
            </a:r>
            <a:r>
              <a:rPr lang="en-GB" b="1" i="1" dirty="0" err="1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Sometime later connect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exec -it container1 bash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Multiple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</a:t>
            </a:r>
            <a:r>
              <a:rPr lang="en-GB" i="1" dirty="0" smtClean="0">
                <a:solidFill>
                  <a:srgbClr val="FF0000"/>
                </a:solidFill>
              </a:rPr>
              <a:t>50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51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52</a:t>
            </a:r>
            <a:r>
              <a:rPr lang="en-GB" i="1" dirty="0" smtClean="0"/>
              <a:t>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0658" y="3892303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</a:t>
            </a:r>
            <a:r>
              <a:rPr lang="en-GB" dirty="0" smtClean="0">
                <a:solidFill>
                  <a:srgbClr val="FF0000"/>
                </a:solidFill>
              </a:rPr>
              <a:t>50 to 52</a:t>
            </a:r>
            <a:r>
              <a:rPr lang="en-GB" dirty="0" smtClean="0"/>
              <a:t>, but the internal web servers in each container still use port 80 i.e. http://localhost:50 results in the request being mapped from host port 50 to port 80 within “</a:t>
            </a:r>
            <a:r>
              <a:rPr lang="en-GB" dirty="0" err="1" smtClean="0"/>
              <a:t>container_one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Managing</a:t>
            </a:r>
            <a:br>
              <a:rPr lang="en-GB" sz="9600" dirty="0" smtClean="0"/>
            </a:br>
            <a:r>
              <a:rPr lang="en-GB" sz="9600" dirty="0" smtClean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ls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37" y="0"/>
            <a:ext cx="5684363" cy="844550"/>
          </a:xfrm>
        </p:spPr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3980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 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524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259487" y="4603401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10588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79" y="1350876"/>
            <a:ext cx="4136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i="1" dirty="0" smtClean="0"/>
              <a:t>image </a:t>
            </a:r>
            <a:r>
              <a:rPr lang="en-GB" dirty="0" smtClean="0"/>
              <a:t>build –t </a:t>
            </a:r>
            <a:r>
              <a:rPr lang="en-GB" dirty="0" err="1" smtClean="0"/>
              <a:t>myimagename</a:t>
            </a:r>
            <a:r>
              <a:rPr lang="en-GB" dirty="0" smtClean="0"/>
              <a:t>  .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Curved Right Arrow 36"/>
          <p:cNvSpPr/>
          <p:nvPr/>
        </p:nvSpPr>
        <p:spPr bwMode="auto">
          <a:xfrm rot="10800000">
            <a:off x="3524509" y="772719"/>
            <a:ext cx="472987" cy="1470743"/>
          </a:xfrm>
          <a:prstGeom prst="curvedRightArrow">
            <a:avLst>
              <a:gd name="adj1" fmla="val 32486"/>
              <a:gd name="adj2" fmla="val 64502"/>
              <a:gd name="adj3" fmla="val 3333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3674" y="890104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image </a:t>
            </a:r>
            <a:r>
              <a:rPr lang="en-GB" dirty="0" err="1" smtClean="0"/>
              <a:t>rm</a:t>
            </a:r>
            <a:r>
              <a:rPr lang="en-GB" dirty="0" smtClean="0"/>
              <a:t> -f </a:t>
            </a:r>
            <a:r>
              <a:rPr lang="en-GB" dirty="0" err="1" smtClean="0"/>
              <a:t>myimagename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2399541" y="-4248"/>
            <a:ext cx="1150867" cy="1180699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lIns="36000" tIns="36000" rIns="36000" bIns="36000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image deleted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29322"/>
          </a:xfrm>
        </p:spPr>
        <p:txBody>
          <a:bodyPr/>
          <a:lstStyle/>
          <a:p>
            <a:r>
              <a:rPr lang="en-GB" dirty="0" smtClean="0"/>
              <a:t>Stop/Kill/Remove 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83111"/>
            <a:ext cx="7029450" cy="5486400"/>
          </a:xfrm>
        </p:spPr>
        <p:txBody>
          <a:bodyPr/>
          <a:lstStyle/>
          <a:p>
            <a:r>
              <a:rPr lang="en-GB" dirty="0" smtClean="0"/>
              <a:t>You can list just the container IDs of the running containers using the --quiet (-q) flag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Interestingly you can stop all running containers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Add the --all (-a) flag to stop all </a:t>
            </a:r>
            <a:r>
              <a:rPr lang="en-GB" b="1" dirty="0" smtClean="0"/>
              <a:t>running and stopped </a:t>
            </a:r>
            <a:r>
              <a:rPr lang="en-GB" dirty="0" smtClean="0"/>
              <a:t>containers (i.e. all the containers regardless of status)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You can do the same thing to kill or remove containers e.g.   </a:t>
            </a:r>
            <a:r>
              <a:rPr lang="en-GB" i="1" dirty="0" smtClean="0"/>
              <a:t> Docker container </a:t>
            </a:r>
            <a:r>
              <a:rPr lang="en-GB" b="1" i="1" dirty="0" err="1" smtClean="0"/>
              <a:t>rm</a:t>
            </a:r>
            <a:r>
              <a:rPr lang="en-GB" i="1" dirty="0" smtClean="0"/>
              <a:t> $(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-q)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0605" y="2458989"/>
            <a:ext cx="718658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 smtClean="0"/>
              <a:t>UNIX</a:t>
            </a:r>
          </a:p>
          <a:p>
            <a:r>
              <a:rPr lang="sv-SE" i="1" dirty="0" smtClean="0"/>
              <a:t>docker container stop </a:t>
            </a:r>
            <a:r>
              <a:rPr lang="sv-SE" i="1" dirty="0">
                <a:solidFill>
                  <a:srgbClr val="FF0000"/>
                </a:solidFill>
              </a:rPr>
              <a:t>$(docker </a:t>
            </a:r>
            <a:r>
              <a:rPr lang="sv-SE" i="1" dirty="0" smtClean="0">
                <a:solidFill>
                  <a:srgbClr val="FF0000"/>
                </a:solidFill>
              </a:rPr>
              <a:t>ps </a:t>
            </a:r>
            <a:r>
              <a:rPr lang="sv-SE" i="1" dirty="0">
                <a:solidFill>
                  <a:srgbClr val="FF0000"/>
                </a:solidFill>
              </a:rPr>
              <a:t>-q)</a:t>
            </a:r>
          </a:p>
          <a:p>
            <a:r>
              <a:rPr lang="sv-SE" b="1" u="sng" dirty="0" smtClean="0"/>
              <a:t>Windows</a:t>
            </a:r>
          </a:p>
          <a:p>
            <a:r>
              <a:rPr lang="sv-SE" dirty="0"/>
              <a:t>FOR /f "tokens=*" %i IN ('</a:t>
            </a:r>
            <a:r>
              <a:rPr lang="sv-SE" dirty="0">
                <a:solidFill>
                  <a:srgbClr val="FF0000"/>
                </a:solidFill>
              </a:rPr>
              <a:t>docker ps -q</a:t>
            </a:r>
            <a:r>
              <a:rPr lang="sv-SE" dirty="0"/>
              <a:t>') DO </a:t>
            </a:r>
            <a:r>
              <a:rPr lang="sv-SE" dirty="0" smtClean="0"/>
              <a:t>docker container </a:t>
            </a:r>
            <a:r>
              <a:rPr lang="sv-SE" dirty="0"/>
              <a:t>stop %i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55999" y="1471102"/>
            <a:ext cx="239039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i="1" dirty="0" smtClean="0"/>
              <a:t>docker container ls -q</a:t>
            </a:r>
            <a:endParaRPr lang="sv-SE" i="1" dirty="0"/>
          </a:p>
          <a:p>
            <a:r>
              <a:rPr lang="sv-SE" i="1" dirty="0" smtClean="0"/>
              <a:t>docker ps -q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620605" y="4197432"/>
            <a:ext cx="7455887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 smtClean="0"/>
              <a:t>UNIX</a:t>
            </a:r>
          </a:p>
          <a:p>
            <a:r>
              <a:rPr lang="sv-SE" i="1" dirty="0" smtClean="0"/>
              <a:t>docker container </a:t>
            </a:r>
            <a:r>
              <a:rPr lang="sv-SE" i="1" dirty="0"/>
              <a:t>stop $(docker </a:t>
            </a:r>
            <a:r>
              <a:rPr lang="sv-SE" i="1" dirty="0" smtClean="0"/>
              <a:t>ps </a:t>
            </a:r>
            <a:r>
              <a:rPr lang="sv-SE" i="1" dirty="0" smtClean="0">
                <a:solidFill>
                  <a:srgbClr val="FF0000"/>
                </a:solidFill>
              </a:rPr>
              <a:t>-a </a:t>
            </a:r>
            <a:r>
              <a:rPr lang="sv-SE" i="1" dirty="0"/>
              <a:t>-q)</a:t>
            </a:r>
          </a:p>
          <a:p>
            <a:r>
              <a:rPr lang="sv-SE" b="1" u="sng" dirty="0" smtClean="0"/>
              <a:t>Windows</a:t>
            </a:r>
          </a:p>
          <a:p>
            <a:r>
              <a:rPr lang="sv-SE" dirty="0"/>
              <a:t>FOR /f "tokens=*" %i IN ('docker </a:t>
            </a:r>
            <a:r>
              <a:rPr lang="sv-SE" dirty="0" smtClean="0"/>
              <a:t>ps </a:t>
            </a:r>
            <a:r>
              <a:rPr lang="sv-SE" dirty="0" smtClean="0">
                <a:solidFill>
                  <a:srgbClr val="FF0000"/>
                </a:solidFill>
              </a:rPr>
              <a:t>-a </a:t>
            </a:r>
            <a:r>
              <a:rPr lang="sv-SE" dirty="0"/>
              <a:t>-q') DO </a:t>
            </a:r>
            <a:r>
              <a:rPr lang="sv-SE" dirty="0" smtClean="0"/>
              <a:t>docker container </a:t>
            </a:r>
            <a:r>
              <a:rPr lang="sv-SE" dirty="0"/>
              <a:t>stop %i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217459" y="1471102"/>
            <a:ext cx="2216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 are identical commands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63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VOLUMES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83356"/>
            <a:ext cx="7029450" cy="4255469"/>
          </a:xfrm>
        </p:spPr>
        <p:txBody>
          <a:bodyPr/>
          <a:lstStyle/>
          <a:p>
            <a:r>
              <a:rPr lang="en-GB" dirty="0" smtClean="0"/>
              <a:t>Named 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9705"/>
            <a:ext cx="7029450" cy="2527836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 (if volume does not exist it is created for you)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Example: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8197" y="4879495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i="1" dirty="0" smtClean="0"/>
              <a:t> -it  -</a:t>
            </a:r>
            <a:r>
              <a:rPr lang="en-GB" b="1" i="1" dirty="0" smtClean="0"/>
              <a:t>v 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  --name </a:t>
            </a:r>
            <a:r>
              <a:rPr lang="en-GB" i="1" dirty="0"/>
              <a:t>container1 </a:t>
            </a:r>
            <a:r>
              <a:rPr lang="en-GB" i="1" dirty="0" smtClean="0"/>
              <a:t>  my-image</a:t>
            </a:r>
            <a:endParaRPr lang="en-GB" i="1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866775" cy="260209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241783" y="2888967"/>
            <a:ext cx="2261020" cy="23302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is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15979"/>
            <a:ext cx="7029450" cy="4322846"/>
          </a:xfrm>
        </p:spPr>
        <p:txBody>
          <a:bodyPr/>
          <a:lstStyle/>
          <a:p>
            <a:r>
              <a:rPr lang="en-GB" dirty="0" smtClean="0"/>
              <a:t>Starting </a:t>
            </a:r>
            <a:r>
              <a:rPr lang="en-GB" dirty="0"/>
              <a:t>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</a:t>
            </a:r>
            <a:r>
              <a:rPr lang="en-GB" dirty="0" smtClean="0"/>
              <a:t>container</a:t>
            </a:r>
            <a:r>
              <a:rPr lang="en-GB" dirty="0"/>
              <a:t>.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With a mount, If the volume </a:t>
            </a:r>
            <a:r>
              <a:rPr lang="en-GB" b="1" dirty="0">
                <a:solidFill>
                  <a:srgbClr val="FF0000"/>
                </a:solidFill>
              </a:rPr>
              <a:t>does not </a:t>
            </a:r>
            <a:r>
              <a:rPr lang="en-GB" b="1" dirty="0" smtClean="0">
                <a:solidFill>
                  <a:srgbClr val="FF0000"/>
                </a:solidFill>
              </a:rPr>
              <a:t>exist then </a:t>
            </a:r>
            <a:r>
              <a:rPr lang="en-GB" b="1" dirty="0">
                <a:solidFill>
                  <a:srgbClr val="FF0000"/>
                </a:solidFill>
              </a:rPr>
              <a:t>it is created for </a:t>
            </a:r>
            <a:r>
              <a:rPr lang="en-GB" b="1" dirty="0" smtClean="0">
                <a:solidFill>
                  <a:srgbClr val="FF0000"/>
                </a:solidFill>
              </a:rPr>
              <a:t>you.</a:t>
            </a:r>
          </a:p>
          <a:p>
            <a:pPr lvl="1"/>
            <a:r>
              <a:rPr lang="en-GB" dirty="0" smtClean="0"/>
              <a:t>May not be a good idea because you could misspell the volume name!!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r>
              <a:rPr lang="en-GB" i="1" dirty="0"/>
              <a:t>,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 smtClean="0"/>
              <a:t>Basically --volume and --mount are identical but the –mount version is a little simpler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8132"/>
            <a:ext cx="7029450" cy="4680693"/>
          </a:xfrm>
        </p:spPr>
        <p:txBody>
          <a:bodyPr/>
          <a:lstStyle/>
          <a:p>
            <a:r>
              <a:rPr lang="en-GB" dirty="0" smtClean="0"/>
              <a:t>Create a volume</a:t>
            </a:r>
          </a:p>
          <a:p>
            <a:r>
              <a:rPr lang="en-GB" dirty="0" smtClean="0"/>
              <a:t>Create a container running an Ubuntu Linux OS, with the volume mapped to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In the container, create some files in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Stop the container</a:t>
            </a:r>
          </a:p>
          <a:p>
            <a:r>
              <a:rPr lang="en-GB" dirty="0" smtClean="0"/>
              <a:t>Start the container</a:t>
            </a:r>
          </a:p>
          <a:p>
            <a:r>
              <a:rPr lang="en-GB" dirty="0" smtClean="0"/>
              <a:t>Confirm that the files still exist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51436" y="4026655"/>
            <a:ext cx="75071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 smtClean="0"/>
              <a:t>$ </a:t>
            </a:r>
            <a:r>
              <a:rPr lang="en-GB" i="1" dirty="0"/>
              <a:t>touch </a:t>
            </a:r>
            <a:r>
              <a:rPr lang="en-GB" i="1" dirty="0" smtClean="0"/>
              <a:t>hello.txt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exit</a:t>
            </a:r>
          </a:p>
          <a:p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2955955" y="4648091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403877" y="4747020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6766"/>
          </a:xfrm>
        </p:spPr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423512"/>
            <a:ext cx="8517230" cy="181917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</a:t>
            </a:r>
            <a:r>
              <a:rPr lang="en-GB" dirty="0" smtClean="0"/>
              <a:t>a mapping of a </a:t>
            </a:r>
            <a:r>
              <a:rPr lang="en-GB" dirty="0"/>
              <a:t>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volume). </a:t>
            </a:r>
            <a:r>
              <a:rPr lang="en-GB" u="sng" dirty="0" smtClean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 smtClean="0"/>
              <a:t>When </a:t>
            </a:r>
            <a:r>
              <a:rPr lang="en-GB" dirty="0"/>
              <a:t>the container is removed, </a:t>
            </a:r>
            <a:r>
              <a:rPr lang="en-GB" dirty="0" smtClean="0"/>
              <a:t>the content of the mapped directory are not deleted but.</a:t>
            </a:r>
          </a:p>
          <a:p>
            <a:r>
              <a:rPr lang="en-GB" dirty="0" smtClean="0"/>
              <a:t>Note,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255251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634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:/var/www/html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Volumes </a:t>
            </a:r>
            <a:r>
              <a:rPr lang="en-GB" dirty="0"/>
              <a:t>are completely managed by </a:t>
            </a:r>
            <a:r>
              <a:rPr lang="en-GB" dirty="0" smtClean="0"/>
              <a:t>Docker, whereas </a:t>
            </a:r>
            <a:r>
              <a:rPr lang="en-GB" dirty="0"/>
              <a:t>bind mounts are dependent on the directory structure of the host </a:t>
            </a:r>
            <a:r>
              <a:rPr lang="en-GB" dirty="0" smtClean="0"/>
              <a:t>machine</a:t>
            </a:r>
            <a:r>
              <a:rPr lang="en-GB" dirty="0"/>
              <a:t> </a:t>
            </a:r>
            <a:r>
              <a:rPr lang="en-GB" dirty="0" smtClean="0"/>
              <a:t>and are not portable.</a:t>
            </a:r>
            <a:r>
              <a:rPr lang="en-GB" dirty="0"/>
              <a:t>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703" y="3247865"/>
            <a:ext cx="6323631" cy="32122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67" y="4519061"/>
            <a:ext cx="196836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Bind mount uses specific locations in the host file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NETWORKS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smtClean="0"/>
              <a:t>(named </a:t>
            </a:r>
            <a:r>
              <a:rPr lang="en-GB" dirty="0" smtClean="0"/>
              <a:t>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 </a:t>
            </a:r>
            <a:r>
              <a:rPr lang="en-GB" smtClean="0"/>
              <a:t>(default)</a:t>
            </a:r>
            <a:endParaRPr lang="en-GB" dirty="0" smtClean="0"/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 smtClean="0">
                <a:solidFill>
                  <a:schemeClr val="bg1"/>
                </a:solidFill>
              </a:rPr>
              <a:t>$ </a:t>
            </a:r>
            <a:r>
              <a:rPr lang="nl-NL" sz="1400" dirty="0" smtClean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 smtClean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</a:t>
            </a:r>
            <a:r>
              <a:rPr lang="en-GB" sz="1400" dirty="0" smtClean="0">
                <a:solidFill>
                  <a:schemeClr val="bg1"/>
                </a:solidFill>
              </a:rPr>
              <a:t>DRIVER           SCOPE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5982133c39f5        </a:t>
            </a:r>
            <a:r>
              <a:rPr lang="en-GB" sz="1400" dirty="0" smtClean="0">
                <a:solidFill>
                  <a:schemeClr val="bg1"/>
                </a:solidFill>
              </a:rPr>
              <a:t>  net1                                   </a:t>
            </a:r>
            <a:r>
              <a:rPr lang="en-GB" sz="1400" dirty="0">
                <a:solidFill>
                  <a:schemeClr val="bg1"/>
                </a:solidFill>
              </a:rPr>
              <a:t>bridge              </a:t>
            </a:r>
            <a:r>
              <a:rPr lang="en-GB" sz="1400" dirty="0" smtClean="0">
                <a:solidFill>
                  <a:schemeClr val="bg1"/>
                </a:solidFill>
              </a:rPr>
              <a:t>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</a:t>
            </a:r>
            <a:r>
              <a:rPr lang="en-GB" sz="1400" dirty="0" smtClean="0">
                <a:solidFill>
                  <a:schemeClr val="bg1"/>
                </a:solidFill>
              </a:rPr>
              <a:t>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</a:t>
            </a:r>
            <a:r>
              <a:rPr lang="en-GB" sz="1400" dirty="0" smtClean="0">
                <a:solidFill>
                  <a:schemeClr val="bg1"/>
                </a:solidFill>
              </a:rPr>
              <a:t>      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--name=container1 -v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 smtClean="0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….</a:t>
            </a: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addr:</a:t>
            </a:r>
            <a:r>
              <a:rPr lang="en-GB" sz="1400" dirty="0">
                <a:solidFill>
                  <a:srgbClr val="FF0000"/>
                </a:solidFill>
              </a:rPr>
              <a:t>172.23.0.</a:t>
            </a:r>
            <a:r>
              <a:rPr lang="en-GB" sz="1400" dirty="0">
                <a:solidFill>
                  <a:schemeClr val="bg1"/>
                </a:solidFill>
              </a:rPr>
              <a:t>2  </a:t>
            </a:r>
            <a:r>
              <a:rPr lang="en-GB" sz="1400" dirty="0" smtClean="0">
                <a:solidFill>
                  <a:schemeClr val="bg1"/>
                </a:solidFill>
              </a:rPr>
              <a:t>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name=container2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02:42:AC:17:00:03</a:t>
            </a:r>
            <a:br>
              <a:rPr lang="en-GB" sz="1400" dirty="0" smtClean="0">
                <a:solidFill>
                  <a:schemeClr val="bg1"/>
                </a:solidFill>
              </a:rPr>
            </a:b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addr:</a:t>
            </a:r>
            <a:r>
              <a:rPr lang="en-GB" sz="1400" dirty="0" smtClean="0">
                <a:solidFill>
                  <a:srgbClr val="FF0000"/>
                </a:solidFill>
              </a:rPr>
              <a:t>172.23.0.3</a:t>
            </a:r>
            <a:r>
              <a:rPr lang="en-GB" sz="1400" dirty="0" smtClean="0">
                <a:solidFill>
                  <a:schemeClr val="bg1"/>
                </a:solidFill>
              </a:rPr>
              <a:t>  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1</a:t>
            </a:r>
            <a:endParaRPr lang="en-GB" dirty="0"/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containers “pinging”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78582"/>
            <a:ext cx="7029450" cy="5160244"/>
          </a:xfrm>
        </p:spPr>
        <p:txBody>
          <a:bodyPr/>
          <a:lstStyle/>
          <a:p>
            <a:r>
              <a:rPr lang="en-GB" dirty="0" smtClean="0"/>
              <a:t>Create a new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create my-net</a:t>
            </a:r>
          </a:p>
          <a:p>
            <a:r>
              <a:rPr lang="en-GB" dirty="0" smtClean="0"/>
              <a:t>Run a new container and connect it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--network my-net  --name my-container</a:t>
            </a:r>
            <a:endParaRPr lang="en-GB" i="1" dirty="0"/>
          </a:p>
          <a:p>
            <a:r>
              <a:rPr lang="en-GB" dirty="0" smtClean="0"/>
              <a:t>Connect an already running container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connect    my-net   my-container</a:t>
            </a:r>
            <a:endParaRPr lang="en-GB" i="1" dirty="0"/>
          </a:p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ls</a:t>
            </a:r>
          </a:p>
          <a:p>
            <a:r>
              <a:rPr lang="en-GB" dirty="0" smtClean="0"/>
              <a:t>Remove a network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err="1" smtClean="0"/>
              <a:t>rm</a:t>
            </a:r>
            <a:r>
              <a:rPr lang="en-GB" i="1" dirty="0" smtClean="0"/>
              <a:t>  my-net</a:t>
            </a:r>
            <a:endParaRPr lang="en-GB" i="1" dirty="0"/>
          </a:p>
          <a:p>
            <a:r>
              <a:rPr lang="en-GB" dirty="0" smtClean="0"/>
              <a:t>Disconnect a container from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disconnect  my-net  my-container</a:t>
            </a:r>
            <a:endParaRPr lang="en-GB" i="1" dirty="0"/>
          </a:p>
          <a:p>
            <a:r>
              <a:rPr lang="en-GB" dirty="0" smtClean="0"/>
              <a:t>Display network details including the containers attached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inspect  my-net</a:t>
            </a:r>
          </a:p>
          <a:p>
            <a:r>
              <a:rPr lang="en-GB" dirty="0" smtClean="0"/>
              <a:t>Connect to a running container so you execute instructions i.e. </a:t>
            </a:r>
            <a:r>
              <a:rPr lang="en-GB" dirty="0" err="1" smtClean="0"/>
              <a:t>equiv</a:t>
            </a:r>
            <a:r>
              <a:rPr lang="en-GB" dirty="0" smtClean="0"/>
              <a:t> to starting with -it option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attach my-container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</a:t>
            </a:r>
            <a:r>
              <a:rPr lang="en-GB" dirty="0" smtClean="0"/>
              <a:t>/</a:t>
            </a:r>
          </a:p>
          <a:p>
            <a:r>
              <a:rPr lang="en-GB" dirty="0" smtClean="0"/>
              <a:t>work-with-networks</a:t>
            </a:r>
            <a:r>
              <a:rPr lang="en-GB" dirty="0"/>
              <a:t>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10978" cy="844550"/>
          </a:xfrm>
        </p:spPr>
        <p:txBody>
          <a:bodyPr/>
          <a:lstStyle/>
          <a:p>
            <a:r>
              <a:rPr lang="en-GB" dirty="0" smtClean="0"/>
              <a:t>Overlay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0790" y="378573"/>
            <a:ext cx="4688484" cy="1532746"/>
          </a:xfrm>
        </p:spPr>
        <p:txBody>
          <a:bodyPr/>
          <a:lstStyle/>
          <a:p>
            <a:r>
              <a:rPr lang="en-GB" dirty="0" smtClean="0"/>
              <a:t>Used to connect containers on multiple different hosts. The hosts must be on the same network, but can be on different subnets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22161" y="2120089"/>
            <a:ext cx="2760714" cy="356152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965668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43331" y="3692644"/>
            <a:ext cx="1666047" cy="1403531"/>
            <a:chOff x="4600575" y="5580822"/>
            <a:chExt cx="1666047" cy="1403531"/>
          </a:xfrm>
        </p:grpSpPr>
        <p:cxnSp>
          <p:nvCxnSpPr>
            <p:cNvPr id="8" name="Straight Connector 7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Connector 9"/>
            <p:cNvCxnSpPr/>
            <p:nvPr/>
          </p:nvCxnSpPr>
          <p:spPr bwMode="auto">
            <a:xfrm flipH="1">
              <a:off x="5146812" y="6102625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Straight Connector 11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Straight Connector 14"/>
            <p:cNvCxnSpPr/>
            <p:nvPr/>
          </p:nvCxnSpPr>
          <p:spPr bwMode="auto">
            <a:xfrm>
              <a:off x="5763039" y="6088131"/>
              <a:ext cx="6414" cy="896222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Rectangle 15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18" name="Rectangle 17"/>
          <p:cNvSpPr/>
          <p:nvPr/>
        </p:nvSpPr>
        <p:spPr bwMode="auto">
          <a:xfrm>
            <a:off x="5042298" y="2102382"/>
            <a:ext cx="2737817" cy="3579227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5285807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5463470" y="3692644"/>
            <a:ext cx="1666047" cy="1403531"/>
            <a:chOff x="4600575" y="5580822"/>
            <a:chExt cx="1666047" cy="1403531"/>
          </a:xfrm>
        </p:grpSpPr>
        <p:cxnSp>
          <p:nvCxnSpPr>
            <p:cNvPr id="21" name="Straight Connector 20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Straight Connector 21"/>
            <p:cNvCxnSpPr/>
            <p:nvPr/>
          </p:nvCxnSpPr>
          <p:spPr bwMode="auto">
            <a:xfrm flipH="1">
              <a:off x="5141859" y="6102625"/>
              <a:ext cx="6611" cy="881728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" name="Straight Connector 23"/>
            <p:cNvCxnSpPr/>
            <p:nvPr/>
          </p:nvCxnSpPr>
          <p:spPr bwMode="auto">
            <a:xfrm flipH="1">
              <a:off x="5761381" y="6088131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Rectangle 24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27" name="Flowchart: Magnetic Disk 26"/>
          <p:cNvSpPr/>
          <p:nvPr/>
        </p:nvSpPr>
        <p:spPr bwMode="auto">
          <a:xfrm>
            <a:off x="3252591" y="6076347"/>
            <a:ext cx="2341330" cy="605717"/>
          </a:xfrm>
          <a:prstGeom prst="flowChartMagneticDisk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Flowchart: Summing Junction 27"/>
          <p:cNvSpPr/>
          <p:nvPr/>
        </p:nvSpPr>
        <p:spPr bwMode="auto">
          <a:xfrm>
            <a:off x="3267378" y="6073536"/>
            <a:ext cx="2326543" cy="216601"/>
          </a:xfrm>
          <a:prstGeom prst="flowChartSummingJunction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H="1">
            <a:off x="2223450" y="5377912"/>
            <a:ext cx="949149" cy="1109136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/>
          <p:nvPr/>
        </p:nvCxnSpPr>
        <p:spPr bwMode="auto">
          <a:xfrm rot="5400000">
            <a:off x="5554185" y="5497644"/>
            <a:ext cx="949149" cy="869673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Rectangle 35"/>
          <p:cNvSpPr/>
          <p:nvPr/>
        </p:nvSpPr>
        <p:spPr bwMode="auto">
          <a:xfrm>
            <a:off x="1467699" y="5096176"/>
            <a:ext cx="5438187" cy="361729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Overlay Network</a:t>
            </a:r>
          </a:p>
        </p:txBody>
      </p:sp>
      <p:sp>
        <p:nvSpPr>
          <p:cNvPr id="40" name="TextBox 39"/>
          <p:cNvSpPr txBox="1"/>
          <p:nvPr/>
        </p:nvSpPr>
        <p:spPr>
          <a:xfrm flipH="1">
            <a:off x="6810742" y="5932480"/>
            <a:ext cx="224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Handles routing</a:t>
            </a:r>
            <a:endParaRPr lang="en-GB" dirty="0"/>
          </a:p>
        </p:txBody>
      </p:sp>
      <p:cxnSp>
        <p:nvCxnSpPr>
          <p:cNvPr id="42" name="Straight Arrow Connector 41"/>
          <p:cNvCxnSpPr/>
          <p:nvPr/>
        </p:nvCxnSpPr>
        <p:spPr bwMode="auto">
          <a:xfrm flipH="1" flipV="1">
            <a:off x="5978704" y="5272965"/>
            <a:ext cx="1483772" cy="7045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4" name="TextBox 43"/>
          <p:cNvSpPr txBox="1"/>
          <p:nvPr/>
        </p:nvSpPr>
        <p:spPr>
          <a:xfrm>
            <a:off x="722161" y="1217259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USED FOR CLUSTERING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769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</a:t>
            </a:r>
            <a:r>
              <a:rPr lang="en-GB" dirty="0" smtClean="0"/>
              <a:t>“bridge” </a:t>
            </a:r>
            <a:r>
              <a:rPr lang="en-GB" dirty="0"/>
              <a:t>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</a:t>
            </a:r>
            <a:r>
              <a:rPr lang="en-GB" dirty="0" smtClean="0"/>
              <a:t>instead i.e.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135781"/>
            <a:ext cx="7560645" cy="470304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IMAGES (AGAIN)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554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Multistage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 smtClean="0"/>
              <a:t>You can build a multistage image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my_ubuntu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my_apache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5990" y="1896265"/>
            <a:ext cx="392049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ALTERNATIVE APPROACH</a:t>
            </a:r>
          </a:p>
          <a:p>
            <a:r>
              <a:rPr lang="en-GB" b="1" u="sng" dirty="0" smtClean="0"/>
              <a:t>Single </a:t>
            </a:r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/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base</a:t>
            </a:r>
          </a:p>
          <a:p>
            <a:r>
              <a:rPr lang="en-GB" dirty="0"/>
              <a:t>RUN apt-get update &amp;&amp; apt-get install git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>
                <a:solidFill>
                  <a:srgbClr val="FF0000"/>
                </a:solidFill>
              </a:rPr>
              <a:t>base</a:t>
            </a:r>
            <a:r>
              <a:rPr lang="en-GB" dirty="0"/>
              <a:t> AS </a:t>
            </a:r>
            <a:r>
              <a:rPr lang="en-GB" dirty="0">
                <a:solidFill>
                  <a:srgbClr val="00B0F0"/>
                </a:solidFill>
              </a:rPr>
              <a:t>src1</a:t>
            </a:r>
          </a:p>
          <a:p>
            <a:r>
              <a:rPr lang="en-GB" dirty="0"/>
              <a:t>RUN git clone …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 smtClean="0">
                <a:solidFill>
                  <a:srgbClr val="00B0F0"/>
                </a:solidFill>
              </a:rPr>
              <a:t>src1</a:t>
            </a:r>
            <a:r>
              <a:rPr lang="en-GB" dirty="0" smtClean="0"/>
              <a:t> </a:t>
            </a:r>
            <a:r>
              <a:rPr lang="en-GB" dirty="0"/>
              <a:t>as src2</a:t>
            </a:r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3005951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r>
              <a:rPr lang="en-GB" dirty="0"/>
              <a:t>: </a:t>
            </a:r>
            <a:r>
              <a:rPr lang="en-GB" dirty="0" err="1" smtClean="0"/>
              <a:t>secondimagefile</a:t>
            </a:r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2634054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r>
              <a:rPr lang="en-GB" dirty="0" smtClean="0"/>
              <a:t>: </a:t>
            </a:r>
            <a:r>
              <a:rPr lang="en-GB" dirty="0" err="1" smtClean="0"/>
              <a:t>firstimagefile</a:t>
            </a:r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2710999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r>
              <a:rPr lang="en-GB" dirty="0"/>
              <a:t>: </a:t>
            </a:r>
            <a:r>
              <a:rPr lang="en-GB" dirty="0" err="1" smtClean="0"/>
              <a:t>thirdimagefile</a:t>
            </a:r>
            <a:endParaRPr lang="en-GB" dirty="0" smtClean="0"/>
          </a:p>
        </p:txBody>
      </p:sp>
      <p:sp>
        <p:nvSpPr>
          <p:cNvPr id="11" name="TextBox 10"/>
          <p:cNvSpPr txBox="1"/>
          <p:nvPr/>
        </p:nvSpPr>
        <p:spPr>
          <a:xfrm>
            <a:off x="4600575" y="6296194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See multi-stage builds</a:t>
            </a:r>
            <a:endParaRPr lang="en-GB" i="1" dirty="0"/>
          </a:p>
        </p:txBody>
      </p:sp>
      <p:sp>
        <p:nvSpPr>
          <p:cNvPr id="15" name="TextBox 14"/>
          <p:cNvSpPr txBox="1"/>
          <p:nvPr/>
        </p:nvSpPr>
        <p:spPr>
          <a:xfrm>
            <a:off x="4149820" y="1698853"/>
            <a:ext cx="49936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build –t </a:t>
            </a:r>
            <a:r>
              <a:rPr lang="en-GB" dirty="0" err="1" smtClean="0"/>
              <a:t>my_ubuntu</a:t>
            </a:r>
            <a:r>
              <a:rPr lang="en-GB" dirty="0" smtClean="0"/>
              <a:t> ./</a:t>
            </a:r>
            <a:r>
              <a:rPr lang="en-GB" dirty="0" err="1" smtClean="0"/>
              <a:t>firstimagefile</a:t>
            </a:r>
            <a:endParaRPr lang="en-GB" dirty="0" smtClean="0"/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 smtClean="0"/>
              <a:t>my_apache</a:t>
            </a:r>
            <a:r>
              <a:rPr lang="en-GB" dirty="0" smtClean="0"/>
              <a:t> ./</a:t>
            </a:r>
            <a:r>
              <a:rPr lang="en-GB" dirty="0" err="1" smtClean="0"/>
              <a:t>secondimagefile</a:t>
            </a:r>
            <a:endParaRPr lang="en-GB" dirty="0"/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 smtClean="0"/>
              <a:t>my_app</a:t>
            </a:r>
            <a:r>
              <a:rPr lang="en-GB" dirty="0" smtClean="0"/>
              <a:t> ./</a:t>
            </a:r>
            <a:r>
              <a:rPr lang="en-GB" dirty="0" err="1" smtClean="0"/>
              <a:t>thirdimagefile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07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SHIPPING IMAGES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521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35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 smtClean="0"/>
              <a:t>Overview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>
                <a:solidFill>
                  <a:srgbClr val="FF0000"/>
                </a:solidFill>
              </a:rPr>
              <a:t>PULL AND RUN THE “registry” IMAGE FROM THE </a:t>
            </a:r>
            <a:r>
              <a:rPr lang="en-GB" i="1" dirty="0" err="1" smtClean="0">
                <a:solidFill>
                  <a:srgbClr val="FF0000"/>
                </a:solidFill>
              </a:rPr>
              <a:t>DockerHub</a:t>
            </a:r>
            <a:r>
              <a:rPr lang="en-GB" i="1" dirty="0" smtClean="0">
                <a:solidFill>
                  <a:srgbClr val="FF0000"/>
                </a:solidFill>
              </a:rPr>
              <a:t> PUBLIC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--name=registry -d -p5000:5000 registry:2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 (see next slide) </a:t>
            </a:r>
            <a:r>
              <a:rPr lang="en-GB" i="1" dirty="0" smtClean="0">
                <a:solidFill>
                  <a:srgbClr val="FF0000"/>
                </a:solidFill>
              </a:rPr>
              <a:t>THEN BUILD IT GIVING IT A “LOCAL” IMAGE NAME (AND OPTIONAL TAG)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</a:t>
            </a:r>
            <a:r>
              <a:rPr lang="en-GB" i="1" dirty="0"/>
              <a:t>-t </a:t>
            </a:r>
            <a:r>
              <a:rPr lang="en-GB" i="1" dirty="0" smtClean="0"/>
              <a:t>my-</a:t>
            </a:r>
            <a:r>
              <a:rPr lang="en-GB" i="1" dirty="0" err="1" smtClean="0"/>
              <a:t>nginx</a:t>
            </a:r>
            <a:r>
              <a:rPr lang="en-GB" i="1" dirty="0" smtClean="0"/>
              <a:t> </a:t>
            </a:r>
            <a:r>
              <a:rPr lang="en-GB" b="1" i="1" dirty="0"/>
              <a:t>.</a:t>
            </a:r>
            <a:endParaRPr lang="en-GB" b="1" i="1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>
                <a:solidFill>
                  <a:srgbClr val="FF0000"/>
                </a:solidFill>
              </a:rPr>
              <a:t> TO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push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strike="sngStrike" dirty="0" smtClean="0">
                <a:solidFill>
                  <a:srgbClr val="FF0000"/>
                </a:solidFill>
              </a:rPr>
              <a:t>TAG AND PUSH THE IMAGE TO </a:t>
            </a:r>
            <a:r>
              <a:rPr lang="en-GB" i="1" strike="sngStrike" dirty="0">
                <a:solidFill>
                  <a:srgbClr val="FF0000"/>
                </a:solidFill>
              </a:rPr>
              <a:t>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login</a:t>
            </a:r>
            <a:br>
              <a:rPr lang="en-GB" i="1" strike="sngStrike" dirty="0" smtClean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</a:t>
            </a:r>
            <a:r>
              <a:rPr lang="en-GB" i="1" strike="sngStrike" dirty="0"/>
              <a:t>push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endParaRPr lang="en-GB" i="1" strike="sngStrike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RUN THE </a:t>
            </a:r>
            <a:r>
              <a:rPr lang="en-GB" i="1" dirty="0" err="1" smtClean="0">
                <a:solidFill>
                  <a:srgbClr val="FF0000"/>
                </a:solidFill>
              </a:rPr>
              <a:t>THE</a:t>
            </a:r>
            <a:r>
              <a:rPr lang="en-GB" i="1" dirty="0" smtClean="0">
                <a:solidFill>
                  <a:srgbClr val="FF0000"/>
                </a:solidFill>
              </a:rPr>
              <a:t> IMAGE ON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</a:t>
            </a:r>
            <a:r>
              <a:rPr lang="en-GB" i="1" dirty="0" smtClean="0"/>
              <a:t>p8080:80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REMOVE BOTH THE RUNNING CONTAINERS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4012137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41421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FYI</a:t>
            </a:r>
            <a:endParaRPr lang="en-GB" dirty="0"/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this just once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03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Registries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</a:t>
            </a:r>
            <a:r>
              <a:rPr lang="en-GB" dirty="0" smtClean="0"/>
              <a:t>registry use: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push</a:t>
            </a:r>
            <a:endParaRPr lang="en-GB" i="1" dirty="0"/>
          </a:p>
          <a:p>
            <a:r>
              <a:rPr lang="en-GB" dirty="0" smtClean="0"/>
              <a:t>To download an image from a registry use: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Manually pulling image</a:t>
            </a:r>
            <a:endParaRPr lang="en-GB" i="1" dirty="0" smtClean="0"/>
          </a:p>
          <a:p>
            <a:pPr lvl="1"/>
            <a:r>
              <a:rPr lang="en-GB" dirty="0" smtClean="0"/>
              <a:t>However, running</a:t>
            </a:r>
            <a:r>
              <a:rPr lang="en-GB" dirty="0"/>
              <a:t> a </a:t>
            </a:r>
            <a:r>
              <a:rPr lang="en-GB" dirty="0" smtClean="0"/>
              <a:t>container causes </a:t>
            </a:r>
            <a:r>
              <a:rPr lang="en-GB" dirty="0"/>
              <a:t>its image </a:t>
            </a:r>
            <a:r>
              <a:rPr lang="en-GB" dirty="0" smtClean="0"/>
              <a:t>to </a:t>
            </a:r>
            <a:r>
              <a:rPr lang="en-GB" dirty="0"/>
              <a:t>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</a:t>
            </a:r>
            <a:r>
              <a:rPr lang="en-GB" dirty="0" smtClean="0"/>
              <a:t>running i.e.  </a:t>
            </a:r>
            <a:r>
              <a:rPr lang="en-GB" i="1" dirty="0" err="1" smtClean="0"/>
              <a:t>docker</a:t>
            </a:r>
            <a:r>
              <a:rPr lang="en-GB" i="1" dirty="0" smtClean="0"/>
              <a:t> run image</a:t>
            </a:r>
            <a:endParaRPr lang="en-GB" dirty="0"/>
          </a:p>
          <a:p>
            <a:endParaRPr lang="en-GB" dirty="0" smtClean="0"/>
          </a:p>
          <a:p>
            <a:r>
              <a:rPr lang="en-GB" b="1" u="sng" dirty="0">
                <a:solidFill>
                  <a:srgbClr val="FF0000"/>
                </a:solidFill>
              </a:rPr>
              <a:t>A </a:t>
            </a:r>
            <a:r>
              <a:rPr lang="en-GB" b="1" u="sng" dirty="0" smtClean="0">
                <a:solidFill>
                  <a:srgbClr val="FF0000"/>
                </a:solidFill>
              </a:rPr>
              <a:t>private registry </a:t>
            </a:r>
            <a:r>
              <a:rPr lang="en-GB" b="1" u="sng" dirty="0">
                <a:solidFill>
                  <a:srgbClr val="FF0000"/>
                </a:solidFill>
              </a:rPr>
              <a:t>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79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Developers </a:t>
            </a:r>
            <a:r>
              <a:rPr lang="en-GB" dirty="0"/>
              <a:t>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9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Start Local (Private)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</a:t>
            </a:r>
            <a:r>
              <a:rPr lang="en-GB" i="1" dirty="0" smtClean="0"/>
              <a:t>--detach </a:t>
            </a:r>
            <a:br>
              <a:rPr lang="en-GB" i="1" dirty="0" smtClean="0"/>
            </a:br>
            <a:r>
              <a:rPr lang="en-GB" i="1" dirty="0" smtClean="0"/>
              <a:t>--publish </a:t>
            </a:r>
            <a:r>
              <a:rPr lang="en-GB" i="1" dirty="0"/>
              <a:t>5000:5000 </a:t>
            </a:r>
            <a:r>
              <a:rPr lang="en-GB" i="1" dirty="0" smtClean="0"/>
              <a:t>registry:2</a:t>
            </a:r>
          </a:p>
          <a:p>
            <a:pPr marL="0" indent="0">
              <a:buNone/>
            </a:pPr>
            <a:r>
              <a:rPr lang="en-GB" dirty="0" smtClean="0"/>
              <a:t>OR SHORTHAND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--name </a:t>
            </a:r>
            <a:r>
              <a:rPr lang="en-GB" dirty="0" smtClean="0"/>
              <a:t>= “registry”</a:t>
            </a:r>
          </a:p>
          <a:p>
            <a:r>
              <a:rPr lang="en-GB" dirty="0" smtClean="0"/>
              <a:t>How to identify the container later</a:t>
            </a:r>
          </a:p>
          <a:p>
            <a:r>
              <a:rPr lang="en-GB" dirty="0" smtClean="0"/>
              <a:t>(instead of UUID)</a:t>
            </a:r>
            <a:br>
              <a:rPr lang="en-GB" dirty="0" smtClean="0"/>
            </a:br>
            <a:r>
              <a:rPr lang="en-GB" dirty="0" smtClean="0"/>
              <a:t>Here, the container is called “registry”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--detach</a:t>
            </a:r>
            <a:br>
              <a:rPr lang="en-GB" b="1" dirty="0" smtClean="0"/>
            </a:br>
            <a:r>
              <a:rPr lang="en-GB" b="1" dirty="0" smtClean="0"/>
              <a:t>-d</a:t>
            </a:r>
          </a:p>
          <a:p>
            <a:r>
              <a:rPr lang="en-GB" dirty="0" smtClean="0"/>
              <a:t>Start container in detached mode i.e. exit </a:t>
            </a:r>
            <a:r>
              <a:rPr lang="en-GB" dirty="0"/>
              <a:t>when the root process used to run the container </a:t>
            </a:r>
            <a:r>
              <a:rPr lang="en-GB" dirty="0" smtClean="0"/>
              <a:t>exits</a:t>
            </a:r>
          </a:p>
          <a:p>
            <a:r>
              <a:rPr lang="en-GB" dirty="0" smtClean="0"/>
              <a:t>(i.e. as a daemon)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--publish</a:t>
            </a:r>
            <a:br>
              <a:rPr lang="en-GB" b="1" dirty="0" smtClean="0"/>
            </a:br>
            <a:r>
              <a:rPr lang="en-GB" b="1" dirty="0" smtClean="0"/>
              <a:t>-p 5000:5000</a:t>
            </a:r>
          </a:p>
          <a:p>
            <a:r>
              <a:rPr lang="en-GB" dirty="0"/>
              <a:t>Publish a container's port or a range of ports to the </a:t>
            </a:r>
            <a:r>
              <a:rPr lang="en-GB" dirty="0" smtClean="0"/>
              <a:t>host</a:t>
            </a:r>
          </a:p>
          <a:p>
            <a:r>
              <a:rPr lang="en-GB" i="1" dirty="0" err="1" smtClean="0"/>
              <a:t>hostport</a:t>
            </a:r>
            <a:r>
              <a:rPr lang="en-GB" i="1" dirty="0" smtClean="0"/>
              <a:t> : </a:t>
            </a:r>
            <a:r>
              <a:rPr lang="en-GB" i="1" dirty="0" err="1" smtClean="0"/>
              <a:t>containerport</a:t>
            </a:r>
            <a:endParaRPr lang="en-GB" i="1" dirty="0" smtClean="0"/>
          </a:p>
          <a:p>
            <a:r>
              <a:rPr lang="en-GB" dirty="0" smtClean="0"/>
              <a:t>The exposed container port 5000 is mapped to the host port 5000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 smtClean="0"/>
              <a:t>Registry </a:t>
            </a:r>
            <a:r>
              <a:rPr lang="en-GB" dirty="0"/>
              <a:t>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7843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Check Registry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 smtClean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            </a:t>
            </a:r>
            <a:r>
              <a:rPr lang="en-GB" dirty="0" smtClean="0">
                <a:sym typeface="Wingdings" panose="05000000000000000000" pitchFamily="2" charset="2"/>
              </a:rPr>
              <a:t> list just “</a:t>
            </a:r>
            <a:r>
              <a:rPr lang="en-GB" i="1" dirty="0" smtClean="0">
                <a:sym typeface="Wingdings" panose="05000000000000000000" pitchFamily="2" charset="2"/>
              </a:rPr>
              <a:t>registry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if registry has exited start it again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start registry</a:t>
            </a:r>
            <a:endParaRPr lang="en-GB" i="1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80667" y="5264745"/>
            <a:ext cx="276330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Do not forget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</a:t>
            </a:r>
            <a:r>
              <a:rPr lang="en-GB" dirty="0" smtClean="0"/>
              <a:t>and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r>
              <a:rPr lang="en-GB" dirty="0" smtClean="0"/>
              <a:t>are identical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96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Registries (Repositories)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8977"/>
            <a:ext cx="7029450" cy="4399848"/>
          </a:xfrm>
        </p:spPr>
        <p:txBody>
          <a:bodyPr/>
          <a:lstStyle/>
          <a:p>
            <a:r>
              <a:rPr lang="en-GB" dirty="0" smtClean="0"/>
              <a:t>Images are stored in repositories in Docker registries e.g. you can create a repository in </a:t>
            </a:r>
            <a:r>
              <a:rPr lang="en-GB" dirty="0" err="1" smtClean="0"/>
              <a:t>DockerHub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Repositories can contain multiple images</a:t>
            </a:r>
          </a:p>
          <a:p>
            <a:r>
              <a:rPr lang="en-GB" dirty="0" smtClean="0"/>
              <a:t>You can push and pull repositories as well as individual images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 some-repo-name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926" y="2349593"/>
            <a:ext cx="3236019" cy="14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7891"/>
          </a:xfrm>
        </p:spPr>
        <p:txBody>
          <a:bodyPr/>
          <a:lstStyle/>
          <a:p>
            <a:r>
              <a:rPr lang="en-GB" dirty="0" smtClean="0"/>
              <a:t>Image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3137"/>
            <a:ext cx="7029450" cy="5832909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dirty="0"/>
              <a:t>Give an image a name and optionally a tag (preceded by a colon) i.e. label the containers so they can be referred to by name rather than using Docker Id values</a:t>
            </a:r>
          </a:p>
          <a:p>
            <a:r>
              <a:rPr lang="en-GB" dirty="0" smtClean="0"/>
              <a:t>An </a:t>
            </a:r>
            <a:r>
              <a:rPr lang="en-GB" dirty="0"/>
              <a:t>image name is made up of slash-separated name </a:t>
            </a:r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optionally </a:t>
            </a:r>
            <a:r>
              <a:rPr lang="en-GB" dirty="0"/>
              <a:t>prefixed by a registry hostname. </a:t>
            </a:r>
            <a:endParaRPr lang="en-GB" dirty="0" smtClean="0"/>
          </a:p>
          <a:p>
            <a:r>
              <a:rPr lang="en-GB" dirty="0" smtClean="0"/>
              <a:t>Image Name: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reponame</a:t>
            </a:r>
            <a:r>
              <a:rPr lang="en-GB" i="1" dirty="0" smtClean="0"/>
              <a:t> / </a:t>
            </a:r>
            <a:r>
              <a:rPr lang="en-GB" i="1" dirty="0" err="1" smtClean="0"/>
              <a:t>imagename</a:t>
            </a:r>
            <a:r>
              <a:rPr lang="en-GB" i="1" dirty="0" smtClean="0"/>
              <a:t> : tag</a:t>
            </a:r>
          </a:p>
          <a:p>
            <a:r>
              <a:rPr lang="en-GB" dirty="0" smtClean="0"/>
              <a:t>When specifying private repository: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>
                <a:solidFill>
                  <a:srgbClr val="0070C0"/>
                </a:solidFill>
              </a:rPr>
              <a:t>hostregistry:port</a:t>
            </a:r>
            <a:r>
              <a:rPr lang="en-GB" i="1" dirty="0" smtClean="0"/>
              <a:t>/</a:t>
            </a:r>
            <a:r>
              <a:rPr lang="en-GB" i="1" dirty="0" err="1" smtClean="0"/>
              <a:t>reponame</a:t>
            </a:r>
            <a:r>
              <a:rPr lang="en-GB" i="1" dirty="0" smtClean="0"/>
              <a:t>/</a:t>
            </a:r>
            <a:r>
              <a:rPr lang="en-GB" i="1" dirty="0" err="1" smtClean="0"/>
              <a:t>imagename:tag</a:t>
            </a:r>
            <a:endParaRPr lang="en-GB" i="1" dirty="0" smtClean="0"/>
          </a:p>
          <a:p>
            <a:pPr marL="0" indent="0">
              <a:buNone/>
            </a:pPr>
            <a:r>
              <a:rPr lang="en-GB" b="1" dirty="0" err="1" smtClean="0"/>
              <a:t>hostregistry</a:t>
            </a:r>
            <a:r>
              <a:rPr lang="en-GB" dirty="0"/>
              <a:t>: </a:t>
            </a:r>
            <a:r>
              <a:rPr lang="en-GB" dirty="0" smtClean="0"/>
              <a:t>the </a:t>
            </a:r>
            <a:r>
              <a:rPr lang="en-GB" u="sng" dirty="0" smtClean="0"/>
              <a:t>optional</a:t>
            </a:r>
            <a:r>
              <a:rPr lang="en-GB" dirty="0" smtClean="0"/>
              <a:t> </a:t>
            </a:r>
            <a:r>
              <a:rPr lang="en-GB" dirty="0"/>
              <a:t>hostname must comply with standard DNS rules, but may not </a:t>
            </a:r>
            <a:r>
              <a:rPr lang="en-GB" dirty="0" smtClean="0"/>
              <a:t>contain underscores</a:t>
            </a:r>
          </a:p>
          <a:p>
            <a:pPr marL="0" indent="0">
              <a:buNone/>
            </a:pP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u="sng" dirty="0" smtClean="0"/>
              <a:t>optional</a:t>
            </a:r>
            <a:r>
              <a:rPr lang="en-GB" dirty="0" smtClean="0"/>
              <a:t> host port number  </a:t>
            </a:r>
          </a:p>
          <a:p>
            <a:pPr marL="0" indent="0">
              <a:buNone/>
            </a:pPr>
            <a:r>
              <a:rPr lang="en-GB" b="1" dirty="0" err="1" smtClean="0"/>
              <a:t>reponame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name of the repository, </a:t>
            </a:r>
            <a:r>
              <a:rPr lang="en-GB" dirty="0" smtClean="0">
                <a:solidFill>
                  <a:srgbClr val="FF0000"/>
                </a:solidFill>
              </a:rPr>
              <a:t>if omitted the </a:t>
            </a:r>
            <a:r>
              <a:rPr lang="en-GB" dirty="0" err="1" smtClean="0">
                <a:solidFill>
                  <a:srgbClr val="FF0000"/>
                </a:solidFill>
              </a:rPr>
              <a:t>the</a:t>
            </a:r>
            <a:r>
              <a:rPr lang="en-GB" dirty="0" smtClean="0">
                <a:solidFill>
                  <a:srgbClr val="FF0000"/>
                </a:solidFill>
              </a:rPr>
              <a:t> image and repo name are essentially the same since there is only one image in the repository</a:t>
            </a:r>
          </a:p>
          <a:p>
            <a:pPr marL="0" indent="0">
              <a:buNone/>
            </a:pPr>
            <a:r>
              <a:rPr lang="en-GB" b="1" dirty="0" smtClean="0"/>
              <a:t>image</a:t>
            </a:r>
            <a:r>
              <a:rPr lang="en-GB" dirty="0" smtClean="0"/>
              <a:t>: the name given by you to your image</a:t>
            </a:r>
          </a:p>
          <a:p>
            <a:pPr marL="0" indent="0">
              <a:buNone/>
            </a:pPr>
            <a:r>
              <a:rPr lang="en-GB" b="1" dirty="0" smtClean="0"/>
              <a:t>tag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tag name given by you or if not provided the default is “latest”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6068613" y="2887926"/>
            <a:ext cx="4883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Essentially image naming adopts a convention which some Docker operations rely on to identify where things should be stored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82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6531"/>
            <a:ext cx="7029450" cy="1622256"/>
          </a:xfrm>
        </p:spPr>
        <p:txBody>
          <a:bodyPr/>
          <a:lstStyle/>
          <a:p>
            <a:r>
              <a:rPr lang="en-GB" dirty="0" smtClean="0"/>
              <a:t>Tag Naming conventions </a:t>
            </a:r>
            <a:r>
              <a:rPr lang="en-GB" dirty="0" smtClean="0">
                <a:sym typeface="Wingdings" panose="05000000000000000000" pitchFamily="2" charset="2"/>
              </a:rPr>
              <a:t> n</a:t>
            </a:r>
            <a:r>
              <a:rPr lang="en-GB" dirty="0" smtClean="0"/>
              <a:t>ame after either a</a:t>
            </a:r>
          </a:p>
          <a:p>
            <a:pPr lvl="1"/>
            <a:r>
              <a:rPr lang="en-GB" dirty="0" smtClean="0"/>
              <a:t>Git Commit Hash </a:t>
            </a:r>
            <a:r>
              <a:rPr lang="en-GB" dirty="0" smtClean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 smtClean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2609537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 image    </a:t>
            </a:r>
            <a:r>
              <a:rPr lang="en-GB" dirty="0"/>
              <a:t>tag    </a:t>
            </a:r>
            <a:r>
              <a:rPr lang="en-GB" dirty="0" err="1" smtClean="0"/>
              <a:t>imagename</a:t>
            </a:r>
            <a:r>
              <a:rPr lang="en-GB" dirty="0" smtClean="0"/>
              <a:t>    </a:t>
            </a:r>
            <a:r>
              <a:rPr lang="en-GB" dirty="0" err="1" smtClean="0"/>
              <a:t>repositoryname</a:t>
            </a:r>
            <a:r>
              <a:rPr lang="en-GB" dirty="0" smtClean="0"/>
              <a:t>/</a:t>
            </a:r>
            <a:r>
              <a:rPr lang="en-GB" dirty="0" err="1" smtClean="0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0330" y="3479675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Defaults to version tag=“latest” when </a:t>
            </a:r>
            <a:r>
              <a:rPr lang="en-GB" dirty="0" err="1" smtClean="0"/>
              <a:t>tagname</a:t>
            </a:r>
            <a:r>
              <a:rPr lang="en-GB" dirty="0" smtClean="0"/>
              <a:t> not specified i.e.</a:t>
            </a:r>
          </a:p>
          <a:p>
            <a:r>
              <a:rPr lang="en-GB" dirty="0" err="1" smtClean="0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>
            <a:endCxn id="5" idx="2"/>
          </p:cNvCxnSpPr>
          <p:nvPr/>
        </p:nvCxnSpPr>
        <p:spPr bwMode="auto">
          <a:xfrm flipH="1" flipV="1">
            <a:off x="4621806" y="2978869"/>
            <a:ext cx="238953" cy="4578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693892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EXAMPLES: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tag   </a:t>
            </a:r>
            <a:r>
              <a:rPr lang="en-GB" i="1" dirty="0"/>
              <a:t>0e5574283393   </a:t>
            </a:r>
            <a:r>
              <a:rPr lang="en-GB" i="1" dirty="0" smtClean="0"/>
              <a:t>  fedora/</a:t>
            </a:r>
            <a:r>
              <a:rPr lang="en-GB" i="1" dirty="0" err="1" smtClean="0"/>
              <a:t>httpd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0e5574283393     fedora/httpd:version1.0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smtClean="0"/>
              <a:t>httpd:version1.0   </a:t>
            </a:r>
            <a:r>
              <a:rPr lang="en-GB" i="1" dirty="0"/>
              <a:t>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 smtClean="0"/>
              <a:t>httpd:latest</a:t>
            </a:r>
            <a:r>
              <a:rPr lang="en-GB" i="1" dirty="0" smtClean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</a:t>
            </a:r>
            <a:r>
              <a:rPr lang="en-GB" i="1" dirty="0" err="1" smtClean="0"/>
              <a:t>httpd</a:t>
            </a:r>
            <a:r>
              <a:rPr lang="en-GB" i="1" dirty="0" smtClean="0"/>
              <a:t>                     fedora/httpd:version4.0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742497" y="4503774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“fedora” repository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dirty="0" err="1" smtClean="0"/>
              <a:t>httpd</a:t>
            </a:r>
            <a:r>
              <a:rPr lang="en-GB" dirty="0" smtClean="0"/>
              <a:t>” image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34177" y="3007887"/>
            <a:ext cx="6263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image can have multiple tags, in essence we are adding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635262" y="23446"/>
            <a:ext cx="239924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It’s a bit confusing, but we tag an image with </a:t>
            </a:r>
            <a:r>
              <a:rPr lang="en-GB" i="1" dirty="0" err="1" smtClean="0"/>
              <a:t>name:tag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735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The “latest” tag name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tag name “latest” </a:t>
            </a:r>
            <a:r>
              <a:rPr lang="en-GB" dirty="0"/>
              <a:t>is just like any other </a:t>
            </a:r>
            <a:r>
              <a:rPr lang="en-GB" dirty="0" smtClean="0"/>
              <a:t>tag name.</a:t>
            </a:r>
          </a:p>
          <a:p>
            <a:r>
              <a:rPr lang="en-GB" dirty="0" smtClean="0"/>
              <a:t>The </a:t>
            </a:r>
            <a:r>
              <a:rPr lang="en-GB" dirty="0"/>
              <a:t>onus is on the developer to tag the images properly such that </a:t>
            </a:r>
            <a:r>
              <a:rPr lang="en-GB" dirty="0" smtClean="0"/>
              <a:t>“latest” </a:t>
            </a:r>
            <a:r>
              <a:rPr lang="en-GB" dirty="0"/>
              <a:t>always points to the latest stable release of the image.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584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1400476"/>
            <a:ext cx="8740140" cy="4438349"/>
          </a:xfrm>
        </p:spPr>
        <p:txBody>
          <a:bodyPr/>
          <a:lstStyle/>
          <a:p>
            <a:r>
              <a:rPr lang="en-GB" dirty="0" smtClean="0"/>
              <a:t>Tag the image </a:t>
            </a:r>
            <a:r>
              <a:rPr lang="en-GB" dirty="0"/>
              <a:t>by </a:t>
            </a:r>
            <a:r>
              <a:rPr lang="en-GB" dirty="0" smtClean="0"/>
              <a:t>creating an alias </a:t>
            </a:r>
            <a:r>
              <a:rPr lang="en-GB" dirty="0"/>
              <a:t>TARGET_IMAGE</a:t>
            </a:r>
            <a:r>
              <a:rPr lang="en-GB" dirty="0" smtClean="0"/>
              <a:t> </a:t>
            </a:r>
            <a:r>
              <a:rPr lang="en-GB" dirty="0"/>
              <a:t>to the source </a:t>
            </a:r>
            <a:r>
              <a:rPr lang="en-GB" dirty="0" smtClean="0"/>
              <a:t>image SOURCE_IMAGE </a:t>
            </a:r>
            <a:r>
              <a:rPr lang="en-GB" dirty="0"/>
              <a:t>i.e. </a:t>
            </a:r>
            <a:r>
              <a:rPr lang="en-GB" dirty="0" smtClean="0"/>
              <a:t>it just refers to the SOURCE_IMAGE </a:t>
            </a:r>
            <a:br>
              <a:rPr lang="en-GB" dirty="0" smtClean="0"/>
            </a:b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tag SOURCE_IMAGE[:TAG] TARGET_IMAGE[:TAG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endParaRPr lang="en-GB" i="1" dirty="0" smtClean="0"/>
          </a:p>
          <a:p>
            <a:r>
              <a:rPr lang="en-GB" b="1" dirty="0" smtClean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</a:t>
            </a:r>
            <a:r>
              <a:rPr lang="en-GB" dirty="0" smtClean="0"/>
              <a:t>) </a:t>
            </a:r>
            <a:r>
              <a:rPr lang="en-GB" dirty="0" smtClean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</a:t>
            </a:r>
            <a:r>
              <a:rPr lang="en-GB" dirty="0" smtClean="0"/>
              <a:t>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		</a:t>
            </a:r>
            <a:r>
              <a:rPr lang="en-GB" i="1" dirty="0" err="1" smtClean="0">
                <a:solidFill>
                  <a:srgbClr val="FF0000"/>
                </a:solidFill>
              </a:rPr>
              <a:t>registryhostname:port</a:t>
            </a:r>
            <a:r>
              <a:rPr lang="en-GB" i="1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 smtClean="0"/>
              <a:t>[:</a:t>
            </a:r>
            <a:r>
              <a:rPr lang="en-GB" i="1" dirty="0" err="1" smtClean="0"/>
              <a:t>tagname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9892" y="5773616"/>
            <a:ext cx="4352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When you are not pushing to </a:t>
            </a:r>
            <a:r>
              <a:rPr lang="en-GB" i="1" dirty="0" err="1" smtClean="0"/>
              <a:t>DockerHub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6819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Pushing Image to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 smtClean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94611" y="2902802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:\zzzzzz\DockerImages\my-nginx&gt;</a:t>
            </a:r>
            <a:r>
              <a:rPr lang="en-GB" dirty="0" smtClean="0">
                <a:solidFill>
                  <a:srgbClr val="FF0000"/>
                </a:solidFill>
              </a:rPr>
              <a:t>docker </a:t>
            </a:r>
            <a:r>
              <a:rPr lang="en-GB" dirty="0">
                <a:solidFill>
                  <a:srgbClr val="FF0000"/>
                </a:solidFill>
              </a:rPr>
              <a:t>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</a:t>
            </a:r>
            <a:r>
              <a:rPr lang="en-GB" dirty="0" smtClean="0">
                <a:solidFill>
                  <a:schemeClr val="bg1"/>
                </a:solidFill>
              </a:rPr>
              <a:t>sha256:949da15e66152c14e43b26704714ff49a57 </a:t>
            </a:r>
            <a:r>
              <a:rPr lang="en-GB" dirty="0">
                <a:solidFill>
                  <a:schemeClr val="bg1"/>
                </a:solidFill>
              </a:rPr>
              <a:t>size: 1362</a:t>
            </a:r>
          </a:p>
        </p:txBody>
      </p:sp>
    </p:spTree>
    <p:extLst>
      <p:ext uri="{BB962C8B-B14F-4D97-AF65-F5344CB8AC3E}">
        <p14:creationId xmlns:p14="http://schemas.microsoft.com/office/powerpoint/2010/main" val="57821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Public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219005"/>
            <a:ext cx="7437120" cy="2945492"/>
          </a:xfrm>
        </p:spPr>
        <p:txBody>
          <a:bodyPr/>
          <a:lstStyle/>
          <a:p>
            <a:r>
              <a:rPr lang="en-GB" dirty="0" smtClean="0"/>
              <a:t>Push using your </a:t>
            </a:r>
            <a:r>
              <a:rPr lang="en-GB" dirty="0" err="1" smtClean="0"/>
              <a:t>DockerId</a:t>
            </a:r>
            <a:endParaRPr lang="en-GB" dirty="0" smtClean="0"/>
          </a:p>
          <a:p>
            <a:r>
              <a:rPr lang="en-GB" dirty="0" smtClean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login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dirty="0" smtClean="0"/>
              <a:t>Enter </a:t>
            </a:r>
            <a:r>
              <a:rPr lang="en-GB" dirty="0" err="1" smtClean="0"/>
              <a:t>docker</a:t>
            </a:r>
            <a:r>
              <a:rPr lang="en-GB" dirty="0" smtClean="0"/>
              <a:t> Id and password</a:t>
            </a:r>
            <a:endParaRPr lang="en-GB" i="1" dirty="0" smtClean="0"/>
          </a:p>
          <a:p>
            <a:r>
              <a:rPr lang="en-GB" dirty="0" smtClean="0"/>
              <a:t>Tag and then push image because in the repository your image name must start with your Docker 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YOUR_DOCKER_ID</a:t>
            </a:r>
            <a:r>
              <a:rPr lang="en-GB" i="1" dirty="0" smtClean="0"/>
              <a:t>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709" y="4385314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Your Docker Id goes here</a:t>
            </a:r>
          </a:p>
          <a:p>
            <a:r>
              <a:rPr lang="en-GB" dirty="0" smtClean="0"/>
              <a:t>i.e. your username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V="1">
            <a:off x="2199925" y="4010860"/>
            <a:ext cx="478671" cy="3744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199924" y="5369911"/>
            <a:ext cx="3664394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Type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logout </a:t>
            </a:r>
            <a:r>
              <a:rPr lang="en-GB" dirty="0" smtClean="0"/>
              <a:t>regularly to clear username and password for security reasons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2199925" y="3697355"/>
            <a:ext cx="2744792" cy="6879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521186" y="97851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Tag image with your Docker Id so that Docker can associate the image with you</a:t>
            </a:r>
          </a:p>
        </p:txBody>
      </p:sp>
    </p:spTree>
    <p:extLst>
      <p:ext uri="{BB962C8B-B14F-4D97-AF65-F5344CB8AC3E}">
        <p14:creationId xmlns:p14="http://schemas.microsoft.com/office/powerpoint/2010/main" val="144904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Build and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build and tag an image for a repository in one step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build –t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r>
              <a:rPr lang="en-GB" i="1" dirty="0"/>
              <a:t>  .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62" y="4475747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7392202" y="3161899"/>
            <a:ext cx="611204" cy="1227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3787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ADVANCEDDOCKER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044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675" y="2027789"/>
            <a:ext cx="7029450" cy="3630998"/>
          </a:xfrm>
        </p:spPr>
        <p:txBody>
          <a:bodyPr/>
          <a:lstStyle/>
          <a:p>
            <a:r>
              <a:rPr lang="en-GB" dirty="0"/>
              <a:t>A Docker image is built up from a series of layers. Each layer represents an instruction in the image’s </a:t>
            </a:r>
            <a:r>
              <a:rPr lang="en-GB" dirty="0" err="1"/>
              <a:t>Dockerfile</a:t>
            </a:r>
            <a:r>
              <a:rPr lang="en-GB" dirty="0"/>
              <a:t>. </a:t>
            </a:r>
          </a:p>
          <a:p>
            <a:r>
              <a:rPr lang="en-GB" dirty="0"/>
              <a:t>Each layer except the very last one is </a:t>
            </a:r>
            <a:r>
              <a:rPr lang="en-GB" dirty="0" smtClean="0"/>
              <a:t>read-only</a:t>
            </a:r>
          </a:p>
          <a:p>
            <a:r>
              <a:rPr lang="en-GB" dirty="0"/>
              <a:t>Each layer is only a set of differences from the layer before it.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57227" y="4865746"/>
            <a:ext cx="491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https://docs.docker.com/storage/storagedriver/</a:t>
            </a:r>
          </a:p>
        </p:txBody>
      </p:sp>
    </p:spTree>
    <p:extLst>
      <p:ext uri="{BB962C8B-B14F-4D97-AF65-F5344CB8AC3E}">
        <p14:creationId xmlns:p14="http://schemas.microsoft.com/office/powerpoint/2010/main" val="316999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Containers and 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52995"/>
            <a:ext cx="7029450" cy="317908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layers are stacked on top of each other. When you create a new container, you add a new writable layer on top of the underlying </a:t>
            </a:r>
            <a:r>
              <a:rPr lang="en-GB" dirty="0" smtClean="0"/>
              <a:t>layers aka </a:t>
            </a:r>
            <a:r>
              <a:rPr lang="en-GB" dirty="0"/>
              <a:t>the “</a:t>
            </a:r>
            <a:r>
              <a:rPr lang="en-GB" b="1" dirty="0"/>
              <a:t>container layer</a:t>
            </a:r>
            <a:r>
              <a:rPr lang="en-GB" dirty="0"/>
              <a:t>”. </a:t>
            </a:r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changes made to the running container, such as writing new files, modifying existing files, and deleting files, are written to this thin writable container layer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849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767" y="1397483"/>
            <a:ext cx="5850806" cy="406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9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 Sharing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you use FROM in a </a:t>
            </a:r>
            <a:r>
              <a:rPr lang="en-GB" dirty="0" err="1" smtClean="0"/>
              <a:t>Dockerfile</a:t>
            </a:r>
            <a:r>
              <a:rPr lang="en-GB" dirty="0" smtClean="0"/>
              <a:t> to pull in a parent image</a:t>
            </a:r>
          </a:p>
          <a:p>
            <a:r>
              <a:rPr lang="en-GB" dirty="0"/>
              <a:t>The </a:t>
            </a:r>
            <a:r>
              <a:rPr lang="en-GB" dirty="0" smtClean="0"/>
              <a:t>image you are creating contains </a:t>
            </a:r>
            <a:r>
              <a:rPr lang="en-GB" dirty="0"/>
              <a:t>all the layers from the </a:t>
            </a:r>
            <a:r>
              <a:rPr lang="en-GB" dirty="0" smtClean="0"/>
              <a:t>parent </a:t>
            </a:r>
            <a:r>
              <a:rPr lang="en-GB" dirty="0"/>
              <a:t>image, plus </a:t>
            </a:r>
            <a:r>
              <a:rPr lang="en-GB" dirty="0" smtClean="0"/>
              <a:t>new layers for the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, </a:t>
            </a:r>
            <a:r>
              <a:rPr lang="en-GB" dirty="0"/>
              <a:t>and a read-write container layer.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already has all the layers from the </a:t>
            </a:r>
            <a:r>
              <a:rPr lang="en-GB" dirty="0" smtClean="0"/>
              <a:t>parent </a:t>
            </a:r>
            <a:r>
              <a:rPr lang="en-GB" dirty="0"/>
              <a:t>image, so it does not need to pull them again.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two images share any layers they have in </a:t>
            </a:r>
            <a:r>
              <a:rPr lang="en-GB" dirty="0" smtClean="0"/>
              <a:t>common</a:t>
            </a:r>
          </a:p>
          <a:p>
            <a:endParaRPr lang="en-GB" dirty="0"/>
          </a:p>
          <a:p>
            <a:r>
              <a:rPr lang="en-GB" dirty="0" smtClean="0"/>
              <a:t>Remember:</a:t>
            </a:r>
            <a:br>
              <a:rPr lang="en-GB" dirty="0" smtClean="0"/>
            </a:br>
            <a:r>
              <a:rPr lang="en-GB" dirty="0" smtClean="0"/>
              <a:t>These layers are used in the container with the addition of a writable container layer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4086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vs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major difference between a container and an image is the top </a:t>
            </a:r>
            <a:r>
              <a:rPr lang="en-GB" dirty="0" smtClean="0"/>
              <a:t>writable container </a:t>
            </a:r>
            <a:r>
              <a:rPr lang="en-GB" dirty="0"/>
              <a:t>layer. </a:t>
            </a:r>
            <a:endParaRPr lang="en-GB" dirty="0" smtClean="0"/>
          </a:p>
          <a:p>
            <a:pPr lvl="1"/>
            <a:r>
              <a:rPr lang="en-GB" dirty="0" smtClean="0"/>
              <a:t>All </a:t>
            </a:r>
            <a:r>
              <a:rPr lang="en-GB" dirty="0"/>
              <a:t>writes to the container that add new or modify existing data are stored in this writable layer. </a:t>
            </a:r>
            <a:endParaRPr lang="en-GB" dirty="0" smtClean="0"/>
          </a:p>
          <a:p>
            <a:pPr lvl="1"/>
            <a:r>
              <a:rPr lang="en-GB" dirty="0" smtClean="0"/>
              <a:t>When </a:t>
            </a:r>
            <a:r>
              <a:rPr lang="en-GB" dirty="0"/>
              <a:t>the container is deleted, the writable layer is also deleted.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underlying image remains unchanged.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0992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vs </a:t>
            </a:r>
            <a:r>
              <a:rPr lang="en-GB" dirty="0" smtClean="0"/>
              <a:t>Image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2321"/>
            <a:ext cx="7029450" cy="4796504"/>
          </a:xfrm>
        </p:spPr>
        <p:txBody>
          <a:bodyPr/>
          <a:lstStyle/>
          <a:p>
            <a:r>
              <a:rPr lang="en-GB" dirty="0"/>
              <a:t>Each container has its own writable container layer, and all changes are stored in this container layer, </a:t>
            </a:r>
            <a:r>
              <a:rPr lang="en-GB" b="1" dirty="0"/>
              <a:t>multiple containers can share access to the same underlying image</a:t>
            </a:r>
            <a:r>
              <a:rPr lang="en-GB" dirty="0"/>
              <a:t> and yet have their own data state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826794" y="2660354"/>
            <a:ext cx="7250406" cy="3669814"/>
            <a:chOff x="257175" y="869456"/>
            <a:chExt cx="7250406" cy="3669814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7368" y="900972"/>
              <a:ext cx="5890213" cy="363829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57175" y="869456"/>
              <a:ext cx="136835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Containers using same image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876967" y="2971284"/>
              <a:ext cx="125040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Shared read only “image” layers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827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Storage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63482"/>
            <a:ext cx="7029450" cy="4813629"/>
          </a:xfrm>
        </p:spPr>
        <p:txBody>
          <a:bodyPr/>
          <a:lstStyle/>
          <a:p>
            <a:r>
              <a:rPr lang="en-GB" dirty="0"/>
              <a:t>Docker uses storage drivers to manage the contents of the image layers and the writable container layer. </a:t>
            </a:r>
            <a:endParaRPr lang="en-GB" dirty="0" smtClean="0"/>
          </a:p>
          <a:p>
            <a:r>
              <a:rPr lang="en-GB" dirty="0" smtClean="0"/>
              <a:t>Each </a:t>
            </a:r>
            <a:r>
              <a:rPr lang="en-GB" dirty="0"/>
              <a:t>storage driver handles the implementation differently, but all drivers use stackable image layers and the copy-on-write (</a:t>
            </a:r>
            <a:r>
              <a:rPr lang="en-GB" dirty="0" err="1"/>
              <a:t>CoW</a:t>
            </a:r>
            <a:r>
              <a:rPr lang="en-GB" dirty="0"/>
              <a:t>) strategy.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7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 and 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5739"/>
            <a:ext cx="7029450" cy="1941584"/>
          </a:xfrm>
        </p:spPr>
        <p:txBody>
          <a:bodyPr/>
          <a:lstStyle/>
          <a:p>
            <a:r>
              <a:rPr lang="en-GB" dirty="0" smtClean="0"/>
              <a:t>Each line of a </a:t>
            </a:r>
            <a:r>
              <a:rPr lang="en-GB" dirty="0" err="1" smtClean="0"/>
              <a:t>Dockerfile</a:t>
            </a:r>
            <a:r>
              <a:rPr lang="en-GB" dirty="0" smtClean="0"/>
              <a:t> aka “step” is a Docker layer</a:t>
            </a:r>
          </a:p>
          <a:p>
            <a:r>
              <a:rPr lang="en-GB" dirty="0" smtClean="0"/>
              <a:t>A Docker layer is cached when executed and only re-executed during an image build if required e.g. source code changes mean that the newly “compiled” application must be copied into the image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-2318" y="2430448"/>
            <a:ext cx="4562475" cy="17152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FROM </a:t>
            </a:r>
            <a:r>
              <a:rPr lang="en-GB" sz="1800" dirty="0" err="1"/>
              <a:t>ubuntu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RUN apt-get update </a:t>
            </a:r>
            <a:r>
              <a:rPr lang="en-GB" sz="1800" dirty="0" smtClean="0"/>
              <a:t>&amp;&amp; \</a:t>
            </a:r>
          </a:p>
          <a:p>
            <a:pPr marL="0" indent="0">
              <a:buNone/>
            </a:pPr>
            <a:r>
              <a:rPr lang="en-GB" sz="1800" dirty="0" smtClean="0"/>
              <a:t>apt-get </a:t>
            </a:r>
            <a:r>
              <a:rPr lang="en-GB" sz="1800" dirty="0"/>
              <a:t>install -y </a:t>
            </a:r>
            <a:r>
              <a:rPr lang="en-GB" sz="1800" dirty="0" err="1"/>
              <a:t>nginx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EXPOSE 80</a:t>
            </a:r>
          </a:p>
          <a:p>
            <a:pPr marL="0" indent="0">
              <a:buNone/>
            </a:pPr>
            <a:r>
              <a:rPr lang="en-GB" sz="1800" dirty="0"/>
              <a:t>ENTRYPOINT ["</a:t>
            </a:r>
            <a:r>
              <a:rPr lang="en-GB" sz="1800" dirty="0" err="1"/>
              <a:t>nginx</a:t>
            </a:r>
            <a:r>
              <a:rPr lang="en-GB" sz="1800" dirty="0"/>
              <a:t>", "-g", "daemon off</a:t>
            </a:r>
            <a:r>
              <a:rPr lang="en-GB" sz="1800" dirty="0" smtClean="0"/>
              <a:t>;"]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562475" y="2422898"/>
            <a:ext cx="4544834" cy="424731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  <a:r>
              <a:rPr lang="en-GB" dirty="0" smtClean="0"/>
              <a:t>:\....s\my-nginx&gt;docker </a:t>
            </a:r>
            <a:r>
              <a:rPr lang="en-GB" dirty="0"/>
              <a:t>image build .</a:t>
            </a:r>
          </a:p>
          <a:p>
            <a:r>
              <a:rPr lang="en-GB" dirty="0"/>
              <a:t>Sending build </a:t>
            </a:r>
            <a:r>
              <a:rPr lang="en-GB" dirty="0" smtClean="0"/>
              <a:t>… Docker </a:t>
            </a:r>
            <a:r>
              <a:rPr lang="en-GB" dirty="0"/>
              <a:t>daemon  2.048kB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1</a:t>
            </a:r>
            <a:r>
              <a:rPr lang="en-GB" dirty="0"/>
              <a:t>/4 : </a:t>
            </a:r>
            <a:r>
              <a:rPr lang="en-GB" b="1" dirty="0"/>
              <a:t>FROM </a:t>
            </a:r>
            <a:r>
              <a:rPr lang="en-GB" b="1" dirty="0" err="1"/>
              <a:t>ubuntu</a:t>
            </a:r>
            <a:endParaRPr lang="en-GB" b="1" dirty="0"/>
          </a:p>
          <a:p>
            <a:r>
              <a:rPr lang="en-GB" dirty="0"/>
              <a:t> ---&gt; 94e814e2efa8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2</a:t>
            </a:r>
            <a:r>
              <a:rPr lang="en-GB" dirty="0"/>
              <a:t>/4 : </a:t>
            </a:r>
            <a:r>
              <a:rPr lang="en-GB" b="1" dirty="0"/>
              <a:t>RUN apt-get update </a:t>
            </a:r>
            <a:endParaRPr lang="en-GB" b="1" dirty="0" smtClean="0"/>
          </a:p>
          <a:p>
            <a:r>
              <a:rPr lang="en-GB" b="1" dirty="0" smtClean="0"/>
              <a:t>&amp;&amp; </a:t>
            </a:r>
            <a:r>
              <a:rPr lang="en-GB" b="1" dirty="0"/>
              <a:t>apt-get install -y </a:t>
            </a:r>
            <a:r>
              <a:rPr lang="en-GB" b="1" dirty="0" err="1"/>
              <a:t>nginx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1f6c36df2501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3</a:t>
            </a:r>
            <a:r>
              <a:rPr lang="en-GB" dirty="0"/>
              <a:t>/4 : </a:t>
            </a:r>
            <a:r>
              <a:rPr lang="en-GB" b="1" dirty="0"/>
              <a:t>EXPOSE 80</a:t>
            </a:r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4a70adaf147c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4</a:t>
            </a:r>
            <a:r>
              <a:rPr lang="en-GB" dirty="0"/>
              <a:t>/4 : </a:t>
            </a:r>
            <a:r>
              <a:rPr lang="en-GB" b="1" dirty="0"/>
              <a:t>ENTRYPOINT ["</a:t>
            </a:r>
            <a:r>
              <a:rPr lang="en-GB" b="1" dirty="0" err="1" smtClean="0"/>
              <a:t>nginx</a:t>
            </a:r>
            <a:r>
              <a:rPr lang="en-GB" b="1" dirty="0" smtClean="0"/>
              <a:t>……;"]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a92653b4dbfb</a:t>
            </a:r>
          </a:p>
          <a:p>
            <a:r>
              <a:rPr lang="en-GB" dirty="0"/>
              <a:t>Successfully built a92653b4dbfb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457015" y="4290844"/>
            <a:ext cx="3146153" cy="2026016"/>
            <a:chOff x="461753" y="4665132"/>
            <a:chExt cx="3146153" cy="2026016"/>
          </a:xfrm>
        </p:grpSpPr>
        <p:sp>
          <p:nvSpPr>
            <p:cNvPr id="7" name="Rectangle 6"/>
            <p:cNvSpPr/>
            <p:nvPr/>
          </p:nvSpPr>
          <p:spPr bwMode="auto">
            <a:xfrm>
              <a:off x="1416326" y="506112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94e814e2efa8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1416325" y="5466215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1f6c36df2501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416325" y="587613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4a70adaf147c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 bwMode="auto">
            <a:xfrm>
              <a:off x="1416324" y="6283643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a92653b4dbfb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416324" y="4665132"/>
              <a:ext cx="167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Docker Layers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61757" y="508021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1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61755" y="5485301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2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61754" y="589522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3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61753" y="6300883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4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5515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Caching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9943"/>
            <a:ext cx="7029450" cy="4103914"/>
          </a:xfrm>
        </p:spPr>
        <p:txBody>
          <a:bodyPr/>
          <a:lstStyle/>
          <a:p>
            <a:r>
              <a:rPr lang="en-GB" dirty="0" smtClean="0"/>
              <a:t>The order of the steps is important for caching</a:t>
            </a:r>
          </a:p>
          <a:p>
            <a:pPr lvl="1"/>
            <a:r>
              <a:rPr lang="en-GB" dirty="0" smtClean="0"/>
              <a:t>If a step is rebuilt then any following steps are also rebuilt</a:t>
            </a:r>
          </a:p>
          <a:p>
            <a:r>
              <a:rPr lang="en-GB" dirty="0" smtClean="0"/>
              <a:t>Good practice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b="1" dirty="0" smtClean="0"/>
              <a:t>Order steps from least to most frequently changing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e.g. load code as one of the last steps because code changes are quite likely to happen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7611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Caching Good Practice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3515" y="861322"/>
            <a:ext cx="2307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b="1" dirty="0" smtClean="0"/>
              <a:t>COPY . .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00233" y="861322"/>
            <a:ext cx="26161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/>
              <a:t>COPY package*.</a:t>
            </a:r>
            <a:r>
              <a:rPr lang="en-GB" dirty="0" err="1"/>
              <a:t>json</a:t>
            </a:r>
            <a:r>
              <a:rPr lang="en-GB" dirty="0"/>
              <a:t> </a:t>
            </a:r>
            <a:r>
              <a:rPr lang="en-GB" dirty="0" smtClean="0"/>
              <a:t>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. </a:t>
            </a:r>
            <a:r>
              <a:rPr lang="en-GB" b="1" dirty="0" smtClean="0"/>
              <a:t>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3515" y="2766326"/>
            <a:ext cx="318067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Step 1/5 : FROM node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169b062cafbd0</a:t>
            </a:r>
          </a:p>
          <a:p>
            <a:r>
              <a:rPr lang="en-GB" dirty="0"/>
              <a:t>Step </a:t>
            </a:r>
            <a:r>
              <a:rPr lang="en-GB" dirty="0" smtClean="0"/>
              <a:t>2/5 </a:t>
            </a:r>
            <a:r>
              <a:rPr lang="en-GB" dirty="0"/>
              <a:t>: </a:t>
            </a:r>
            <a:r>
              <a:rPr lang="en-GB" dirty="0" smtClean="0"/>
              <a:t>WORKDIR /app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Using 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d54b72644e6</a:t>
            </a:r>
            <a:endParaRPr lang="en-GB" dirty="0"/>
          </a:p>
          <a:p>
            <a:r>
              <a:rPr lang="en-GB" dirty="0"/>
              <a:t>Step </a:t>
            </a:r>
            <a:r>
              <a:rPr lang="en-GB" dirty="0" smtClean="0"/>
              <a:t>3/5 COPY . .</a:t>
            </a:r>
            <a:endParaRPr lang="en-GB" dirty="0"/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a26b950ff3b</a:t>
            </a:r>
            <a:endParaRPr lang="en-GB" dirty="0"/>
          </a:p>
          <a:p>
            <a:r>
              <a:rPr lang="en-GB" dirty="0"/>
              <a:t>Step </a:t>
            </a:r>
            <a:r>
              <a:rPr lang="en-GB" dirty="0" smtClean="0"/>
              <a:t>4/5 </a:t>
            </a:r>
            <a:r>
              <a:rPr lang="en-GB" dirty="0"/>
              <a:t>: </a:t>
            </a: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  <a:endParaRPr lang="en-GB" dirty="0"/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Running in b370e414ab9d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b="1" dirty="0" smtClean="0"/>
              <a:t>DELAY here while </a:t>
            </a:r>
            <a:br>
              <a:rPr lang="en-GB" b="1" dirty="0" smtClean="0"/>
            </a:br>
            <a:r>
              <a:rPr lang="en-GB" b="1" dirty="0" smtClean="0"/>
              <a:t>    installing dependencies</a:t>
            </a:r>
            <a:endParaRPr lang="en-GB" b="1" dirty="0"/>
          </a:p>
          <a:p>
            <a:r>
              <a:rPr lang="en-GB" dirty="0" smtClean="0"/>
              <a:t>Step 5/5 CMD node index.js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Running in 0a6c8a00510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900234" y="2766326"/>
            <a:ext cx="305724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Step 1/5 : FROM node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169b062cafbd0</a:t>
            </a:r>
          </a:p>
          <a:p>
            <a:r>
              <a:rPr lang="en-GB" dirty="0"/>
              <a:t>Step </a:t>
            </a:r>
            <a:r>
              <a:rPr lang="en-GB" dirty="0" smtClean="0"/>
              <a:t>2/5 </a:t>
            </a:r>
            <a:r>
              <a:rPr lang="en-GB" dirty="0"/>
              <a:t>: </a:t>
            </a:r>
            <a:r>
              <a:rPr lang="en-GB" dirty="0" smtClean="0"/>
              <a:t>WORKDIR /app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Using 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d54b72644e6</a:t>
            </a:r>
            <a:endParaRPr lang="en-GB" dirty="0"/>
          </a:p>
          <a:p>
            <a:r>
              <a:rPr lang="en-GB" dirty="0" smtClean="0"/>
              <a:t>Step 3/5 </a:t>
            </a:r>
            <a:r>
              <a:rPr lang="en-GB" dirty="0"/>
              <a:t>: </a:t>
            </a: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  <a:br>
              <a:rPr lang="en-GB" dirty="0" smtClean="0"/>
            </a:b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Using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dirty="0" smtClean="0"/>
              <a:t>b370e414ab9d</a:t>
            </a:r>
          </a:p>
          <a:p>
            <a:r>
              <a:rPr lang="en-GB" dirty="0"/>
              <a:t>Step </a:t>
            </a:r>
            <a:r>
              <a:rPr lang="en-GB" dirty="0" smtClean="0"/>
              <a:t>4/5 </a:t>
            </a:r>
            <a:r>
              <a:rPr lang="en-GB" dirty="0"/>
              <a:t>COPY . .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smtClean="0"/>
              <a:t>a26b950ff3b</a:t>
            </a:r>
            <a:endParaRPr lang="en-GB" dirty="0"/>
          </a:p>
          <a:p>
            <a:r>
              <a:rPr lang="en-GB" dirty="0" smtClean="0"/>
              <a:t>Step 5/5 CMD node index.js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Running in 0a6c8a00510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680835" y="1046842"/>
            <a:ext cx="1907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Move the copy down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 bwMode="auto">
          <a:xfrm rot="16200000">
            <a:off x="5910734" y="2608305"/>
            <a:ext cx="5332454" cy="96039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/>
              <a:t>Note: We have add an extra step because </a:t>
            </a:r>
            <a:r>
              <a:rPr lang="en-GB" dirty="0" err="1"/>
              <a:t>package.json</a:t>
            </a:r>
            <a:r>
              <a:rPr lang="en-GB" dirty="0"/>
              <a:t> contains the list of dependencies to install and has to copied before calling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13" name="Right Arrow 12"/>
          <p:cNvSpPr/>
          <p:nvPr/>
        </p:nvSpPr>
        <p:spPr bwMode="auto">
          <a:xfrm rot="10800000">
            <a:off x="7717970" y="1387046"/>
            <a:ext cx="371889" cy="42587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 rot="609296">
            <a:off x="2067007" y="1699277"/>
            <a:ext cx="2820710" cy="38896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37020" y="3891093"/>
            <a:ext cx="1863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Now </a:t>
            </a:r>
            <a:r>
              <a:rPr lang="en-GB" dirty="0" err="1" smtClean="0"/>
              <a:t>npm</a:t>
            </a:r>
            <a:r>
              <a:rPr lang="en-GB" dirty="0" smtClean="0"/>
              <a:t> install is cached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>
            <a:off x="4316361" y="4331110"/>
            <a:ext cx="577511" cy="2063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5942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File Copying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62112"/>
            <a:ext cx="7029450" cy="1373920"/>
          </a:xfrm>
        </p:spPr>
        <p:txBody>
          <a:bodyPr/>
          <a:lstStyle/>
          <a:p>
            <a:r>
              <a:rPr lang="en-GB" dirty="0" smtClean="0"/>
              <a:t>Be specific about what you are copying/adding to the image</a:t>
            </a:r>
          </a:p>
          <a:p>
            <a:pPr lvl="1"/>
            <a:r>
              <a:rPr lang="en-GB" dirty="0" smtClean="0"/>
              <a:t>Do not add content that is not required to execute the application (keep the image as small as possible)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604055" y="3453594"/>
            <a:ext cx="2741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. </a:t>
            </a:r>
            <a:r>
              <a:rPr lang="en-GB" b="1" dirty="0" smtClean="0"/>
              <a:t>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575856" y="3453594"/>
            <a:ext cx="27636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</a:t>
            </a:r>
            <a:r>
              <a:rPr lang="en-GB" b="1" dirty="0" smtClean="0"/>
              <a:t>index.js 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62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Multi-Stage Builds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011" y="803001"/>
            <a:ext cx="8118201" cy="4056780"/>
          </a:xfrm>
        </p:spPr>
        <p:txBody>
          <a:bodyPr/>
          <a:lstStyle/>
          <a:p>
            <a:r>
              <a:rPr lang="en-GB" dirty="0" smtClean="0"/>
              <a:t>Essentially we can build more complex Docker layers “stages” one reliant on another</a:t>
            </a:r>
          </a:p>
          <a:p>
            <a:r>
              <a:rPr lang="en-GB" dirty="0" smtClean="0"/>
              <a:t>Good practice is to build your source code in a </a:t>
            </a:r>
            <a:r>
              <a:rPr lang="en-GB" dirty="0" err="1" smtClean="0"/>
              <a:t>Dockerfile</a:t>
            </a:r>
            <a:r>
              <a:rPr lang="en-GB" dirty="0" smtClean="0"/>
              <a:t> so that the code build and image are self contained</a:t>
            </a:r>
          </a:p>
          <a:p>
            <a:r>
              <a:rPr lang="en-GB" dirty="0" smtClean="0"/>
              <a:t>However, </a:t>
            </a:r>
            <a:r>
              <a:rPr lang="en-GB" dirty="0"/>
              <a:t>in the final production </a:t>
            </a:r>
            <a:r>
              <a:rPr lang="en-GB" dirty="0" smtClean="0"/>
              <a:t>image we do not what to keep the source code, intermediate builds, etc., that are required for development </a:t>
            </a:r>
          </a:p>
          <a:p>
            <a:r>
              <a:rPr lang="en-GB" dirty="0" smtClean="0"/>
              <a:t>Multi-stage builds solve this problem by allowing these processes to be added as separate stages</a:t>
            </a:r>
          </a:p>
          <a:p>
            <a:r>
              <a:rPr lang="en-GB" b="1" dirty="0" smtClean="0"/>
              <a:t>Stages should be named </a:t>
            </a:r>
            <a:r>
              <a:rPr lang="en-GB" dirty="0" smtClean="0"/>
              <a:t>using “as”</a:t>
            </a:r>
            <a:r>
              <a:rPr lang="en-GB" b="1" dirty="0" smtClean="0"/>
              <a:t> </a:t>
            </a:r>
            <a:r>
              <a:rPr lang="en-GB" dirty="0" smtClean="0"/>
              <a:t>(otherwise they are just numbered starting with 0 for the first FROM statement)</a:t>
            </a:r>
            <a:endParaRPr lang="en-GB" b="1" dirty="0" smtClean="0"/>
          </a:p>
          <a:p>
            <a:r>
              <a:rPr lang="en-GB" b="1" dirty="0" smtClean="0"/>
              <a:t>Previous stages can be as the starting point of a next stage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9384" y="4966539"/>
            <a:ext cx="3634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r>
              <a:rPr lang="en-GB" dirty="0" smtClean="0"/>
              <a:t> </a:t>
            </a:r>
            <a:r>
              <a:rPr lang="en-GB" b="1" dirty="0" smtClean="0"/>
              <a:t>as</a:t>
            </a:r>
            <a:r>
              <a:rPr lang="en-GB" dirty="0" smtClean="0"/>
              <a:t> </a:t>
            </a:r>
            <a:r>
              <a:rPr lang="en-GB" dirty="0" err="1" smtClean="0"/>
              <a:t>nodeenv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RUN apt-get install -y </a:t>
            </a:r>
            <a:r>
              <a:rPr lang="en-GB" dirty="0" err="1"/>
              <a:t>nodejs</a:t>
            </a:r>
            <a:r>
              <a:rPr lang="en-GB" dirty="0"/>
              <a:t> </a:t>
            </a:r>
            <a:r>
              <a:rPr lang="en-GB" dirty="0" err="1"/>
              <a:t>npm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9384" y="5689858"/>
            <a:ext cx="26853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b="1" dirty="0" smtClean="0"/>
              <a:t>as </a:t>
            </a:r>
            <a:r>
              <a:rPr lang="en-GB" dirty="0" smtClean="0"/>
              <a:t>build</a:t>
            </a:r>
          </a:p>
          <a:p>
            <a:r>
              <a:rPr lang="en-GB" dirty="0" smtClean="0"/>
              <a:t>WORKDIR /</a:t>
            </a:r>
            <a:r>
              <a:rPr lang="en-GB" dirty="0" err="1" smtClean="0"/>
              <a:t>var</a:t>
            </a:r>
            <a:r>
              <a:rPr lang="en-GB" dirty="0" smtClean="0"/>
              <a:t>/build</a:t>
            </a:r>
            <a:br>
              <a:rPr lang="en-GB" dirty="0" smtClean="0"/>
            </a:br>
            <a:r>
              <a:rPr lang="en-GB" dirty="0" smtClean="0"/>
              <a:t>COPY . .</a:t>
            </a:r>
            <a:br>
              <a:rPr lang="en-GB" dirty="0" smtClean="0"/>
            </a:b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run build</a:t>
            </a:r>
            <a:endParaRPr lang="en-GB" dirty="0"/>
          </a:p>
        </p:txBody>
      </p:sp>
      <p:sp>
        <p:nvSpPr>
          <p:cNvPr id="9" name="Arc 8"/>
          <p:cNvSpPr/>
          <p:nvPr/>
        </p:nvSpPr>
        <p:spPr bwMode="auto">
          <a:xfrm>
            <a:off x="1893781" y="5068653"/>
            <a:ext cx="1290374" cy="691603"/>
          </a:xfrm>
          <a:prstGeom prst="arc">
            <a:avLst>
              <a:gd name="adj1" fmla="val 20762407"/>
              <a:gd name="adj2" fmla="val 3646556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169998" y="5336321"/>
            <a:ext cx="36493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b="1" dirty="0" smtClean="0"/>
              <a:t>as </a:t>
            </a:r>
            <a:r>
              <a:rPr lang="en-GB" dirty="0" smtClean="0"/>
              <a:t>app</a:t>
            </a:r>
            <a:br>
              <a:rPr lang="en-GB" dirty="0" smtClean="0"/>
            </a:br>
            <a:r>
              <a:rPr lang="en-GB" dirty="0" smtClean="0"/>
              <a:t>COPY --from=build /</a:t>
            </a:r>
            <a:r>
              <a:rPr lang="en-GB" dirty="0" err="1" smtClean="0"/>
              <a:t>var</a:t>
            </a:r>
            <a:r>
              <a:rPr lang="en-GB" dirty="0" smtClean="0"/>
              <a:t>/build/*.</a:t>
            </a:r>
            <a:r>
              <a:rPr lang="en-GB" dirty="0" err="1" smtClean="0"/>
              <a:t>js</a:t>
            </a:r>
            <a:r>
              <a:rPr lang="en-GB" dirty="0" smtClean="0"/>
              <a:t> .</a:t>
            </a:r>
            <a:br>
              <a:rPr lang="en-GB" dirty="0" smtClean="0"/>
            </a:br>
            <a:r>
              <a:rPr lang="en-GB" dirty="0" smtClean="0"/>
              <a:t>CMD </a:t>
            </a:r>
            <a:r>
              <a:rPr lang="en-GB" dirty="0" err="1" smtClean="0"/>
              <a:t>npm</a:t>
            </a:r>
            <a:r>
              <a:rPr lang="en-GB" dirty="0" smtClean="0"/>
              <a:t> run start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78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Multi-Stage </a:t>
            </a:r>
            <a:r>
              <a:rPr lang="en-GB" dirty="0" smtClean="0"/>
              <a:t>Builds (</a:t>
            </a:r>
            <a:r>
              <a:rPr lang="en-GB" dirty="0" err="1" smtClean="0"/>
              <a:t>Cont</a:t>
            </a:r>
            <a:r>
              <a:rPr lang="en-GB" smtClean="0"/>
              <a:t>)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3969"/>
            <a:ext cx="7029450" cy="4377749"/>
          </a:xfrm>
        </p:spPr>
        <p:txBody>
          <a:bodyPr/>
          <a:lstStyle/>
          <a:p>
            <a:r>
              <a:rPr lang="en-GB" dirty="0" smtClean="0"/>
              <a:t>You can start building at a specific stage </a:t>
            </a:r>
            <a:r>
              <a:rPr lang="en-GB" i="1" dirty="0" smtClean="0"/>
              <a:t>(</a:t>
            </a:r>
            <a:r>
              <a:rPr lang="en-GB" i="1" dirty="0" err="1" smtClean="0"/>
              <a:t>stagename</a:t>
            </a:r>
            <a:r>
              <a:rPr lang="en-GB" dirty="0" smtClean="0"/>
              <a:t>)</a:t>
            </a:r>
            <a:r>
              <a:rPr lang="en-GB" i="1" dirty="0" smtClean="0"/>
              <a:t>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the </a:t>
            </a:r>
            <a:r>
              <a:rPr lang="en-GB" dirty="0" err="1" smtClean="0"/>
              <a:t>Dockerfile</a:t>
            </a:r>
            <a:r>
              <a:rPr lang="en-GB" dirty="0" smtClean="0"/>
              <a:t> you can copy an artefact from a previous stage</a:t>
            </a:r>
          </a:p>
          <a:p>
            <a:pPr lvl="1"/>
            <a:r>
              <a:rPr lang="en-GB" dirty="0"/>
              <a:t>You can use the </a:t>
            </a:r>
            <a:r>
              <a:rPr lang="en-GB" b="1" dirty="0"/>
              <a:t>COPY --from </a:t>
            </a:r>
            <a:r>
              <a:rPr lang="en-GB" dirty="0"/>
              <a:t>instruction to copy from a separate image, either using the local image name, a tag available locally or on a Docker registry, or a tag </a:t>
            </a:r>
            <a:r>
              <a:rPr lang="en-GB" dirty="0" smtClean="0"/>
              <a:t>ID</a:t>
            </a:r>
          </a:p>
          <a:p>
            <a:pPr lvl="1"/>
            <a:r>
              <a:rPr lang="en-GB" dirty="0" smtClean="0"/>
              <a:t>Artefacts can be specific files or the contents of a directory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336869" y="4888297"/>
            <a:ext cx="715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COPY </a:t>
            </a:r>
            <a:r>
              <a:rPr lang="en-GB" b="1" dirty="0"/>
              <a:t>--</a:t>
            </a:r>
            <a:r>
              <a:rPr lang="en-GB" b="1" dirty="0" smtClean="0"/>
              <a:t>from=</a:t>
            </a:r>
            <a:r>
              <a:rPr lang="en-GB" i="1" dirty="0" err="1" smtClean="0"/>
              <a:t>imagename</a:t>
            </a:r>
            <a:r>
              <a:rPr lang="en-GB" dirty="0" smtClean="0"/>
              <a:t> </a:t>
            </a:r>
            <a:r>
              <a:rPr lang="en-GB" i="1" dirty="0" smtClean="0"/>
              <a:t>/</a:t>
            </a:r>
            <a:r>
              <a:rPr lang="en-GB" i="1" dirty="0" err="1" smtClean="0"/>
              <a:t>srcpath</a:t>
            </a:r>
            <a:r>
              <a:rPr lang="en-GB" i="1" dirty="0" smtClean="0"/>
              <a:t>/</a:t>
            </a:r>
            <a:r>
              <a:rPr lang="en-GB" i="1" dirty="0" err="1" smtClean="0"/>
              <a:t>srcfilename</a:t>
            </a:r>
            <a:r>
              <a:rPr lang="en-GB" dirty="0" smtClean="0"/>
              <a:t> </a:t>
            </a:r>
            <a:r>
              <a:rPr lang="en-GB" i="1" dirty="0" smtClean="0"/>
              <a:t>/</a:t>
            </a:r>
            <a:r>
              <a:rPr lang="en-GB" i="1" dirty="0" err="1" smtClean="0"/>
              <a:t>dstpath</a:t>
            </a:r>
            <a:r>
              <a:rPr lang="en-GB" i="1" dirty="0" smtClean="0"/>
              <a:t>/</a:t>
            </a:r>
            <a:r>
              <a:rPr lang="en-GB" i="1" dirty="0" err="1" smtClean="0"/>
              <a:t>dstfilename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527175" y="1643090"/>
            <a:ext cx="4605748" cy="1165291"/>
            <a:chOff x="1527175" y="1756797"/>
            <a:chExt cx="4605748" cy="1165291"/>
          </a:xfrm>
        </p:grpSpPr>
        <p:sp>
          <p:nvSpPr>
            <p:cNvPr id="5" name="TextBox 4"/>
            <p:cNvSpPr txBox="1"/>
            <p:nvPr/>
          </p:nvSpPr>
          <p:spPr>
            <a:xfrm>
              <a:off x="1527175" y="1756797"/>
              <a:ext cx="4605748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$ </a:t>
              </a:r>
              <a:r>
                <a:rPr lang="en-GB" dirty="0" err="1"/>
                <a:t>docker</a:t>
              </a:r>
              <a:r>
                <a:rPr lang="en-GB" dirty="0"/>
                <a:t> </a:t>
              </a:r>
              <a:r>
                <a:rPr lang="en-GB" dirty="0" smtClean="0"/>
                <a:t>image build </a:t>
              </a:r>
              <a:r>
                <a:rPr lang="en-GB" b="1" dirty="0"/>
                <a:t>--target </a:t>
              </a:r>
              <a:r>
                <a:rPr lang="en-GB" i="1" dirty="0" err="1" smtClean="0"/>
                <a:t>stagename</a:t>
              </a:r>
              <a:r>
                <a:rPr lang="en-GB" dirty="0" smtClean="0"/>
                <a:t>  </a:t>
              </a:r>
              <a:r>
                <a:rPr lang="en-GB" sz="2800" b="1" dirty="0" smtClean="0"/>
                <a:t>.</a:t>
              </a:r>
            </a:p>
            <a:p>
              <a:endParaRPr lang="en-GB" sz="2800" b="1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527175" y="2121869"/>
              <a:ext cx="3272050" cy="8002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dirty="0" smtClean="0"/>
            </a:p>
            <a:p>
              <a:r>
                <a:rPr lang="en-GB" dirty="0" smtClean="0"/>
                <a:t>$ </a:t>
              </a:r>
              <a:r>
                <a:rPr lang="en-GB" dirty="0" err="1"/>
                <a:t>docker</a:t>
              </a:r>
              <a:r>
                <a:rPr lang="en-GB" dirty="0"/>
                <a:t> build </a:t>
              </a:r>
              <a:r>
                <a:rPr lang="en-GB" b="1" dirty="0" smtClean="0"/>
                <a:t>-t </a:t>
              </a:r>
              <a:r>
                <a:rPr lang="en-GB" i="1" dirty="0" err="1"/>
                <a:t>stagename</a:t>
              </a:r>
              <a:r>
                <a:rPr lang="en-GB" dirty="0"/>
                <a:t>  </a:t>
              </a:r>
              <a:r>
                <a:rPr lang="en-GB" sz="2800" b="1" dirty="0" smtClean="0"/>
                <a:t>.</a:t>
              </a:r>
              <a:endParaRPr lang="en-GB" sz="2800" b="1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527175" y="2219174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OR </a:t>
              </a:r>
              <a:r>
                <a:rPr lang="en-GB" dirty="0" smtClean="0"/>
                <a:t>shorthand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53767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10674" y="1473463"/>
            <a:ext cx="2766890" cy="805825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shared OS environment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4311568" y="2743380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Build Environment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Add required libraries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Copy source code into the image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image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4311568" y="4287302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Application Environment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Copy built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app (e.g. binaries) from the build</a:t>
            </a:r>
            <a:endParaRPr lang="en-GB" dirty="0" smtClean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rgbClr val="FF0000"/>
                </a:solidFill>
              </a:rPr>
              <a:t>Run the application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cxnSp>
        <p:nvCxnSpPr>
          <p:cNvPr id="10" name="Elbow Connector 9"/>
          <p:cNvCxnSpPr>
            <a:stCxn id="5" idx="2"/>
            <a:endCxn id="7" idx="1"/>
          </p:cNvCxnSpPr>
          <p:nvPr/>
        </p:nvCxnSpPr>
        <p:spPr bwMode="auto">
          <a:xfrm rot="16200000" flipH="1">
            <a:off x="2667272" y="1706134"/>
            <a:ext cx="1071143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>
            <a:stCxn id="5" idx="2"/>
            <a:endCxn id="8" idx="1"/>
          </p:cNvCxnSpPr>
          <p:nvPr/>
        </p:nvCxnSpPr>
        <p:spPr bwMode="auto">
          <a:xfrm rot="16200000" flipH="1">
            <a:off x="1895311" y="2478095"/>
            <a:ext cx="2615065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U-Turn Arrow 12"/>
          <p:cNvSpPr/>
          <p:nvPr/>
        </p:nvSpPr>
        <p:spPr bwMode="auto">
          <a:xfrm rot="5400000">
            <a:off x="7327156" y="3784301"/>
            <a:ext cx="1890392" cy="765232"/>
          </a:xfrm>
          <a:prstGeom prst="uturnArrow">
            <a:avLst>
              <a:gd name="adj1" fmla="val 29080"/>
              <a:gd name="adj2" fmla="val 23298"/>
              <a:gd name="adj3" fmla="val 23762"/>
              <a:gd name="adj4" fmla="val 43750"/>
              <a:gd name="adj5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Built App</a:t>
            </a:r>
          </a:p>
        </p:txBody>
      </p:sp>
      <p:sp>
        <p:nvSpPr>
          <p:cNvPr id="9" name="TextBox 8"/>
          <p:cNvSpPr txBox="1"/>
          <p:nvPr/>
        </p:nvSpPr>
        <p:spPr>
          <a:xfrm rot="5400000">
            <a:off x="8234340" y="3982251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3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49001" cy="720149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7821" y="1096783"/>
            <a:ext cx="3339376" cy="1477328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# The OS setup</a:t>
            </a:r>
          </a:p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developer-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os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MAINTAINER mike </a:t>
            </a:r>
            <a:endParaRPr lang="en-GB" dirty="0" smtClean="0"/>
          </a:p>
          <a:p>
            <a:r>
              <a:rPr lang="en-GB" dirty="0" smtClean="0"/>
              <a:t>Install software tools</a:t>
            </a:r>
            <a:endParaRPr lang="en-GB" dirty="0"/>
          </a:p>
          <a:p>
            <a:r>
              <a:rPr lang="en-GB" dirty="0"/>
              <a:t>RUN 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9385" y="2616811"/>
            <a:ext cx="3355481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# Setup for node.js</a:t>
            </a:r>
          </a:p>
          <a:p>
            <a:r>
              <a:rPr lang="en-GB" dirty="0"/>
              <a:t>FROM </a:t>
            </a:r>
            <a:r>
              <a:rPr lang="en-GB" dirty="0">
                <a:solidFill>
                  <a:srgbClr val="FF0000"/>
                </a:solidFill>
              </a:rPr>
              <a:t>developer-</a:t>
            </a:r>
            <a:r>
              <a:rPr lang="en-GB" dirty="0" err="1">
                <a:solidFill>
                  <a:srgbClr val="FF0000"/>
                </a:solidFill>
              </a:rPr>
              <a:t>os</a:t>
            </a:r>
            <a:r>
              <a:rPr lang="en-GB" dirty="0"/>
              <a:t> 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nodeenv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Install specific software </a:t>
            </a:r>
            <a:r>
              <a:rPr lang="en-GB" dirty="0" err="1" smtClean="0"/>
              <a:t>librariries</a:t>
            </a:r>
            <a:r>
              <a:rPr lang="en-GB" dirty="0" smtClean="0"/>
              <a:t> for node.js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36254" y="418481"/>
            <a:ext cx="392928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-build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 smtClean="0"/>
              <a:t>var</a:t>
            </a:r>
            <a:r>
              <a:rPr lang="en-GB" dirty="0" smtClean="0"/>
              <a:t>/www/node</a:t>
            </a:r>
            <a:endParaRPr lang="en-GB" dirty="0"/>
          </a:p>
          <a:p>
            <a:r>
              <a:rPr lang="en-GB" dirty="0" smtClean="0"/>
              <a:t>Copy </a:t>
            </a:r>
            <a:r>
              <a:rPr lang="en-GB" b="1" dirty="0" smtClean="0"/>
              <a:t>server</a:t>
            </a:r>
            <a:r>
              <a:rPr lang="en-GB" dirty="0" smtClean="0"/>
              <a:t> source code into image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36255" y="1701079"/>
            <a:ext cx="4398775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</a:p>
          <a:p>
            <a:r>
              <a:rPr lang="en-GB" dirty="0" smtClean="0"/>
              <a:t>EXPOSE </a:t>
            </a:r>
            <a:r>
              <a:rPr lang="en-GB" dirty="0"/>
              <a:t>80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dirty="0"/>
              <a:t>--from=webserver-build 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 smtClean="0"/>
              <a:t>ENTRYPOINT </a:t>
            </a:r>
            <a:r>
              <a:rPr lang="en-GB" dirty="0"/>
              <a:t>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54665" y="3545521"/>
            <a:ext cx="4031873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ice</a:t>
            </a: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-build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b="1" dirty="0" smtClean="0"/>
              <a:t>service</a:t>
            </a:r>
            <a:r>
              <a:rPr lang="en-GB" dirty="0" smtClean="0"/>
              <a:t> source code into image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54666" y="4828119"/>
            <a:ext cx="4242967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ice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/>
              <a:t>EXPOSE 1339</a:t>
            </a:r>
            <a:endParaRPr lang="en-GB" dirty="0"/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dirty="0"/>
              <a:t>--</a:t>
            </a:r>
            <a:r>
              <a:rPr lang="en-GB" dirty="0" smtClean="0"/>
              <a:t>from=</a:t>
            </a:r>
            <a:r>
              <a:rPr lang="en-GB" dirty="0" err="1" smtClean="0"/>
              <a:t>webservice</a:t>
            </a:r>
            <a:r>
              <a:rPr lang="en-GB" dirty="0" smtClean="0"/>
              <a:t>-build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 smtClean="0"/>
              <a:t>ENTRYPOINT </a:t>
            </a:r>
            <a:r>
              <a:rPr lang="en-GB" dirty="0"/>
              <a:t>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grpSp>
        <p:nvGrpSpPr>
          <p:cNvPr id="22" name="Group 21"/>
          <p:cNvGrpSpPr/>
          <p:nvPr/>
        </p:nvGrpSpPr>
        <p:grpSpPr>
          <a:xfrm flipH="1">
            <a:off x="318763" y="1550039"/>
            <a:ext cx="563802" cy="1525579"/>
            <a:chOff x="5254247" y="1179717"/>
            <a:chExt cx="511686" cy="1525579"/>
          </a:xfrm>
        </p:grpSpPr>
        <p:cxnSp>
          <p:nvCxnSpPr>
            <p:cNvPr id="17" name="Elbow Connector 16"/>
            <p:cNvCxnSpPr/>
            <p:nvPr/>
          </p:nvCxnSpPr>
          <p:spPr bwMode="auto">
            <a:xfrm rot="5400000">
              <a:off x="4811261" y="1750625"/>
              <a:ext cx="1525579" cy="383764"/>
            </a:xfrm>
            <a:prstGeom prst="bentConnector3">
              <a:avLst>
                <a:gd name="adj1" fmla="val 100311"/>
              </a:avLst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" name="Straight Connector 20"/>
            <p:cNvCxnSpPr/>
            <p:nvPr/>
          </p:nvCxnSpPr>
          <p:spPr bwMode="auto">
            <a:xfrm flipH="1">
              <a:off x="5254247" y="1184456"/>
              <a:ext cx="502209" cy="4738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33" name="Elbow Connector 32"/>
          <p:cNvCxnSpPr>
            <a:stCxn id="6" idx="3"/>
            <a:endCxn id="7" idx="1"/>
          </p:cNvCxnSpPr>
          <p:nvPr/>
        </p:nvCxnSpPr>
        <p:spPr bwMode="auto">
          <a:xfrm flipV="1">
            <a:off x="4114866" y="1018646"/>
            <a:ext cx="521388" cy="247532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>
            <a:stCxn id="6" idx="3"/>
            <a:endCxn id="8" idx="1"/>
          </p:cNvCxnSpPr>
          <p:nvPr/>
        </p:nvCxnSpPr>
        <p:spPr bwMode="auto">
          <a:xfrm flipV="1">
            <a:off x="4114866" y="2578242"/>
            <a:ext cx="521389" cy="91573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" name="Elbow Connector 36"/>
          <p:cNvCxnSpPr>
            <a:stCxn id="6" idx="3"/>
            <a:endCxn id="12" idx="1"/>
          </p:cNvCxnSpPr>
          <p:nvPr/>
        </p:nvCxnSpPr>
        <p:spPr bwMode="auto">
          <a:xfrm>
            <a:off x="4114866" y="3493974"/>
            <a:ext cx="539799" cy="65171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" name="Elbow Connector 38"/>
          <p:cNvCxnSpPr>
            <a:stCxn id="6" idx="3"/>
            <a:endCxn id="13" idx="1"/>
          </p:cNvCxnSpPr>
          <p:nvPr/>
        </p:nvCxnSpPr>
        <p:spPr bwMode="auto">
          <a:xfrm>
            <a:off x="4114866" y="3493974"/>
            <a:ext cx="539800" cy="221130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2" name="TextBox 41"/>
          <p:cNvSpPr txBox="1"/>
          <p:nvPr/>
        </p:nvSpPr>
        <p:spPr>
          <a:xfrm>
            <a:off x="318763" y="4894172"/>
            <a:ext cx="35189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Build webserver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build -t </a:t>
            </a:r>
            <a:r>
              <a:rPr lang="en-GB" dirty="0" smtClean="0">
                <a:solidFill>
                  <a:srgbClr val="FF0000"/>
                </a:solidFill>
              </a:rPr>
              <a:t>webserver-build</a:t>
            </a:r>
          </a:p>
          <a:p>
            <a:endParaRPr lang="en-GB" dirty="0"/>
          </a:p>
          <a:p>
            <a:r>
              <a:rPr lang="en-GB" b="1" u="sng" dirty="0" smtClean="0"/>
              <a:t>Run the server</a:t>
            </a:r>
          </a:p>
          <a:p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/>
              <a:t>build -t </a:t>
            </a:r>
            <a:r>
              <a:rPr lang="en-GB" dirty="0" smtClean="0">
                <a:solidFill>
                  <a:srgbClr val="FF0000"/>
                </a:solidFill>
              </a:rPr>
              <a:t>webserver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13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Youtube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Docker </a:t>
            </a:r>
            <a:r>
              <a:rPr lang="en-GB" dirty="0"/>
              <a:t>Tutorial - Improve Docker builds with Caching and </a:t>
            </a:r>
            <a:r>
              <a:rPr lang="en-GB" dirty="0" smtClean="0"/>
              <a:t>Layers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Dockerfile</a:t>
            </a:r>
            <a:r>
              <a:rPr lang="en-GB" dirty="0" smtClean="0"/>
              <a:t> Best Practices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7397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56107</TotalTime>
  <Words>10850</Words>
  <Application>Microsoft Office PowerPoint</Application>
  <PresentationFormat>On-screen Show (4:3)</PresentationFormat>
  <Paragraphs>1436</Paragraphs>
  <Slides>131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131</vt:i4>
      </vt:variant>
    </vt:vector>
  </HeadingPairs>
  <TitlesOfParts>
    <vt:vector size="140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Docker Playground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  <vt:lpstr>PowerPoint Presentation</vt:lpstr>
      <vt:lpstr>Virtual Machines</vt:lpstr>
      <vt:lpstr>Why Docker?</vt:lpstr>
      <vt:lpstr>Docker and Microservices</vt:lpstr>
      <vt:lpstr>Docker Usage</vt:lpstr>
      <vt:lpstr>Stateful vs Stateless Containers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GitBash, don’t do it!!</vt:lpstr>
      <vt:lpstr>Exercise: Docker Help</vt:lpstr>
      <vt:lpstr>Exercise: Run your First Container</vt:lpstr>
      <vt:lpstr>Note: Pulling Images from a Docker registry</vt:lpstr>
      <vt:lpstr>Exercise: Linux OS in Container</vt:lpstr>
      <vt:lpstr>List Images</vt:lpstr>
      <vt:lpstr>List Containers </vt:lpstr>
      <vt:lpstr>Example: Filters</vt:lpstr>
      <vt:lpstr>Example: List Containers</vt:lpstr>
      <vt:lpstr>Logs</vt:lpstr>
      <vt:lpstr>Inspect</vt:lpstr>
      <vt:lpstr>Example</vt:lpstr>
      <vt:lpstr>config.json</vt:lpstr>
      <vt:lpstr>Example</vt:lpstr>
      <vt:lpstr>PowerPoint Presentation</vt:lpstr>
      <vt:lpstr>Build Ship Run</vt:lpstr>
      <vt:lpstr>Finding Existing Images (Ready to run)</vt:lpstr>
      <vt:lpstr>Build and Run</vt:lpstr>
      <vt:lpstr>Docker File Structure</vt:lpstr>
      <vt:lpstr>Dockerfile</vt:lpstr>
      <vt:lpstr>RUN, RUN, RUN</vt:lpstr>
      <vt:lpstr>Dockerfile (Cont)</vt:lpstr>
      <vt:lpstr>CMD…Multiple Commands?</vt:lpstr>
      <vt:lpstr>Dockerfile (Cont)</vt:lpstr>
      <vt:lpstr>Dockerfile (Cont)</vt:lpstr>
      <vt:lpstr>Note</vt:lpstr>
      <vt:lpstr>Dockerfile (Cont)</vt:lpstr>
      <vt:lpstr>Note</vt:lpstr>
      <vt:lpstr>Exercise 1</vt:lpstr>
      <vt:lpstr>Exercise 2</vt:lpstr>
      <vt:lpstr>Exercise 3</vt:lpstr>
      <vt:lpstr>Example</vt:lpstr>
      <vt:lpstr>.dockerignore</vt:lpstr>
      <vt:lpstr>Images Revisited</vt:lpstr>
      <vt:lpstr>NOTE</vt:lpstr>
      <vt:lpstr>PowerPoint Presentation</vt:lpstr>
      <vt:lpstr>Building a Container Image</vt:lpstr>
      <vt:lpstr>Warning: Docker for Windows</vt:lpstr>
      <vt:lpstr>Exercise:  Creating a Dockerfile</vt:lpstr>
      <vt:lpstr>Remove Images</vt:lpstr>
      <vt:lpstr>Prune Images</vt:lpstr>
      <vt:lpstr>PowerPoint Presentation</vt:lpstr>
      <vt:lpstr>Image vs Container</vt:lpstr>
      <vt:lpstr>Run image in a container</vt:lpstr>
      <vt:lpstr>Exercise: Running the my-nginx image in a container</vt:lpstr>
      <vt:lpstr>PowerPoint Presentation</vt:lpstr>
      <vt:lpstr>Run image in a container (Cont)</vt:lpstr>
      <vt:lpstr>Check Container is Running</vt:lpstr>
      <vt:lpstr>Exercise Running “echo” command when the container starts</vt:lpstr>
      <vt:lpstr>Foreground vs Background</vt:lpstr>
      <vt:lpstr>Execute in Interactive Mode</vt:lpstr>
      <vt:lpstr>Connecting to a Detached Interactive Container</vt:lpstr>
      <vt:lpstr>Running Multiple Containers</vt:lpstr>
      <vt:lpstr>PowerPoint Presentation</vt:lpstr>
      <vt:lpstr>Managing the Containers</vt:lpstr>
      <vt:lpstr>Container Life Cycle</vt:lpstr>
      <vt:lpstr>Stop/Kill/Remove All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Sharing Data Between Host and Container</vt:lpstr>
      <vt:lpstr>Named Volumes vs Bind Mounts</vt:lpstr>
      <vt:lpstr>PowerPoint Presentation</vt:lpstr>
      <vt:lpstr>Docker Networks</vt:lpstr>
      <vt:lpstr>Different Drivers</vt:lpstr>
      <vt:lpstr>Example</vt:lpstr>
      <vt:lpstr>Useful Instructions</vt:lpstr>
      <vt:lpstr>Example</vt:lpstr>
      <vt:lpstr>Overlay Network</vt:lpstr>
      <vt:lpstr>Summary</vt:lpstr>
      <vt:lpstr>PowerPoint Presentation</vt:lpstr>
      <vt:lpstr>Building Multistage Image</vt:lpstr>
      <vt:lpstr>PowerPoint Presentation</vt:lpstr>
      <vt:lpstr>Build Ship Run</vt:lpstr>
      <vt:lpstr>Overview Example</vt:lpstr>
      <vt:lpstr>Docker Registries</vt:lpstr>
      <vt:lpstr>Example</vt:lpstr>
      <vt:lpstr>Exercise: Start Local (Private) Docker Registry</vt:lpstr>
      <vt:lpstr>Exercise: Check Registry is Running</vt:lpstr>
      <vt:lpstr>Image Registries (Repositories)</vt:lpstr>
      <vt:lpstr>Image Naming</vt:lpstr>
      <vt:lpstr>Tagging</vt:lpstr>
      <vt:lpstr>Note: The “latest” tag name</vt:lpstr>
      <vt:lpstr>Using Private Registry</vt:lpstr>
      <vt:lpstr>Exercise: Pushing Image to Private Registry</vt:lpstr>
      <vt:lpstr>Pushing Image to Public Docker Registry</vt:lpstr>
      <vt:lpstr>Note: Build and Tag</vt:lpstr>
      <vt:lpstr>PowerPoint Presentation</vt:lpstr>
      <vt:lpstr>Docker Layers</vt:lpstr>
      <vt:lpstr>Containers and Layers</vt:lpstr>
      <vt:lpstr>Docker Layers</vt:lpstr>
      <vt:lpstr>Docker Layer Sharing</vt:lpstr>
      <vt:lpstr>Container vs Image</vt:lpstr>
      <vt:lpstr>Container vs Image (Cont)</vt:lpstr>
      <vt:lpstr>Storage Drivers</vt:lpstr>
      <vt:lpstr>Docker Layers and Cache</vt:lpstr>
      <vt:lpstr>Caching Good Practice</vt:lpstr>
      <vt:lpstr>Caching Good Practice</vt:lpstr>
      <vt:lpstr>File Copying Good Practice</vt:lpstr>
      <vt:lpstr>Multi-Stage Builds</vt:lpstr>
      <vt:lpstr>Multi-Stage Builds (Cont)</vt:lpstr>
      <vt:lpstr>Example</vt:lpstr>
      <vt:lpstr>Example</vt:lpstr>
      <vt:lpstr>Links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1359</cp:revision>
  <cp:lastPrinted>2001-06-14T13:58:17Z</cp:lastPrinted>
  <dcterms:created xsi:type="dcterms:W3CDTF">1999-06-25T18:38:26Z</dcterms:created>
  <dcterms:modified xsi:type="dcterms:W3CDTF">2021-02-03T10:47:35Z</dcterms:modified>
</cp:coreProperties>
</file>