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66B0E-09B7-5E4E-9B76-44AE141C89DC}" type="datetimeFigureOut">
              <a:rPr lang="en-US" smtClean="0"/>
              <a:t>6/9/26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9A006E-43D4-8D40-92F6-21B483D1BF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23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9A006E-43D4-8D40-92F6-21B483D1BFC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313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9A006E-43D4-8D40-92F6-21B483D1BFC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48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2113C-2362-739A-BAEC-1110F26A4A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305B6-3BA4-2983-35E7-73EE545E91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C796D-F6F2-E5C6-5921-273BE22EC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7F7F9-9C83-3895-3138-D3235CA68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6FDFA-7DAB-5947-CC75-88C0CC20F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309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22FE-F907-5CA6-1AF3-AAB96A72D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6E28F-39CC-6359-303E-A64685E21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489D4-A8BE-3D2B-8750-47029D9E7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0F12D-D7A1-1D2F-394D-1D6EC2833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5FA75-F5DB-CF87-9DB5-8E30444BB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95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1A0B0-3C24-6DDC-D83A-65321679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5DF72D-FB1F-0542-C0A0-1A39421AD0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F5AD7-355D-B57D-7AA9-CDD70D0D7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35BA5-023E-206F-8EC5-CFB38CC07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B4512-348C-5E35-21B0-2BF77AD83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542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2A72D-32CA-48E7-EA51-F4F236F1F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4B27C-67A4-1EFA-AA22-DB99F1806A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B02B2D-4906-04D8-48F3-B3004FA1D1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A847C5-A461-1E48-0D16-577679BEE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03D16C-A535-C659-5722-A72981F3E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E027C7-434B-1AA6-31D3-8FA025D6B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308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11184-A521-BFAF-EA57-40B2DB81A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028A31-D912-6FAC-7F73-0352C02F0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C1BE4-A4AA-3856-202F-6637702E05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67F4EC-7D91-0694-E544-9D4AE060C8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BED2D5-1252-FA3F-A91D-8016CCE0AE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9955CB-1636-8CCB-FE2A-71FA09270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DFFB51-6C57-D253-FC52-5AA99EF79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4A89D1-0961-13B9-33E4-92BC81086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321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F5F1-7414-C2A6-B6FB-E2C7FA5E1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BD572A-B06E-058C-6298-7A6E38B30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CEE147-F253-5634-024D-BCB62741A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1E581B-C2A1-D116-F049-54CCC9639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02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6701BB-EF66-D5E2-00BC-5BD4D0951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E6AA4A-A94B-4382-CBF1-93043D854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0B769F-E32D-AF34-871C-607820B65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918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EF843-148C-8E48-4FAB-8C46B59D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3E189-1D5E-10C1-DEFD-F87F7618F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A569C-3CE8-0C8B-7634-98E7AEB1BF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F4B86-158A-5592-3D5C-5DB9FBBC6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B7A8F-6291-ECDA-271C-D6ED4CAE8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7FB793-9A59-8958-404C-1BC556318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746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BE41F-30CA-0712-6D10-F21125059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CE7A20-A3E1-15B9-FD52-5CBE4AC30E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F1A21-98C8-BE2D-F9C4-A02F3456EB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FE424B-0FAD-6D62-AE14-6CD41A28A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160BA-1E27-441A-1357-434685CA6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99F4AF-600F-30A8-EA1D-34C6C9117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42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87DEA-ADA7-3C75-AB57-9C7F4CAD0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72BDA-DD07-A2FD-B195-E0F1CD27A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011C6-2C32-C9B4-152D-03C1CAE75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FA909-4A19-9FC9-D43D-E9A55AF22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6B34F-A0BB-D600-987C-837A0B4A9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685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CED945-D89B-E1EB-BAD6-33B3C4D156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7E906D-F1E9-7583-F8CE-AE2992A546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DF5EF-67F2-323F-BD96-B7359149F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6A0AB-FB70-DFF1-C5DD-B2D659C28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F997A-7CBB-E6C1-58D2-BFC7896BF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533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F7E3E4-8746-DD7F-2A8F-3F4D21A03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C90CFD-0AA4-352A-7C0A-E5F09B9E5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D50FE-74ED-E0CB-7B68-0F0FBFBF46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2CB1E9-CA8C-5B49-99B9-AB3E98A4197F}" type="datetimeFigureOut">
              <a:rPr lang="en-US" smtClean="0"/>
              <a:t>6/9/26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09DE0-B019-88F3-ABBD-0F1FE3E5AE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43743-3399-003D-C5EA-93D635139E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C0A491-9342-7943-8A5F-F2609553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97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26802-2F64-9B70-A371-BD26958978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Understanding Isaac’s Development using </a:t>
            </a:r>
            <a:r>
              <a:rPr lang="en-US" dirty="0" err="1"/>
              <a:t>Bowlbys</a:t>
            </a:r>
            <a:r>
              <a:rPr lang="en-US" dirty="0"/>
              <a:t> Attachment Theory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6C2980-D938-21CC-68D8-F683947DD3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Diana Garland </a:t>
            </a:r>
          </a:p>
          <a:p>
            <a:r>
              <a:rPr lang="en-US" dirty="0"/>
              <a:t>Student number:244175</a:t>
            </a:r>
          </a:p>
          <a:p>
            <a:r>
              <a:rPr lang="en-US" dirty="0"/>
              <a:t>Module code: LCHS4010 </a:t>
            </a:r>
          </a:p>
        </p:txBody>
      </p:sp>
    </p:spTree>
    <p:extLst>
      <p:ext uri="{BB962C8B-B14F-4D97-AF65-F5344CB8AC3E}">
        <p14:creationId xmlns:p14="http://schemas.microsoft.com/office/powerpoint/2010/main" val="1928272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51E3-E0D1-17E9-D2F2-48A1F15B6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/>
              <a:t>Bowlby’s</a:t>
            </a:r>
            <a:r>
              <a:rPr lang="en-US" dirty="0"/>
              <a:t>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27DD9-C185-7EEB-0364-EFAD426ED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072063" cy="435133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Attachment = strong, safe bond between child and main carer</a:t>
            </a:r>
          </a:p>
          <a:p>
            <a:r>
              <a:rPr lang="en-US" dirty="0"/>
              <a:t>We are born needing this bond – it keeps us safe </a:t>
            </a:r>
          </a:p>
          <a:p>
            <a:r>
              <a:rPr lang="en-US" dirty="0"/>
              <a:t>First 3 years = most important time to build it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1BF375-6C26-D45F-CADD-27E1214ECE3A}"/>
              </a:ext>
            </a:extLst>
          </p:cNvPr>
          <p:cNvSpPr txBox="1"/>
          <p:nvPr/>
        </p:nvSpPr>
        <p:spPr>
          <a:xfrm>
            <a:off x="3910263" y="1825625"/>
            <a:ext cx="43714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u="sng" dirty="0"/>
              <a:t>Secure attachment</a:t>
            </a:r>
            <a:r>
              <a:rPr lang="en-US" dirty="0"/>
              <a:t>: carer is warm ,always there, helps you </a:t>
            </a:r>
          </a:p>
          <a:p>
            <a:pPr algn="l"/>
            <a:r>
              <a:rPr lang="en-US" b="1" u="sng" dirty="0"/>
              <a:t>Insecure attachment:</a:t>
            </a:r>
            <a:r>
              <a:rPr lang="en-US" dirty="0"/>
              <a:t> carer is there sometimes, sometimes not or sad/stressed </a:t>
            </a:r>
          </a:p>
          <a:p>
            <a:pPr algn="l"/>
            <a:r>
              <a:rPr lang="en-US" dirty="0"/>
              <a:t>Child feels anxious, clingy, scared, quiet </a:t>
            </a:r>
          </a:p>
          <a:p>
            <a:pPr algn="l"/>
            <a:r>
              <a:rPr lang="en-US" b="1" u="sng" dirty="0"/>
              <a:t>Internal working model</a:t>
            </a:r>
            <a:r>
              <a:rPr lang="en-US" dirty="0"/>
              <a:t>: what you learn early “am I safe? Can I trust people?” This stay with you forever </a:t>
            </a:r>
          </a:p>
        </p:txBody>
      </p:sp>
      <p:pic>
        <p:nvPicPr>
          <p:cNvPr id="5" name="Picture 4" descr="Woman kissing child on head">
            <a:extLst>
              <a:ext uri="{FF2B5EF4-FFF2-40B4-BE49-F238E27FC236}">
                <a16:creationId xmlns:a16="http://schemas.microsoft.com/office/drawing/2014/main" id="{441F6A77-B96E-7938-7B78-96EC499AE7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262" y="4507325"/>
            <a:ext cx="2807369" cy="1871579"/>
          </a:xfrm>
          <a:prstGeom prst="rect">
            <a:avLst/>
          </a:prstGeom>
        </p:spPr>
      </p:pic>
      <p:pic>
        <p:nvPicPr>
          <p:cNvPr id="6" name="Picture 5" descr="Range of moods sticky notes">
            <a:extLst>
              <a:ext uri="{FF2B5EF4-FFF2-40B4-BE49-F238E27FC236}">
                <a16:creationId xmlns:a16="http://schemas.microsoft.com/office/drawing/2014/main" id="{2E989AFD-1AF2-B6B5-E73E-7479A16FC2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3220" y="993853"/>
            <a:ext cx="2369351" cy="15795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623D9D-FBC6-3DAE-127E-4B4A4FD86DBE}"/>
              </a:ext>
            </a:extLst>
          </p:cNvPr>
          <p:cNvSpPr txBox="1"/>
          <p:nvPr/>
        </p:nvSpPr>
        <p:spPr>
          <a:xfrm>
            <a:off x="8423441" y="2678525"/>
            <a:ext cx="307206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Isaac shows insecure attachment signs: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Upset when away from mom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Clingy, won’t play alone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Quiet, won’t join groups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Sleeping problems</a:t>
            </a:r>
          </a:p>
          <a:p>
            <a:pPr algn="l"/>
            <a:r>
              <a:rPr lang="en-US" dirty="0"/>
              <a:t>His life 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Mom has low mood / depression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Moved house, changed house </a:t>
            </a:r>
          </a:p>
          <a:p>
            <a:pPr algn="l"/>
            <a:r>
              <a:rPr lang="en-US" dirty="0"/>
              <a:t>This shows unreliable care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06A422-B78D-336A-527A-8B91D5A2A322}"/>
              </a:ext>
            </a:extLst>
          </p:cNvPr>
          <p:cNvSpPr txBox="1"/>
          <p:nvPr/>
        </p:nvSpPr>
        <p:spPr>
          <a:xfrm>
            <a:off x="6717631" y="5864147"/>
            <a:ext cx="20975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</a:t>
            </a:r>
            <a:r>
              <a:rPr lang="en-US" dirty="0" err="1"/>
              <a:t>Bowlby</a:t>
            </a:r>
            <a:r>
              <a:rPr lang="en-US" dirty="0"/>
              <a:t>, 1969; </a:t>
            </a:r>
            <a:r>
              <a:rPr lang="en-US" dirty="0" err="1"/>
              <a:t>Anisworth</a:t>
            </a:r>
            <a:r>
              <a:rPr lang="en-US" dirty="0"/>
              <a:t> et , 1978) </a:t>
            </a:r>
          </a:p>
        </p:txBody>
      </p:sp>
    </p:spTree>
    <p:extLst>
      <p:ext uri="{BB962C8B-B14F-4D97-AF65-F5344CB8AC3E}">
        <p14:creationId xmlns:p14="http://schemas.microsoft.com/office/powerpoint/2010/main" val="352391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4D03A-9723-F5A4-5473-CC8BCB369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</a:t>
            </a:r>
            <a:r>
              <a:rPr lang="en-US"/>
              <a:t>theory applies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D1CE3-E15A-ABE9-D204-27E047812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610895"/>
            <a:ext cx="3805496" cy="3769894"/>
          </a:xfrm>
        </p:spPr>
        <p:txBody>
          <a:bodyPr>
            <a:normAutofit/>
          </a:bodyPr>
          <a:lstStyle/>
          <a:p>
            <a:r>
              <a:rPr lang="en-US" sz="2000" dirty="0" err="1"/>
              <a:t>Bowlby</a:t>
            </a:r>
            <a:r>
              <a:rPr lang="en-US" sz="2000" dirty="0"/>
              <a:t> says: changes &amp; breaks in care cause big stress </a:t>
            </a:r>
          </a:p>
          <a:p>
            <a:r>
              <a:rPr lang="en-US" sz="2000" dirty="0"/>
              <a:t>Isaac had: 2 years of change new house, new carers </a:t>
            </a:r>
          </a:p>
          <a:p>
            <a:r>
              <a:rPr lang="en-US" sz="2000" dirty="0"/>
              <a:t>He learned” people and care are not reliable “</a:t>
            </a:r>
          </a:p>
          <a:p>
            <a:r>
              <a:rPr lang="en-US" sz="2000" dirty="0"/>
              <a:t>This leads to </a:t>
            </a:r>
            <a:r>
              <a:rPr lang="en-US" sz="2000" dirty="0" err="1"/>
              <a:t>whithdrawn</a:t>
            </a:r>
            <a:r>
              <a:rPr lang="en-US" sz="2000" dirty="0"/>
              <a:t> behavior, fear of exploring  or joining in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F0C38E-778C-1AD3-3EFE-65E409922E22}"/>
              </a:ext>
            </a:extLst>
          </p:cNvPr>
          <p:cNvSpPr txBox="1"/>
          <p:nvPr/>
        </p:nvSpPr>
        <p:spPr>
          <a:xfrm>
            <a:off x="3885708" y="1610895"/>
            <a:ext cx="296560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Mums depression= less energy, hard to respond consistently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She could not always be warm or available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Isaac learned: “I can not always get comfort or help”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Leads to: </a:t>
            </a:r>
            <a:r>
              <a:rPr lang="en-US" dirty="0" err="1"/>
              <a:t>clingines</a:t>
            </a:r>
            <a:r>
              <a:rPr lang="en-US" dirty="0"/>
              <a:t>, crying when separated, sleep </a:t>
            </a:r>
            <a:r>
              <a:rPr lang="en-US" dirty="0" err="1"/>
              <a:t>promblems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065623-8D18-5647-4412-2C66B8964A23}"/>
              </a:ext>
            </a:extLst>
          </p:cNvPr>
          <p:cNvSpPr txBox="1"/>
          <p:nvPr/>
        </p:nvSpPr>
        <p:spPr>
          <a:xfrm>
            <a:off x="6815716" y="2189469"/>
            <a:ext cx="235952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Mum is new to the area, no family or friends nearby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 err="1"/>
              <a:t>Bowlby</a:t>
            </a:r>
            <a:r>
              <a:rPr lang="en-US" dirty="0"/>
              <a:t>: main carer is the ‘safe base’ to learn and meet people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With no support, mom could not help Isaac mix with others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This leads to quiet behavior and trouble making friends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73B9FD-4A66-9FD6-37C2-F431723AFE12}"/>
              </a:ext>
            </a:extLst>
          </p:cNvPr>
          <p:cNvSpPr txBox="1"/>
          <p:nvPr/>
        </p:nvSpPr>
        <p:spPr>
          <a:xfrm>
            <a:off x="9210842" y="2333685"/>
            <a:ext cx="23595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Language grows through talking , playing  and responding together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Low mood and changes could equal less talking and less interaction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No safe bond, less confidence to speak and try new words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Leads to language delay </a:t>
            </a:r>
          </a:p>
        </p:txBody>
      </p:sp>
      <p:pic>
        <p:nvPicPr>
          <p:cNvPr id="7" name="Picture 6" descr="Man resting with cat">
            <a:extLst>
              <a:ext uri="{FF2B5EF4-FFF2-40B4-BE49-F238E27FC236}">
                <a16:creationId xmlns:a16="http://schemas.microsoft.com/office/drawing/2014/main" id="{43EFEBF1-6C6C-FA89-5A2F-D7A3C332F7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98" y="4575341"/>
            <a:ext cx="3551110" cy="1921730"/>
          </a:xfrm>
          <a:prstGeom prst="rect">
            <a:avLst/>
          </a:prstGeom>
        </p:spPr>
      </p:pic>
      <p:pic>
        <p:nvPicPr>
          <p:cNvPr id="8" name="Picture 7" descr="Therapist and child playing with blocks">
            <a:extLst>
              <a:ext uri="{FF2B5EF4-FFF2-40B4-BE49-F238E27FC236}">
                <a16:creationId xmlns:a16="http://schemas.microsoft.com/office/drawing/2014/main" id="{C5DA3911-71B1-C083-D5C5-B5122788A6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7284" y="187843"/>
            <a:ext cx="2736516" cy="18243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55845E4-6A53-94FF-C9CB-8FB35CAB2CE4}"/>
              </a:ext>
            </a:extLst>
          </p:cNvPr>
          <p:cNvSpPr txBox="1"/>
          <p:nvPr/>
        </p:nvSpPr>
        <p:spPr>
          <a:xfrm>
            <a:off x="4284901" y="5846544"/>
            <a:ext cx="2495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</a:t>
            </a:r>
            <a:r>
              <a:rPr lang="en-US" dirty="0" err="1"/>
              <a:t>Bowlby</a:t>
            </a:r>
            <a:r>
              <a:rPr lang="en-US" dirty="0"/>
              <a:t>, 1969; Gerhardt, 2015) </a:t>
            </a:r>
          </a:p>
        </p:txBody>
      </p:sp>
    </p:spTree>
    <p:extLst>
      <p:ext uri="{BB962C8B-B14F-4D97-AF65-F5344CB8AC3E}">
        <p14:creationId xmlns:p14="http://schemas.microsoft.com/office/powerpoint/2010/main" val="2088648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3DE8D-14CD-CE28-5EE2-3393ECD8E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    Nature vs Nurture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77571-1316-3C8E-73F6-953119579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0052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300" dirty="0"/>
              <a:t>          Nature </a:t>
            </a:r>
          </a:p>
          <a:p>
            <a:r>
              <a:rPr lang="en-US" sz="2300" dirty="0"/>
              <a:t>Born personality/ temperament </a:t>
            </a:r>
          </a:p>
          <a:p>
            <a:r>
              <a:rPr lang="en-US" sz="2300" dirty="0"/>
              <a:t>How his brain grows </a:t>
            </a:r>
          </a:p>
          <a:p>
            <a:r>
              <a:rPr lang="en-US" sz="2300" dirty="0"/>
              <a:t>Genetic sensitivity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6605C5-2807-CCC4-400B-41EDC95066DF}"/>
              </a:ext>
            </a:extLst>
          </p:cNvPr>
          <p:cNvSpPr txBox="1"/>
          <p:nvPr/>
        </p:nvSpPr>
        <p:spPr>
          <a:xfrm>
            <a:off x="4057316" y="1825625"/>
            <a:ext cx="26603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            Nurture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Quality of care from mom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Changes in childcare/ moving house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People to talk to and play with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Stress in the family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65272B-1684-3152-44E1-84F0FDDDF53C}"/>
              </a:ext>
            </a:extLst>
          </p:cNvPr>
          <p:cNvSpPr txBox="1"/>
          <p:nvPr/>
        </p:nvSpPr>
        <p:spPr>
          <a:xfrm>
            <a:off x="8226257" y="1825625"/>
            <a:ext cx="26603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    They work together </a:t>
            </a:r>
          </a:p>
          <a:p>
            <a:pPr algn="l"/>
            <a:endParaRPr lang="en-U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Isaac’s sensitivity makes changes harder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Good care can help him develop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It is both not just one </a:t>
            </a:r>
          </a:p>
        </p:txBody>
      </p:sp>
      <p:pic>
        <p:nvPicPr>
          <p:cNvPr id="6" name="Picture 5" descr="Genetic code graphic">
            <a:extLst>
              <a:ext uri="{FF2B5EF4-FFF2-40B4-BE49-F238E27FC236}">
                <a16:creationId xmlns:a16="http://schemas.microsoft.com/office/drawing/2014/main" id="{F4CFE73E-52E4-2BC4-1F48-BFEE5DF058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089" y="4177399"/>
            <a:ext cx="1981200" cy="1981200"/>
          </a:xfrm>
          <a:prstGeom prst="rect">
            <a:avLst/>
          </a:prstGeom>
        </p:spPr>
      </p:pic>
      <p:pic>
        <p:nvPicPr>
          <p:cNvPr id="7" name="Picture 6" descr="Woman holding baby in her arms">
            <a:extLst>
              <a:ext uri="{FF2B5EF4-FFF2-40B4-BE49-F238E27FC236}">
                <a16:creationId xmlns:a16="http://schemas.microsoft.com/office/drawing/2014/main" id="{3BD09235-6E9F-F5E6-F4A1-22B81327C5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853" y="4819505"/>
            <a:ext cx="2510055" cy="1673370"/>
          </a:xfrm>
          <a:prstGeom prst="rect">
            <a:avLst/>
          </a:prstGeom>
        </p:spPr>
      </p:pic>
      <p:pic>
        <p:nvPicPr>
          <p:cNvPr id="8" name="Graphic 7" descr="Handshake outline">
            <a:extLst>
              <a:ext uri="{FF2B5EF4-FFF2-40B4-BE49-F238E27FC236}">
                <a16:creationId xmlns:a16="http://schemas.microsoft.com/office/drawing/2014/main" id="{9701B441-83C3-FB73-2451-09C46C5F15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62860" y="438517"/>
            <a:ext cx="1387108" cy="13871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32851D-D297-14BE-5CFC-F31ABEF86167}"/>
              </a:ext>
            </a:extLst>
          </p:cNvPr>
          <p:cNvSpPr txBox="1"/>
          <p:nvPr/>
        </p:nvSpPr>
        <p:spPr>
          <a:xfrm>
            <a:off x="8005678" y="5512268"/>
            <a:ext cx="3348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(Schaffer, 2017; Dozier et ., 2013) </a:t>
            </a:r>
          </a:p>
        </p:txBody>
      </p:sp>
    </p:spTree>
    <p:extLst>
      <p:ext uri="{BB962C8B-B14F-4D97-AF65-F5344CB8AC3E}">
        <p14:creationId xmlns:p14="http://schemas.microsoft.com/office/powerpoint/2010/main" val="138846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67C6F-BBE9-4549-AE54-DD7225C00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Support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066C6-BF78-B0F4-EAD5-5ECE41F99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93837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u="sng" dirty="0"/>
              <a:t>   </a:t>
            </a:r>
            <a:r>
              <a:rPr lang="en-US" sz="2000" dirty="0"/>
              <a:t>Build a safe attachment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Give Isaac a key person ( same person every day) </a:t>
            </a:r>
          </a:p>
          <a:p>
            <a:r>
              <a:rPr lang="en-US" sz="2000" dirty="0"/>
              <a:t>Keep routines the same so he knows what to expect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6AC6C5-771D-2796-3BE9-8376F6F32557}"/>
              </a:ext>
            </a:extLst>
          </p:cNvPr>
          <p:cNvSpPr txBox="1"/>
          <p:nvPr/>
        </p:nvSpPr>
        <p:spPr>
          <a:xfrm>
            <a:off x="4061995" y="1832309"/>
            <a:ext cx="25887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Help language </a:t>
            </a:r>
          </a:p>
          <a:p>
            <a:pPr algn="l"/>
            <a:endParaRPr lang="en-U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Sing, read stories, play turn talking games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000" dirty="0"/>
              <a:t>Respond to every sound and word he makes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3FBB33-252C-08D0-0548-3ECFE526C0F5}"/>
              </a:ext>
            </a:extLst>
          </p:cNvPr>
          <p:cNvSpPr txBox="1"/>
          <p:nvPr/>
        </p:nvSpPr>
        <p:spPr>
          <a:xfrm>
            <a:off x="6096000" y="4145638"/>
            <a:ext cx="293837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Support family</a:t>
            </a:r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Be kind and non judgmental to mom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Sigh post her to mental health help and parent groups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A1963F-3C0A-FE8B-12E2-EE4F2A0A5510}"/>
              </a:ext>
            </a:extLst>
          </p:cNvPr>
          <p:cNvSpPr txBox="1"/>
          <p:nvPr/>
        </p:nvSpPr>
        <p:spPr>
          <a:xfrm>
            <a:off x="9525000" y="1970483"/>
            <a:ext cx="1828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Work together</a:t>
            </a:r>
          </a:p>
          <a:p>
            <a:pPr algn="l"/>
            <a:endParaRPr lang="en-US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Talk to health visitors and speech therapist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All support work the same way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BCE15C-DB58-20F0-52F6-CABB0FDD7301}"/>
              </a:ext>
            </a:extLst>
          </p:cNvPr>
          <p:cNvSpPr txBox="1"/>
          <p:nvPr/>
        </p:nvSpPr>
        <p:spPr>
          <a:xfrm>
            <a:off x="552784" y="566556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(DfE, 2021; Dozier et , 2013) </a:t>
            </a:r>
          </a:p>
        </p:txBody>
      </p:sp>
      <p:pic>
        <p:nvPicPr>
          <p:cNvPr id="8" name="Picture 7" descr="Smiling hospital staff">
            <a:extLst>
              <a:ext uri="{FF2B5EF4-FFF2-40B4-BE49-F238E27FC236}">
                <a16:creationId xmlns:a16="http://schemas.microsoft.com/office/drawing/2014/main" id="{799D97FC-44FC-10A3-9D33-D29124C783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622" y="2106564"/>
            <a:ext cx="2336800" cy="1615449"/>
          </a:xfrm>
          <a:prstGeom prst="rect">
            <a:avLst/>
          </a:prstGeom>
        </p:spPr>
      </p:pic>
      <p:pic>
        <p:nvPicPr>
          <p:cNvPr id="9" name="Picture 8" descr="Adult and child reading tablet in tent">
            <a:extLst>
              <a:ext uri="{FF2B5EF4-FFF2-40B4-BE49-F238E27FC236}">
                <a16:creationId xmlns:a16="http://schemas.microsoft.com/office/drawing/2014/main" id="{E3DCB67E-05A9-FE5E-EEB0-8F1B8ABB7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337" y="4667934"/>
            <a:ext cx="1981200" cy="1320800"/>
          </a:xfrm>
          <a:prstGeom prst="rect">
            <a:avLst/>
          </a:prstGeom>
        </p:spPr>
      </p:pic>
      <p:pic>
        <p:nvPicPr>
          <p:cNvPr id="10" name="Picture 9" descr="Circle of smiling faces of children with heads together looking downwards">
            <a:extLst>
              <a:ext uri="{FF2B5EF4-FFF2-40B4-BE49-F238E27FC236}">
                <a16:creationId xmlns:a16="http://schemas.microsoft.com/office/drawing/2014/main" id="{99C8C04D-1DB9-8B48-B7D6-7099F40F84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8665" y="4696452"/>
            <a:ext cx="2423173" cy="161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477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5" grpId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30A89-183A-21E9-123B-8E8FF1559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80D38-9910-EB75-445B-FBDCBEFAD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885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Understanding Isaac’s Development using Bowlbys Attachment Theory </vt:lpstr>
      <vt:lpstr> Bowlby’s Attachment theory </vt:lpstr>
      <vt:lpstr>How the theory applies to Isaac</vt:lpstr>
      <vt:lpstr>                          Nature vs Nurture </vt:lpstr>
      <vt:lpstr>                      Support strategies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Isaac’s Development using Bowlbys Attachment Theory </dc:title>
  <dc:creator>Diana Garland</dc:creator>
  <cp:lastModifiedBy>Diana Garland</cp:lastModifiedBy>
  <cp:revision>8</cp:revision>
  <dcterms:created xsi:type="dcterms:W3CDTF">2026-06-02T13:27:06Z</dcterms:created>
  <dcterms:modified xsi:type="dcterms:W3CDTF">2026-06-09T08:27:39Z</dcterms:modified>
</cp:coreProperties>
</file>