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6" r:id="rId3"/>
    <p:sldId id="259" r:id="rId4"/>
    <p:sldId id="260" r:id="rId5"/>
    <p:sldId id="261" r:id="rId6"/>
    <p:sldId id="277" r:id="rId7"/>
    <p:sldId id="27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0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Cartwright" userId="c8129c12-4aad-4f00-a765-fc80ae8680fc" providerId="ADAL" clId="{B8431198-DF25-4B59-8A82-7E78492F8D09}"/>
    <pc:docChg chg="custSel addSld delSld modSld">
      <pc:chgData name="Jane Cartwright" userId="c8129c12-4aad-4f00-a765-fc80ae8680fc" providerId="ADAL" clId="{B8431198-DF25-4B59-8A82-7E78492F8D09}" dt="2022-02-01T11:18:52.621" v="701" actId="20577"/>
      <pc:docMkLst>
        <pc:docMk/>
      </pc:docMkLst>
      <pc:sldChg chg="del">
        <pc:chgData name="Jane Cartwright" userId="c8129c12-4aad-4f00-a765-fc80ae8680fc" providerId="ADAL" clId="{B8431198-DF25-4B59-8A82-7E78492F8D09}" dt="2022-02-01T11:12:28.017" v="1" actId="2696"/>
        <pc:sldMkLst>
          <pc:docMk/>
          <pc:sldMk cId="1994691486" sldId="263"/>
        </pc:sldMkLst>
      </pc:sldChg>
      <pc:sldChg chg="modSp mod">
        <pc:chgData name="Jane Cartwright" userId="c8129c12-4aad-4f00-a765-fc80ae8680fc" providerId="ADAL" clId="{B8431198-DF25-4B59-8A82-7E78492F8D09}" dt="2022-02-01T11:11:45.131" v="0" actId="6549"/>
        <pc:sldMkLst>
          <pc:docMk/>
          <pc:sldMk cId="4025057843" sldId="276"/>
        </pc:sldMkLst>
        <pc:spChg chg="mod">
          <ac:chgData name="Jane Cartwright" userId="c8129c12-4aad-4f00-a765-fc80ae8680fc" providerId="ADAL" clId="{B8431198-DF25-4B59-8A82-7E78492F8D09}" dt="2022-02-01T11:11:45.131" v="0" actId="6549"/>
          <ac:spMkLst>
            <pc:docMk/>
            <pc:sldMk cId="4025057843" sldId="276"/>
            <ac:spMk id="2" creationId="{062425DE-9639-42BC-A9CC-0BFFC32B8957}"/>
          </ac:spMkLst>
        </pc:spChg>
      </pc:sldChg>
      <pc:sldChg chg="modSp new mod">
        <pc:chgData name="Jane Cartwright" userId="c8129c12-4aad-4f00-a765-fc80ae8680fc" providerId="ADAL" clId="{B8431198-DF25-4B59-8A82-7E78492F8D09}" dt="2022-02-01T11:18:52.621" v="701" actId="20577"/>
        <pc:sldMkLst>
          <pc:docMk/>
          <pc:sldMk cId="1413459407" sldId="278"/>
        </pc:sldMkLst>
        <pc:spChg chg="mod">
          <ac:chgData name="Jane Cartwright" userId="c8129c12-4aad-4f00-a765-fc80ae8680fc" providerId="ADAL" clId="{B8431198-DF25-4B59-8A82-7E78492F8D09}" dt="2022-02-01T11:13:05.088" v="36" actId="20577"/>
          <ac:spMkLst>
            <pc:docMk/>
            <pc:sldMk cId="1413459407" sldId="278"/>
            <ac:spMk id="2" creationId="{75C938D9-955F-4210-8952-313F1082C023}"/>
          </ac:spMkLst>
        </pc:spChg>
        <pc:spChg chg="mod">
          <ac:chgData name="Jane Cartwright" userId="c8129c12-4aad-4f00-a765-fc80ae8680fc" providerId="ADAL" clId="{B8431198-DF25-4B59-8A82-7E78492F8D09}" dt="2022-02-01T11:16:11.639" v="368" actId="20577"/>
          <ac:spMkLst>
            <pc:docMk/>
            <pc:sldMk cId="1413459407" sldId="278"/>
            <ac:spMk id="3" creationId="{8FCB9F74-F491-4318-A278-23BCE19AEFDB}"/>
          </ac:spMkLst>
        </pc:spChg>
        <pc:spChg chg="mod">
          <ac:chgData name="Jane Cartwright" userId="c8129c12-4aad-4f00-a765-fc80ae8680fc" providerId="ADAL" clId="{B8431198-DF25-4B59-8A82-7E78492F8D09}" dt="2022-02-01T11:18:52.621" v="701" actId="20577"/>
          <ac:spMkLst>
            <pc:docMk/>
            <pc:sldMk cId="1413459407" sldId="278"/>
            <ac:spMk id="4" creationId="{B9FA2600-7C74-4052-A2DE-E46B5E1B95A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64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361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2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251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845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854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0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149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92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16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021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E854E-2EC8-4BE1-AE9E-F0156A6A4252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C9AFC-03E4-426C-90AC-51E383E49F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5972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commons.wikimedia.org/wiki/File:Christine_de_pisan.jpg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B231E-F5F1-48C4-8B23-3536F70DC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in the Middle Ages: Sources From the Celtic Regions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1DD62-4832-4F65-A511-2251F0B3B7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in Medieval Studies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566438A-182B-4008-A71E-48669A3F1C2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906" y="2748875"/>
            <a:ext cx="3293688" cy="37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DE58D8-426F-4B5A-92B7-7183AE2847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in Celtic Studies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CFB0B40-BC17-483D-8496-C262576BE2E3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676875"/>
            <a:ext cx="2885956" cy="38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308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425DE-9639-42BC-A9CC-0BFFC32B8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 are some of the topics covered in the module:</a:t>
            </a:r>
            <a:br>
              <a:rPr lang="en-GB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F405A-796F-439C-BE10-E805C413CA1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attitudes towards women in medieval texts (both religious and secular);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development of women’s studies since the 1970s and how various theoretical and methodological perspectives have contributed to the field of gender and medieval studies;</a:t>
            </a: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GB" sz="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Image: St Non meets Sant, seventeenth-century ceiling painting St </a:t>
            </a:r>
            <a:r>
              <a:rPr lang="en-GB" sz="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Divy</a:t>
            </a:r>
            <a:r>
              <a:rPr lang="en-GB" sz="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Brittany photo Jane Cartwright</a:t>
            </a:r>
            <a:endParaRPr lang="en-GB" sz="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graphicFrame>
        <p:nvGraphicFramePr>
          <p:cNvPr id="5" name="Object 2">
            <a:extLst>
              <a:ext uri="{FF2B5EF4-FFF2-40B4-BE49-F238E27FC236}">
                <a16:creationId xmlns:a16="http://schemas.microsoft.com/office/drawing/2014/main" id="{0AD50A1C-BADA-414B-900A-6D52FBCD32E9}"/>
              </a:ext>
            </a:extLst>
          </p:cNvPr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745012393"/>
              </p:ext>
            </p:extLst>
          </p:nvPr>
        </p:nvGraphicFramePr>
        <p:xfrm>
          <a:off x="6096000" y="1549400"/>
          <a:ext cx="5181600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8580952" imgH="6857143" progId="MSPhotoEd.3">
                  <p:embed/>
                </p:oleObj>
              </mc:Choice>
              <mc:Fallback>
                <p:oleObj name="Photo Editor Photo" r:id="rId2" imgW="8580952" imgH="6857143" progId="MSPhotoEd.3">
                  <p:embed/>
                  <p:pic>
                    <p:nvPicPr>
                      <p:cNvPr id="5" name="Object 2">
                        <a:extLst>
                          <a:ext uri="{FF2B5EF4-FFF2-40B4-BE49-F238E27FC236}">
                            <a16:creationId xmlns:a16="http://schemas.microsoft.com/office/drawing/2014/main" id="{0AD50A1C-BADA-414B-900A-6D52FBCD32E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1549400"/>
                        <a:ext cx="5181600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5057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08B45-5814-4E63-9F4C-CAD2580A2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56D44-8DB6-4977-8908-82E869DFF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lives of women in secular life (both aristocratic and ‘ordinary’ women): case studies looking at real women such as the daughters of </a:t>
            </a:r>
            <a:r>
              <a:rPr lang="en-US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Llywelyn</a:t>
            </a: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ab </a:t>
            </a:r>
            <a:r>
              <a:rPr lang="en-US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Iorwerth</a:t>
            </a: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en-US" sz="1900" dirty="0"/>
          </a:p>
          <a:p>
            <a:pPr marL="0" indent="0">
              <a:buNone/>
            </a:pPr>
            <a:r>
              <a:rPr lang="en-US" sz="800" dirty="0"/>
              <a:t>Image: Siwan, stained glass at </a:t>
            </a:r>
            <a:r>
              <a:rPr lang="en-US" sz="800" dirty="0" err="1"/>
              <a:t>Trefriw</a:t>
            </a:r>
            <a:endParaRPr lang="en-US" sz="800" dirty="0"/>
          </a:p>
          <a:p>
            <a:pPr marL="0" indent="0">
              <a:buNone/>
            </a:pPr>
            <a:r>
              <a:rPr lang="en-US" sz="800" dirty="0"/>
              <a:t>Llywelyn2000, CC BY-SA 4.0 &lt;https://creativecommons.org/licenses/by-sa/4.0&gt;, via Wikimedia Commons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6490A23-D47F-4E84-BAB7-C223AD4DCE1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345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286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359E5-E4A0-4F57-AD3D-D95F9D011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BDEFD-C88A-4A0A-BB91-91FFD3B7A4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women’s legal status and the paradigms of a woman’s life: What do the </a:t>
            </a:r>
            <a:r>
              <a:rPr lang="en-US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lawcodes</a:t>
            </a: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reveal about key issues such as marriage, rape, physical abuse, divorce and property ownership?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900" b="0" i="0" dirty="0">
                <a:effectLst/>
              </a:rPr>
              <a:t>Image: Kissing Couple. From a Latin copy of the Laws of Hywel </a:t>
            </a:r>
            <a:r>
              <a:rPr lang="en-US" sz="900" b="0" i="0" dirty="0" err="1">
                <a:effectLst/>
              </a:rPr>
              <a:t>Dda</a:t>
            </a:r>
            <a:r>
              <a:rPr lang="en-US" sz="900" b="0" i="0" dirty="0">
                <a:effectLst/>
              </a:rPr>
              <a:t> Aberystwyth, National Library of Wales, MS </a:t>
            </a:r>
            <a:r>
              <a:rPr lang="en-US" sz="900" b="0" i="0" dirty="0" err="1">
                <a:effectLst/>
              </a:rPr>
              <a:t>Peniarth</a:t>
            </a:r>
            <a:r>
              <a:rPr lang="en-US" sz="900" b="0" i="0" dirty="0">
                <a:effectLst/>
              </a:rPr>
              <a:t> 28</a:t>
            </a:r>
            <a:endParaRPr lang="en-US" sz="9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CBBC6CB-925A-4DA4-8E64-BA9322E2994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10" b="-2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621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CDB10-FEC2-4591-9397-01EB91776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58B5E-7310-4557-BC4F-9BE19DBB13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women and religion: medieval nunneries, female saints and lay piety, pilgrimage and religious sites;</a:t>
            </a:r>
          </a:p>
          <a:p>
            <a:endParaRPr lang="en-US" sz="2200" dirty="0"/>
          </a:p>
          <a:p>
            <a:endParaRPr lang="en-US" sz="2200" dirty="0">
              <a:effectLst/>
            </a:endParaRPr>
          </a:p>
          <a:p>
            <a:pPr marL="0" indent="0">
              <a:buNone/>
            </a:pPr>
            <a:r>
              <a:rPr lang="en-US" sz="1000" dirty="0"/>
              <a:t>Image: St </a:t>
            </a:r>
            <a:r>
              <a:rPr lang="en-US" sz="1000" dirty="0" err="1"/>
              <a:t>Non’s</a:t>
            </a:r>
            <a:r>
              <a:rPr lang="en-US" sz="1000" dirty="0"/>
              <a:t> holy well, </a:t>
            </a:r>
            <a:r>
              <a:rPr lang="en-US" sz="1000" dirty="0" err="1"/>
              <a:t>Pembrokeshire</a:t>
            </a:r>
            <a:r>
              <a:rPr lang="en-US" sz="1000" dirty="0"/>
              <a:t>, photo Jane Cartwright</a:t>
            </a:r>
            <a:endParaRPr lang="en-US" sz="1000" dirty="0">
              <a:effectLst/>
            </a:endParaRPr>
          </a:p>
          <a:p>
            <a:endParaRPr lang="en-US" sz="2200" dirty="0"/>
          </a:p>
        </p:txBody>
      </p:sp>
      <p:pic>
        <p:nvPicPr>
          <p:cNvPr id="8" name="Content Placeholder 7" descr="A picture containing tree, plant&#10;&#10;Description automatically generated">
            <a:extLst>
              <a:ext uri="{FF2B5EF4-FFF2-40B4-BE49-F238E27FC236}">
                <a16:creationId xmlns:a16="http://schemas.microsoft.com/office/drawing/2014/main" id="{714DB51F-740A-4B2D-AD8B-BA2525CF324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2" r="1098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60548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1A1461-78C0-4552-A13F-3F47A4D06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400" dirty="0"/>
          </a:p>
        </p:txBody>
      </p:sp>
      <p:sp>
        <p:nvSpPr>
          <p:cNvPr id="7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413A0-C1F9-407C-8B26-6478FC41E6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Literature, books and literacy: how women are depicted in literary texts as well as literature by women (for example </a:t>
            </a:r>
            <a:r>
              <a:rPr lang="en-US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Gwerful</a:t>
            </a:r>
            <a:r>
              <a:rPr lang="en-US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Mechain</a:t>
            </a:r>
            <a:r>
              <a:rPr lang="en-US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endParaRPr lang="en-US" sz="2200" dirty="0"/>
          </a:p>
          <a:p>
            <a:pPr marL="0"/>
            <a:r>
              <a:rPr lang="en-US" sz="800" dirty="0">
                <a:hlinkClick r:id="rId2"/>
              </a:rPr>
              <a:t>Image: Christine de pisan.jpg - Wikimedia Commons</a:t>
            </a:r>
            <a:endParaRPr lang="en-US" sz="800" dirty="0">
              <a:effectLst/>
            </a:endParaRPr>
          </a:p>
          <a:p>
            <a:endParaRPr lang="en-US" sz="2200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41264ACE-830C-44D2-93C9-73605B85BD1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50" b="9970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599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938D9-955F-4210-8952-313F1082C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will the module be assessed?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CB9F74-F491-4318-A278-23BCE19AEF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Two 4,000-word essays</a:t>
            </a:r>
          </a:p>
          <a:p>
            <a:r>
              <a:rPr lang="en-GB" dirty="0"/>
              <a:t>See the ‘Assignments’ tile for further details.</a:t>
            </a:r>
          </a:p>
          <a:p>
            <a:r>
              <a:rPr lang="en-GB" dirty="0"/>
              <a:t>Check topics and submission dates for this year and make a note of them in your diaries. </a:t>
            </a:r>
          </a:p>
          <a:p>
            <a:r>
              <a:rPr lang="en-GB" dirty="0"/>
              <a:t>Marking criteria on form GA36</a:t>
            </a:r>
          </a:p>
          <a:p>
            <a:r>
              <a:rPr lang="en-GB" dirty="0"/>
              <a:t>Remember you cannot ask me or an extension (Extenuating Circumstances)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FA2600-7C74-4052-A2DE-E46B5E1B95A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Submit your assignments via the correct submission link in Moodle. </a:t>
            </a:r>
          </a:p>
          <a:p>
            <a:r>
              <a:rPr lang="en-GB" dirty="0"/>
              <a:t>The ‘draft’ link will allow you to see your Turnitin report beforehand if you would like to use this link as a ‘trial run’ but you MUST submit via the submission link </a:t>
            </a:r>
            <a:r>
              <a:rPr lang="en-GB"/>
              <a:t>in order for your work to be assessed.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3459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</TotalTime>
  <Words>380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Symbol</vt:lpstr>
      <vt:lpstr>Times New Roman</vt:lpstr>
      <vt:lpstr>Office Theme</vt:lpstr>
      <vt:lpstr>Photo Editor Photo</vt:lpstr>
      <vt:lpstr>Women in the Middle Ages: Sources From the Celtic Regions</vt:lpstr>
      <vt:lpstr>These are some of the topics covered in the module: </vt:lpstr>
      <vt:lpstr>PowerPoint Presentation</vt:lpstr>
      <vt:lpstr>PowerPoint Presentation</vt:lpstr>
      <vt:lpstr>PowerPoint Presentation</vt:lpstr>
      <vt:lpstr>PowerPoint Presentation</vt:lpstr>
      <vt:lpstr>How will the module be assessed?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Cartwright</dc:creator>
  <cp:lastModifiedBy>Jane Cartwright</cp:lastModifiedBy>
  <cp:revision>3</cp:revision>
  <dcterms:created xsi:type="dcterms:W3CDTF">2021-11-09T12:53:26Z</dcterms:created>
  <dcterms:modified xsi:type="dcterms:W3CDTF">2022-02-01T11:18:54Z</dcterms:modified>
</cp:coreProperties>
</file>