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3"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55" d="100"/>
          <a:sy n="55" d="100"/>
        </p:scale>
        <p:origin x="7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59D0F-EE35-401E-8E42-A9CA84FB7E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960021-50EB-4B4D-B754-271F0A0222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615B90-29F0-467D-A866-4794D569872A}"/>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C9BA0DCE-5E2B-48BF-98F3-6A29A7B347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537801-AC4F-4DE3-AC52-9B83AF773E32}"/>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249534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7F936-D7BD-4E5E-9C23-965157A3A0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423251-9335-455B-8085-9C1C16CB37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734362-CC80-4FB0-B5E6-09B47CB2518C}"/>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D8D35814-6ED9-4145-8644-81480828E4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096D13C-C29B-4A73-AD1D-28F25E74FE2E}"/>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676137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A74AE-3C60-4823-A582-E02D1E14CA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789A02-9025-427A-B45B-AB5F61374F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292441-5F75-4C6D-A8DD-EE9D8D5BF2A6}"/>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B8A7F316-8EF3-4C85-A8D6-12DCD3EFF1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0C4203-8005-487D-9280-C9D918EEF7E4}"/>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570783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9B28-D49C-426F-A04C-0E4B15BB1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E39BA-F5CA-4F13-B931-43E6E5ADC0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7548B-3444-4F2D-BF7B-FF895CDDEF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473EA1-C615-4040-9995-13F20C61A564}"/>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6" name="Footer Placeholder 5">
            <a:extLst>
              <a:ext uri="{FF2B5EF4-FFF2-40B4-BE49-F238E27FC236}">
                <a16:creationId xmlns:a16="http://schemas.microsoft.com/office/drawing/2014/main" id="{E91D2A74-B36E-4BA1-A9FA-810A90DBCE2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A3B0912-3666-478F-9A7A-5339B6243400}"/>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2703906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0EBA-ED62-4EE5-9F71-2E29D9BAAD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C58E87-57BD-4D7E-8EFF-9271451432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7324B-0CB4-49BB-A9BF-6721575B8A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2DF6D-C20A-44EA-A13B-DD2670B8F4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5830F5-6C19-4138-BD8A-93264642D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FE6A8B-6207-429E-B976-8E96C027456B}"/>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8" name="Footer Placeholder 7">
            <a:extLst>
              <a:ext uri="{FF2B5EF4-FFF2-40B4-BE49-F238E27FC236}">
                <a16:creationId xmlns:a16="http://schemas.microsoft.com/office/drawing/2014/main" id="{67492712-F975-466A-AC13-285CCC327DE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35770B6-60AD-4240-B28F-CB8F1D66CDC2}"/>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1642021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E2C36-FDDA-492D-B64D-E4D3C5761B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E55F9B-1C48-4E69-A0E9-CC89924390D5}"/>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4" name="Footer Placeholder 3">
            <a:extLst>
              <a:ext uri="{FF2B5EF4-FFF2-40B4-BE49-F238E27FC236}">
                <a16:creationId xmlns:a16="http://schemas.microsoft.com/office/drawing/2014/main" id="{03008000-DC92-449A-8E5F-F525877064A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AEE3E00-F632-4AD3-AF02-5192C62F0B4E}"/>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839992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995C19-0B78-4C1D-BE45-3C78D256D82C}"/>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3" name="Footer Placeholder 2">
            <a:extLst>
              <a:ext uri="{FF2B5EF4-FFF2-40B4-BE49-F238E27FC236}">
                <a16:creationId xmlns:a16="http://schemas.microsoft.com/office/drawing/2014/main" id="{EAA7ECA9-725E-4506-9207-80C76916921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A781E5F-BD0B-4B8B-829F-7B9865639C5A}"/>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623647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A0F7-BF7B-43F0-A8C2-955FE84D9E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27D8CE-F6B2-4E08-9293-FA70B95EA3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C1A867-7C1C-45DA-B657-6D46B1C52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C30D7-DBB1-493A-9B50-BE61E3ECC9E4}"/>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6" name="Footer Placeholder 5">
            <a:extLst>
              <a:ext uri="{FF2B5EF4-FFF2-40B4-BE49-F238E27FC236}">
                <a16:creationId xmlns:a16="http://schemas.microsoft.com/office/drawing/2014/main" id="{0F7E9FFF-CF80-47EB-8679-DFC0DA54AB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7D3FFFE-0F5F-430C-B6FF-177FED762DB4}"/>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708788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ED95-FB30-4EC3-8517-EBBC367BF9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79C09B-189D-41EA-A3D0-9C45BC4A76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7155BF0-43B0-4BC6-87EF-C795BE6D9D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92565D-9349-41D5-8517-3552C8FDDCB5}"/>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6" name="Footer Placeholder 5">
            <a:extLst>
              <a:ext uri="{FF2B5EF4-FFF2-40B4-BE49-F238E27FC236}">
                <a16:creationId xmlns:a16="http://schemas.microsoft.com/office/drawing/2014/main" id="{65E086C7-F746-48CD-82C2-523DA3E1FF3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147F4BE-3DBB-4B6C-86CF-55BD64E49ACA}"/>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4116752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5F9BC-AFD9-4007-9F5B-688F1FE47E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0EE761-BF0F-4D5F-B352-2C6387629F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174B3A-DE99-4C65-ACBA-7596193A1E7D}"/>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A556F7BC-2EEF-42FB-8F00-5A116D9D5E5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F7A24FC-1218-4DAA-9DB7-6FF2932F5DFA}"/>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965305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0E57AF-87BC-45FD-9064-5ABD0D14A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E5059D-5F92-4C73-8085-F4C0DB195B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98C047-F2D6-43A5-9143-9F54215E5E9B}"/>
              </a:ext>
            </a:extLst>
          </p:cNvPr>
          <p:cNvSpPr>
            <a:spLocks noGrp="1"/>
          </p:cNvSpPr>
          <p:nvPr>
            <p:ph type="dt" sz="half" idx="10"/>
          </p:nvPr>
        </p:nvSpPr>
        <p:spPr/>
        <p:txBody>
          <a:body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D20F3859-7B30-4303-AB77-575D2849F2E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30E6B4-5D0A-42E3-9CB1-54920152AC77}"/>
              </a:ext>
            </a:extLst>
          </p:cNvPr>
          <p:cNvSpPr>
            <a:spLocks noGrp="1"/>
          </p:cNvSpPr>
          <p:nvPr>
            <p:ph type="sldNum" sz="quarter" idx="12"/>
          </p:nvPr>
        </p:nvSpPr>
        <p:spPr/>
        <p:txBody>
          <a:bodyPr/>
          <a:lstStyle/>
          <a:p>
            <a:fld id="{AE4287AE-418E-4630-9DD0-137F55174620}" type="slidenum">
              <a:rPr lang="en-GB" smtClean="0"/>
              <a:t>‹#›</a:t>
            </a:fld>
            <a:endParaRPr lang="en-GB" dirty="0"/>
          </a:p>
        </p:txBody>
      </p:sp>
    </p:spTree>
    <p:extLst>
      <p:ext uri="{BB962C8B-B14F-4D97-AF65-F5344CB8AC3E}">
        <p14:creationId xmlns:p14="http://schemas.microsoft.com/office/powerpoint/2010/main" val="345475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AA95F6-5FFF-4C0D-BC54-5F574DE0B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138954-FE75-483D-BF9F-72BFB1FF06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E1E176-161B-4430-8047-96FE640E3F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FB9158-8EF2-4CC7-9C74-8ABC9F75CC4F}" type="datetimeFigureOut">
              <a:rPr lang="en-GB" smtClean="0"/>
              <a:t>16/01/2020</a:t>
            </a:fld>
            <a:endParaRPr lang="en-GB" dirty="0"/>
          </a:p>
        </p:txBody>
      </p:sp>
      <p:sp>
        <p:nvSpPr>
          <p:cNvPr id="5" name="Footer Placeholder 4">
            <a:extLst>
              <a:ext uri="{FF2B5EF4-FFF2-40B4-BE49-F238E27FC236}">
                <a16:creationId xmlns:a16="http://schemas.microsoft.com/office/drawing/2014/main" id="{FFA0DCBD-9ED0-4AD2-9510-0FDD1CFB4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731DA65-8AA9-4BFD-B3F9-1B75FE6D8D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4287AE-418E-4630-9DD0-137F55174620}" type="slidenum">
              <a:rPr lang="en-GB" smtClean="0"/>
              <a:t>‹#›</a:t>
            </a:fld>
            <a:endParaRPr lang="en-GB" dirty="0"/>
          </a:p>
        </p:txBody>
      </p:sp>
    </p:spTree>
    <p:extLst>
      <p:ext uri="{BB962C8B-B14F-4D97-AF65-F5344CB8AC3E}">
        <p14:creationId xmlns:p14="http://schemas.microsoft.com/office/powerpoint/2010/main" val="723937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simplypsychology.org/operant-conditioning.html" TargetMode="External"/><Relationship Id="rId3" Type="http://schemas.openxmlformats.org/officeDocument/2006/relationships/hyperlink" Target="https://www.bapt.info/bapt/general-information/" TargetMode="External"/><Relationship Id="rId7" Type="http://schemas.openxmlformats.org/officeDocument/2006/relationships/hyperlink" Target="https://nestinthewoods.co.uk/piaget-vygotsky-forest-school/" TargetMode="External"/><Relationship Id="rId2" Type="http://schemas.openxmlformats.org/officeDocument/2006/relationships/hyperlink" Target="https://www.aceawarewales.com/about" TargetMode="External"/><Relationship Id="rId1" Type="http://schemas.openxmlformats.org/officeDocument/2006/relationships/slideLayout" Target="../slideLayouts/slideLayout2.xml"/><Relationship Id="rId6" Type="http://schemas.openxmlformats.org/officeDocument/2006/relationships/hyperlink" Target="https://law.gov.wales/publicservices/education/school-and-other-education-for-children/Schools-maintained-by-local-authorities/curriculum/?lang=en#/publicservices/education/school-and-other-education-for-children/Schools-maintained-by-local-authorities/curriculum/?tab=overview&amp;lang=en" TargetMode="External"/><Relationship Id="rId11" Type="http://schemas.openxmlformats.org/officeDocument/2006/relationships/hyperlink" Target="https://www.amazon.com/Home-Merch-Teacher-Assistant-Poster/dp/B07BP9T62G" TargetMode="External"/><Relationship Id="rId5" Type="http://schemas.openxmlformats.org/officeDocument/2006/relationships/hyperlink" Target="https://www.savethechildren.org.uk/what-we-do/uk-work/in-schools/fast" TargetMode="External"/><Relationship Id="rId10" Type="http://schemas.openxmlformats.org/officeDocument/2006/relationships/hyperlink" Target="https://www.redbubble.com/people/goodspy/works/25183592-stop-bullying?p=poster" TargetMode="External"/><Relationship Id="rId4" Type="http://schemas.openxmlformats.org/officeDocument/2006/relationships/hyperlink" Target="file:///C:\Users\user\Downloads\Donaldson%20Report%20-%20Successful%20Futures%20-%20Independent%20Review%20of%20Curriculum%20and%20Assessment%20Arrangements%20in%20Wales.pdf" TargetMode="External"/><Relationship Id="rId9" Type="http://schemas.openxmlformats.org/officeDocument/2006/relationships/hyperlink" Target="https://educationblog.oup.com/primary/4-things-you-need-to-do-to-prepare-for-curriculum-change-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9B2FAE9-8D9F-4F47-BFE7-C4C84DEC7CEA}"/>
              </a:ext>
            </a:extLst>
          </p:cNvPr>
          <p:cNvSpPr>
            <a:spLocks noGrp="1"/>
          </p:cNvSpPr>
          <p:nvPr>
            <p:ph type="ctrTitle"/>
          </p:nvPr>
        </p:nvSpPr>
        <p:spPr>
          <a:xfrm>
            <a:off x="640079" y="2053641"/>
            <a:ext cx="3669161" cy="2760098"/>
          </a:xfrm>
        </p:spPr>
        <p:txBody>
          <a:bodyPr vert="horz" lIns="91440" tIns="45720" rIns="91440" bIns="45720" rtlCol="0" anchor="ctr">
            <a:normAutofit/>
          </a:bodyPr>
          <a:lstStyle/>
          <a:p>
            <a:br>
              <a:rPr lang="en-GB" sz="3100" i="1" dirty="0">
                <a:solidFill>
                  <a:schemeClr val="bg1"/>
                </a:solidFill>
                <a:latin typeface="Arial" panose="020B0604020202020204" pitchFamily="34" charset="0"/>
                <a:cs typeface="Arial" panose="020B0604020202020204" pitchFamily="34" charset="0"/>
              </a:rPr>
            </a:br>
            <a:r>
              <a:rPr lang="en-US" sz="4800" dirty="0">
                <a:solidFill>
                  <a:srgbClr val="FFFFFF"/>
                </a:solidFill>
                <a:latin typeface="Arial" panose="020B0604020202020204" pitchFamily="34" charset="0"/>
                <a:cs typeface="Arial" panose="020B0604020202020204" pitchFamily="34" charset="0"/>
              </a:rPr>
              <a:t>All About Me</a:t>
            </a:r>
            <a:br>
              <a:rPr lang="en-GB" sz="3100" i="1" dirty="0">
                <a:solidFill>
                  <a:schemeClr val="bg1"/>
                </a:solidFill>
                <a:latin typeface="Arial" panose="020B0604020202020204" pitchFamily="34" charset="0"/>
                <a:cs typeface="Arial" panose="020B0604020202020204" pitchFamily="34" charset="0"/>
              </a:rPr>
            </a:br>
            <a:r>
              <a:rPr lang="en-GB" sz="2800" i="1" dirty="0">
                <a:solidFill>
                  <a:schemeClr val="bg1"/>
                </a:solidFill>
                <a:latin typeface="Arial" panose="020B0604020202020204" pitchFamily="34" charset="0"/>
                <a:cs typeface="Arial" panose="020B0604020202020204" pitchFamily="34" charset="0"/>
              </a:rPr>
              <a:t>ECGE6001</a:t>
            </a:r>
            <a:r>
              <a:rPr lang="en-GB" sz="2800" i="1" dirty="0">
                <a:latin typeface="Arial" panose="020B0604020202020204" pitchFamily="34" charset="0"/>
                <a:cs typeface="Arial" panose="020B0604020202020204" pitchFamily="34" charset="0"/>
              </a:rPr>
              <a:t> </a:t>
            </a:r>
            <a:br>
              <a:rPr lang="en-US" sz="2800" kern="12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1806639</a:t>
            </a:r>
          </a:p>
        </p:txBody>
      </p:sp>
      <p:sp>
        <p:nvSpPr>
          <p:cNvPr id="3" name="Subtitle 2">
            <a:extLst>
              <a:ext uri="{FF2B5EF4-FFF2-40B4-BE49-F238E27FC236}">
                <a16:creationId xmlns:a16="http://schemas.microsoft.com/office/drawing/2014/main" id="{B7836A54-7278-4777-9047-38D844E8F129}"/>
              </a:ext>
            </a:extLst>
          </p:cNvPr>
          <p:cNvSpPr>
            <a:spLocks noGrp="1"/>
          </p:cNvSpPr>
          <p:nvPr>
            <p:ph type="subTitle" idx="1"/>
          </p:nvPr>
        </p:nvSpPr>
        <p:spPr>
          <a:xfrm>
            <a:off x="6090574" y="801866"/>
            <a:ext cx="5306084" cy="5230634"/>
          </a:xfrm>
        </p:spPr>
        <p:txBody>
          <a:bodyPr vert="horz" lIns="91440" tIns="45720" rIns="91440" bIns="45720" rtlCol="0" anchor="ctr">
            <a:normAutofit/>
          </a:bodyPr>
          <a:lstStyle/>
          <a:p>
            <a:pPr indent="-228600" algn="l">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Hello my name is Cathryn Roberts</a:t>
            </a:r>
          </a:p>
          <a:p>
            <a:pPr indent="-228600" algn="l">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I live in Swansea with my family. </a:t>
            </a:r>
          </a:p>
          <a:p>
            <a:pPr indent="-228600" algn="l">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I am married and have 3 children</a:t>
            </a:r>
          </a:p>
          <a:p>
            <a:pPr algn="l"/>
            <a:endParaRPr lang="en-US" dirty="0">
              <a:solidFill>
                <a:srgbClr val="000000"/>
              </a:solidFill>
            </a:endParaRPr>
          </a:p>
        </p:txBody>
      </p:sp>
    </p:spTree>
    <p:extLst>
      <p:ext uri="{BB962C8B-B14F-4D97-AF65-F5344CB8AC3E}">
        <p14:creationId xmlns:p14="http://schemas.microsoft.com/office/powerpoint/2010/main" val="601367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 name="Picture 142">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C914BAB-AA51-41AB-A2DB-C32DF7A80393}"/>
              </a:ext>
            </a:extLst>
          </p:cNvPr>
          <p:cNvSpPr>
            <a:spLocks noGrp="1"/>
          </p:cNvSpPr>
          <p:nvPr>
            <p:ph type="title"/>
          </p:nvPr>
        </p:nvSpPr>
        <p:spPr>
          <a:xfrm>
            <a:off x="807365" y="802955"/>
            <a:ext cx="6318649" cy="1454051"/>
          </a:xfrm>
        </p:spPr>
        <p:txBody>
          <a:bodyPr vert="horz" lIns="91440" tIns="45720" rIns="91440" bIns="45720" rtlCol="0" anchor="ctr">
            <a:normAutofit/>
          </a:bodyPr>
          <a:lstStyle/>
          <a:p>
            <a:r>
              <a:rPr lang="en-US" sz="3600" dirty="0">
                <a:solidFill>
                  <a:srgbClr val="000000"/>
                </a:solidFill>
              </a:rPr>
              <a:t>My Setting and Professional Journey</a:t>
            </a:r>
          </a:p>
        </p:txBody>
      </p:sp>
      <p:sp>
        <p:nvSpPr>
          <p:cNvPr id="2056" name="Content Placeholder 2055">
            <a:extLst>
              <a:ext uri="{FF2B5EF4-FFF2-40B4-BE49-F238E27FC236}">
                <a16:creationId xmlns:a16="http://schemas.microsoft.com/office/drawing/2014/main" id="{BD8A1F48-4B2C-433E-97D7-1823E7E746BF}"/>
              </a:ext>
            </a:extLst>
          </p:cNvPr>
          <p:cNvSpPr>
            <a:spLocks noGrp="1"/>
          </p:cNvSpPr>
          <p:nvPr>
            <p:ph type="body" sz="half" idx="2"/>
          </p:nvPr>
        </p:nvSpPr>
        <p:spPr>
          <a:xfrm>
            <a:off x="803807" y="2421682"/>
            <a:ext cx="4650524" cy="3639289"/>
          </a:xfrm>
        </p:spPr>
        <p:txBody>
          <a:bodyPr vert="horz" lIns="91440" tIns="45720" rIns="91440" bIns="45720" rtlCol="0" anchor="ctr">
            <a:normAutofit/>
          </a:bodyPr>
          <a:lstStyle/>
          <a:p>
            <a:pPr indent="-228600">
              <a:buFont typeface="Arial" panose="020B0604020202020204" pitchFamily="34" charset="0"/>
              <a:buChar char="•"/>
            </a:pPr>
            <a:endParaRPr lang="en-US" sz="1100" dirty="0">
              <a:solidFill>
                <a:srgbClr val="000000"/>
              </a:solidFill>
            </a:endParaRPr>
          </a:p>
          <a:p>
            <a:pPr indent="-228600">
              <a:buFont typeface="Arial" panose="020B0604020202020204" pitchFamily="34" charset="0"/>
              <a:buChar char="•"/>
            </a:pPr>
            <a:r>
              <a:rPr lang="en-US" sz="1100" dirty="0">
                <a:solidFill>
                  <a:srgbClr val="000000"/>
                </a:solidFill>
              </a:rPr>
              <a:t>I am a Level 3 Teaching Assistant working with Reception and Year 2    children. Since becoming a TA I have worked with all ages from Nursery and Foundation Phase up to year 6 in KS2</a:t>
            </a:r>
          </a:p>
          <a:p>
            <a:pPr indent="-228600">
              <a:buFont typeface="Arial" panose="020B0604020202020204" pitchFamily="34" charset="0"/>
              <a:buChar char="•"/>
            </a:pPr>
            <a:r>
              <a:rPr lang="en-US" sz="1100" dirty="0">
                <a:solidFill>
                  <a:srgbClr val="000000"/>
                </a:solidFill>
              </a:rPr>
              <a:t>Being a Level 3 I am often called upon to cover teacher absences/sicknesses throughout the school</a:t>
            </a:r>
          </a:p>
          <a:p>
            <a:pPr indent="-228600">
              <a:buFont typeface="Arial" panose="020B0604020202020204" pitchFamily="34" charset="0"/>
              <a:buChar char="•"/>
            </a:pPr>
            <a:r>
              <a:rPr lang="en-US" sz="1100" dirty="0">
                <a:solidFill>
                  <a:srgbClr val="000000"/>
                </a:solidFill>
              </a:rPr>
              <a:t>I am a bullying co-Ordinator working with year 5 and 6 pupils to tackle and eradicate bullying whether it be in school or online</a:t>
            </a:r>
          </a:p>
          <a:p>
            <a:pPr indent="-228600">
              <a:buFont typeface="Arial" panose="020B0604020202020204" pitchFamily="34" charset="0"/>
              <a:buChar char="•"/>
            </a:pPr>
            <a:r>
              <a:rPr lang="en-US" sz="1100" dirty="0">
                <a:solidFill>
                  <a:srgbClr val="000000"/>
                </a:solidFill>
              </a:rPr>
              <a:t>I help children in our setting who have behavioral issues through a program called ACE Place (Adverse Childhood Experiences) </a:t>
            </a:r>
          </a:p>
          <a:p>
            <a:pPr indent="-228600">
              <a:buFont typeface="Arial" panose="020B0604020202020204" pitchFamily="34" charset="0"/>
              <a:buChar char="•"/>
            </a:pPr>
            <a:r>
              <a:rPr lang="en-US" sz="1100" dirty="0">
                <a:solidFill>
                  <a:srgbClr val="000000"/>
                </a:solidFill>
              </a:rPr>
              <a:t>The primary school I work in was a pioneer school for Donaldson’s (2016) curriculum</a:t>
            </a:r>
          </a:p>
          <a:p>
            <a:pPr indent="-228600">
              <a:buFont typeface="Arial" panose="020B0604020202020204" pitchFamily="34" charset="0"/>
              <a:buChar char="•"/>
            </a:pPr>
            <a:r>
              <a:rPr lang="en-US" sz="1100" dirty="0">
                <a:solidFill>
                  <a:srgbClr val="000000"/>
                </a:solidFill>
              </a:rPr>
              <a:t>We were the first school in Swansea to use his 4 core purposes and to give the pupils the voice they needed.</a:t>
            </a:r>
          </a:p>
          <a:p>
            <a:pPr indent="-228600">
              <a:buFont typeface="Arial" panose="020B0604020202020204" pitchFamily="34" charset="0"/>
              <a:buChar char="•"/>
            </a:pPr>
            <a:r>
              <a:rPr lang="en-US" sz="1100" dirty="0">
                <a:solidFill>
                  <a:srgbClr val="000000"/>
                </a:solidFill>
              </a:rPr>
              <a:t>We encourage the use of Forest Schools and using the outdoors for learning as suggested by Vigotsky and Piaget cited by Redford (2013) especially with children who have behavioral issues</a:t>
            </a:r>
          </a:p>
          <a:p>
            <a:pPr indent="-228600">
              <a:buFont typeface="Arial" panose="020B0604020202020204" pitchFamily="34" charset="0"/>
              <a:buChar char="•"/>
            </a:pPr>
            <a:endParaRPr lang="en-US" sz="1100" dirty="0">
              <a:solidFill>
                <a:srgbClr val="000000"/>
              </a:solidFill>
            </a:endParaRPr>
          </a:p>
          <a:p>
            <a:pPr indent="-228600">
              <a:buFont typeface="Arial" panose="020B0604020202020204" pitchFamily="34" charset="0"/>
              <a:buChar char="•"/>
            </a:pPr>
            <a:endParaRPr lang="en-US" sz="1100" dirty="0">
              <a:solidFill>
                <a:srgbClr val="000000"/>
              </a:solidFill>
            </a:endParaRPr>
          </a:p>
        </p:txBody>
      </p:sp>
      <p:sp>
        <p:nvSpPr>
          <p:cNvPr id="145" name="Oval 144">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7"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052" name="Picture 4" descr="Image result for teaching assistant posters">
            <a:extLst>
              <a:ext uri="{FF2B5EF4-FFF2-40B4-BE49-F238E27FC236}">
                <a16:creationId xmlns:a16="http://schemas.microsoft.com/office/drawing/2014/main" id="{6A13F7DC-A825-4884-89DE-3844D7164279}"/>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7866" r="7609" b="1"/>
          <a:stretch/>
        </p:blipFill>
        <p:spPr bwMode="auto">
          <a:xfrm>
            <a:off x="9335951" y="210817"/>
            <a:ext cx="2053625" cy="242958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Image result for bullying poster">
            <a:extLst>
              <a:ext uri="{FF2B5EF4-FFF2-40B4-BE49-F238E27FC236}">
                <a16:creationId xmlns:a16="http://schemas.microsoft.com/office/drawing/2014/main" id="{C21443E3-EBE1-4340-9C57-4EE0901350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219" r="1" b="4052"/>
          <a:stretch/>
        </p:blipFill>
        <p:spPr bwMode="auto">
          <a:xfrm>
            <a:off x="6738239" y="3478741"/>
            <a:ext cx="1358305" cy="1606964"/>
          </a:xfrm>
          <a:prstGeom prst="rect">
            <a:avLst/>
          </a:prstGeom>
          <a:noFill/>
          <a:extLst>
            <a:ext uri="{909E8E84-426E-40DD-AFC4-6F175D3DCCD1}">
              <a14:hiddenFill xmlns:a14="http://schemas.microsoft.com/office/drawing/2010/main">
                <a:solidFill>
                  <a:srgbClr val="FFFFFF"/>
                </a:solidFill>
              </a14:hiddenFill>
            </a:ext>
          </a:extLst>
        </p:spPr>
      </p:pic>
      <p:sp>
        <p:nvSpPr>
          <p:cNvPr id="149"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4" name="Picture 2">
            <a:extLst>
              <a:ext uri="{FF2B5EF4-FFF2-40B4-BE49-F238E27FC236}">
                <a16:creationId xmlns:a16="http://schemas.microsoft.com/office/drawing/2014/main" id="{B3877ABB-8CDA-4CDC-8993-94611638AAB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882"/>
          <a:stretch/>
        </p:blipFill>
        <p:spPr bwMode="auto">
          <a:xfrm>
            <a:off x="9955922" y="5010263"/>
            <a:ext cx="1587408" cy="1661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074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47" name="Rectangle 46">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518230-C3A0-4F66-95BF-A20A1716B5B0}"/>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My Educational Journey</a:t>
            </a:r>
          </a:p>
        </p:txBody>
      </p:sp>
      <p:sp>
        <p:nvSpPr>
          <p:cNvPr id="3" name="Content Placeholder 2">
            <a:extLst>
              <a:ext uri="{FF2B5EF4-FFF2-40B4-BE49-F238E27FC236}">
                <a16:creationId xmlns:a16="http://schemas.microsoft.com/office/drawing/2014/main" id="{1FAD0C61-A441-4534-9383-8BAAE7C5A673}"/>
              </a:ext>
            </a:extLst>
          </p:cNvPr>
          <p:cNvSpPr>
            <a:spLocks noGrp="1"/>
          </p:cNvSpPr>
          <p:nvPr>
            <p:ph sz="half" idx="1"/>
          </p:nvPr>
        </p:nvSpPr>
        <p:spPr>
          <a:xfrm>
            <a:off x="4547698" y="1608667"/>
            <a:ext cx="3421958" cy="4501127"/>
          </a:xfrm>
        </p:spPr>
        <p:txBody>
          <a:bodyPr>
            <a:normAutofit/>
          </a:bodyPr>
          <a:lstStyle/>
          <a:p>
            <a:r>
              <a:rPr lang="en-GB" sz="2000" dirty="0"/>
              <a:t>I started my Teaching assistant journey in 2000 doing a Level 2 NVQ in Children’s Care, Learning and Development part time </a:t>
            </a:r>
          </a:p>
          <a:p>
            <a:r>
              <a:rPr lang="en-GB" sz="2000" dirty="0"/>
              <a:t>I am a mature student and have studied at UWTSD and Swansea University.</a:t>
            </a:r>
          </a:p>
          <a:p>
            <a:r>
              <a:rPr lang="en-GB" sz="2000" dirty="0"/>
              <a:t>I have graduated with a BA Hons degree in Childhood Educational Studies</a:t>
            </a:r>
          </a:p>
          <a:p>
            <a:r>
              <a:rPr lang="en-GB" sz="2000" dirty="0"/>
              <a:t>I have gained my Masters in Play Therapy  (BAPT 2005)</a:t>
            </a:r>
          </a:p>
        </p:txBody>
      </p:sp>
      <p:sp>
        <p:nvSpPr>
          <p:cNvPr id="4" name="Content Placeholder 3">
            <a:extLst>
              <a:ext uri="{FF2B5EF4-FFF2-40B4-BE49-F238E27FC236}">
                <a16:creationId xmlns:a16="http://schemas.microsoft.com/office/drawing/2014/main" id="{54FB60D1-31F5-44D1-B7D1-1C05D5FB6EC5}"/>
              </a:ext>
            </a:extLst>
          </p:cNvPr>
          <p:cNvSpPr>
            <a:spLocks noGrp="1"/>
          </p:cNvSpPr>
          <p:nvPr>
            <p:ph sz="half" idx="2"/>
          </p:nvPr>
        </p:nvSpPr>
        <p:spPr>
          <a:xfrm>
            <a:off x="8289696" y="1608667"/>
            <a:ext cx="3421957" cy="4501127"/>
          </a:xfrm>
        </p:spPr>
        <p:txBody>
          <a:bodyPr>
            <a:normAutofit/>
          </a:bodyPr>
          <a:lstStyle/>
          <a:p>
            <a:r>
              <a:rPr lang="en-GB" sz="2000" dirty="0"/>
              <a:t>I have applied for a position in your setting as a Play Therapist.</a:t>
            </a:r>
          </a:p>
        </p:txBody>
      </p:sp>
    </p:spTree>
    <p:extLst>
      <p:ext uri="{BB962C8B-B14F-4D97-AF65-F5344CB8AC3E}">
        <p14:creationId xmlns:p14="http://schemas.microsoft.com/office/powerpoint/2010/main" val="36381413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F3FFD4-A680-474F-9F47-BC2288F389D0}"/>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My Personal Qualities</a:t>
            </a:r>
          </a:p>
        </p:txBody>
      </p:sp>
      <p:sp>
        <p:nvSpPr>
          <p:cNvPr id="3" name="Content Placeholder 2">
            <a:extLst>
              <a:ext uri="{FF2B5EF4-FFF2-40B4-BE49-F238E27FC236}">
                <a16:creationId xmlns:a16="http://schemas.microsoft.com/office/drawing/2014/main" id="{D0FC4C95-1DB4-4CF4-8C8C-424E7F15A606}"/>
              </a:ext>
            </a:extLst>
          </p:cNvPr>
          <p:cNvSpPr>
            <a:spLocks noGrp="1"/>
          </p:cNvSpPr>
          <p:nvPr>
            <p:ph idx="1"/>
          </p:nvPr>
        </p:nvSpPr>
        <p:spPr>
          <a:xfrm>
            <a:off x="1179226" y="3092970"/>
            <a:ext cx="9833548" cy="2693976"/>
          </a:xfrm>
        </p:spPr>
        <p:txBody>
          <a:bodyPr>
            <a:normAutofit lnSpcReduction="10000"/>
          </a:bodyPr>
          <a:lstStyle/>
          <a:p>
            <a:r>
              <a:rPr lang="en-GB" sz="2000" dirty="0">
                <a:solidFill>
                  <a:srgbClr val="000000"/>
                </a:solidFill>
              </a:rPr>
              <a:t>I am a trained and qualified Heart start instructor</a:t>
            </a:r>
          </a:p>
          <a:p>
            <a:r>
              <a:rPr lang="en-GB" sz="2000" dirty="0">
                <a:solidFill>
                  <a:srgbClr val="000000"/>
                </a:solidFill>
              </a:rPr>
              <a:t>I have learned sign language to help me communicate with some of our SFT pupils</a:t>
            </a:r>
          </a:p>
          <a:p>
            <a:r>
              <a:rPr lang="en-GB" sz="2000" dirty="0">
                <a:solidFill>
                  <a:srgbClr val="000000"/>
                </a:solidFill>
              </a:rPr>
              <a:t>I run a cooking club after school once a week to help some of our poorer parents make simple, nutritious meals</a:t>
            </a:r>
          </a:p>
          <a:p>
            <a:r>
              <a:rPr lang="en-GB" sz="2000" dirty="0">
                <a:solidFill>
                  <a:srgbClr val="000000"/>
                </a:solidFill>
              </a:rPr>
              <a:t>I have had numerous training sessions inc Nurture, Restorative Practice, Right Respecting Schools etc</a:t>
            </a:r>
          </a:p>
          <a:p>
            <a:r>
              <a:rPr lang="en-GB" sz="2000" dirty="0">
                <a:solidFill>
                  <a:srgbClr val="000000"/>
                </a:solidFill>
              </a:rPr>
              <a:t>I am FAST (UK) Families and Schools Together(2010) trained and was involved in all the after school meetings</a:t>
            </a:r>
          </a:p>
          <a:p>
            <a:endParaRPr lang="en-GB" sz="2000" dirty="0">
              <a:solidFill>
                <a:srgbClr val="000000"/>
              </a:solidFill>
            </a:endParaRPr>
          </a:p>
        </p:txBody>
      </p:sp>
    </p:spTree>
    <p:extLst>
      <p:ext uri="{BB962C8B-B14F-4D97-AF65-F5344CB8AC3E}">
        <p14:creationId xmlns:p14="http://schemas.microsoft.com/office/powerpoint/2010/main" val="1563163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3">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5">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Picture 27">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525E098-8607-49E9-B0C0-5066D5A08179}"/>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My Future Profession</a:t>
            </a:r>
          </a:p>
        </p:txBody>
      </p:sp>
      <p:sp>
        <p:nvSpPr>
          <p:cNvPr id="3" name="Content Placeholder 2">
            <a:extLst>
              <a:ext uri="{FF2B5EF4-FFF2-40B4-BE49-F238E27FC236}">
                <a16:creationId xmlns:a16="http://schemas.microsoft.com/office/drawing/2014/main" id="{80B183C4-C22A-4873-B261-4D91DE43C967}"/>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latin typeface="Arial" panose="020B0604020202020204" pitchFamily="34" charset="0"/>
                <a:cs typeface="Arial" panose="020B0604020202020204" pitchFamily="34" charset="0"/>
              </a:rPr>
              <a:t>After having achieved my MA in Play Therapy, (BAPT) I would love the opportunity to work with children in your setting to help them cope with their mental, physical or behavioural problems and to work through them and help them to reach a positive outcome.</a:t>
            </a:r>
          </a:p>
          <a:p>
            <a:r>
              <a:rPr lang="en-GB" sz="2200" dirty="0">
                <a:solidFill>
                  <a:srgbClr val="000000"/>
                </a:solidFill>
                <a:latin typeface="Arial" panose="020B0604020202020204" pitchFamily="34" charset="0"/>
                <a:cs typeface="Arial" panose="020B0604020202020204" pitchFamily="34" charset="0"/>
              </a:rPr>
              <a:t>I find it extremely rewarding to help a child face their problems and work hard to overcome them. </a:t>
            </a:r>
          </a:p>
          <a:p>
            <a:r>
              <a:rPr lang="en-GB" sz="2200" dirty="0">
                <a:solidFill>
                  <a:srgbClr val="000000"/>
                </a:solidFill>
                <a:latin typeface="Arial" panose="020B0604020202020204" pitchFamily="34" charset="0"/>
                <a:cs typeface="Arial" panose="020B0604020202020204" pitchFamily="34" charset="0"/>
              </a:rPr>
              <a:t>As stated by Skinner (1948) using positive reinforcement with children strengthens their behaviour patterns. This is something I believe in whole-heartedly</a:t>
            </a:r>
          </a:p>
        </p:txBody>
      </p:sp>
    </p:spTree>
    <p:extLst>
      <p:ext uri="{BB962C8B-B14F-4D97-AF65-F5344CB8AC3E}">
        <p14:creationId xmlns:p14="http://schemas.microsoft.com/office/powerpoint/2010/main" val="4166744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023E6-C6C5-4C59-8B4B-E2D260FC04F0}"/>
              </a:ext>
            </a:extLst>
          </p:cNvPr>
          <p:cNvSpPr>
            <a:spLocks noGrp="1"/>
          </p:cNvSpPr>
          <p:nvPr>
            <p:ph type="title"/>
          </p:nvPr>
        </p:nvSpPr>
        <p:spPr/>
        <p:txBody>
          <a:bodyPr>
            <a:normAutofit/>
          </a:bodyPr>
          <a:lstStyle/>
          <a:p>
            <a:pPr algn="ctr"/>
            <a:r>
              <a:rPr lang="en-GB" sz="2800" dirty="0"/>
              <a:t>References</a:t>
            </a:r>
          </a:p>
        </p:txBody>
      </p:sp>
      <p:sp>
        <p:nvSpPr>
          <p:cNvPr id="3" name="Content Placeholder 2">
            <a:extLst>
              <a:ext uri="{FF2B5EF4-FFF2-40B4-BE49-F238E27FC236}">
                <a16:creationId xmlns:a16="http://schemas.microsoft.com/office/drawing/2014/main" id="{DB02FEB5-7571-464C-88DD-4E5C42566D0A}"/>
              </a:ext>
            </a:extLst>
          </p:cNvPr>
          <p:cNvSpPr>
            <a:spLocks noGrp="1"/>
          </p:cNvSpPr>
          <p:nvPr>
            <p:ph idx="1"/>
          </p:nvPr>
        </p:nvSpPr>
        <p:spPr>
          <a:xfrm>
            <a:off x="838200" y="1219200"/>
            <a:ext cx="10591800" cy="5562600"/>
          </a:xfrm>
        </p:spPr>
        <p:txBody>
          <a:bodyPr>
            <a:noAutofit/>
          </a:bodyPr>
          <a:lstStyle/>
          <a:p>
            <a:r>
              <a:rPr lang="en-GB" sz="1400" dirty="0">
                <a:latin typeface="Arial" panose="020B0604020202020204" pitchFamily="34" charset="0"/>
                <a:cs typeface="Arial" panose="020B0604020202020204" pitchFamily="34" charset="0"/>
                <a:hlinkClick r:id="rId2"/>
              </a:rPr>
              <a:t>ACE (Adverse Childhood Experiences) Place available at:  https://www.aceawarewales.com/about</a:t>
            </a:r>
            <a:r>
              <a:rPr lang="en-GB" sz="1400" dirty="0">
                <a:latin typeface="Arial" panose="020B0604020202020204" pitchFamily="34" charset="0"/>
                <a:cs typeface="Arial" panose="020B0604020202020204" pitchFamily="34" charset="0"/>
              </a:rPr>
              <a:t> (accessed on January 9th 2020)</a:t>
            </a:r>
          </a:p>
          <a:p>
            <a:r>
              <a:rPr lang="en-GB" sz="1400" dirty="0">
                <a:latin typeface="Arial" panose="020B0604020202020204" pitchFamily="34" charset="0"/>
                <a:cs typeface="Arial" panose="020B0604020202020204" pitchFamily="34" charset="0"/>
              </a:rPr>
              <a:t>BAPT (2005) British Association of Play Therapists. Available at: </a:t>
            </a:r>
            <a:r>
              <a:rPr lang="en-GB" sz="1400" dirty="0">
                <a:hlinkClick r:id="rId3"/>
              </a:rPr>
              <a:t>https://www.bapt.info/bapt/general-information/</a:t>
            </a:r>
            <a:r>
              <a:rPr lang="en-GB" sz="1400" dirty="0"/>
              <a:t> (Accessed January 12</a:t>
            </a:r>
            <a:r>
              <a:rPr lang="en-GB" sz="1400" baseline="30000" dirty="0"/>
              <a:t>th</a:t>
            </a:r>
            <a:r>
              <a:rPr lang="en-GB" sz="1400" dirty="0"/>
              <a:t> 2020)</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Donaldson G (2015)., </a:t>
            </a:r>
            <a:r>
              <a:rPr lang="en-GB" sz="1400" i="1" dirty="0">
                <a:latin typeface="Arial" panose="020B0604020202020204" pitchFamily="34" charset="0"/>
                <a:cs typeface="Arial" panose="020B0604020202020204" pitchFamily="34" charset="0"/>
              </a:rPr>
              <a:t>Successful Futures Independent Review of Curriculum and Assessment Arrangements in Wales available at: </a:t>
            </a:r>
            <a:r>
              <a:rPr lang="en-GB" sz="1400" u="sng" dirty="0">
                <a:latin typeface="Arial" panose="020B0604020202020204" pitchFamily="34" charset="0"/>
                <a:cs typeface="Arial" panose="020B0604020202020204" pitchFamily="34" charset="0"/>
                <a:hlinkClick r:id="rId4" action="ppaction://hlinkfile"/>
              </a:rPr>
              <a:t>file:///C:/Users/user/Downloads/Donaldson%20Report%20-%20Successful%20Futures%20-%20Independent%20Review%20of%20Curriculum%20and%20Assessment%20Arrangements%20in%20Wales.pdf</a:t>
            </a:r>
            <a:endParaRPr lang="en-GB" sz="14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FAST (UK) Families and Schools Together (2010). Available at: </a:t>
            </a:r>
            <a:r>
              <a:rPr lang="en-GB" sz="1400" dirty="0">
                <a:hlinkClick r:id="rId5"/>
              </a:rPr>
              <a:t>https://www.savethechildren.org.uk/what-we-do/uk-work/in-schools/fast</a:t>
            </a:r>
            <a:r>
              <a:rPr lang="en-GB" sz="1400" dirty="0"/>
              <a:t> (Accessed January 12th 2020)</a:t>
            </a:r>
          </a:p>
          <a:p>
            <a:r>
              <a:rPr lang="en-GB" sz="1400" dirty="0">
                <a:solidFill>
                  <a:schemeClr val="bg2">
                    <a:lumMod val="10000"/>
                  </a:schemeClr>
                </a:solidFill>
                <a:hlinkClick r:id="rId6">
                  <a:extLst>
                    <a:ext uri="{A12FA001-AC4F-418D-AE19-62706E023703}">
                      <ahyp:hlinkClr xmlns:ahyp="http://schemas.microsoft.com/office/drawing/2018/hyperlinkcolor" val="tx"/>
                    </a:ext>
                  </a:extLst>
                </a:hlinkClick>
              </a:rPr>
              <a:t>Foundation Phase Wales (2002</a:t>
            </a:r>
            <a:r>
              <a:rPr lang="en-GB" sz="1400" dirty="0">
                <a:solidFill>
                  <a:schemeClr val="bg2">
                    <a:lumMod val="10000"/>
                  </a:schemeClr>
                </a:solidFill>
              </a:rPr>
              <a:t>). Available at: </a:t>
            </a:r>
            <a:r>
              <a:rPr lang="en-GB" sz="1400" dirty="0">
                <a:hlinkClick r:id="rId6"/>
              </a:rPr>
              <a:t>https://law.gov.wales/publicservices/education/school-and-other-education-for-children/Schools-maintained-by-local-authorities/curriculum/?lang=en#/publicservices/education/school-and-other-education-for-children/Schools-maintained-by-local-authorities/curriculum/?tab=overview&amp;lang=en</a:t>
            </a:r>
            <a:r>
              <a:rPr lang="en-GB" sz="1400" dirty="0"/>
              <a:t> (Accessed January 12</a:t>
            </a:r>
            <a:r>
              <a:rPr lang="en-GB" sz="1400" baseline="30000" dirty="0"/>
              <a:t>th</a:t>
            </a:r>
            <a:r>
              <a:rPr lang="en-GB" sz="1400" dirty="0"/>
              <a:t> 2020)</a:t>
            </a:r>
            <a:endParaRPr lang="en-GB" sz="1400" u="sng" dirty="0">
              <a:latin typeface="Arial" panose="020B0604020202020204" pitchFamily="34" charset="0"/>
              <a:cs typeface="Arial" panose="020B0604020202020204" pitchFamily="34" charset="0"/>
            </a:endParaRPr>
          </a:p>
          <a:p>
            <a:r>
              <a:rPr lang="en-GB" sz="14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McLeod, S. (2018)., Skinner, B.F,. (1948). </a:t>
            </a:r>
            <a:r>
              <a:rPr lang="en-GB" sz="1400" i="1"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Operant Conditioning</a:t>
            </a:r>
            <a:r>
              <a:rPr lang="en-GB" sz="14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Available at: </a:t>
            </a:r>
            <a:r>
              <a:rPr lang="en-GB" sz="1400" dirty="0">
                <a:hlinkClick r:id="rId8"/>
              </a:rPr>
              <a:t>https://www.simplypsychology.org/operant-conditioning.html</a:t>
            </a:r>
            <a:r>
              <a:rPr lang="en-GB" sz="1400" dirty="0"/>
              <a:t>. (accessed on 10</a:t>
            </a:r>
            <a:r>
              <a:rPr lang="en-GB" sz="1400" baseline="30000" dirty="0"/>
              <a:t>th</a:t>
            </a:r>
            <a:r>
              <a:rPr lang="en-GB" sz="1400" dirty="0"/>
              <a:t> January 2020) </a:t>
            </a:r>
          </a:p>
          <a:p>
            <a:r>
              <a:rPr lang="en-GB" sz="1400" dirty="0">
                <a:solidFill>
                  <a:schemeClr val="bg2">
                    <a:lumMod val="10000"/>
                  </a:schemeClr>
                </a:solidFill>
                <a:hlinkClick r:id="rId9">
                  <a:extLst>
                    <a:ext uri="{A12FA001-AC4F-418D-AE19-62706E023703}">
                      <ahyp:hlinkClr xmlns:ahyp="http://schemas.microsoft.com/office/drawing/2018/hyperlinkcolor" val="tx"/>
                    </a:ext>
                  </a:extLst>
                </a:hlinkClick>
              </a:rPr>
              <a:t>Oxford Education Blog (2018). Donaldson.G., (2015) image available at: </a:t>
            </a:r>
            <a:r>
              <a:rPr lang="en-GB" sz="1400" dirty="0">
                <a:hlinkClick r:id="rId9"/>
              </a:rPr>
              <a:t>https://educationblog.oup.com/primary/4-things-you-need-to-do-to-prepare-for-curriculum-change-in-wales </a:t>
            </a:r>
            <a:r>
              <a:rPr lang="en-GB" sz="1400" dirty="0"/>
              <a:t>(Accessed on January 12</a:t>
            </a:r>
            <a:r>
              <a:rPr lang="en-GB" sz="1400" baseline="30000" dirty="0"/>
              <a:t>th</a:t>
            </a:r>
            <a:r>
              <a:rPr lang="en-GB" sz="1400" dirty="0"/>
              <a:t> 2020) </a:t>
            </a:r>
            <a:endParaRPr lang="en-GB" sz="1400" dirty="0">
              <a:latin typeface="Arial" panose="020B0604020202020204" pitchFamily="34" charset="0"/>
              <a:cs typeface="Arial" panose="020B0604020202020204" pitchFamily="34" charset="0"/>
            </a:endParaRPr>
          </a:p>
          <a:p>
            <a:r>
              <a:rPr lang="en-GB" sz="1400" dirty="0"/>
              <a:t>Redbubble.com. Bullying poster. Available at: </a:t>
            </a:r>
            <a:r>
              <a:rPr lang="en-GB" sz="1400" dirty="0">
                <a:hlinkClick r:id="rId10"/>
              </a:rPr>
              <a:t>https://www.redbubble.com/people/goodspy/works/25183592-stop-bullying?p=poster</a:t>
            </a:r>
            <a:r>
              <a:rPr lang="en-GB" sz="1400" dirty="0"/>
              <a:t> (Accessed on January 12</a:t>
            </a:r>
            <a:r>
              <a:rPr lang="en-GB" sz="1400" baseline="30000" dirty="0"/>
              <a:t>th</a:t>
            </a:r>
            <a:r>
              <a:rPr lang="en-GB" sz="1400" dirty="0"/>
              <a:t> 2020)</a:t>
            </a:r>
          </a:p>
          <a:p>
            <a:r>
              <a:rPr lang="en-GB" sz="1400" dirty="0"/>
              <a:t>Redford. M., (2013</a:t>
            </a:r>
            <a:r>
              <a:rPr lang="en-GB" sz="1400" i="1" dirty="0"/>
              <a:t>). Nest in the Woods Available at: </a:t>
            </a:r>
            <a:r>
              <a:rPr lang="en-GB" sz="1400" dirty="0">
                <a:latin typeface="Arial" panose="020B0604020202020204" pitchFamily="34" charset="0"/>
                <a:cs typeface="Arial" panose="020B0604020202020204" pitchFamily="34" charset="0"/>
                <a:hlinkClick r:id="rId7"/>
              </a:rPr>
              <a:t>https://nestinthewoods.co.uk/piaget-vygotsky-forest-school/ </a:t>
            </a:r>
            <a:r>
              <a:rPr lang="en-GB" sz="1400" dirty="0">
                <a:latin typeface="Arial" panose="020B0604020202020204" pitchFamily="34" charset="0"/>
                <a:cs typeface="Arial" panose="020B0604020202020204" pitchFamily="34" charset="0"/>
              </a:rPr>
              <a:t>(Accessed January 9</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2020)</a:t>
            </a:r>
          </a:p>
          <a:p>
            <a:r>
              <a:rPr lang="en-GB" sz="1400" dirty="0"/>
              <a:t>Teaching Assistant image. Available at:  </a:t>
            </a:r>
            <a:r>
              <a:rPr lang="en-GB" sz="1400" dirty="0">
                <a:hlinkClick r:id="rId11"/>
              </a:rPr>
              <a:t>https://www.amazon.com/Home-Merch-Teacher-Assistant-Poster/dp/B07BP9T62G</a:t>
            </a:r>
            <a:r>
              <a:rPr lang="en-GB" sz="1400" dirty="0"/>
              <a:t>  (Accessed on January 12</a:t>
            </a:r>
            <a:r>
              <a:rPr lang="en-GB" sz="1400" baseline="30000" dirty="0"/>
              <a:t>th</a:t>
            </a:r>
            <a:r>
              <a:rPr lang="en-GB" sz="1400" dirty="0"/>
              <a:t> 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3260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1322</TotalTime>
  <Words>843</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 All About Me ECGE6001  1806639</vt:lpstr>
      <vt:lpstr>My Setting and Professional Journey</vt:lpstr>
      <vt:lpstr>My Educational Journey</vt:lpstr>
      <vt:lpstr>My Personal Qualities</vt:lpstr>
      <vt:lpstr>My Future Profession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About Me</dc:title>
  <dc:creator>cathryn roberts</dc:creator>
  <cp:lastModifiedBy>cathryn roberts</cp:lastModifiedBy>
  <cp:revision>11</cp:revision>
  <dcterms:created xsi:type="dcterms:W3CDTF">2020-01-15T08:58:58Z</dcterms:created>
  <dcterms:modified xsi:type="dcterms:W3CDTF">2020-01-16T16:18:46Z</dcterms:modified>
</cp:coreProperties>
</file>