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60" r:id="rId3"/>
    <p:sldId id="258" r:id="rId4"/>
    <p:sldId id="259" r:id="rId5"/>
    <p:sldId id="261" r:id="rId6"/>
    <p:sldId id="262" r:id="rId7"/>
    <p:sldId id="263" r:id="rId8"/>
    <p:sldId id="264"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5" d="100"/>
          <a:sy n="55" d="100"/>
        </p:scale>
        <p:origin x="1096"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009400-B2D2-4E3C-B4F9-4B71AF65FEE2}" type="datetimeFigureOut">
              <a:rPr lang="en-GB" smtClean="0"/>
              <a:t>07/07/2025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9061D6-221F-43E7-AFED-9B6260FDD356}" type="slidenum">
              <a:rPr lang="en-GB" smtClean="0"/>
              <a:t>‹#›</a:t>
            </a:fld>
            <a:endParaRPr lang="en-GB"/>
          </a:p>
        </p:txBody>
      </p:sp>
    </p:spTree>
    <p:extLst>
      <p:ext uri="{BB962C8B-B14F-4D97-AF65-F5344CB8AC3E}">
        <p14:creationId xmlns:p14="http://schemas.microsoft.com/office/powerpoint/2010/main" val="1295939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9061D6-221F-43E7-AFED-9B6260FDD356}" type="slidenum">
              <a:rPr lang="en-GB" smtClean="0"/>
              <a:t>3</a:t>
            </a:fld>
            <a:endParaRPr lang="en-GB"/>
          </a:p>
        </p:txBody>
      </p:sp>
    </p:spTree>
    <p:extLst>
      <p:ext uri="{BB962C8B-B14F-4D97-AF65-F5344CB8AC3E}">
        <p14:creationId xmlns:p14="http://schemas.microsoft.com/office/powerpoint/2010/main" val="2959059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9061D6-221F-43E7-AFED-9B6260FDD356}" type="slidenum">
              <a:rPr lang="en-GB" smtClean="0"/>
              <a:t>4</a:t>
            </a:fld>
            <a:endParaRPr lang="en-GB"/>
          </a:p>
        </p:txBody>
      </p:sp>
    </p:spTree>
    <p:extLst>
      <p:ext uri="{BB962C8B-B14F-4D97-AF65-F5344CB8AC3E}">
        <p14:creationId xmlns:p14="http://schemas.microsoft.com/office/powerpoint/2010/main" val="36560062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5</a:t>
            </a:fld>
            <a:endParaRPr lang="en-GB"/>
          </a:p>
        </p:txBody>
      </p:sp>
    </p:spTree>
    <p:extLst>
      <p:ext uri="{BB962C8B-B14F-4D97-AF65-F5344CB8AC3E}">
        <p14:creationId xmlns:p14="http://schemas.microsoft.com/office/powerpoint/2010/main" val="3734869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6</a:t>
            </a:fld>
            <a:endParaRPr lang="en-GB"/>
          </a:p>
        </p:txBody>
      </p:sp>
    </p:spTree>
    <p:extLst>
      <p:ext uri="{BB962C8B-B14F-4D97-AF65-F5344CB8AC3E}">
        <p14:creationId xmlns:p14="http://schemas.microsoft.com/office/powerpoint/2010/main" val="2728884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7</a:t>
            </a:fld>
            <a:endParaRPr lang="en-GB"/>
          </a:p>
        </p:txBody>
      </p:sp>
    </p:spTree>
    <p:extLst>
      <p:ext uri="{BB962C8B-B14F-4D97-AF65-F5344CB8AC3E}">
        <p14:creationId xmlns:p14="http://schemas.microsoft.com/office/powerpoint/2010/main" val="907010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8</a:t>
            </a:fld>
            <a:endParaRPr lang="en-GB"/>
          </a:p>
        </p:txBody>
      </p:sp>
    </p:spTree>
    <p:extLst>
      <p:ext uri="{BB962C8B-B14F-4D97-AF65-F5344CB8AC3E}">
        <p14:creationId xmlns:p14="http://schemas.microsoft.com/office/powerpoint/2010/main" val="309544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59061D6-221F-43E7-AFED-9B6260FDD356}" type="slidenum">
              <a:rPr lang="en-GB" smtClean="0"/>
              <a:t>9</a:t>
            </a:fld>
            <a:endParaRPr lang="en-GB"/>
          </a:p>
        </p:txBody>
      </p:sp>
    </p:spTree>
    <p:extLst>
      <p:ext uri="{BB962C8B-B14F-4D97-AF65-F5344CB8AC3E}">
        <p14:creationId xmlns:p14="http://schemas.microsoft.com/office/powerpoint/2010/main" val="3035122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10</a:t>
            </a:fld>
            <a:endParaRPr lang="en-GB"/>
          </a:p>
        </p:txBody>
      </p:sp>
    </p:spTree>
    <p:extLst>
      <p:ext uri="{BB962C8B-B14F-4D97-AF65-F5344CB8AC3E}">
        <p14:creationId xmlns:p14="http://schemas.microsoft.com/office/powerpoint/2010/main" val="170800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9061D6-221F-43E7-AFED-9B6260FDD356}" type="slidenum">
              <a:rPr lang="en-GB" smtClean="0"/>
              <a:t>11</a:t>
            </a:fld>
            <a:endParaRPr lang="en-GB"/>
          </a:p>
        </p:txBody>
      </p:sp>
    </p:spTree>
    <p:extLst>
      <p:ext uri="{BB962C8B-B14F-4D97-AF65-F5344CB8AC3E}">
        <p14:creationId xmlns:p14="http://schemas.microsoft.com/office/powerpoint/2010/main" val="3446664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624C-D7C5-579D-52E8-0B01DE88F4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9E4C96-6B40-1647-FAE3-19560793EB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80EE36-2A5D-DE78-385F-0ED7C143731C}"/>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182D9D80-1646-FAD4-4D42-A8B1F0AB7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ADEC4F-7A17-7887-6C91-E9CE36CDB7BA}"/>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2711327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4B48-E7B7-7D34-5729-4AC79B2749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65FD8B-E3D9-688E-EAC5-17A42BB3B1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FE62A-52EE-C55D-FA27-552EFC323AB1}"/>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888ACA2D-22D4-55ED-6401-6B1179ECAA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D3B5B-8949-07A0-E2D3-96D2A2899329}"/>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387717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BCBA-61FB-486F-A3AA-425832F09D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40CEA4-4115-3D72-4306-76D5E1E68C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04904E-A9E2-78B0-BE7F-BA1E2F61761B}"/>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EF43627F-5522-5AF0-B2D4-E0C6B5C70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5FDC5C-C8BB-EA47-DF2D-9AA0569C6A5E}"/>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241253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2380A-687F-3911-66CE-54B71A69A5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21D1B-3516-8B71-1932-228DD11A27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843EAB-3510-10FF-D366-720F031327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E90209-F375-83B5-5FA1-31E8F4C33008}"/>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6" name="Footer Placeholder 5">
            <a:extLst>
              <a:ext uri="{FF2B5EF4-FFF2-40B4-BE49-F238E27FC236}">
                <a16:creationId xmlns:a16="http://schemas.microsoft.com/office/drawing/2014/main" id="{8839ADE7-F57A-09AE-584C-E2C6DB1B18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1FF495-7BF5-111D-4329-3E31BD8F40D1}"/>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3470450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6497-EBF2-BABE-FC36-EE9FF520F7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1A074B-3E53-969A-B39A-D5A5A4C07C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570593-F43F-A01D-FFB8-BBE864F04B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8CD26B-C651-59A1-9E62-ECBEE4BAE9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84EF27-3D18-91F1-FD60-BDC13C6821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F378B9-9C8E-280D-7CF5-DD6C06E83430}"/>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8" name="Footer Placeholder 7">
            <a:extLst>
              <a:ext uri="{FF2B5EF4-FFF2-40B4-BE49-F238E27FC236}">
                <a16:creationId xmlns:a16="http://schemas.microsoft.com/office/drawing/2014/main" id="{C2ED6959-A2FF-CCDC-D0F0-D060B24B18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5903E0-AE0B-2FF4-953E-C73D74B50B82}"/>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1388736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F8DD4-4365-C47C-AC82-6669D50752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A91EF2-B3A2-1D59-8DEC-EE3EE0358FB4}"/>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4" name="Footer Placeholder 3">
            <a:extLst>
              <a:ext uri="{FF2B5EF4-FFF2-40B4-BE49-F238E27FC236}">
                <a16:creationId xmlns:a16="http://schemas.microsoft.com/office/drawing/2014/main" id="{FCD18695-E411-03CD-113D-61E9FDEB7E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78DB29-1B02-2C0D-4365-7879ED3C50FD}"/>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2815018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CFB3FC-70F0-AD80-FEEF-8E2DFEA20453}"/>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3" name="Footer Placeholder 2">
            <a:extLst>
              <a:ext uri="{FF2B5EF4-FFF2-40B4-BE49-F238E27FC236}">
                <a16:creationId xmlns:a16="http://schemas.microsoft.com/office/drawing/2014/main" id="{397C9A11-688B-BAFF-2561-4E56BDEF4A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BCAA79-AC14-50B2-923B-F99E571D75C9}"/>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239002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2DC06-0E97-3361-6A12-23342782EC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482CE4-EECF-D782-E3F4-8A9EE3C037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0F3CC7-737F-9BA4-F764-B4DF8C9599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7FC704-C7CC-309F-AD23-99AA911B67DC}"/>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6" name="Footer Placeholder 5">
            <a:extLst>
              <a:ext uri="{FF2B5EF4-FFF2-40B4-BE49-F238E27FC236}">
                <a16:creationId xmlns:a16="http://schemas.microsoft.com/office/drawing/2014/main" id="{8F4DB4EC-C55C-2900-FD8C-D050A7E2CD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6C75D0-AEC9-6957-31D5-E48A54F1252F}"/>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1412175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62BC-1087-9EAA-01C8-FE0CC0D0E1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DDB932-8327-354E-C594-8940D94202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DD5202-EB48-1104-CAF3-DDE90DDF4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3BE7A8-096D-66E7-C882-A5C5BC24C035}"/>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6" name="Footer Placeholder 5">
            <a:extLst>
              <a:ext uri="{FF2B5EF4-FFF2-40B4-BE49-F238E27FC236}">
                <a16:creationId xmlns:a16="http://schemas.microsoft.com/office/drawing/2014/main" id="{3CB648E9-191F-77D5-861A-41181B1CBF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CFE677-5F68-BFC9-CF47-7D007429FE24}"/>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3291899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FFD08-E939-A171-AADF-DCEFE86864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4AEEF4-4FAF-C124-F435-38C45DC554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EBC3E9-3966-F2EF-833B-E50E02F2A3C1}"/>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C467B96A-506D-B54E-1D30-313667719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4F96C-8D09-012E-E7A4-37BB4E8A148F}"/>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3352214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9F2B88-0CAA-6CFB-348C-A76DDC7DA8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86210D-AC21-0E6E-7F08-09743EDD97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42945B-CD77-7A3D-16D4-B3CF81951ED9}"/>
              </a:ext>
            </a:extLst>
          </p:cNvPr>
          <p:cNvSpPr>
            <a:spLocks noGrp="1"/>
          </p:cNvSpPr>
          <p:nvPr>
            <p:ph type="dt" sz="half" idx="10"/>
          </p:nvPr>
        </p:nvSpPr>
        <p:spPr/>
        <p:txBody>
          <a:body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8DFADEED-B65A-6B65-A12E-C4A026215C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8F252-CBA2-5E74-900B-B72E2ECDC918}"/>
              </a:ext>
            </a:extLst>
          </p:cNvPr>
          <p:cNvSpPr>
            <a:spLocks noGrp="1"/>
          </p:cNvSpPr>
          <p:nvPr>
            <p:ph type="sldNum" sz="quarter" idx="12"/>
          </p:nvPr>
        </p:nvSpPr>
        <p:spPr/>
        <p:txBody>
          <a:bodyPr/>
          <a:lstStyle/>
          <a:p>
            <a:fld id="{B7B0535B-CD00-4D28-8FC1-C4E8AF60A3A2}" type="slidenum">
              <a:rPr lang="en-GB" smtClean="0"/>
              <a:t>‹#›</a:t>
            </a:fld>
            <a:endParaRPr lang="en-GB"/>
          </a:p>
        </p:txBody>
      </p:sp>
    </p:spTree>
    <p:extLst>
      <p:ext uri="{BB962C8B-B14F-4D97-AF65-F5344CB8AC3E}">
        <p14:creationId xmlns:p14="http://schemas.microsoft.com/office/powerpoint/2010/main" val="1325962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61776-A310-0AF4-BAF1-24F1FF67F8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4E3B36-3382-D59C-39EA-73F1B47857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5B84E4-08E5-66E1-1A39-CB8813CA0C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3BB3E-8175-434F-9518-5229981749AD}" type="datetimeFigureOut">
              <a:rPr lang="en-GB" smtClean="0"/>
              <a:t>07/07/2025</a:t>
            </a:fld>
            <a:endParaRPr lang="en-GB"/>
          </a:p>
        </p:txBody>
      </p:sp>
      <p:sp>
        <p:nvSpPr>
          <p:cNvPr id="5" name="Footer Placeholder 4">
            <a:extLst>
              <a:ext uri="{FF2B5EF4-FFF2-40B4-BE49-F238E27FC236}">
                <a16:creationId xmlns:a16="http://schemas.microsoft.com/office/drawing/2014/main" id="{595B1643-2F67-5F9C-8FB0-2C5E11B048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83D55C-B99C-9989-1BF9-F514AA7B42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B0535B-CD00-4D28-8FC1-C4E8AF60A3A2}" type="slidenum">
              <a:rPr lang="en-GB" smtClean="0"/>
              <a:t>‹#›</a:t>
            </a:fld>
            <a:endParaRPr lang="en-GB"/>
          </a:p>
        </p:txBody>
      </p:sp>
    </p:spTree>
    <p:extLst>
      <p:ext uri="{BB962C8B-B14F-4D97-AF65-F5344CB8AC3E}">
        <p14:creationId xmlns:p14="http://schemas.microsoft.com/office/powerpoint/2010/main" val="2440949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DCEA8BB-6E7D-9897-DFDF-553A96F160EB}"/>
              </a:ext>
            </a:extLst>
          </p:cNvPr>
          <p:cNvSpPr>
            <a:spLocks noGrp="1"/>
          </p:cNvSpPr>
          <p:nvPr>
            <p:ph type="title" idx="4294967295"/>
          </p:nvPr>
        </p:nvSpPr>
        <p:spPr>
          <a:xfrm>
            <a:off x="0" y="365125"/>
            <a:ext cx="10515600" cy="1325563"/>
          </a:xfrm>
        </p:spPr>
        <p:txBody>
          <a:bodyPr/>
          <a:lstStyle/>
          <a:p>
            <a:br>
              <a:rPr lang="en-GB" dirty="0"/>
            </a:br>
            <a:endParaRPr lang="en-GB" dirty="0"/>
          </a:p>
        </p:txBody>
      </p:sp>
      <p:sp>
        <p:nvSpPr>
          <p:cNvPr id="10" name="Rectangle 4">
            <a:extLst>
              <a:ext uri="{FF2B5EF4-FFF2-40B4-BE49-F238E27FC236}">
                <a16:creationId xmlns:a16="http://schemas.microsoft.com/office/drawing/2014/main" id="{11CBE14C-6ED7-5433-7A7F-8430A79F9CD4}"/>
              </a:ext>
            </a:extLst>
          </p:cNvPr>
          <p:cNvSpPr>
            <a:spLocks noChangeArrowheads="1"/>
          </p:cNvSpPr>
          <p:nvPr/>
        </p:nvSpPr>
        <p:spPr bwMode="auto">
          <a:xfrm>
            <a:off x="2863122" y="16906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7" name="Picture 1">
            <a:extLst>
              <a:ext uri="{FF2B5EF4-FFF2-40B4-BE49-F238E27FC236}">
                <a16:creationId xmlns:a16="http://schemas.microsoft.com/office/drawing/2014/main" id="{89B7EE5B-59B7-F8E6-BFFE-6A7CA2B352CE}"/>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395822" y="457840"/>
            <a:ext cx="3126600" cy="1325563"/>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5">
            <a:extLst>
              <a:ext uri="{FF2B5EF4-FFF2-40B4-BE49-F238E27FC236}">
                <a16:creationId xmlns:a16="http://schemas.microsoft.com/office/drawing/2014/main" id="{094514FB-6707-E4FA-074D-5CF8C7526A62}"/>
              </a:ext>
            </a:extLst>
          </p:cNvPr>
          <p:cNvSpPr>
            <a:spLocks noChangeArrowheads="1"/>
          </p:cNvSpPr>
          <p:nvPr/>
        </p:nvSpPr>
        <p:spPr bwMode="auto">
          <a:xfrm>
            <a:off x="1839930" y="2661970"/>
            <a:ext cx="8512138" cy="3493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3914775" algn="l"/>
              </a:tabLst>
              <a:defRPr>
                <a:solidFill>
                  <a:schemeClr val="tx1"/>
                </a:solidFill>
                <a:latin typeface="Arial" panose="020B0604020202020204" pitchFamily="34" charset="0"/>
              </a:defRPr>
            </a:lvl1pPr>
            <a:lvl2pPr eaLnBrk="0" fontAlgn="base" hangingPunct="0">
              <a:spcBef>
                <a:spcPct val="0"/>
              </a:spcBef>
              <a:spcAft>
                <a:spcPct val="0"/>
              </a:spcAft>
              <a:tabLst>
                <a:tab pos="3914775" algn="l"/>
              </a:tabLst>
              <a:defRPr>
                <a:solidFill>
                  <a:schemeClr val="tx1"/>
                </a:solidFill>
                <a:latin typeface="Arial" panose="020B0604020202020204" pitchFamily="34" charset="0"/>
              </a:defRPr>
            </a:lvl2pPr>
            <a:lvl3pPr eaLnBrk="0" fontAlgn="base" hangingPunct="0">
              <a:spcBef>
                <a:spcPct val="0"/>
              </a:spcBef>
              <a:spcAft>
                <a:spcPct val="0"/>
              </a:spcAft>
              <a:tabLst>
                <a:tab pos="3914775" algn="l"/>
              </a:tabLst>
              <a:defRPr>
                <a:solidFill>
                  <a:schemeClr val="tx1"/>
                </a:solidFill>
                <a:latin typeface="Arial" panose="020B0604020202020204" pitchFamily="34" charset="0"/>
              </a:defRPr>
            </a:lvl3pPr>
            <a:lvl4pPr eaLnBrk="0" fontAlgn="base" hangingPunct="0">
              <a:spcBef>
                <a:spcPct val="0"/>
              </a:spcBef>
              <a:spcAft>
                <a:spcPct val="0"/>
              </a:spcAft>
              <a:tabLst>
                <a:tab pos="3914775" algn="l"/>
              </a:tabLst>
              <a:defRPr>
                <a:solidFill>
                  <a:schemeClr val="tx1"/>
                </a:solidFill>
                <a:latin typeface="Arial" panose="020B0604020202020204" pitchFamily="34" charset="0"/>
              </a:defRPr>
            </a:lvl4pPr>
            <a:lvl5pPr eaLnBrk="0" fontAlgn="base" hangingPunct="0">
              <a:spcBef>
                <a:spcPct val="0"/>
              </a:spcBef>
              <a:spcAft>
                <a:spcPct val="0"/>
              </a:spcAft>
              <a:tabLst>
                <a:tab pos="3914775" algn="l"/>
              </a:tabLst>
              <a:defRPr>
                <a:solidFill>
                  <a:schemeClr val="tx1"/>
                </a:solidFill>
                <a:latin typeface="Arial" panose="020B0604020202020204" pitchFamily="34" charset="0"/>
              </a:defRPr>
            </a:lvl5pPr>
            <a:lvl6pPr eaLnBrk="0" fontAlgn="base" hangingPunct="0">
              <a:spcBef>
                <a:spcPct val="0"/>
              </a:spcBef>
              <a:spcAft>
                <a:spcPct val="0"/>
              </a:spcAft>
              <a:tabLst>
                <a:tab pos="3914775" algn="l"/>
              </a:tabLst>
              <a:defRPr>
                <a:solidFill>
                  <a:schemeClr val="tx1"/>
                </a:solidFill>
                <a:latin typeface="Arial" panose="020B0604020202020204" pitchFamily="34" charset="0"/>
              </a:defRPr>
            </a:lvl6pPr>
            <a:lvl7pPr eaLnBrk="0" fontAlgn="base" hangingPunct="0">
              <a:spcBef>
                <a:spcPct val="0"/>
              </a:spcBef>
              <a:spcAft>
                <a:spcPct val="0"/>
              </a:spcAft>
              <a:tabLst>
                <a:tab pos="3914775" algn="l"/>
              </a:tabLst>
              <a:defRPr>
                <a:solidFill>
                  <a:schemeClr val="tx1"/>
                </a:solidFill>
                <a:latin typeface="Arial" panose="020B0604020202020204" pitchFamily="34" charset="0"/>
              </a:defRPr>
            </a:lvl7pPr>
            <a:lvl8pPr eaLnBrk="0" fontAlgn="base" hangingPunct="0">
              <a:spcBef>
                <a:spcPct val="0"/>
              </a:spcBef>
              <a:spcAft>
                <a:spcPct val="0"/>
              </a:spcAft>
              <a:tabLst>
                <a:tab pos="3914775" algn="l"/>
              </a:tabLst>
              <a:defRPr>
                <a:solidFill>
                  <a:schemeClr val="tx1"/>
                </a:solidFill>
                <a:latin typeface="Arial" panose="020B0604020202020204" pitchFamily="34" charset="0"/>
              </a:defRPr>
            </a:lvl8pPr>
            <a:lvl9pPr eaLnBrk="0" fontAlgn="base" hangingPunct="0">
              <a:spcBef>
                <a:spcPct val="0"/>
              </a:spcBef>
              <a:spcAft>
                <a:spcPct val="0"/>
              </a:spcAft>
              <a:tabLst>
                <a:tab pos="3914775" algn="l"/>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Title: International Business Communications</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 LCBB6001</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Assignment Type: Presentation</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Mirela Oprea</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a:t>
            </a:r>
            <a:r>
              <a:rPr lang="en-GB" altLang="en-US" sz="2800" b="1" dirty="0">
                <a:latin typeface="Times New Roman" panose="02020603050405020304" pitchFamily="18" charset="0"/>
                <a:ea typeface="Calibri" panose="020F0502020204030204" pitchFamily="34" charset="0"/>
                <a:cs typeface="Times New Roman" panose="02020603050405020304" pitchFamily="18" charset="0"/>
              </a:rPr>
              <a:t>ID: 2107120</a:t>
            </a: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r>
              <a:rPr kumimoji="0" lang="en-GB" altLang="en-US" sz="28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 Name</a:t>
            </a:r>
            <a:r>
              <a:rPr lang="en-GB" altLang="en-US" sz="2800" b="1" dirty="0">
                <a:latin typeface="Times New Roman" panose="02020603050405020304" pitchFamily="18" charset="0"/>
                <a:ea typeface="Calibri" panose="020F0502020204030204" pitchFamily="34" charset="0"/>
                <a:cs typeface="Times New Roman" panose="02020603050405020304" pitchFamily="18" charset="0"/>
              </a:rPr>
              <a:t>: </a:t>
            </a:r>
            <a:r>
              <a:rPr lang="en-GB" altLang="en-US" sz="2800" b="1">
                <a:latin typeface="Times New Roman" panose="02020603050405020304" pitchFamily="18" charset="0"/>
                <a:ea typeface="Calibri" panose="020F0502020204030204" pitchFamily="34" charset="0"/>
                <a:cs typeface="Times New Roman" panose="02020603050405020304" pitchFamily="18" charset="0"/>
              </a:rPr>
              <a:t>Samson Oladejo</a:t>
            </a:r>
            <a:endParaRPr kumimoji="0" lang="en-GB" alt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kumimoji="0" lang="en-US" altLang="en-US" sz="11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tab pos="3914775"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57747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B2F25-8091-BC3A-F31C-C27EB711A95B}"/>
              </a:ext>
            </a:extLst>
          </p:cNvPr>
          <p:cNvSpPr>
            <a:spLocks noGrp="1"/>
          </p:cNvSpPr>
          <p:nvPr>
            <p:ph type="title"/>
          </p:nvPr>
        </p:nvSpPr>
        <p:spPr>
          <a:xfrm>
            <a:off x="838200" y="125282"/>
            <a:ext cx="10515600" cy="1325563"/>
          </a:xfrm>
        </p:spPr>
        <p:txBody>
          <a:bodyPr>
            <a:normAutofit/>
          </a:bodyPr>
          <a:lstStyle/>
          <a:p>
            <a:pPr algn="ctr"/>
            <a:r>
              <a:rPr lang="en-GB" sz="3200" b="1" dirty="0">
                <a:latin typeface="Times New Roman" panose="02020603050405020304" pitchFamily="18" charset="0"/>
                <a:cs typeface="Times New Roman" panose="02020603050405020304" pitchFamily="18" charset="0"/>
              </a:rPr>
              <a:t>Table of Contents</a:t>
            </a:r>
          </a:p>
        </p:txBody>
      </p:sp>
      <p:sp>
        <p:nvSpPr>
          <p:cNvPr id="3" name="Rectangle 1">
            <a:extLst>
              <a:ext uri="{FF2B5EF4-FFF2-40B4-BE49-F238E27FC236}">
                <a16:creationId xmlns:a16="http://schemas.microsoft.com/office/drawing/2014/main" id="{EF5078DD-339B-E554-8273-9C18CA7BF3B4}"/>
              </a:ext>
            </a:extLst>
          </p:cNvPr>
          <p:cNvSpPr>
            <a:spLocks noChangeArrowheads="1"/>
          </p:cNvSpPr>
          <p:nvPr/>
        </p:nvSpPr>
        <p:spPr bwMode="auto">
          <a:xfrm>
            <a:off x="838200" y="1922140"/>
            <a:ext cx="9308891"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Introduction……………………………………………….3</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Culture and its elements………………………………….4-5</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Understanding ‘Sociocultural Theory’ for the impact of culture……………………………………………………..6</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Chinese cultural elements needed to be overcome…….....7-8</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Negotiation Strategies are needed to make the deal……....9</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Conclusion…………………………………………...........10</a:t>
            </a:r>
            <a:endParaRPr kumimoji="0" lang="en-US" altLang="en-US" sz="2400" i="0" strike="noStrike" cap="none" normalizeH="0" baseline="0" dirty="0">
              <a:ln>
                <a:noFill/>
              </a:ln>
              <a:effectLst/>
              <a:latin typeface="Times New Roman" panose="02020603050405020304" pitchFamily="18" charset="0"/>
              <a:cs typeface="Times New Roman" panose="02020603050405020304" pitchFamily="18" charset="0"/>
            </a:endParaRPr>
          </a:p>
          <a:p>
            <a:pPr lvl="0"/>
            <a:r>
              <a:rPr lang="en-GB" altLang="en-US" sz="2800" dirty="0">
                <a:latin typeface="Times New Roman" panose="02020603050405020304" pitchFamily="18" charset="0"/>
                <a:ea typeface="Calibri" panose="020F0502020204030204" pitchFamily="34" charset="0"/>
                <a:cs typeface="Times New Roman" panose="02020603050405020304" pitchFamily="18" charset="0"/>
              </a:rPr>
              <a:t>Reference………………………………………………….11</a:t>
            </a:r>
            <a:endParaRPr kumimoji="0" lang="en-US" altLang="en-US" sz="4000" b="0" i="0" u="sng"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0137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D8C4A4-7148-A317-D7C2-3EC448C3B369}"/>
              </a:ext>
            </a:extLst>
          </p:cNvPr>
          <p:cNvSpPr txBox="1"/>
          <p:nvPr/>
        </p:nvSpPr>
        <p:spPr>
          <a:xfrm>
            <a:off x="798226" y="1357633"/>
            <a:ext cx="5917367" cy="4645118"/>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following presentation will define culture and its broader elements.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broad discussion on the cultural elements that are needed by a UK company to overcome in China for finalising the deal with a local firm will be included.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Lastly, the presentation will discuss the negotiation strategies that are important for cross-cultural business deals and highlight their importance.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Britain needs a China story': academic says current UK-China relations need  be to viewed through the prism of history | King's College London">
            <a:extLst>
              <a:ext uri="{FF2B5EF4-FFF2-40B4-BE49-F238E27FC236}">
                <a16:creationId xmlns:a16="http://schemas.microsoft.com/office/drawing/2014/main" id="{02BC9730-B7F0-ED14-451D-065AB8D3CA2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65495" y="2071197"/>
            <a:ext cx="4528279" cy="271560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FE88706-42CF-B317-FCA4-DE45B652E3B8}"/>
              </a:ext>
            </a:extLst>
          </p:cNvPr>
          <p:cNvSpPr txBox="1"/>
          <p:nvPr/>
        </p:nvSpPr>
        <p:spPr>
          <a:xfrm>
            <a:off x="4755630" y="391660"/>
            <a:ext cx="6093500" cy="927177"/>
          </a:xfrm>
          <a:prstGeom prst="rect">
            <a:avLst/>
          </a:prstGeom>
          <a:noFill/>
        </p:spPr>
        <p:txBody>
          <a:bodyPr wrap="square">
            <a:spAutoFit/>
          </a:bodyPr>
          <a:lstStyle/>
          <a:p>
            <a:pPr marL="0" marR="0" algn="just">
              <a:lnSpc>
                <a:spcPct val="200000"/>
              </a:lnSpc>
              <a:spcBef>
                <a:spcPts val="1800"/>
              </a:spcBef>
              <a:spcAft>
                <a:spcPts val="400"/>
              </a:spcAft>
            </a:pPr>
            <a:r>
              <a:rPr lang="en-GB"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03D7E7C-11F3-9700-B67C-0E7D2EB1F89F}"/>
              </a:ext>
            </a:extLst>
          </p:cNvPr>
          <p:cNvSpPr txBox="1"/>
          <p:nvPr/>
        </p:nvSpPr>
        <p:spPr>
          <a:xfrm>
            <a:off x="8347024" y="4786803"/>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(Khullar, 2022)</a:t>
            </a:r>
            <a:endParaRPr lang="en-GB" sz="1600" dirty="0"/>
          </a:p>
        </p:txBody>
      </p:sp>
    </p:spTree>
    <p:extLst>
      <p:ext uri="{BB962C8B-B14F-4D97-AF65-F5344CB8AC3E}">
        <p14:creationId xmlns:p14="http://schemas.microsoft.com/office/powerpoint/2010/main" val="197842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82FEC1-7C02-9F74-0CE3-8A86547AA0B1}"/>
              </a:ext>
            </a:extLst>
          </p:cNvPr>
          <p:cNvSpPr txBox="1"/>
          <p:nvPr/>
        </p:nvSpPr>
        <p:spPr>
          <a:xfrm>
            <a:off x="5366479" y="1337514"/>
            <a:ext cx="5876144" cy="4706673"/>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Culture is a way of life for human beings. It is orally passed from one generation to another that incorporates shared customs, values, beliefs and even ideologies.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800"/>
              </a:spcBef>
              <a:spcAft>
                <a:spcPts val="400"/>
              </a:spcAft>
              <a:buNone/>
            </a:pPr>
            <a:r>
              <a:rPr lang="en-GB" sz="20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Elements of culture</a:t>
            </a:r>
            <a:endParaRPr lang="en-US" sz="20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Values and beliefs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‘Values and beliefs’ are the two founding elements of culture. It shapes our understanding of good and bad, right and wrong, ethical and unethical.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F180742-C1F5-FE08-B062-FEE04ACC0F75}"/>
              </a:ext>
            </a:extLst>
          </p:cNvPr>
          <p:cNvSpPr txBox="1"/>
          <p:nvPr/>
        </p:nvSpPr>
        <p:spPr>
          <a:xfrm>
            <a:off x="3796258" y="350224"/>
            <a:ext cx="6093500" cy="927177"/>
          </a:xfrm>
          <a:prstGeom prst="rect">
            <a:avLst/>
          </a:prstGeom>
          <a:noFill/>
        </p:spPr>
        <p:txBody>
          <a:bodyPr wrap="square">
            <a:spAutoFit/>
          </a:bodyPr>
          <a:lstStyle/>
          <a:p>
            <a:pPr marL="0" marR="0" algn="just">
              <a:lnSpc>
                <a:spcPct val="200000"/>
              </a:lnSpc>
              <a:spcBef>
                <a:spcPts val="1800"/>
              </a:spcBef>
              <a:spcAft>
                <a:spcPts val="400"/>
              </a:spcAft>
              <a:buNone/>
            </a:pPr>
            <a:r>
              <a:rPr lang="en-GB"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Culture and its elements</a:t>
            </a:r>
            <a:endParaRPr lang="en-US"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098" name="Picture 2" descr="Cultural aspects - memecon">
            <a:extLst>
              <a:ext uri="{FF2B5EF4-FFF2-40B4-BE49-F238E27FC236}">
                <a16:creationId xmlns:a16="http://schemas.microsoft.com/office/drawing/2014/main" id="{77F1527D-6845-D93A-E0D4-29CA4D347D4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49377" y="1971675"/>
            <a:ext cx="3962400" cy="29146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38876F4-C2D7-BF70-E03C-71F7D0389942}"/>
              </a:ext>
            </a:extLst>
          </p:cNvPr>
          <p:cNvSpPr txBox="1"/>
          <p:nvPr/>
        </p:nvSpPr>
        <p:spPr>
          <a:xfrm>
            <a:off x="2211051" y="4886325"/>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(Cohen, 2022)</a:t>
            </a:r>
            <a:endParaRPr lang="en-GB" sz="1600" dirty="0"/>
          </a:p>
        </p:txBody>
      </p:sp>
    </p:spTree>
    <p:extLst>
      <p:ext uri="{BB962C8B-B14F-4D97-AF65-F5344CB8AC3E}">
        <p14:creationId xmlns:p14="http://schemas.microsoft.com/office/powerpoint/2010/main" val="1911532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A22177-620E-52E4-740E-D97557234BAA}"/>
              </a:ext>
            </a:extLst>
          </p:cNvPr>
          <p:cNvSpPr txBox="1"/>
          <p:nvPr/>
        </p:nvSpPr>
        <p:spPr>
          <a:xfrm>
            <a:off x="838201" y="1690688"/>
            <a:ext cx="5787451" cy="4193712"/>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Language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Language is one of the core elements of culture that is rooted in everyday life.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Technology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21st century has shown that technology is also an important shaper of culture. Technology shapes values, beliefs and ideas that influence the culture.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itle 3">
            <a:extLst>
              <a:ext uri="{FF2B5EF4-FFF2-40B4-BE49-F238E27FC236}">
                <a16:creationId xmlns:a16="http://schemas.microsoft.com/office/drawing/2014/main" id="{F360808C-4C6A-EA57-88B4-10525E1C97EF}"/>
              </a:ext>
            </a:extLst>
          </p:cNvPr>
          <p:cNvSpPr>
            <a:spLocks noGrp="1"/>
          </p:cNvSpPr>
          <p:nvPr>
            <p:ph type="title"/>
          </p:nvPr>
        </p:nvSpPr>
        <p:spPr/>
        <p:txBody>
          <a:bodyPr>
            <a:normAutofit/>
          </a:body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p>
        </p:txBody>
      </p:sp>
      <p:pic>
        <p:nvPicPr>
          <p:cNvPr id="6" name="Picture 5">
            <a:extLst>
              <a:ext uri="{FF2B5EF4-FFF2-40B4-BE49-F238E27FC236}">
                <a16:creationId xmlns:a16="http://schemas.microsoft.com/office/drawing/2014/main" id="{1B65C23C-3B35-5F15-FE45-0564E13CB372}"/>
              </a:ext>
            </a:extLst>
          </p:cNvPr>
          <p:cNvPicPr>
            <a:picLocks noChangeAspect="1"/>
          </p:cNvPicPr>
          <p:nvPr/>
        </p:nvPicPr>
        <p:blipFill>
          <a:blip r:embed="rId3"/>
          <a:stretch>
            <a:fillRect/>
          </a:stretch>
        </p:blipFill>
        <p:spPr>
          <a:xfrm>
            <a:off x="7165434" y="2300412"/>
            <a:ext cx="3648584" cy="2676899"/>
          </a:xfrm>
          <a:prstGeom prst="rect">
            <a:avLst/>
          </a:prstGeom>
        </p:spPr>
      </p:pic>
      <p:sp>
        <p:nvSpPr>
          <p:cNvPr id="8" name="TextBox 7">
            <a:extLst>
              <a:ext uri="{FF2B5EF4-FFF2-40B4-BE49-F238E27FC236}">
                <a16:creationId xmlns:a16="http://schemas.microsoft.com/office/drawing/2014/main" id="{BC32155E-0506-828F-2AE4-0CC696928E7A}"/>
              </a:ext>
            </a:extLst>
          </p:cNvPr>
          <p:cNvSpPr txBox="1"/>
          <p:nvPr/>
        </p:nvSpPr>
        <p:spPr>
          <a:xfrm>
            <a:off x="8097051" y="4977311"/>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(Bankston, 2023)</a:t>
            </a:r>
            <a:endParaRPr lang="en-GB" sz="1600" dirty="0"/>
          </a:p>
        </p:txBody>
      </p:sp>
    </p:spTree>
    <p:extLst>
      <p:ext uri="{BB962C8B-B14F-4D97-AF65-F5344CB8AC3E}">
        <p14:creationId xmlns:p14="http://schemas.microsoft.com/office/powerpoint/2010/main" val="159148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2FDD-2F3C-CD89-AA1A-81AC92216914}"/>
              </a:ext>
            </a:extLst>
          </p:cNvPr>
          <p:cNvSpPr>
            <a:spLocks noGrp="1"/>
          </p:cNvSpPr>
          <p:nvPr>
            <p:ph type="title"/>
          </p:nvPr>
        </p:nvSpPr>
        <p:spPr>
          <a:xfrm>
            <a:off x="838200" y="380115"/>
            <a:ext cx="10515600" cy="1325563"/>
          </a:xfrm>
        </p:spPr>
        <p:txBody>
          <a:bodyPr>
            <a:noAutofit/>
          </a:bodyPr>
          <a:lstStyle/>
          <a:p>
            <a:r>
              <a:rPr lang="en-GB" sz="2800" b="1" dirty="0">
                <a:latin typeface="Times New Roman" panose="02020603050405020304" pitchFamily="18" charset="0"/>
                <a:cs typeface="Times New Roman" panose="02020603050405020304" pitchFamily="18" charset="0"/>
              </a:rPr>
              <a:t>Understanding ‘Sociocultural Theory’ for the impact of culture </a:t>
            </a:r>
            <a:br>
              <a:rPr lang="en-US" sz="2800" b="1"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DF8B96B-B34F-F329-C8B2-242DF2EBC6C0}"/>
              </a:ext>
            </a:extLst>
          </p:cNvPr>
          <p:cNvSpPr txBox="1"/>
          <p:nvPr/>
        </p:nvSpPr>
        <p:spPr>
          <a:xfrm>
            <a:off x="4856813" y="1705678"/>
            <a:ext cx="6496987" cy="4645118"/>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‘Sociocultural Theory’ helps in understanding the role of cultural and social factors in shaping the behaviour of individuals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Boots UK is likely to be impacted by the Chinese market as it makes an attempt to expand its operations in China.</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work culture in China and the UK are seemingly contrasting, for example, in the UK, employees have and also respect personal space, whereas in Chinese culture, people work together, sharing and collaborating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E37EEA4A-27ED-3697-FC74-CF7EBB294C99}"/>
              </a:ext>
            </a:extLst>
          </p:cNvPr>
          <p:cNvPicPr>
            <a:picLocks noChangeAspect="1"/>
          </p:cNvPicPr>
          <p:nvPr/>
        </p:nvPicPr>
        <p:blipFill>
          <a:blip r:embed="rId3"/>
          <a:stretch>
            <a:fillRect/>
          </a:stretch>
        </p:blipFill>
        <p:spPr>
          <a:xfrm>
            <a:off x="980871" y="2165419"/>
            <a:ext cx="3702132" cy="3121405"/>
          </a:xfrm>
          <a:prstGeom prst="rect">
            <a:avLst/>
          </a:prstGeom>
        </p:spPr>
      </p:pic>
      <p:sp>
        <p:nvSpPr>
          <p:cNvPr id="8" name="TextBox 7">
            <a:extLst>
              <a:ext uri="{FF2B5EF4-FFF2-40B4-BE49-F238E27FC236}">
                <a16:creationId xmlns:a16="http://schemas.microsoft.com/office/drawing/2014/main" id="{5C09D0F7-B43D-E7AD-DEA0-106E4DED3C35}"/>
              </a:ext>
            </a:extLst>
          </p:cNvPr>
          <p:cNvSpPr txBox="1"/>
          <p:nvPr/>
        </p:nvSpPr>
        <p:spPr>
          <a:xfrm>
            <a:off x="1636253" y="5286824"/>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Poehner and </a:t>
            </a:r>
            <a:r>
              <a:rPr lang="en-GB" sz="1600" dirty="0" err="1">
                <a:effectLst/>
                <a:latin typeface="Times New Roman" panose="02020603050405020304" pitchFamily="18" charset="0"/>
                <a:ea typeface="Calibri" panose="020F0502020204030204" pitchFamily="34" charset="0"/>
              </a:rPr>
              <a:t>Lantolf</a:t>
            </a:r>
            <a:r>
              <a:rPr lang="en-GB" sz="1600" dirty="0">
                <a:effectLst/>
                <a:latin typeface="Times New Roman" panose="02020603050405020304" pitchFamily="18" charset="0"/>
                <a:ea typeface="Calibri" panose="020F0502020204030204" pitchFamily="34" charset="0"/>
              </a:rPr>
              <a:t>, 2024</a:t>
            </a:r>
            <a:endParaRPr lang="en-GB" sz="1600" dirty="0"/>
          </a:p>
        </p:txBody>
      </p:sp>
    </p:spTree>
    <p:extLst>
      <p:ext uri="{BB962C8B-B14F-4D97-AF65-F5344CB8AC3E}">
        <p14:creationId xmlns:p14="http://schemas.microsoft.com/office/powerpoint/2010/main" val="1894824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937E2-117A-B35E-D951-99267B4752A9}"/>
              </a:ext>
            </a:extLst>
          </p:cNvPr>
          <p:cNvSpPr>
            <a:spLocks noGrp="1"/>
          </p:cNvSpPr>
          <p:nvPr>
            <p:ph type="title"/>
          </p:nvPr>
        </p:nvSpPr>
        <p:spPr>
          <a:xfrm>
            <a:off x="1332876" y="365125"/>
            <a:ext cx="10515600" cy="1325563"/>
          </a:xfrm>
        </p:spPr>
        <p:txBody>
          <a:bodyPr>
            <a:noAutofit/>
          </a:bodyPr>
          <a:lstStyle/>
          <a:p>
            <a:r>
              <a:rPr lang="en-GB" sz="3200" b="1" dirty="0">
                <a:latin typeface="Times New Roman" panose="02020603050405020304" pitchFamily="18" charset="0"/>
                <a:cs typeface="Times New Roman" panose="02020603050405020304" pitchFamily="18" charset="0"/>
              </a:rPr>
              <a:t>Chinese cultural elements needed to be overcome </a:t>
            </a:r>
            <a:br>
              <a:rPr lang="en-US" sz="3200" b="1"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5EE5A00-BAFF-87E8-F9B9-2DE2B664E599}"/>
              </a:ext>
            </a:extLst>
          </p:cNvPr>
          <p:cNvSpPr txBox="1"/>
          <p:nvPr/>
        </p:nvSpPr>
        <p:spPr>
          <a:xfrm>
            <a:off x="813216" y="1027906"/>
            <a:ext cx="5902377" cy="5301708"/>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Hierarchical Structure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Chinese people follow a hierarchical structure that involves respecting the seniors and status. </a:t>
            </a:r>
            <a:r>
              <a:rPr lang="en-GB" dirty="0">
                <a:latin typeface="Times New Roman" panose="02020603050405020304" pitchFamily="18" charset="0"/>
                <a:cs typeface="Times New Roman" panose="02020603050405020304" pitchFamily="18" charset="0"/>
              </a:rPr>
              <a:t>Boots UK should be wary of getting into a confrontation with the Chinese firm and try to respect their culture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Style of communication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European work culture has direct and sharp communication as a common practice</a:t>
            </a:r>
            <a:r>
              <a:rPr lang="en-US" kern="100" dirty="0">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Straight and sharp communication may be considered rude in China.</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21,900+ Hierarchy Stock Illustrations, Royalty-Free Vector Graphics &amp; Clip  Art - iStock | Hierarchy infographic, Pyramid, Org chart">
            <a:extLst>
              <a:ext uri="{FF2B5EF4-FFF2-40B4-BE49-F238E27FC236}">
                <a16:creationId xmlns:a16="http://schemas.microsoft.com/office/drawing/2014/main" id="{1DA0F9B4-B032-2EBB-8741-386068EB153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078793" y="2181477"/>
            <a:ext cx="3834047" cy="29945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A98CA8D-4212-454A-02B7-48C2423542F0}"/>
              </a:ext>
            </a:extLst>
          </p:cNvPr>
          <p:cNvSpPr txBox="1"/>
          <p:nvPr/>
        </p:nvSpPr>
        <p:spPr>
          <a:xfrm>
            <a:off x="7600013" y="5176043"/>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(Forbes Business Council, 2021)</a:t>
            </a:r>
            <a:endParaRPr lang="en-GB" sz="1600" dirty="0"/>
          </a:p>
        </p:txBody>
      </p:sp>
    </p:spTree>
    <p:extLst>
      <p:ext uri="{BB962C8B-B14F-4D97-AF65-F5344CB8AC3E}">
        <p14:creationId xmlns:p14="http://schemas.microsoft.com/office/powerpoint/2010/main" val="2604086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5F168-4E61-9C3C-0EF2-64AE398BC45F}"/>
              </a:ext>
            </a:extLst>
          </p:cNvPr>
          <p:cNvSpPr>
            <a:spLocks noGrp="1"/>
          </p:cNvSpPr>
          <p:nvPr>
            <p:ph type="title"/>
          </p:nvPr>
        </p:nvSpPr>
        <p:spPr>
          <a:xfrm>
            <a:off x="838200" y="0"/>
            <a:ext cx="10515600" cy="1325563"/>
          </a:xfrm>
        </p:spPr>
        <p:txBody>
          <a:bodyPr>
            <a:normAutofit/>
          </a:body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40B1C31E-940F-0DE6-0EF2-BC3E38DCDCB2}"/>
              </a:ext>
            </a:extLst>
          </p:cNvPr>
          <p:cNvSpPr txBox="1"/>
          <p:nvPr/>
        </p:nvSpPr>
        <p:spPr>
          <a:xfrm>
            <a:off x="5861154" y="1083253"/>
            <a:ext cx="5197837" cy="5301708"/>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Sense of time and punctuality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Boots UK has a strong respect for time and punctuality, which is common all over the Western world.</a:t>
            </a:r>
            <a:r>
              <a:rPr lang="en-US"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Chinese culture of work and business is very flexible with time and place.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Resolution of Conflicts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Confrontation and conflict are not a part of Chinese work culture. A common ground is essential </a:t>
            </a:r>
            <a:r>
              <a:rPr lang="en-GB" dirty="0">
                <a:latin typeface="Times New Roman" panose="02020603050405020304" pitchFamily="18" charset="0"/>
                <a:cs typeface="Times New Roman" panose="02020603050405020304" pitchFamily="18" charset="0"/>
              </a:rPr>
              <a:t>for mutual understanding and maintaining harmony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Our sense of time may be warped because parts of our brain get tired | New  Scientist">
            <a:extLst>
              <a:ext uri="{FF2B5EF4-FFF2-40B4-BE49-F238E27FC236}">
                <a16:creationId xmlns:a16="http://schemas.microsoft.com/office/drawing/2014/main" id="{B43C570E-4C64-027B-F0A8-88694E5DBED2}"/>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133009" y="2047848"/>
            <a:ext cx="4408982" cy="293932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98321F0-88FB-E9A6-BF70-C0099ACD61B3}"/>
              </a:ext>
            </a:extLst>
          </p:cNvPr>
          <p:cNvSpPr txBox="1"/>
          <p:nvPr/>
        </p:nvSpPr>
        <p:spPr>
          <a:xfrm>
            <a:off x="2366572" y="4987169"/>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(Machia, 2024)</a:t>
            </a:r>
            <a:endParaRPr lang="en-GB" sz="1600" dirty="0"/>
          </a:p>
        </p:txBody>
      </p:sp>
    </p:spTree>
    <p:extLst>
      <p:ext uri="{BB962C8B-B14F-4D97-AF65-F5344CB8AC3E}">
        <p14:creationId xmlns:p14="http://schemas.microsoft.com/office/powerpoint/2010/main" val="1801045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EC56-29F7-AD24-64CE-5EFAB5826884}"/>
              </a:ext>
            </a:extLst>
          </p:cNvPr>
          <p:cNvSpPr>
            <a:spLocks noGrp="1"/>
          </p:cNvSpPr>
          <p:nvPr>
            <p:ph type="title"/>
          </p:nvPr>
        </p:nvSpPr>
        <p:spPr>
          <a:xfrm>
            <a:off x="1547734" y="203896"/>
            <a:ext cx="10515600" cy="1325563"/>
          </a:xfrm>
        </p:spPr>
        <p:txBody>
          <a:bodyPr>
            <a:noAutofit/>
          </a:bodyPr>
          <a:lstStyle/>
          <a:p>
            <a:r>
              <a:rPr lang="en-GB" sz="3200" b="1" dirty="0">
                <a:latin typeface="Times New Roman" panose="02020603050405020304" pitchFamily="18" charset="0"/>
                <a:cs typeface="Times New Roman" panose="02020603050405020304" pitchFamily="18" charset="0"/>
              </a:rPr>
              <a:t>Negotiation Strategies needed to make the deal.</a:t>
            </a:r>
            <a:br>
              <a:rPr lang="en-US" sz="3200" b="1"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AE0555A-0F4B-CA6A-4574-E789DC8976B5}"/>
              </a:ext>
            </a:extLst>
          </p:cNvPr>
          <p:cNvSpPr txBox="1"/>
          <p:nvPr/>
        </p:nvSpPr>
        <p:spPr>
          <a:xfrm>
            <a:off x="948128" y="866678"/>
            <a:ext cx="5857406" cy="5506892"/>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Building Trust and Confidence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first step towards striking a deal with a Chinese firm is to focus on building good relations with business management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Develop an understanding of Chinese culture.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Knowing the culture, values, and ethics of Chinese people is crucial to understanding their needs.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Adapting to the Chinese communication style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Boots UK should be prepared for informal communication even during business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Chinese Culture, Traditions and Values | Ibn Battuta Mall">
            <a:extLst>
              <a:ext uri="{FF2B5EF4-FFF2-40B4-BE49-F238E27FC236}">
                <a16:creationId xmlns:a16="http://schemas.microsoft.com/office/drawing/2014/main" id="{C854F5BB-A081-6C48-2C8B-006C385772E9}"/>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t="-79"/>
          <a:stretch>
            <a:fillRect/>
          </a:stretch>
        </p:blipFill>
        <p:spPr bwMode="auto">
          <a:xfrm>
            <a:off x="7480092" y="1788890"/>
            <a:ext cx="3567659" cy="36624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EA99B3-F99B-4141-0514-650B3B7EF9B4}"/>
              </a:ext>
            </a:extLst>
          </p:cNvPr>
          <p:cNvSpPr txBox="1"/>
          <p:nvPr/>
        </p:nvSpPr>
        <p:spPr>
          <a:xfrm>
            <a:off x="8503171" y="5526123"/>
            <a:ext cx="6093500"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 </a:t>
            </a:r>
            <a:r>
              <a:rPr lang="en-US" sz="1600" dirty="0">
                <a:effectLst/>
                <a:latin typeface="Times New Roman" panose="02020603050405020304" pitchFamily="18" charset="0"/>
                <a:ea typeface="Calibri" panose="020F0502020204030204" pitchFamily="34" charset="0"/>
              </a:rPr>
              <a:t>(</a:t>
            </a:r>
            <a:r>
              <a:rPr lang="en-US" sz="1600" dirty="0" err="1">
                <a:effectLst/>
                <a:latin typeface="Times New Roman" panose="02020603050405020304" pitchFamily="18" charset="0"/>
                <a:ea typeface="Calibri" panose="020F0502020204030204" pitchFamily="34" charset="0"/>
              </a:rPr>
              <a:t>Smbatyan</a:t>
            </a:r>
            <a:r>
              <a:rPr lang="en-US" sz="1600" dirty="0">
                <a:effectLst/>
                <a:latin typeface="Times New Roman" panose="02020603050405020304" pitchFamily="18" charset="0"/>
                <a:ea typeface="Calibri" panose="020F0502020204030204" pitchFamily="34" charset="0"/>
              </a:rPr>
              <a:t>, 2024)</a:t>
            </a:r>
            <a:endParaRPr lang="en-GB" sz="1600" dirty="0"/>
          </a:p>
        </p:txBody>
      </p:sp>
    </p:spTree>
    <p:extLst>
      <p:ext uri="{BB962C8B-B14F-4D97-AF65-F5344CB8AC3E}">
        <p14:creationId xmlns:p14="http://schemas.microsoft.com/office/powerpoint/2010/main" val="2903470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DB988-BA02-53B0-151E-A385710836BA}"/>
              </a:ext>
            </a:extLst>
          </p:cNvPr>
          <p:cNvSpPr>
            <a:spLocks noGrp="1"/>
          </p:cNvSpPr>
          <p:nvPr>
            <p:ph type="title"/>
          </p:nvPr>
        </p:nvSpPr>
        <p:spPr>
          <a:xfrm>
            <a:off x="4825584" y="185243"/>
            <a:ext cx="10515600" cy="1325563"/>
          </a:xfrm>
        </p:spPr>
        <p:txBody>
          <a:bodyPr>
            <a:normAutofit/>
          </a:bodyPr>
          <a:lstStyle/>
          <a:p>
            <a:r>
              <a:rPr lang="en-GB" sz="3200" b="1" dirty="0">
                <a:latin typeface="Times New Roman" panose="02020603050405020304" pitchFamily="18" charset="0"/>
                <a:cs typeface="Times New Roman" panose="02020603050405020304" pitchFamily="18" charset="0"/>
              </a:rPr>
              <a:t>Conclusion </a:t>
            </a:r>
            <a:endParaRPr lang="en-US"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FE00C42-AED3-FBA6-4B44-902706E4B5C4}"/>
              </a:ext>
            </a:extLst>
          </p:cNvPr>
          <p:cNvSpPr txBox="1"/>
          <p:nvPr/>
        </p:nvSpPr>
        <p:spPr>
          <a:xfrm>
            <a:off x="775741" y="1637635"/>
            <a:ext cx="6118485" cy="3537122"/>
          </a:xfrm>
          <a:prstGeom prst="rect">
            <a:avLst/>
          </a:prstGeom>
          <a:noFill/>
        </p:spPr>
        <p:txBody>
          <a:bodyPr wrap="square">
            <a:spAutoFit/>
          </a:bodyPr>
          <a:lstStyle/>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presentation has defined culture and its elements such as language, values and beliefs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also presented the cultural elements in China that Boots UK needs to overcome so that the deal can be done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200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This also demonstrated the need to have respect for foreign culture.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2A5DF892-B0C8-3FAA-1BCB-8A00AA37B1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94227" y="2276314"/>
            <a:ext cx="3856814" cy="2305372"/>
          </a:xfrm>
          <a:prstGeom prst="rect">
            <a:avLst/>
          </a:prstGeom>
        </p:spPr>
      </p:pic>
      <p:sp>
        <p:nvSpPr>
          <p:cNvPr id="8" name="TextBox 7">
            <a:extLst>
              <a:ext uri="{FF2B5EF4-FFF2-40B4-BE49-F238E27FC236}">
                <a16:creationId xmlns:a16="http://schemas.microsoft.com/office/drawing/2014/main" id="{7D6B8BA6-D4E6-057D-CCCB-AF7FD17216CC}"/>
              </a:ext>
            </a:extLst>
          </p:cNvPr>
          <p:cNvSpPr txBox="1"/>
          <p:nvPr/>
        </p:nvSpPr>
        <p:spPr>
          <a:xfrm>
            <a:off x="7582524" y="4622909"/>
            <a:ext cx="7667468" cy="338554"/>
          </a:xfrm>
          <a:prstGeom prst="rect">
            <a:avLst/>
          </a:prstGeom>
          <a:noFill/>
        </p:spPr>
        <p:txBody>
          <a:bodyPr wrap="square">
            <a:spAutoFit/>
          </a:bodyPr>
          <a:lstStyle/>
          <a:p>
            <a:r>
              <a:rPr lang="en-GB" sz="1600" dirty="0">
                <a:effectLst/>
                <a:latin typeface="Times New Roman" panose="02020603050405020304" pitchFamily="18" charset="0"/>
                <a:ea typeface="Calibri" panose="020F0502020204030204" pitchFamily="34" charset="0"/>
              </a:rPr>
              <a:t>Poehner and </a:t>
            </a:r>
            <a:r>
              <a:rPr lang="en-GB" sz="1600" dirty="0" err="1">
                <a:effectLst/>
                <a:latin typeface="Times New Roman" panose="02020603050405020304" pitchFamily="18" charset="0"/>
                <a:ea typeface="Calibri" panose="020F0502020204030204" pitchFamily="34" charset="0"/>
              </a:rPr>
              <a:t>Lantolf</a:t>
            </a:r>
            <a:r>
              <a:rPr lang="en-GB" sz="1600" dirty="0">
                <a:effectLst/>
                <a:latin typeface="Times New Roman" panose="02020603050405020304" pitchFamily="18" charset="0"/>
                <a:ea typeface="Calibri" panose="020F0502020204030204" pitchFamily="34" charset="0"/>
              </a:rPr>
              <a:t>, 2024</a:t>
            </a:r>
            <a:endParaRPr lang="en-GB" sz="1600" dirty="0"/>
          </a:p>
        </p:txBody>
      </p:sp>
    </p:spTree>
    <p:extLst>
      <p:ext uri="{BB962C8B-B14F-4D97-AF65-F5344CB8AC3E}">
        <p14:creationId xmlns:p14="http://schemas.microsoft.com/office/powerpoint/2010/main" val="886310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DEAB9-37CC-1598-F132-3098249812F9}"/>
              </a:ext>
            </a:extLst>
          </p:cNvPr>
          <p:cNvSpPr>
            <a:spLocks noGrp="1"/>
          </p:cNvSpPr>
          <p:nvPr>
            <p:ph type="title"/>
          </p:nvPr>
        </p:nvSpPr>
        <p:spPr>
          <a:xfrm>
            <a:off x="4735643" y="0"/>
            <a:ext cx="10515600" cy="1325563"/>
          </a:xfrm>
        </p:spPr>
        <p:txBody>
          <a:bodyPr>
            <a:normAutofit/>
          </a:bodyPr>
          <a:lstStyle/>
          <a:p>
            <a:r>
              <a:rPr lang="en-GB" sz="3200" b="1" dirty="0">
                <a:latin typeface="Times New Roman" panose="02020603050405020304" pitchFamily="18" charset="0"/>
                <a:cs typeface="Times New Roman" panose="02020603050405020304" pitchFamily="18" charset="0"/>
              </a:rPr>
              <a:t>References</a:t>
            </a:r>
          </a:p>
        </p:txBody>
      </p:sp>
      <p:sp>
        <p:nvSpPr>
          <p:cNvPr id="4" name="TextBox 3">
            <a:extLst>
              <a:ext uri="{FF2B5EF4-FFF2-40B4-BE49-F238E27FC236}">
                <a16:creationId xmlns:a16="http://schemas.microsoft.com/office/drawing/2014/main" id="{41152CDE-D40B-0ABD-F23E-D76CCD54F205}"/>
              </a:ext>
            </a:extLst>
          </p:cNvPr>
          <p:cNvSpPr txBox="1"/>
          <p:nvPr/>
        </p:nvSpPr>
        <p:spPr>
          <a:xfrm>
            <a:off x="1231691" y="830388"/>
            <a:ext cx="9728617" cy="6027612"/>
          </a:xfrm>
          <a:prstGeom prst="rect">
            <a:avLst/>
          </a:prstGeom>
          <a:noFill/>
        </p:spPr>
        <p:txBody>
          <a:bodyPr wrap="square">
            <a:spAutoFit/>
          </a:bodyPr>
          <a:lstStyle/>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Bankston, C.,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Technology Modernization Requires Cultural Change.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https://www.forbes.com/councils/forbestechcouncil/2023/04/12/technology-modernization-requires-cultural-change/ [Accessed 13 June 2025].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Boots UK, (2025).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Company Information.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https://www.boots-uk.com/about-boots-uk/company-information/ [Accessed 13 June 2025].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Cohen, Y.A., (2022). Culture as adaptation.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Man in Adaptation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45-68). Routledge.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Forbes Business Council, (2021).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Three Barriers Business Leaders Often Face When Expanding To China.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https://www.forbes.com/councils/forbesbusinesscouncil/2021/07/01/three-barriers-business-leaders-often-face-when-expanding-to-china/ [Accessed 13 June 2025].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Khullar, R.,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Understanding The Value In Different Cultures When Exploring Global Expansion.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https://www.forbes.com/councils/forbescoachescouncil/2022/07/14/understanding-the-value-in-different-cultures-when-exploring-global-expansion/ [Accessed 12 June 2025].</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l">
              <a:lnSpc>
                <a:spcPct val="115000"/>
              </a:lnSpc>
              <a:spcAft>
                <a:spcPts val="800"/>
              </a:spcAft>
              <a:buFont typeface="Arial" panose="020B0604020202020204" pitchFamily="34" charset="0"/>
              <a:buChar cha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Machia, J., (2024).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Cultural Intelligence: Navigating Cross-Cultural Business Interactions.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https://www.forbes.com/councils/forbesbusinesscouncil/2024/07/26/cultural-intelligence-navigating-cross-cultural-business-interactions/ [Accessed 13 June 2025].</a:t>
            </a:r>
            <a:r>
              <a:rPr lang="en-GB" sz="20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300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909</Words>
  <Application>Microsoft Office PowerPoint</Application>
  <PresentationFormat>Widescreen</PresentationFormat>
  <Paragraphs>80</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 </vt:lpstr>
      <vt:lpstr>Table of Contents</vt:lpstr>
      <vt:lpstr>PowerPoint Presentation</vt:lpstr>
      <vt:lpstr>PowerPoint Presentation</vt:lpstr>
      <vt:lpstr>Contd…</vt:lpstr>
      <vt:lpstr>Understanding ‘Sociocultural Theory’ for the impact of culture  </vt:lpstr>
      <vt:lpstr>Chinese cultural elements needed to be overcome  </vt:lpstr>
      <vt:lpstr>Contd….</vt:lpstr>
      <vt:lpstr>Negotiation Strategies needed to make the deal.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2025-06-18T12:51:05Z</dcterms:created>
  <dcterms:modified xsi:type="dcterms:W3CDTF">2025-07-07T21:05:42Z</dcterms:modified>
</cp:coreProperties>
</file>