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rels" ContentType="application/vnd.openxmlformats-package.relationships+xml"/>
  <Default Extension="xml" ContentType="application/xml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charts/chart1.xml" ContentType="application/vnd.openxmlformats-officedocument.drawingml.chart+xml"/>
  <Override PartName="/ppt/charts/chart2.xml" ContentType="application/vnd.openxmlformats-officedocument.drawingml.chart+xml"/>
  <Override PartName="/ppt/theme/themeOverride1.xml" ContentType="application/vnd.openxmlformats-officedocument.themeOverride+xml"/>
  <Override PartName="/ppt/charts/chart3.xml" ContentType="application/vnd.openxmlformats-officedocument.drawingml.chart+xml"/>
  <Override PartName="/ppt/theme/themeOverride2.xml" ContentType="application/vnd.openxmlformats-officedocument.themeOverride+xml"/>
  <Override PartName="/ppt/charts/chart4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theme/themeOverride3.xml" ContentType="application/vnd.openxmlformats-officedocument.themeOverr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handoutMasterIdLst>
    <p:handoutMasterId r:id="rId31"/>
  </p:handoutMasterIdLst>
  <p:sldIdLst>
    <p:sldId id="256" r:id="rId2"/>
    <p:sldId id="258" r:id="rId3"/>
    <p:sldId id="259" r:id="rId4"/>
    <p:sldId id="261" r:id="rId5"/>
    <p:sldId id="287" r:id="rId6"/>
    <p:sldId id="262" r:id="rId7"/>
    <p:sldId id="288" r:id="rId8"/>
    <p:sldId id="290" r:id="rId9"/>
    <p:sldId id="263" r:id="rId10"/>
    <p:sldId id="265" r:id="rId11"/>
    <p:sldId id="264" r:id="rId12"/>
    <p:sldId id="266" r:id="rId13"/>
    <p:sldId id="289" r:id="rId14"/>
    <p:sldId id="268" r:id="rId15"/>
    <p:sldId id="257" r:id="rId16"/>
    <p:sldId id="270" r:id="rId17"/>
    <p:sldId id="271" r:id="rId18"/>
    <p:sldId id="282" r:id="rId19"/>
    <p:sldId id="279" r:id="rId20"/>
    <p:sldId id="272" r:id="rId21"/>
    <p:sldId id="276" r:id="rId22"/>
    <p:sldId id="280" r:id="rId23"/>
    <p:sldId id="281" r:id="rId24"/>
    <p:sldId id="283" r:id="rId25"/>
    <p:sldId id="273" r:id="rId26"/>
    <p:sldId id="277" r:id="rId27"/>
    <p:sldId id="286" r:id="rId28"/>
    <p:sldId id="275" r:id="rId29"/>
    <p:sldId id="274" r:id="rId30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1" autoAdjust="0"/>
    <p:restoredTop sz="94676" autoAdjust="0"/>
  </p:normalViewPr>
  <p:slideViewPr>
    <p:cSldViewPr>
      <p:cViewPr>
        <p:scale>
          <a:sx n="110" d="100"/>
          <a:sy n="110" d="100"/>
        </p:scale>
        <p:origin x="1644" y="7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30" y="70734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ableStyles" Target="tableStyles.xml"/></Relationships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oleObject" Target="file:///H:\UWTSD%20work\2014_2015\Sustainability%20through%20Technology\Recycling\Scrapped%20and%20recycling%20data.xlsx" TargetMode="External"/></Relationships>
</file>

<file path=ppt/charts/_rels/chart2.xml.rels><?xml version="1.0" encoding="UTF-8" standalone="yes"?>
<Relationships xmlns="http://schemas.openxmlformats.org/package/2006/relationships"><Relationship Id="rId2" Type="http://schemas.openxmlformats.org/officeDocument/2006/relationships/package" Target="../embeddings/Microsoft_Excel_Worksheet.xlsx"/><Relationship Id="rId1" Type="http://schemas.openxmlformats.org/officeDocument/2006/relationships/themeOverride" Target="../theme/themeOverride1.xml"/></Relationships>
</file>

<file path=ppt/charts/_rels/chart3.xml.rels><?xml version="1.0" encoding="UTF-8" standalone="yes"?>
<Relationships xmlns="http://schemas.openxmlformats.org/package/2006/relationships"><Relationship Id="rId2" Type="http://schemas.openxmlformats.org/officeDocument/2006/relationships/package" Target="../embeddings/Microsoft_Excel_Worksheet1.xlsx"/><Relationship Id="rId1" Type="http://schemas.openxmlformats.org/officeDocument/2006/relationships/themeOverride" Target="../theme/themeOverride2.xml"/></Relationships>
</file>

<file path=ppt/charts/_rels/chart4.xml.rels><?xml version="1.0" encoding="UTF-8" standalone="yes"?>
<Relationships xmlns="http://schemas.openxmlformats.org/package/2006/relationships"><Relationship Id="rId3" Type="http://schemas.openxmlformats.org/officeDocument/2006/relationships/themeOverride" Target="../theme/themeOverride3.xml"/><Relationship Id="rId2" Type="http://schemas.microsoft.com/office/2011/relationships/chartColorStyle" Target="colors1.xml"/><Relationship Id="rId1" Type="http://schemas.microsoft.com/office/2011/relationships/chartStyle" Target="style1.xml"/><Relationship Id="rId4" Type="http://schemas.openxmlformats.org/officeDocument/2006/relationships/oleObject" Target="../embeddings/oleObject1.bin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/>
            </a:pPr>
            <a:r>
              <a:rPr lang="en-US"/>
              <a:t>Number of cars scrapped annually</a:t>
            </a:r>
          </a:p>
        </c:rich>
      </c:tx>
      <c:layout/>
      <c:overlay val="1"/>
    </c:title>
    <c:autoTitleDeleted val="0"/>
    <c:plotArea>
      <c:layout>
        <c:manualLayout>
          <c:layoutTarget val="inner"/>
          <c:xMode val="edge"/>
          <c:yMode val="edge"/>
          <c:x val="0.13329402088829886"/>
          <c:y val="0.12128598297682425"/>
          <c:w val="0.76858742851502859"/>
          <c:h val="0.7484631323918518"/>
        </c:manualLayout>
      </c:layout>
      <c:barChart>
        <c:barDir val="col"/>
        <c:grouping val="clustered"/>
        <c:varyColors val="0"/>
        <c:ser>
          <c:idx val="0"/>
          <c:order val="0"/>
          <c:invertIfNegative val="0"/>
          <c:cat>
            <c:numRef>
              <c:f>Sheet1!$C$10:$C$18</c:f>
              <c:numCache>
                <c:formatCode>General</c:formatCode>
                <c:ptCount val="9"/>
                <c:pt idx="0">
                  <c:v>2006</c:v>
                </c:pt>
                <c:pt idx="1">
                  <c:v>2007</c:v>
                </c:pt>
                <c:pt idx="2">
                  <c:v>2008</c:v>
                </c:pt>
                <c:pt idx="3">
                  <c:v>2009</c:v>
                </c:pt>
                <c:pt idx="4">
                  <c:v>2010</c:v>
                </c:pt>
                <c:pt idx="5">
                  <c:v>2011</c:v>
                </c:pt>
                <c:pt idx="6">
                  <c:v>2012</c:v>
                </c:pt>
                <c:pt idx="7">
                  <c:v>2013</c:v>
                </c:pt>
                <c:pt idx="8">
                  <c:v>2014</c:v>
                </c:pt>
              </c:numCache>
            </c:numRef>
          </c:cat>
          <c:val>
            <c:numRef>
              <c:f>Sheet1!$C$10:$C$18</c:f>
              <c:numCache>
                <c:formatCode>General</c:formatCode>
                <c:ptCount val="9"/>
                <c:pt idx="0">
                  <c:v>2006</c:v>
                </c:pt>
                <c:pt idx="1">
                  <c:v>2007</c:v>
                </c:pt>
                <c:pt idx="2">
                  <c:v>2008</c:v>
                </c:pt>
                <c:pt idx="3">
                  <c:v>2009</c:v>
                </c:pt>
                <c:pt idx="4">
                  <c:v>2010</c:v>
                </c:pt>
                <c:pt idx="5">
                  <c:v>2011</c:v>
                </c:pt>
                <c:pt idx="6">
                  <c:v>2012</c:v>
                </c:pt>
                <c:pt idx="7">
                  <c:v>2013</c:v>
                </c:pt>
                <c:pt idx="8">
                  <c:v>2014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A6FE-4345-A918-B71B5D1404D9}"/>
            </c:ext>
          </c:extLst>
        </c:ser>
        <c:ser>
          <c:idx val="1"/>
          <c:order val="1"/>
          <c:invertIfNegative val="0"/>
          <c:cat>
            <c:numRef>
              <c:f>Sheet1!$C$10:$C$18</c:f>
              <c:numCache>
                <c:formatCode>General</c:formatCode>
                <c:ptCount val="9"/>
                <c:pt idx="0">
                  <c:v>2006</c:v>
                </c:pt>
                <c:pt idx="1">
                  <c:v>2007</c:v>
                </c:pt>
                <c:pt idx="2">
                  <c:v>2008</c:v>
                </c:pt>
                <c:pt idx="3">
                  <c:v>2009</c:v>
                </c:pt>
                <c:pt idx="4">
                  <c:v>2010</c:v>
                </c:pt>
                <c:pt idx="5">
                  <c:v>2011</c:v>
                </c:pt>
                <c:pt idx="6">
                  <c:v>2012</c:v>
                </c:pt>
                <c:pt idx="7">
                  <c:v>2013</c:v>
                </c:pt>
                <c:pt idx="8">
                  <c:v>2014</c:v>
                </c:pt>
              </c:numCache>
            </c:numRef>
          </c:cat>
          <c:val>
            <c:numRef>
              <c:f>Sheet1!$D$10:$D$18</c:f>
              <c:numCache>
                <c:formatCode>General</c:formatCode>
                <c:ptCount val="9"/>
                <c:pt idx="0">
                  <c:v>995496</c:v>
                </c:pt>
                <c:pt idx="1">
                  <c:v>1138496</c:v>
                </c:pt>
                <c:pt idx="2">
                  <c:v>1210294</c:v>
                </c:pt>
                <c:pt idx="3">
                  <c:v>1329517</c:v>
                </c:pt>
                <c:pt idx="4">
                  <c:v>1157438</c:v>
                </c:pt>
                <c:pt idx="5">
                  <c:v>1220873</c:v>
                </c:pt>
                <c:pt idx="6">
                  <c:v>1163123</c:v>
                </c:pt>
                <c:pt idx="7">
                  <c:v>1149459</c:v>
                </c:pt>
                <c:pt idx="8">
                  <c:v>1106846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A6FE-4345-A918-B71B5D1404D9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axId val="243246584"/>
        <c:axId val="243246976"/>
      </c:barChart>
      <c:catAx>
        <c:axId val="243246584"/>
        <c:scaling>
          <c:orientation val="minMax"/>
        </c:scaling>
        <c:delete val="0"/>
        <c:axPos val="b"/>
        <c:title>
          <c:tx>
            <c:rich>
              <a:bodyPr/>
              <a:lstStyle/>
              <a:p>
                <a:pPr>
                  <a:defRPr/>
                </a:pPr>
                <a:r>
                  <a:rPr lang="en-GB"/>
                  <a:t>Year</a:t>
                </a:r>
              </a:p>
            </c:rich>
          </c:tx>
          <c:layout/>
          <c:overlay val="0"/>
        </c:title>
        <c:numFmt formatCode="General" sourceLinked="1"/>
        <c:majorTickMark val="out"/>
        <c:minorTickMark val="none"/>
        <c:tickLblPos val="nextTo"/>
        <c:crossAx val="243246976"/>
        <c:crossesAt val="850000"/>
        <c:auto val="1"/>
        <c:lblAlgn val="ctr"/>
        <c:lblOffset val="100"/>
        <c:noMultiLvlLbl val="0"/>
      </c:catAx>
      <c:valAx>
        <c:axId val="243246976"/>
        <c:scaling>
          <c:orientation val="minMax"/>
          <c:min val="850000"/>
        </c:scaling>
        <c:delete val="0"/>
        <c:axPos val="l"/>
        <c:majorGridlines/>
        <c:title>
          <c:tx>
            <c:rich>
              <a:bodyPr/>
              <a:lstStyle/>
              <a:p>
                <a:pPr algn="ctr">
                  <a:defRPr/>
                </a:pPr>
                <a:r>
                  <a:rPr lang="en-GB"/>
                  <a:t>Number</a:t>
                </a:r>
                <a:r>
                  <a:rPr lang="en-GB" baseline="0"/>
                  <a:t> of Vehicles scrapped</a:t>
                </a:r>
                <a:endParaRPr lang="en-GB"/>
              </a:p>
            </c:rich>
          </c:tx>
          <c:layout>
            <c:manualLayout>
              <c:xMode val="edge"/>
              <c:yMode val="edge"/>
              <c:x val="9.0118960485493691E-4"/>
              <c:y val="0.32634278002699058"/>
            </c:manualLayout>
          </c:layout>
          <c:overlay val="0"/>
        </c:title>
        <c:numFmt formatCode="General" sourceLinked="1"/>
        <c:majorTickMark val="out"/>
        <c:minorTickMark val="none"/>
        <c:tickLblPos val="nextTo"/>
        <c:crossAx val="243246584"/>
        <c:crosses val="autoZero"/>
        <c:crossBetween val="between"/>
        <c:majorUnit val="150000"/>
      </c:valAx>
    </c:plotArea>
    <c:plotVisOnly val="1"/>
    <c:dispBlanksAs val="gap"/>
    <c:showDLblsOverMax val="0"/>
  </c:chart>
  <c:externalData r:id="rId1">
    <c:autoUpdate val="0"/>
  </c:externalData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/>
          <a:lstStyle/>
          <a:p>
            <a:pPr>
              <a:defRPr/>
            </a:pPr>
            <a:r>
              <a:rPr lang="en-GB"/>
              <a:t>New Car</a:t>
            </a:r>
            <a:r>
              <a:rPr lang="en-GB" baseline="0"/>
              <a:t> Sales Projected as ELVs</a:t>
            </a:r>
            <a:endParaRPr lang="en-GB"/>
          </a:p>
        </c:rich>
      </c:tx>
      <c:layout/>
      <c:overlay val="1"/>
    </c:title>
    <c:autoTitleDeleted val="0"/>
    <c:plotArea>
      <c:layout>
        <c:manualLayout>
          <c:layoutTarget val="inner"/>
          <c:xMode val="edge"/>
          <c:yMode val="edge"/>
          <c:x val="0.16187581322351741"/>
          <c:y val="0.14562045465439033"/>
          <c:w val="0.65833925784830571"/>
          <c:h val="0.7398041552465654"/>
        </c:manualLayout>
      </c:layout>
      <c:lineChart>
        <c:grouping val="standard"/>
        <c:varyColors val="0"/>
        <c:ser>
          <c:idx val="0"/>
          <c:order val="0"/>
          <c:tx>
            <c:strRef>
              <c:f>Sheet2!$D$4</c:f>
              <c:strCache>
                <c:ptCount val="1"/>
                <c:pt idx="0">
                  <c:v>New Car Sales</c:v>
                </c:pt>
              </c:strCache>
            </c:strRef>
          </c:tx>
          <c:marker>
            <c:symbol val="none"/>
          </c:marker>
          <c:cat>
            <c:numRef>
              <c:f>Sheet2!$C$5:$C$41</c:f>
              <c:numCache>
                <c:formatCode>General</c:formatCode>
                <c:ptCount val="37"/>
                <c:pt idx="0">
                  <c:v>1992</c:v>
                </c:pt>
                <c:pt idx="1">
                  <c:v>1993</c:v>
                </c:pt>
                <c:pt idx="2">
                  <c:v>1994</c:v>
                </c:pt>
                <c:pt idx="3">
                  <c:v>1995</c:v>
                </c:pt>
                <c:pt idx="4">
                  <c:v>1996</c:v>
                </c:pt>
                <c:pt idx="5">
                  <c:v>1997</c:v>
                </c:pt>
                <c:pt idx="6">
                  <c:v>1998</c:v>
                </c:pt>
                <c:pt idx="7">
                  <c:v>1999</c:v>
                </c:pt>
                <c:pt idx="8">
                  <c:v>2000</c:v>
                </c:pt>
                <c:pt idx="9">
                  <c:v>2001</c:v>
                </c:pt>
                <c:pt idx="10">
                  <c:v>2002</c:v>
                </c:pt>
                <c:pt idx="11">
                  <c:v>2003</c:v>
                </c:pt>
                <c:pt idx="12">
                  <c:v>2004</c:v>
                </c:pt>
                <c:pt idx="13">
                  <c:v>2005</c:v>
                </c:pt>
                <c:pt idx="14">
                  <c:v>2006</c:v>
                </c:pt>
                <c:pt idx="15">
                  <c:v>2007</c:v>
                </c:pt>
                <c:pt idx="16">
                  <c:v>2008</c:v>
                </c:pt>
                <c:pt idx="17">
                  <c:v>2009</c:v>
                </c:pt>
                <c:pt idx="18">
                  <c:v>2010</c:v>
                </c:pt>
                <c:pt idx="19">
                  <c:v>2011</c:v>
                </c:pt>
                <c:pt idx="20">
                  <c:v>2012</c:v>
                </c:pt>
                <c:pt idx="21">
                  <c:v>2013</c:v>
                </c:pt>
                <c:pt idx="22">
                  <c:v>2014</c:v>
                </c:pt>
                <c:pt idx="23">
                  <c:v>2015</c:v>
                </c:pt>
                <c:pt idx="24">
                  <c:v>2016</c:v>
                </c:pt>
                <c:pt idx="25">
                  <c:v>2017</c:v>
                </c:pt>
                <c:pt idx="26">
                  <c:v>2018</c:v>
                </c:pt>
                <c:pt idx="27">
                  <c:v>2019</c:v>
                </c:pt>
                <c:pt idx="28">
                  <c:v>2020</c:v>
                </c:pt>
                <c:pt idx="29">
                  <c:v>2021</c:v>
                </c:pt>
                <c:pt idx="30">
                  <c:v>2022</c:v>
                </c:pt>
                <c:pt idx="31">
                  <c:v>2023</c:v>
                </c:pt>
                <c:pt idx="32">
                  <c:v>2024</c:v>
                </c:pt>
                <c:pt idx="33">
                  <c:v>2025</c:v>
                </c:pt>
                <c:pt idx="34">
                  <c:v>2026</c:v>
                </c:pt>
                <c:pt idx="35">
                  <c:v>2027</c:v>
                </c:pt>
                <c:pt idx="36">
                  <c:v>2028</c:v>
                </c:pt>
              </c:numCache>
            </c:numRef>
          </c:cat>
          <c:val>
            <c:numRef>
              <c:f>Sheet2!$D$5:$D$41</c:f>
              <c:numCache>
                <c:formatCode>General</c:formatCode>
                <c:ptCount val="37"/>
                <c:pt idx="0">
                  <c:v>1593601</c:v>
                </c:pt>
                <c:pt idx="1">
                  <c:v>1778426</c:v>
                </c:pt>
                <c:pt idx="2">
                  <c:v>1910933</c:v>
                </c:pt>
                <c:pt idx="3">
                  <c:v>1945366</c:v>
                </c:pt>
                <c:pt idx="4">
                  <c:v>2025447</c:v>
                </c:pt>
                <c:pt idx="5">
                  <c:v>2170725</c:v>
                </c:pt>
                <c:pt idx="6">
                  <c:v>2247402</c:v>
                </c:pt>
                <c:pt idx="7">
                  <c:v>2197615</c:v>
                </c:pt>
                <c:pt idx="8">
                  <c:v>2221647</c:v>
                </c:pt>
                <c:pt idx="9">
                  <c:v>2458769</c:v>
                </c:pt>
                <c:pt idx="10">
                  <c:v>2563631</c:v>
                </c:pt>
                <c:pt idx="11">
                  <c:v>2579050</c:v>
                </c:pt>
                <c:pt idx="12">
                  <c:v>2567269</c:v>
                </c:pt>
                <c:pt idx="13">
                  <c:v>2439717</c:v>
                </c:pt>
                <c:pt idx="14">
                  <c:v>2344864</c:v>
                </c:pt>
                <c:pt idx="15">
                  <c:v>2404007</c:v>
                </c:pt>
                <c:pt idx="16">
                  <c:v>2131795</c:v>
                </c:pt>
                <c:pt idx="17">
                  <c:v>1994999</c:v>
                </c:pt>
                <c:pt idx="18">
                  <c:v>2030846</c:v>
                </c:pt>
                <c:pt idx="19">
                  <c:v>1941253</c:v>
                </c:pt>
                <c:pt idx="20">
                  <c:v>2044609</c:v>
                </c:pt>
                <c:pt idx="21">
                  <c:v>2264737</c:v>
                </c:pt>
                <c:pt idx="22">
                  <c:v>2476435</c:v>
                </c:pt>
                <c:pt idx="23">
                  <c:v>2633503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3BD8-49F3-9BE8-908EC43C3A5A}"/>
            </c:ext>
          </c:extLst>
        </c:ser>
        <c:ser>
          <c:idx val="1"/>
          <c:order val="1"/>
          <c:tx>
            <c:strRef>
              <c:f>Sheet2!$E$4</c:f>
              <c:strCache>
                <c:ptCount val="1"/>
                <c:pt idx="0">
                  <c:v>Expected as ELVs</c:v>
                </c:pt>
              </c:strCache>
            </c:strRef>
          </c:tx>
          <c:marker>
            <c:symbol val="none"/>
          </c:marker>
          <c:cat>
            <c:numRef>
              <c:f>Sheet2!$C$5:$C$41</c:f>
              <c:numCache>
                <c:formatCode>General</c:formatCode>
                <c:ptCount val="37"/>
                <c:pt idx="0">
                  <c:v>1992</c:v>
                </c:pt>
                <c:pt idx="1">
                  <c:v>1993</c:v>
                </c:pt>
                <c:pt idx="2">
                  <c:v>1994</c:v>
                </c:pt>
                <c:pt idx="3">
                  <c:v>1995</c:v>
                </c:pt>
                <c:pt idx="4">
                  <c:v>1996</c:v>
                </c:pt>
                <c:pt idx="5">
                  <c:v>1997</c:v>
                </c:pt>
                <c:pt idx="6">
                  <c:v>1998</c:v>
                </c:pt>
                <c:pt idx="7">
                  <c:v>1999</c:v>
                </c:pt>
                <c:pt idx="8">
                  <c:v>2000</c:v>
                </c:pt>
                <c:pt idx="9">
                  <c:v>2001</c:v>
                </c:pt>
                <c:pt idx="10">
                  <c:v>2002</c:v>
                </c:pt>
                <c:pt idx="11">
                  <c:v>2003</c:v>
                </c:pt>
                <c:pt idx="12">
                  <c:v>2004</c:v>
                </c:pt>
                <c:pt idx="13">
                  <c:v>2005</c:v>
                </c:pt>
                <c:pt idx="14">
                  <c:v>2006</c:v>
                </c:pt>
                <c:pt idx="15">
                  <c:v>2007</c:v>
                </c:pt>
                <c:pt idx="16">
                  <c:v>2008</c:v>
                </c:pt>
                <c:pt idx="17">
                  <c:v>2009</c:v>
                </c:pt>
                <c:pt idx="18">
                  <c:v>2010</c:v>
                </c:pt>
                <c:pt idx="19">
                  <c:v>2011</c:v>
                </c:pt>
                <c:pt idx="20">
                  <c:v>2012</c:v>
                </c:pt>
                <c:pt idx="21">
                  <c:v>2013</c:v>
                </c:pt>
                <c:pt idx="22">
                  <c:v>2014</c:v>
                </c:pt>
                <c:pt idx="23">
                  <c:v>2015</c:v>
                </c:pt>
                <c:pt idx="24">
                  <c:v>2016</c:v>
                </c:pt>
                <c:pt idx="25">
                  <c:v>2017</c:v>
                </c:pt>
                <c:pt idx="26">
                  <c:v>2018</c:v>
                </c:pt>
                <c:pt idx="27">
                  <c:v>2019</c:v>
                </c:pt>
                <c:pt idx="28">
                  <c:v>2020</c:v>
                </c:pt>
                <c:pt idx="29">
                  <c:v>2021</c:v>
                </c:pt>
                <c:pt idx="30">
                  <c:v>2022</c:v>
                </c:pt>
                <c:pt idx="31">
                  <c:v>2023</c:v>
                </c:pt>
                <c:pt idx="32">
                  <c:v>2024</c:v>
                </c:pt>
                <c:pt idx="33">
                  <c:v>2025</c:v>
                </c:pt>
                <c:pt idx="34">
                  <c:v>2026</c:v>
                </c:pt>
                <c:pt idx="35">
                  <c:v>2027</c:v>
                </c:pt>
                <c:pt idx="36">
                  <c:v>2028</c:v>
                </c:pt>
              </c:numCache>
            </c:numRef>
          </c:cat>
          <c:val>
            <c:numRef>
              <c:f>Sheet2!$E$5:$E$41</c:f>
              <c:numCache>
                <c:formatCode>General</c:formatCode>
                <c:ptCount val="37"/>
                <c:pt idx="13">
                  <c:v>1593601</c:v>
                </c:pt>
                <c:pt idx="14">
                  <c:v>1778426</c:v>
                </c:pt>
                <c:pt idx="15">
                  <c:v>1910933</c:v>
                </c:pt>
                <c:pt idx="16">
                  <c:v>1945366</c:v>
                </c:pt>
                <c:pt idx="17">
                  <c:v>2025447</c:v>
                </c:pt>
                <c:pt idx="18">
                  <c:v>2170725</c:v>
                </c:pt>
                <c:pt idx="19">
                  <c:v>2247402</c:v>
                </c:pt>
                <c:pt idx="20">
                  <c:v>2197615</c:v>
                </c:pt>
                <c:pt idx="21">
                  <c:v>2221647</c:v>
                </c:pt>
                <c:pt idx="22">
                  <c:v>2458769</c:v>
                </c:pt>
                <c:pt idx="23">
                  <c:v>2563631</c:v>
                </c:pt>
                <c:pt idx="24">
                  <c:v>2579050</c:v>
                </c:pt>
                <c:pt idx="25">
                  <c:v>2567269</c:v>
                </c:pt>
                <c:pt idx="26">
                  <c:v>2439717</c:v>
                </c:pt>
                <c:pt idx="27">
                  <c:v>2344864</c:v>
                </c:pt>
                <c:pt idx="28">
                  <c:v>2404007</c:v>
                </c:pt>
                <c:pt idx="29">
                  <c:v>2131795</c:v>
                </c:pt>
                <c:pt idx="30">
                  <c:v>1994999</c:v>
                </c:pt>
                <c:pt idx="31">
                  <c:v>2030846</c:v>
                </c:pt>
                <c:pt idx="32">
                  <c:v>1941253</c:v>
                </c:pt>
                <c:pt idx="33">
                  <c:v>2044609</c:v>
                </c:pt>
                <c:pt idx="34">
                  <c:v>2264737</c:v>
                </c:pt>
                <c:pt idx="35">
                  <c:v>2476435</c:v>
                </c:pt>
                <c:pt idx="36">
                  <c:v>2633503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3BD8-49F3-9BE8-908EC43C3A5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160867200"/>
        <c:axId val="160867592"/>
      </c:lineChart>
      <c:catAx>
        <c:axId val="160867200"/>
        <c:scaling>
          <c:orientation val="minMax"/>
        </c:scaling>
        <c:delete val="0"/>
        <c:axPos val="b"/>
        <c:title>
          <c:tx>
            <c:rich>
              <a:bodyPr/>
              <a:lstStyle/>
              <a:p>
                <a:pPr>
                  <a:defRPr/>
                </a:pPr>
                <a:r>
                  <a:rPr lang="en-GB" dirty="0" smtClean="0"/>
                  <a:t>Year</a:t>
                </a:r>
                <a:endParaRPr lang="en-GB" dirty="0"/>
              </a:p>
            </c:rich>
          </c:tx>
          <c:layout/>
          <c:overlay val="0"/>
        </c:title>
        <c:numFmt formatCode="General" sourceLinked="1"/>
        <c:majorTickMark val="out"/>
        <c:minorTickMark val="none"/>
        <c:tickLblPos val="nextTo"/>
        <c:crossAx val="160867592"/>
        <c:crosses val="autoZero"/>
        <c:auto val="1"/>
        <c:lblAlgn val="ctr"/>
        <c:lblOffset val="100"/>
        <c:noMultiLvlLbl val="0"/>
      </c:catAx>
      <c:valAx>
        <c:axId val="160867592"/>
        <c:scaling>
          <c:orientation val="minMax"/>
        </c:scaling>
        <c:delete val="0"/>
        <c:axPos val="l"/>
        <c:majorGridlines/>
        <c:title>
          <c:tx>
            <c:rich>
              <a:bodyPr/>
              <a:lstStyle/>
              <a:p>
                <a:pPr>
                  <a:defRPr/>
                </a:pPr>
                <a:r>
                  <a:rPr lang="en-GB" dirty="0" smtClean="0"/>
                  <a:t>Number of Vehicles</a:t>
                </a:r>
                <a:endParaRPr lang="en-GB" dirty="0"/>
              </a:p>
            </c:rich>
          </c:tx>
          <c:layout/>
          <c:overlay val="0"/>
        </c:title>
        <c:numFmt formatCode="General" sourceLinked="1"/>
        <c:majorTickMark val="out"/>
        <c:minorTickMark val="none"/>
        <c:tickLblPos val="nextTo"/>
        <c:crossAx val="160867200"/>
        <c:crosses val="autoZero"/>
        <c:crossBetween val="between"/>
      </c:valAx>
    </c:plotArea>
    <c:legend>
      <c:legendPos val="r"/>
      <c:layout>
        <c:manualLayout>
          <c:xMode val="edge"/>
          <c:yMode val="edge"/>
          <c:x val="0.83611512785774011"/>
          <c:y val="0.43745642568618653"/>
          <c:w val="0.15025625204004525"/>
          <c:h val="0.29110528425703619"/>
        </c:manualLayout>
      </c:layout>
      <c:overlay val="0"/>
    </c:legend>
    <c:plotVisOnly val="1"/>
    <c:dispBlanksAs val="gap"/>
    <c:showDLblsOverMax val="0"/>
  </c:chart>
  <c:externalData r:id="rId2">
    <c:autoUpdate val="0"/>
  </c:externalData>
</c:chartSpace>
</file>

<file path=ppt/charts/chart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/>
          <a:lstStyle/>
          <a:p>
            <a:pPr>
              <a:defRPr/>
            </a:pPr>
            <a:r>
              <a:rPr lang="en-GB"/>
              <a:t>Comparison</a:t>
            </a:r>
            <a:r>
              <a:rPr lang="en-GB" baseline="0"/>
              <a:t> of Actual End of Life Volumes against Predicted Volumes</a:t>
            </a:r>
            <a:endParaRPr lang="en-GB"/>
          </a:p>
        </c:rich>
      </c:tx>
      <c:layout/>
      <c:overlay val="0"/>
    </c:title>
    <c:autoTitleDeleted val="0"/>
    <c:plotArea>
      <c:layout/>
      <c:lineChart>
        <c:grouping val="standard"/>
        <c:varyColors val="0"/>
        <c:ser>
          <c:idx val="0"/>
          <c:order val="0"/>
          <c:tx>
            <c:strRef>
              <c:f>Sheet4!$D$4</c:f>
              <c:strCache>
                <c:ptCount val="1"/>
                <c:pt idx="0">
                  <c:v>Offical ELV</c:v>
                </c:pt>
              </c:strCache>
            </c:strRef>
          </c:tx>
          <c:marker>
            <c:symbol val="none"/>
          </c:marker>
          <c:cat>
            <c:numRef>
              <c:f>Sheet4!$C$5:$C$13</c:f>
              <c:numCache>
                <c:formatCode>General</c:formatCode>
                <c:ptCount val="9"/>
                <c:pt idx="0">
                  <c:v>2006</c:v>
                </c:pt>
                <c:pt idx="1">
                  <c:v>2007</c:v>
                </c:pt>
                <c:pt idx="2">
                  <c:v>2008</c:v>
                </c:pt>
                <c:pt idx="3">
                  <c:v>2009</c:v>
                </c:pt>
                <c:pt idx="4">
                  <c:v>2010</c:v>
                </c:pt>
                <c:pt idx="5">
                  <c:v>2011</c:v>
                </c:pt>
                <c:pt idx="6">
                  <c:v>2012</c:v>
                </c:pt>
                <c:pt idx="7">
                  <c:v>2013</c:v>
                </c:pt>
                <c:pt idx="8">
                  <c:v>2014</c:v>
                </c:pt>
              </c:numCache>
            </c:numRef>
          </c:cat>
          <c:val>
            <c:numRef>
              <c:f>Sheet4!$D$5:$D$13</c:f>
              <c:numCache>
                <c:formatCode>General</c:formatCode>
                <c:ptCount val="9"/>
                <c:pt idx="0">
                  <c:v>995496</c:v>
                </c:pt>
                <c:pt idx="1">
                  <c:v>1138496</c:v>
                </c:pt>
                <c:pt idx="2">
                  <c:v>1210294</c:v>
                </c:pt>
                <c:pt idx="3">
                  <c:v>1329517</c:v>
                </c:pt>
                <c:pt idx="4">
                  <c:v>1157438</c:v>
                </c:pt>
                <c:pt idx="5">
                  <c:v>1220873</c:v>
                </c:pt>
                <c:pt idx="6">
                  <c:v>1163123</c:v>
                </c:pt>
                <c:pt idx="7">
                  <c:v>1149459</c:v>
                </c:pt>
                <c:pt idx="8">
                  <c:v>1106846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96ED-4E87-9567-830550D79ED8}"/>
            </c:ext>
          </c:extLst>
        </c:ser>
        <c:ser>
          <c:idx val="1"/>
          <c:order val="1"/>
          <c:tx>
            <c:strRef>
              <c:f>Sheet4!$E$4</c:f>
              <c:strCache>
                <c:ptCount val="1"/>
                <c:pt idx="0">
                  <c:v>Method 1 predicted</c:v>
                </c:pt>
              </c:strCache>
            </c:strRef>
          </c:tx>
          <c:marker>
            <c:symbol val="none"/>
          </c:marker>
          <c:cat>
            <c:numRef>
              <c:f>Sheet4!$C$5:$C$13</c:f>
              <c:numCache>
                <c:formatCode>General</c:formatCode>
                <c:ptCount val="9"/>
                <c:pt idx="0">
                  <c:v>2006</c:v>
                </c:pt>
                <c:pt idx="1">
                  <c:v>2007</c:v>
                </c:pt>
                <c:pt idx="2">
                  <c:v>2008</c:v>
                </c:pt>
                <c:pt idx="3">
                  <c:v>2009</c:v>
                </c:pt>
                <c:pt idx="4">
                  <c:v>2010</c:v>
                </c:pt>
                <c:pt idx="5">
                  <c:v>2011</c:v>
                </c:pt>
                <c:pt idx="6">
                  <c:v>2012</c:v>
                </c:pt>
                <c:pt idx="7">
                  <c:v>2013</c:v>
                </c:pt>
                <c:pt idx="8">
                  <c:v>2014</c:v>
                </c:pt>
              </c:numCache>
            </c:numRef>
          </c:cat>
          <c:val>
            <c:numRef>
              <c:f>Sheet4!$E$5:$E$13</c:f>
              <c:numCache>
                <c:formatCode>General</c:formatCode>
                <c:ptCount val="9"/>
                <c:pt idx="0">
                  <c:v>2344864</c:v>
                </c:pt>
                <c:pt idx="1">
                  <c:v>2404007</c:v>
                </c:pt>
                <c:pt idx="2">
                  <c:v>2131795</c:v>
                </c:pt>
                <c:pt idx="3">
                  <c:v>1994999</c:v>
                </c:pt>
                <c:pt idx="4">
                  <c:v>2030846</c:v>
                </c:pt>
                <c:pt idx="5">
                  <c:v>1941253</c:v>
                </c:pt>
                <c:pt idx="6">
                  <c:v>2044609</c:v>
                </c:pt>
                <c:pt idx="7">
                  <c:v>2264737</c:v>
                </c:pt>
                <c:pt idx="8">
                  <c:v>2476435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96ED-4E87-9567-830550D79ED8}"/>
            </c:ext>
          </c:extLst>
        </c:ser>
        <c:ser>
          <c:idx val="2"/>
          <c:order val="2"/>
          <c:tx>
            <c:strRef>
              <c:f>Sheet4!$F$4</c:f>
              <c:strCache>
                <c:ptCount val="1"/>
                <c:pt idx="0">
                  <c:v>Method 2 predicted</c:v>
                </c:pt>
              </c:strCache>
            </c:strRef>
          </c:tx>
          <c:marker>
            <c:symbol val="none"/>
          </c:marker>
          <c:cat>
            <c:numRef>
              <c:f>Sheet4!$C$5:$C$13</c:f>
              <c:numCache>
                <c:formatCode>General</c:formatCode>
                <c:ptCount val="9"/>
                <c:pt idx="0">
                  <c:v>2006</c:v>
                </c:pt>
                <c:pt idx="1">
                  <c:v>2007</c:v>
                </c:pt>
                <c:pt idx="2">
                  <c:v>2008</c:v>
                </c:pt>
                <c:pt idx="3">
                  <c:v>2009</c:v>
                </c:pt>
                <c:pt idx="4">
                  <c:v>2010</c:v>
                </c:pt>
                <c:pt idx="5">
                  <c:v>2011</c:v>
                </c:pt>
                <c:pt idx="6">
                  <c:v>2012</c:v>
                </c:pt>
                <c:pt idx="7">
                  <c:v>2013</c:v>
                </c:pt>
                <c:pt idx="8">
                  <c:v>2014</c:v>
                </c:pt>
              </c:numCache>
            </c:numRef>
          </c:cat>
          <c:val>
            <c:numRef>
              <c:f>Sheet4!$F$5:$F$13</c:f>
              <c:numCache>
                <c:formatCode>General</c:formatCode>
                <c:ptCount val="9"/>
                <c:pt idx="0">
                  <c:v>1778426</c:v>
                </c:pt>
                <c:pt idx="1">
                  <c:v>1910933</c:v>
                </c:pt>
                <c:pt idx="2">
                  <c:v>1945366</c:v>
                </c:pt>
                <c:pt idx="3">
                  <c:v>2025447</c:v>
                </c:pt>
                <c:pt idx="4">
                  <c:v>2170725</c:v>
                </c:pt>
                <c:pt idx="5">
                  <c:v>2247402</c:v>
                </c:pt>
                <c:pt idx="6">
                  <c:v>2197615</c:v>
                </c:pt>
                <c:pt idx="7">
                  <c:v>2221647</c:v>
                </c:pt>
                <c:pt idx="8">
                  <c:v>2458769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2-96ED-4E87-9567-830550D79ED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379047184"/>
        <c:axId val="379047576"/>
      </c:lineChart>
      <c:catAx>
        <c:axId val="379047184"/>
        <c:scaling>
          <c:orientation val="minMax"/>
        </c:scaling>
        <c:delete val="0"/>
        <c:axPos val="b"/>
        <c:title>
          <c:tx>
            <c:rich>
              <a:bodyPr/>
              <a:lstStyle/>
              <a:p>
                <a:pPr>
                  <a:defRPr/>
                </a:pPr>
                <a:r>
                  <a:rPr lang="en-GB"/>
                  <a:t>Year</a:t>
                </a:r>
              </a:p>
            </c:rich>
          </c:tx>
          <c:layout/>
          <c:overlay val="0"/>
        </c:title>
        <c:numFmt formatCode="General" sourceLinked="1"/>
        <c:majorTickMark val="out"/>
        <c:minorTickMark val="none"/>
        <c:tickLblPos val="nextTo"/>
        <c:txPr>
          <a:bodyPr/>
          <a:lstStyle/>
          <a:p>
            <a:pPr>
              <a:defRPr sz="1400"/>
            </a:pPr>
            <a:endParaRPr lang="en-US"/>
          </a:p>
        </c:txPr>
        <c:crossAx val="379047576"/>
        <c:crosses val="autoZero"/>
        <c:auto val="1"/>
        <c:lblAlgn val="ctr"/>
        <c:lblOffset val="100"/>
        <c:noMultiLvlLbl val="0"/>
      </c:catAx>
      <c:valAx>
        <c:axId val="379047576"/>
        <c:scaling>
          <c:orientation val="minMax"/>
        </c:scaling>
        <c:delete val="0"/>
        <c:axPos val="l"/>
        <c:majorGridlines/>
        <c:title>
          <c:tx>
            <c:rich>
              <a:bodyPr/>
              <a:lstStyle/>
              <a:p>
                <a:pPr>
                  <a:defRPr/>
                </a:pPr>
                <a:r>
                  <a:rPr lang="en-GB"/>
                  <a:t>Number</a:t>
                </a:r>
                <a:r>
                  <a:rPr lang="en-GB" baseline="0"/>
                  <a:t> of Vehicles</a:t>
                </a:r>
                <a:endParaRPr lang="en-GB"/>
              </a:p>
            </c:rich>
          </c:tx>
          <c:layout/>
          <c:overlay val="0"/>
        </c:title>
        <c:numFmt formatCode="General" sourceLinked="1"/>
        <c:majorTickMark val="out"/>
        <c:minorTickMark val="none"/>
        <c:tickLblPos val="nextTo"/>
        <c:txPr>
          <a:bodyPr/>
          <a:lstStyle/>
          <a:p>
            <a:pPr>
              <a:defRPr sz="1400"/>
            </a:pPr>
            <a:endParaRPr lang="en-US"/>
          </a:p>
        </c:txPr>
        <c:crossAx val="379047184"/>
        <c:crosses val="autoZero"/>
        <c:crossBetween val="between"/>
      </c:valAx>
    </c:plotArea>
    <c:legend>
      <c:legendPos val="r"/>
      <c:layout/>
      <c:overlay val="0"/>
    </c:legend>
    <c:plotVisOnly val="1"/>
    <c:dispBlanksAs val="gap"/>
    <c:showDLblsOverMax val="0"/>
  </c:chart>
  <c:externalData r:id="rId2">
    <c:autoUpdate val="0"/>
  </c:externalData>
</c:chartSpace>
</file>

<file path=ppt/charts/chart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1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GB" b="1"/>
              <a:t>End-of-Life</a:t>
            </a:r>
            <a:r>
              <a:rPr lang="en-GB" b="1" baseline="0"/>
              <a:t> Vehicles - reuse, recycling and recovery totals for 2014</a:t>
            </a:r>
            <a:endParaRPr lang="en-GB" b="1"/>
          </a:p>
        </c:rich>
      </c:tx>
      <c:layout>
        <c:manualLayout>
          <c:xMode val="edge"/>
          <c:yMode val="edge"/>
          <c:x val="0.24086498418466923"/>
          <c:y val="2.305027583606749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1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>
        <c:manualLayout>
          <c:layoutTarget val="inner"/>
          <c:xMode val="edge"/>
          <c:yMode val="edge"/>
          <c:x val="8.403300356686183E-2"/>
          <c:y val="7.7721339159976671E-2"/>
          <c:w val="0.72673552728985791"/>
          <c:h val="0.82923243571456262"/>
        </c:manualLayout>
      </c:layout>
      <c:barChart>
        <c:barDir val="col"/>
        <c:grouping val="clustered"/>
        <c:varyColors val="0"/>
        <c:ser>
          <c:idx val="0"/>
          <c:order val="0"/>
          <c:tx>
            <c:strRef>
              <c:f>[env_waselvt.xls]Sheet1!$C$4</c:f>
              <c:strCache>
                <c:ptCount val="1"/>
                <c:pt idx="0">
                  <c:v>Total recovery and reuse</c:v>
                </c:pt>
              </c:strCache>
            </c:strRef>
          </c:tx>
          <c:spPr>
            <a:solidFill>
              <a:schemeClr val="accent1"/>
            </a:solidFill>
            <a:ln>
              <a:noFill/>
            </a:ln>
            <a:effectLst/>
          </c:spPr>
          <c:invertIfNegative val="0"/>
          <c:cat>
            <c:strRef>
              <c:f>[env_waselvt.xls]Sheet1!$B$28:$B$42</c:f>
              <c:strCache>
                <c:ptCount val="15"/>
                <c:pt idx="0">
                  <c:v>BEL</c:v>
                </c:pt>
                <c:pt idx="1">
                  <c:v>DEN</c:v>
                </c:pt>
                <c:pt idx="2">
                  <c:v>GER</c:v>
                </c:pt>
                <c:pt idx="3">
                  <c:v>ESP</c:v>
                </c:pt>
                <c:pt idx="4">
                  <c:v>FRA</c:v>
                </c:pt>
                <c:pt idx="5">
                  <c:v>ITL</c:v>
                </c:pt>
                <c:pt idx="6">
                  <c:v>HUN</c:v>
                </c:pt>
                <c:pt idx="7">
                  <c:v>NED</c:v>
                </c:pt>
                <c:pt idx="8">
                  <c:v>POL</c:v>
                </c:pt>
                <c:pt idx="9">
                  <c:v>POR</c:v>
                </c:pt>
                <c:pt idx="10">
                  <c:v>ROU</c:v>
                </c:pt>
                <c:pt idx="11">
                  <c:v>FIN</c:v>
                </c:pt>
                <c:pt idx="12">
                  <c:v>SWE</c:v>
                </c:pt>
                <c:pt idx="13">
                  <c:v>UK</c:v>
                </c:pt>
                <c:pt idx="14">
                  <c:v>NOR</c:v>
                </c:pt>
              </c:strCache>
            </c:strRef>
          </c:cat>
          <c:val>
            <c:numRef>
              <c:f>[env_waselvt.xls]Sheet1!$L$7:$L$21</c:f>
              <c:numCache>
                <c:formatCode>#,##0.0</c:formatCode>
                <c:ptCount val="15"/>
                <c:pt idx="0">
                  <c:v>94.2</c:v>
                </c:pt>
                <c:pt idx="1">
                  <c:v>86.1</c:v>
                </c:pt>
                <c:pt idx="2">
                  <c:v>101.4</c:v>
                </c:pt>
                <c:pt idx="3">
                  <c:v>93.5</c:v>
                </c:pt>
                <c:pt idx="4">
                  <c:v>91.3</c:v>
                </c:pt>
                <c:pt idx="5">
                  <c:v>85.1</c:v>
                </c:pt>
                <c:pt idx="6">
                  <c:v>95.6</c:v>
                </c:pt>
                <c:pt idx="7" formatCode="#,##0">
                  <c:v>96</c:v>
                </c:pt>
                <c:pt idx="8" formatCode="#,##0">
                  <c:v>88</c:v>
                </c:pt>
                <c:pt idx="9">
                  <c:v>92.7</c:v>
                </c:pt>
                <c:pt idx="10">
                  <c:v>88.5</c:v>
                </c:pt>
                <c:pt idx="11">
                  <c:v>97.3</c:v>
                </c:pt>
                <c:pt idx="12">
                  <c:v>91.3</c:v>
                </c:pt>
                <c:pt idx="13">
                  <c:v>90.7</c:v>
                </c:pt>
                <c:pt idx="14">
                  <c:v>97.5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CA1A-4277-BBC4-631C4F85E20F}"/>
            </c:ext>
          </c:extLst>
        </c:ser>
        <c:ser>
          <c:idx val="1"/>
          <c:order val="1"/>
          <c:tx>
            <c:strRef>
              <c:f>[env_waselvt.xls]Sheet1!$C$24</c:f>
              <c:strCache>
                <c:ptCount val="1"/>
                <c:pt idx="0">
                  <c:v>Total recycling and reuse</c:v>
                </c:pt>
              </c:strCache>
            </c:strRef>
          </c:tx>
          <c:spPr>
            <a:solidFill>
              <a:schemeClr val="accent2"/>
            </a:solidFill>
            <a:ln>
              <a:noFill/>
            </a:ln>
            <a:effectLst/>
          </c:spPr>
          <c:invertIfNegative val="0"/>
          <c:cat>
            <c:strRef>
              <c:f>[env_waselvt.xls]Sheet1!$B$28:$B$42</c:f>
              <c:strCache>
                <c:ptCount val="15"/>
                <c:pt idx="0">
                  <c:v>BEL</c:v>
                </c:pt>
                <c:pt idx="1">
                  <c:v>DEN</c:v>
                </c:pt>
                <c:pt idx="2">
                  <c:v>GER</c:v>
                </c:pt>
                <c:pt idx="3">
                  <c:v>ESP</c:v>
                </c:pt>
                <c:pt idx="4">
                  <c:v>FRA</c:v>
                </c:pt>
                <c:pt idx="5">
                  <c:v>ITL</c:v>
                </c:pt>
                <c:pt idx="6">
                  <c:v>HUN</c:v>
                </c:pt>
                <c:pt idx="7">
                  <c:v>NED</c:v>
                </c:pt>
                <c:pt idx="8">
                  <c:v>POL</c:v>
                </c:pt>
                <c:pt idx="9">
                  <c:v>POR</c:v>
                </c:pt>
                <c:pt idx="10">
                  <c:v>ROU</c:v>
                </c:pt>
                <c:pt idx="11">
                  <c:v>FIN</c:v>
                </c:pt>
                <c:pt idx="12">
                  <c:v>SWE</c:v>
                </c:pt>
                <c:pt idx="13">
                  <c:v>UK</c:v>
                </c:pt>
                <c:pt idx="14">
                  <c:v>NOR</c:v>
                </c:pt>
              </c:strCache>
            </c:strRef>
          </c:cat>
          <c:val>
            <c:numRef>
              <c:f>[env_waselvt.xls]Sheet1!$L$28:$L$42</c:f>
              <c:numCache>
                <c:formatCode>#,##0</c:formatCode>
                <c:ptCount val="15"/>
                <c:pt idx="0" formatCode="#,##0.0">
                  <c:v>89.2</c:v>
                </c:pt>
                <c:pt idx="1">
                  <c:v>86</c:v>
                </c:pt>
                <c:pt idx="2" formatCode="#,##0.0">
                  <c:v>89.5</c:v>
                </c:pt>
                <c:pt idx="3" formatCode="#,##0.0">
                  <c:v>84.3</c:v>
                </c:pt>
                <c:pt idx="4" formatCode="#,##0.0">
                  <c:v>85.9</c:v>
                </c:pt>
                <c:pt idx="5" formatCode="#,##0.0">
                  <c:v>83.4</c:v>
                </c:pt>
                <c:pt idx="6" formatCode="#,##0.0">
                  <c:v>90.3</c:v>
                </c:pt>
                <c:pt idx="7" formatCode="#,##0.0">
                  <c:v>86.1</c:v>
                </c:pt>
                <c:pt idx="8" formatCode="#,##0.0">
                  <c:v>85.5</c:v>
                </c:pt>
                <c:pt idx="9" formatCode="#,##0.0">
                  <c:v>83.8</c:v>
                </c:pt>
                <c:pt idx="10" formatCode="#,##0.0">
                  <c:v>84.1</c:v>
                </c:pt>
                <c:pt idx="11" formatCode="#,##0.0">
                  <c:v>82.8</c:v>
                </c:pt>
                <c:pt idx="12" formatCode="#,##0.0">
                  <c:v>84.4</c:v>
                </c:pt>
                <c:pt idx="13" formatCode="#,##0.0">
                  <c:v>86.9</c:v>
                </c:pt>
                <c:pt idx="14" formatCode="#,##0.0">
                  <c:v>82.9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CA1A-4277-BBC4-631C4F85E20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19"/>
        <c:axId val="379048360"/>
        <c:axId val="379048752"/>
      </c:barChart>
      <c:lineChart>
        <c:grouping val="standard"/>
        <c:varyColors val="0"/>
        <c:ser>
          <c:idx val="2"/>
          <c:order val="2"/>
          <c:tx>
            <c:strRef>
              <c:f>[env_waselvt.xls]Sheet1!$M$6</c:f>
              <c:strCache>
                <c:ptCount val="1"/>
                <c:pt idx="0">
                  <c:v>Recovery &amp; Reuse Target</c:v>
                </c:pt>
              </c:strCache>
            </c:strRef>
          </c:tx>
          <c:spPr>
            <a:ln w="28575" cap="rnd">
              <a:solidFill>
                <a:schemeClr val="accent3"/>
              </a:solidFill>
              <a:round/>
            </a:ln>
            <a:effectLst/>
          </c:spPr>
          <c:marker>
            <c:symbol val="none"/>
          </c:marker>
          <c:val>
            <c:numRef>
              <c:f>[env_waselvt.xls]Sheet1!$M$7:$M$21</c:f>
              <c:numCache>
                <c:formatCode>#,##0.0</c:formatCode>
                <c:ptCount val="15"/>
                <c:pt idx="0">
                  <c:v>95</c:v>
                </c:pt>
                <c:pt idx="1">
                  <c:v>95</c:v>
                </c:pt>
                <c:pt idx="2">
                  <c:v>95</c:v>
                </c:pt>
                <c:pt idx="3">
                  <c:v>95</c:v>
                </c:pt>
                <c:pt idx="4">
                  <c:v>95</c:v>
                </c:pt>
                <c:pt idx="5">
                  <c:v>95</c:v>
                </c:pt>
                <c:pt idx="6">
                  <c:v>95</c:v>
                </c:pt>
                <c:pt idx="7">
                  <c:v>95</c:v>
                </c:pt>
                <c:pt idx="8">
                  <c:v>95</c:v>
                </c:pt>
                <c:pt idx="9">
                  <c:v>95</c:v>
                </c:pt>
                <c:pt idx="10">
                  <c:v>95</c:v>
                </c:pt>
                <c:pt idx="11">
                  <c:v>95</c:v>
                </c:pt>
                <c:pt idx="12">
                  <c:v>95</c:v>
                </c:pt>
                <c:pt idx="13">
                  <c:v>95</c:v>
                </c:pt>
                <c:pt idx="14">
                  <c:v>95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2-CA1A-4277-BBC4-631C4F85E20F}"/>
            </c:ext>
          </c:extLst>
        </c:ser>
        <c:ser>
          <c:idx val="3"/>
          <c:order val="3"/>
          <c:tx>
            <c:strRef>
              <c:f>[env_waselvt.xls]Sheet1!$N$6</c:f>
              <c:strCache>
                <c:ptCount val="1"/>
                <c:pt idx="0">
                  <c:v>Recycling &amp; Reuse Target</c:v>
                </c:pt>
              </c:strCache>
            </c:strRef>
          </c:tx>
          <c:spPr>
            <a:ln w="28575" cap="rnd">
              <a:solidFill>
                <a:sysClr val="windowText" lastClr="000000"/>
              </a:solidFill>
              <a:round/>
            </a:ln>
            <a:effectLst/>
          </c:spPr>
          <c:marker>
            <c:symbol val="none"/>
          </c:marker>
          <c:val>
            <c:numRef>
              <c:f>[env_waselvt.xls]Sheet1!$N$7:$N$21</c:f>
              <c:numCache>
                <c:formatCode>#,##0.0</c:formatCode>
                <c:ptCount val="15"/>
                <c:pt idx="0">
                  <c:v>85</c:v>
                </c:pt>
                <c:pt idx="1">
                  <c:v>85</c:v>
                </c:pt>
                <c:pt idx="2">
                  <c:v>85</c:v>
                </c:pt>
                <c:pt idx="3">
                  <c:v>85</c:v>
                </c:pt>
                <c:pt idx="4">
                  <c:v>85</c:v>
                </c:pt>
                <c:pt idx="5">
                  <c:v>85</c:v>
                </c:pt>
                <c:pt idx="6">
                  <c:v>85</c:v>
                </c:pt>
                <c:pt idx="7">
                  <c:v>85</c:v>
                </c:pt>
                <c:pt idx="8">
                  <c:v>85</c:v>
                </c:pt>
                <c:pt idx="9">
                  <c:v>85</c:v>
                </c:pt>
                <c:pt idx="10">
                  <c:v>85</c:v>
                </c:pt>
                <c:pt idx="11">
                  <c:v>85</c:v>
                </c:pt>
                <c:pt idx="12">
                  <c:v>85</c:v>
                </c:pt>
                <c:pt idx="13">
                  <c:v>85</c:v>
                </c:pt>
                <c:pt idx="14">
                  <c:v>85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3-CA1A-4277-BBC4-631C4F85E20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379048360"/>
        <c:axId val="379048752"/>
      </c:lineChart>
      <c:catAx>
        <c:axId val="379048360"/>
        <c:scaling>
          <c:orientation val="minMax"/>
        </c:scaling>
        <c:delete val="0"/>
        <c:axPos val="b"/>
        <c:title>
          <c:tx>
            <c:rich>
              <a:bodyPr rot="0" spcFirstLastPara="1" vertOverflow="ellipsis" vert="horz" wrap="square" anchor="ctr" anchorCtr="1"/>
              <a:lstStyle/>
              <a:p>
                <a:pPr>
                  <a:defRPr sz="100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GB" dirty="0" smtClean="0"/>
                  <a:t>Selected</a:t>
                </a:r>
                <a:r>
                  <a:rPr lang="en-GB" baseline="0" dirty="0" smtClean="0"/>
                  <a:t> EU Member States</a:t>
                </a:r>
                <a:endParaRPr lang="en-GB" dirty="0"/>
              </a:p>
            </c:rich>
          </c:tx>
          <c:layout/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vert="horz" wrap="square" anchor="ctr" anchorCtr="1"/>
            <a:lstStyle/>
            <a:p>
              <a:pPr>
                <a:defRPr sz="100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379048752"/>
        <c:crosses val="autoZero"/>
        <c:auto val="1"/>
        <c:lblAlgn val="ctr"/>
        <c:lblOffset val="100"/>
        <c:noMultiLvlLbl val="0"/>
      </c:catAx>
      <c:valAx>
        <c:axId val="379048752"/>
        <c:scaling>
          <c:orientation val="minMax"/>
          <c:max val="100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1400" b="1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GB" sz="1400" b="1"/>
                  <a:t>%</a:t>
                </a:r>
              </a:p>
            </c:rich>
          </c:tx>
          <c:layout/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1400" b="1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</c:title>
        <c:numFmt formatCode="#,##0.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379048360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r"/>
      <c:layout>
        <c:manualLayout>
          <c:xMode val="edge"/>
          <c:yMode val="edge"/>
          <c:x val="0.82488813513695403"/>
          <c:y val="0.38746177193426795"/>
          <c:w val="0.10947083922202033"/>
          <c:h val="0.3677576635567219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05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4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1001451-53BA-494E-B9F2-B3205F16FB98}" type="datetimeFigureOut">
              <a:rPr lang="en-GB" smtClean="0"/>
              <a:t>27/02/2018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351CB24-CE68-4C7B-B526-28A64A88BE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2875055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5AD73372-016A-4D76-880A-F7CB19B3C930}" type="datetimeFigureOut">
              <a:rPr lang="en-GB" smtClean="0"/>
              <a:t>27/02/2018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en-GB"/>
          </a:p>
        </p:txBody>
      </p:sp>
      <p:sp>
        <p:nvSpPr>
          <p:cNvPr id="10" name="Rectangle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ectangle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Rectangle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Rectangle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Straight Connector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Straight Connector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Straight Connector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Straight Connector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Straight Connector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Straight Connector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Rectangle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a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a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a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a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a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6FB498BF-0D9C-4AC2-B08F-EB0DFEFB0A0E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5AD73372-016A-4D76-880A-F7CB19B3C930}" type="datetimeFigureOut">
              <a:rPr lang="en-GB" smtClean="0"/>
              <a:t>27/02/2018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6FB498BF-0D9C-4AC2-B08F-EB0DFEFB0A0E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5AD73372-016A-4D76-880A-F7CB19B3C930}" type="datetimeFigureOut">
              <a:rPr lang="en-GB" smtClean="0"/>
              <a:t>27/02/2018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en-GB"/>
          </a:p>
        </p:txBody>
      </p:sp>
      <p:sp>
        <p:nvSpPr>
          <p:cNvPr id="9" name="Rectangle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ectangle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Straight Connector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Straight Connector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Straight Connector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Straight Connector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Straight Connector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Rectangle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a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a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a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a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a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Straight Connector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6FB498BF-0D9C-4AC2-B08F-EB0DFEFB0A0E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D73372-016A-4D76-880A-F7CB19B3C930}" type="datetimeFigureOut">
              <a:rPr lang="en-GB" smtClean="0"/>
              <a:t>27/02/2018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B498BF-0D9C-4AC2-B08F-EB0DFEFB0A0E}" type="slidenum">
              <a:rPr lang="en-GB" smtClean="0"/>
              <a:t>‹#›</a:t>
            </a:fld>
            <a:endParaRPr lang="en-GB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D73372-016A-4D76-880A-F7CB19B3C930}" type="datetimeFigureOut">
              <a:rPr lang="en-GB" smtClean="0"/>
              <a:t>27/02/2018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B498BF-0D9C-4AC2-B08F-EB0DFEFB0A0E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2" name="Text Placeholder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14" name="Text Placeholder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6" name="Date Placeholder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5AD73372-016A-4D76-880A-F7CB19B3C930}" type="datetimeFigureOut">
              <a:rPr lang="en-GB" smtClean="0"/>
              <a:t>27/02/2018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6FB498BF-0D9C-4AC2-B08F-EB0DFEFB0A0E}" type="slidenum">
              <a:rPr lang="en-GB" smtClean="0"/>
              <a:t>‹#›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D73372-016A-4D76-880A-F7CB19B3C930}" type="datetimeFigureOut">
              <a:rPr lang="en-GB" smtClean="0"/>
              <a:t>27/02/2018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B498BF-0D9C-4AC2-B08F-EB0DFEFB0A0E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Straight Connector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8" name="Straight Connector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Straight Connector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Straight Connector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Rectangle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Straight Connector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a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Content Placeholder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21" name="Date Placeholder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5AD73372-016A-4D76-880A-F7CB19B3C930}" type="datetimeFigureOut">
              <a:rPr lang="en-GB" smtClean="0"/>
              <a:t>27/02/2018</a:t>
            </a:fld>
            <a:endParaRPr lang="en-GB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6FB498BF-0D9C-4AC2-B08F-EB0DFEFB0A0E}" type="slidenum">
              <a:rPr lang="en-GB" smtClean="0"/>
              <a:t>‹#›</a:t>
            </a:fld>
            <a:endParaRPr lang="en-GB"/>
          </a:p>
        </p:txBody>
      </p:sp>
      <p:sp>
        <p:nvSpPr>
          <p:cNvPr id="23" name="Footer Placeholder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traight Connector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a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10" name="Straight Connector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Rectangle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Straight Connector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Straight Connector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Straight Connector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Date Placeholder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5AD73372-016A-4D76-880A-F7CB19B3C930}" type="datetimeFigureOut">
              <a:rPr lang="en-GB" smtClean="0"/>
              <a:t>27/02/2018</a:t>
            </a:fld>
            <a:endParaRPr lang="en-GB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6FB498BF-0D9C-4AC2-B08F-EB0DFEFB0A0E}" type="slidenum">
              <a:rPr lang="en-GB" smtClean="0"/>
              <a:t>‹#›</a:t>
            </a:fld>
            <a:endParaRPr lang="en-GB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D73372-016A-4D76-880A-F7CB19B3C930}" type="datetimeFigureOut">
              <a:rPr lang="en-GB" smtClean="0"/>
              <a:t>27/02/2018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B498BF-0D9C-4AC2-B08F-EB0DFEFB0A0E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D73372-016A-4D76-880A-F7CB19B3C930}" type="datetimeFigureOut">
              <a:rPr lang="en-GB" smtClean="0"/>
              <a:t>27/02/2018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B498BF-0D9C-4AC2-B08F-EB0DFEFB0A0E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Straight Connector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5AD73372-016A-4D76-880A-F7CB19B3C930}" type="datetimeFigureOut">
              <a:rPr lang="en-GB" smtClean="0"/>
              <a:t>27/02/2018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traight Connector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Straight Connector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Rectangle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Straight Connector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a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6FB498BF-0D9C-4AC2-B08F-EB0DFEFB0A0E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hyperlink" Target="http://www.smmt.co.uk/" TargetMode="Externa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hyperlink" Target="http://www.smmt.co.uk/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hyperlink" Target="http://www.smmt.co.uk/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smmt.co.uk/" TargetMode="External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hyperlink" Target="http://www.smmt.co.uk/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smmt.co.uk/" TargetMode="External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hyperlink" Target="http://www.smmt.co.uk/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.xml"/><Relationship Id="rId2" Type="http://schemas.openxmlformats.org/officeDocument/2006/relationships/hyperlink" Target="http://ec.europa.eu/eurostat/statistics-explained/index.php/End-of-life_vehicle_statistics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smmt.co.uk/" TargetMode="External"/><Relationship Id="rId2" Type="http://schemas.openxmlformats.org/officeDocument/2006/relationships/hyperlink" Target="http://www.car-recycling.org.uk/" TargetMode="External"/><Relationship Id="rId1" Type="http://schemas.openxmlformats.org/officeDocument/2006/relationships/slideLayout" Target="../slideLayouts/slideLayout2.xml"/><Relationship Id="rId4" Type="http://schemas.openxmlformats.org/officeDocument/2006/relationships/chart" Target="../charts/char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smmt.co.uk/" TargetMode="External"/><Relationship Id="rId2" Type="http://schemas.openxmlformats.org/officeDocument/2006/relationships/hyperlink" Target="http://www.car-recycling.org.uk/" TargetMode="External"/><Relationship Id="rId1" Type="http://schemas.openxmlformats.org/officeDocument/2006/relationships/slideLayout" Target="../slideLayouts/slideLayout2.xml"/><Relationship Id="rId5" Type="http://schemas.openxmlformats.org/officeDocument/2006/relationships/chart" Target="../charts/chart3.xml"/><Relationship Id="rId4" Type="http://schemas.openxmlformats.org/officeDocument/2006/relationships/hyperlink" Target="http://ec.europa.eu/eurostat/statistics-explained/index.php/End-of-life_vehicle_statistics" TargetMode="Externa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chart" Target="../charts/chart4.xml"/><Relationship Id="rId2" Type="http://schemas.openxmlformats.org/officeDocument/2006/relationships/hyperlink" Target="http://epp.eurostat.ec.europa.eu/portal/page/portal/product_details/dataset?p_product_code=ENV_WASELVT" TargetMode="Externa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Nn2ZjAMHKZ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Sustainability through Technology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Motor Industry and End of Life </a:t>
            </a:r>
            <a:r>
              <a:rPr lang="en-GB" dirty="0" smtClean="0"/>
              <a:t>Directive</a:t>
            </a: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26073058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9168" y="116632"/>
            <a:ext cx="8363272" cy="1143000"/>
          </a:xfrm>
        </p:spPr>
        <p:txBody>
          <a:bodyPr/>
          <a:lstStyle/>
          <a:p>
            <a:r>
              <a:rPr lang="en-GB" dirty="0" smtClean="0"/>
              <a:t>UK Automotive Industry at a Glance  </a:t>
            </a:r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323528" y="6093296"/>
            <a:ext cx="75608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 smtClean="0"/>
              <a:t>SMMT (</a:t>
            </a:r>
            <a:r>
              <a:rPr lang="en-GB" sz="1200" dirty="0" smtClean="0"/>
              <a:t>2017) </a:t>
            </a:r>
            <a:r>
              <a:rPr lang="en-GB" sz="1200" dirty="0" smtClean="0"/>
              <a:t>‘Motor Industry Facts </a:t>
            </a:r>
            <a:r>
              <a:rPr lang="en-GB" sz="1200" dirty="0" smtClean="0"/>
              <a:t>2017’ </a:t>
            </a:r>
            <a:r>
              <a:rPr lang="en-GB" sz="1200" dirty="0" smtClean="0"/>
              <a:t>The Society of Motor Manufacturers and Traders, </a:t>
            </a:r>
            <a:r>
              <a:rPr lang="en-GB" sz="1200" dirty="0" smtClean="0">
                <a:hlinkClick r:id="rId2"/>
              </a:rPr>
              <a:t>www.smmt.co.uk</a:t>
            </a:r>
            <a:r>
              <a:rPr lang="en-GB" sz="1200" dirty="0" smtClean="0"/>
              <a:t> [Accessed </a:t>
            </a:r>
            <a:r>
              <a:rPr lang="en-GB" sz="1200" dirty="0" smtClean="0"/>
              <a:t>27/02/2018</a:t>
            </a:r>
            <a:r>
              <a:rPr lang="en-GB" sz="1200" dirty="0" smtClean="0"/>
              <a:t>]</a:t>
            </a:r>
            <a:endParaRPr lang="en-GB" sz="1200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47664" y="1252411"/>
            <a:ext cx="5259251" cy="47525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300778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Global Automotive Manufacturing</a:t>
            </a:r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323528" y="6108104"/>
            <a:ext cx="75608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 smtClean="0"/>
              <a:t>SMMT (</a:t>
            </a:r>
            <a:r>
              <a:rPr lang="en-GB" sz="1200" dirty="0" smtClean="0"/>
              <a:t>2017) </a:t>
            </a:r>
            <a:r>
              <a:rPr lang="en-GB" sz="1200" dirty="0" smtClean="0"/>
              <a:t>‘Motor Industry Facts </a:t>
            </a:r>
            <a:r>
              <a:rPr lang="en-GB" sz="1200" dirty="0" smtClean="0"/>
              <a:t>2017’ </a:t>
            </a:r>
            <a:r>
              <a:rPr lang="en-GB" sz="1200" dirty="0" smtClean="0"/>
              <a:t>The Society of Motor Manufacturers and Traders, </a:t>
            </a:r>
            <a:r>
              <a:rPr lang="en-GB" sz="1200" dirty="0" smtClean="0">
                <a:hlinkClick r:id="rId2"/>
              </a:rPr>
              <a:t>www.smmt.co.uk</a:t>
            </a:r>
            <a:r>
              <a:rPr lang="en-GB" sz="1200" dirty="0" smtClean="0"/>
              <a:t> [Accessed </a:t>
            </a:r>
            <a:r>
              <a:rPr lang="en-GB" sz="1200" dirty="0" smtClean="0"/>
              <a:t>27/02/2018]</a:t>
            </a:r>
            <a:endParaRPr lang="en-GB" sz="1200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3528" y="1916832"/>
            <a:ext cx="8229030" cy="31301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450674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-27384"/>
            <a:ext cx="7467600" cy="1143000"/>
          </a:xfrm>
        </p:spPr>
        <p:txBody>
          <a:bodyPr/>
          <a:lstStyle/>
          <a:p>
            <a:r>
              <a:rPr lang="en-GB" dirty="0" smtClean="0"/>
              <a:t>Registrations</a:t>
            </a:r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323528" y="6338937"/>
            <a:ext cx="59046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 smtClean="0"/>
              <a:t>SMMT (2016) ‘Motor Industry Facts 2016’ The Society of Motor Manufacturers and Traders, </a:t>
            </a:r>
            <a:r>
              <a:rPr lang="en-GB" sz="1200" dirty="0" smtClean="0">
                <a:hlinkClick r:id="rId2"/>
              </a:rPr>
              <a:t>www.smmt.co.uk</a:t>
            </a:r>
            <a:r>
              <a:rPr lang="en-GB" sz="1200" dirty="0" smtClean="0"/>
              <a:t> [Accessed 07/03/2017]</a:t>
            </a:r>
            <a:endParaRPr lang="en-GB" sz="120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3528" y="1628800"/>
            <a:ext cx="3374826" cy="3854375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20181" y="1792436"/>
            <a:ext cx="4063199" cy="36907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454642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Connected Vehicles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1520" y="1772816"/>
            <a:ext cx="8496944" cy="3471195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323528" y="6237312"/>
            <a:ext cx="73448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 smtClean="0"/>
              <a:t>SMMT (</a:t>
            </a:r>
            <a:r>
              <a:rPr lang="en-GB" sz="1200" dirty="0" smtClean="0"/>
              <a:t>2017) </a:t>
            </a:r>
            <a:r>
              <a:rPr lang="en-GB" sz="1200" dirty="0" smtClean="0"/>
              <a:t>‘Motor Industry Facts </a:t>
            </a:r>
            <a:r>
              <a:rPr lang="en-GB" sz="1200" dirty="0" smtClean="0"/>
              <a:t>2017’ </a:t>
            </a:r>
            <a:r>
              <a:rPr lang="en-GB" sz="1200" dirty="0" smtClean="0"/>
              <a:t>The Society of Motor Manufacturers and Traders, </a:t>
            </a:r>
            <a:r>
              <a:rPr lang="en-GB" sz="1200" dirty="0" smtClean="0">
                <a:hlinkClick r:id="rId3"/>
              </a:rPr>
              <a:t>www.smmt.co.uk</a:t>
            </a:r>
            <a:r>
              <a:rPr lang="en-GB" sz="1200" dirty="0" smtClean="0"/>
              <a:t> [Accessed </a:t>
            </a:r>
            <a:r>
              <a:rPr lang="en-GB" sz="1200" dirty="0" smtClean="0"/>
              <a:t>27/02/2018]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77427823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8160" y="-315416"/>
            <a:ext cx="7467600" cy="1143000"/>
          </a:xfrm>
        </p:spPr>
        <p:txBody>
          <a:bodyPr/>
          <a:lstStyle/>
          <a:p>
            <a:r>
              <a:rPr lang="en-GB" dirty="0" smtClean="0"/>
              <a:t>Environment – CO</a:t>
            </a:r>
            <a:r>
              <a:rPr lang="en-GB" baseline="-25000" dirty="0" smtClean="0"/>
              <a:t>2</a:t>
            </a:r>
            <a:endParaRPr lang="en-GB" baseline="-25000" dirty="0"/>
          </a:p>
        </p:txBody>
      </p:sp>
      <p:sp>
        <p:nvSpPr>
          <p:cNvPr id="5" name="TextBox 4"/>
          <p:cNvSpPr txBox="1"/>
          <p:nvPr/>
        </p:nvSpPr>
        <p:spPr>
          <a:xfrm>
            <a:off x="323528" y="6237312"/>
            <a:ext cx="73448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 smtClean="0"/>
              <a:t>SMMT (</a:t>
            </a:r>
            <a:r>
              <a:rPr lang="en-GB" sz="1200" dirty="0" smtClean="0"/>
              <a:t>2017) </a:t>
            </a:r>
            <a:r>
              <a:rPr lang="en-GB" sz="1200" dirty="0" smtClean="0"/>
              <a:t>‘Motor Industry Facts </a:t>
            </a:r>
            <a:r>
              <a:rPr lang="en-GB" sz="1200" dirty="0" smtClean="0"/>
              <a:t>2017’ </a:t>
            </a:r>
            <a:r>
              <a:rPr lang="en-GB" sz="1200" dirty="0" smtClean="0"/>
              <a:t>The Society of Motor Manufacturers and Traders, </a:t>
            </a:r>
            <a:r>
              <a:rPr lang="en-GB" sz="1200" dirty="0" smtClean="0">
                <a:hlinkClick r:id="rId2"/>
              </a:rPr>
              <a:t>www.smmt.co.uk</a:t>
            </a:r>
            <a:r>
              <a:rPr lang="en-GB" sz="1200" dirty="0" smtClean="0"/>
              <a:t> [Accessed </a:t>
            </a:r>
            <a:r>
              <a:rPr lang="en-GB" sz="1200" dirty="0" smtClean="0"/>
              <a:t>27/02/2018</a:t>
            </a:r>
            <a:r>
              <a:rPr lang="en-GB" sz="1200" dirty="0" smtClean="0"/>
              <a:t>]</a:t>
            </a:r>
            <a:endParaRPr lang="en-GB" sz="120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3528" y="1772816"/>
            <a:ext cx="8434573" cy="32941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93941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47925" y="1278447"/>
            <a:ext cx="3564235" cy="5322378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PEMS (Portable Emissions Measurement System</a:t>
            </a:r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323528" y="6369992"/>
            <a:ext cx="73448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 smtClean="0"/>
              <a:t>SMMT (</a:t>
            </a:r>
            <a:r>
              <a:rPr lang="en-GB" sz="1200" dirty="0" smtClean="0"/>
              <a:t>2017) </a:t>
            </a:r>
            <a:r>
              <a:rPr lang="en-GB" sz="1200" dirty="0" smtClean="0"/>
              <a:t>‘Motor Industry Facts </a:t>
            </a:r>
            <a:r>
              <a:rPr lang="en-GB" sz="1200" dirty="0" smtClean="0"/>
              <a:t>2017’ </a:t>
            </a:r>
            <a:r>
              <a:rPr lang="en-GB" sz="1200" dirty="0" smtClean="0"/>
              <a:t>The Society of Motor Manufacturers and Traders, </a:t>
            </a:r>
            <a:r>
              <a:rPr lang="en-GB" sz="1200" dirty="0" smtClean="0">
                <a:hlinkClick r:id="rId3"/>
              </a:rPr>
              <a:t>www.smmt.co.uk</a:t>
            </a:r>
            <a:r>
              <a:rPr lang="en-GB" sz="1200" dirty="0" smtClean="0"/>
              <a:t> [Accessed </a:t>
            </a:r>
            <a:r>
              <a:rPr lang="en-GB" sz="1200" dirty="0" smtClean="0"/>
              <a:t>27/02/2018</a:t>
            </a:r>
            <a:r>
              <a:rPr lang="en-GB" sz="1200" dirty="0" smtClean="0"/>
              <a:t>]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369360815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Emissions Warning</a:t>
            </a:r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323528" y="6369992"/>
            <a:ext cx="73448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 smtClean="0"/>
              <a:t>SMMT (</a:t>
            </a:r>
            <a:r>
              <a:rPr lang="en-GB" sz="1200" dirty="0" smtClean="0"/>
              <a:t>2018) ‘UK Motor industry issues warning shot on CO2 targets’ </a:t>
            </a:r>
            <a:r>
              <a:rPr lang="en-GB" sz="1200" dirty="0" smtClean="0"/>
              <a:t>The Society of Motor Manufacturers and Traders, </a:t>
            </a:r>
            <a:r>
              <a:rPr lang="en-GB" sz="1200" dirty="0" smtClean="0">
                <a:hlinkClick r:id="rId2"/>
              </a:rPr>
              <a:t>www.smmt.co.uk</a:t>
            </a:r>
            <a:r>
              <a:rPr lang="en-GB" sz="1200" dirty="0" smtClean="0"/>
              <a:t> [Accessed </a:t>
            </a:r>
            <a:r>
              <a:rPr lang="en-GB" sz="1200" dirty="0" smtClean="0"/>
              <a:t>27/02/2018</a:t>
            </a:r>
            <a:r>
              <a:rPr lang="en-GB" sz="1200" dirty="0" smtClean="0"/>
              <a:t>]</a:t>
            </a:r>
            <a:endParaRPr lang="en-GB" sz="1200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/>
          </a:bodyPr>
          <a:lstStyle/>
          <a:p>
            <a:r>
              <a:rPr lang="en-GB" dirty="0" smtClean="0"/>
              <a:t>New cars emit 12.6% less CO</a:t>
            </a:r>
            <a:r>
              <a:rPr lang="en-GB" baseline="-25000" dirty="0" smtClean="0"/>
              <a:t>2</a:t>
            </a:r>
            <a:r>
              <a:rPr lang="en-GB" dirty="0" smtClean="0"/>
              <a:t> than equivalent older models but average UK new car CO</a:t>
            </a:r>
            <a:r>
              <a:rPr lang="en-GB" baseline="-25000" dirty="0" smtClean="0"/>
              <a:t>2</a:t>
            </a:r>
            <a:r>
              <a:rPr lang="en-GB" dirty="0" smtClean="0"/>
              <a:t> rises 0.8%</a:t>
            </a:r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endParaRPr lang="en-GB" dirty="0" smtClean="0"/>
          </a:p>
          <a:p>
            <a:r>
              <a:rPr lang="en-GB" sz="2200" dirty="0" smtClean="0"/>
              <a:t>Due to the 17.1% decline in new diesel regulations (they use less fuel than petrol equivalents)</a:t>
            </a:r>
            <a:endParaRPr lang="en-GB" sz="2200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03648" y="2490390"/>
            <a:ext cx="6011266" cy="30056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6061318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-171400"/>
            <a:ext cx="7467600" cy="1143000"/>
          </a:xfrm>
        </p:spPr>
        <p:txBody>
          <a:bodyPr/>
          <a:lstStyle/>
          <a:p>
            <a:r>
              <a:rPr lang="en-GB" dirty="0" smtClean="0"/>
              <a:t>Scrapped Vehicles</a:t>
            </a:r>
            <a:endParaRPr lang="en-GB" dirty="0"/>
          </a:p>
        </p:txBody>
      </p:sp>
      <p:sp>
        <p:nvSpPr>
          <p:cNvPr id="8" name="TextBox 7"/>
          <p:cNvSpPr txBox="1"/>
          <p:nvPr/>
        </p:nvSpPr>
        <p:spPr>
          <a:xfrm>
            <a:off x="457200" y="6453336"/>
            <a:ext cx="80648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 err="1" smtClean="0"/>
              <a:t>EuroStat</a:t>
            </a:r>
            <a:r>
              <a:rPr lang="en-GB" sz="1200" dirty="0" smtClean="0"/>
              <a:t> (2017) ‘</a:t>
            </a:r>
            <a:r>
              <a:rPr lang="en-GB" sz="1200" dirty="0" err="1" smtClean="0"/>
              <a:t>EuroStat</a:t>
            </a:r>
            <a:r>
              <a:rPr lang="en-GB" sz="1200" dirty="0" smtClean="0"/>
              <a:t> Statistics Explained’ </a:t>
            </a:r>
            <a:r>
              <a:rPr lang="en-GB" sz="1200" dirty="0"/>
              <a:t>European Commission </a:t>
            </a:r>
            <a:r>
              <a:rPr lang="en-GB" sz="1200" dirty="0">
                <a:hlinkClick r:id="rId2"/>
              </a:rPr>
              <a:t>http://</a:t>
            </a:r>
            <a:r>
              <a:rPr lang="en-GB" sz="1200" dirty="0" smtClean="0">
                <a:hlinkClick r:id="rId2"/>
              </a:rPr>
              <a:t>ec.europa.eu/eurostat/statistics-explained/index.php/End-of-life_vehicle_statistics</a:t>
            </a:r>
            <a:r>
              <a:rPr lang="en-GB" sz="1200" dirty="0" smtClean="0"/>
              <a:t> [Accessed 14/03/2017] </a:t>
            </a:r>
            <a:endParaRPr lang="en-GB" sz="1200" dirty="0"/>
          </a:p>
        </p:txBody>
      </p:sp>
      <p:graphicFrame>
        <p:nvGraphicFramePr>
          <p:cNvPr id="5" name="Chart 4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654362303"/>
              </p:ext>
            </p:extLst>
          </p:nvPr>
        </p:nvGraphicFramePr>
        <p:xfrm>
          <a:off x="457201" y="1076324"/>
          <a:ext cx="7296150" cy="5016971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</p:spTree>
    <p:extLst>
      <p:ext uri="{BB962C8B-B14F-4D97-AF65-F5344CB8AC3E}">
        <p14:creationId xmlns:p14="http://schemas.microsoft.com/office/powerpoint/2010/main" val="34534608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Calculating Scrapped Vehicles 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Two Methods</a:t>
            </a:r>
          </a:p>
          <a:p>
            <a:endParaRPr lang="en-GB" dirty="0"/>
          </a:p>
          <a:p>
            <a:r>
              <a:rPr lang="en-GB" dirty="0" smtClean="0"/>
              <a:t>Method 1 – Proportionally related to the number of new vehicles sold</a:t>
            </a:r>
          </a:p>
          <a:p>
            <a:endParaRPr lang="en-GB" dirty="0"/>
          </a:p>
          <a:p>
            <a:r>
              <a:rPr lang="en-GB" dirty="0" smtClean="0"/>
              <a:t>Method 2 – Assume average age of ELV vehicle is 13 years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376784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Calculating Scrapped Vehicles – Method </a:t>
            </a:r>
            <a:r>
              <a:rPr lang="en-GB" dirty="0" smtClean="0"/>
              <a:t>2</a:t>
            </a:r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323528" y="6263722"/>
            <a:ext cx="806489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 smtClean="0"/>
              <a:t>Car Recycling (2012) ‘Car Recycling in the United Kingdom’ </a:t>
            </a:r>
            <a:r>
              <a:rPr lang="en-GB" sz="1200" dirty="0" smtClean="0">
                <a:hlinkClick r:id="rId2"/>
              </a:rPr>
              <a:t>www.car-recycling.org.uk</a:t>
            </a:r>
            <a:r>
              <a:rPr lang="en-GB" sz="1200" dirty="0" smtClean="0"/>
              <a:t> [Accessed 24</a:t>
            </a:r>
            <a:r>
              <a:rPr lang="en-GB" sz="1200" baseline="30000" dirty="0" smtClean="0"/>
              <a:t>th</a:t>
            </a:r>
            <a:r>
              <a:rPr lang="en-GB" sz="1200" dirty="0" smtClean="0"/>
              <a:t> Oct 2014] </a:t>
            </a:r>
          </a:p>
          <a:p>
            <a:r>
              <a:rPr lang="en-GB" sz="1200" dirty="0"/>
              <a:t>SMMT (2016) ‘Motor Industry Facts 2016’ The Society of Motor Manufacturers and Traders, </a:t>
            </a:r>
            <a:r>
              <a:rPr lang="en-GB" sz="1200" dirty="0">
                <a:hlinkClick r:id="rId3"/>
              </a:rPr>
              <a:t>www.smmt.co.uk</a:t>
            </a:r>
            <a:r>
              <a:rPr lang="en-GB" sz="1200" dirty="0"/>
              <a:t> [Accessed 07/03/2017]</a:t>
            </a:r>
          </a:p>
          <a:p>
            <a:endParaRPr lang="en-GB" sz="1200" dirty="0"/>
          </a:p>
        </p:txBody>
      </p:sp>
      <p:graphicFrame>
        <p:nvGraphicFramePr>
          <p:cNvPr id="8" name="Chart 7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180120689"/>
              </p:ext>
            </p:extLst>
          </p:nvPr>
        </p:nvGraphicFramePr>
        <p:xfrm>
          <a:off x="457200" y="1417638"/>
          <a:ext cx="7617743" cy="4819674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</p:spTree>
    <p:extLst>
      <p:ext uri="{BB962C8B-B14F-4D97-AF65-F5344CB8AC3E}">
        <p14:creationId xmlns:p14="http://schemas.microsoft.com/office/powerpoint/2010/main" val="11085755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Comparing the two methods</a:t>
            </a:r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158552" y="5917070"/>
            <a:ext cx="8064896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 smtClean="0"/>
              <a:t>Car Recycling (2012) ‘Car Recycling in the United Kingdom’ </a:t>
            </a:r>
            <a:r>
              <a:rPr lang="en-GB" sz="1200" dirty="0" smtClean="0">
                <a:hlinkClick r:id="rId2"/>
              </a:rPr>
              <a:t>www.car-recycling.org.uk</a:t>
            </a:r>
            <a:r>
              <a:rPr lang="en-GB" sz="1200" dirty="0" smtClean="0"/>
              <a:t> [Accessed 24</a:t>
            </a:r>
            <a:r>
              <a:rPr lang="en-GB" sz="1200" baseline="30000" dirty="0" smtClean="0"/>
              <a:t>th</a:t>
            </a:r>
            <a:r>
              <a:rPr lang="en-GB" sz="1200" dirty="0" smtClean="0"/>
              <a:t> Oct 2014] </a:t>
            </a:r>
          </a:p>
          <a:p>
            <a:r>
              <a:rPr lang="en-GB" sz="1200" dirty="0"/>
              <a:t>SMMT (2016) ‘Motor Industry Facts 2016’ The Society of Motor Manufacturers and Traders, </a:t>
            </a:r>
            <a:r>
              <a:rPr lang="en-GB" sz="1200" dirty="0">
                <a:hlinkClick r:id="rId3"/>
              </a:rPr>
              <a:t>www.smmt.co.uk</a:t>
            </a:r>
            <a:r>
              <a:rPr lang="en-GB" sz="1200" dirty="0"/>
              <a:t> [Accessed 07/03/2017</a:t>
            </a:r>
            <a:r>
              <a:rPr lang="en-GB" sz="1200" dirty="0" smtClean="0"/>
              <a:t>]</a:t>
            </a:r>
          </a:p>
          <a:p>
            <a:r>
              <a:rPr lang="en-GB" sz="1200" dirty="0" err="1"/>
              <a:t>EuroStat</a:t>
            </a:r>
            <a:r>
              <a:rPr lang="en-GB" sz="1200" dirty="0"/>
              <a:t> (2017) ‘</a:t>
            </a:r>
            <a:r>
              <a:rPr lang="en-GB" sz="1200" dirty="0" err="1"/>
              <a:t>EuroStat</a:t>
            </a:r>
            <a:r>
              <a:rPr lang="en-GB" sz="1200" dirty="0"/>
              <a:t> Statistics Explained’ European Commission </a:t>
            </a:r>
            <a:r>
              <a:rPr lang="en-GB" sz="1200" dirty="0">
                <a:hlinkClick r:id="rId4"/>
              </a:rPr>
              <a:t>http://ec.europa.eu/eurostat/statistics-explained/index.php/End-of-life_vehicle_statistics</a:t>
            </a:r>
            <a:r>
              <a:rPr lang="en-GB" sz="1200" dirty="0"/>
              <a:t> [Accessed 14/03/2017] </a:t>
            </a:r>
          </a:p>
          <a:p>
            <a:endParaRPr lang="en-GB" sz="1200" dirty="0"/>
          </a:p>
          <a:p>
            <a:endParaRPr lang="en-GB" sz="1200" dirty="0"/>
          </a:p>
        </p:txBody>
      </p:sp>
      <p:graphicFrame>
        <p:nvGraphicFramePr>
          <p:cNvPr id="9" name="Chart 8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496033154"/>
              </p:ext>
            </p:extLst>
          </p:nvPr>
        </p:nvGraphicFramePr>
        <p:xfrm>
          <a:off x="669429" y="1340768"/>
          <a:ext cx="7373094" cy="4608512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5"/>
          </a:graphicData>
        </a:graphic>
      </p:graphicFrame>
    </p:spTree>
    <p:extLst>
      <p:ext uri="{BB962C8B-B14F-4D97-AF65-F5344CB8AC3E}">
        <p14:creationId xmlns:p14="http://schemas.microsoft.com/office/powerpoint/2010/main" val="22069998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9552" y="490023"/>
            <a:ext cx="7467600" cy="202034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Sustainability of the Industry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03648" y="591040"/>
            <a:ext cx="6037486" cy="61659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3473007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2267744" y="2924944"/>
            <a:ext cx="6172200" cy="2053590"/>
          </a:xfrm>
        </p:spPr>
        <p:txBody>
          <a:bodyPr/>
          <a:lstStyle/>
          <a:p>
            <a:r>
              <a:rPr lang="en-GB" dirty="0" smtClean="0"/>
              <a:t>Vehicle Recycling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316739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Materials are in a vehicle?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Ferrous Metals</a:t>
            </a:r>
          </a:p>
          <a:p>
            <a:r>
              <a:rPr lang="en-GB" dirty="0" smtClean="0"/>
              <a:t>Plastics</a:t>
            </a:r>
          </a:p>
          <a:p>
            <a:r>
              <a:rPr lang="en-GB" dirty="0" smtClean="0"/>
              <a:t>Light Non-Ferrous Metals</a:t>
            </a:r>
          </a:p>
          <a:p>
            <a:r>
              <a:rPr lang="en-GB" dirty="0" smtClean="0"/>
              <a:t>Tyres</a:t>
            </a:r>
          </a:p>
          <a:p>
            <a:r>
              <a:rPr lang="en-GB" dirty="0" smtClean="0"/>
              <a:t>Glass</a:t>
            </a:r>
          </a:p>
          <a:p>
            <a:r>
              <a:rPr lang="en-GB" dirty="0" smtClean="0"/>
              <a:t>Fluids</a:t>
            </a:r>
          </a:p>
          <a:p>
            <a:r>
              <a:rPr lang="en-GB" dirty="0" smtClean="0"/>
              <a:t>Rubber</a:t>
            </a:r>
          </a:p>
          <a:p>
            <a:r>
              <a:rPr lang="en-GB" dirty="0" smtClean="0"/>
              <a:t>Heavy Non-Ferrous Metals</a:t>
            </a:r>
          </a:p>
          <a:p>
            <a:r>
              <a:rPr lang="en-GB" dirty="0" smtClean="0"/>
              <a:t>Other</a:t>
            </a:r>
          </a:p>
          <a:p>
            <a:r>
              <a:rPr lang="en-GB" dirty="0" smtClean="0"/>
              <a:t>Battery</a:t>
            </a:r>
          </a:p>
          <a:p>
            <a:r>
              <a:rPr lang="en-GB" dirty="0" smtClean="0"/>
              <a:t>Process Polymers</a:t>
            </a:r>
          </a:p>
          <a:p>
            <a:r>
              <a:rPr lang="en-GB" dirty="0" smtClean="0"/>
              <a:t>Electronics</a:t>
            </a:r>
          </a:p>
          <a:p>
            <a:r>
              <a:rPr lang="en-GB" dirty="0" smtClean="0"/>
              <a:t>Carpet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12211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How much of each material?</a:t>
            </a:r>
            <a:endParaRPr lang="en-GB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2967756332"/>
              </p:ext>
            </p:extLst>
          </p:nvPr>
        </p:nvGraphicFramePr>
        <p:xfrm>
          <a:off x="1925094" y="1772816"/>
          <a:ext cx="5112568" cy="4176466"/>
        </p:xfrm>
        <a:graphic>
          <a:graphicData uri="http://schemas.openxmlformats.org/drawingml/2006/table">
            <a:tbl>
              <a:tblPr firstRow="1" firstCol="1" bandRow="1"/>
              <a:tblGrid>
                <a:gridCol w="338321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729356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298319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1800" b="1" dirty="0">
                          <a:effectLst/>
                          <a:latin typeface="Times New Roman"/>
                        </a:rPr>
                        <a:t>Material</a:t>
                      </a:r>
                      <a:endParaRPr lang="en-GB" sz="1200" dirty="0">
                        <a:effectLst/>
                        <a:latin typeface="Calibri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1800" b="1" dirty="0">
                          <a:effectLst/>
                          <a:latin typeface="Times New Roman"/>
                        </a:rPr>
                        <a:t>% by Weight</a:t>
                      </a:r>
                      <a:endParaRPr lang="en-GB" sz="1200" dirty="0">
                        <a:effectLst/>
                        <a:latin typeface="Calibri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98319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  <a:latin typeface="Times New Roman"/>
                        </a:rPr>
                        <a:t>Ferrous Metal</a:t>
                      </a:r>
                      <a:endParaRPr lang="en-GB" sz="1100" dirty="0">
                        <a:effectLst/>
                        <a:latin typeface="Calibri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  <a:latin typeface="Times New Roman"/>
                        </a:rPr>
                        <a:t>68.3</a:t>
                      </a:r>
                      <a:endParaRPr lang="en-GB" sz="1100">
                        <a:effectLst/>
                        <a:latin typeface="Calibri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98319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  <a:latin typeface="Times New Roman"/>
                        </a:rPr>
                        <a:t>Plastics</a:t>
                      </a:r>
                      <a:endParaRPr lang="en-GB" sz="1100">
                        <a:effectLst/>
                        <a:latin typeface="Calibri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  <a:latin typeface="Times New Roman"/>
                        </a:rPr>
                        <a:t>9.1</a:t>
                      </a:r>
                      <a:endParaRPr lang="en-GB" sz="1100">
                        <a:effectLst/>
                        <a:latin typeface="Calibri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298319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  <a:latin typeface="Times New Roman"/>
                        </a:rPr>
                        <a:t>Light Non-Ferrous Metal</a:t>
                      </a:r>
                      <a:endParaRPr lang="en-GB" sz="1100">
                        <a:effectLst/>
                        <a:latin typeface="Calibri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  <a:latin typeface="Times New Roman"/>
                        </a:rPr>
                        <a:t>6.3</a:t>
                      </a:r>
                      <a:endParaRPr lang="en-GB" sz="1100">
                        <a:effectLst/>
                        <a:latin typeface="Calibri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298319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  <a:latin typeface="Times New Roman"/>
                        </a:rPr>
                        <a:t>Tyres</a:t>
                      </a:r>
                      <a:endParaRPr lang="en-GB" sz="1100" dirty="0">
                        <a:effectLst/>
                        <a:latin typeface="Calibri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  <a:latin typeface="Times New Roman"/>
                        </a:rPr>
                        <a:t>3.5</a:t>
                      </a:r>
                      <a:endParaRPr lang="en-GB" sz="1100">
                        <a:effectLst/>
                        <a:latin typeface="Calibri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298319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  <a:latin typeface="Times New Roman"/>
                        </a:rPr>
                        <a:t>Glass</a:t>
                      </a:r>
                      <a:endParaRPr lang="en-GB" sz="1100">
                        <a:effectLst/>
                        <a:latin typeface="Calibri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  <a:latin typeface="Times New Roman"/>
                        </a:rPr>
                        <a:t>2.9</a:t>
                      </a:r>
                      <a:endParaRPr lang="en-GB" sz="1100">
                        <a:effectLst/>
                        <a:latin typeface="Calibri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298319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  <a:latin typeface="Times New Roman"/>
                        </a:rPr>
                        <a:t>Fluids</a:t>
                      </a:r>
                      <a:endParaRPr lang="en-GB" sz="1100" dirty="0">
                        <a:effectLst/>
                        <a:latin typeface="Calibri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  <a:latin typeface="Times New Roman"/>
                        </a:rPr>
                        <a:t>2.1</a:t>
                      </a:r>
                      <a:endParaRPr lang="en-GB" sz="1100">
                        <a:effectLst/>
                        <a:latin typeface="Calibri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298319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  <a:latin typeface="Times New Roman"/>
                        </a:rPr>
                        <a:t>Rubber</a:t>
                      </a:r>
                      <a:endParaRPr lang="en-GB" sz="1100">
                        <a:effectLst/>
                        <a:latin typeface="Calibri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  <a:latin typeface="Times New Roman"/>
                        </a:rPr>
                        <a:t>1.6</a:t>
                      </a:r>
                      <a:endParaRPr lang="en-GB" sz="1100">
                        <a:effectLst/>
                        <a:latin typeface="Calibri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298319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  <a:latin typeface="Times New Roman"/>
                        </a:rPr>
                        <a:t>Heavy Non-Ferrous Metal</a:t>
                      </a:r>
                      <a:endParaRPr lang="en-GB" sz="1100" dirty="0">
                        <a:effectLst/>
                        <a:latin typeface="Calibri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  <a:latin typeface="Times New Roman"/>
                        </a:rPr>
                        <a:t>1.5</a:t>
                      </a:r>
                      <a:endParaRPr lang="en-GB" sz="1100">
                        <a:effectLst/>
                        <a:latin typeface="Calibri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298319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  <a:latin typeface="Times New Roman"/>
                        </a:rPr>
                        <a:t>Other</a:t>
                      </a:r>
                      <a:endParaRPr lang="en-GB" sz="1100">
                        <a:effectLst/>
                        <a:latin typeface="Calibri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  <a:latin typeface="Times New Roman"/>
                        </a:rPr>
                        <a:t>1.5</a:t>
                      </a:r>
                      <a:endParaRPr lang="en-GB" sz="1100">
                        <a:effectLst/>
                        <a:latin typeface="Calibri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298319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  <a:latin typeface="Times New Roman"/>
                        </a:rPr>
                        <a:t>Battery</a:t>
                      </a:r>
                      <a:endParaRPr lang="en-GB" sz="1100" dirty="0">
                        <a:effectLst/>
                        <a:latin typeface="Calibri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  <a:latin typeface="Times New Roman"/>
                        </a:rPr>
                        <a:t>1.1</a:t>
                      </a:r>
                      <a:endParaRPr lang="en-GB" sz="1100">
                        <a:effectLst/>
                        <a:latin typeface="Calibri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298319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  <a:latin typeface="Times New Roman"/>
                        </a:rPr>
                        <a:t>Process Polymers</a:t>
                      </a:r>
                      <a:endParaRPr lang="en-GB" sz="1100" dirty="0">
                        <a:effectLst/>
                        <a:latin typeface="Calibri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  <a:latin typeface="Times New Roman"/>
                        </a:rPr>
                        <a:t>1.1</a:t>
                      </a:r>
                      <a:endParaRPr lang="en-GB" sz="1100">
                        <a:effectLst/>
                        <a:latin typeface="Calibri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  <a:tr h="298319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  <a:latin typeface="Times New Roman"/>
                        </a:rPr>
                        <a:t>Electrical/Electronics</a:t>
                      </a:r>
                      <a:endParaRPr lang="en-GB" sz="1100" dirty="0">
                        <a:effectLst/>
                        <a:latin typeface="Calibri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  <a:latin typeface="Times New Roman"/>
                        </a:rPr>
                        <a:t>0.7</a:t>
                      </a:r>
                      <a:endParaRPr lang="en-GB" sz="1100">
                        <a:effectLst/>
                        <a:latin typeface="Calibri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2"/>
                  </a:ext>
                </a:extLst>
              </a:tr>
              <a:tr h="298319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  <a:latin typeface="Times New Roman"/>
                        </a:rPr>
                        <a:t>Carpet</a:t>
                      </a:r>
                      <a:endParaRPr lang="en-GB" sz="1100" dirty="0">
                        <a:effectLst/>
                        <a:latin typeface="Calibri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  <a:latin typeface="Times New Roman"/>
                        </a:rPr>
                        <a:t>0.4</a:t>
                      </a:r>
                      <a:endParaRPr lang="en-GB" sz="1100" dirty="0">
                        <a:effectLst/>
                        <a:latin typeface="Calibri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3"/>
                  </a:ext>
                </a:extLst>
              </a:tr>
            </a:tbl>
          </a:graphicData>
        </a:graphic>
      </p:graphicFrame>
      <p:sp>
        <p:nvSpPr>
          <p:cNvPr id="5" name="TextBox 4"/>
          <p:cNvSpPr txBox="1"/>
          <p:nvPr/>
        </p:nvSpPr>
        <p:spPr>
          <a:xfrm>
            <a:off x="718350" y="1465039"/>
            <a:ext cx="7526057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400" dirty="0" smtClean="0"/>
              <a:t>Table 1 - Detailed breakdown of the materials used in a vehicles</a:t>
            </a:r>
            <a:endParaRPr lang="en-GB" sz="1400" dirty="0"/>
          </a:p>
        </p:txBody>
      </p:sp>
      <p:sp>
        <p:nvSpPr>
          <p:cNvPr id="6" name="Rectangle 5"/>
          <p:cNvSpPr/>
          <p:nvPr/>
        </p:nvSpPr>
        <p:spPr>
          <a:xfrm>
            <a:off x="251520" y="6115655"/>
            <a:ext cx="770485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200" dirty="0"/>
              <a:t>Gerrard, J &amp; </a:t>
            </a:r>
            <a:r>
              <a:rPr lang="en-GB" sz="1200" dirty="0" err="1"/>
              <a:t>Kandlikar</a:t>
            </a:r>
            <a:r>
              <a:rPr lang="en-GB" sz="1200" dirty="0"/>
              <a:t>, M (2007) ‘Is European end-of-life vehicle legislation living up to expectations? Assessing the impact of the ELV Directive on ‘green’ innovation and vehicle recovery’ </a:t>
            </a:r>
            <a:r>
              <a:rPr lang="en-GB" sz="1200" i="1" dirty="0"/>
              <a:t>Journal of Cleaner Production</a:t>
            </a:r>
            <a:r>
              <a:rPr lang="en-GB" sz="1200" dirty="0"/>
              <a:t> </a:t>
            </a:r>
            <a:r>
              <a:rPr lang="en-GB" sz="1200" b="1" dirty="0"/>
              <a:t>15</a:t>
            </a:r>
            <a:r>
              <a:rPr lang="en-GB" sz="1200" dirty="0"/>
              <a:t> 17-27</a:t>
            </a:r>
          </a:p>
        </p:txBody>
      </p:sp>
    </p:spTree>
    <p:extLst>
      <p:ext uri="{BB962C8B-B14F-4D97-AF65-F5344CB8AC3E}">
        <p14:creationId xmlns:p14="http://schemas.microsoft.com/office/powerpoint/2010/main" val="13557394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Recycling Directives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 algn="ctr">
              <a:buNone/>
            </a:pPr>
            <a:endParaRPr lang="en-GB" dirty="0" smtClean="0"/>
          </a:p>
          <a:p>
            <a:pPr marL="0" indent="0" algn="ctr">
              <a:buNone/>
            </a:pPr>
            <a:r>
              <a:rPr lang="en-GB" dirty="0" smtClean="0"/>
              <a:t>Vehicles purchased increasing</a:t>
            </a:r>
          </a:p>
          <a:p>
            <a:pPr marL="0" indent="0" algn="ctr">
              <a:buNone/>
            </a:pPr>
            <a:r>
              <a:rPr lang="en-GB" dirty="0" smtClean="0"/>
              <a:t>=</a:t>
            </a:r>
          </a:p>
          <a:p>
            <a:pPr marL="0" indent="0" algn="ctr">
              <a:buNone/>
            </a:pPr>
            <a:r>
              <a:rPr lang="en-GB" dirty="0" smtClean="0"/>
              <a:t>Vehicles scrapped increasing</a:t>
            </a:r>
          </a:p>
          <a:p>
            <a:pPr marL="0" indent="0" algn="ctr">
              <a:buNone/>
            </a:pPr>
            <a:endParaRPr lang="en-GB" dirty="0" smtClean="0"/>
          </a:p>
          <a:p>
            <a:pPr marL="0" indent="0" algn="ctr">
              <a:buNone/>
            </a:pPr>
            <a:endParaRPr lang="en-GB" dirty="0"/>
          </a:p>
          <a:p>
            <a:r>
              <a:rPr lang="en-GB" dirty="0" smtClean="0"/>
              <a:t>EU created three directives</a:t>
            </a:r>
          </a:p>
          <a:p>
            <a:pPr lvl="1"/>
            <a:r>
              <a:rPr lang="en-GB" dirty="0" smtClean="0"/>
              <a:t>Waste Disposal Directive</a:t>
            </a:r>
          </a:p>
          <a:p>
            <a:pPr lvl="1"/>
            <a:r>
              <a:rPr lang="en-GB" dirty="0" smtClean="0"/>
              <a:t>Waste Electrical and Electronic Equipment (WEEE)</a:t>
            </a:r>
          </a:p>
          <a:p>
            <a:pPr lvl="1"/>
            <a:r>
              <a:rPr lang="en-GB" dirty="0" smtClean="0"/>
              <a:t>End of Life Directive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210740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End of Life Directive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00931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End of Life Vehicles Directive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European Parliament implemented in 2000</a:t>
            </a:r>
          </a:p>
          <a:p>
            <a:endParaRPr lang="en-GB" dirty="0"/>
          </a:p>
          <a:p>
            <a:r>
              <a:rPr lang="en-GB" dirty="0" smtClean="0"/>
              <a:t>End-Of-Life Directive 2000/53/EC</a:t>
            </a:r>
          </a:p>
          <a:p>
            <a:endParaRPr lang="en-GB" dirty="0"/>
          </a:p>
          <a:p>
            <a:r>
              <a:rPr lang="en-GB" dirty="0" smtClean="0"/>
              <a:t>Aim was;</a:t>
            </a:r>
          </a:p>
          <a:p>
            <a:pPr lvl="1"/>
            <a:r>
              <a:rPr lang="en-GB" i="1" dirty="0" smtClean="0"/>
              <a:t>To encourage the reuse, recycling and recovery of components from end of life vehicles</a:t>
            </a:r>
          </a:p>
          <a:p>
            <a:pPr lvl="1"/>
            <a:endParaRPr lang="en-GB" i="1" dirty="0"/>
          </a:p>
          <a:p>
            <a:r>
              <a:rPr lang="en-GB" dirty="0" smtClean="0"/>
              <a:t>Effective on the 3</a:t>
            </a:r>
            <a:r>
              <a:rPr lang="en-GB" baseline="30000" dirty="0" smtClean="0"/>
              <a:t>rd</a:t>
            </a:r>
            <a:r>
              <a:rPr lang="en-GB" dirty="0" smtClean="0"/>
              <a:t> November 2003</a:t>
            </a:r>
          </a:p>
          <a:p>
            <a:endParaRPr lang="en-GB" dirty="0"/>
          </a:p>
          <a:p>
            <a:r>
              <a:rPr lang="en-GB" dirty="0" smtClean="0"/>
              <a:t>Covers components, materials and whole vehicle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91813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Terms within the ELV directive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Producer</a:t>
            </a:r>
          </a:p>
          <a:p>
            <a:pPr lvl="1"/>
            <a:r>
              <a:rPr lang="en-GB" dirty="0" smtClean="0"/>
              <a:t>Manufacturer or professional importer</a:t>
            </a:r>
          </a:p>
          <a:p>
            <a:pPr lvl="1"/>
            <a:endParaRPr lang="en-GB" sz="1200" dirty="0"/>
          </a:p>
          <a:p>
            <a:r>
              <a:rPr lang="en-GB" dirty="0" smtClean="0"/>
              <a:t>Prevention</a:t>
            </a:r>
          </a:p>
          <a:p>
            <a:pPr lvl="1"/>
            <a:r>
              <a:rPr lang="en-GB" dirty="0" smtClean="0"/>
              <a:t>Measures aimed to reduce effects</a:t>
            </a:r>
          </a:p>
          <a:p>
            <a:pPr lvl="1"/>
            <a:endParaRPr lang="en-GB" sz="1200" dirty="0"/>
          </a:p>
          <a:p>
            <a:r>
              <a:rPr lang="en-GB" dirty="0" smtClean="0"/>
              <a:t>Treatment</a:t>
            </a:r>
          </a:p>
          <a:p>
            <a:pPr lvl="1"/>
            <a:r>
              <a:rPr lang="en-GB" dirty="0" smtClean="0"/>
              <a:t>Activity after end of life conducted by facility</a:t>
            </a:r>
          </a:p>
          <a:p>
            <a:pPr lvl="1"/>
            <a:endParaRPr lang="en-GB" sz="1200" dirty="0"/>
          </a:p>
          <a:p>
            <a:r>
              <a:rPr lang="en-GB" dirty="0" smtClean="0"/>
              <a:t>Reuse</a:t>
            </a:r>
          </a:p>
          <a:p>
            <a:pPr lvl="1"/>
            <a:r>
              <a:rPr lang="en-GB" dirty="0" smtClean="0"/>
              <a:t>Components being used for the same purpose</a:t>
            </a:r>
          </a:p>
          <a:p>
            <a:pPr lvl="1"/>
            <a:endParaRPr lang="en-GB" sz="1200" dirty="0"/>
          </a:p>
          <a:p>
            <a:r>
              <a:rPr lang="en-GB" dirty="0" smtClean="0"/>
              <a:t>Recover</a:t>
            </a:r>
          </a:p>
          <a:p>
            <a:pPr lvl="1"/>
            <a:r>
              <a:rPr lang="en-GB" dirty="0" smtClean="0"/>
              <a:t>Includes solvent reclamation, reclamation of metals and components, oil refining etc.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013341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Terms within the ELV directive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Recycling</a:t>
            </a:r>
          </a:p>
          <a:p>
            <a:pPr lvl="1"/>
            <a:r>
              <a:rPr lang="en-GB" dirty="0" smtClean="0"/>
              <a:t>Reprocessing of waste materials (doesn’t include energy recovery)</a:t>
            </a:r>
          </a:p>
          <a:p>
            <a:pPr lvl="1"/>
            <a:endParaRPr lang="en-GB" sz="1300" dirty="0"/>
          </a:p>
          <a:p>
            <a:r>
              <a:rPr lang="en-GB" dirty="0" smtClean="0"/>
              <a:t>Economic Operators</a:t>
            </a:r>
          </a:p>
          <a:p>
            <a:pPr lvl="1"/>
            <a:r>
              <a:rPr lang="en-GB" dirty="0" smtClean="0"/>
              <a:t>Includes producers, distributers, dismantlers, shredders etc. </a:t>
            </a:r>
          </a:p>
          <a:p>
            <a:pPr lvl="1"/>
            <a:endParaRPr lang="en-GB" sz="1300" dirty="0"/>
          </a:p>
          <a:p>
            <a:r>
              <a:rPr lang="en-GB" dirty="0" smtClean="0"/>
              <a:t>Hazardous substances</a:t>
            </a:r>
          </a:p>
          <a:p>
            <a:pPr lvl="1"/>
            <a:r>
              <a:rPr lang="en-GB" dirty="0" smtClean="0"/>
              <a:t>Dangerous substances</a:t>
            </a:r>
          </a:p>
          <a:p>
            <a:pPr lvl="1"/>
            <a:endParaRPr lang="en-GB" sz="1300" dirty="0"/>
          </a:p>
          <a:p>
            <a:r>
              <a:rPr lang="en-GB" dirty="0" smtClean="0"/>
              <a:t>Shredder</a:t>
            </a:r>
          </a:p>
          <a:p>
            <a:pPr lvl="1"/>
            <a:r>
              <a:rPr lang="en-GB" dirty="0" smtClean="0"/>
              <a:t>Device used to fragment end of life vehicle</a:t>
            </a:r>
          </a:p>
          <a:p>
            <a:pPr lvl="1"/>
            <a:endParaRPr lang="en-GB" sz="1300" dirty="0"/>
          </a:p>
          <a:p>
            <a:r>
              <a:rPr lang="en-GB" dirty="0" smtClean="0"/>
              <a:t>Dismantling Information</a:t>
            </a:r>
          </a:p>
          <a:p>
            <a:pPr lvl="1"/>
            <a:r>
              <a:rPr lang="en-GB" dirty="0" smtClean="0"/>
              <a:t>Information required for good treatment of end of life vehicle</a:t>
            </a:r>
          </a:p>
        </p:txBody>
      </p:sp>
    </p:spTree>
    <p:extLst>
      <p:ext uri="{BB962C8B-B14F-4D97-AF65-F5344CB8AC3E}">
        <p14:creationId xmlns:p14="http://schemas.microsoft.com/office/powerpoint/2010/main" val="25771805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ELV in more detail - Prevention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pPr marL="457200" indent="-457200">
              <a:buFont typeface="+mj-lt"/>
              <a:buAutoNum type="arabicPeriod"/>
            </a:pPr>
            <a:endParaRPr lang="en-GB" dirty="0" smtClean="0"/>
          </a:p>
          <a:p>
            <a:pPr marL="457200" indent="-457200">
              <a:buFont typeface="+mj-lt"/>
              <a:buAutoNum type="arabicPeriod"/>
            </a:pPr>
            <a:r>
              <a:rPr lang="en-GB" dirty="0" smtClean="0"/>
              <a:t>Limit use of hazardous substances – avoids having to dispose of them</a:t>
            </a:r>
          </a:p>
          <a:p>
            <a:pPr marL="457200" indent="-457200">
              <a:buFont typeface="+mj-lt"/>
              <a:buAutoNum type="arabicPeriod"/>
            </a:pPr>
            <a:endParaRPr lang="en-GB" dirty="0"/>
          </a:p>
          <a:p>
            <a:pPr marL="457200" indent="-457200">
              <a:buFont typeface="+mj-lt"/>
              <a:buAutoNum type="arabicPeriod"/>
            </a:pPr>
            <a:r>
              <a:rPr lang="en-GB" dirty="0" smtClean="0"/>
              <a:t>Consider dismantling, reuse, recovery and recycling during the design stage</a:t>
            </a:r>
          </a:p>
          <a:p>
            <a:pPr marL="457200" indent="-457200">
              <a:buFont typeface="+mj-lt"/>
              <a:buAutoNum type="arabicPeriod"/>
            </a:pPr>
            <a:endParaRPr lang="en-GB" dirty="0"/>
          </a:p>
          <a:p>
            <a:pPr marL="457200" indent="-457200">
              <a:buFont typeface="+mj-lt"/>
              <a:buAutoNum type="arabicPeriod"/>
            </a:pPr>
            <a:r>
              <a:rPr lang="en-GB" dirty="0" smtClean="0"/>
              <a:t>Increase amount of recycled materials used</a:t>
            </a:r>
          </a:p>
          <a:p>
            <a:pPr marL="457200" indent="-457200">
              <a:buFont typeface="+mj-lt"/>
              <a:buAutoNum type="arabicPeriod"/>
            </a:pPr>
            <a:endParaRPr lang="en-GB" dirty="0"/>
          </a:p>
          <a:p>
            <a:pPr marL="457200" indent="-457200">
              <a:buFont typeface="+mj-lt"/>
              <a:buAutoNum type="arabicPeriod"/>
            </a:pP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As of 1</a:t>
            </a:r>
            <a:r>
              <a:rPr lang="en-GB" baseline="30000" dirty="0" smtClean="0"/>
              <a:t>st</a:t>
            </a:r>
            <a:r>
              <a:rPr lang="en-GB" dirty="0" smtClean="0"/>
              <a:t> July 2003 – lead, mercury, cadmium or hexavalent chromium are not allowed</a:t>
            </a:r>
          </a:p>
        </p:txBody>
      </p:sp>
    </p:spTree>
    <p:extLst>
      <p:ext uri="{BB962C8B-B14F-4D97-AF65-F5344CB8AC3E}">
        <p14:creationId xmlns:p14="http://schemas.microsoft.com/office/powerpoint/2010/main" val="9889176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ELV in more detail - </a:t>
            </a:r>
            <a:r>
              <a:rPr lang="en-GB" dirty="0" smtClean="0"/>
              <a:t>Collection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System constructed by economic operators</a:t>
            </a:r>
          </a:p>
          <a:p>
            <a:endParaRPr lang="en-GB" dirty="0"/>
          </a:p>
          <a:p>
            <a:r>
              <a:rPr lang="en-GB" dirty="0" smtClean="0"/>
              <a:t>European Parliament suggest system;</a:t>
            </a:r>
          </a:p>
          <a:p>
            <a:pPr lvl="1"/>
            <a:r>
              <a:rPr lang="en-GB" dirty="0" smtClean="0"/>
              <a:t>Should include a ‘certificate of destruction’, issued to owner of vehicle when transferred to the authorised treatment facility</a:t>
            </a:r>
          </a:p>
          <a:p>
            <a:pPr lvl="1"/>
            <a:endParaRPr lang="en-GB" dirty="0"/>
          </a:p>
          <a:p>
            <a:r>
              <a:rPr lang="en-GB" dirty="0" smtClean="0"/>
              <a:t>Cost of transporting vehicle to treatment facility not at expense of vehicle owner</a:t>
            </a:r>
          </a:p>
          <a:p>
            <a:endParaRPr lang="en-GB" dirty="0"/>
          </a:p>
          <a:p>
            <a:r>
              <a:rPr lang="en-GB" dirty="0" smtClean="0"/>
              <a:t>Companies need to have permit to be treatment facility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654304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ELV in More Detail - Treatment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Keep environmental impact to a minimum</a:t>
            </a:r>
          </a:p>
          <a:p>
            <a:endParaRPr lang="en-GB" dirty="0"/>
          </a:p>
          <a:p>
            <a:r>
              <a:rPr lang="en-GB" dirty="0" smtClean="0"/>
              <a:t>Waste Disposal Directive 2006/12/EC</a:t>
            </a:r>
          </a:p>
          <a:p>
            <a:pPr lvl="1"/>
            <a:r>
              <a:rPr lang="en-GB" dirty="0" smtClean="0"/>
              <a:t>Clear guidelines on storage and treatment of waste</a:t>
            </a:r>
          </a:p>
          <a:p>
            <a:pPr lvl="1"/>
            <a:endParaRPr lang="en-GB" dirty="0"/>
          </a:p>
          <a:p>
            <a:r>
              <a:rPr lang="en-GB" dirty="0" smtClean="0"/>
              <a:t>Before any treatment</a:t>
            </a:r>
          </a:p>
          <a:p>
            <a:pPr lvl="1"/>
            <a:r>
              <a:rPr lang="en-GB" dirty="0" smtClean="0"/>
              <a:t>Vehicle is stripped</a:t>
            </a:r>
          </a:p>
          <a:p>
            <a:pPr lvl="1"/>
            <a:r>
              <a:rPr lang="en-GB" dirty="0" smtClean="0"/>
              <a:t>Removal and separation of all hazardous materials and components</a:t>
            </a:r>
          </a:p>
          <a:p>
            <a:pPr lvl="1"/>
            <a:r>
              <a:rPr lang="en-GB" dirty="0" smtClean="0"/>
              <a:t>Proceeds to shredder process</a:t>
            </a:r>
          </a:p>
        </p:txBody>
      </p:sp>
    </p:spTree>
    <p:extLst>
      <p:ext uri="{BB962C8B-B14F-4D97-AF65-F5344CB8AC3E}">
        <p14:creationId xmlns:p14="http://schemas.microsoft.com/office/powerpoint/2010/main" val="33571779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Targets from ELV Directive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Initial targets were set for 1</a:t>
            </a:r>
            <a:r>
              <a:rPr lang="en-GB" baseline="30000" dirty="0" smtClean="0"/>
              <a:t>st</a:t>
            </a:r>
            <a:r>
              <a:rPr lang="en-GB" dirty="0" smtClean="0"/>
              <a:t> January 2006</a:t>
            </a:r>
          </a:p>
          <a:p>
            <a:pPr lvl="1"/>
            <a:r>
              <a:rPr lang="en-GB" dirty="0" smtClean="0"/>
              <a:t>All values based on average weight per vehicle</a:t>
            </a:r>
            <a:endParaRPr lang="en-GB" dirty="0"/>
          </a:p>
          <a:p>
            <a:pPr lvl="1"/>
            <a:endParaRPr lang="en-GB" dirty="0"/>
          </a:p>
          <a:p>
            <a:pPr lvl="1"/>
            <a:r>
              <a:rPr lang="en-GB" dirty="0" smtClean="0"/>
              <a:t>Reuse and Recovery – Min. 85%</a:t>
            </a:r>
          </a:p>
          <a:p>
            <a:pPr lvl="1"/>
            <a:r>
              <a:rPr lang="en-GB" dirty="0" smtClean="0"/>
              <a:t>Reuse and Recycling – Min. 80%</a:t>
            </a:r>
          </a:p>
          <a:p>
            <a:pPr lvl="1"/>
            <a:endParaRPr lang="en-GB" dirty="0"/>
          </a:p>
          <a:p>
            <a:r>
              <a:rPr lang="en-GB" dirty="0" smtClean="0"/>
              <a:t>Second set of targets was set for 2015;</a:t>
            </a:r>
          </a:p>
          <a:p>
            <a:endParaRPr lang="en-GB" dirty="0"/>
          </a:p>
          <a:p>
            <a:pPr lvl="1"/>
            <a:r>
              <a:rPr lang="en-GB" dirty="0" smtClean="0"/>
              <a:t>Reuse and Recovery – Min. 95%</a:t>
            </a:r>
          </a:p>
          <a:p>
            <a:pPr lvl="1"/>
            <a:r>
              <a:rPr lang="en-GB" dirty="0" smtClean="0"/>
              <a:t>Reuse and Recycling – Min.85%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889321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395536" y="5824059"/>
            <a:ext cx="7467600" cy="1008112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sz="1100" dirty="0" smtClean="0"/>
          </a:p>
          <a:p>
            <a:pPr marL="0" indent="0">
              <a:buNone/>
            </a:pPr>
            <a:r>
              <a:rPr lang="en-GB" sz="1100" dirty="0" smtClean="0"/>
              <a:t>Eurostat (2016) </a:t>
            </a:r>
            <a:r>
              <a:rPr lang="en-GB" sz="1100" i="1" dirty="0" smtClean="0"/>
              <a:t>End of Life Vehicles; Reuse, Recycling and Recovery Totals, </a:t>
            </a:r>
            <a:r>
              <a:rPr lang="en-GB" sz="1100" dirty="0" smtClean="0"/>
              <a:t> EUROPEAN PARLIAMENT, BRUSSELS, 	available from </a:t>
            </a:r>
            <a:r>
              <a:rPr lang="en-GB" sz="1100" dirty="0" smtClean="0">
                <a:hlinkClick r:id="rId2"/>
              </a:rPr>
              <a:t>http</a:t>
            </a:r>
            <a:r>
              <a:rPr lang="en-GB" sz="1100" dirty="0">
                <a:hlinkClick r:id="rId2"/>
              </a:rPr>
              <a:t>://</a:t>
            </a:r>
            <a:r>
              <a:rPr lang="en-GB" sz="1100" dirty="0" smtClean="0">
                <a:hlinkClick r:id="rId2"/>
              </a:rPr>
              <a:t>epp.eurostat.ec.europa.eu/portal/page/portal/product_details/dataset?p_product_code=ENV_WASELVT</a:t>
            </a:r>
            <a:r>
              <a:rPr lang="en-GB" sz="1100" dirty="0" smtClean="0"/>
              <a:t>, Accessed [07/03/2017]</a:t>
            </a:r>
            <a:endParaRPr lang="en-GB" sz="1100" dirty="0"/>
          </a:p>
        </p:txBody>
      </p:sp>
      <p:graphicFrame>
        <p:nvGraphicFramePr>
          <p:cNvPr id="13" name="Chart 1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83070274"/>
              </p:ext>
            </p:extLst>
          </p:nvPr>
        </p:nvGraphicFramePr>
        <p:xfrm>
          <a:off x="0" y="0"/>
          <a:ext cx="9286875" cy="6060665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</p:spTree>
    <p:extLst>
      <p:ext uri="{BB962C8B-B14F-4D97-AF65-F5344CB8AC3E}">
        <p14:creationId xmlns:p14="http://schemas.microsoft.com/office/powerpoint/2010/main" val="27148939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How is a car recycled?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Received or collected  by Authorised Treatment Facility (ATF)</a:t>
            </a:r>
          </a:p>
          <a:p>
            <a:endParaRPr lang="en-GB" dirty="0"/>
          </a:p>
          <a:p>
            <a:r>
              <a:rPr lang="en-GB" dirty="0" smtClean="0"/>
              <a:t>ATF will carry some steps out, others done by specialist</a:t>
            </a:r>
          </a:p>
          <a:p>
            <a:endParaRPr lang="en-GB" dirty="0"/>
          </a:p>
          <a:p>
            <a:r>
              <a:rPr lang="en-GB" dirty="0" smtClean="0"/>
              <a:t>Certificate of destruction is issued</a:t>
            </a:r>
          </a:p>
          <a:p>
            <a:endParaRPr lang="en-GB" dirty="0"/>
          </a:p>
          <a:p>
            <a:r>
              <a:rPr lang="en-GB" dirty="0" smtClean="0"/>
              <a:t>Then enter ‘Depollution’</a:t>
            </a:r>
          </a:p>
          <a:p>
            <a:pPr lvl="1"/>
            <a:r>
              <a:rPr lang="en-GB" dirty="0" smtClean="0"/>
              <a:t>Businesses remove parts they can either sell or recovery (i.e. repair or clean up)</a:t>
            </a:r>
          </a:p>
          <a:p>
            <a:pPr lvl="1"/>
            <a:r>
              <a:rPr lang="en-GB" dirty="0" smtClean="0"/>
              <a:t>Specialist equipment developed for ATF’s to quickly and safely dispose of vehicles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727877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Depollution  Process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1800" dirty="0" smtClean="0"/>
              <a:t>Start Depollution Process</a:t>
            </a:r>
          </a:p>
          <a:p>
            <a:pPr marL="0" indent="0" algn="ctr">
              <a:buNone/>
            </a:pPr>
            <a:endParaRPr lang="en-GB" sz="1800" dirty="0"/>
          </a:p>
          <a:p>
            <a:pPr marL="0" indent="0" algn="ctr">
              <a:buNone/>
            </a:pPr>
            <a:r>
              <a:rPr lang="en-GB" sz="1800" dirty="0" smtClean="0"/>
              <a:t>Battery, fuel, oil filter, coolant, washer and brake fluid removed</a:t>
            </a:r>
          </a:p>
          <a:p>
            <a:pPr marL="0" indent="0" algn="ctr">
              <a:buNone/>
            </a:pPr>
            <a:endParaRPr lang="en-GB" sz="1800" dirty="0"/>
          </a:p>
          <a:p>
            <a:pPr marL="0" indent="0" algn="ctr">
              <a:buNone/>
            </a:pPr>
            <a:r>
              <a:rPr lang="en-GB" sz="1800" dirty="0" smtClean="0"/>
              <a:t>Wheels and tyres removed</a:t>
            </a:r>
          </a:p>
          <a:p>
            <a:pPr marL="0" indent="0" algn="ctr">
              <a:buNone/>
            </a:pPr>
            <a:endParaRPr lang="en-GB" sz="1800" dirty="0"/>
          </a:p>
          <a:p>
            <a:pPr marL="0" indent="0">
              <a:buNone/>
            </a:pPr>
            <a:r>
              <a:rPr lang="en-GB" sz="1800" dirty="0" smtClean="0"/>
              <a:t>Fluids drained and correctly stored and disposed </a:t>
            </a:r>
          </a:p>
          <a:p>
            <a:pPr marL="0" indent="0" algn="ctr">
              <a:buNone/>
            </a:pPr>
            <a:endParaRPr lang="en-GB" sz="1800" dirty="0"/>
          </a:p>
          <a:p>
            <a:pPr marL="0" indent="0" algn="r">
              <a:buNone/>
            </a:pPr>
            <a:r>
              <a:rPr lang="en-GB" sz="1800" dirty="0" smtClean="0"/>
              <a:t>Other components removed</a:t>
            </a:r>
          </a:p>
          <a:p>
            <a:pPr marL="0" indent="0" algn="ctr">
              <a:buNone/>
            </a:pPr>
            <a:endParaRPr lang="en-GB" sz="1800" dirty="0"/>
          </a:p>
          <a:p>
            <a:pPr marL="0" indent="0" algn="ctr">
              <a:buNone/>
            </a:pPr>
            <a:r>
              <a:rPr lang="en-GB" sz="1800" dirty="0" smtClean="0"/>
              <a:t>Insert plugs in all gravity drain holes</a:t>
            </a:r>
          </a:p>
          <a:p>
            <a:pPr marL="0" indent="0" algn="ctr">
              <a:buNone/>
            </a:pPr>
            <a:endParaRPr lang="en-GB" sz="1800" dirty="0"/>
          </a:p>
          <a:p>
            <a:pPr marL="0" indent="0" algn="ctr">
              <a:buNone/>
            </a:pPr>
            <a:r>
              <a:rPr lang="en-GB" sz="1800" dirty="0" smtClean="0"/>
              <a:t>Assess what is remaining</a:t>
            </a:r>
          </a:p>
        </p:txBody>
      </p:sp>
      <p:cxnSp>
        <p:nvCxnSpPr>
          <p:cNvPr id="7" name="Straight Arrow Connector 6"/>
          <p:cNvCxnSpPr/>
          <p:nvPr/>
        </p:nvCxnSpPr>
        <p:spPr>
          <a:xfrm>
            <a:off x="4211960" y="1916832"/>
            <a:ext cx="0" cy="43204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Arrow Connector 8"/>
          <p:cNvCxnSpPr/>
          <p:nvPr/>
        </p:nvCxnSpPr>
        <p:spPr>
          <a:xfrm>
            <a:off x="4211960" y="2636912"/>
            <a:ext cx="0" cy="43204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Arrow Connector 10"/>
          <p:cNvCxnSpPr/>
          <p:nvPr/>
        </p:nvCxnSpPr>
        <p:spPr>
          <a:xfrm>
            <a:off x="3059832" y="3356992"/>
            <a:ext cx="0" cy="36004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Elbow Connector 12"/>
          <p:cNvCxnSpPr/>
          <p:nvPr/>
        </p:nvCxnSpPr>
        <p:spPr>
          <a:xfrm rot="16200000" flipH="1">
            <a:off x="5667148" y="3413971"/>
            <a:ext cx="918489" cy="804529"/>
          </a:xfrm>
          <a:prstGeom prst="bentConnector3">
            <a:avLst>
              <a:gd name="adj1" fmla="val 50000"/>
            </a:avLst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Arrow Connector 17"/>
          <p:cNvCxnSpPr/>
          <p:nvPr/>
        </p:nvCxnSpPr>
        <p:spPr>
          <a:xfrm>
            <a:off x="4139952" y="5445224"/>
            <a:ext cx="0" cy="43204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Arrow Connector 19"/>
          <p:cNvCxnSpPr/>
          <p:nvPr/>
        </p:nvCxnSpPr>
        <p:spPr>
          <a:xfrm>
            <a:off x="4139952" y="4941168"/>
            <a:ext cx="0" cy="21602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Elbow Connector 21"/>
          <p:cNvCxnSpPr/>
          <p:nvPr/>
        </p:nvCxnSpPr>
        <p:spPr>
          <a:xfrm flipV="1">
            <a:off x="4139952" y="4581128"/>
            <a:ext cx="720080" cy="360040"/>
          </a:xfrm>
          <a:prstGeom prst="bentConnector3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Connector 23"/>
          <p:cNvCxnSpPr/>
          <p:nvPr/>
        </p:nvCxnSpPr>
        <p:spPr>
          <a:xfrm flipV="1">
            <a:off x="4139952" y="4077072"/>
            <a:ext cx="0" cy="86409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241063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Process for Vehicle Recycling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http://www.youtube.com/watch?v=Nn2ZjAMHKZg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496746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iel">
  <a:themeElements>
    <a:clrScheme name="Elemental">
      <a:dk1>
        <a:sysClr val="windowText" lastClr="000000"/>
      </a:dk1>
      <a:lt1>
        <a:sysClr val="window" lastClr="FFFFFF"/>
      </a:lt1>
      <a:dk2>
        <a:srgbClr val="242852"/>
      </a:dk2>
      <a:lt2>
        <a:srgbClr val="ACCBF9"/>
      </a:lt2>
      <a:accent1>
        <a:srgbClr val="629DD1"/>
      </a:accent1>
      <a:accent2>
        <a:srgbClr val="297FD5"/>
      </a:accent2>
      <a:accent3>
        <a:srgbClr val="7F8FA9"/>
      </a:accent3>
      <a:accent4>
        <a:srgbClr val="4A66AC"/>
      </a:accent4>
      <a:accent5>
        <a:srgbClr val="5AA2AE"/>
      </a:accent5>
      <a:accent6>
        <a:srgbClr val="9D90A0"/>
      </a:accent6>
      <a:hlink>
        <a:srgbClr val="9454C3"/>
      </a:hlink>
      <a:folHlink>
        <a:srgbClr val="3EBBF0"/>
      </a:folHlink>
    </a:clrScheme>
    <a:fontScheme name="Oriel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iel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ppt/theme/themeOverride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ppt/theme/themeOverride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44546A"/>
    </a:dk2>
    <a:lt2>
      <a:srgbClr val="E7E6E6"/>
    </a:lt2>
    <a:accent1>
      <a:srgbClr val="5B9BD5"/>
    </a:accent1>
    <a:accent2>
      <a:srgbClr val="ED7D31"/>
    </a:accent2>
    <a:accent3>
      <a:srgbClr val="A5A5A5"/>
    </a:accent3>
    <a:accent4>
      <a:srgbClr val="FFC000"/>
    </a:accent4>
    <a:accent5>
      <a:srgbClr val="4472C4"/>
    </a:accent5>
    <a:accent6>
      <a:srgbClr val="70AD47"/>
    </a:accent6>
    <a:hlink>
      <a:srgbClr val="0563C1"/>
    </a:hlink>
    <a:folHlink>
      <a:srgbClr val="954F72"/>
    </a:folHlink>
  </a:clrScheme>
  <a:fontScheme name="Office">
    <a:majorFont>
      <a:latin typeface="Calibri Light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lumMod val="110000"/>
              <a:satMod val="105000"/>
              <a:tint val="67000"/>
            </a:schemeClr>
          </a:gs>
          <a:gs pos="50000">
            <a:schemeClr val="phClr">
              <a:lumMod val="105000"/>
              <a:satMod val="103000"/>
              <a:tint val="73000"/>
            </a:schemeClr>
          </a:gs>
          <a:gs pos="100000">
            <a:schemeClr val="phClr">
              <a:lumMod val="105000"/>
              <a:satMod val="109000"/>
              <a:tint val="81000"/>
            </a:schemeClr>
          </a:gs>
        </a:gsLst>
        <a:lin ang="5400000" scaled="0"/>
      </a:gradFill>
      <a:gradFill rotWithShape="1">
        <a:gsLst>
          <a:gs pos="0">
            <a:schemeClr val="phClr">
              <a:satMod val="103000"/>
              <a:lumMod val="102000"/>
              <a:tint val="94000"/>
            </a:schemeClr>
          </a:gs>
          <a:gs pos="50000">
            <a:schemeClr val="phClr">
              <a:satMod val="110000"/>
              <a:lumMod val="100000"/>
              <a:shade val="100000"/>
            </a:schemeClr>
          </a:gs>
          <a:gs pos="100000">
            <a:schemeClr val="phClr">
              <a:lumMod val="99000"/>
              <a:satMod val="120000"/>
              <a:shade val="78000"/>
            </a:schemeClr>
          </a:gs>
        </a:gsLst>
        <a:lin ang="5400000" scaled="0"/>
      </a:gradFill>
    </a:fillStyleLst>
    <a:lnStyleLst>
      <a:ln w="6350" cap="flat" cmpd="sng" algn="ctr">
        <a:solidFill>
          <a:schemeClr val="phClr"/>
        </a:solidFill>
        <a:prstDash val="solid"/>
        <a:miter lim="800000"/>
      </a:ln>
      <a:ln w="12700" cap="flat" cmpd="sng" algn="ctr">
        <a:solidFill>
          <a:schemeClr val="phClr"/>
        </a:solidFill>
        <a:prstDash val="solid"/>
        <a:miter lim="800000"/>
      </a:ln>
      <a:ln w="19050" cap="flat" cmpd="sng" algn="ctr">
        <a:solidFill>
          <a:schemeClr val="phClr"/>
        </a:solidFill>
        <a:prstDash val="solid"/>
        <a:miter lim="800000"/>
      </a:ln>
    </a:lnStyleLst>
    <a:effectStyleLst>
      <a:effectStyle>
        <a:effectLst/>
      </a:effectStyle>
      <a:effectStyle>
        <a:effectLst/>
      </a:effectStyle>
      <a:effectStyle>
        <a:effectLst>
          <a:outerShdw blurRad="57150" dist="19050" dir="5400000" algn="ctr" rotWithShape="0">
            <a:srgbClr val="000000">
              <a:alpha val="63000"/>
            </a:srgbClr>
          </a:outerShdw>
        </a:effectLst>
      </a:effectStyle>
    </a:effectStyleLst>
    <a:bgFillStyleLst>
      <a:solidFill>
        <a:schemeClr val="phClr"/>
      </a:solidFill>
      <a:solidFill>
        <a:schemeClr val="phClr">
          <a:tint val="95000"/>
          <a:satMod val="170000"/>
        </a:schemeClr>
      </a:solidFill>
      <a:gradFill rotWithShape="1">
        <a:gsLst>
          <a:gs pos="0">
            <a:schemeClr val="phClr">
              <a:tint val="93000"/>
              <a:satMod val="150000"/>
              <a:shade val="98000"/>
              <a:lumMod val="102000"/>
            </a:schemeClr>
          </a:gs>
          <a:gs pos="50000">
            <a:schemeClr val="phClr">
              <a:tint val="98000"/>
              <a:satMod val="130000"/>
              <a:shade val="90000"/>
              <a:lumMod val="103000"/>
            </a:schemeClr>
          </a:gs>
          <a:gs pos="100000">
            <a:schemeClr val="phClr">
              <a:shade val="63000"/>
              <a:satMod val="120000"/>
            </a:schemeClr>
          </a:gs>
        </a:gsLst>
        <a:lin ang="5400000" scaled="0"/>
      </a:gradFill>
    </a:bgFillStyleLst>
  </a:fmt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836</TotalTime>
  <Words>1108</Words>
  <Application>Microsoft Office PowerPoint</Application>
  <PresentationFormat>On-screen Show (4:3)</PresentationFormat>
  <Paragraphs>221</Paragraphs>
  <Slides>29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29</vt:i4>
      </vt:variant>
    </vt:vector>
  </HeadingPairs>
  <TitlesOfParts>
    <vt:vector size="35" baseType="lpstr">
      <vt:lpstr>Calibri</vt:lpstr>
      <vt:lpstr>Century Schoolbook</vt:lpstr>
      <vt:lpstr>Times New Roman</vt:lpstr>
      <vt:lpstr>Wingdings</vt:lpstr>
      <vt:lpstr>Wingdings 2</vt:lpstr>
      <vt:lpstr>Oriel</vt:lpstr>
      <vt:lpstr>Sustainability through Technology</vt:lpstr>
      <vt:lpstr>UK Automotive Industry at a Glance  </vt:lpstr>
      <vt:lpstr>Global Automotive Manufacturing</vt:lpstr>
      <vt:lpstr>Registrations</vt:lpstr>
      <vt:lpstr>Connected Vehicles</vt:lpstr>
      <vt:lpstr>Environment – CO2</vt:lpstr>
      <vt:lpstr>PEMS (Portable Emissions Measurement System</vt:lpstr>
      <vt:lpstr>Emissions Warning</vt:lpstr>
      <vt:lpstr>Scrapped Vehicles</vt:lpstr>
      <vt:lpstr>Calculating Scrapped Vehicles  </vt:lpstr>
      <vt:lpstr>Calculating Scrapped Vehicles – Method 2</vt:lpstr>
      <vt:lpstr>Comparing the two methods</vt:lpstr>
      <vt:lpstr>Sustainability of the Industry</vt:lpstr>
      <vt:lpstr>Vehicle Recycling</vt:lpstr>
      <vt:lpstr>What Materials are in a vehicle? </vt:lpstr>
      <vt:lpstr>How much of each material?</vt:lpstr>
      <vt:lpstr>Recycling Directives</vt:lpstr>
      <vt:lpstr>End of Life Directive</vt:lpstr>
      <vt:lpstr>End of Life Vehicles Directive</vt:lpstr>
      <vt:lpstr>Terms within the ELV directive</vt:lpstr>
      <vt:lpstr>Terms within the ELV directive</vt:lpstr>
      <vt:lpstr>ELV in more detail - Prevention</vt:lpstr>
      <vt:lpstr>ELV in more detail - Collection</vt:lpstr>
      <vt:lpstr>ELV in More Detail - Treatment</vt:lpstr>
      <vt:lpstr>Targets from ELV Directive</vt:lpstr>
      <vt:lpstr>PowerPoint Presentation</vt:lpstr>
      <vt:lpstr>How is a car recycled?</vt:lpstr>
      <vt:lpstr>Depollution  Process</vt:lpstr>
      <vt:lpstr>Process for Vehicle Recycling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Kerry Tudor</dc:creator>
  <cp:lastModifiedBy>Kerry Tudor</cp:lastModifiedBy>
  <cp:revision>51</cp:revision>
  <cp:lastPrinted>2017-03-09T16:05:26Z</cp:lastPrinted>
  <dcterms:created xsi:type="dcterms:W3CDTF">2014-10-10T09:37:13Z</dcterms:created>
  <dcterms:modified xsi:type="dcterms:W3CDTF">2018-02-27T15:43:04Z</dcterms:modified>
</cp:coreProperties>
</file>