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41"/>
  </p:notesMasterIdLst>
  <p:sldIdLst>
    <p:sldId id="320" r:id="rId2"/>
    <p:sldId id="321" r:id="rId3"/>
    <p:sldId id="322" r:id="rId4"/>
    <p:sldId id="278" r:id="rId5"/>
    <p:sldId id="279" r:id="rId6"/>
    <p:sldId id="280" r:id="rId7"/>
    <p:sldId id="281" r:id="rId8"/>
    <p:sldId id="282" r:id="rId9"/>
    <p:sldId id="283" r:id="rId10"/>
    <p:sldId id="257" r:id="rId11"/>
    <p:sldId id="325" r:id="rId12"/>
    <p:sldId id="324" r:id="rId13"/>
    <p:sldId id="258" r:id="rId14"/>
    <p:sldId id="260" r:id="rId15"/>
    <p:sldId id="291" r:id="rId16"/>
    <p:sldId id="261" r:id="rId17"/>
    <p:sldId id="262" r:id="rId18"/>
    <p:sldId id="292" r:id="rId19"/>
    <p:sldId id="265" r:id="rId20"/>
    <p:sldId id="266" r:id="rId21"/>
    <p:sldId id="268" r:id="rId22"/>
    <p:sldId id="311" r:id="rId23"/>
    <p:sldId id="315" r:id="rId24"/>
    <p:sldId id="316" r:id="rId25"/>
    <p:sldId id="285" r:id="rId26"/>
    <p:sldId id="286" r:id="rId27"/>
    <p:sldId id="310" r:id="rId28"/>
    <p:sldId id="295" r:id="rId29"/>
    <p:sldId id="296" r:id="rId30"/>
    <p:sldId id="297" r:id="rId31"/>
    <p:sldId id="308" r:id="rId32"/>
    <p:sldId id="327" r:id="rId33"/>
    <p:sldId id="313" r:id="rId34"/>
    <p:sldId id="326" r:id="rId35"/>
    <p:sldId id="273" r:id="rId36"/>
    <p:sldId id="288" r:id="rId37"/>
    <p:sldId id="309" r:id="rId38"/>
    <p:sldId id="323" r:id="rId39"/>
    <p:sldId id="277"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5.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5270554-DF18-4086-8094-44B579A1B856}" type="datetimeFigureOut">
              <a:rPr lang="en-GB" smtClean="0"/>
              <a:pPr/>
              <a:t>09/10/2018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6280A3A-8D0E-493B-B972-FAED74BF52A6}" type="slidenum">
              <a:rPr lang="en-GB" smtClean="0"/>
              <a:pPr/>
              <a:t>‹#›</a:t>
            </a:fld>
            <a:endParaRPr lang="en-GB"/>
          </a:p>
        </p:txBody>
      </p:sp>
    </p:spTree>
    <p:extLst>
      <p:ext uri="{BB962C8B-B14F-4D97-AF65-F5344CB8AC3E}">
        <p14:creationId xmlns:p14="http://schemas.microsoft.com/office/powerpoint/2010/main" val="1405837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ww.suttontrust.com/researcharchive/great-teaching/"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EB2C7A9B-1982-430B-A62D-E95D8A12A31D}" type="slidenum">
              <a:rPr lang="en-GB" smtClean="0"/>
              <a:pPr/>
              <a:t>14</a:t>
            </a:fld>
            <a:endParaRPr lang="en-GB"/>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lnSpc>
                <a:spcPct val="80000"/>
              </a:lnSpc>
            </a:pPr>
            <a:endParaRPr lang="en-GB" sz="1000" dirty="0"/>
          </a:p>
          <a:p>
            <a:pPr eaLnBrk="1" hangingPunct="1">
              <a:lnSpc>
                <a:spcPct val="80000"/>
              </a:lnSpc>
            </a:pPr>
            <a:endParaRPr lang="en-GB" sz="1000" dirty="0"/>
          </a:p>
          <a:p>
            <a:pPr eaLnBrk="1" hangingPunct="1">
              <a:lnSpc>
                <a:spcPct val="80000"/>
              </a:lnSpc>
            </a:pPr>
            <a:r>
              <a:rPr lang="en-GB" sz="1000" dirty="0"/>
              <a:t>‘catch them being good’. The ideas is that the teacher rewards the child when they demonstrate desired behaviour and IGNORE undesirable behaviour (because a reprimand can be seen as a reward by the child – any attention is better than no attention at all….)</a:t>
            </a:r>
          </a:p>
          <a:p>
            <a:pPr eaLnBrk="1" hangingPunct="1">
              <a:lnSpc>
                <a:spcPct val="80000"/>
              </a:lnSpc>
            </a:pPr>
            <a:endParaRPr lang="en-GB" sz="1000" dirty="0"/>
          </a:p>
          <a:p>
            <a:pPr eaLnBrk="1" hangingPunct="1">
              <a:lnSpc>
                <a:spcPct val="80000"/>
              </a:lnSpc>
            </a:pPr>
            <a:r>
              <a:rPr lang="en-GB" sz="1000" dirty="0"/>
              <a:t>Also reward from peers (jeering, encouragement, acceptance, respect) for undesirable behaviour may outweigh the teacher’s reward… </a:t>
            </a:r>
          </a:p>
          <a:p>
            <a:pPr eaLnBrk="1" hangingPunct="1">
              <a:lnSpc>
                <a:spcPct val="80000"/>
              </a:lnSpc>
            </a:pPr>
            <a:endParaRPr lang="en-GB" sz="1000" dirty="0"/>
          </a:p>
          <a:p>
            <a:pPr eaLnBrk="1" hangingPunct="1">
              <a:lnSpc>
                <a:spcPct val="80000"/>
              </a:lnSpc>
            </a:pPr>
            <a:r>
              <a:rPr lang="en-GB" sz="1000" dirty="0"/>
              <a:t>Has anyone seen anything in practice that conforms to this type of approach to learning or behaviour management? The ‘super-nanny’ strategies tend to rely on this kind of approach – clear communication of rewards and sanctions, follow though and repetition.</a:t>
            </a:r>
          </a:p>
          <a:p>
            <a:pPr eaLnBrk="1" hangingPunct="1">
              <a:lnSpc>
                <a:spcPct val="80000"/>
              </a:lnSpc>
            </a:pPr>
            <a:r>
              <a:rPr lang="en-GB" sz="1000" dirty="0"/>
              <a:t>The success that ‘super-nanny’ appears have suggests that such approaches can be positive and effective. Similarly the response of (most) children to rewards – at an early age especially.</a:t>
            </a:r>
          </a:p>
          <a:p>
            <a:pPr eaLnBrk="1" hangingPunct="1">
              <a:lnSpc>
                <a:spcPct val="80000"/>
              </a:lnSpc>
            </a:pPr>
            <a:endParaRPr lang="en-GB" sz="1000" dirty="0"/>
          </a:p>
          <a:p>
            <a:pPr eaLnBrk="1" hangingPunct="1">
              <a:lnSpc>
                <a:spcPct val="80000"/>
              </a:lnSpc>
            </a:pPr>
            <a:r>
              <a:rPr lang="en-GB" sz="1000" dirty="0"/>
              <a:t>But there are other aspects of learning that may be less well supported by such approaches… (what image of learning are we presenting by such approaches?)  </a:t>
            </a:r>
          </a:p>
        </p:txBody>
      </p:sp>
    </p:spTree>
    <p:extLst>
      <p:ext uri="{BB962C8B-B14F-4D97-AF65-F5344CB8AC3E}">
        <p14:creationId xmlns:p14="http://schemas.microsoft.com/office/powerpoint/2010/main" val="5605764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err="1"/>
              <a:t>Behaviourism</a:t>
            </a:r>
            <a:r>
              <a:rPr lang="en-US" altLang="en-US" dirty="0"/>
              <a:t> was dominant</a:t>
            </a:r>
            <a:r>
              <a:rPr lang="en-US" altLang="en-US" baseline="0" dirty="0"/>
              <a:t> for almost 50 years! </a:t>
            </a:r>
            <a:endParaRPr lang="en-US" altLang="en-US" dirty="0"/>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BDB0D6D2-8643-495E-9610-88704DD998D4}" type="slidenum">
              <a:rPr lang="en-GB" altLang="en-US" smtClean="0">
                <a:latin typeface="Arial" charset="0"/>
              </a:rPr>
              <a:pPr eaLnBrk="1" hangingPunct="1"/>
              <a:t>16</a:t>
            </a:fld>
            <a:endParaRPr lang="en-GB" altLang="en-US">
              <a:latin typeface="Arial" charset="0"/>
            </a:endParaRPr>
          </a:p>
        </p:txBody>
      </p:sp>
    </p:spTree>
    <p:extLst>
      <p:ext uri="{BB962C8B-B14F-4D97-AF65-F5344CB8AC3E}">
        <p14:creationId xmlns:p14="http://schemas.microsoft.com/office/powerpoint/2010/main" val="1459389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p>
            <a:fld id="{D2BE2A6A-626C-43C9-A935-232291624AA5}" type="slidenum">
              <a:rPr lang="en-GB" smtClean="0"/>
              <a:pPr/>
              <a:t>17</a:t>
            </a:fld>
            <a:endParaRPr lang="en-GB"/>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p:spPr>
        <p:txBody>
          <a:bodyPr/>
          <a:lstStyle/>
          <a:p>
            <a:pPr eaLnBrk="1" hangingPunct="1"/>
            <a:r>
              <a:rPr lang="en-GB" dirty="0"/>
              <a:t>Individual engagement with his/her surroundings</a:t>
            </a:r>
          </a:p>
          <a:p>
            <a:pPr eaLnBrk="1" hangingPunct="1"/>
            <a:endParaRPr lang="en-GB" dirty="0"/>
          </a:p>
          <a:p>
            <a:pPr eaLnBrk="1" hangingPunct="1"/>
            <a:r>
              <a:rPr lang="en-GB" dirty="0"/>
              <a:t>The child in the cot, the sand pit, on the beach, in the bath…. exploring teething rings, keys toys – mouthing, touching, grasping, then onto pouring, making bubbles, emptying, filling ….</a:t>
            </a:r>
          </a:p>
        </p:txBody>
      </p:sp>
    </p:spTree>
    <p:extLst>
      <p:ext uri="{BB962C8B-B14F-4D97-AF65-F5344CB8AC3E}">
        <p14:creationId xmlns:p14="http://schemas.microsoft.com/office/powerpoint/2010/main" val="16511728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317079CB-BEC6-46E6-AED3-54FD75C18CE7}" type="slidenum">
              <a:rPr lang="en-GB" smtClean="0"/>
              <a:pPr/>
              <a:t>19</a:t>
            </a:fld>
            <a:endParaRPr lang="en-GB"/>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p:spPr>
        <p:txBody>
          <a:bodyPr/>
          <a:lstStyle/>
          <a:p>
            <a:pPr eaLnBrk="1" hangingPunct="1"/>
            <a:r>
              <a:rPr lang="en-GB" dirty="0"/>
              <a:t>Did not see the individual as a lone learner but as a part of the group </a:t>
            </a:r>
          </a:p>
          <a:p>
            <a:pPr eaLnBrk="1" hangingPunct="1"/>
            <a:endParaRPr lang="en-GB" dirty="0"/>
          </a:p>
          <a:p>
            <a:pPr eaLnBrk="1" hangingPunct="1"/>
            <a:r>
              <a:rPr lang="en-GB" dirty="0"/>
              <a:t>This initially sounds very similar to the ideas of constructivists but the essential role of others and communication is the key to the difference. </a:t>
            </a:r>
          </a:p>
        </p:txBody>
      </p:sp>
    </p:spTree>
    <p:extLst>
      <p:ext uri="{BB962C8B-B14F-4D97-AF65-F5344CB8AC3E}">
        <p14:creationId xmlns:p14="http://schemas.microsoft.com/office/powerpoint/2010/main" val="7920298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cs typeface="Arial" charset="0"/>
              </a:defRPr>
            </a:lvl1pPr>
            <a:lvl2pPr marL="742950" indent="-285750" eaLnBrk="0" hangingPunct="0">
              <a:spcBef>
                <a:spcPct val="30000"/>
              </a:spcBef>
              <a:defRPr sz="1200">
                <a:solidFill>
                  <a:schemeClr val="tx1"/>
                </a:solidFill>
                <a:latin typeface="Arial" charset="0"/>
                <a:cs typeface="Arial" charset="0"/>
              </a:defRPr>
            </a:lvl2pPr>
            <a:lvl3pPr marL="1143000" indent="-228600" eaLnBrk="0" hangingPunct="0">
              <a:spcBef>
                <a:spcPct val="30000"/>
              </a:spcBef>
              <a:defRPr sz="1200">
                <a:solidFill>
                  <a:schemeClr val="tx1"/>
                </a:solidFill>
                <a:latin typeface="Arial" charset="0"/>
                <a:cs typeface="Arial" charset="0"/>
              </a:defRPr>
            </a:lvl3pPr>
            <a:lvl4pPr marL="1600200" indent="-228600" eaLnBrk="0" hangingPunct="0">
              <a:spcBef>
                <a:spcPct val="30000"/>
              </a:spcBef>
              <a:defRPr sz="1200">
                <a:solidFill>
                  <a:schemeClr val="tx1"/>
                </a:solidFill>
                <a:latin typeface="Arial" charset="0"/>
                <a:cs typeface="Arial" charset="0"/>
              </a:defRPr>
            </a:lvl4pPr>
            <a:lvl5pPr marL="2057400" indent="-228600" eaLnBrk="0" hangingPunct="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eaLnBrk="1" hangingPunct="1">
              <a:spcBef>
                <a:spcPct val="0"/>
              </a:spcBef>
            </a:pPr>
            <a:fld id="{55B27C54-E0BA-4FA6-8E27-252395047CBB}" type="slidenum">
              <a:rPr lang="en-GB" altLang="en-US" smtClean="0"/>
              <a:pPr eaLnBrk="1" hangingPunct="1">
                <a:spcBef>
                  <a:spcPct val="0"/>
                </a:spcBef>
              </a:pPr>
              <a:t>20</a:t>
            </a:fld>
            <a:endParaRPr lang="en-GB" altLang="en-US"/>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2237325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a:ln/>
        </p:spPr>
      </p:sp>
      <p:sp>
        <p:nvSpPr>
          <p:cNvPr id="962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962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cs typeface="Arial" charset="0"/>
              </a:defRPr>
            </a:lvl1pPr>
            <a:lvl2pPr marL="742950" indent="-285750" eaLnBrk="0" hangingPunct="0">
              <a:spcBef>
                <a:spcPct val="30000"/>
              </a:spcBef>
              <a:defRPr sz="1200">
                <a:solidFill>
                  <a:schemeClr val="tx1"/>
                </a:solidFill>
                <a:latin typeface="Arial" charset="0"/>
                <a:cs typeface="Arial" charset="0"/>
              </a:defRPr>
            </a:lvl2pPr>
            <a:lvl3pPr marL="1143000" indent="-228600" eaLnBrk="0" hangingPunct="0">
              <a:spcBef>
                <a:spcPct val="30000"/>
              </a:spcBef>
              <a:defRPr sz="1200">
                <a:solidFill>
                  <a:schemeClr val="tx1"/>
                </a:solidFill>
                <a:latin typeface="Arial" charset="0"/>
                <a:cs typeface="Arial" charset="0"/>
              </a:defRPr>
            </a:lvl3pPr>
            <a:lvl4pPr marL="1600200" indent="-228600" eaLnBrk="0" hangingPunct="0">
              <a:spcBef>
                <a:spcPct val="30000"/>
              </a:spcBef>
              <a:defRPr sz="1200">
                <a:solidFill>
                  <a:schemeClr val="tx1"/>
                </a:solidFill>
                <a:latin typeface="Arial" charset="0"/>
                <a:cs typeface="Arial" charset="0"/>
              </a:defRPr>
            </a:lvl4pPr>
            <a:lvl5pPr marL="2057400" indent="-228600" eaLnBrk="0" hangingPunct="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eaLnBrk="1" hangingPunct="1">
              <a:spcBef>
                <a:spcPct val="0"/>
              </a:spcBef>
            </a:pPr>
            <a:fld id="{2C78989E-694B-456D-B95F-96E6B10834D4}" type="slidenum">
              <a:rPr lang="en-US" altLang="en-US" smtClean="0"/>
              <a:pPr eaLnBrk="1" hangingPunct="1">
                <a:spcBef>
                  <a:spcPct val="0"/>
                </a:spcBef>
              </a:pPr>
              <a:t>21</a:t>
            </a:fld>
            <a:endParaRPr lang="en-US" altLang="en-US"/>
          </a:p>
        </p:txBody>
      </p:sp>
    </p:spTree>
    <p:extLst>
      <p:ext uri="{BB962C8B-B14F-4D97-AF65-F5344CB8AC3E}">
        <p14:creationId xmlns:p14="http://schemas.microsoft.com/office/powerpoint/2010/main" val="14889420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64931" eaLnBrk="0" fontAlgn="base" hangingPunct="0">
              <a:spcBef>
                <a:spcPct val="30000"/>
              </a:spcBef>
              <a:spcAft>
                <a:spcPct val="0"/>
              </a:spcAft>
              <a:defRPr/>
            </a:pPr>
            <a:r>
              <a:rPr lang="en-GB" sz="1100" dirty="0">
                <a:latin typeface="Arial" charset="0"/>
                <a:ea typeface="MS PGothic" pitchFamily="34" charset="-128"/>
                <a:cs typeface="ＭＳ Ｐゴシック" charset="0"/>
              </a:rPr>
              <a:t>Coe, R., </a:t>
            </a:r>
            <a:r>
              <a:rPr lang="en-GB" sz="1100" dirty="0" err="1">
                <a:latin typeface="Arial" charset="0"/>
                <a:ea typeface="MS PGothic" pitchFamily="34" charset="-128"/>
                <a:cs typeface="ＭＳ Ｐゴシック" charset="0"/>
              </a:rPr>
              <a:t>Aloisi</a:t>
            </a:r>
            <a:r>
              <a:rPr lang="en-GB" sz="1100" dirty="0">
                <a:latin typeface="Arial" charset="0"/>
                <a:ea typeface="MS PGothic" pitchFamily="34" charset="-128"/>
                <a:cs typeface="ＭＳ Ｐゴシック" charset="0"/>
              </a:rPr>
              <a:t>, C., Higgins, S. and Elliot Major, L. (2014) ‘What makes great teaching? Review of the underpinning research’. Sutton Trust, October 2014 </a:t>
            </a:r>
            <a:r>
              <a:rPr lang="en-GB" sz="1100" u="sng" dirty="0">
                <a:latin typeface="Arial" charset="0"/>
                <a:ea typeface="MS PGothic" pitchFamily="34" charset="-128"/>
                <a:cs typeface="ＭＳ Ｐゴシック" charset="0"/>
                <a:hlinkClick r:id="rId3"/>
              </a:rPr>
              <a:t>http://www.suttontrust.com/researcharchive/great-teaching/</a:t>
            </a:r>
            <a:r>
              <a:rPr lang="en-GB" sz="1100" dirty="0">
                <a:latin typeface="Arial" charset="0"/>
                <a:ea typeface="MS PGothic" pitchFamily="34" charset="-128"/>
                <a:cs typeface="ＭＳ Ｐゴシック" charset="0"/>
              </a:rPr>
              <a:t> </a:t>
            </a:r>
          </a:p>
          <a:p>
            <a:endParaRPr lang="en-GB" dirty="0"/>
          </a:p>
        </p:txBody>
      </p:sp>
      <p:sp>
        <p:nvSpPr>
          <p:cNvPr id="4" name="Slide Number Placeholder 3"/>
          <p:cNvSpPr>
            <a:spLocks noGrp="1"/>
          </p:cNvSpPr>
          <p:nvPr>
            <p:ph type="sldNum" sz="quarter" idx="10"/>
          </p:nvPr>
        </p:nvSpPr>
        <p:spPr/>
        <p:txBody>
          <a:bodyPr/>
          <a:lstStyle/>
          <a:p>
            <a:pPr>
              <a:defRPr/>
            </a:pPr>
            <a:fld id="{93263F81-AB1F-4B51-A4CA-047E49299C68}" type="slidenum">
              <a:rPr lang="en-US" smtClean="0"/>
              <a:pPr>
                <a:defRPr/>
              </a:pPr>
              <a:t>28</a:t>
            </a:fld>
            <a:endParaRPr lang="en-US"/>
          </a:p>
        </p:txBody>
      </p:sp>
    </p:spTree>
    <p:extLst>
      <p:ext uri="{BB962C8B-B14F-4D97-AF65-F5344CB8AC3E}">
        <p14:creationId xmlns:p14="http://schemas.microsoft.com/office/powerpoint/2010/main" val="35588691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Catch up numeracy ES = 0.21</a:t>
            </a:r>
          </a:p>
          <a:p>
            <a:r>
              <a:rPr lang="en-GB" dirty="0"/>
              <a:t>B: </a:t>
            </a:r>
            <a:r>
              <a:rPr lang="en-GB" dirty="0" err="1"/>
              <a:t>Chatterbooks</a:t>
            </a:r>
            <a:r>
              <a:rPr lang="en-GB" dirty="0"/>
              <a:t> ES= -0.14</a:t>
            </a:r>
          </a:p>
          <a:p>
            <a:r>
              <a:rPr lang="en-GB" dirty="0"/>
              <a:t>C: Discover summer school ES= 0.24</a:t>
            </a:r>
          </a:p>
          <a:p>
            <a:r>
              <a:rPr lang="en-GB" dirty="0"/>
              <a:t>D: Self regulation to improve writing: ES= 0.74</a:t>
            </a:r>
          </a:p>
        </p:txBody>
      </p:sp>
      <p:sp>
        <p:nvSpPr>
          <p:cNvPr id="4" name="Slide Number Placeholder 3"/>
          <p:cNvSpPr>
            <a:spLocks noGrp="1"/>
          </p:cNvSpPr>
          <p:nvPr>
            <p:ph type="sldNum" sz="quarter" idx="10"/>
          </p:nvPr>
        </p:nvSpPr>
        <p:spPr/>
        <p:txBody>
          <a:bodyPr/>
          <a:lstStyle/>
          <a:p>
            <a:pPr>
              <a:defRPr/>
            </a:pPr>
            <a:fld id="{93263F81-AB1F-4B51-A4CA-047E49299C68}" type="slidenum">
              <a:rPr lang="en-US" smtClean="0"/>
              <a:pPr>
                <a:defRPr/>
              </a:pPr>
              <a:t>33</a:t>
            </a:fld>
            <a:endParaRPr lang="en-US"/>
          </a:p>
        </p:txBody>
      </p:sp>
    </p:spTree>
    <p:extLst>
      <p:ext uri="{BB962C8B-B14F-4D97-AF65-F5344CB8AC3E}">
        <p14:creationId xmlns:p14="http://schemas.microsoft.com/office/powerpoint/2010/main" val="1191671322"/>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5800" y="1346947"/>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5800" y="4282763"/>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685800" y="1484779"/>
            <a:ext cx="7772400"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a:grpSpLocks noChangeAspect="1"/>
          </p:cNvGrpSpPr>
          <p:nvPr/>
        </p:nvGrpSpPr>
        <p:grpSpPr>
          <a:xfrm>
            <a:off x="7234780" y="4107023"/>
            <a:ext cx="914400" cy="914400"/>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788670" y="1432223"/>
            <a:ext cx="7593330" cy="3035808"/>
          </a:xfrm>
        </p:spPr>
        <p:txBody>
          <a:bodyPr anchor="ctr">
            <a:noAutofit/>
          </a:bodyPr>
          <a:lstStyle>
            <a:lvl1pPr algn="l">
              <a:lnSpc>
                <a:spcPct val="80000"/>
              </a:lnSpc>
              <a:defRPr sz="6400" b="0" cap="all" baseline="0">
                <a:blipFill dpi="0" rotWithShape="1">
                  <a:blip r:embed="rId4"/>
                  <a:srcRect/>
                  <a:tile tx="6350" ty="-127000" sx="65000" sy="64000" flip="none" algn="tl"/>
                </a:blipFill>
              </a:defRPr>
            </a:lvl1pPr>
          </a:lstStyle>
          <a:p>
            <a:r>
              <a:rPr lang="en-GB" dirty="0"/>
              <a:t>Click to edit Master title style</a:t>
            </a:r>
            <a:endParaRPr lang="en-US" dirty="0"/>
          </a:p>
        </p:txBody>
      </p:sp>
      <p:sp>
        <p:nvSpPr>
          <p:cNvPr id="3" name="Subtitle 2"/>
          <p:cNvSpPr>
            <a:spLocks noGrp="1"/>
          </p:cNvSpPr>
          <p:nvPr>
            <p:ph type="subTitle" idx="1"/>
          </p:nvPr>
        </p:nvSpPr>
        <p:spPr>
          <a:xfrm>
            <a:off x="802386" y="4389120"/>
            <a:ext cx="5918454" cy="1069848"/>
          </a:xfrm>
        </p:spPr>
        <p:txBody>
          <a:bodyPr>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dirty="0"/>
              <a:t>Click to edit Master subtitle style</a:t>
            </a:r>
            <a:endParaRPr lang="en-US" dirty="0"/>
          </a:p>
        </p:txBody>
      </p:sp>
      <p:sp>
        <p:nvSpPr>
          <p:cNvPr id="4" name="Date Placeholder 3"/>
          <p:cNvSpPr>
            <a:spLocks noGrp="1"/>
          </p:cNvSpPr>
          <p:nvPr>
            <p:ph type="dt" sz="half" idx="10"/>
          </p:nvPr>
        </p:nvSpPr>
        <p:spPr/>
        <p:txBody>
          <a:bodyPr/>
          <a:lstStyle/>
          <a:p>
            <a:fld id="{D44957C4-CF72-48EF-9BB9-FEA0957F2982}" type="datetimeFigureOut">
              <a:rPr lang="en-GB" smtClean="0"/>
              <a:pPr/>
              <a:t>09/10/2018</a:t>
            </a:fld>
            <a:endParaRPr lang="en-GB"/>
          </a:p>
        </p:txBody>
      </p:sp>
      <p:sp>
        <p:nvSpPr>
          <p:cNvPr id="5" name="Footer Placeholder 4"/>
          <p:cNvSpPr>
            <a:spLocks noGrp="1"/>
          </p:cNvSpPr>
          <p:nvPr>
            <p:ph type="ftr" sz="quarter" idx="11"/>
          </p:nvPr>
        </p:nvSpPr>
        <p:spPr>
          <a:xfrm>
            <a:off x="812805" y="6272785"/>
            <a:ext cx="4745736" cy="365125"/>
          </a:xfrm>
        </p:spPr>
        <p:txBody>
          <a:bodyPr/>
          <a:lstStyle/>
          <a:p>
            <a:endParaRPr lang="en-GB"/>
          </a:p>
        </p:txBody>
      </p:sp>
      <p:sp>
        <p:nvSpPr>
          <p:cNvPr id="6" name="Slide Number Placeholder 5"/>
          <p:cNvSpPr>
            <a:spLocks noGrp="1"/>
          </p:cNvSpPr>
          <p:nvPr>
            <p:ph type="sldNum" sz="quarter" idx="12"/>
          </p:nvPr>
        </p:nvSpPr>
        <p:spPr>
          <a:xfrm>
            <a:off x="7244280" y="4227195"/>
            <a:ext cx="895401" cy="640080"/>
          </a:xfrm>
        </p:spPr>
        <p:txBody>
          <a:bodyPr/>
          <a:lstStyle>
            <a:lvl1pPr>
              <a:defRPr sz="2800" b="1"/>
            </a:lvl1pPr>
          </a:lstStyle>
          <a:p>
            <a:fld id="{B3E901A5-68F2-4D98-81B6-038686B8D3F9}" type="slidenum">
              <a:rPr lang="en-GB" smtClean="0"/>
              <a:pPr/>
              <a:t>‹#›</a:t>
            </a:fld>
            <a:endParaRPr lang="en-GB"/>
          </a:p>
        </p:txBody>
      </p:sp>
    </p:spTree>
    <p:extLst>
      <p:ext uri="{BB962C8B-B14F-4D97-AF65-F5344CB8AC3E}">
        <p14:creationId xmlns:p14="http://schemas.microsoft.com/office/powerpoint/2010/main" val="4279232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D44957C4-CF72-48EF-9BB9-FEA0957F2982}" type="datetimeFigureOut">
              <a:rPr lang="en-GB" smtClean="0"/>
              <a:pPr/>
              <a:t>09/10/2018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val="32831123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9144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5346" y="1225296"/>
            <a:ext cx="6960870" cy="3520440"/>
          </a:xfrm>
        </p:spPr>
        <p:txBody>
          <a:bodyPr anchor="ctr">
            <a:normAutofit/>
          </a:bodyPr>
          <a:lstStyle>
            <a:lvl1pPr>
              <a:lnSpc>
                <a:spcPct val="80000"/>
              </a:lnSpc>
              <a:defRPr sz="6400" b="0"/>
            </a:lvl1pPr>
          </a:lstStyle>
          <a:p>
            <a:r>
              <a:rPr lang="en-GB" dirty="0"/>
              <a:t>Click to edit Master title style</a:t>
            </a:r>
            <a:endParaRPr lang="en-US" dirty="0"/>
          </a:p>
        </p:txBody>
      </p:sp>
      <p:sp>
        <p:nvSpPr>
          <p:cNvPr id="3" name="Text Placeholder 2"/>
          <p:cNvSpPr>
            <a:spLocks noGrp="1"/>
          </p:cNvSpPr>
          <p:nvPr>
            <p:ph type="body" idx="1"/>
          </p:nvPr>
        </p:nvSpPr>
        <p:spPr>
          <a:xfrm>
            <a:off x="1624330" y="5020056"/>
            <a:ext cx="6789420" cy="1066800"/>
          </a:xfrm>
        </p:spPr>
        <p:txBody>
          <a:bodyPr anchor="t">
            <a:normAutofit/>
          </a:bodyPr>
          <a:lstStyle>
            <a:lvl1pPr marL="0" indent="0">
              <a:buNone/>
              <a:defRPr sz="1800" b="0">
                <a:solidFill>
                  <a:schemeClr val="accent1">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Edit Master text styles</a:t>
            </a:r>
          </a:p>
        </p:txBody>
      </p:sp>
      <p:sp>
        <p:nvSpPr>
          <p:cNvPr id="4" name="Date Placeholder 3"/>
          <p:cNvSpPr>
            <a:spLocks noGrp="1"/>
          </p:cNvSpPr>
          <p:nvPr>
            <p:ph type="dt" sz="half" idx="10"/>
          </p:nvPr>
        </p:nvSpPr>
        <p:spPr>
          <a:xfrm>
            <a:off x="6445251" y="6272785"/>
            <a:ext cx="1983232" cy="365125"/>
          </a:xfrm>
        </p:spPr>
        <p:txBody>
          <a:bodyPr/>
          <a:lstStyle>
            <a:lvl1pPr>
              <a:defRPr>
                <a:solidFill>
                  <a:schemeClr val="accent1">
                    <a:lumMod val="50000"/>
                  </a:schemeClr>
                </a:solidFill>
              </a:defRPr>
            </a:lvl1pPr>
          </a:lstStyle>
          <a:p>
            <a:fld id="{D44957C4-CF72-48EF-9BB9-FEA0957F2982}" type="datetimeFigureOut">
              <a:rPr lang="en-GB" smtClean="0"/>
              <a:pPr/>
              <a:t>09/10/2018</a:t>
            </a:fld>
            <a:endParaRPr lang="en-GB"/>
          </a:p>
        </p:txBody>
      </p:sp>
      <p:sp>
        <p:nvSpPr>
          <p:cNvPr id="5" name="Footer Placeholder 4"/>
          <p:cNvSpPr>
            <a:spLocks noGrp="1"/>
          </p:cNvSpPr>
          <p:nvPr>
            <p:ph type="ftr" sz="quarter" idx="11"/>
          </p:nvPr>
        </p:nvSpPr>
        <p:spPr>
          <a:xfrm>
            <a:off x="1636099" y="6272784"/>
            <a:ext cx="4745736" cy="365125"/>
          </a:xfrm>
        </p:spPr>
        <p:txBody>
          <a:bodyPr/>
          <a:lstStyle>
            <a:lvl1pPr>
              <a:defRPr>
                <a:solidFill>
                  <a:schemeClr val="accent1">
                    <a:lumMod val="50000"/>
                  </a:schemeClr>
                </a:solidFill>
              </a:defRPr>
            </a:lvl1pPr>
          </a:lstStyle>
          <a:p>
            <a:endParaRPr lang="en-GB"/>
          </a:p>
        </p:txBody>
      </p:sp>
      <p:grpSp>
        <p:nvGrpSpPr>
          <p:cNvPr id="8" name="Group 7"/>
          <p:cNvGrpSpPr>
            <a:grpSpLocks noChangeAspect="1"/>
          </p:cNvGrpSpPr>
          <p:nvPr/>
        </p:nvGrpSpPr>
        <p:grpSpPr>
          <a:xfrm>
            <a:off x="633862" y="2430623"/>
            <a:ext cx="914400" cy="914400"/>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645450" y="2508607"/>
            <a:ext cx="891224" cy="720332"/>
          </a:xfrm>
        </p:spPr>
        <p:txBody>
          <a:bodyPr/>
          <a:lstStyle>
            <a:lvl1pPr>
              <a:defRPr sz="2800"/>
            </a:lvl1pPr>
          </a:lstStyle>
          <a:p>
            <a:fld id="{B3E901A5-68F2-4D98-81B6-038686B8D3F9}" type="slidenum">
              <a:rPr lang="en-GB" smtClean="0"/>
              <a:pPr/>
              <a:t>‹#›</a:t>
            </a:fld>
            <a:endParaRPr lang="en-GB"/>
          </a:p>
        </p:txBody>
      </p:sp>
    </p:spTree>
    <p:extLst>
      <p:ext uri="{BB962C8B-B14F-4D97-AF65-F5344CB8AC3E}">
        <p14:creationId xmlns:p14="http://schemas.microsoft.com/office/powerpoint/2010/main" val="40263003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685800"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4792218"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p:cNvSpPr>
            <a:spLocks noGrp="1"/>
          </p:cNvSpPr>
          <p:nvPr>
            <p:ph type="dt" sz="half" idx="10"/>
          </p:nvPr>
        </p:nvSpPr>
        <p:spPr/>
        <p:txBody>
          <a:bodyPr/>
          <a:lstStyle/>
          <a:p>
            <a:fld id="{D44957C4-CF72-48EF-9BB9-FEA0957F2982}" type="datetimeFigureOut">
              <a:rPr lang="en-GB" smtClean="0"/>
              <a:pPr/>
              <a:t>09/10/2018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val="2432161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dirty="0"/>
              <a:t>Click to edit Master title style</a:t>
            </a:r>
            <a:endParaRPr lang="en-US" dirty="0"/>
          </a:p>
        </p:txBody>
      </p:sp>
      <p:sp>
        <p:nvSpPr>
          <p:cNvPr id="3" name="Text Placeholder 2"/>
          <p:cNvSpPr>
            <a:spLocks noGrp="1"/>
          </p:cNvSpPr>
          <p:nvPr>
            <p:ph type="body" idx="1"/>
          </p:nvPr>
        </p:nvSpPr>
        <p:spPr>
          <a:xfrm>
            <a:off x="685800"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4" name="Content Placeholder 3"/>
          <p:cNvSpPr>
            <a:spLocks noGrp="1"/>
          </p:cNvSpPr>
          <p:nvPr>
            <p:ph sz="half" idx="2"/>
          </p:nvPr>
        </p:nvSpPr>
        <p:spPr>
          <a:xfrm>
            <a:off x="685800"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4820793"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Edit Master text styles</a:t>
            </a:r>
          </a:p>
        </p:txBody>
      </p:sp>
      <p:sp>
        <p:nvSpPr>
          <p:cNvPr id="6" name="Content Placeholder 5"/>
          <p:cNvSpPr>
            <a:spLocks noGrp="1"/>
          </p:cNvSpPr>
          <p:nvPr>
            <p:ph sz="quarter" idx="4"/>
          </p:nvPr>
        </p:nvSpPr>
        <p:spPr>
          <a:xfrm>
            <a:off x="4820793"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D44957C4-CF72-48EF-9BB9-FEA0957F2982}" type="datetimeFigureOut">
              <a:rPr lang="en-GB" smtClean="0"/>
              <a:pPr/>
              <a:t>09/10/2018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val="1798792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accent1">
                    <a:lumMod val="50000"/>
                  </a:schemeClr>
                </a:solidFill>
              </a:defRPr>
            </a:lvl1pPr>
          </a:lstStyle>
          <a:p>
            <a:fld id="{D44957C4-CF72-48EF-9BB9-FEA0957F2982}" type="datetimeFigureOut">
              <a:rPr lang="en-GB" smtClean="0"/>
              <a:pPr/>
              <a:t>09/10/2018</a:t>
            </a:fld>
            <a:endParaRPr lang="en-GB"/>
          </a:p>
        </p:txBody>
      </p:sp>
      <p:sp>
        <p:nvSpPr>
          <p:cNvPr id="4" name="Footer Placeholder 3"/>
          <p:cNvSpPr>
            <a:spLocks noGrp="1"/>
          </p:cNvSpPr>
          <p:nvPr>
            <p:ph type="ftr" sz="quarter" idx="11"/>
          </p:nvPr>
        </p:nvSpPr>
        <p:spPr/>
        <p:txBody>
          <a:bodyPr/>
          <a:lstStyle>
            <a:lvl1pPr>
              <a:defRPr>
                <a:solidFill>
                  <a:schemeClr val="accent1">
                    <a:lumMod val="50000"/>
                  </a:schemeClr>
                </a:solidFill>
              </a:defRPr>
            </a:lvl1pPr>
          </a:lstStyle>
          <a:p>
            <a:endParaRPr lang="en-GB"/>
          </a:p>
        </p:txBody>
      </p:sp>
      <p:sp>
        <p:nvSpPr>
          <p:cNvPr id="5" name="Slide Number Placeholder 4"/>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val="2803876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957C4-CF72-48EF-9BB9-FEA0957F2982}" type="datetimeFigureOut">
              <a:rPr lang="en-GB" smtClean="0"/>
              <a:pPr/>
              <a:t>09/10/2018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val="1375697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GB" dirty="0"/>
              <a:t>Click to edit Master title style</a:t>
            </a:r>
            <a:endParaRPr lang="en-US" dirty="0"/>
          </a:p>
        </p:txBody>
      </p:sp>
      <p:sp>
        <p:nvSpPr>
          <p:cNvPr id="3" name="Content Placeholder 2"/>
          <p:cNvSpPr>
            <a:spLocks noGrp="1"/>
          </p:cNvSpPr>
          <p:nvPr>
            <p:ph idx="1"/>
          </p:nvPr>
        </p:nvSpPr>
        <p:spPr>
          <a:xfrm>
            <a:off x="628650" y="685800"/>
            <a:ext cx="5033772"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9" name="Date Placeholder 8"/>
          <p:cNvSpPr>
            <a:spLocks noGrp="1"/>
          </p:cNvSpPr>
          <p:nvPr>
            <p:ph type="dt" sz="half" idx="10"/>
          </p:nvPr>
        </p:nvSpPr>
        <p:spPr/>
        <p:txBody>
          <a:bodyPr/>
          <a:lstStyle/>
          <a:p>
            <a:fld id="{D44957C4-CF72-48EF-9BB9-FEA0957F2982}" type="datetimeFigureOut">
              <a:rPr lang="en-GB" smtClean="0"/>
              <a:pPr/>
              <a:t>09/10/2018</a:t>
            </a:fld>
            <a:endParaRPr lang="en-GB"/>
          </a:p>
        </p:txBody>
      </p:sp>
      <p:sp>
        <p:nvSpPr>
          <p:cNvPr id="10" name="Footer Placeholder 9"/>
          <p:cNvSpPr>
            <a:spLocks noGrp="1"/>
          </p:cNvSpPr>
          <p:nvPr>
            <p:ph type="ftr" sz="quarter" idx="11"/>
          </p:nvPr>
        </p:nvSpPr>
        <p:spPr/>
        <p:txBody>
          <a:bodyPr/>
          <a:lstStyle/>
          <a:p>
            <a:endParaRPr lang="en-GB"/>
          </a:p>
        </p:txBody>
      </p:sp>
      <p:sp>
        <p:nvSpPr>
          <p:cNvPr id="11" name="Slide Number Placeholder 10"/>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val="1802286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0" y="0"/>
            <a:ext cx="6227805"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8" name="Date Placeholder 7"/>
          <p:cNvSpPr>
            <a:spLocks noGrp="1"/>
          </p:cNvSpPr>
          <p:nvPr>
            <p:ph type="dt" sz="half" idx="10"/>
          </p:nvPr>
        </p:nvSpPr>
        <p:spPr/>
        <p:txBody>
          <a:bodyPr/>
          <a:lstStyle/>
          <a:p>
            <a:fld id="{D44957C4-CF72-48EF-9BB9-FEA0957F2982}" type="datetimeFigureOut">
              <a:rPr lang="en-GB" smtClean="0"/>
              <a:pPr/>
              <a:t>09/10/2018</a:t>
            </a:fld>
            <a:endParaRPr lang="en-GB"/>
          </a:p>
        </p:txBody>
      </p:sp>
      <p:sp>
        <p:nvSpPr>
          <p:cNvPr id="10" name="Slide Number Placeholder 9"/>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val="4203319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D44957C4-CF72-48EF-9BB9-FEA0957F2982}" type="datetimeFigureOut">
              <a:rPr lang="en-GB" smtClean="0"/>
              <a:pPr/>
              <a:t>09/10/2018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val="1349214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533400"/>
            <a:ext cx="1914525" cy="5638800"/>
          </a:xfrm>
        </p:spPr>
        <p:txBody>
          <a:bodyPr vert="eaVert"/>
          <a:lstStyle>
            <a:lvl1pPr>
              <a:defRPr b="0"/>
            </a:lvl1pPr>
          </a:lstStyle>
          <a:p>
            <a:r>
              <a:rPr lang="en-GB" dirty="0"/>
              <a:t>Click to edit Master title style</a:t>
            </a:r>
            <a:endParaRPr lang="en-US" dirty="0"/>
          </a:p>
        </p:txBody>
      </p:sp>
      <p:sp>
        <p:nvSpPr>
          <p:cNvPr id="3" name="Vertical Text Placeholder 2"/>
          <p:cNvSpPr>
            <a:spLocks noGrp="1"/>
          </p:cNvSpPr>
          <p:nvPr>
            <p:ph type="body" orient="vert" idx="1"/>
          </p:nvPr>
        </p:nvSpPr>
        <p:spPr>
          <a:xfrm>
            <a:off x="800100" y="533400"/>
            <a:ext cx="5629275" cy="5638800"/>
          </a:xfrm>
        </p:spPr>
        <p:txBody>
          <a:bodyPr vert="eaVert"/>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D44957C4-CF72-48EF-9BB9-FEA0957F2982}" type="datetimeFigureOut">
              <a:rPr lang="en-GB" smtClean="0"/>
              <a:pPr/>
              <a:t>09/10/2018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E901A5-68F2-4D98-81B6-038686B8D3F9}" type="slidenum">
              <a:rPr lang="en-GB" smtClean="0"/>
              <a:pPr/>
              <a:t>‹#›</a:t>
            </a:fld>
            <a:endParaRPr lang="en-GB"/>
          </a:p>
        </p:txBody>
      </p:sp>
    </p:spTree>
    <p:extLst>
      <p:ext uri="{BB962C8B-B14F-4D97-AF65-F5344CB8AC3E}">
        <p14:creationId xmlns:p14="http://schemas.microsoft.com/office/powerpoint/2010/main" val="11167633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468313" y="1628775"/>
            <a:ext cx="8229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68313" y="3967163"/>
            <a:ext cx="8229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01567E7-5F11-4432-933B-93DC48DA4F97}" type="slidenum">
              <a:rPr lang="en-GB"/>
              <a:pPr>
                <a:defRPr/>
              </a:pPr>
              <a:t>‹#›</a:t>
            </a:fld>
            <a:endParaRPr lang="en-GB"/>
          </a:p>
        </p:txBody>
      </p:sp>
    </p:spTree>
    <p:extLst>
      <p:ext uri="{BB962C8B-B14F-4D97-AF65-F5344CB8AC3E}">
        <p14:creationId xmlns:p14="http://schemas.microsoft.com/office/powerpoint/2010/main" val="3945329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2" name="Group 11"/>
          <p:cNvGrpSpPr/>
          <p:nvPr/>
        </p:nvGrpSpPr>
        <p:grpSpPr>
          <a:xfrm>
            <a:off x="8522664" y="6255258"/>
            <a:ext cx="393192" cy="393192"/>
            <a:chOff x="8532189" y="5068824"/>
            <a:chExt cx="393192" cy="393192"/>
          </a:xfrm>
        </p:grpSpPr>
        <p:sp>
          <p:nvSpPr>
            <p:cNvPr id="8" name="Oval 7"/>
            <p:cNvSpPr>
              <a:spLocks noChangeAspect="1"/>
            </p:cNvSpPr>
            <p:nvPr/>
          </p:nvSpPr>
          <p:spPr>
            <a:xfrm>
              <a:off x="8532189" y="5068824"/>
              <a:ext cx="393192" cy="393192"/>
            </a:xfrm>
            <a:prstGeom prst="ellipse">
              <a:avLst/>
            </a:prstGeom>
            <a:blipFill dpi="0" rotWithShape="1">
              <a:blip r:embed="rId14">
                <a:duotone>
                  <a:schemeClr val="accent1">
                    <a:shade val="45000"/>
                    <a:satMod val="135000"/>
                  </a:schemeClr>
                  <a:prstClr val="white"/>
                </a:duotone>
                <a:extLst>
                  <a:ext uri="{BEBA8EAE-BF5A-486C-A8C5-ECC9F3942E4B}">
                    <a14:imgProps xmlns:a14="http://schemas.microsoft.com/office/drawing/2010/main">
                      <a14:imgLayer r:embed="rId1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2" name="Title Placeholder 1"/>
          <p:cNvSpPr>
            <a:spLocks noGrp="1"/>
          </p:cNvSpPr>
          <p:nvPr>
            <p:ph type="title"/>
          </p:nvPr>
        </p:nvSpPr>
        <p:spPr>
          <a:xfrm>
            <a:off x="685800" y="484632"/>
            <a:ext cx="7772400" cy="1609344"/>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685800" y="2121408"/>
            <a:ext cx="7772400" cy="4050792"/>
          </a:xfrm>
          <a:prstGeom prst="rect">
            <a:avLst/>
          </a:prstGeom>
        </p:spPr>
        <p:txBody>
          <a:bodyPr vert="horz" lIns="91440" tIns="45720" rIns="91440" bIns="45720" rtlCol="0">
            <a:normAutofit/>
          </a:bodyPr>
          <a:lstStyle/>
          <a:p>
            <a:pPr lvl="0"/>
            <a:r>
              <a:rPr lang="en-GB" dirty="0"/>
              <a:t>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5992368" y="6272785"/>
            <a:ext cx="2455164" cy="365125"/>
          </a:xfrm>
          <a:prstGeom prst="rect">
            <a:avLst/>
          </a:prstGeom>
        </p:spPr>
        <p:txBody>
          <a:bodyPr vert="horz" lIns="91440" tIns="45720" rIns="91440" bIns="45720" rtlCol="0" anchor="ctr"/>
          <a:lstStyle>
            <a:lvl1pPr algn="r">
              <a:defRPr sz="1000">
                <a:solidFill>
                  <a:schemeClr val="accent1">
                    <a:lumMod val="50000"/>
                  </a:schemeClr>
                </a:solidFill>
              </a:defRPr>
            </a:lvl1pPr>
          </a:lstStyle>
          <a:p>
            <a:fld id="{D44957C4-CF72-48EF-9BB9-FEA0957F2982}" type="datetimeFigureOut">
              <a:rPr lang="en-GB" smtClean="0"/>
              <a:pPr/>
              <a:t>09/10/2018</a:t>
            </a:fld>
            <a:endParaRPr lang="en-GB"/>
          </a:p>
        </p:txBody>
      </p:sp>
      <p:sp>
        <p:nvSpPr>
          <p:cNvPr id="5" name="Footer Placeholder 4"/>
          <p:cNvSpPr>
            <a:spLocks noGrp="1"/>
          </p:cNvSpPr>
          <p:nvPr>
            <p:ph type="ftr" sz="quarter" idx="3"/>
          </p:nvPr>
        </p:nvSpPr>
        <p:spPr>
          <a:xfrm>
            <a:off x="685800" y="6272785"/>
            <a:ext cx="4745736" cy="365125"/>
          </a:xfrm>
          <a:prstGeom prst="rect">
            <a:avLst/>
          </a:prstGeom>
        </p:spPr>
        <p:txBody>
          <a:bodyPr vert="horz" lIns="91440" tIns="45720" rIns="91440" bIns="45720" rtlCol="0" anchor="ctr"/>
          <a:lstStyle>
            <a:lvl1pPr algn="l">
              <a:defRPr sz="100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8483346" y="6272785"/>
            <a:ext cx="480060" cy="365125"/>
          </a:xfrm>
          <a:prstGeom prst="rect">
            <a:avLst/>
          </a:prstGeom>
        </p:spPr>
        <p:txBody>
          <a:bodyPr vert="horz" lIns="91440" tIns="45720" rIns="91440" bIns="45720" rtlCol="0" anchor="ctr"/>
          <a:lstStyle>
            <a:lvl1pPr algn="ctr">
              <a:defRPr sz="1100" b="1" spc="-70" baseline="0">
                <a:solidFill>
                  <a:srgbClr val="FFFFFF"/>
                </a:solidFill>
                <a:latin typeface="+mn-lt"/>
              </a:defRPr>
            </a:lvl1pPr>
          </a:lstStyle>
          <a:p>
            <a:fld id="{B3E901A5-68F2-4D98-81B6-038686B8D3F9}" type="slidenum">
              <a:rPr lang="en-GB" smtClean="0"/>
              <a:pPr/>
              <a:t>‹#›</a:t>
            </a:fld>
            <a:endParaRPr lang="en-GB"/>
          </a:p>
        </p:txBody>
      </p:sp>
    </p:spTree>
    <p:extLst>
      <p:ext uri="{BB962C8B-B14F-4D97-AF65-F5344CB8AC3E}">
        <p14:creationId xmlns:p14="http://schemas.microsoft.com/office/powerpoint/2010/main" val="90486582"/>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200" b="0" kern="1200" cap="all" baseline="0">
          <a:blipFill>
            <a:blip r:embed="rId16">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youtu.be/HZPXVb0W3Hc" TargetMode="Externa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5.emf"/></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What is learning?</a:t>
            </a:r>
          </a:p>
        </p:txBody>
      </p:sp>
      <p:sp>
        <p:nvSpPr>
          <p:cNvPr id="3" name="Subtitle 2"/>
          <p:cNvSpPr>
            <a:spLocks noGrp="1"/>
          </p:cNvSpPr>
          <p:nvPr>
            <p:ph type="subTitle" idx="1"/>
          </p:nvPr>
        </p:nvSpPr>
        <p:spPr/>
        <p:txBody>
          <a:bodyPr/>
          <a:lstStyle/>
          <a:p>
            <a:r>
              <a:rPr lang="en-GB" dirty="0"/>
              <a:t>You have five minutes to discuss in your groups and agree upon a definition.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What do you draw upon when you learn?</a:t>
            </a:r>
          </a:p>
        </p:txBody>
      </p:sp>
      <p:sp>
        <p:nvSpPr>
          <p:cNvPr id="5" name="Subtitle 4"/>
          <p:cNvSpPr>
            <a:spLocks noGrp="1"/>
          </p:cNvSpPr>
          <p:nvPr>
            <p:ph type="subTitle" idx="1"/>
          </p:nvPr>
        </p:nvSpPr>
        <p:spPr/>
        <p:txBody>
          <a:bodyPr/>
          <a:lstStyle/>
          <a:p>
            <a:r>
              <a:rPr lang="en-GB" dirty="0"/>
              <a:t>Prior experiences? External factors? Language features? Peers?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a:t>What is the role of the teacher (or other) in the process of learning?</a:t>
            </a:r>
          </a:p>
        </p:txBody>
      </p:sp>
      <p:sp>
        <p:nvSpPr>
          <p:cNvPr id="5" name="Subtitle 4"/>
          <p:cNvSpPr>
            <a:spLocks noGrp="1"/>
          </p:cNvSpPr>
          <p:nvPr>
            <p:ph type="subTitle" idx="1"/>
          </p:nvPr>
        </p:nvSpPr>
        <p:spPr/>
        <p:txBody>
          <a:bodyPr>
            <a:normAutofit/>
          </a:bodyPr>
          <a:lstStyle/>
          <a:p>
            <a:r>
              <a:rPr lang="en-GB" dirty="0"/>
              <a:t>To provide knowledge? To shape opportunities? To facilitate the child’s exploration?</a:t>
            </a:r>
          </a:p>
          <a:p>
            <a:r>
              <a:rPr lang="en-GB" dirty="0"/>
              <a:t>Where is knowledge?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Learning theories: an introduction</a:t>
            </a:r>
          </a:p>
        </p:txBody>
      </p:sp>
      <p:sp>
        <p:nvSpPr>
          <p:cNvPr id="3" name="Subtitle 2"/>
          <p:cNvSpPr>
            <a:spLocks noGrp="1"/>
          </p:cNvSpPr>
          <p:nvPr>
            <p:ph type="subTitle" idx="1"/>
          </p:nvPr>
        </p:nvSpPr>
        <p:spPr/>
        <p:txBody>
          <a:bodyPr/>
          <a:lstStyle/>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 we learn?</a:t>
            </a:r>
          </a:p>
        </p:txBody>
      </p:sp>
      <p:sp>
        <p:nvSpPr>
          <p:cNvPr id="3" name="Content Placeholder 2"/>
          <p:cNvSpPr>
            <a:spLocks noGrp="1"/>
          </p:cNvSpPr>
          <p:nvPr>
            <p:ph idx="1"/>
          </p:nvPr>
        </p:nvSpPr>
        <p:spPr/>
        <p:txBody>
          <a:bodyPr>
            <a:normAutofit/>
          </a:bodyPr>
          <a:lstStyle/>
          <a:p>
            <a:r>
              <a:rPr lang="en-GB" dirty="0"/>
              <a:t>There are three main styles of learner:</a:t>
            </a:r>
          </a:p>
          <a:p>
            <a:r>
              <a:rPr lang="en-GB" dirty="0"/>
              <a:t>Visual</a:t>
            </a:r>
          </a:p>
          <a:p>
            <a:r>
              <a:rPr lang="en-GB" dirty="0"/>
              <a:t>Audio</a:t>
            </a:r>
          </a:p>
          <a:p>
            <a:r>
              <a:rPr lang="en-GB" dirty="0"/>
              <a:t>Kinaesthetic</a:t>
            </a:r>
          </a:p>
          <a:p>
            <a:r>
              <a:rPr lang="en-GB" dirty="0"/>
              <a:t>Tasks need to be tailored to the individual style of the learner.</a:t>
            </a:r>
          </a:p>
          <a:p>
            <a:r>
              <a:rPr lang="en-GB" dirty="0"/>
              <a:t>For example: (V)drawing a picture of Macbeth’s face, (A)listening to a description of him, (K)making Macbeth’s face out of shaving foam.</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 we learn?</a:t>
            </a:r>
          </a:p>
        </p:txBody>
      </p:sp>
      <p:sp>
        <p:nvSpPr>
          <p:cNvPr id="3" name="Content Placeholder 2"/>
          <p:cNvSpPr>
            <a:spLocks noGrp="1"/>
          </p:cNvSpPr>
          <p:nvPr>
            <p:ph idx="1"/>
          </p:nvPr>
        </p:nvSpPr>
        <p:spPr/>
        <p:txBody>
          <a:bodyPr>
            <a:normAutofit/>
          </a:bodyPr>
          <a:lstStyle/>
          <a:p>
            <a:r>
              <a:rPr lang="en-GB" dirty="0"/>
              <a:t>There are three main styles of learner:</a:t>
            </a:r>
          </a:p>
          <a:p>
            <a:r>
              <a:rPr lang="en-GB" dirty="0"/>
              <a:t>Visual</a:t>
            </a:r>
          </a:p>
          <a:p>
            <a:r>
              <a:rPr lang="en-GB" dirty="0"/>
              <a:t>Audio</a:t>
            </a:r>
          </a:p>
          <a:p>
            <a:r>
              <a:rPr lang="en-GB" dirty="0"/>
              <a:t>Kinaesthetic</a:t>
            </a:r>
          </a:p>
          <a:p>
            <a:r>
              <a:rPr lang="en-GB" dirty="0"/>
              <a:t>Tasks need to be tailored to meet the individual style of the learner.</a:t>
            </a:r>
          </a:p>
          <a:p>
            <a:r>
              <a:rPr lang="en-GB" dirty="0"/>
              <a:t>For example: (V)drawing a picture of Macbeth’s face, (A)listening to a description of him, (K)making Macbeth’s face out of shaving foam.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8" presetClass="exit" presetSubtype="0" accel="50000" fill="hold" nodeType="clickEffect">
                                  <p:stCondLst>
                                    <p:cond delay="0"/>
                                  </p:stCondLst>
                                  <p:iterate type="lt">
                                    <p:tmPct val="50000"/>
                                  </p:iterate>
                                  <p:childTnLst>
                                    <p:anim calcmode="lin" valueType="num">
                                      <p:cBhvr>
                                        <p:cTn id="6" dur="500">
                                          <p:stCondLst>
                                            <p:cond delay="0"/>
                                          </p:stCondLst>
                                        </p:cTn>
                                        <p:tgtEl>
                                          <p:spTgt spid="3">
                                            <p:txEl>
                                              <p:pRg st="0" end="0"/>
                                            </p:txEl>
                                          </p:spTgt>
                                        </p:tgtEl>
                                        <p:attrNameLst>
                                          <p:attrName>style.rotation</p:attrName>
                                        </p:attrNameLst>
                                      </p:cBhvr>
                                      <p:tavLst>
                                        <p:tav tm="0">
                                          <p:val>
                                            <p:fltVal val="0"/>
                                          </p:val>
                                        </p:tav>
                                        <p:tav tm="100000">
                                          <p:val>
                                            <p:fltVal val="45"/>
                                          </p:val>
                                        </p:tav>
                                      </p:tavLst>
                                    </p:anim>
                                    <p:anim calcmode="lin" valueType="num">
                                      <p:cBhvr>
                                        <p:cTn id="7" dur="500">
                                          <p:stCondLst>
                                            <p:cond delay="0"/>
                                          </p:stCondLst>
                                        </p:cTn>
                                        <p:tgtEl>
                                          <p:spTgt spid="3">
                                            <p:txEl>
                                              <p:pRg st="0" end="0"/>
                                            </p:txEl>
                                          </p:spTgt>
                                        </p:tgtEl>
                                        <p:attrNameLst>
                                          <p:attrName>ppt_y</p:attrName>
                                        </p:attrNameLst>
                                      </p:cBhvr>
                                      <p:tavLst>
                                        <p:tav tm="0">
                                          <p:val>
                                            <p:strVal val="ppt_y"/>
                                          </p:val>
                                        </p:tav>
                                        <p:tav tm="100000">
                                          <p:val>
                                            <p:strVal val="ppt_y+1"/>
                                          </p:val>
                                        </p:tav>
                                      </p:tavLst>
                                    </p:anim>
                                    <p:set>
                                      <p:cBhvr>
                                        <p:cTn id="8" dur="1" fill="hold">
                                          <p:stCondLst>
                                            <p:cond delay="499"/>
                                          </p:stCondLst>
                                        </p:cTn>
                                        <p:tgtEl>
                                          <p:spTgt spid="3">
                                            <p:txEl>
                                              <p:pRg st="0" end="0"/>
                                            </p:txEl>
                                          </p:spTgt>
                                        </p:tgtEl>
                                        <p:attrNameLst>
                                          <p:attrName>style.visibility</p:attrName>
                                        </p:attrNameLst>
                                      </p:cBhvr>
                                      <p:to>
                                        <p:strVal val="hidden"/>
                                      </p:to>
                                    </p:set>
                                  </p:childTnLst>
                                </p:cTn>
                              </p:par>
                              <p:par>
                                <p:cTn id="9" presetID="38" presetClass="exit" presetSubtype="0" accel="50000" fill="hold" nodeType="withEffect">
                                  <p:stCondLst>
                                    <p:cond delay="0"/>
                                  </p:stCondLst>
                                  <p:iterate type="lt">
                                    <p:tmPct val="50000"/>
                                  </p:iterate>
                                  <p:childTnLst>
                                    <p:anim calcmode="lin" valueType="num">
                                      <p:cBhvr>
                                        <p:cTn id="10" dur="500">
                                          <p:stCondLst>
                                            <p:cond delay="0"/>
                                          </p:stCondLst>
                                        </p:cTn>
                                        <p:tgtEl>
                                          <p:spTgt spid="3">
                                            <p:txEl>
                                              <p:pRg st="1" end="1"/>
                                            </p:txEl>
                                          </p:spTgt>
                                        </p:tgtEl>
                                        <p:attrNameLst>
                                          <p:attrName>style.rotation</p:attrName>
                                        </p:attrNameLst>
                                      </p:cBhvr>
                                      <p:tavLst>
                                        <p:tav tm="0">
                                          <p:val>
                                            <p:fltVal val="0"/>
                                          </p:val>
                                        </p:tav>
                                        <p:tav tm="100000">
                                          <p:val>
                                            <p:fltVal val="45"/>
                                          </p:val>
                                        </p:tav>
                                      </p:tavLst>
                                    </p:anim>
                                    <p:anim calcmode="lin" valueType="num">
                                      <p:cBhvr>
                                        <p:cTn id="11" dur="500">
                                          <p:stCondLst>
                                            <p:cond delay="0"/>
                                          </p:stCondLst>
                                        </p:cTn>
                                        <p:tgtEl>
                                          <p:spTgt spid="3">
                                            <p:txEl>
                                              <p:pRg st="1" end="1"/>
                                            </p:txEl>
                                          </p:spTgt>
                                        </p:tgtEl>
                                        <p:attrNameLst>
                                          <p:attrName>ppt_y</p:attrName>
                                        </p:attrNameLst>
                                      </p:cBhvr>
                                      <p:tavLst>
                                        <p:tav tm="0">
                                          <p:val>
                                            <p:strVal val="ppt_y"/>
                                          </p:val>
                                        </p:tav>
                                        <p:tav tm="100000">
                                          <p:val>
                                            <p:strVal val="ppt_y+1"/>
                                          </p:val>
                                        </p:tav>
                                      </p:tavLst>
                                    </p:anim>
                                    <p:set>
                                      <p:cBhvr>
                                        <p:cTn id="12" dur="1" fill="hold">
                                          <p:stCondLst>
                                            <p:cond delay="499"/>
                                          </p:stCondLst>
                                        </p:cTn>
                                        <p:tgtEl>
                                          <p:spTgt spid="3">
                                            <p:txEl>
                                              <p:pRg st="1" end="1"/>
                                            </p:txEl>
                                          </p:spTgt>
                                        </p:tgtEl>
                                        <p:attrNameLst>
                                          <p:attrName>style.visibility</p:attrName>
                                        </p:attrNameLst>
                                      </p:cBhvr>
                                      <p:to>
                                        <p:strVal val="hidden"/>
                                      </p:to>
                                    </p:set>
                                  </p:childTnLst>
                                </p:cTn>
                              </p:par>
                              <p:par>
                                <p:cTn id="13" presetID="38" presetClass="exit" presetSubtype="0" accel="50000" fill="hold" nodeType="withEffect">
                                  <p:stCondLst>
                                    <p:cond delay="0"/>
                                  </p:stCondLst>
                                  <p:iterate type="lt">
                                    <p:tmPct val="50000"/>
                                  </p:iterate>
                                  <p:childTnLst>
                                    <p:anim calcmode="lin" valueType="num">
                                      <p:cBhvr>
                                        <p:cTn id="14" dur="500">
                                          <p:stCondLst>
                                            <p:cond delay="0"/>
                                          </p:stCondLst>
                                        </p:cTn>
                                        <p:tgtEl>
                                          <p:spTgt spid="3">
                                            <p:txEl>
                                              <p:pRg st="2" end="2"/>
                                            </p:txEl>
                                          </p:spTgt>
                                        </p:tgtEl>
                                        <p:attrNameLst>
                                          <p:attrName>style.rotation</p:attrName>
                                        </p:attrNameLst>
                                      </p:cBhvr>
                                      <p:tavLst>
                                        <p:tav tm="0">
                                          <p:val>
                                            <p:fltVal val="0"/>
                                          </p:val>
                                        </p:tav>
                                        <p:tav tm="100000">
                                          <p:val>
                                            <p:fltVal val="45"/>
                                          </p:val>
                                        </p:tav>
                                      </p:tavLst>
                                    </p:anim>
                                    <p:anim calcmode="lin" valueType="num">
                                      <p:cBhvr>
                                        <p:cTn id="15" dur="500">
                                          <p:stCondLst>
                                            <p:cond delay="0"/>
                                          </p:stCondLst>
                                        </p:cTn>
                                        <p:tgtEl>
                                          <p:spTgt spid="3">
                                            <p:txEl>
                                              <p:pRg st="2" end="2"/>
                                            </p:txEl>
                                          </p:spTgt>
                                        </p:tgtEl>
                                        <p:attrNameLst>
                                          <p:attrName>ppt_y</p:attrName>
                                        </p:attrNameLst>
                                      </p:cBhvr>
                                      <p:tavLst>
                                        <p:tav tm="0">
                                          <p:val>
                                            <p:strVal val="ppt_y"/>
                                          </p:val>
                                        </p:tav>
                                        <p:tav tm="100000">
                                          <p:val>
                                            <p:strVal val="ppt_y+1"/>
                                          </p:val>
                                        </p:tav>
                                      </p:tavLst>
                                    </p:anim>
                                    <p:set>
                                      <p:cBhvr>
                                        <p:cTn id="16" dur="1" fill="hold">
                                          <p:stCondLst>
                                            <p:cond delay="499"/>
                                          </p:stCondLst>
                                        </p:cTn>
                                        <p:tgtEl>
                                          <p:spTgt spid="3">
                                            <p:txEl>
                                              <p:pRg st="2" end="2"/>
                                            </p:txEl>
                                          </p:spTgt>
                                        </p:tgtEl>
                                        <p:attrNameLst>
                                          <p:attrName>style.visibility</p:attrName>
                                        </p:attrNameLst>
                                      </p:cBhvr>
                                      <p:to>
                                        <p:strVal val="hidden"/>
                                      </p:to>
                                    </p:set>
                                  </p:childTnLst>
                                </p:cTn>
                              </p:par>
                              <p:par>
                                <p:cTn id="17" presetID="38" presetClass="exit" presetSubtype="0" accel="50000" fill="hold" nodeType="withEffect">
                                  <p:stCondLst>
                                    <p:cond delay="0"/>
                                  </p:stCondLst>
                                  <p:iterate type="lt">
                                    <p:tmPct val="50000"/>
                                  </p:iterate>
                                  <p:childTnLst>
                                    <p:anim calcmode="lin" valueType="num">
                                      <p:cBhvr>
                                        <p:cTn id="18" dur="500">
                                          <p:stCondLst>
                                            <p:cond delay="0"/>
                                          </p:stCondLst>
                                        </p:cTn>
                                        <p:tgtEl>
                                          <p:spTgt spid="3">
                                            <p:txEl>
                                              <p:pRg st="3" end="3"/>
                                            </p:txEl>
                                          </p:spTgt>
                                        </p:tgtEl>
                                        <p:attrNameLst>
                                          <p:attrName>style.rotation</p:attrName>
                                        </p:attrNameLst>
                                      </p:cBhvr>
                                      <p:tavLst>
                                        <p:tav tm="0">
                                          <p:val>
                                            <p:fltVal val="0"/>
                                          </p:val>
                                        </p:tav>
                                        <p:tav tm="100000">
                                          <p:val>
                                            <p:fltVal val="45"/>
                                          </p:val>
                                        </p:tav>
                                      </p:tavLst>
                                    </p:anim>
                                    <p:anim calcmode="lin" valueType="num">
                                      <p:cBhvr>
                                        <p:cTn id="19" dur="500">
                                          <p:stCondLst>
                                            <p:cond delay="0"/>
                                          </p:stCondLst>
                                        </p:cTn>
                                        <p:tgtEl>
                                          <p:spTgt spid="3">
                                            <p:txEl>
                                              <p:pRg st="3" end="3"/>
                                            </p:txEl>
                                          </p:spTgt>
                                        </p:tgtEl>
                                        <p:attrNameLst>
                                          <p:attrName>ppt_y</p:attrName>
                                        </p:attrNameLst>
                                      </p:cBhvr>
                                      <p:tavLst>
                                        <p:tav tm="0">
                                          <p:val>
                                            <p:strVal val="ppt_y"/>
                                          </p:val>
                                        </p:tav>
                                        <p:tav tm="100000">
                                          <p:val>
                                            <p:strVal val="ppt_y+1"/>
                                          </p:val>
                                        </p:tav>
                                      </p:tavLst>
                                    </p:anim>
                                    <p:set>
                                      <p:cBhvr>
                                        <p:cTn id="20" dur="1" fill="hold">
                                          <p:stCondLst>
                                            <p:cond delay="499"/>
                                          </p:stCondLst>
                                        </p:cTn>
                                        <p:tgtEl>
                                          <p:spTgt spid="3">
                                            <p:txEl>
                                              <p:pRg st="3" end="3"/>
                                            </p:txEl>
                                          </p:spTgt>
                                        </p:tgtEl>
                                        <p:attrNameLst>
                                          <p:attrName>style.visibility</p:attrName>
                                        </p:attrNameLst>
                                      </p:cBhvr>
                                      <p:to>
                                        <p:strVal val="hidden"/>
                                      </p:to>
                                    </p:set>
                                  </p:childTnLst>
                                </p:cTn>
                              </p:par>
                              <p:par>
                                <p:cTn id="21" presetID="38" presetClass="exit" presetSubtype="0" accel="50000" fill="hold" nodeType="withEffect">
                                  <p:stCondLst>
                                    <p:cond delay="0"/>
                                  </p:stCondLst>
                                  <p:iterate type="lt">
                                    <p:tmPct val="50000"/>
                                  </p:iterate>
                                  <p:childTnLst>
                                    <p:anim calcmode="lin" valueType="num">
                                      <p:cBhvr>
                                        <p:cTn id="22" dur="500">
                                          <p:stCondLst>
                                            <p:cond delay="0"/>
                                          </p:stCondLst>
                                        </p:cTn>
                                        <p:tgtEl>
                                          <p:spTgt spid="3">
                                            <p:txEl>
                                              <p:pRg st="4" end="4"/>
                                            </p:txEl>
                                          </p:spTgt>
                                        </p:tgtEl>
                                        <p:attrNameLst>
                                          <p:attrName>style.rotation</p:attrName>
                                        </p:attrNameLst>
                                      </p:cBhvr>
                                      <p:tavLst>
                                        <p:tav tm="0">
                                          <p:val>
                                            <p:fltVal val="0"/>
                                          </p:val>
                                        </p:tav>
                                        <p:tav tm="100000">
                                          <p:val>
                                            <p:fltVal val="45"/>
                                          </p:val>
                                        </p:tav>
                                      </p:tavLst>
                                    </p:anim>
                                    <p:anim calcmode="lin" valueType="num">
                                      <p:cBhvr>
                                        <p:cTn id="23" dur="500">
                                          <p:stCondLst>
                                            <p:cond delay="0"/>
                                          </p:stCondLst>
                                        </p:cTn>
                                        <p:tgtEl>
                                          <p:spTgt spid="3">
                                            <p:txEl>
                                              <p:pRg st="4" end="4"/>
                                            </p:txEl>
                                          </p:spTgt>
                                        </p:tgtEl>
                                        <p:attrNameLst>
                                          <p:attrName>ppt_y</p:attrName>
                                        </p:attrNameLst>
                                      </p:cBhvr>
                                      <p:tavLst>
                                        <p:tav tm="0">
                                          <p:val>
                                            <p:strVal val="ppt_y"/>
                                          </p:val>
                                        </p:tav>
                                        <p:tav tm="100000">
                                          <p:val>
                                            <p:strVal val="ppt_y+1"/>
                                          </p:val>
                                        </p:tav>
                                      </p:tavLst>
                                    </p:anim>
                                    <p:set>
                                      <p:cBhvr>
                                        <p:cTn id="24" dur="1" fill="hold">
                                          <p:stCondLst>
                                            <p:cond delay="499"/>
                                          </p:stCondLst>
                                        </p:cTn>
                                        <p:tgtEl>
                                          <p:spTgt spid="3">
                                            <p:txEl>
                                              <p:pRg st="4" end="4"/>
                                            </p:txEl>
                                          </p:spTgt>
                                        </p:tgtEl>
                                        <p:attrNameLst>
                                          <p:attrName>style.visibility</p:attrName>
                                        </p:attrNameLst>
                                      </p:cBhvr>
                                      <p:to>
                                        <p:strVal val="hidden"/>
                                      </p:to>
                                    </p:set>
                                  </p:childTnLst>
                                </p:cTn>
                              </p:par>
                              <p:par>
                                <p:cTn id="25" presetID="38" presetClass="exit" presetSubtype="0" accel="50000" fill="hold" nodeType="withEffect">
                                  <p:stCondLst>
                                    <p:cond delay="0"/>
                                  </p:stCondLst>
                                  <p:iterate type="lt">
                                    <p:tmPct val="50000"/>
                                  </p:iterate>
                                  <p:childTnLst>
                                    <p:anim calcmode="lin" valueType="num">
                                      <p:cBhvr>
                                        <p:cTn id="26" dur="500">
                                          <p:stCondLst>
                                            <p:cond delay="0"/>
                                          </p:stCondLst>
                                        </p:cTn>
                                        <p:tgtEl>
                                          <p:spTgt spid="3">
                                            <p:txEl>
                                              <p:pRg st="5" end="5"/>
                                            </p:txEl>
                                          </p:spTgt>
                                        </p:tgtEl>
                                        <p:attrNameLst>
                                          <p:attrName>style.rotation</p:attrName>
                                        </p:attrNameLst>
                                      </p:cBhvr>
                                      <p:tavLst>
                                        <p:tav tm="0">
                                          <p:val>
                                            <p:fltVal val="0"/>
                                          </p:val>
                                        </p:tav>
                                        <p:tav tm="100000">
                                          <p:val>
                                            <p:fltVal val="45"/>
                                          </p:val>
                                        </p:tav>
                                      </p:tavLst>
                                    </p:anim>
                                    <p:anim calcmode="lin" valueType="num">
                                      <p:cBhvr>
                                        <p:cTn id="27" dur="500">
                                          <p:stCondLst>
                                            <p:cond delay="0"/>
                                          </p:stCondLst>
                                        </p:cTn>
                                        <p:tgtEl>
                                          <p:spTgt spid="3">
                                            <p:txEl>
                                              <p:pRg st="5" end="5"/>
                                            </p:txEl>
                                          </p:spTgt>
                                        </p:tgtEl>
                                        <p:attrNameLst>
                                          <p:attrName>ppt_y</p:attrName>
                                        </p:attrNameLst>
                                      </p:cBhvr>
                                      <p:tavLst>
                                        <p:tav tm="0">
                                          <p:val>
                                            <p:strVal val="ppt_y"/>
                                          </p:val>
                                        </p:tav>
                                        <p:tav tm="100000">
                                          <p:val>
                                            <p:strVal val="ppt_y+1"/>
                                          </p:val>
                                        </p:tav>
                                      </p:tavLst>
                                    </p:anim>
                                    <p:set>
                                      <p:cBhvr>
                                        <p:cTn id="28" dur="1" fill="hold">
                                          <p:stCondLst>
                                            <p:cond delay="499"/>
                                          </p:stCondLst>
                                        </p:cTn>
                                        <p:tgtEl>
                                          <p:spTgt spid="3">
                                            <p:txEl>
                                              <p:pRg st="5" end="5"/>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 we learn?</a:t>
            </a:r>
          </a:p>
        </p:txBody>
      </p:sp>
      <p:sp>
        <p:nvSpPr>
          <p:cNvPr id="3" name="Content Placeholder 2"/>
          <p:cNvSpPr>
            <a:spLocks noGrp="1"/>
          </p:cNvSpPr>
          <p:nvPr>
            <p:ph idx="1"/>
          </p:nvPr>
        </p:nvSpPr>
        <p:spPr/>
        <p:txBody>
          <a:bodyPr>
            <a:normAutofit/>
          </a:bodyPr>
          <a:lstStyle/>
          <a:p>
            <a:r>
              <a:rPr lang="en-GB" dirty="0"/>
              <a:t>Things are more complicated than that.</a:t>
            </a:r>
          </a:p>
          <a:p>
            <a:r>
              <a:rPr lang="en-GB" dirty="0"/>
              <a:t>What is seen as good practice may not always be seen as such.</a:t>
            </a:r>
          </a:p>
          <a:p>
            <a:r>
              <a:rPr lang="en-GB" dirty="0"/>
              <a:t>Not all ‘good practices’ or beliefs have any basis in evidence.</a:t>
            </a:r>
          </a:p>
          <a:p>
            <a:r>
              <a:rPr lang="en-GB" dirty="0"/>
              <a:t>Learning myths can seem like evidenced truths.</a:t>
            </a:r>
          </a:p>
          <a:p>
            <a:r>
              <a:rPr lang="en-GB" dirty="0">
                <a:solidFill>
                  <a:srgbClr val="FF0000"/>
                </a:solidFill>
              </a:rPr>
              <a:t>Learningstyles</a:t>
            </a:r>
            <a:r>
              <a:rPr lang="en-GB" dirty="0">
                <a:solidFill>
                  <a:schemeClr val="tx2"/>
                </a:solidFill>
              </a:rPr>
              <a:t>weonlyuse10%ofourbrains</a:t>
            </a:r>
            <a:r>
              <a:rPr lang="en-GB" dirty="0">
                <a:solidFill>
                  <a:srgbClr val="00B050"/>
                </a:solidFill>
              </a:rPr>
              <a:t>leftrighthbraintypes</a:t>
            </a:r>
            <a:r>
              <a:rPr lang="en-GB" dirty="0">
                <a:solidFill>
                  <a:srgbClr val="FF0000"/>
                </a:solidFill>
              </a:rPr>
              <a:t>testshinderlearning</a:t>
            </a:r>
            <a:r>
              <a:rPr lang="en-GB" dirty="0">
                <a:solidFill>
                  <a:srgbClr val="0070C0"/>
                </a:solidFill>
              </a:rPr>
              <a:t>wedon’tneedtobetaughtknowledgewhenwehaveGoogle</a:t>
            </a:r>
            <a:r>
              <a:rPr lang="en-GB" dirty="0">
                <a:solidFill>
                  <a:srgbClr val="00B050"/>
                </a:solidFill>
              </a:rPr>
              <a:t>goodlearningalwayshappensingroups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0" presetClass="entr" presetSubtype="0" fill="hold" nodeType="clickEffect">
                                  <p:stCondLst>
                                    <p:cond delay="400"/>
                                  </p:stCondLst>
                                  <p:iterate type="lt">
                                    <p:tmPct val="10000"/>
                                  </p:iterate>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
                                        <p:tgtEl>
                                          <p:spTgt spid="3">
                                            <p:txEl>
                                              <p:pRg st="4" end="4"/>
                                            </p:txEl>
                                          </p:spTgt>
                                        </p:tgtEl>
                                      </p:cBhvr>
                                    </p:animEffect>
                                    <p:anim calcmode="lin" valueType="num">
                                      <p:cBhvr>
                                        <p:cTn id="8" dur="100" fill="hold"/>
                                        <p:tgtEl>
                                          <p:spTgt spid="3">
                                            <p:txEl>
                                              <p:pRg st="4" end="4"/>
                                            </p:txEl>
                                          </p:spTgt>
                                        </p:tgtEl>
                                        <p:attrNameLst>
                                          <p:attrName>ppt_x</p:attrName>
                                        </p:attrNameLst>
                                      </p:cBhvr>
                                      <p:tavLst>
                                        <p:tav tm="0">
                                          <p:val>
                                            <p:strVal val="#ppt_x-.1"/>
                                          </p:val>
                                        </p:tav>
                                        <p:tav tm="100000">
                                          <p:val>
                                            <p:strVal val="#ppt_x"/>
                                          </p:val>
                                        </p:tav>
                                      </p:tavLst>
                                    </p:anim>
                                    <p:anim calcmode="lin" valueType="num">
                                      <p:cBhvr>
                                        <p:cTn id="9" dur="1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par>
                          <p:cTn id="10" fill="hold">
                            <p:stCondLst>
                              <p:cond delay="2040"/>
                            </p:stCondLst>
                            <p:childTnLst>
                              <p:par>
                                <p:cTn id="11" presetID="40" presetClass="entr" presetSubtype="0" fill="hold" nodeType="afterEffect">
                                  <p:stCondLst>
                                    <p:cond delay="0"/>
                                  </p:stCondLst>
                                  <p:iterate type="lt">
                                    <p:tmPct val="10000"/>
                                  </p:iterate>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500"/>
                                        <p:tgtEl>
                                          <p:spTgt spid="3">
                                            <p:txEl>
                                              <p:pRg st="4" end="4"/>
                                            </p:txEl>
                                          </p:spTgt>
                                        </p:tgtEl>
                                      </p:cBhvr>
                                    </p:animEffect>
                                    <p:anim calcmode="lin" valueType="num">
                                      <p:cBhvr>
                                        <p:cTn id="14" dur="500" fill="hold"/>
                                        <p:tgtEl>
                                          <p:spTgt spid="3">
                                            <p:txEl>
                                              <p:pRg st="4" end="4"/>
                                            </p:txEl>
                                          </p:spTgt>
                                        </p:tgtEl>
                                        <p:attrNameLst>
                                          <p:attrName>ppt_x</p:attrName>
                                        </p:attrNameLst>
                                      </p:cBhvr>
                                      <p:tavLst>
                                        <p:tav tm="0">
                                          <p:val>
                                            <p:strVal val="#ppt_x-.1"/>
                                          </p:val>
                                        </p:tav>
                                        <p:tav tm="100000">
                                          <p:val>
                                            <p:strVal val="#ppt_x"/>
                                          </p:val>
                                        </p:tav>
                                      </p:tavLst>
                                    </p:anim>
                                    <p:anim calcmode="lin" valueType="num">
                                      <p:cBhvr>
                                        <p:cTn id="15"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pPr eaLnBrk="1" hangingPunct="1"/>
            <a:r>
              <a:rPr lang="en-US" dirty="0"/>
              <a:t>How </a:t>
            </a:r>
            <a:r>
              <a:rPr lang="en-US" b="1" dirty="0"/>
              <a:t>do</a:t>
            </a:r>
            <a:r>
              <a:rPr lang="en-US" dirty="0"/>
              <a:t> we learn?</a:t>
            </a:r>
          </a:p>
        </p:txBody>
      </p:sp>
      <p:sp>
        <p:nvSpPr>
          <p:cNvPr id="3" name="Content Placeholder 2"/>
          <p:cNvSpPr>
            <a:spLocks noGrp="1"/>
          </p:cNvSpPr>
          <p:nvPr>
            <p:ph idx="1"/>
          </p:nvPr>
        </p:nvSpPr>
        <p:spPr>
          <a:xfrm>
            <a:off x="301625" y="1527175"/>
            <a:ext cx="8504238" cy="4572000"/>
          </a:xfrm>
        </p:spPr>
        <p:txBody>
          <a:bodyPr/>
          <a:lstStyle/>
          <a:p>
            <a:pPr eaLnBrk="1" hangingPunct="1"/>
            <a:r>
              <a:rPr lang="en-US" dirty="0"/>
              <a:t>In short: No one knows really.</a:t>
            </a:r>
          </a:p>
          <a:p>
            <a:pPr eaLnBrk="1" hangingPunct="1"/>
            <a:r>
              <a:rPr lang="en-US" dirty="0"/>
              <a:t>But, there are many theories and a growing body of evidence  from philosophy, neuroscience, sociology, psychology, critical theory, biology and more that give us more and more knowledge.</a:t>
            </a:r>
          </a:p>
          <a:p>
            <a:pPr eaLnBrk="1" hangingPunct="1"/>
            <a:r>
              <a:rPr lang="en-US" dirty="0"/>
              <a:t>And certainly some things to consider in the classroom…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theories...</a:t>
            </a:r>
          </a:p>
        </p:txBody>
      </p:sp>
      <p:sp>
        <p:nvSpPr>
          <p:cNvPr id="3" name="Content Placeholder 2"/>
          <p:cNvSpPr>
            <a:spLocks noGrp="1"/>
          </p:cNvSpPr>
          <p:nvPr>
            <p:ph idx="1"/>
          </p:nvPr>
        </p:nvSpPr>
        <p:spPr/>
        <p:txBody>
          <a:bodyPr/>
          <a:lstStyle/>
          <a:p>
            <a:r>
              <a:rPr lang="en-GB" dirty="0"/>
              <a:t>First of all, a brief tour through the big 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24597"/>
            <a:ext cx="8229600" cy="576064"/>
          </a:xfrm>
        </p:spPr>
        <p:txBody>
          <a:bodyPr>
            <a:normAutofit fontScale="90000"/>
          </a:bodyPr>
          <a:lstStyle/>
          <a:p>
            <a:r>
              <a:rPr lang="en-GB" sz="2800" b="1" u="sng" dirty="0"/>
              <a:t>Behaviourism</a:t>
            </a:r>
            <a:br>
              <a:rPr lang="en-GB" sz="2800" b="1" u="sng" dirty="0"/>
            </a:br>
            <a:r>
              <a:rPr lang="en-GB" sz="2800" dirty="0">
                <a:solidFill>
                  <a:schemeClr val="accent3">
                    <a:lumMod val="50000"/>
                  </a:schemeClr>
                </a:solidFill>
              </a:rPr>
              <a:t>(‘Through positive and negative reinforcement’)</a:t>
            </a:r>
            <a:r>
              <a:rPr lang="en-GB" sz="2800" dirty="0"/>
              <a:t/>
            </a:r>
            <a:br>
              <a:rPr lang="en-GB" sz="2800" dirty="0"/>
            </a:br>
            <a:endParaRPr lang="en-GB" sz="2800" b="1" u="sng" dirty="0"/>
          </a:p>
        </p:txBody>
      </p:sp>
      <p:sp>
        <p:nvSpPr>
          <p:cNvPr id="3" name="TextBox 2"/>
          <p:cNvSpPr txBox="1"/>
          <p:nvPr/>
        </p:nvSpPr>
        <p:spPr>
          <a:xfrm>
            <a:off x="683568" y="1412776"/>
            <a:ext cx="8136904" cy="369332"/>
          </a:xfrm>
          <a:prstGeom prst="rect">
            <a:avLst/>
          </a:prstGeom>
          <a:noFill/>
        </p:spPr>
        <p:txBody>
          <a:bodyPr wrap="square" rtlCol="0">
            <a:spAutoFit/>
          </a:bodyPr>
          <a:lstStyle/>
          <a:p>
            <a:endParaRPr lang="en-GB" dirty="0"/>
          </a:p>
        </p:txBody>
      </p:sp>
      <p:pic>
        <p:nvPicPr>
          <p:cNvPr id="2050" name="Picture 2" descr="http://cdn-6.simplypsychology.org/Pavlov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908720"/>
            <a:ext cx="4824536" cy="561662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292080" y="908720"/>
            <a:ext cx="3742570" cy="3785652"/>
          </a:xfrm>
          <a:prstGeom prst="rect">
            <a:avLst/>
          </a:prstGeom>
          <a:noFill/>
        </p:spPr>
        <p:txBody>
          <a:bodyPr wrap="square" rtlCol="0">
            <a:spAutoFit/>
          </a:bodyPr>
          <a:lstStyle/>
          <a:p>
            <a:r>
              <a:rPr lang="en-GB" sz="2400" dirty="0"/>
              <a:t>Developed out of </a:t>
            </a:r>
            <a:r>
              <a:rPr lang="en-GB" sz="2400" i="1" dirty="0"/>
              <a:t>Pavlov’s work  -</a:t>
            </a:r>
            <a:r>
              <a:rPr lang="en-GB" sz="2400" dirty="0"/>
              <a:t>repeatedly pairing a neutral stimulus (one that does not elicit a response) with a potent stimulus - a response can be elicited, even when the potent stimulus is removed.</a:t>
            </a:r>
          </a:p>
          <a:p>
            <a:endParaRPr lang="en-GB" sz="2400" dirty="0"/>
          </a:p>
          <a:p>
            <a:endParaRPr lang="en-GB" sz="2400" dirty="0"/>
          </a:p>
        </p:txBody>
      </p:sp>
    </p:spTree>
    <p:extLst>
      <p:ext uri="{BB962C8B-B14F-4D97-AF65-F5344CB8AC3E}">
        <p14:creationId xmlns:p14="http://schemas.microsoft.com/office/powerpoint/2010/main" val="4226550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Behaviourism</a:t>
            </a:r>
          </a:p>
        </p:txBody>
      </p:sp>
      <p:sp>
        <p:nvSpPr>
          <p:cNvPr id="4" name="Content Placeholder 3"/>
          <p:cNvSpPr>
            <a:spLocks noGrp="1"/>
          </p:cNvSpPr>
          <p:nvPr>
            <p:ph idx="1"/>
          </p:nvPr>
        </p:nvSpPr>
        <p:spPr/>
        <p:txBody>
          <a:bodyPr>
            <a:normAutofit fontScale="92500" lnSpcReduction="10000"/>
          </a:bodyPr>
          <a:lstStyle/>
          <a:p>
            <a:r>
              <a:rPr lang="en-GB" dirty="0"/>
              <a:t>Behaviourism is a worldview that assumes a learner is essentially passive, responding to environmental stimuli. The learner starts off as a clean slate (i.e. tabula rasa) and behaviour is shaped through positive reinforcement or negative reinforcement (Watson, 2013).</a:t>
            </a:r>
          </a:p>
          <a:p>
            <a:r>
              <a:rPr lang="en-GB" dirty="0"/>
              <a:t>Both positive reinforcement and negative reinforcement increase the probability that the antecedent behaviour will happen again.</a:t>
            </a:r>
          </a:p>
          <a:p>
            <a:r>
              <a:rPr lang="en-GB" dirty="0"/>
              <a:t>In contrast, punishment (both positive and negative) decreases the likelihood that the antecedent behaviour will happen again.</a:t>
            </a:r>
          </a:p>
          <a:p>
            <a:r>
              <a:rPr lang="en-GB" dirty="0"/>
              <a:t>Positive indicates the application of a stimulus; negative indicates the withholding of a stimulus. Learning is therefore defined as a change in behaviour in the learner.</a:t>
            </a:r>
          </a:p>
          <a:p>
            <a:r>
              <a:rPr lang="en-GB" dirty="0"/>
              <a:t>Lots of (early) behaviourist work was done with animals (e.g. Pavlov’s dogs) and generalized to humans Pavlov (2003).</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Behaviourism and learned behaviours in humans</a:t>
            </a:r>
          </a:p>
        </p:txBody>
      </p:sp>
      <p:sp>
        <p:nvSpPr>
          <p:cNvPr id="3" name="TextBox 2"/>
          <p:cNvSpPr txBox="1"/>
          <p:nvPr/>
        </p:nvSpPr>
        <p:spPr>
          <a:xfrm>
            <a:off x="1066800" y="2286000"/>
            <a:ext cx="6934200" cy="1754326"/>
          </a:xfrm>
          <a:prstGeom prst="rect">
            <a:avLst/>
          </a:prstGeom>
          <a:noFill/>
        </p:spPr>
        <p:txBody>
          <a:bodyPr wrap="square" rtlCol="0">
            <a:spAutoFit/>
          </a:bodyPr>
          <a:lstStyle/>
          <a:p>
            <a:r>
              <a:rPr lang="en-GB" dirty="0">
                <a:hlinkClick r:id="rId2"/>
              </a:rPr>
              <a:t>Little Albert</a:t>
            </a:r>
            <a:endParaRPr lang="en-GB" dirty="0"/>
          </a:p>
          <a:p>
            <a:endParaRPr lang="en-GB" dirty="0"/>
          </a:p>
          <a:p>
            <a:r>
              <a:rPr lang="en-GB" dirty="0"/>
              <a:t>What was the experiment trying to demonstrate or find out about learning?</a:t>
            </a:r>
          </a:p>
          <a:p>
            <a:r>
              <a:rPr lang="en-GB" dirty="0"/>
              <a:t>What could be the applications of this in classrooms today?</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7296" y="0"/>
            <a:ext cx="5122912" cy="548680"/>
          </a:xfrm>
        </p:spPr>
        <p:txBody>
          <a:bodyPr>
            <a:normAutofit/>
          </a:bodyPr>
          <a:lstStyle/>
          <a:p>
            <a:r>
              <a:rPr lang="en-GB" sz="2800" b="1" u="sng" dirty="0"/>
              <a:t>Operant Conditioning</a:t>
            </a:r>
          </a:p>
        </p:txBody>
      </p:sp>
      <p:pic>
        <p:nvPicPr>
          <p:cNvPr id="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179512" y="117798"/>
            <a:ext cx="1399093" cy="19430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48874" y="2179646"/>
            <a:ext cx="1686821" cy="369332"/>
          </a:xfrm>
          <a:prstGeom prst="rect">
            <a:avLst/>
          </a:prstGeom>
          <a:noFill/>
        </p:spPr>
        <p:txBody>
          <a:bodyPr wrap="square" rtlCol="0">
            <a:spAutoFit/>
          </a:bodyPr>
          <a:lstStyle/>
          <a:p>
            <a:r>
              <a:rPr lang="en-GB" dirty="0"/>
              <a:t>B.F. Skinner</a:t>
            </a:r>
          </a:p>
        </p:txBody>
      </p:sp>
      <p:sp>
        <p:nvSpPr>
          <p:cNvPr id="5" name="TextBox 4"/>
          <p:cNvSpPr txBox="1"/>
          <p:nvPr/>
        </p:nvSpPr>
        <p:spPr>
          <a:xfrm>
            <a:off x="1676400" y="764340"/>
            <a:ext cx="7632848" cy="1938992"/>
          </a:xfrm>
          <a:prstGeom prst="rect">
            <a:avLst/>
          </a:prstGeom>
          <a:noFill/>
        </p:spPr>
        <p:txBody>
          <a:bodyPr wrap="square" rtlCol="0">
            <a:spAutoFit/>
          </a:bodyPr>
          <a:lstStyle/>
          <a:p>
            <a:r>
              <a:rPr lang="en-GB" sz="2400" dirty="0"/>
              <a:t>Coined by Skinner - actions followed by reinforcement are more likely to be repeated. Skinner went further than Pavlov and distinguished between </a:t>
            </a:r>
            <a:r>
              <a:rPr lang="en-GB" sz="2400" u="sng" dirty="0"/>
              <a:t>reflexive</a:t>
            </a:r>
            <a:r>
              <a:rPr lang="en-GB" sz="2400" dirty="0"/>
              <a:t> actions (Classic conditioning) and </a:t>
            </a:r>
            <a:r>
              <a:rPr lang="en-GB" sz="2400" u="sng" dirty="0"/>
              <a:t>learnt</a:t>
            </a:r>
            <a:r>
              <a:rPr lang="en-GB" sz="2400" dirty="0"/>
              <a:t> responses (Operant conditioning).</a:t>
            </a:r>
          </a:p>
          <a:p>
            <a:endParaRPr lang="en-GB" sz="2400" dirty="0"/>
          </a:p>
        </p:txBody>
      </p:sp>
      <p:sp>
        <p:nvSpPr>
          <p:cNvPr id="7" name="TextBox 6"/>
          <p:cNvSpPr txBox="1"/>
          <p:nvPr/>
        </p:nvSpPr>
        <p:spPr>
          <a:xfrm>
            <a:off x="13012" y="6361294"/>
            <a:ext cx="6624736" cy="461665"/>
          </a:xfrm>
          <a:prstGeom prst="rect">
            <a:avLst/>
          </a:prstGeom>
          <a:noFill/>
        </p:spPr>
        <p:txBody>
          <a:bodyPr wrap="square" rtlCol="0">
            <a:spAutoFit/>
          </a:bodyPr>
          <a:lstStyle/>
          <a:p>
            <a:r>
              <a:rPr lang="en-GB" sz="2400" dirty="0">
                <a:solidFill>
                  <a:schemeClr val="tx2"/>
                </a:solidFill>
              </a:rPr>
              <a:t>What are the implications for the classroom?</a:t>
            </a:r>
          </a:p>
        </p:txBody>
      </p:sp>
      <p:sp>
        <p:nvSpPr>
          <p:cNvPr id="6" name="TextBox 5"/>
          <p:cNvSpPr txBox="1"/>
          <p:nvPr/>
        </p:nvSpPr>
        <p:spPr>
          <a:xfrm>
            <a:off x="41999" y="2703332"/>
            <a:ext cx="9073008" cy="3693319"/>
          </a:xfrm>
          <a:prstGeom prst="rect">
            <a:avLst/>
          </a:prstGeom>
          <a:noFill/>
        </p:spPr>
        <p:txBody>
          <a:bodyPr wrap="square" rtlCol="0">
            <a:spAutoFit/>
          </a:bodyPr>
          <a:lstStyle/>
          <a:p>
            <a:endParaRPr lang="en-GB" sz="2400" b="1" u="sng" dirty="0"/>
          </a:p>
          <a:p>
            <a:r>
              <a:rPr lang="en-GB" sz="2400" dirty="0">
                <a:solidFill>
                  <a:srgbClr val="7030A0"/>
                </a:solidFill>
              </a:rPr>
              <a:t>Positive reinforcement </a:t>
            </a:r>
            <a:r>
              <a:rPr lang="en-GB" sz="2400" dirty="0"/>
              <a:t>is given so actions are more likely to be repeated </a:t>
            </a:r>
            <a:r>
              <a:rPr lang="en-GB" sz="2400" dirty="0">
                <a:solidFill>
                  <a:srgbClr val="7030A0"/>
                </a:solidFill>
              </a:rPr>
              <a:t>e.g. child smiles at bunny = they get a sweet.</a:t>
            </a:r>
          </a:p>
          <a:p>
            <a:endParaRPr lang="en-GB" sz="2400" dirty="0">
              <a:solidFill>
                <a:srgbClr val="7030A0"/>
              </a:solidFill>
            </a:endParaRPr>
          </a:p>
          <a:p>
            <a:r>
              <a:rPr lang="en-GB" sz="2400" dirty="0">
                <a:solidFill>
                  <a:srgbClr val="7030A0"/>
                </a:solidFill>
              </a:rPr>
              <a:t>Negative reinforcement</a:t>
            </a:r>
            <a:r>
              <a:rPr lang="en-GB" sz="2400" dirty="0"/>
              <a:t> - a negative action is removed if an action is repeated </a:t>
            </a:r>
            <a:r>
              <a:rPr lang="en-GB" sz="2400" dirty="0">
                <a:solidFill>
                  <a:srgbClr val="7030A0"/>
                </a:solidFill>
              </a:rPr>
              <a:t>e.g. child smiles at bunny = no hammer treatment</a:t>
            </a:r>
          </a:p>
          <a:p>
            <a:endParaRPr lang="en-GB" sz="2400" dirty="0">
              <a:solidFill>
                <a:srgbClr val="7030A0"/>
              </a:solidFill>
            </a:endParaRPr>
          </a:p>
          <a:p>
            <a:r>
              <a:rPr lang="en-GB" sz="2400" b="1" u="sng" dirty="0"/>
              <a:t>or</a:t>
            </a:r>
            <a:r>
              <a:rPr lang="en-GB" sz="2400" dirty="0"/>
              <a:t> a positive action is removed if an action is repeated </a:t>
            </a:r>
            <a:r>
              <a:rPr lang="en-GB" sz="2400" dirty="0">
                <a:solidFill>
                  <a:srgbClr val="7030A0"/>
                </a:solidFill>
              </a:rPr>
              <a:t>e.g. if the child cries at the sight of the bunny = no sweet</a:t>
            </a:r>
          </a:p>
          <a:p>
            <a:endParaRPr lang="en-GB" dirty="0"/>
          </a:p>
        </p:txBody>
      </p:sp>
    </p:spTree>
    <p:extLst>
      <p:ext uri="{BB962C8B-B14F-4D97-AF65-F5344CB8AC3E}">
        <p14:creationId xmlns:p14="http://schemas.microsoft.com/office/powerpoint/2010/main" val="663550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anim calcmode="lin" valueType="num">
                                      <p:cBhvr additive="base">
                                        <p:cTn id="1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anim calcmode="lin" valueType="num">
                                      <p:cBhvr additive="base">
                                        <p:cTn id="19"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 calcmode="lin" valueType="num">
                                      <p:cBhvr additive="base">
                                        <p:cTn id="25"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39552" y="0"/>
            <a:ext cx="8229600" cy="476672"/>
          </a:xfrm>
        </p:spPr>
        <p:txBody>
          <a:bodyPr>
            <a:normAutofit/>
          </a:bodyPr>
          <a:lstStyle/>
          <a:p>
            <a:pPr eaLnBrk="1" hangingPunct="1"/>
            <a:r>
              <a:rPr lang="en-GB" sz="2800" b="1" u="sng" dirty="0"/>
              <a:t>Behaviourist Teaching Approaches </a:t>
            </a:r>
          </a:p>
        </p:txBody>
      </p:sp>
      <p:sp>
        <p:nvSpPr>
          <p:cNvPr id="10243" name="Rectangle 3"/>
          <p:cNvSpPr>
            <a:spLocks noGrp="1" noChangeArrowheads="1"/>
          </p:cNvSpPr>
          <p:nvPr>
            <p:ph idx="1"/>
          </p:nvPr>
        </p:nvSpPr>
        <p:spPr>
          <a:xfrm>
            <a:off x="82352" y="838200"/>
            <a:ext cx="9144000" cy="5904656"/>
          </a:xfrm>
        </p:spPr>
        <p:txBody>
          <a:bodyPr>
            <a:noAutofit/>
          </a:bodyPr>
          <a:lstStyle/>
          <a:p>
            <a:pPr eaLnBrk="1" hangingPunct="1">
              <a:lnSpc>
                <a:spcPct val="90000"/>
              </a:lnSpc>
            </a:pPr>
            <a:r>
              <a:rPr lang="en-GB" sz="1800" dirty="0"/>
              <a:t>A controlled approach in which the teacher is central as a ‘giver’ of information – the pupil becomes a passive ‘recipient’ of knowledge and understanding based on the reinforcement </a:t>
            </a:r>
            <a:r>
              <a:rPr lang="en-GB" sz="1800" dirty="0" smtClean="0"/>
              <a:t>principle</a:t>
            </a:r>
            <a:endParaRPr lang="en-GB" sz="1800" dirty="0"/>
          </a:p>
          <a:p>
            <a:pPr eaLnBrk="1" hangingPunct="1">
              <a:lnSpc>
                <a:spcPct val="90000"/>
              </a:lnSpc>
            </a:pPr>
            <a:r>
              <a:rPr lang="en-GB" sz="1800" dirty="0"/>
              <a:t>Repetition of desired responses (drilling, flash cards, phonics, times tables chanting </a:t>
            </a:r>
            <a:r>
              <a:rPr lang="en-GB" sz="1800" dirty="0" smtClean="0"/>
              <a:t>…)</a:t>
            </a:r>
            <a:endParaRPr lang="en-GB" sz="1800" dirty="0"/>
          </a:p>
          <a:p>
            <a:pPr eaLnBrk="1" hangingPunct="1">
              <a:lnSpc>
                <a:spcPct val="90000"/>
              </a:lnSpc>
            </a:pPr>
            <a:r>
              <a:rPr lang="en-GB" sz="1800" dirty="0"/>
              <a:t>Reward for desired behaviour (smiley faces, praise, house points, merits, bonuses …)</a:t>
            </a:r>
          </a:p>
          <a:p>
            <a:pPr eaLnBrk="1" hangingPunct="1">
              <a:lnSpc>
                <a:spcPct val="90000"/>
              </a:lnSpc>
            </a:pPr>
            <a:r>
              <a:rPr lang="en-GB" sz="1800" dirty="0" smtClean="0"/>
              <a:t>Punishments </a:t>
            </a:r>
            <a:r>
              <a:rPr lang="en-GB" sz="1800" dirty="0"/>
              <a:t>for undesirable behaviour (missing break, loss of privileges, detention, warnings, sanctions …)  </a:t>
            </a:r>
          </a:p>
          <a:p>
            <a:pPr>
              <a:lnSpc>
                <a:spcPct val="90000"/>
              </a:lnSpc>
            </a:pPr>
            <a:r>
              <a:rPr lang="en-GB" sz="1800" dirty="0">
                <a:solidFill>
                  <a:schemeClr val="tx2"/>
                </a:solidFill>
              </a:rPr>
              <a:t>More effective for behaviour management than learning?</a:t>
            </a:r>
          </a:p>
          <a:p>
            <a:pPr marL="0" indent="0">
              <a:lnSpc>
                <a:spcPct val="90000"/>
              </a:lnSpc>
              <a:buNone/>
            </a:pPr>
            <a:endParaRPr lang="en-GB" sz="1800" dirty="0" smtClean="0">
              <a:solidFill>
                <a:srgbClr val="C00000"/>
              </a:solidFill>
            </a:endParaRPr>
          </a:p>
          <a:p>
            <a:pPr marL="0" indent="0">
              <a:lnSpc>
                <a:spcPct val="90000"/>
              </a:lnSpc>
              <a:buNone/>
            </a:pPr>
            <a:endParaRPr lang="en-GB" sz="1800" dirty="0">
              <a:solidFill>
                <a:srgbClr val="C00000"/>
              </a:solidFill>
            </a:endParaRPr>
          </a:p>
          <a:p>
            <a:pPr marL="0" indent="0">
              <a:lnSpc>
                <a:spcPct val="90000"/>
              </a:lnSpc>
              <a:buNone/>
            </a:pPr>
            <a:r>
              <a:rPr lang="en-GB" sz="1800" dirty="0" smtClean="0">
                <a:solidFill>
                  <a:srgbClr val="C00000"/>
                </a:solidFill>
              </a:rPr>
              <a:t>The </a:t>
            </a:r>
            <a:r>
              <a:rPr lang="en-GB" sz="1800" b="1" u="sng" dirty="0">
                <a:solidFill>
                  <a:srgbClr val="C00000"/>
                </a:solidFill>
              </a:rPr>
              <a:t>problem</a:t>
            </a:r>
            <a:r>
              <a:rPr lang="en-GB" sz="1800" dirty="0">
                <a:solidFill>
                  <a:srgbClr val="C00000"/>
                </a:solidFill>
              </a:rPr>
              <a:t> with a behaviourist approach is that it initiates learning based on </a:t>
            </a:r>
            <a:r>
              <a:rPr lang="en-GB" sz="1800" u="sng" dirty="0">
                <a:solidFill>
                  <a:srgbClr val="C00000"/>
                </a:solidFill>
              </a:rPr>
              <a:t>external consequences </a:t>
            </a:r>
            <a:r>
              <a:rPr lang="en-GB" sz="1800" dirty="0">
                <a:solidFill>
                  <a:srgbClr val="C00000"/>
                </a:solidFill>
              </a:rPr>
              <a:t>rather than </a:t>
            </a:r>
            <a:r>
              <a:rPr lang="en-GB" sz="1800" u="sng" dirty="0">
                <a:solidFill>
                  <a:srgbClr val="C00000"/>
                </a:solidFill>
              </a:rPr>
              <a:t>internal desire to learn</a:t>
            </a:r>
            <a:r>
              <a:rPr lang="en-GB" sz="1800" dirty="0">
                <a:solidFill>
                  <a:srgbClr val="C00000"/>
                </a:solidFill>
              </a:rPr>
              <a:t>. </a:t>
            </a:r>
            <a:r>
              <a:rPr lang="en-GB" sz="1800" b="1" u="sng" dirty="0">
                <a:solidFill>
                  <a:srgbClr val="C00000"/>
                </a:solidFill>
              </a:rPr>
              <a:t>Discuss.</a:t>
            </a:r>
          </a:p>
        </p:txBody>
      </p:sp>
    </p:spTree>
    <p:extLst>
      <p:ext uri="{BB962C8B-B14F-4D97-AF65-F5344CB8AC3E}">
        <p14:creationId xmlns:p14="http://schemas.microsoft.com/office/powerpoint/2010/main" val="510985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additive="base">
                                        <p:cTn id="7" dur="5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2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243">
                                            <p:txEl>
                                              <p:pRg st="1" end="1"/>
                                            </p:txEl>
                                          </p:spTgt>
                                        </p:tgtEl>
                                        <p:attrNameLst>
                                          <p:attrName>style.visibility</p:attrName>
                                        </p:attrNameLst>
                                      </p:cBhvr>
                                      <p:to>
                                        <p:strVal val="visible"/>
                                      </p:to>
                                    </p:set>
                                    <p:anim calcmode="lin" valueType="num">
                                      <p:cBhvr additive="base">
                                        <p:cTn id="13" dur="500" fill="hold"/>
                                        <p:tgtEl>
                                          <p:spTgt spid="1024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2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243">
                                            <p:txEl>
                                              <p:pRg st="2" end="2"/>
                                            </p:txEl>
                                          </p:spTgt>
                                        </p:tgtEl>
                                        <p:attrNameLst>
                                          <p:attrName>style.visibility</p:attrName>
                                        </p:attrNameLst>
                                      </p:cBhvr>
                                      <p:to>
                                        <p:strVal val="visible"/>
                                      </p:to>
                                    </p:set>
                                    <p:anim calcmode="lin" valueType="num">
                                      <p:cBhvr additive="base">
                                        <p:cTn id="19" dur="5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2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243">
                                            <p:txEl>
                                              <p:pRg st="3" end="3"/>
                                            </p:txEl>
                                          </p:spTgt>
                                        </p:tgtEl>
                                        <p:attrNameLst>
                                          <p:attrName>style.visibility</p:attrName>
                                        </p:attrNameLst>
                                      </p:cBhvr>
                                      <p:to>
                                        <p:strVal val="visible"/>
                                      </p:to>
                                    </p:set>
                                    <p:anim calcmode="lin" valueType="num">
                                      <p:cBhvr additive="base">
                                        <p:cTn id="25" dur="500" fill="hold"/>
                                        <p:tgtEl>
                                          <p:spTgt spid="1024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24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243">
                                            <p:txEl>
                                              <p:pRg st="4" end="4"/>
                                            </p:txEl>
                                          </p:spTgt>
                                        </p:tgtEl>
                                        <p:attrNameLst>
                                          <p:attrName>style.visibility</p:attrName>
                                        </p:attrNameLst>
                                      </p:cBhvr>
                                      <p:to>
                                        <p:strVal val="visible"/>
                                      </p:to>
                                    </p:set>
                                    <p:anim calcmode="lin" valueType="num">
                                      <p:cBhvr additive="base">
                                        <p:cTn id="31" dur="5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24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243">
                                            <p:txEl>
                                              <p:pRg st="7" end="7"/>
                                            </p:txEl>
                                          </p:spTgt>
                                        </p:tgtEl>
                                        <p:attrNameLst>
                                          <p:attrName>style.visibility</p:attrName>
                                        </p:attrNameLst>
                                      </p:cBhvr>
                                      <p:to>
                                        <p:strVal val="visible"/>
                                      </p:to>
                                    </p:set>
                                    <p:anim calcmode="lin" valueType="num">
                                      <p:cBhvr additive="base">
                                        <p:cTn id="37" dur="500" fill="hold"/>
                                        <p:tgtEl>
                                          <p:spTgt spid="1024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24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a:t>
            </a:r>
          </a:p>
        </p:txBody>
      </p:sp>
      <p:sp>
        <p:nvSpPr>
          <p:cNvPr id="3" name="Content Placeholder 2"/>
          <p:cNvSpPr>
            <a:spLocks noGrp="1"/>
          </p:cNvSpPr>
          <p:nvPr>
            <p:ph idx="1"/>
          </p:nvPr>
        </p:nvSpPr>
        <p:spPr/>
        <p:txBody>
          <a:bodyPr/>
          <a:lstStyle/>
          <a:p>
            <a:r>
              <a:rPr lang="en-GB" dirty="0"/>
              <a:t>Where is knowledge in this model?</a:t>
            </a:r>
          </a:p>
          <a:p>
            <a:r>
              <a:rPr lang="en-GB" dirty="0" smtClean="0"/>
              <a:t>With t</a:t>
            </a:r>
            <a:r>
              <a:rPr lang="en-GB" dirty="0" smtClean="0"/>
              <a:t>he </a:t>
            </a:r>
            <a:r>
              <a:rPr lang="en-GB" dirty="0"/>
              <a:t>pupil?</a:t>
            </a:r>
          </a:p>
          <a:p>
            <a:r>
              <a:rPr lang="en-GB" dirty="0" smtClean="0"/>
              <a:t>With t</a:t>
            </a:r>
            <a:r>
              <a:rPr lang="en-GB" dirty="0" smtClean="0"/>
              <a:t>he </a:t>
            </a:r>
            <a:r>
              <a:rPr lang="en-GB" dirty="0"/>
              <a:t>teacher?</a:t>
            </a:r>
          </a:p>
          <a:p>
            <a:endParaRPr lang="en-GB" dirty="0"/>
          </a:p>
        </p:txBody>
      </p:sp>
      <p:pic>
        <p:nvPicPr>
          <p:cNvPr id="4" name="Picture 3"/>
          <p:cNvPicPr>
            <a:picLocks noChangeAspect="1"/>
          </p:cNvPicPr>
          <p:nvPr/>
        </p:nvPicPr>
        <p:blipFill>
          <a:blip r:embed="rId2"/>
          <a:stretch>
            <a:fillRect/>
          </a:stretch>
        </p:blipFill>
        <p:spPr>
          <a:xfrm>
            <a:off x="5105400" y="2631682"/>
            <a:ext cx="1700931" cy="2462997"/>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789" y="476672"/>
            <a:ext cx="8229600" cy="432048"/>
          </a:xfrm>
        </p:spPr>
        <p:txBody>
          <a:bodyPr>
            <a:normAutofit fontScale="90000"/>
          </a:bodyPr>
          <a:lstStyle/>
          <a:p>
            <a:pPr>
              <a:defRPr/>
            </a:pPr>
            <a:r>
              <a:rPr lang="en-GB" sz="2800" b="1" u="sng" dirty="0"/>
              <a:t>Constructivism</a:t>
            </a:r>
            <a:endParaRPr lang="en-GB" sz="2800" dirty="0">
              <a:solidFill>
                <a:srgbClr val="00B050"/>
              </a:solidFill>
            </a:endParaRPr>
          </a:p>
        </p:txBody>
      </p:sp>
      <p:sp>
        <p:nvSpPr>
          <p:cNvPr id="3" name="Content Placeholder 2"/>
          <p:cNvSpPr>
            <a:spLocks noGrp="1"/>
          </p:cNvSpPr>
          <p:nvPr>
            <p:ph idx="1"/>
          </p:nvPr>
        </p:nvSpPr>
        <p:spPr>
          <a:xfrm>
            <a:off x="467544" y="3429000"/>
            <a:ext cx="8229600" cy="3267744"/>
          </a:xfrm>
        </p:spPr>
        <p:txBody>
          <a:bodyPr>
            <a:normAutofit/>
          </a:bodyPr>
          <a:lstStyle/>
          <a:p>
            <a:pPr>
              <a:buFont typeface="Wingdings" pitchFamily="2" charset="2"/>
              <a:buNone/>
              <a:defRPr/>
            </a:pPr>
            <a:r>
              <a:rPr lang="en-GB" dirty="0"/>
              <a:t>	"Constructivists view learning as the result of mental construction.  That is, learning takes place when new information is built into and added onto an individual's current structure of knowledge, understanding and skills“</a:t>
            </a:r>
          </a:p>
          <a:p>
            <a:pPr>
              <a:buFont typeface="Wingdings" pitchFamily="2" charset="2"/>
              <a:buNone/>
              <a:defRPr/>
            </a:pPr>
            <a:endParaRPr lang="en-GB" dirty="0"/>
          </a:p>
          <a:p>
            <a:pPr>
              <a:buFont typeface="Wingdings" pitchFamily="2" charset="2"/>
              <a:buNone/>
              <a:defRPr/>
            </a:pPr>
            <a:r>
              <a:rPr lang="en-GB" sz="2400" dirty="0"/>
              <a:t>	Pritchard (2009) </a:t>
            </a:r>
            <a:r>
              <a:rPr lang="en-GB" sz="2400" i="1" dirty="0"/>
              <a:t>Ways of Learning. </a:t>
            </a:r>
            <a:r>
              <a:rPr lang="en-GB" sz="2400" dirty="0"/>
              <a:t>London: Routledge</a:t>
            </a:r>
          </a:p>
        </p:txBody>
      </p:sp>
      <p:pic>
        <p:nvPicPr>
          <p:cNvPr id="4098" name="Picture 2" descr="C:\Users\TERRY\AppData\Local\Microsoft\Windows\INetCache\IE\RNM3TQB7\Building-Blocks_(Copiar)[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1409530"/>
            <a:ext cx="6875947" cy="20194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6159569"/>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67544" y="-315416"/>
            <a:ext cx="8229600" cy="1143000"/>
          </a:xfrm>
        </p:spPr>
        <p:txBody>
          <a:bodyPr>
            <a:normAutofit/>
          </a:bodyPr>
          <a:lstStyle/>
          <a:p>
            <a:pPr algn="l" eaLnBrk="1" hangingPunct="1"/>
            <a:r>
              <a:rPr lang="en-GB" sz="3200" b="1" u="sng" dirty="0"/>
              <a:t>Constructivism</a:t>
            </a:r>
            <a:r>
              <a:rPr lang="en-GB" sz="3200" dirty="0"/>
              <a:t> </a:t>
            </a:r>
          </a:p>
        </p:txBody>
      </p:sp>
      <p:sp>
        <p:nvSpPr>
          <p:cNvPr id="11267" name="Rectangle 3"/>
          <p:cNvSpPr>
            <a:spLocks noGrp="1" noChangeArrowheads="1"/>
          </p:cNvSpPr>
          <p:nvPr>
            <p:ph idx="1"/>
          </p:nvPr>
        </p:nvSpPr>
        <p:spPr>
          <a:xfrm>
            <a:off x="0" y="548680"/>
            <a:ext cx="9001001" cy="6233120"/>
          </a:xfrm>
        </p:spPr>
        <p:txBody>
          <a:bodyPr>
            <a:noAutofit/>
          </a:bodyPr>
          <a:lstStyle/>
          <a:p>
            <a:pPr>
              <a:lnSpc>
                <a:spcPct val="90000"/>
              </a:lnSpc>
            </a:pPr>
            <a:r>
              <a:rPr lang="en-GB" sz="2500" dirty="0"/>
              <a:t>Key theorists: Bruner, Piaget, Montessori</a:t>
            </a:r>
            <a:r>
              <a:rPr lang="en-GB" sz="2500" dirty="0" smtClean="0"/>
              <a:t>.</a:t>
            </a:r>
            <a:endParaRPr lang="en-GB" sz="2500" dirty="0"/>
          </a:p>
          <a:p>
            <a:pPr eaLnBrk="1" hangingPunct="1">
              <a:lnSpc>
                <a:spcPct val="90000"/>
              </a:lnSpc>
            </a:pPr>
            <a:r>
              <a:rPr lang="en-GB" sz="2500" dirty="0"/>
              <a:t>People, as ‘lone scientists’, actively ‘make meaning</a:t>
            </a:r>
            <a:r>
              <a:rPr lang="en-GB" sz="2500" dirty="0" smtClean="0"/>
              <a:t>’.</a:t>
            </a:r>
            <a:endParaRPr lang="en-GB" sz="2500" dirty="0"/>
          </a:p>
          <a:p>
            <a:pPr eaLnBrk="1" hangingPunct="1">
              <a:lnSpc>
                <a:spcPct val="90000"/>
              </a:lnSpc>
            </a:pPr>
            <a:r>
              <a:rPr lang="en-GB" sz="2500" dirty="0"/>
              <a:t>Piaget observed his children’s cognitive development and thinking and concluded that the human infant actively seeks to make sense of the world</a:t>
            </a:r>
            <a:r>
              <a:rPr lang="en-GB" sz="2500" dirty="0" smtClean="0"/>
              <a:t>.</a:t>
            </a:r>
            <a:endParaRPr lang="en-GB" sz="2500" dirty="0"/>
          </a:p>
          <a:p>
            <a:pPr eaLnBrk="1" hangingPunct="1">
              <a:lnSpc>
                <a:spcPct val="90000"/>
              </a:lnSpc>
            </a:pPr>
            <a:r>
              <a:rPr lang="en-GB" sz="2500" dirty="0"/>
              <a:t>Learning is a result of the child’s exploration of and interaction with the environment but importantly that learning is the result of </a:t>
            </a:r>
            <a:r>
              <a:rPr lang="en-GB" sz="2500" u="sng" dirty="0"/>
              <a:t>internal processes </a:t>
            </a:r>
            <a:r>
              <a:rPr lang="en-GB" sz="2500" dirty="0"/>
              <a:t>rather than </a:t>
            </a:r>
            <a:r>
              <a:rPr lang="en-GB" sz="2500" u="sng" dirty="0"/>
              <a:t>external stimuli</a:t>
            </a:r>
            <a:r>
              <a:rPr lang="en-GB" sz="2500" u="sng" dirty="0" smtClean="0"/>
              <a:t>.</a:t>
            </a:r>
            <a:endParaRPr lang="en-GB" sz="2500" dirty="0"/>
          </a:p>
          <a:p>
            <a:pPr eaLnBrk="1" hangingPunct="1">
              <a:lnSpc>
                <a:spcPct val="90000"/>
              </a:lnSpc>
            </a:pPr>
            <a:r>
              <a:rPr lang="en-GB" sz="2500" dirty="0"/>
              <a:t>Children pass through stages in which different types of learning occur – implying that children are only able to learn certain information and skills once they have reached a certain stage in their development. He linked this to the age of a child.</a:t>
            </a:r>
          </a:p>
        </p:txBody>
      </p:sp>
    </p:spTree>
    <p:extLst>
      <p:ext uri="{BB962C8B-B14F-4D97-AF65-F5344CB8AC3E}">
        <p14:creationId xmlns:p14="http://schemas.microsoft.com/office/powerpoint/2010/main" val="2005198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7">
                                            <p:txEl>
                                              <p:pRg st="1" end="1"/>
                                            </p:txEl>
                                          </p:spTgt>
                                        </p:tgtEl>
                                        <p:attrNameLst>
                                          <p:attrName>style.visibility</p:attrName>
                                        </p:attrNameLst>
                                      </p:cBhvr>
                                      <p:to>
                                        <p:strVal val="visible"/>
                                      </p:to>
                                    </p:set>
                                    <p:anim calcmode="lin" valueType="num">
                                      <p:cBhvr additive="base">
                                        <p:cTn id="13" dur="500" fill="hold"/>
                                        <p:tgtEl>
                                          <p:spTgt spid="1126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7">
                                            <p:txEl>
                                              <p:pRg st="2" end="2"/>
                                            </p:txEl>
                                          </p:spTgt>
                                        </p:tgtEl>
                                        <p:attrNameLst>
                                          <p:attrName>style.visibility</p:attrName>
                                        </p:attrNameLst>
                                      </p:cBhvr>
                                      <p:to>
                                        <p:strVal val="visible"/>
                                      </p:to>
                                    </p:set>
                                    <p:anim calcmode="lin" valueType="num">
                                      <p:cBhvr additive="base">
                                        <p:cTn id="19"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7">
                                            <p:txEl>
                                              <p:pRg st="3" end="3"/>
                                            </p:txEl>
                                          </p:spTgt>
                                        </p:tgtEl>
                                        <p:attrNameLst>
                                          <p:attrName>style.visibility</p:attrName>
                                        </p:attrNameLst>
                                      </p:cBhvr>
                                      <p:to>
                                        <p:strVal val="visible"/>
                                      </p:to>
                                    </p:set>
                                    <p:anim calcmode="lin" valueType="num">
                                      <p:cBhvr additive="base">
                                        <p:cTn id="25" dur="500" fill="hold"/>
                                        <p:tgtEl>
                                          <p:spTgt spid="1126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267">
                                            <p:txEl>
                                              <p:pRg st="4" end="4"/>
                                            </p:txEl>
                                          </p:spTgt>
                                        </p:tgtEl>
                                        <p:attrNameLst>
                                          <p:attrName>style.visibility</p:attrName>
                                        </p:attrNameLst>
                                      </p:cBhvr>
                                      <p:to>
                                        <p:strVal val="visible"/>
                                      </p:to>
                                    </p:set>
                                    <p:anim calcmode="lin" valueType="num">
                                      <p:cBhvr additive="base">
                                        <p:cTn id="31" dur="5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26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a:t>
            </a:r>
          </a:p>
        </p:txBody>
      </p:sp>
      <p:sp>
        <p:nvSpPr>
          <p:cNvPr id="3" name="Content Placeholder 2"/>
          <p:cNvSpPr>
            <a:spLocks noGrp="1"/>
          </p:cNvSpPr>
          <p:nvPr>
            <p:ph idx="1"/>
          </p:nvPr>
        </p:nvSpPr>
        <p:spPr/>
        <p:txBody>
          <a:bodyPr/>
          <a:lstStyle/>
          <a:p>
            <a:r>
              <a:rPr lang="en-GB" dirty="0"/>
              <a:t>Where is knowledge in this model?</a:t>
            </a:r>
          </a:p>
          <a:p>
            <a:r>
              <a:rPr lang="en-GB" dirty="0" smtClean="0"/>
              <a:t>With</a:t>
            </a:r>
            <a:r>
              <a:rPr lang="en-GB" dirty="0" smtClean="0"/>
              <a:t> </a:t>
            </a:r>
            <a:r>
              <a:rPr lang="en-GB" dirty="0"/>
              <a:t>the pupil?</a:t>
            </a:r>
          </a:p>
          <a:p>
            <a:r>
              <a:rPr lang="en-GB" dirty="0" smtClean="0"/>
              <a:t>With t</a:t>
            </a:r>
            <a:r>
              <a:rPr lang="en-GB" dirty="0" smtClean="0"/>
              <a:t>he </a:t>
            </a:r>
            <a:r>
              <a:rPr lang="en-GB" dirty="0"/>
              <a:t>teacher?</a:t>
            </a:r>
          </a:p>
          <a:p>
            <a:pPr marL="0" indent="0">
              <a:buNone/>
            </a:pPr>
            <a:endParaRPr lang="en-GB" dirty="0"/>
          </a:p>
        </p:txBody>
      </p:sp>
      <p:sp>
        <p:nvSpPr>
          <p:cNvPr id="4" name="Action Button: Help 3">
            <a:hlinkClick r:id="" action="ppaction://noaction" highlightClick="1"/>
          </p:cNvPr>
          <p:cNvSpPr/>
          <p:nvPr/>
        </p:nvSpPr>
        <p:spPr>
          <a:xfrm>
            <a:off x="5410200" y="2895600"/>
            <a:ext cx="1676400" cy="2438400"/>
          </a:xfrm>
          <a:prstGeom prst="actionButtonHelp">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395536" y="692696"/>
            <a:ext cx="8229600" cy="1143000"/>
          </a:xfrm>
        </p:spPr>
        <p:txBody>
          <a:bodyPr>
            <a:normAutofit fontScale="90000"/>
          </a:bodyPr>
          <a:lstStyle/>
          <a:p>
            <a:r>
              <a:rPr lang="en-GB" sz="3100" b="1" u="sng" dirty="0"/>
              <a:t>Social Constructivism</a:t>
            </a:r>
            <a:br>
              <a:rPr lang="en-GB" sz="3100" b="1" u="sng" dirty="0"/>
            </a:br>
            <a:r>
              <a:rPr lang="en-GB" sz="3100" dirty="0">
                <a:solidFill>
                  <a:schemeClr val="accent3">
                    <a:lumMod val="50000"/>
                  </a:schemeClr>
                </a:solidFill>
              </a:rPr>
              <a:t>(‘</a:t>
            </a:r>
            <a:r>
              <a:rPr lang="en-GB" sz="3200" dirty="0">
                <a:solidFill>
                  <a:schemeClr val="accent3">
                    <a:lumMod val="50000"/>
                  </a:schemeClr>
                </a:solidFill>
              </a:rPr>
              <a:t>Through interaction with others’)</a:t>
            </a:r>
            <a:r>
              <a:rPr lang="en-GB" sz="3200" dirty="0"/>
              <a:t/>
            </a:r>
            <a:br>
              <a:rPr lang="en-GB" sz="3200" dirty="0"/>
            </a:br>
            <a:r>
              <a:rPr lang="en-GB" sz="3100" b="1" u="sng" dirty="0"/>
              <a:t> </a:t>
            </a:r>
            <a:br>
              <a:rPr lang="en-GB" sz="3100" b="1" u="sng" dirty="0"/>
            </a:br>
            <a:r>
              <a:rPr lang="en-GB" sz="3800" dirty="0"/>
              <a:t/>
            </a:r>
            <a:br>
              <a:rPr lang="en-GB" sz="3800" dirty="0"/>
            </a:br>
            <a:endParaRPr lang="en-GB" sz="3800" dirty="0"/>
          </a:p>
        </p:txBody>
      </p:sp>
      <p:sp>
        <p:nvSpPr>
          <p:cNvPr id="18435" name="Rectangle 3"/>
          <p:cNvSpPr>
            <a:spLocks noGrp="1" noChangeArrowheads="1"/>
          </p:cNvSpPr>
          <p:nvPr>
            <p:ph idx="1"/>
          </p:nvPr>
        </p:nvSpPr>
        <p:spPr>
          <a:xfrm>
            <a:off x="179512" y="1340768"/>
            <a:ext cx="8229600" cy="5399930"/>
          </a:xfrm>
        </p:spPr>
        <p:txBody>
          <a:bodyPr>
            <a:normAutofit fontScale="92500" lnSpcReduction="10000"/>
          </a:bodyPr>
          <a:lstStyle/>
          <a:p>
            <a:pPr eaLnBrk="1" hangingPunct="1">
              <a:lnSpc>
                <a:spcPct val="90000"/>
              </a:lnSpc>
              <a:buNone/>
            </a:pPr>
            <a:r>
              <a:rPr lang="en-GB" sz="2600" dirty="0" err="1"/>
              <a:t>Vygotsky</a:t>
            </a:r>
            <a:r>
              <a:rPr lang="en-GB" sz="2600" dirty="0"/>
              <a:t> (1896 – 1934) Russian psychologist </a:t>
            </a:r>
          </a:p>
          <a:p>
            <a:pPr eaLnBrk="1" hangingPunct="1">
              <a:lnSpc>
                <a:spcPct val="90000"/>
              </a:lnSpc>
            </a:pPr>
            <a:endParaRPr lang="en-GB" sz="2600" dirty="0"/>
          </a:p>
          <a:p>
            <a:pPr eaLnBrk="1" hangingPunct="1">
              <a:lnSpc>
                <a:spcPct val="90000"/>
              </a:lnSpc>
            </a:pPr>
            <a:endParaRPr lang="en-GB" sz="2600" dirty="0"/>
          </a:p>
          <a:p>
            <a:pPr eaLnBrk="1" hangingPunct="1">
              <a:lnSpc>
                <a:spcPct val="90000"/>
              </a:lnSpc>
            </a:pPr>
            <a:r>
              <a:rPr lang="en-GB" sz="2600" dirty="0"/>
              <a:t>All cognitive functions originate in </a:t>
            </a:r>
            <a:r>
              <a:rPr lang="en-GB" sz="2600" b="1" u="sng" dirty="0"/>
              <a:t>social interaction</a:t>
            </a:r>
            <a:r>
              <a:rPr lang="en-GB" sz="2600" dirty="0"/>
              <a:t> and are then internalised on an individual level.</a:t>
            </a:r>
          </a:p>
          <a:p>
            <a:pPr eaLnBrk="1" hangingPunct="1">
              <a:lnSpc>
                <a:spcPct val="90000"/>
              </a:lnSpc>
            </a:pPr>
            <a:endParaRPr lang="en-GB" sz="2600" dirty="0"/>
          </a:p>
          <a:p>
            <a:pPr eaLnBrk="1" hangingPunct="1">
              <a:lnSpc>
                <a:spcPct val="90000"/>
              </a:lnSpc>
            </a:pPr>
            <a:endParaRPr lang="en-GB" sz="2600" dirty="0"/>
          </a:p>
          <a:p>
            <a:pPr>
              <a:lnSpc>
                <a:spcPct val="90000"/>
              </a:lnSpc>
            </a:pPr>
            <a:r>
              <a:rPr lang="en-GB" sz="2600" dirty="0"/>
              <a:t>Learners actively ‘make meaning’, and their social world is fundamental to this process.</a:t>
            </a:r>
          </a:p>
          <a:p>
            <a:pPr marL="0" indent="0" eaLnBrk="1" hangingPunct="1">
              <a:lnSpc>
                <a:spcPct val="90000"/>
              </a:lnSpc>
              <a:buNone/>
            </a:pPr>
            <a:endParaRPr lang="en-GB" sz="2600" dirty="0"/>
          </a:p>
          <a:p>
            <a:pPr marL="0" indent="0" eaLnBrk="1" hangingPunct="1">
              <a:lnSpc>
                <a:spcPct val="90000"/>
              </a:lnSpc>
              <a:buNone/>
            </a:pPr>
            <a:endParaRPr lang="en-GB" sz="2600" dirty="0"/>
          </a:p>
          <a:p>
            <a:pPr eaLnBrk="1" hangingPunct="1">
              <a:lnSpc>
                <a:spcPct val="90000"/>
              </a:lnSpc>
            </a:pPr>
            <a:r>
              <a:rPr lang="en-GB" sz="2600" dirty="0"/>
              <a:t>Language is a central component. Learning becomes internalised.</a:t>
            </a:r>
          </a:p>
          <a:p>
            <a:pPr eaLnBrk="1" hangingPunct="1">
              <a:lnSpc>
                <a:spcPct val="90000"/>
              </a:lnSpc>
              <a:buFont typeface="Wingdings" pitchFamily="2" charset="2"/>
              <a:buNone/>
            </a:pPr>
            <a:endParaRPr lang="en-GB" dirty="0"/>
          </a:p>
          <a:p>
            <a:pPr eaLnBrk="1" hangingPunct="1">
              <a:lnSpc>
                <a:spcPct val="90000"/>
              </a:lnSpc>
            </a:pPr>
            <a:endParaRPr lang="en-GB" dirty="0"/>
          </a:p>
          <a:p>
            <a:pPr eaLnBrk="1" hangingPunct="1">
              <a:lnSpc>
                <a:spcPct val="90000"/>
              </a:lnSpc>
            </a:pPr>
            <a:endParaRPr lang="en-GB" dirty="0"/>
          </a:p>
        </p:txBody>
      </p:sp>
      <p:pic>
        <p:nvPicPr>
          <p:cNvPr id="4" name="Picture 1" descr="C:\Documents and Settings\edu-se1\My Documents\My Pictures\vyg15.jpg"/>
          <p:cNvPicPr>
            <a:picLocks noChangeAspect="1" noChangeArrowheads="1"/>
          </p:cNvPicPr>
          <p:nvPr/>
        </p:nvPicPr>
        <p:blipFill>
          <a:blip r:embed="rId3" cstate="print"/>
          <a:srcRect/>
          <a:stretch>
            <a:fillRect/>
          </a:stretch>
        </p:blipFill>
        <p:spPr bwMode="auto">
          <a:xfrm>
            <a:off x="7524328" y="116632"/>
            <a:ext cx="1505635" cy="1800200"/>
          </a:xfrm>
          <a:prstGeom prst="rect">
            <a:avLst/>
          </a:prstGeom>
          <a:noFill/>
        </p:spPr>
      </p:pic>
    </p:spTree>
    <p:extLst>
      <p:ext uri="{BB962C8B-B14F-4D97-AF65-F5344CB8AC3E}">
        <p14:creationId xmlns:p14="http://schemas.microsoft.com/office/powerpoint/2010/main" val="3140145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435">
                                            <p:txEl>
                                              <p:pRg st="3" end="3"/>
                                            </p:txEl>
                                          </p:spTgt>
                                        </p:tgtEl>
                                        <p:attrNameLst>
                                          <p:attrName>style.visibility</p:attrName>
                                        </p:attrNameLst>
                                      </p:cBhvr>
                                      <p:to>
                                        <p:strVal val="visible"/>
                                      </p:to>
                                    </p:set>
                                    <p:anim calcmode="lin" valueType="num">
                                      <p:cBhvr additive="base">
                                        <p:cTn id="7" dur="500" fill="hold"/>
                                        <p:tgtEl>
                                          <p:spTgt spid="18435">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8435">
                                            <p:txEl>
                                              <p:pRg st="6" end="6"/>
                                            </p:txEl>
                                          </p:spTgt>
                                        </p:tgtEl>
                                        <p:attrNameLst>
                                          <p:attrName>style.visibility</p:attrName>
                                        </p:attrNameLst>
                                      </p:cBhvr>
                                      <p:to>
                                        <p:strVal val="visible"/>
                                      </p:to>
                                    </p:set>
                                    <p:anim calcmode="lin" valueType="num">
                                      <p:cBhvr additive="base">
                                        <p:cTn id="13" dur="500" fill="hold"/>
                                        <p:tgtEl>
                                          <p:spTgt spid="18435">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43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8435">
                                            <p:txEl>
                                              <p:pRg st="9" end="9"/>
                                            </p:txEl>
                                          </p:spTgt>
                                        </p:tgtEl>
                                        <p:attrNameLst>
                                          <p:attrName>style.visibility</p:attrName>
                                        </p:attrNameLst>
                                      </p:cBhvr>
                                      <p:to>
                                        <p:strVal val="visible"/>
                                      </p:to>
                                    </p:set>
                                    <p:anim calcmode="lin" valueType="num">
                                      <p:cBhvr additive="base">
                                        <p:cTn id="19" dur="500" fill="hold"/>
                                        <p:tgtEl>
                                          <p:spTgt spid="18435">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5">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67544" y="-243408"/>
            <a:ext cx="8229600" cy="1143000"/>
          </a:xfrm>
        </p:spPr>
        <p:txBody>
          <a:bodyPr>
            <a:normAutofit/>
          </a:bodyPr>
          <a:lstStyle/>
          <a:p>
            <a:pPr eaLnBrk="1" hangingPunct="1">
              <a:defRPr/>
            </a:pPr>
            <a:r>
              <a:rPr lang="en-GB" sz="2800" b="1" u="sng" dirty="0"/>
              <a:t>Zone of Proximal Development (ZPD)</a:t>
            </a:r>
          </a:p>
        </p:txBody>
      </p:sp>
      <p:pic>
        <p:nvPicPr>
          <p:cNvPr id="24579" name="Picture 6" descr="zpd"/>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2699792" y="692696"/>
            <a:ext cx="3529013" cy="2036763"/>
          </a:xfrm>
          <a:noFill/>
          <a:extLst>
            <a:ext uri="{909E8E84-426E-40DD-AFC4-6F175D3DCCD1}">
              <a14:hiddenFill xmlns:a14="http://schemas.microsoft.com/office/drawing/2010/main">
                <a:solidFill>
                  <a:srgbClr val="FFFFFF"/>
                </a:solidFill>
              </a14:hiddenFill>
            </a:ext>
          </a:extLst>
        </p:spPr>
      </p:pic>
      <p:sp>
        <p:nvSpPr>
          <p:cNvPr id="5124" name="Rectangle 3"/>
          <p:cNvSpPr>
            <a:spLocks noGrp="1" noChangeArrowheads="1"/>
          </p:cNvSpPr>
          <p:nvPr>
            <p:ph type="body" sz="half" idx="2"/>
          </p:nvPr>
        </p:nvSpPr>
        <p:spPr>
          <a:xfrm>
            <a:off x="107504" y="2852936"/>
            <a:ext cx="8785225" cy="3384376"/>
          </a:xfrm>
        </p:spPr>
        <p:txBody>
          <a:bodyPr>
            <a:normAutofit fontScale="92500" lnSpcReduction="20000"/>
          </a:bodyPr>
          <a:lstStyle/>
          <a:p>
            <a:pPr eaLnBrk="1" hangingPunct="1">
              <a:defRPr/>
            </a:pPr>
            <a:r>
              <a:rPr lang="en-GB" sz="2800" dirty="0"/>
              <a:t>The gap between what a child can do on their own and what a child can do with support</a:t>
            </a:r>
          </a:p>
          <a:p>
            <a:pPr eaLnBrk="1" hangingPunct="1">
              <a:defRPr/>
            </a:pPr>
            <a:endParaRPr lang="en-GB" sz="2800" dirty="0"/>
          </a:p>
          <a:p>
            <a:pPr eaLnBrk="1" hangingPunct="1">
              <a:defRPr/>
            </a:pPr>
            <a:r>
              <a:rPr lang="en-GB" sz="2800" dirty="0"/>
              <a:t>The child will not be able to take the next step in their development unless they are supported in the ZPD</a:t>
            </a:r>
          </a:p>
          <a:p>
            <a:pPr eaLnBrk="1" hangingPunct="1">
              <a:defRPr/>
            </a:pPr>
            <a:endParaRPr lang="en-GB" sz="2800" dirty="0"/>
          </a:p>
          <a:p>
            <a:pPr eaLnBrk="1" hangingPunct="1">
              <a:defRPr/>
            </a:pPr>
            <a:r>
              <a:rPr lang="en-GB" sz="2800" dirty="0"/>
              <a:t>This support is sometimes known as </a:t>
            </a:r>
            <a:r>
              <a:rPr lang="en-GB" sz="2800" b="1" dirty="0"/>
              <a:t>scaffolding</a:t>
            </a:r>
            <a:r>
              <a:rPr lang="en-GB" sz="2800" dirty="0"/>
              <a:t> (see also Bruner) and is seen as the main role of adults/teachers.</a:t>
            </a:r>
          </a:p>
        </p:txBody>
      </p:sp>
      <p:sp>
        <p:nvSpPr>
          <p:cNvPr id="2" name="TextBox 1"/>
          <p:cNvSpPr txBox="1"/>
          <p:nvPr/>
        </p:nvSpPr>
        <p:spPr>
          <a:xfrm>
            <a:off x="467544" y="6309320"/>
            <a:ext cx="8280920" cy="461665"/>
          </a:xfrm>
          <a:prstGeom prst="rect">
            <a:avLst/>
          </a:prstGeom>
          <a:noFill/>
        </p:spPr>
        <p:txBody>
          <a:bodyPr wrap="square" rtlCol="0">
            <a:spAutoFit/>
          </a:bodyPr>
          <a:lstStyle/>
          <a:p>
            <a:r>
              <a:rPr lang="en-GB" sz="2400" dirty="0">
                <a:solidFill>
                  <a:schemeClr val="tx2"/>
                </a:solidFill>
              </a:rPr>
              <a:t>What might this ‘scaffolding’ be in a classroom situation?</a:t>
            </a:r>
          </a:p>
        </p:txBody>
      </p:sp>
    </p:spTree>
    <p:extLst>
      <p:ext uri="{BB962C8B-B14F-4D97-AF65-F5344CB8AC3E}">
        <p14:creationId xmlns:p14="http://schemas.microsoft.com/office/powerpoint/2010/main" val="76470764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124">
                                            <p:txEl>
                                              <p:pRg st="2" end="2"/>
                                            </p:txEl>
                                          </p:spTgt>
                                        </p:tgtEl>
                                        <p:attrNameLst>
                                          <p:attrName>style.visibility</p:attrName>
                                        </p:attrNameLst>
                                      </p:cBhvr>
                                      <p:to>
                                        <p:strVal val="visible"/>
                                      </p:to>
                                    </p:set>
                                    <p:anim calcmode="lin" valueType="num">
                                      <p:cBhvr additive="base">
                                        <p:cTn id="7" dur="500" fill="hold"/>
                                        <p:tgtEl>
                                          <p:spTgt spid="512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124">
                                            <p:txEl>
                                              <p:pRg st="4" end="4"/>
                                            </p:txEl>
                                          </p:spTgt>
                                        </p:tgtEl>
                                        <p:attrNameLst>
                                          <p:attrName>style.visibility</p:attrName>
                                        </p:attrNameLst>
                                      </p:cBhvr>
                                      <p:to>
                                        <p:strVal val="visible"/>
                                      </p:to>
                                    </p:set>
                                    <p:anim calcmode="lin" valueType="num">
                                      <p:cBhvr additive="base">
                                        <p:cTn id="13" dur="500" fill="hold"/>
                                        <p:tgtEl>
                                          <p:spTgt spid="5124">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76201"/>
            <a:ext cx="3973165" cy="1929926"/>
          </a:xfrm>
        </p:spPr>
        <p:txBody>
          <a:bodyPr>
            <a:noAutofit/>
          </a:bodyPr>
          <a:lstStyle/>
          <a:p>
            <a:pPr eaLnBrk="1" hangingPunct="1">
              <a:defRPr/>
            </a:pPr>
            <a:r>
              <a:rPr lang="en-GB" sz="3600" b="1" dirty="0"/>
              <a:t/>
            </a:r>
            <a:br>
              <a:rPr lang="en-GB" sz="3600" b="1" dirty="0"/>
            </a:br>
            <a:r>
              <a:rPr lang="en-GB" sz="3600" b="1" dirty="0"/>
              <a:t>Bruner’s Theory of Cognitive Development</a:t>
            </a:r>
            <a:br>
              <a:rPr lang="en-GB" sz="3600" b="1" dirty="0"/>
            </a:br>
            <a:endParaRPr lang="en-GB" sz="3600" b="1" dirty="0"/>
          </a:p>
        </p:txBody>
      </p:sp>
      <p:sp>
        <p:nvSpPr>
          <p:cNvPr id="8194" name="Content Placeholder 1"/>
          <p:cNvSpPr>
            <a:spLocks noGrp="1"/>
          </p:cNvSpPr>
          <p:nvPr>
            <p:ph idx="1"/>
          </p:nvPr>
        </p:nvSpPr>
        <p:spPr>
          <a:xfrm>
            <a:off x="304800" y="2209800"/>
            <a:ext cx="8351837" cy="3960986"/>
          </a:xfrm>
        </p:spPr>
        <p:txBody>
          <a:bodyPr>
            <a:normAutofit/>
          </a:bodyPr>
          <a:lstStyle/>
          <a:p>
            <a:pPr eaLnBrk="1" hangingPunct="1">
              <a:buFont typeface="Wingdings" pitchFamily="2" charset="2"/>
              <a:buNone/>
              <a:defRPr/>
            </a:pPr>
            <a:endParaRPr lang="en-GB" dirty="0"/>
          </a:p>
          <a:p>
            <a:pPr eaLnBrk="1" hangingPunct="1">
              <a:defRPr/>
            </a:pPr>
            <a:r>
              <a:rPr lang="en-US" dirty="0"/>
              <a:t>Bruner's interest in the process of how children form concepts led him to extend Piaget and Vygotsky's thinking.</a:t>
            </a:r>
          </a:p>
          <a:p>
            <a:pPr eaLnBrk="1" hangingPunct="1">
              <a:defRPr/>
            </a:pPr>
            <a:endParaRPr lang="en-US" dirty="0">
              <a:effectLst/>
            </a:endParaRPr>
          </a:p>
          <a:p>
            <a:pPr eaLnBrk="1" hangingPunct="1">
              <a:defRPr/>
            </a:pPr>
            <a:r>
              <a:rPr lang="en-US" dirty="0"/>
              <a:t>He believed that learning is initiated and enhanced by a ‘more knowledgeable other’ through scaffolding e.g. guiding, prompting, discussing, questioning and providing stimulus materials</a:t>
            </a:r>
          </a:p>
          <a:p>
            <a:pPr marL="0" indent="0" eaLnBrk="1" hangingPunct="1">
              <a:buNone/>
              <a:defRPr/>
            </a:pPr>
            <a:endParaRPr lang="en-US" dirty="0">
              <a:effectLst/>
            </a:endParaRPr>
          </a:p>
          <a:p>
            <a:pPr marL="0" indent="0" eaLnBrk="1" hangingPunct="1">
              <a:buNone/>
              <a:defRPr/>
            </a:pPr>
            <a:r>
              <a:rPr lang="en-US" dirty="0">
                <a:solidFill>
                  <a:srgbClr val="7030A0"/>
                </a:solidFill>
                <a:effectLst/>
              </a:rPr>
              <a:t>See </a:t>
            </a:r>
            <a:r>
              <a:rPr lang="en-US" i="1" dirty="0">
                <a:solidFill>
                  <a:srgbClr val="7030A0"/>
                </a:solidFill>
                <a:effectLst/>
              </a:rPr>
              <a:t>Bandura</a:t>
            </a:r>
            <a:r>
              <a:rPr lang="en-US" dirty="0">
                <a:solidFill>
                  <a:srgbClr val="7030A0"/>
                </a:solidFill>
                <a:effectLst/>
              </a:rPr>
              <a:t> and ‘social learning theory’ for a linked perspective on this - including the role of imitation in learning</a:t>
            </a:r>
            <a:endParaRPr lang="en-GB" dirty="0">
              <a:solidFill>
                <a:srgbClr val="7030A0"/>
              </a:solidFill>
              <a:effectLst/>
            </a:endParaRPr>
          </a:p>
        </p:txBody>
      </p:sp>
      <p:pic>
        <p:nvPicPr>
          <p:cNvPr id="2867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0232" y="188640"/>
            <a:ext cx="2232843" cy="1701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7" name="TextBox 4"/>
          <p:cNvSpPr txBox="1">
            <a:spLocks noChangeArrowheads="1"/>
          </p:cNvSpPr>
          <p:nvPr/>
        </p:nvSpPr>
        <p:spPr bwMode="auto">
          <a:xfrm>
            <a:off x="6691213" y="1988840"/>
            <a:ext cx="220186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hlink"/>
              </a:buClr>
              <a:buSzPct val="65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folHlink"/>
              </a:buClr>
              <a:buSzPct val="65000"/>
              <a:buFont typeface="Wingdings" pitchFamily="2" charset="2"/>
              <a:buChar char="n"/>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65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folHlink"/>
              </a:buClr>
              <a:buSzPct val="65000"/>
              <a:buFont typeface="Wingdings" pitchFamily="2" charset="2"/>
              <a:buChar char="n"/>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65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charset="0"/>
              </a:defRPr>
            </a:lvl9pPr>
          </a:lstStyle>
          <a:p>
            <a:pPr eaLnBrk="1" hangingPunct="1">
              <a:spcBef>
                <a:spcPct val="0"/>
              </a:spcBef>
              <a:buClrTx/>
              <a:buSzTx/>
              <a:buFontTx/>
              <a:buNone/>
            </a:pPr>
            <a:r>
              <a:rPr lang="cy-GB" altLang="en-US" sz="1200" dirty="0"/>
              <a:t>Jerome Bruner </a:t>
            </a:r>
          </a:p>
          <a:p>
            <a:pPr eaLnBrk="1" hangingPunct="1">
              <a:spcBef>
                <a:spcPct val="0"/>
              </a:spcBef>
              <a:buClrTx/>
              <a:buSzTx/>
              <a:buFontTx/>
              <a:buNone/>
            </a:pPr>
            <a:r>
              <a:rPr lang="cy-GB" altLang="en-US" sz="1200" dirty="0"/>
              <a:t>(born 1915)</a:t>
            </a:r>
            <a:endParaRPr lang="en-US" altLang="en-US" sz="1200" dirty="0"/>
          </a:p>
        </p:txBody>
      </p:sp>
    </p:spTree>
    <p:extLst>
      <p:ext uri="{BB962C8B-B14F-4D97-AF65-F5344CB8AC3E}">
        <p14:creationId xmlns:p14="http://schemas.microsoft.com/office/powerpoint/2010/main" val="843283372"/>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Constructivist Paradigm</a:t>
            </a:r>
          </a:p>
        </p:txBody>
      </p:sp>
      <p:sp>
        <p:nvSpPr>
          <p:cNvPr id="3" name="Content Placeholder 2"/>
          <p:cNvSpPr>
            <a:spLocks noGrp="1"/>
          </p:cNvSpPr>
          <p:nvPr>
            <p:ph idx="1"/>
          </p:nvPr>
        </p:nvSpPr>
        <p:spPr/>
        <p:txBody>
          <a:bodyPr/>
          <a:lstStyle/>
          <a:p>
            <a:r>
              <a:rPr lang="en-GB" dirty="0"/>
              <a:t>Learners actively involved in learning process.</a:t>
            </a:r>
          </a:p>
          <a:p>
            <a:r>
              <a:rPr lang="en-GB" dirty="0"/>
              <a:t>Not a passive recipient.</a:t>
            </a:r>
          </a:p>
          <a:p>
            <a:r>
              <a:rPr lang="en-GB" dirty="0"/>
              <a:t>Teacher facilitates learning.</a:t>
            </a:r>
          </a:p>
          <a:p>
            <a:r>
              <a:rPr lang="en-GB" dirty="0"/>
              <a:t>Learners explore ideas.</a:t>
            </a:r>
          </a:p>
          <a:p>
            <a:endParaRPr lang="en-GB" dirty="0"/>
          </a:p>
          <a:p>
            <a:r>
              <a:rPr lang="en-GB" dirty="0"/>
              <a:t>Mayer (2004):learners may be behaviourally active but not ‘cognitively active’.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 this Constructivism?</a:t>
            </a:r>
          </a:p>
        </p:txBody>
      </p:sp>
      <p:sp>
        <p:nvSpPr>
          <p:cNvPr id="3" name="Content Placeholder 2"/>
          <p:cNvSpPr>
            <a:spLocks noGrp="1"/>
          </p:cNvSpPr>
          <p:nvPr>
            <p:ph idx="1"/>
          </p:nvPr>
        </p:nvSpPr>
        <p:spPr/>
        <p:txBody>
          <a:bodyPr>
            <a:normAutofit/>
          </a:bodyPr>
          <a:lstStyle/>
          <a:p>
            <a:r>
              <a:rPr lang="en-GB" dirty="0"/>
              <a:t>Pupil centred</a:t>
            </a:r>
          </a:p>
          <a:p>
            <a:r>
              <a:rPr lang="en-GB" dirty="0"/>
              <a:t>Knowledge as constructed, understandings </a:t>
            </a:r>
          </a:p>
          <a:p>
            <a:r>
              <a:rPr lang="en-GB" dirty="0"/>
              <a:t>Group work, collaboration – pupils also learn how to negotiate and listen</a:t>
            </a:r>
          </a:p>
          <a:p>
            <a:r>
              <a:rPr lang="en-GB" dirty="0"/>
              <a:t>Learners have ‘ownership’</a:t>
            </a:r>
          </a:p>
          <a:p>
            <a:r>
              <a:rPr lang="en-GB" dirty="0"/>
              <a:t>Engagement as key</a:t>
            </a:r>
          </a:p>
          <a:p>
            <a:r>
              <a:rPr lang="en-GB" dirty="0"/>
              <a:t>Means focused</a:t>
            </a:r>
          </a:p>
          <a:p>
            <a:r>
              <a:rPr lang="en-GB" dirty="0"/>
              <a:t>Accessibility of tasks – The Funky Book Of Poetry For </a:t>
            </a:r>
            <a:r>
              <a:rPr lang="en-GB" dirty="0" err="1"/>
              <a:t>Kidz</a:t>
            </a:r>
            <a:endParaRPr lang="en-GB" dirty="0"/>
          </a:p>
          <a:p>
            <a:r>
              <a:rPr lang="en-GB" dirty="0"/>
              <a:t>Skills</a:t>
            </a:r>
          </a:p>
          <a:p>
            <a:endParaRPr lang="en-GB" dirty="0"/>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 this Teacher-led Education? </a:t>
            </a:r>
          </a:p>
        </p:txBody>
      </p:sp>
      <p:sp>
        <p:nvSpPr>
          <p:cNvPr id="3" name="Content Placeholder 2"/>
          <p:cNvSpPr>
            <a:spLocks noGrp="1"/>
          </p:cNvSpPr>
          <p:nvPr>
            <p:ph idx="1"/>
          </p:nvPr>
        </p:nvSpPr>
        <p:spPr/>
        <p:txBody>
          <a:bodyPr/>
          <a:lstStyle/>
          <a:p>
            <a:r>
              <a:rPr lang="en-GB" dirty="0"/>
              <a:t>Children in silent rows.</a:t>
            </a:r>
          </a:p>
          <a:p>
            <a:r>
              <a:rPr lang="en-GB" dirty="0"/>
              <a:t>Facts!</a:t>
            </a:r>
          </a:p>
          <a:p>
            <a:r>
              <a:rPr lang="en-GB" dirty="0"/>
              <a:t>Tests </a:t>
            </a:r>
            <a:r>
              <a:rPr lang="en-GB" dirty="0" err="1"/>
              <a:t>tests</a:t>
            </a:r>
            <a:r>
              <a:rPr lang="en-GB" dirty="0"/>
              <a:t> </a:t>
            </a:r>
            <a:r>
              <a:rPr lang="en-GB" dirty="0" err="1"/>
              <a:t>tests</a:t>
            </a:r>
            <a:r>
              <a:rPr lang="en-GB" dirty="0"/>
              <a:t>.</a:t>
            </a:r>
          </a:p>
          <a:p>
            <a:r>
              <a:rPr lang="en-GB" dirty="0"/>
              <a:t>Individualised.</a:t>
            </a:r>
          </a:p>
          <a:p>
            <a:r>
              <a:rPr lang="en-GB" dirty="0"/>
              <a:t>Ends focused.</a:t>
            </a:r>
          </a:p>
          <a:p>
            <a:r>
              <a:rPr lang="en-GB" dirty="0"/>
              <a:t>Knowledge as existing body, externalised.</a:t>
            </a:r>
          </a:p>
          <a:p>
            <a:endParaRPr lang="en-GB" dirty="0"/>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1793" y="2945773"/>
            <a:ext cx="2264569" cy="1514475"/>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84143" y="104582"/>
            <a:ext cx="6233615" cy="2347027"/>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05455" y="3545219"/>
            <a:ext cx="3747860" cy="2514387"/>
          </a:xfrm>
          <a:prstGeom prst="rect">
            <a:avLst/>
          </a:prstGeom>
        </p:spPr>
      </p:pic>
    </p:spTree>
    <p:extLst>
      <p:ext uri="{BB962C8B-B14F-4D97-AF65-F5344CB8AC3E}">
        <p14:creationId xmlns:p14="http://schemas.microsoft.com/office/powerpoint/2010/main" val="40220030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pPr eaLnBrk="1" hangingPunct="1"/>
            <a:r>
              <a:rPr lang="en-US">
                <a:solidFill>
                  <a:srgbClr val="7B9899"/>
                </a:solidFill>
              </a:rPr>
              <a:t>Epistemology</a:t>
            </a:r>
          </a:p>
        </p:txBody>
      </p:sp>
      <p:graphicFrame>
        <p:nvGraphicFramePr>
          <p:cNvPr id="1026" name="Object 2"/>
          <p:cNvGraphicFramePr>
            <a:graphicFrameLocks noGrp="1" noChangeAspect="1"/>
          </p:cNvGraphicFramePr>
          <p:nvPr>
            <p:ph idx="1"/>
          </p:nvPr>
        </p:nvGraphicFramePr>
        <p:xfrm>
          <a:off x="1524000" y="3810000"/>
          <a:ext cx="6005513" cy="2579688"/>
        </p:xfrm>
        <a:graphic>
          <a:graphicData uri="http://schemas.openxmlformats.org/presentationml/2006/ole">
            <mc:AlternateContent xmlns:mc="http://schemas.openxmlformats.org/markup-compatibility/2006">
              <mc:Choice xmlns:v="urn:schemas-microsoft-com:vml" Requires="v">
                <p:oleObj spid="_x0000_s1038" name="Document" r:id="rId3" imgW="3167280" imgH="1360800" progId="Word.Document.8">
                  <p:embed/>
                </p:oleObj>
              </mc:Choice>
              <mc:Fallback>
                <p:oleObj name="Document" r:id="rId3" imgW="3167280" imgH="1360800" progId="Word.Document.8">
                  <p:embed/>
                  <p:pic>
                    <p:nvPicPr>
                      <p:cNvPr id="0" name="Picture 4"/>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3810000"/>
                        <a:ext cx="6005513" cy="2579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28" name="Rectangle 3"/>
          <p:cNvSpPr>
            <a:spLocks noGrp="1" noChangeArrowheads="1"/>
          </p:cNvSpPr>
          <p:nvPr>
            <p:ph type="body" sz="half" idx="4294967295"/>
          </p:nvPr>
        </p:nvSpPr>
        <p:spPr>
          <a:xfrm>
            <a:off x="0" y="1600200"/>
            <a:ext cx="7696200" cy="1981200"/>
          </a:xfrm>
        </p:spPr>
        <p:txBody>
          <a:bodyPr>
            <a:normAutofit/>
          </a:bodyPr>
          <a:lstStyle/>
          <a:p>
            <a:pPr eaLnBrk="1" hangingPunct="1"/>
            <a:r>
              <a:rPr lang="en-US" dirty="0"/>
              <a:t>Knowledge is figured differently in these paradigms.</a:t>
            </a:r>
          </a:p>
          <a:p>
            <a:pPr eaLnBrk="1" hangingPunct="1"/>
            <a:r>
              <a:rPr lang="en-US" dirty="0"/>
              <a:t>Our beliefs about the nature of knowledge, our epistemology, profoundly influence our approach to education. </a:t>
            </a:r>
          </a:p>
          <a:p>
            <a:pPr eaLnBrk="1" hangingPunct="1">
              <a:buFont typeface="Wingdings" pitchFamily="2" charset="2"/>
              <a:buNone/>
            </a:pPr>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role of the teacher in all of this?</a:t>
            </a:r>
          </a:p>
        </p:txBody>
      </p:sp>
      <p:sp>
        <p:nvSpPr>
          <p:cNvPr id="3" name="Content Placeholder 2"/>
          <p:cNvSpPr>
            <a:spLocks noGrp="1"/>
          </p:cNvSpPr>
          <p:nvPr>
            <p:ph idx="1"/>
          </p:nvPr>
        </p:nvSpPr>
        <p:spPr/>
        <p:txBody>
          <a:bodyPr>
            <a:normAutofit/>
          </a:bodyPr>
          <a:lstStyle/>
          <a:p>
            <a:r>
              <a:rPr lang="en-GB" dirty="0" err="1"/>
              <a:t>Biesta</a:t>
            </a:r>
            <a:r>
              <a:rPr lang="en-GB" dirty="0"/>
              <a:t> (2013) questions the ‘</a:t>
            </a:r>
            <a:r>
              <a:rPr lang="en-GB" dirty="0" err="1"/>
              <a:t>learnification</a:t>
            </a:r>
            <a:r>
              <a:rPr lang="en-GB" dirty="0"/>
              <a:t>’ of education.</a:t>
            </a:r>
          </a:p>
          <a:p>
            <a:r>
              <a:rPr lang="en-GB" dirty="0"/>
              <a:t>If pupils can do it themselves with facilitation, where does knowledge reside? What is the role of the teacher? </a:t>
            </a:r>
          </a:p>
          <a:p>
            <a:r>
              <a:rPr lang="en-GB" dirty="0"/>
              <a:t>He says a busy classroom is mistaken for a good one.</a:t>
            </a:r>
          </a:p>
          <a:p>
            <a:pPr lvl="0"/>
            <a:r>
              <a:rPr lang="en-GB" dirty="0"/>
              <a:t>An emphasis is being placed on facilitating opportunities for learning, but, without teaching, they have to be constructed from what the learners already know rather than introducing them to anything new.</a:t>
            </a:r>
          </a:p>
          <a:p>
            <a:pPr lvl="0"/>
            <a:r>
              <a:rPr lang="en-GB" dirty="0"/>
              <a:t>Is this a fair criticism?</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wipe(down)">
                                      <p:cBhvr>
                                        <p:cTn id="7" dur="580">
                                          <p:stCondLst>
                                            <p:cond delay="0"/>
                                          </p:stCondLst>
                                        </p:cTn>
                                        <p:tgtEl>
                                          <p:spTgt spid="3">
                                            <p:txEl>
                                              <p:pRg st="4" end="4"/>
                                            </p:txEl>
                                          </p:spTgt>
                                        </p:tgtEl>
                                      </p:cBhvr>
                                    </p:animEffect>
                                    <p:anim calcmode="lin" valueType="num">
                                      <p:cBhvr>
                                        <p:cTn id="8"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4" end="4"/>
                                            </p:txEl>
                                          </p:spTgt>
                                        </p:tgtEl>
                                      </p:cBhvr>
                                      <p:to x="100000" y="60000"/>
                                    </p:animScale>
                                    <p:animScale>
                                      <p:cBhvr>
                                        <p:cTn id="14" dur="166" decel="50000">
                                          <p:stCondLst>
                                            <p:cond delay="676"/>
                                          </p:stCondLst>
                                        </p:cTn>
                                        <p:tgtEl>
                                          <p:spTgt spid="3">
                                            <p:txEl>
                                              <p:pRg st="4" end="4"/>
                                            </p:txEl>
                                          </p:spTgt>
                                        </p:tgtEl>
                                      </p:cBhvr>
                                      <p:to x="100000" y="100000"/>
                                    </p:animScale>
                                    <p:animScale>
                                      <p:cBhvr>
                                        <p:cTn id="15" dur="26">
                                          <p:stCondLst>
                                            <p:cond delay="1312"/>
                                          </p:stCondLst>
                                        </p:cTn>
                                        <p:tgtEl>
                                          <p:spTgt spid="3">
                                            <p:txEl>
                                              <p:pRg st="4" end="4"/>
                                            </p:txEl>
                                          </p:spTgt>
                                        </p:tgtEl>
                                      </p:cBhvr>
                                      <p:to x="100000" y="80000"/>
                                    </p:animScale>
                                    <p:animScale>
                                      <p:cBhvr>
                                        <p:cTn id="16" dur="166" decel="50000">
                                          <p:stCondLst>
                                            <p:cond delay="1338"/>
                                          </p:stCondLst>
                                        </p:cTn>
                                        <p:tgtEl>
                                          <p:spTgt spid="3">
                                            <p:txEl>
                                              <p:pRg st="4" end="4"/>
                                            </p:txEl>
                                          </p:spTgt>
                                        </p:tgtEl>
                                      </p:cBhvr>
                                      <p:to x="100000" y="100000"/>
                                    </p:animScale>
                                    <p:animScale>
                                      <p:cBhvr>
                                        <p:cTn id="17" dur="26">
                                          <p:stCondLst>
                                            <p:cond delay="1642"/>
                                          </p:stCondLst>
                                        </p:cTn>
                                        <p:tgtEl>
                                          <p:spTgt spid="3">
                                            <p:txEl>
                                              <p:pRg st="4" end="4"/>
                                            </p:txEl>
                                          </p:spTgt>
                                        </p:tgtEl>
                                      </p:cBhvr>
                                      <p:to x="100000" y="90000"/>
                                    </p:animScale>
                                    <p:animScale>
                                      <p:cBhvr>
                                        <p:cTn id="18" dur="166" decel="50000">
                                          <p:stCondLst>
                                            <p:cond delay="1668"/>
                                          </p:stCondLst>
                                        </p:cTn>
                                        <p:tgtEl>
                                          <p:spTgt spid="3">
                                            <p:txEl>
                                              <p:pRg st="4" end="4"/>
                                            </p:txEl>
                                          </p:spTgt>
                                        </p:tgtEl>
                                      </p:cBhvr>
                                      <p:to x="100000" y="100000"/>
                                    </p:animScale>
                                    <p:animScale>
                                      <p:cBhvr>
                                        <p:cTn id="19" dur="26">
                                          <p:stCondLst>
                                            <p:cond delay="1808"/>
                                          </p:stCondLst>
                                        </p:cTn>
                                        <p:tgtEl>
                                          <p:spTgt spid="3">
                                            <p:txEl>
                                              <p:pRg st="4" end="4"/>
                                            </p:txEl>
                                          </p:spTgt>
                                        </p:tgtEl>
                                      </p:cBhvr>
                                      <p:to x="100000" y="95000"/>
                                    </p:animScale>
                                    <p:animScale>
                                      <p:cBhvr>
                                        <p:cTn id="20" dur="166" decel="50000">
                                          <p:stCondLst>
                                            <p:cond delay="1834"/>
                                          </p:stCondLst>
                                        </p:cTn>
                                        <p:tgtEl>
                                          <p:spTgt spid="3">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 </a:t>
            </a:r>
            <a:r>
              <a:rPr lang="en-GB" i="1" dirty="0"/>
              <a:t>has</a:t>
            </a:r>
            <a:r>
              <a:rPr lang="en-GB" dirty="0"/>
              <a:t> been seen to work?</a:t>
            </a:r>
          </a:p>
        </p:txBody>
      </p:sp>
      <p:sp>
        <p:nvSpPr>
          <p:cNvPr id="3" name="Content Placeholder 2"/>
          <p:cNvSpPr>
            <a:spLocks noGrp="1"/>
          </p:cNvSpPr>
          <p:nvPr>
            <p:ph idx="1"/>
          </p:nvPr>
        </p:nvSpPr>
        <p:spPr>
          <a:xfrm>
            <a:off x="467544" y="1628800"/>
            <a:ext cx="8568952" cy="4176464"/>
          </a:xfrm>
        </p:spPr>
        <p:txBody>
          <a:bodyPr>
            <a:normAutofit/>
          </a:bodyPr>
          <a:lstStyle/>
          <a:p>
            <a:pPr marL="514350" indent="-514350">
              <a:spcBef>
                <a:spcPts val="1200"/>
              </a:spcBef>
              <a:buFont typeface="+mj-lt"/>
              <a:buAutoNum type="arabicPeriod"/>
            </a:pPr>
            <a:r>
              <a:rPr lang="en-GB" dirty="0"/>
              <a:t>(Pedagogical) content knowledge (PCK)</a:t>
            </a:r>
          </a:p>
          <a:p>
            <a:pPr marL="514350" indent="-514350">
              <a:spcBef>
                <a:spcPts val="1200"/>
              </a:spcBef>
              <a:buFont typeface="+mj-lt"/>
              <a:buAutoNum type="arabicPeriod"/>
            </a:pPr>
            <a:r>
              <a:rPr lang="en-GB" dirty="0"/>
              <a:t>Quality of instruction</a:t>
            </a:r>
          </a:p>
          <a:p>
            <a:pPr marL="514350" indent="-514350">
              <a:spcBef>
                <a:spcPts val="1200"/>
              </a:spcBef>
              <a:buFont typeface="+mj-lt"/>
              <a:buAutoNum type="arabicPeriod"/>
            </a:pPr>
            <a:r>
              <a:rPr lang="en-GB" dirty="0"/>
              <a:t>Classroom management / behaviour / control</a:t>
            </a:r>
          </a:p>
          <a:p>
            <a:pPr marL="514350" indent="-514350">
              <a:spcBef>
                <a:spcPts val="1200"/>
              </a:spcBef>
              <a:buFont typeface="+mj-lt"/>
              <a:buAutoNum type="arabicPeriod"/>
            </a:pPr>
            <a:r>
              <a:rPr lang="en-GB" dirty="0"/>
              <a:t>Classroom climate / relationships / expectations</a:t>
            </a:r>
          </a:p>
          <a:p>
            <a:pPr marL="514350" indent="-514350">
              <a:spcBef>
                <a:spcPts val="1200"/>
              </a:spcBef>
              <a:buFont typeface="+mj-lt"/>
              <a:buAutoNum type="arabicPeriod"/>
            </a:pPr>
            <a:r>
              <a:rPr lang="en-GB" dirty="0"/>
              <a:t>Beliefs (theory) about subject, learning &amp; teaching</a:t>
            </a:r>
          </a:p>
          <a:p>
            <a:pPr marL="514350" indent="-514350">
              <a:spcBef>
                <a:spcPts val="1200"/>
              </a:spcBef>
              <a:buNone/>
            </a:pPr>
            <a:r>
              <a:rPr lang="en-GB" dirty="0"/>
              <a:t> (Sutton Trust 2014)</a:t>
            </a:r>
          </a:p>
          <a:p>
            <a:pPr marL="514350" indent="-514350">
              <a:spcBef>
                <a:spcPts val="1200"/>
              </a:spcBef>
              <a:buNone/>
            </a:pPr>
            <a:r>
              <a:rPr lang="en-GB" dirty="0"/>
              <a:t>What approaches can we see here?</a:t>
            </a:r>
          </a:p>
        </p:txBody>
      </p:sp>
      <p:sp>
        <p:nvSpPr>
          <p:cNvPr id="4" name="Slide Number Placeholder 3"/>
          <p:cNvSpPr>
            <a:spLocks noGrp="1"/>
          </p:cNvSpPr>
          <p:nvPr>
            <p:ph type="sldNum" sz="quarter" idx="12"/>
          </p:nvPr>
        </p:nvSpPr>
        <p:spPr/>
        <p:txBody>
          <a:bodyPr/>
          <a:lstStyle/>
          <a:p>
            <a:pPr>
              <a:defRPr/>
            </a:pPr>
            <a:fld id="{B8CE7F47-FE1A-48F9-9977-E098381F23D1}" type="slidenum">
              <a:rPr lang="en-US" smtClean="0"/>
              <a:pPr>
                <a:defRPr/>
              </a:pPr>
              <a:t>28</a:t>
            </a:fld>
            <a:endParaRPr lang="en-US"/>
          </a:p>
        </p:txBody>
      </p:sp>
    </p:spTree>
    <p:extLst>
      <p:ext uri="{BB962C8B-B14F-4D97-AF65-F5344CB8AC3E}">
        <p14:creationId xmlns:p14="http://schemas.microsoft.com/office/powerpoint/2010/main" val="303869658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60648"/>
            <a:ext cx="7772400" cy="1143000"/>
          </a:xfrm>
        </p:spPr>
        <p:txBody>
          <a:bodyPr/>
          <a:lstStyle/>
          <a:p>
            <a:r>
              <a:rPr lang="en-GB" sz="4000" dirty="0">
                <a:latin typeface="+mn-lt"/>
              </a:rPr>
              <a:t>Which</a:t>
            </a:r>
            <a:r>
              <a:rPr lang="en-GB" sz="4000" dirty="0">
                <a:solidFill>
                  <a:schemeClr val="accent2">
                    <a:lumMod val="60000"/>
                    <a:lumOff val="40000"/>
                  </a:schemeClr>
                </a:solidFill>
                <a:latin typeface="+mn-lt"/>
              </a:rPr>
              <a:t> </a:t>
            </a:r>
            <a:r>
              <a:rPr lang="en-GB" sz="4000" dirty="0">
                <a:latin typeface="+mn-lt"/>
              </a:rPr>
              <a:t>means...</a:t>
            </a:r>
          </a:p>
        </p:txBody>
      </p:sp>
      <p:sp>
        <p:nvSpPr>
          <p:cNvPr id="3" name="Content Placeholder 2"/>
          <p:cNvSpPr>
            <a:spLocks noGrp="1"/>
          </p:cNvSpPr>
          <p:nvPr>
            <p:ph idx="1"/>
          </p:nvPr>
        </p:nvSpPr>
        <p:spPr>
          <a:xfrm>
            <a:off x="684213" y="1484784"/>
            <a:ext cx="7772400" cy="4320704"/>
          </a:xfrm>
        </p:spPr>
        <p:txBody>
          <a:bodyPr>
            <a:normAutofit/>
          </a:bodyPr>
          <a:lstStyle/>
          <a:p>
            <a:r>
              <a:rPr lang="en-GB" dirty="0"/>
              <a:t>Reviewing previous learning</a:t>
            </a:r>
          </a:p>
          <a:p>
            <a:r>
              <a:rPr lang="en-GB" dirty="0"/>
              <a:t>Setting high expectations</a:t>
            </a:r>
          </a:p>
          <a:p>
            <a:r>
              <a:rPr lang="en-GB" dirty="0"/>
              <a:t>Using higher-order questions</a:t>
            </a:r>
          </a:p>
          <a:p>
            <a:r>
              <a:rPr lang="en-GB" dirty="0"/>
              <a:t>Giving feedback to learners</a:t>
            </a:r>
          </a:p>
          <a:p>
            <a:r>
              <a:rPr lang="en-GB" dirty="0"/>
              <a:t>Having deep subject or content knowledge</a:t>
            </a:r>
          </a:p>
          <a:p>
            <a:r>
              <a:rPr lang="en-GB" dirty="0"/>
              <a:t>Understanding pupil misconceptions</a:t>
            </a:r>
          </a:p>
          <a:p>
            <a:r>
              <a:rPr lang="en-GB" dirty="0"/>
              <a:t>Managing time and resources</a:t>
            </a:r>
          </a:p>
          <a:p>
            <a:r>
              <a:rPr lang="en-GB" dirty="0"/>
              <a:t>Building relationships of trust and challenge</a:t>
            </a:r>
          </a:p>
          <a:p>
            <a:r>
              <a:rPr lang="en-GB" dirty="0"/>
              <a:t>Dealing with disruption</a:t>
            </a:r>
          </a:p>
        </p:txBody>
      </p:sp>
      <p:sp>
        <p:nvSpPr>
          <p:cNvPr id="4" name="Slide Number Placeholder 3"/>
          <p:cNvSpPr>
            <a:spLocks noGrp="1"/>
          </p:cNvSpPr>
          <p:nvPr>
            <p:ph type="sldNum" sz="quarter" idx="12"/>
          </p:nvPr>
        </p:nvSpPr>
        <p:spPr/>
        <p:txBody>
          <a:bodyPr/>
          <a:lstStyle/>
          <a:p>
            <a:pPr>
              <a:defRPr/>
            </a:pPr>
            <a:fld id="{B8CE7F47-FE1A-48F9-9977-E098381F23D1}" type="slidenum">
              <a:rPr lang="en-US" smtClean="0"/>
              <a:pPr>
                <a:defRPr/>
              </a:pPr>
              <a:t>29</a:t>
            </a:fld>
            <a:endParaRPr lang="en-US"/>
          </a:p>
        </p:txBody>
      </p:sp>
    </p:spTree>
    <p:extLst>
      <p:ext uri="{BB962C8B-B14F-4D97-AF65-F5344CB8AC3E}">
        <p14:creationId xmlns:p14="http://schemas.microsoft.com/office/powerpoint/2010/main" val="30268389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825"/>
            <a:ext cx="7772400" cy="1143000"/>
          </a:xfrm>
        </p:spPr>
        <p:txBody>
          <a:bodyPr/>
          <a:lstStyle/>
          <a:p>
            <a:r>
              <a:rPr lang="en-GB" sz="4000" dirty="0">
                <a:latin typeface="+mn-lt"/>
              </a:rPr>
              <a:t>We should also...</a:t>
            </a:r>
          </a:p>
        </p:txBody>
      </p:sp>
      <p:sp>
        <p:nvSpPr>
          <p:cNvPr id="3" name="Content Placeholder 2"/>
          <p:cNvSpPr>
            <a:spLocks noGrp="1"/>
          </p:cNvSpPr>
          <p:nvPr>
            <p:ph idx="1"/>
          </p:nvPr>
        </p:nvSpPr>
        <p:spPr>
          <a:xfrm>
            <a:off x="684213" y="1340768"/>
            <a:ext cx="7772400" cy="4680520"/>
          </a:xfrm>
        </p:spPr>
        <p:txBody>
          <a:bodyPr>
            <a:normAutofit lnSpcReduction="10000"/>
          </a:bodyPr>
          <a:lstStyle/>
          <a:p>
            <a:r>
              <a:rPr lang="en-GB" dirty="0"/>
              <a:t>Challenge students to identify the reason why an activity is taking place in the lesson</a:t>
            </a:r>
          </a:p>
          <a:p>
            <a:r>
              <a:rPr lang="en-GB" dirty="0"/>
              <a:t>Ask a large number of questions and checking the responses of all students</a:t>
            </a:r>
          </a:p>
          <a:p>
            <a:r>
              <a:rPr lang="en-GB" dirty="0"/>
              <a:t>Raise different types of questions (i.e., process and product) at appropriate difficulty level</a:t>
            </a:r>
          </a:p>
          <a:p>
            <a:r>
              <a:rPr lang="en-GB" dirty="0"/>
              <a:t>Give time for students to respond to questions</a:t>
            </a:r>
          </a:p>
          <a:p>
            <a:r>
              <a:rPr lang="en-GB" dirty="0"/>
              <a:t>Space-out study or practice on a given topic, with gaps in between for forgetting</a:t>
            </a:r>
          </a:p>
          <a:p>
            <a:r>
              <a:rPr lang="en-GB" dirty="0"/>
              <a:t>Make students take tests or generate answers, even before they have been taught the material</a:t>
            </a:r>
          </a:p>
          <a:p>
            <a:r>
              <a:rPr lang="en-GB" dirty="0"/>
              <a:t>Engage students in weekly and monthly review</a:t>
            </a:r>
          </a:p>
          <a:p>
            <a:pPr>
              <a:buNone/>
            </a:pPr>
            <a:r>
              <a:rPr lang="en-GB" dirty="0"/>
              <a:t>Robert Coe 2017</a:t>
            </a:r>
          </a:p>
        </p:txBody>
      </p:sp>
      <p:sp>
        <p:nvSpPr>
          <p:cNvPr id="4" name="Slide Number Placeholder 3"/>
          <p:cNvSpPr>
            <a:spLocks noGrp="1"/>
          </p:cNvSpPr>
          <p:nvPr>
            <p:ph type="sldNum" sz="quarter" idx="12"/>
          </p:nvPr>
        </p:nvSpPr>
        <p:spPr/>
        <p:txBody>
          <a:bodyPr/>
          <a:lstStyle/>
          <a:p>
            <a:pPr>
              <a:defRPr/>
            </a:pPr>
            <a:fld id="{B8CE7F47-FE1A-48F9-9977-E098381F23D1}" type="slidenum">
              <a:rPr lang="en-US" smtClean="0"/>
              <a:pPr>
                <a:defRPr/>
              </a:pPr>
              <a:t>30</a:t>
            </a:fld>
            <a:endParaRPr lang="en-US"/>
          </a:p>
        </p:txBody>
      </p:sp>
    </p:spTree>
    <p:extLst>
      <p:ext uri="{BB962C8B-B14F-4D97-AF65-F5344CB8AC3E}">
        <p14:creationId xmlns:p14="http://schemas.microsoft.com/office/powerpoint/2010/main" val="3498482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04664"/>
            <a:ext cx="7772400" cy="864096"/>
          </a:xfrm>
        </p:spPr>
        <p:txBody>
          <a:bodyPr>
            <a:normAutofit/>
          </a:bodyPr>
          <a:lstStyle/>
          <a:p>
            <a:r>
              <a:rPr lang="en-GB" dirty="0"/>
              <a:t>Poor Proxies for Learning (Coe 2013)</a:t>
            </a:r>
          </a:p>
        </p:txBody>
      </p:sp>
      <p:sp>
        <p:nvSpPr>
          <p:cNvPr id="3" name="Content Placeholder 2"/>
          <p:cNvSpPr>
            <a:spLocks noGrp="1"/>
          </p:cNvSpPr>
          <p:nvPr>
            <p:ph idx="1"/>
          </p:nvPr>
        </p:nvSpPr>
        <p:spPr>
          <a:xfrm>
            <a:off x="684213" y="1484784"/>
            <a:ext cx="7772400" cy="4680520"/>
          </a:xfrm>
        </p:spPr>
        <p:txBody>
          <a:bodyPr>
            <a:normAutofit/>
          </a:bodyPr>
          <a:lstStyle/>
          <a:p>
            <a:r>
              <a:rPr lang="en-US" dirty="0"/>
              <a:t>Students are busy: lots of work is done (especially written work)</a:t>
            </a:r>
          </a:p>
          <a:p>
            <a:r>
              <a:rPr lang="en-US" dirty="0"/>
              <a:t>Students are engaged, interested, motivated</a:t>
            </a:r>
          </a:p>
          <a:p>
            <a:r>
              <a:rPr lang="en-US" dirty="0"/>
              <a:t>Students are getting attention: feedback, explanations</a:t>
            </a:r>
          </a:p>
          <a:p>
            <a:r>
              <a:rPr lang="en-US" dirty="0"/>
              <a:t>Classroom is ordered, calm, under control</a:t>
            </a:r>
          </a:p>
          <a:p>
            <a:r>
              <a:rPr lang="en-US" dirty="0"/>
              <a:t>Curriculum has been ‘covered’ (</a:t>
            </a:r>
            <a:r>
              <a:rPr lang="en-US" dirty="0" err="1"/>
              <a:t>ie</a:t>
            </a:r>
            <a:r>
              <a:rPr lang="en-US" dirty="0"/>
              <a:t> presented to students in some form)</a:t>
            </a:r>
          </a:p>
          <a:p>
            <a:r>
              <a:rPr lang="en-US" dirty="0"/>
              <a:t>(At least some) students have supplied correct answers (whether or not they really understood them or could reproduce them independently)</a:t>
            </a:r>
          </a:p>
          <a:p>
            <a:r>
              <a:rPr lang="en-US" dirty="0"/>
              <a:t>Coe says these things are easily observed but not really about learning. </a:t>
            </a:r>
          </a:p>
        </p:txBody>
      </p:sp>
      <p:sp>
        <p:nvSpPr>
          <p:cNvPr id="4" name="Slide Number Placeholder 3"/>
          <p:cNvSpPr>
            <a:spLocks noGrp="1"/>
          </p:cNvSpPr>
          <p:nvPr>
            <p:ph type="sldNum" sz="quarter" idx="12"/>
          </p:nvPr>
        </p:nvSpPr>
        <p:spPr/>
        <p:txBody>
          <a:bodyPr/>
          <a:lstStyle/>
          <a:p>
            <a:pPr>
              <a:defRPr/>
            </a:pPr>
            <a:fld id="{B8CE7F47-FE1A-48F9-9977-E098381F23D1}" type="slidenum">
              <a:rPr lang="en-US" smtClean="0"/>
              <a:pPr>
                <a:defRPr/>
              </a:pPr>
              <a:t>31</a:t>
            </a:fld>
            <a:endParaRPr lang="en-US"/>
          </a:p>
        </p:txBody>
      </p:sp>
    </p:spTree>
    <p:extLst>
      <p:ext uri="{BB962C8B-B14F-4D97-AF65-F5344CB8AC3E}">
        <p14:creationId xmlns:p14="http://schemas.microsoft.com/office/powerpoint/2010/main" val="247411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wipe(down)">
                                      <p:cBhvr>
                                        <p:cTn id="7" dur="580">
                                          <p:stCondLst>
                                            <p:cond delay="0"/>
                                          </p:stCondLst>
                                        </p:cTn>
                                        <p:tgtEl>
                                          <p:spTgt spid="3">
                                            <p:txEl>
                                              <p:pRg st="6" end="6"/>
                                            </p:txEl>
                                          </p:spTgt>
                                        </p:tgtEl>
                                      </p:cBhvr>
                                    </p:animEffect>
                                    <p:anim calcmode="lin" valueType="num">
                                      <p:cBhvr>
                                        <p:cTn id="8"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6" end="6"/>
                                            </p:txEl>
                                          </p:spTgt>
                                        </p:tgtEl>
                                      </p:cBhvr>
                                      <p:to x="100000" y="60000"/>
                                    </p:animScale>
                                    <p:animScale>
                                      <p:cBhvr>
                                        <p:cTn id="14" dur="166" decel="50000">
                                          <p:stCondLst>
                                            <p:cond delay="676"/>
                                          </p:stCondLst>
                                        </p:cTn>
                                        <p:tgtEl>
                                          <p:spTgt spid="3">
                                            <p:txEl>
                                              <p:pRg st="6" end="6"/>
                                            </p:txEl>
                                          </p:spTgt>
                                        </p:tgtEl>
                                      </p:cBhvr>
                                      <p:to x="100000" y="100000"/>
                                    </p:animScale>
                                    <p:animScale>
                                      <p:cBhvr>
                                        <p:cTn id="15" dur="26">
                                          <p:stCondLst>
                                            <p:cond delay="1312"/>
                                          </p:stCondLst>
                                        </p:cTn>
                                        <p:tgtEl>
                                          <p:spTgt spid="3">
                                            <p:txEl>
                                              <p:pRg st="6" end="6"/>
                                            </p:txEl>
                                          </p:spTgt>
                                        </p:tgtEl>
                                      </p:cBhvr>
                                      <p:to x="100000" y="80000"/>
                                    </p:animScale>
                                    <p:animScale>
                                      <p:cBhvr>
                                        <p:cTn id="16" dur="166" decel="50000">
                                          <p:stCondLst>
                                            <p:cond delay="1338"/>
                                          </p:stCondLst>
                                        </p:cTn>
                                        <p:tgtEl>
                                          <p:spTgt spid="3">
                                            <p:txEl>
                                              <p:pRg st="6" end="6"/>
                                            </p:txEl>
                                          </p:spTgt>
                                        </p:tgtEl>
                                      </p:cBhvr>
                                      <p:to x="100000" y="100000"/>
                                    </p:animScale>
                                    <p:animScale>
                                      <p:cBhvr>
                                        <p:cTn id="17" dur="26">
                                          <p:stCondLst>
                                            <p:cond delay="1642"/>
                                          </p:stCondLst>
                                        </p:cTn>
                                        <p:tgtEl>
                                          <p:spTgt spid="3">
                                            <p:txEl>
                                              <p:pRg st="6" end="6"/>
                                            </p:txEl>
                                          </p:spTgt>
                                        </p:tgtEl>
                                      </p:cBhvr>
                                      <p:to x="100000" y="90000"/>
                                    </p:animScale>
                                    <p:animScale>
                                      <p:cBhvr>
                                        <p:cTn id="18" dur="166" decel="50000">
                                          <p:stCondLst>
                                            <p:cond delay="1668"/>
                                          </p:stCondLst>
                                        </p:cTn>
                                        <p:tgtEl>
                                          <p:spTgt spid="3">
                                            <p:txEl>
                                              <p:pRg st="6" end="6"/>
                                            </p:txEl>
                                          </p:spTgt>
                                        </p:tgtEl>
                                      </p:cBhvr>
                                      <p:to x="100000" y="100000"/>
                                    </p:animScale>
                                    <p:animScale>
                                      <p:cBhvr>
                                        <p:cTn id="19" dur="26">
                                          <p:stCondLst>
                                            <p:cond delay="1808"/>
                                          </p:stCondLst>
                                        </p:cTn>
                                        <p:tgtEl>
                                          <p:spTgt spid="3">
                                            <p:txEl>
                                              <p:pRg st="6" end="6"/>
                                            </p:txEl>
                                          </p:spTgt>
                                        </p:tgtEl>
                                      </p:cBhvr>
                                      <p:to x="100000" y="95000"/>
                                    </p:animScale>
                                    <p:animScale>
                                      <p:cBhvr>
                                        <p:cTn id="20" dur="166" decel="50000">
                                          <p:stCondLst>
                                            <p:cond delay="1834"/>
                                          </p:stCondLst>
                                        </p:cTn>
                                        <p:tgtEl>
                                          <p:spTgt spid="3">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Put these in order of effectiveness:</a:t>
            </a:r>
          </a:p>
        </p:txBody>
      </p:sp>
      <p:sp>
        <p:nvSpPr>
          <p:cNvPr id="3" name="Content Placeholder 2"/>
          <p:cNvSpPr>
            <a:spLocks noGrp="1"/>
          </p:cNvSpPr>
          <p:nvPr>
            <p:ph idx="1"/>
          </p:nvPr>
        </p:nvSpPr>
        <p:spPr/>
        <p:txBody>
          <a:bodyPr>
            <a:normAutofit fontScale="92500" lnSpcReduction="10000"/>
          </a:bodyPr>
          <a:lstStyle/>
          <a:p>
            <a:pPr marL="514350" indent="-514350">
              <a:buFont typeface="+mj-lt"/>
              <a:buAutoNum type="alphaUcPeriod"/>
            </a:pPr>
            <a:r>
              <a:rPr lang="en-GB" dirty="0"/>
              <a:t>A one-to-one numeracy intervention (two 15-minute sessions per week, delivered by teaching assistants) for  Year 2-6 pupils who are struggling with numeracy (outcome: maths)</a:t>
            </a:r>
          </a:p>
          <a:p>
            <a:pPr marL="514350" indent="-514350">
              <a:buFont typeface="+mj-lt"/>
              <a:buAutoNum type="alphaUcPeriod"/>
            </a:pPr>
            <a:r>
              <a:rPr lang="en-GB" dirty="0"/>
              <a:t>Nine weekly one-hour sessions where Y7 pupils below L4 read and discuss an age-appropriate book, with tools and resources to encourage reading for pleasure (outcome: reading)</a:t>
            </a:r>
          </a:p>
          <a:p>
            <a:pPr marL="514350" indent="-514350">
              <a:buFont typeface="+mj-lt"/>
              <a:buAutoNum type="alphaUcPeriod"/>
            </a:pPr>
            <a:r>
              <a:rPr lang="en-GB" dirty="0"/>
              <a:t>A four-week summer school programme (between Y6 &amp; 7) for pupils who had been predicted to achieve KS2 below Level 4b in English, focussed on poetry and writing (outcome: writing). </a:t>
            </a:r>
          </a:p>
          <a:p>
            <a:pPr marL="514350" indent="-514350">
              <a:buFont typeface="+mj-lt"/>
              <a:buAutoNum type="alphaUcPeriod"/>
            </a:pPr>
            <a:r>
              <a:rPr lang="en-GB" dirty="0"/>
              <a:t>Y6 &amp; 7 teachers trained to deliver a programme to help low attaining pupils plan, monitor and evaluate their writing using memorable experiences, </a:t>
            </a:r>
            <a:r>
              <a:rPr lang="en-GB" dirty="0" err="1"/>
              <a:t>eg</a:t>
            </a:r>
            <a:r>
              <a:rPr lang="en-GB" dirty="0"/>
              <a:t> trips and visitors (outcome: writing).</a:t>
            </a:r>
          </a:p>
          <a:p>
            <a:pPr marL="0" indent="0">
              <a:buNone/>
            </a:pPr>
            <a:r>
              <a:rPr lang="en-GB" dirty="0"/>
              <a:t>(Coe, 2014)</a:t>
            </a:r>
          </a:p>
          <a:p>
            <a:endParaRPr lang="en-GB" dirty="0"/>
          </a:p>
        </p:txBody>
      </p:sp>
    </p:spTree>
    <p:extLst>
      <p:ext uri="{BB962C8B-B14F-4D97-AF65-F5344CB8AC3E}">
        <p14:creationId xmlns:p14="http://schemas.microsoft.com/office/powerpoint/2010/main" val="15050883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85800" y="187577"/>
            <a:ext cx="7844408" cy="801960"/>
          </a:xfrm>
        </p:spPr>
        <p:txBody>
          <a:bodyPr>
            <a:normAutofit fontScale="90000"/>
          </a:bodyPr>
          <a:lstStyle/>
          <a:p>
            <a:r>
              <a:rPr lang="en-GB" dirty="0"/>
              <a:t>Knowledge of Research </a:t>
            </a:r>
            <a:br>
              <a:rPr lang="en-GB" dirty="0"/>
            </a:br>
            <a:r>
              <a:rPr lang="en-GB" sz="2700" dirty="0"/>
              <a:t>Robert Coe 2014</a:t>
            </a:r>
            <a:endParaRPr lang="en-GB" sz="3600" dirty="0"/>
          </a:p>
        </p:txBody>
      </p:sp>
      <p:sp>
        <p:nvSpPr>
          <p:cNvPr id="7" name="Content Placeholder 6"/>
          <p:cNvSpPr>
            <a:spLocks noGrp="1"/>
          </p:cNvSpPr>
          <p:nvPr>
            <p:ph idx="1"/>
          </p:nvPr>
        </p:nvSpPr>
        <p:spPr>
          <a:xfrm>
            <a:off x="622549" y="2096359"/>
            <a:ext cx="8064251" cy="4608512"/>
          </a:xfrm>
        </p:spPr>
        <p:txBody>
          <a:bodyPr>
            <a:normAutofit lnSpcReduction="10000"/>
          </a:bodyPr>
          <a:lstStyle/>
          <a:p>
            <a:pPr marL="514350" indent="-514350">
              <a:buNone/>
            </a:pPr>
            <a:r>
              <a:rPr lang="en-GB" dirty="0"/>
              <a:t>D.     Y6 &amp; 7 teachers trained to deliver a programme to help low attaining pupils plan, monitor and evaluate their writing using memorable experiences, </a:t>
            </a:r>
            <a:r>
              <a:rPr lang="en-GB" dirty="0" err="1"/>
              <a:t>eg</a:t>
            </a:r>
            <a:r>
              <a:rPr lang="en-GB" dirty="0"/>
              <a:t> trips and visitors (outcome: writing).</a:t>
            </a:r>
          </a:p>
          <a:p>
            <a:pPr marL="514350" indent="-514350">
              <a:buNone/>
            </a:pPr>
            <a:r>
              <a:rPr lang="en-GB" dirty="0"/>
              <a:t>C .    A four-week summer school programme (between Y6 &amp; 7) for pupils who had been predicted to achieve KS2 below Level 4b in English, focussed on poetry and writing (outcome: writing). </a:t>
            </a:r>
          </a:p>
          <a:p>
            <a:pPr marL="514350" indent="-514350">
              <a:buFont typeface="+mj-lt"/>
              <a:buAutoNum type="alphaUcPeriod"/>
            </a:pPr>
            <a:r>
              <a:rPr lang="en-GB" dirty="0"/>
              <a:t>A one-to-one numeracy intervention (two 15-minute sessions per week, delivered by teaching assistants) for  Year 2-6 pupils who are struggling with numeracy (outcome: maths)</a:t>
            </a:r>
          </a:p>
          <a:p>
            <a:pPr marL="514350" indent="-514350">
              <a:buFont typeface="+mj-lt"/>
              <a:buAutoNum type="alphaUcPeriod"/>
            </a:pPr>
            <a:r>
              <a:rPr lang="en-GB" dirty="0"/>
              <a:t>Nine weekly one-hour sessions where Y7 pupils below L4 read and discuss an age-appropriate book, with tools and resources to encourage reading for pleasure (outcome: reading)</a:t>
            </a:r>
          </a:p>
          <a:p>
            <a:pPr marL="0" indent="0">
              <a:buNone/>
            </a:pPr>
            <a:endParaRPr lang="en-GB" dirty="0"/>
          </a:p>
          <a:p>
            <a:pPr marL="0" indent="0">
              <a:buNone/>
            </a:pPr>
            <a:r>
              <a:rPr lang="en-GB" dirty="0"/>
              <a:t>What approaches do you see here?</a:t>
            </a:r>
          </a:p>
          <a:p>
            <a:pPr marL="514350" indent="-514350">
              <a:buFont typeface="+mj-lt"/>
              <a:buAutoNum type="alphaUcPeriod"/>
            </a:pPr>
            <a:endParaRPr lang="en-GB" dirty="0"/>
          </a:p>
        </p:txBody>
      </p:sp>
      <p:sp>
        <p:nvSpPr>
          <p:cNvPr id="5" name="Slide Number Placeholder 4"/>
          <p:cNvSpPr>
            <a:spLocks noGrp="1"/>
          </p:cNvSpPr>
          <p:nvPr>
            <p:ph type="sldNum" sz="quarter" idx="12"/>
          </p:nvPr>
        </p:nvSpPr>
        <p:spPr/>
        <p:txBody>
          <a:bodyPr/>
          <a:lstStyle/>
          <a:p>
            <a:pPr>
              <a:defRPr/>
            </a:pPr>
            <a:fld id="{B9330AE0-9927-4D9C-AEE3-F952C8D787BF}" type="slidenum">
              <a:rPr lang="en-US" smtClean="0"/>
              <a:pPr>
                <a:defRPr/>
              </a:pPr>
              <a:t>33</a:t>
            </a:fld>
            <a:endParaRPr lang="en-US"/>
          </a:p>
        </p:txBody>
      </p:sp>
      <p:sp>
        <p:nvSpPr>
          <p:cNvPr id="8" name="Rectangle 7"/>
          <p:cNvSpPr/>
          <p:nvPr/>
        </p:nvSpPr>
        <p:spPr>
          <a:xfrm>
            <a:off x="762000" y="1371600"/>
            <a:ext cx="5873141" cy="523220"/>
          </a:xfrm>
          <a:prstGeom prst="rect">
            <a:avLst/>
          </a:prstGeom>
        </p:spPr>
        <p:txBody>
          <a:bodyPr wrap="square">
            <a:spAutoFit/>
          </a:bodyPr>
          <a:lstStyle/>
          <a:p>
            <a:r>
              <a:rPr lang="en-GB" sz="2800" dirty="0">
                <a:latin typeface="+mn-lt"/>
              </a:rPr>
              <a:t>Put these in order of effectiveness:</a:t>
            </a:r>
          </a:p>
        </p:txBody>
      </p:sp>
    </p:spTree>
    <p:extLst>
      <p:ext uri="{BB962C8B-B14F-4D97-AF65-F5344CB8AC3E}">
        <p14:creationId xmlns:p14="http://schemas.microsoft.com/office/powerpoint/2010/main" val="172902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7">
                                            <p:txEl>
                                              <p:pRg st="5" end="5"/>
                                            </p:txEl>
                                          </p:spTgt>
                                        </p:tgtEl>
                                        <p:attrNameLst>
                                          <p:attrName>style.visibility</p:attrName>
                                        </p:attrNameLst>
                                      </p:cBhvr>
                                      <p:to>
                                        <p:strVal val="visible"/>
                                      </p:to>
                                    </p:set>
                                    <p:animEffect transition="in" filter="wipe(down)">
                                      <p:cBhvr>
                                        <p:cTn id="7" dur="580">
                                          <p:stCondLst>
                                            <p:cond delay="0"/>
                                          </p:stCondLst>
                                        </p:cTn>
                                        <p:tgtEl>
                                          <p:spTgt spid="7">
                                            <p:txEl>
                                              <p:pRg st="5" end="5"/>
                                            </p:txEl>
                                          </p:spTgt>
                                        </p:tgtEl>
                                      </p:cBhvr>
                                    </p:animEffect>
                                    <p:anim calcmode="lin" valueType="num">
                                      <p:cBhvr>
                                        <p:cTn id="8" dur="1822" tmFilter="0,0; 0.14,0.36; 0.43,0.73; 0.71,0.91; 1.0,1.0">
                                          <p:stCondLst>
                                            <p:cond delay="0"/>
                                          </p:stCondLst>
                                        </p:cTn>
                                        <p:tgtEl>
                                          <p:spTgt spid="7">
                                            <p:txEl>
                                              <p:pRg st="5" end="5"/>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
                                            <p:txEl>
                                              <p:pRg st="5" end="5"/>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
                                            <p:txEl>
                                              <p:pRg st="5" end="5"/>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
                                            <p:txEl>
                                              <p:pRg st="5" end="5"/>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
                                            <p:txEl>
                                              <p:pRg st="5" end="5"/>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7">
                                            <p:txEl>
                                              <p:pRg st="5" end="5"/>
                                            </p:txEl>
                                          </p:spTgt>
                                        </p:tgtEl>
                                      </p:cBhvr>
                                      <p:to x="100000" y="60000"/>
                                    </p:animScale>
                                    <p:animScale>
                                      <p:cBhvr>
                                        <p:cTn id="14" dur="166" decel="50000">
                                          <p:stCondLst>
                                            <p:cond delay="676"/>
                                          </p:stCondLst>
                                        </p:cTn>
                                        <p:tgtEl>
                                          <p:spTgt spid="7">
                                            <p:txEl>
                                              <p:pRg st="5" end="5"/>
                                            </p:txEl>
                                          </p:spTgt>
                                        </p:tgtEl>
                                      </p:cBhvr>
                                      <p:to x="100000" y="100000"/>
                                    </p:animScale>
                                    <p:animScale>
                                      <p:cBhvr>
                                        <p:cTn id="15" dur="26">
                                          <p:stCondLst>
                                            <p:cond delay="1312"/>
                                          </p:stCondLst>
                                        </p:cTn>
                                        <p:tgtEl>
                                          <p:spTgt spid="7">
                                            <p:txEl>
                                              <p:pRg st="5" end="5"/>
                                            </p:txEl>
                                          </p:spTgt>
                                        </p:tgtEl>
                                      </p:cBhvr>
                                      <p:to x="100000" y="80000"/>
                                    </p:animScale>
                                    <p:animScale>
                                      <p:cBhvr>
                                        <p:cTn id="16" dur="166" decel="50000">
                                          <p:stCondLst>
                                            <p:cond delay="1338"/>
                                          </p:stCondLst>
                                        </p:cTn>
                                        <p:tgtEl>
                                          <p:spTgt spid="7">
                                            <p:txEl>
                                              <p:pRg st="5" end="5"/>
                                            </p:txEl>
                                          </p:spTgt>
                                        </p:tgtEl>
                                      </p:cBhvr>
                                      <p:to x="100000" y="100000"/>
                                    </p:animScale>
                                    <p:animScale>
                                      <p:cBhvr>
                                        <p:cTn id="17" dur="26">
                                          <p:stCondLst>
                                            <p:cond delay="1642"/>
                                          </p:stCondLst>
                                        </p:cTn>
                                        <p:tgtEl>
                                          <p:spTgt spid="7">
                                            <p:txEl>
                                              <p:pRg st="5" end="5"/>
                                            </p:txEl>
                                          </p:spTgt>
                                        </p:tgtEl>
                                      </p:cBhvr>
                                      <p:to x="100000" y="90000"/>
                                    </p:animScale>
                                    <p:animScale>
                                      <p:cBhvr>
                                        <p:cTn id="18" dur="166" decel="50000">
                                          <p:stCondLst>
                                            <p:cond delay="1668"/>
                                          </p:stCondLst>
                                        </p:cTn>
                                        <p:tgtEl>
                                          <p:spTgt spid="7">
                                            <p:txEl>
                                              <p:pRg st="5" end="5"/>
                                            </p:txEl>
                                          </p:spTgt>
                                        </p:tgtEl>
                                      </p:cBhvr>
                                      <p:to x="100000" y="100000"/>
                                    </p:animScale>
                                    <p:animScale>
                                      <p:cBhvr>
                                        <p:cTn id="19" dur="26">
                                          <p:stCondLst>
                                            <p:cond delay="1808"/>
                                          </p:stCondLst>
                                        </p:cTn>
                                        <p:tgtEl>
                                          <p:spTgt spid="7">
                                            <p:txEl>
                                              <p:pRg st="5" end="5"/>
                                            </p:txEl>
                                          </p:spTgt>
                                        </p:tgtEl>
                                      </p:cBhvr>
                                      <p:to x="100000" y="95000"/>
                                    </p:animScale>
                                    <p:animScale>
                                      <p:cBhvr>
                                        <p:cTn id="20" dur="166" decel="50000">
                                          <p:stCondLst>
                                            <p:cond delay="1834"/>
                                          </p:stCondLst>
                                        </p:cTn>
                                        <p:tgtEl>
                                          <p:spTgt spid="7">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Design some learning!</a:t>
            </a:r>
          </a:p>
        </p:txBody>
      </p:sp>
      <p:sp>
        <p:nvSpPr>
          <p:cNvPr id="3" name="Content Placeholder 2"/>
          <p:cNvSpPr>
            <a:spLocks noGrp="1"/>
          </p:cNvSpPr>
          <p:nvPr>
            <p:ph idx="1"/>
          </p:nvPr>
        </p:nvSpPr>
        <p:spPr/>
        <p:txBody>
          <a:bodyPr>
            <a:normAutofit lnSpcReduction="10000"/>
          </a:bodyPr>
          <a:lstStyle/>
          <a:p>
            <a:r>
              <a:rPr lang="en-GB" dirty="0"/>
              <a:t>In pairs, design a way to get someone to learn:</a:t>
            </a:r>
          </a:p>
          <a:p>
            <a:r>
              <a:rPr lang="en-GB" dirty="0"/>
              <a:t>How to make a cup of tea.</a:t>
            </a:r>
          </a:p>
          <a:p>
            <a:r>
              <a:rPr lang="en-GB" dirty="0"/>
              <a:t>How to do simple addition and subtraction.</a:t>
            </a:r>
          </a:p>
          <a:p>
            <a:r>
              <a:rPr lang="en-GB" dirty="0"/>
              <a:t>How to tie their shoes.</a:t>
            </a:r>
          </a:p>
          <a:p>
            <a:r>
              <a:rPr lang="en-GB" dirty="0"/>
              <a:t>Something of your choosing.</a:t>
            </a:r>
          </a:p>
          <a:p>
            <a:pPr marL="0" indent="0">
              <a:buNone/>
            </a:pPr>
            <a:endParaRPr lang="en-GB" dirty="0"/>
          </a:p>
          <a:p>
            <a:r>
              <a:rPr lang="en-GB" dirty="0"/>
              <a:t>Use one or more approaches connected to the theoretical positions we have looked at.</a:t>
            </a:r>
          </a:p>
          <a:p>
            <a:r>
              <a:rPr lang="en-GB" dirty="0"/>
              <a:t>Teach another pair.</a:t>
            </a:r>
          </a:p>
          <a:p>
            <a:r>
              <a:rPr lang="en-GB" dirty="0"/>
              <a:t>See if they can identify what approaches you were using.</a:t>
            </a:r>
          </a:p>
        </p:txBody>
      </p:sp>
    </p:spTree>
    <p:extLst>
      <p:ext uri="{BB962C8B-B14F-4D97-AF65-F5344CB8AC3E}">
        <p14:creationId xmlns:p14="http://schemas.microsoft.com/office/powerpoint/2010/main" val="21269733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9957"/>
            <a:ext cx="7772400" cy="1046843"/>
          </a:xfrm>
        </p:spPr>
        <p:txBody>
          <a:bodyPr>
            <a:normAutofit/>
          </a:bodyPr>
          <a:lstStyle/>
          <a:p>
            <a:r>
              <a:rPr lang="en-GB" sz="3600" b="1" dirty="0"/>
              <a:t>So – How do we learn?</a:t>
            </a:r>
          </a:p>
        </p:txBody>
      </p:sp>
      <p:sp>
        <p:nvSpPr>
          <p:cNvPr id="3" name="Subtitle 2"/>
          <p:cNvSpPr>
            <a:spLocks noGrp="1"/>
          </p:cNvSpPr>
          <p:nvPr>
            <p:ph type="subTitle" idx="1"/>
          </p:nvPr>
        </p:nvSpPr>
        <p:spPr>
          <a:xfrm>
            <a:off x="755576" y="1143000"/>
            <a:ext cx="7978784" cy="4038600"/>
          </a:xfrm>
        </p:spPr>
        <p:txBody>
          <a:bodyPr>
            <a:normAutofit fontScale="40000" lnSpcReduction="20000"/>
          </a:bodyPr>
          <a:lstStyle/>
          <a:p>
            <a:pPr marL="457200" indent="-457200" algn="l">
              <a:buFont typeface="Arial" panose="020B0604020202020204" pitchFamily="34" charset="0"/>
              <a:buChar char="•"/>
            </a:pPr>
            <a:r>
              <a:rPr lang="en-GB" sz="7400" dirty="0">
                <a:solidFill>
                  <a:schemeClr val="tx1"/>
                </a:solidFill>
              </a:rPr>
              <a:t>Through interaction with others?</a:t>
            </a:r>
          </a:p>
          <a:p>
            <a:pPr marL="457200" indent="-457200" algn="l">
              <a:buFont typeface="Arial" panose="020B0604020202020204" pitchFamily="34" charset="0"/>
              <a:buChar char="•"/>
            </a:pPr>
            <a:r>
              <a:rPr lang="en-GB" sz="7400" dirty="0">
                <a:solidFill>
                  <a:schemeClr val="tx1"/>
                </a:solidFill>
              </a:rPr>
              <a:t>Through personal experimentation?</a:t>
            </a:r>
          </a:p>
          <a:p>
            <a:pPr marL="457200" indent="-457200" algn="l">
              <a:buFont typeface="Arial" panose="020B0604020202020204" pitchFamily="34" charset="0"/>
              <a:buChar char="•"/>
            </a:pPr>
            <a:r>
              <a:rPr lang="en-GB" sz="7400" dirty="0">
                <a:solidFill>
                  <a:schemeClr val="tx1"/>
                </a:solidFill>
              </a:rPr>
              <a:t>Through positive and negative reinforcement?</a:t>
            </a:r>
          </a:p>
          <a:p>
            <a:pPr marL="457200" indent="-457200" algn="l">
              <a:buFont typeface="Arial" panose="020B0604020202020204" pitchFamily="34" charset="0"/>
              <a:buChar char="•"/>
            </a:pPr>
            <a:r>
              <a:rPr lang="en-GB" sz="7400" dirty="0">
                <a:solidFill>
                  <a:schemeClr val="tx1"/>
                </a:solidFill>
              </a:rPr>
              <a:t>Through teacher directed instruction?</a:t>
            </a:r>
          </a:p>
          <a:p>
            <a:pPr marL="457200" indent="-457200" algn="l">
              <a:buFont typeface="Arial" panose="020B0604020202020204" pitchFamily="34" charset="0"/>
              <a:buChar char="•"/>
            </a:pPr>
            <a:r>
              <a:rPr lang="en-GB" sz="7400" dirty="0">
                <a:solidFill>
                  <a:schemeClr val="tx1"/>
                </a:solidFill>
              </a:rPr>
              <a:t>Through developing a knowledge base?</a:t>
            </a:r>
          </a:p>
          <a:p>
            <a:pPr marL="457200" indent="-457200" algn="l">
              <a:buFont typeface="Arial" panose="020B0604020202020204" pitchFamily="34" charset="0"/>
              <a:buChar char="•"/>
            </a:pPr>
            <a:r>
              <a:rPr lang="en-GB" sz="7400" dirty="0">
                <a:solidFill>
                  <a:schemeClr val="tx1"/>
                </a:solidFill>
              </a:rPr>
              <a:t>Through developing skills through that knowledge base?</a:t>
            </a:r>
          </a:p>
          <a:p>
            <a:pPr marL="457200" indent="-457200" algn="l">
              <a:buFont typeface="Arial" panose="020B0604020202020204" pitchFamily="34" charset="0"/>
              <a:buChar char="•"/>
            </a:pPr>
            <a:endParaRPr lang="en-GB" sz="2800" dirty="0">
              <a:solidFill>
                <a:schemeClr val="tx1"/>
              </a:solidFill>
            </a:endParaRPr>
          </a:p>
        </p:txBody>
      </p:sp>
      <p:sp>
        <p:nvSpPr>
          <p:cNvPr id="5" name="TextBox 4"/>
          <p:cNvSpPr txBox="1"/>
          <p:nvPr/>
        </p:nvSpPr>
        <p:spPr>
          <a:xfrm>
            <a:off x="683568" y="5661248"/>
            <a:ext cx="7056784" cy="954107"/>
          </a:xfrm>
          <a:prstGeom prst="rect">
            <a:avLst/>
          </a:prstGeom>
          <a:noFill/>
        </p:spPr>
        <p:txBody>
          <a:bodyPr wrap="square" rtlCol="0">
            <a:spAutoFit/>
          </a:bodyPr>
          <a:lstStyle/>
          <a:p>
            <a:r>
              <a:rPr lang="en-GB" sz="2800" dirty="0">
                <a:solidFill>
                  <a:schemeClr val="tx2"/>
                </a:solidFill>
              </a:rPr>
              <a:t>Is it fair to say that an effective sequence of lessons may well include all  elements?</a:t>
            </a:r>
          </a:p>
        </p:txBody>
      </p:sp>
    </p:spTree>
    <p:extLst>
      <p:ext uri="{BB962C8B-B14F-4D97-AF65-F5344CB8AC3E}">
        <p14:creationId xmlns:p14="http://schemas.microsoft.com/office/powerpoint/2010/main" val="2929216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wipe(down)">
                                      <p:cBhvr>
                                        <p:cTn id="23" dur="580">
                                          <p:stCondLst>
                                            <p:cond delay="0"/>
                                          </p:stCondLst>
                                        </p:cTn>
                                        <p:tgtEl>
                                          <p:spTgt spid="3">
                                            <p:txEl>
                                              <p:pRg st="1" end="1"/>
                                            </p:txEl>
                                          </p:spTgt>
                                        </p:tgtEl>
                                      </p:cBhvr>
                                    </p:animEffect>
                                    <p:anim calcmode="lin" valueType="num">
                                      <p:cBhvr>
                                        <p:cTn id="24"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3">
                                            <p:txEl>
                                              <p:pRg st="1" end="1"/>
                                            </p:txEl>
                                          </p:spTgt>
                                        </p:tgtEl>
                                      </p:cBhvr>
                                      <p:to x="100000" y="60000"/>
                                    </p:animScale>
                                    <p:animScale>
                                      <p:cBhvr>
                                        <p:cTn id="30" dur="166" decel="50000">
                                          <p:stCondLst>
                                            <p:cond delay="676"/>
                                          </p:stCondLst>
                                        </p:cTn>
                                        <p:tgtEl>
                                          <p:spTgt spid="3">
                                            <p:txEl>
                                              <p:pRg st="1" end="1"/>
                                            </p:txEl>
                                          </p:spTgt>
                                        </p:tgtEl>
                                      </p:cBhvr>
                                      <p:to x="100000" y="100000"/>
                                    </p:animScale>
                                    <p:animScale>
                                      <p:cBhvr>
                                        <p:cTn id="31" dur="26">
                                          <p:stCondLst>
                                            <p:cond delay="1312"/>
                                          </p:stCondLst>
                                        </p:cTn>
                                        <p:tgtEl>
                                          <p:spTgt spid="3">
                                            <p:txEl>
                                              <p:pRg st="1" end="1"/>
                                            </p:txEl>
                                          </p:spTgt>
                                        </p:tgtEl>
                                      </p:cBhvr>
                                      <p:to x="100000" y="80000"/>
                                    </p:animScale>
                                    <p:animScale>
                                      <p:cBhvr>
                                        <p:cTn id="32" dur="166" decel="50000">
                                          <p:stCondLst>
                                            <p:cond delay="1338"/>
                                          </p:stCondLst>
                                        </p:cTn>
                                        <p:tgtEl>
                                          <p:spTgt spid="3">
                                            <p:txEl>
                                              <p:pRg st="1" end="1"/>
                                            </p:txEl>
                                          </p:spTgt>
                                        </p:tgtEl>
                                      </p:cBhvr>
                                      <p:to x="100000" y="100000"/>
                                    </p:animScale>
                                    <p:animScale>
                                      <p:cBhvr>
                                        <p:cTn id="33" dur="26">
                                          <p:stCondLst>
                                            <p:cond delay="1642"/>
                                          </p:stCondLst>
                                        </p:cTn>
                                        <p:tgtEl>
                                          <p:spTgt spid="3">
                                            <p:txEl>
                                              <p:pRg st="1" end="1"/>
                                            </p:txEl>
                                          </p:spTgt>
                                        </p:tgtEl>
                                      </p:cBhvr>
                                      <p:to x="100000" y="90000"/>
                                    </p:animScale>
                                    <p:animScale>
                                      <p:cBhvr>
                                        <p:cTn id="34" dur="166" decel="50000">
                                          <p:stCondLst>
                                            <p:cond delay="1668"/>
                                          </p:stCondLst>
                                        </p:cTn>
                                        <p:tgtEl>
                                          <p:spTgt spid="3">
                                            <p:txEl>
                                              <p:pRg st="1" end="1"/>
                                            </p:txEl>
                                          </p:spTgt>
                                        </p:tgtEl>
                                      </p:cBhvr>
                                      <p:to x="100000" y="100000"/>
                                    </p:animScale>
                                    <p:animScale>
                                      <p:cBhvr>
                                        <p:cTn id="35" dur="26">
                                          <p:stCondLst>
                                            <p:cond delay="1808"/>
                                          </p:stCondLst>
                                        </p:cTn>
                                        <p:tgtEl>
                                          <p:spTgt spid="3">
                                            <p:txEl>
                                              <p:pRg st="1" end="1"/>
                                            </p:txEl>
                                          </p:spTgt>
                                        </p:tgtEl>
                                      </p:cBhvr>
                                      <p:to x="100000" y="95000"/>
                                    </p:animScale>
                                    <p:animScale>
                                      <p:cBhvr>
                                        <p:cTn id="36" dur="166" decel="50000">
                                          <p:stCondLst>
                                            <p:cond delay="1834"/>
                                          </p:stCondLst>
                                        </p:cTn>
                                        <p:tgtEl>
                                          <p:spTgt spid="3">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wipe(down)">
                                      <p:cBhvr>
                                        <p:cTn id="39" dur="580">
                                          <p:stCondLst>
                                            <p:cond delay="0"/>
                                          </p:stCondLst>
                                        </p:cTn>
                                        <p:tgtEl>
                                          <p:spTgt spid="3">
                                            <p:txEl>
                                              <p:pRg st="2" end="2"/>
                                            </p:txEl>
                                          </p:spTgt>
                                        </p:tgtEl>
                                      </p:cBhvr>
                                    </p:animEffect>
                                    <p:anim calcmode="lin" valueType="num">
                                      <p:cBhvr>
                                        <p:cTn id="40"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3">
                                            <p:txEl>
                                              <p:pRg st="2" end="2"/>
                                            </p:txEl>
                                          </p:spTgt>
                                        </p:tgtEl>
                                      </p:cBhvr>
                                      <p:to x="100000" y="60000"/>
                                    </p:animScale>
                                    <p:animScale>
                                      <p:cBhvr>
                                        <p:cTn id="46" dur="166" decel="50000">
                                          <p:stCondLst>
                                            <p:cond delay="676"/>
                                          </p:stCondLst>
                                        </p:cTn>
                                        <p:tgtEl>
                                          <p:spTgt spid="3">
                                            <p:txEl>
                                              <p:pRg st="2" end="2"/>
                                            </p:txEl>
                                          </p:spTgt>
                                        </p:tgtEl>
                                      </p:cBhvr>
                                      <p:to x="100000" y="100000"/>
                                    </p:animScale>
                                    <p:animScale>
                                      <p:cBhvr>
                                        <p:cTn id="47" dur="26">
                                          <p:stCondLst>
                                            <p:cond delay="1312"/>
                                          </p:stCondLst>
                                        </p:cTn>
                                        <p:tgtEl>
                                          <p:spTgt spid="3">
                                            <p:txEl>
                                              <p:pRg st="2" end="2"/>
                                            </p:txEl>
                                          </p:spTgt>
                                        </p:tgtEl>
                                      </p:cBhvr>
                                      <p:to x="100000" y="80000"/>
                                    </p:animScale>
                                    <p:animScale>
                                      <p:cBhvr>
                                        <p:cTn id="48" dur="166" decel="50000">
                                          <p:stCondLst>
                                            <p:cond delay="1338"/>
                                          </p:stCondLst>
                                        </p:cTn>
                                        <p:tgtEl>
                                          <p:spTgt spid="3">
                                            <p:txEl>
                                              <p:pRg st="2" end="2"/>
                                            </p:txEl>
                                          </p:spTgt>
                                        </p:tgtEl>
                                      </p:cBhvr>
                                      <p:to x="100000" y="100000"/>
                                    </p:animScale>
                                    <p:animScale>
                                      <p:cBhvr>
                                        <p:cTn id="49" dur="26">
                                          <p:stCondLst>
                                            <p:cond delay="1642"/>
                                          </p:stCondLst>
                                        </p:cTn>
                                        <p:tgtEl>
                                          <p:spTgt spid="3">
                                            <p:txEl>
                                              <p:pRg st="2" end="2"/>
                                            </p:txEl>
                                          </p:spTgt>
                                        </p:tgtEl>
                                      </p:cBhvr>
                                      <p:to x="100000" y="90000"/>
                                    </p:animScale>
                                    <p:animScale>
                                      <p:cBhvr>
                                        <p:cTn id="50" dur="166" decel="50000">
                                          <p:stCondLst>
                                            <p:cond delay="1668"/>
                                          </p:stCondLst>
                                        </p:cTn>
                                        <p:tgtEl>
                                          <p:spTgt spid="3">
                                            <p:txEl>
                                              <p:pRg st="2" end="2"/>
                                            </p:txEl>
                                          </p:spTgt>
                                        </p:tgtEl>
                                      </p:cBhvr>
                                      <p:to x="100000" y="100000"/>
                                    </p:animScale>
                                    <p:animScale>
                                      <p:cBhvr>
                                        <p:cTn id="51" dur="26">
                                          <p:stCondLst>
                                            <p:cond delay="1808"/>
                                          </p:stCondLst>
                                        </p:cTn>
                                        <p:tgtEl>
                                          <p:spTgt spid="3">
                                            <p:txEl>
                                              <p:pRg st="2" end="2"/>
                                            </p:txEl>
                                          </p:spTgt>
                                        </p:tgtEl>
                                      </p:cBhvr>
                                      <p:to x="100000" y="95000"/>
                                    </p:animScale>
                                    <p:animScale>
                                      <p:cBhvr>
                                        <p:cTn id="52" dur="166" decel="50000">
                                          <p:stCondLst>
                                            <p:cond delay="1834"/>
                                          </p:stCondLst>
                                        </p:cTn>
                                        <p:tgtEl>
                                          <p:spTgt spid="3">
                                            <p:txEl>
                                              <p:pRg st="2" end="2"/>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3">
                                            <p:txEl>
                                              <p:pRg st="3" end="3"/>
                                            </p:txEl>
                                          </p:spTgt>
                                        </p:tgtEl>
                                        <p:attrNameLst>
                                          <p:attrName>style.visibility</p:attrName>
                                        </p:attrNameLst>
                                      </p:cBhvr>
                                      <p:to>
                                        <p:strVal val="visible"/>
                                      </p:to>
                                    </p:set>
                                    <p:animEffect transition="in" filter="wipe(down)">
                                      <p:cBhvr>
                                        <p:cTn id="55" dur="580">
                                          <p:stCondLst>
                                            <p:cond delay="0"/>
                                          </p:stCondLst>
                                        </p:cTn>
                                        <p:tgtEl>
                                          <p:spTgt spid="3">
                                            <p:txEl>
                                              <p:pRg st="3" end="3"/>
                                            </p:txEl>
                                          </p:spTgt>
                                        </p:tgtEl>
                                      </p:cBhvr>
                                    </p:animEffect>
                                    <p:anim calcmode="lin" valueType="num">
                                      <p:cBhvr>
                                        <p:cTn id="56"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3">
                                            <p:txEl>
                                              <p:pRg st="3" end="3"/>
                                            </p:txEl>
                                          </p:spTgt>
                                        </p:tgtEl>
                                      </p:cBhvr>
                                      <p:to x="100000" y="60000"/>
                                    </p:animScale>
                                    <p:animScale>
                                      <p:cBhvr>
                                        <p:cTn id="62" dur="166" decel="50000">
                                          <p:stCondLst>
                                            <p:cond delay="676"/>
                                          </p:stCondLst>
                                        </p:cTn>
                                        <p:tgtEl>
                                          <p:spTgt spid="3">
                                            <p:txEl>
                                              <p:pRg st="3" end="3"/>
                                            </p:txEl>
                                          </p:spTgt>
                                        </p:tgtEl>
                                      </p:cBhvr>
                                      <p:to x="100000" y="100000"/>
                                    </p:animScale>
                                    <p:animScale>
                                      <p:cBhvr>
                                        <p:cTn id="63" dur="26">
                                          <p:stCondLst>
                                            <p:cond delay="1312"/>
                                          </p:stCondLst>
                                        </p:cTn>
                                        <p:tgtEl>
                                          <p:spTgt spid="3">
                                            <p:txEl>
                                              <p:pRg st="3" end="3"/>
                                            </p:txEl>
                                          </p:spTgt>
                                        </p:tgtEl>
                                      </p:cBhvr>
                                      <p:to x="100000" y="80000"/>
                                    </p:animScale>
                                    <p:animScale>
                                      <p:cBhvr>
                                        <p:cTn id="64" dur="166" decel="50000">
                                          <p:stCondLst>
                                            <p:cond delay="1338"/>
                                          </p:stCondLst>
                                        </p:cTn>
                                        <p:tgtEl>
                                          <p:spTgt spid="3">
                                            <p:txEl>
                                              <p:pRg st="3" end="3"/>
                                            </p:txEl>
                                          </p:spTgt>
                                        </p:tgtEl>
                                      </p:cBhvr>
                                      <p:to x="100000" y="100000"/>
                                    </p:animScale>
                                    <p:animScale>
                                      <p:cBhvr>
                                        <p:cTn id="65" dur="26">
                                          <p:stCondLst>
                                            <p:cond delay="1642"/>
                                          </p:stCondLst>
                                        </p:cTn>
                                        <p:tgtEl>
                                          <p:spTgt spid="3">
                                            <p:txEl>
                                              <p:pRg st="3" end="3"/>
                                            </p:txEl>
                                          </p:spTgt>
                                        </p:tgtEl>
                                      </p:cBhvr>
                                      <p:to x="100000" y="90000"/>
                                    </p:animScale>
                                    <p:animScale>
                                      <p:cBhvr>
                                        <p:cTn id="66" dur="166" decel="50000">
                                          <p:stCondLst>
                                            <p:cond delay="1668"/>
                                          </p:stCondLst>
                                        </p:cTn>
                                        <p:tgtEl>
                                          <p:spTgt spid="3">
                                            <p:txEl>
                                              <p:pRg st="3" end="3"/>
                                            </p:txEl>
                                          </p:spTgt>
                                        </p:tgtEl>
                                      </p:cBhvr>
                                      <p:to x="100000" y="100000"/>
                                    </p:animScale>
                                    <p:animScale>
                                      <p:cBhvr>
                                        <p:cTn id="67" dur="26">
                                          <p:stCondLst>
                                            <p:cond delay="1808"/>
                                          </p:stCondLst>
                                        </p:cTn>
                                        <p:tgtEl>
                                          <p:spTgt spid="3">
                                            <p:txEl>
                                              <p:pRg st="3" end="3"/>
                                            </p:txEl>
                                          </p:spTgt>
                                        </p:tgtEl>
                                      </p:cBhvr>
                                      <p:to x="100000" y="95000"/>
                                    </p:animScale>
                                    <p:animScale>
                                      <p:cBhvr>
                                        <p:cTn id="68" dur="166" decel="50000">
                                          <p:stCondLst>
                                            <p:cond delay="1834"/>
                                          </p:stCondLst>
                                        </p:cTn>
                                        <p:tgtEl>
                                          <p:spTgt spid="3">
                                            <p:txEl>
                                              <p:pRg st="3" end="3"/>
                                            </p:txEl>
                                          </p:spTgt>
                                        </p:tgtEl>
                                      </p:cBhvr>
                                      <p:to x="100000" y="100000"/>
                                    </p:animScale>
                                  </p:childTnLst>
                                </p:cTn>
                              </p:par>
                              <p:par>
                                <p:cTn id="69" presetID="26" presetClass="entr" presetSubtype="0" fill="hold" nodeType="withEffect">
                                  <p:stCondLst>
                                    <p:cond delay="0"/>
                                  </p:stCondLst>
                                  <p:childTnLst>
                                    <p:set>
                                      <p:cBhvr>
                                        <p:cTn id="70" dur="1" fill="hold">
                                          <p:stCondLst>
                                            <p:cond delay="0"/>
                                          </p:stCondLst>
                                        </p:cTn>
                                        <p:tgtEl>
                                          <p:spTgt spid="3">
                                            <p:txEl>
                                              <p:pRg st="4" end="4"/>
                                            </p:txEl>
                                          </p:spTgt>
                                        </p:tgtEl>
                                        <p:attrNameLst>
                                          <p:attrName>style.visibility</p:attrName>
                                        </p:attrNameLst>
                                      </p:cBhvr>
                                      <p:to>
                                        <p:strVal val="visible"/>
                                      </p:to>
                                    </p:set>
                                    <p:animEffect transition="in" filter="wipe(down)">
                                      <p:cBhvr>
                                        <p:cTn id="71" dur="580">
                                          <p:stCondLst>
                                            <p:cond delay="0"/>
                                          </p:stCondLst>
                                        </p:cTn>
                                        <p:tgtEl>
                                          <p:spTgt spid="3">
                                            <p:txEl>
                                              <p:pRg st="4" end="4"/>
                                            </p:txEl>
                                          </p:spTgt>
                                        </p:tgtEl>
                                      </p:cBhvr>
                                    </p:animEffect>
                                    <p:anim calcmode="lin" valueType="num">
                                      <p:cBhvr>
                                        <p:cTn id="72"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77" dur="26">
                                          <p:stCondLst>
                                            <p:cond delay="650"/>
                                          </p:stCondLst>
                                        </p:cTn>
                                        <p:tgtEl>
                                          <p:spTgt spid="3">
                                            <p:txEl>
                                              <p:pRg st="4" end="4"/>
                                            </p:txEl>
                                          </p:spTgt>
                                        </p:tgtEl>
                                      </p:cBhvr>
                                      <p:to x="100000" y="60000"/>
                                    </p:animScale>
                                    <p:animScale>
                                      <p:cBhvr>
                                        <p:cTn id="78" dur="166" decel="50000">
                                          <p:stCondLst>
                                            <p:cond delay="676"/>
                                          </p:stCondLst>
                                        </p:cTn>
                                        <p:tgtEl>
                                          <p:spTgt spid="3">
                                            <p:txEl>
                                              <p:pRg st="4" end="4"/>
                                            </p:txEl>
                                          </p:spTgt>
                                        </p:tgtEl>
                                      </p:cBhvr>
                                      <p:to x="100000" y="100000"/>
                                    </p:animScale>
                                    <p:animScale>
                                      <p:cBhvr>
                                        <p:cTn id="79" dur="26">
                                          <p:stCondLst>
                                            <p:cond delay="1312"/>
                                          </p:stCondLst>
                                        </p:cTn>
                                        <p:tgtEl>
                                          <p:spTgt spid="3">
                                            <p:txEl>
                                              <p:pRg st="4" end="4"/>
                                            </p:txEl>
                                          </p:spTgt>
                                        </p:tgtEl>
                                      </p:cBhvr>
                                      <p:to x="100000" y="80000"/>
                                    </p:animScale>
                                    <p:animScale>
                                      <p:cBhvr>
                                        <p:cTn id="80" dur="166" decel="50000">
                                          <p:stCondLst>
                                            <p:cond delay="1338"/>
                                          </p:stCondLst>
                                        </p:cTn>
                                        <p:tgtEl>
                                          <p:spTgt spid="3">
                                            <p:txEl>
                                              <p:pRg st="4" end="4"/>
                                            </p:txEl>
                                          </p:spTgt>
                                        </p:tgtEl>
                                      </p:cBhvr>
                                      <p:to x="100000" y="100000"/>
                                    </p:animScale>
                                    <p:animScale>
                                      <p:cBhvr>
                                        <p:cTn id="81" dur="26">
                                          <p:stCondLst>
                                            <p:cond delay="1642"/>
                                          </p:stCondLst>
                                        </p:cTn>
                                        <p:tgtEl>
                                          <p:spTgt spid="3">
                                            <p:txEl>
                                              <p:pRg st="4" end="4"/>
                                            </p:txEl>
                                          </p:spTgt>
                                        </p:tgtEl>
                                      </p:cBhvr>
                                      <p:to x="100000" y="90000"/>
                                    </p:animScale>
                                    <p:animScale>
                                      <p:cBhvr>
                                        <p:cTn id="82" dur="166" decel="50000">
                                          <p:stCondLst>
                                            <p:cond delay="1668"/>
                                          </p:stCondLst>
                                        </p:cTn>
                                        <p:tgtEl>
                                          <p:spTgt spid="3">
                                            <p:txEl>
                                              <p:pRg st="4" end="4"/>
                                            </p:txEl>
                                          </p:spTgt>
                                        </p:tgtEl>
                                      </p:cBhvr>
                                      <p:to x="100000" y="100000"/>
                                    </p:animScale>
                                    <p:animScale>
                                      <p:cBhvr>
                                        <p:cTn id="83" dur="26">
                                          <p:stCondLst>
                                            <p:cond delay="1808"/>
                                          </p:stCondLst>
                                        </p:cTn>
                                        <p:tgtEl>
                                          <p:spTgt spid="3">
                                            <p:txEl>
                                              <p:pRg st="4" end="4"/>
                                            </p:txEl>
                                          </p:spTgt>
                                        </p:tgtEl>
                                      </p:cBhvr>
                                      <p:to x="100000" y="95000"/>
                                    </p:animScale>
                                    <p:animScale>
                                      <p:cBhvr>
                                        <p:cTn id="84" dur="166" decel="50000">
                                          <p:stCondLst>
                                            <p:cond delay="1834"/>
                                          </p:stCondLst>
                                        </p:cTn>
                                        <p:tgtEl>
                                          <p:spTgt spid="3">
                                            <p:txEl>
                                              <p:pRg st="4" end="4"/>
                                            </p:txEl>
                                          </p:spTgt>
                                        </p:tgtEl>
                                      </p:cBhvr>
                                      <p:to x="100000" y="100000"/>
                                    </p:animScale>
                                  </p:childTnLst>
                                </p:cTn>
                              </p:par>
                              <p:par>
                                <p:cTn id="85" presetID="26" presetClass="entr" presetSubtype="0" fill="hold" nodeType="withEffect">
                                  <p:stCondLst>
                                    <p:cond delay="0"/>
                                  </p:stCondLst>
                                  <p:childTnLst>
                                    <p:set>
                                      <p:cBhvr>
                                        <p:cTn id="86" dur="1" fill="hold">
                                          <p:stCondLst>
                                            <p:cond delay="0"/>
                                          </p:stCondLst>
                                        </p:cTn>
                                        <p:tgtEl>
                                          <p:spTgt spid="3">
                                            <p:txEl>
                                              <p:pRg st="5" end="5"/>
                                            </p:txEl>
                                          </p:spTgt>
                                        </p:tgtEl>
                                        <p:attrNameLst>
                                          <p:attrName>style.visibility</p:attrName>
                                        </p:attrNameLst>
                                      </p:cBhvr>
                                      <p:to>
                                        <p:strVal val="visible"/>
                                      </p:to>
                                    </p:set>
                                    <p:animEffect transition="in" filter="wipe(down)">
                                      <p:cBhvr>
                                        <p:cTn id="87" dur="580">
                                          <p:stCondLst>
                                            <p:cond delay="0"/>
                                          </p:stCondLst>
                                        </p:cTn>
                                        <p:tgtEl>
                                          <p:spTgt spid="3">
                                            <p:txEl>
                                              <p:pRg st="5" end="5"/>
                                            </p:txEl>
                                          </p:spTgt>
                                        </p:tgtEl>
                                      </p:cBhvr>
                                    </p:animEffect>
                                    <p:anim calcmode="lin" valueType="num">
                                      <p:cBhvr>
                                        <p:cTn id="88"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93" dur="26">
                                          <p:stCondLst>
                                            <p:cond delay="650"/>
                                          </p:stCondLst>
                                        </p:cTn>
                                        <p:tgtEl>
                                          <p:spTgt spid="3">
                                            <p:txEl>
                                              <p:pRg st="5" end="5"/>
                                            </p:txEl>
                                          </p:spTgt>
                                        </p:tgtEl>
                                      </p:cBhvr>
                                      <p:to x="100000" y="60000"/>
                                    </p:animScale>
                                    <p:animScale>
                                      <p:cBhvr>
                                        <p:cTn id="94" dur="166" decel="50000">
                                          <p:stCondLst>
                                            <p:cond delay="676"/>
                                          </p:stCondLst>
                                        </p:cTn>
                                        <p:tgtEl>
                                          <p:spTgt spid="3">
                                            <p:txEl>
                                              <p:pRg st="5" end="5"/>
                                            </p:txEl>
                                          </p:spTgt>
                                        </p:tgtEl>
                                      </p:cBhvr>
                                      <p:to x="100000" y="100000"/>
                                    </p:animScale>
                                    <p:animScale>
                                      <p:cBhvr>
                                        <p:cTn id="95" dur="26">
                                          <p:stCondLst>
                                            <p:cond delay="1312"/>
                                          </p:stCondLst>
                                        </p:cTn>
                                        <p:tgtEl>
                                          <p:spTgt spid="3">
                                            <p:txEl>
                                              <p:pRg st="5" end="5"/>
                                            </p:txEl>
                                          </p:spTgt>
                                        </p:tgtEl>
                                      </p:cBhvr>
                                      <p:to x="100000" y="80000"/>
                                    </p:animScale>
                                    <p:animScale>
                                      <p:cBhvr>
                                        <p:cTn id="96" dur="166" decel="50000">
                                          <p:stCondLst>
                                            <p:cond delay="1338"/>
                                          </p:stCondLst>
                                        </p:cTn>
                                        <p:tgtEl>
                                          <p:spTgt spid="3">
                                            <p:txEl>
                                              <p:pRg st="5" end="5"/>
                                            </p:txEl>
                                          </p:spTgt>
                                        </p:tgtEl>
                                      </p:cBhvr>
                                      <p:to x="100000" y="100000"/>
                                    </p:animScale>
                                    <p:animScale>
                                      <p:cBhvr>
                                        <p:cTn id="97" dur="26">
                                          <p:stCondLst>
                                            <p:cond delay="1642"/>
                                          </p:stCondLst>
                                        </p:cTn>
                                        <p:tgtEl>
                                          <p:spTgt spid="3">
                                            <p:txEl>
                                              <p:pRg st="5" end="5"/>
                                            </p:txEl>
                                          </p:spTgt>
                                        </p:tgtEl>
                                      </p:cBhvr>
                                      <p:to x="100000" y="90000"/>
                                    </p:animScale>
                                    <p:animScale>
                                      <p:cBhvr>
                                        <p:cTn id="98" dur="166" decel="50000">
                                          <p:stCondLst>
                                            <p:cond delay="1668"/>
                                          </p:stCondLst>
                                        </p:cTn>
                                        <p:tgtEl>
                                          <p:spTgt spid="3">
                                            <p:txEl>
                                              <p:pRg st="5" end="5"/>
                                            </p:txEl>
                                          </p:spTgt>
                                        </p:tgtEl>
                                      </p:cBhvr>
                                      <p:to x="100000" y="100000"/>
                                    </p:animScale>
                                    <p:animScale>
                                      <p:cBhvr>
                                        <p:cTn id="99" dur="26">
                                          <p:stCondLst>
                                            <p:cond delay="1808"/>
                                          </p:stCondLst>
                                        </p:cTn>
                                        <p:tgtEl>
                                          <p:spTgt spid="3">
                                            <p:txEl>
                                              <p:pRg st="5" end="5"/>
                                            </p:txEl>
                                          </p:spTgt>
                                        </p:tgtEl>
                                      </p:cBhvr>
                                      <p:to x="100000" y="95000"/>
                                    </p:animScale>
                                    <p:animScale>
                                      <p:cBhvr>
                                        <p:cTn id="100" dur="166" decel="50000">
                                          <p:stCondLst>
                                            <p:cond delay="1834"/>
                                          </p:stCondLst>
                                        </p:cTn>
                                        <p:tgtEl>
                                          <p:spTgt spid="3">
                                            <p:txEl>
                                              <p:pRg st="5" end="5"/>
                                            </p:txEl>
                                          </p:spTgt>
                                        </p:tgtEl>
                                      </p:cBhvr>
                                      <p:to x="100000" y="100000"/>
                                    </p:animScale>
                                  </p:childTnLst>
                                </p:cTn>
                              </p:par>
                            </p:childTnLst>
                          </p:cTn>
                        </p:par>
                      </p:childTnLst>
                    </p:cTn>
                  </p:par>
                  <p:par>
                    <p:cTn id="101" fill="hold">
                      <p:stCondLst>
                        <p:cond delay="indefinite"/>
                      </p:stCondLst>
                      <p:childTnLst>
                        <p:par>
                          <p:cTn id="102" fill="hold">
                            <p:stCondLst>
                              <p:cond delay="0"/>
                            </p:stCondLst>
                            <p:childTnLst>
                              <p:par>
                                <p:cTn id="103" presetID="45" presetClass="entr" presetSubtype="0" fill="hold" nodeType="clickEffect">
                                  <p:stCondLst>
                                    <p:cond delay="0"/>
                                  </p:stCondLst>
                                  <p:childTnLst>
                                    <p:set>
                                      <p:cBhvr>
                                        <p:cTn id="104" dur="1" fill="hold">
                                          <p:stCondLst>
                                            <p:cond delay="0"/>
                                          </p:stCondLst>
                                        </p:cTn>
                                        <p:tgtEl>
                                          <p:spTgt spid="5">
                                            <p:txEl>
                                              <p:pRg st="0" end="0"/>
                                            </p:txEl>
                                          </p:spTgt>
                                        </p:tgtEl>
                                        <p:attrNameLst>
                                          <p:attrName>style.visibility</p:attrName>
                                        </p:attrNameLst>
                                      </p:cBhvr>
                                      <p:to>
                                        <p:strVal val="visible"/>
                                      </p:to>
                                    </p:set>
                                    <p:animEffect transition="in" filter="fade">
                                      <p:cBhvr>
                                        <p:cTn id="105" dur="2000"/>
                                        <p:tgtEl>
                                          <p:spTgt spid="5">
                                            <p:txEl>
                                              <p:pRg st="0" end="0"/>
                                            </p:txEl>
                                          </p:spTgt>
                                        </p:tgtEl>
                                      </p:cBhvr>
                                    </p:animEffect>
                                    <p:anim calcmode="lin" valueType="num">
                                      <p:cBhvr>
                                        <p:cTn id="106" dur="2000" fill="hold"/>
                                        <p:tgtEl>
                                          <p:spTgt spid="5">
                                            <p:txEl>
                                              <p:pRg st="0" end="0"/>
                                            </p:txEl>
                                          </p:spTgt>
                                        </p:tgtEl>
                                        <p:attrNameLst>
                                          <p:attrName>ppt_w</p:attrName>
                                        </p:attrNameLst>
                                      </p:cBhvr>
                                      <p:tavLst>
                                        <p:tav tm="0" fmla="#ppt_w*sin(2.5*pi*$)">
                                          <p:val>
                                            <p:fltVal val="0"/>
                                          </p:val>
                                        </p:tav>
                                        <p:tav tm="100000">
                                          <p:val>
                                            <p:fltVal val="1"/>
                                          </p:val>
                                        </p:tav>
                                      </p:tavLst>
                                    </p:anim>
                                    <p:anim calcmode="lin" valueType="num">
                                      <p:cBhvr>
                                        <p:cTn id="107" dur="2000" fill="hold"/>
                                        <p:tgtEl>
                                          <p:spTgt spid="5">
                                            <p:txEl>
                                              <p:pRg st="0" end="0"/>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pPr lvl="0"/>
            <a:r>
              <a:rPr lang="en-GB" sz="3600" b="1" dirty="0" err="1"/>
              <a:t>Nuthall</a:t>
            </a:r>
            <a:r>
              <a:rPr lang="en-GB" sz="3600" b="1" dirty="0"/>
              <a:t> (2007) ‘in the realities of the classroom, methods do not exist. Every teacher adapts and modifies so-called methods.’</a:t>
            </a:r>
            <a:r>
              <a:rPr lang="en-GB" dirty="0"/>
              <a:t/>
            </a:r>
            <a:br>
              <a:rPr lang="en-GB" dirty="0"/>
            </a:br>
            <a:endParaRPr lang="en-GB" dirty="0"/>
          </a:p>
        </p:txBody>
      </p:sp>
      <p:sp>
        <p:nvSpPr>
          <p:cNvPr id="3" name="Content Placeholder 2"/>
          <p:cNvSpPr>
            <a:spLocks noGrp="1"/>
          </p:cNvSpPr>
          <p:nvPr>
            <p:ph type="subTitle" idx="1"/>
          </p:nvPr>
        </p:nvSpPr>
        <p:spPr/>
        <p:txBody>
          <a:bodyPr/>
          <a:lstStyle/>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simple theory of learning</a:t>
            </a:r>
          </a:p>
        </p:txBody>
      </p:sp>
      <p:sp>
        <p:nvSpPr>
          <p:cNvPr id="2" name="Content Placeholder 1"/>
          <p:cNvSpPr>
            <a:spLocks noGrp="1"/>
          </p:cNvSpPr>
          <p:nvPr>
            <p:ph idx="1"/>
          </p:nvPr>
        </p:nvSpPr>
        <p:spPr/>
        <p:txBody>
          <a:bodyPr anchor="ctr">
            <a:normAutofit fontScale="92500" lnSpcReduction="20000"/>
          </a:bodyPr>
          <a:lstStyle/>
          <a:p>
            <a:pPr marL="0" indent="0" algn="ctr">
              <a:buNone/>
            </a:pPr>
            <a:r>
              <a:rPr lang="en-GB" sz="7200" dirty="0"/>
              <a:t>Learning happens when people have to think hard...that goes for teachers and pupils</a:t>
            </a:r>
          </a:p>
        </p:txBody>
      </p:sp>
    </p:spTree>
    <p:extLst>
      <p:ext uri="{BB962C8B-B14F-4D97-AF65-F5344CB8AC3E}">
        <p14:creationId xmlns:p14="http://schemas.microsoft.com/office/powerpoint/2010/main" val="806056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Return to the answers you agreed at the very start of the session</a:t>
            </a:r>
          </a:p>
        </p:txBody>
      </p:sp>
      <p:sp>
        <p:nvSpPr>
          <p:cNvPr id="3" name="Content Placeholder 2"/>
          <p:cNvSpPr>
            <a:spLocks noGrp="1"/>
          </p:cNvSpPr>
          <p:nvPr>
            <p:ph idx="1"/>
          </p:nvPr>
        </p:nvSpPr>
        <p:spPr/>
        <p:txBody>
          <a:bodyPr/>
          <a:lstStyle/>
          <a:p>
            <a:r>
              <a:rPr lang="en-GB" dirty="0"/>
              <a:t>What theoretical positions do you see in them?</a:t>
            </a:r>
          </a:p>
          <a:p>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short...</a:t>
            </a:r>
          </a:p>
        </p:txBody>
      </p:sp>
      <p:sp>
        <p:nvSpPr>
          <p:cNvPr id="3" name="Content Placeholder 2"/>
          <p:cNvSpPr>
            <a:spLocks noGrp="1"/>
          </p:cNvSpPr>
          <p:nvPr>
            <p:ph idx="1"/>
          </p:nvPr>
        </p:nvSpPr>
        <p:spPr/>
        <p:txBody>
          <a:bodyPr>
            <a:normAutofit/>
          </a:bodyPr>
          <a:lstStyle/>
          <a:p>
            <a:r>
              <a:rPr lang="en-GB" dirty="0">
                <a:solidFill>
                  <a:schemeClr val="tx2">
                    <a:lumMod val="60000"/>
                    <a:lumOff val="40000"/>
                  </a:schemeClr>
                </a:solidFill>
              </a:rPr>
              <a:t>You</a:t>
            </a:r>
            <a:r>
              <a:rPr lang="en-GB" dirty="0"/>
              <a:t> </a:t>
            </a:r>
            <a:r>
              <a:rPr lang="en-GB" dirty="0">
                <a:solidFill>
                  <a:schemeClr val="tx2">
                    <a:lumMod val="60000"/>
                    <a:lumOff val="40000"/>
                  </a:schemeClr>
                </a:solidFill>
              </a:rPr>
              <a:t>need to lead from the front </a:t>
            </a:r>
            <a:r>
              <a:rPr lang="en-GB" dirty="0">
                <a:solidFill>
                  <a:srgbClr val="FF0000"/>
                </a:solidFill>
              </a:rPr>
              <a:t>and facilitate from the back,</a:t>
            </a:r>
            <a:r>
              <a:rPr lang="en-GB" dirty="0"/>
              <a:t> </a:t>
            </a:r>
            <a:r>
              <a:rPr lang="en-GB" dirty="0">
                <a:solidFill>
                  <a:schemeClr val="tx2">
                    <a:lumMod val="60000"/>
                    <a:lumOff val="40000"/>
                  </a:schemeClr>
                </a:solidFill>
              </a:rPr>
              <a:t>ensuring your knowledge as a teacher  directs pupils’ learning </a:t>
            </a:r>
            <a:r>
              <a:rPr lang="en-GB" dirty="0">
                <a:solidFill>
                  <a:srgbClr val="FF0000"/>
                </a:solidFill>
              </a:rPr>
              <a:t>as learners construct meanings socially with peers. </a:t>
            </a:r>
            <a:r>
              <a:rPr lang="en-GB" dirty="0"/>
              <a:t>This learning should be </a:t>
            </a:r>
            <a:r>
              <a:rPr lang="en-GB" dirty="0">
                <a:solidFill>
                  <a:schemeClr val="accent1"/>
                </a:solidFill>
              </a:rPr>
              <a:t>a challenging introduction to new ideas and concepts </a:t>
            </a:r>
            <a:r>
              <a:rPr lang="en-GB" dirty="0"/>
              <a:t>and</a:t>
            </a:r>
            <a:r>
              <a:rPr lang="en-GB" dirty="0">
                <a:solidFill>
                  <a:schemeClr val="accent1"/>
                </a:solidFill>
              </a:rPr>
              <a:t> </a:t>
            </a:r>
            <a:r>
              <a:rPr lang="en-GB" dirty="0">
                <a:solidFill>
                  <a:srgbClr val="FF0000"/>
                </a:solidFill>
              </a:rPr>
              <a:t>engaging and based on accessibility for learners.</a:t>
            </a:r>
          </a:p>
          <a:p>
            <a:r>
              <a:rPr lang="en-GB" dirty="0"/>
              <a:t>So, off you go then...</a:t>
            </a:r>
          </a:p>
          <a:p>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80">
                                          <p:stCondLst>
                                            <p:cond delay="0"/>
                                          </p:stCondLst>
                                        </p:cTn>
                                        <p:tgtEl>
                                          <p:spTgt spid="3">
                                            <p:txEl>
                                              <p:pRg st="1" end="1"/>
                                            </p:txEl>
                                          </p:spTgt>
                                        </p:tgtEl>
                                      </p:cBhvr>
                                    </p:animEffect>
                                    <p:anim calcmode="lin" valueType="num">
                                      <p:cBhvr>
                                        <p:cTn id="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1" end="1"/>
                                            </p:txEl>
                                          </p:spTgt>
                                        </p:tgtEl>
                                      </p:cBhvr>
                                      <p:to x="100000" y="60000"/>
                                    </p:animScale>
                                    <p:animScale>
                                      <p:cBhvr>
                                        <p:cTn id="14" dur="166" decel="50000">
                                          <p:stCondLst>
                                            <p:cond delay="676"/>
                                          </p:stCondLst>
                                        </p:cTn>
                                        <p:tgtEl>
                                          <p:spTgt spid="3">
                                            <p:txEl>
                                              <p:pRg st="1" end="1"/>
                                            </p:txEl>
                                          </p:spTgt>
                                        </p:tgtEl>
                                      </p:cBhvr>
                                      <p:to x="100000" y="100000"/>
                                    </p:animScale>
                                    <p:animScale>
                                      <p:cBhvr>
                                        <p:cTn id="15" dur="26">
                                          <p:stCondLst>
                                            <p:cond delay="1312"/>
                                          </p:stCondLst>
                                        </p:cTn>
                                        <p:tgtEl>
                                          <p:spTgt spid="3">
                                            <p:txEl>
                                              <p:pRg st="1" end="1"/>
                                            </p:txEl>
                                          </p:spTgt>
                                        </p:tgtEl>
                                      </p:cBhvr>
                                      <p:to x="100000" y="80000"/>
                                    </p:animScale>
                                    <p:animScale>
                                      <p:cBhvr>
                                        <p:cTn id="16" dur="166" decel="50000">
                                          <p:stCondLst>
                                            <p:cond delay="1338"/>
                                          </p:stCondLst>
                                        </p:cTn>
                                        <p:tgtEl>
                                          <p:spTgt spid="3">
                                            <p:txEl>
                                              <p:pRg st="1" end="1"/>
                                            </p:txEl>
                                          </p:spTgt>
                                        </p:tgtEl>
                                      </p:cBhvr>
                                      <p:to x="100000" y="100000"/>
                                    </p:animScale>
                                    <p:animScale>
                                      <p:cBhvr>
                                        <p:cTn id="17" dur="26">
                                          <p:stCondLst>
                                            <p:cond delay="1642"/>
                                          </p:stCondLst>
                                        </p:cTn>
                                        <p:tgtEl>
                                          <p:spTgt spid="3">
                                            <p:txEl>
                                              <p:pRg st="1" end="1"/>
                                            </p:txEl>
                                          </p:spTgt>
                                        </p:tgtEl>
                                      </p:cBhvr>
                                      <p:to x="100000" y="90000"/>
                                    </p:animScale>
                                    <p:animScale>
                                      <p:cBhvr>
                                        <p:cTn id="18" dur="166" decel="50000">
                                          <p:stCondLst>
                                            <p:cond delay="1668"/>
                                          </p:stCondLst>
                                        </p:cTn>
                                        <p:tgtEl>
                                          <p:spTgt spid="3">
                                            <p:txEl>
                                              <p:pRg st="1" end="1"/>
                                            </p:txEl>
                                          </p:spTgt>
                                        </p:tgtEl>
                                      </p:cBhvr>
                                      <p:to x="100000" y="100000"/>
                                    </p:animScale>
                                    <p:animScale>
                                      <p:cBhvr>
                                        <p:cTn id="19" dur="26">
                                          <p:stCondLst>
                                            <p:cond delay="1808"/>
                                          </p:stCondLst>
                                        </p:cTn>
                                        <p:tgtEl>
                                          <p:spTgt spid="3">
                                            <p:txEl>
                                              <p:pRg st="1" end="1"/>
                                            </p:txEl>
                                          </p:spTgt>
                                        </p:tgtEl>
                                      </p:cBhvr>
                                      <p:to x="100000" y="95000"/>
                                    </p:animScale>
                                    <p:animScale>
                                      <p:cBhvr>
                                        <p:cTn id="20" dur="166" decel="50000">
                                          <p:stCondLst>
                                            <p:cond delay="1834"/>
                                          </p:stCondLst>
                                        </p:cTn>
                                        <p:tgtEl>
                                          <p:spTgt spid="3">
                                            <p:txEl>
                                              <p:pRg st="1" end="1"/>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Wood Type</Template>
  <TotalTime>1147</TotalTime>
  <Words>2461</Words>
  <Application>Microsoft Office PowerPoint</Application>
  <PresentationFormat>On-screen Show (4:3)</PresentationFormat>
  <Paragraphs>254</Paragraphs>
  <Slides>39</Slides>
  <Notes>8</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39</vt:i4>
      </vt:variant>
    </vt:vector>
  </HeadingPairs>
  <TitlesOfParts>
    <vt:vector size="49" baseType="lpstr">
      <vt:lpstr>MS PGothic</vt:lpstr>
      <vt:lpstr>MS PGothic</vt:lpstr>
      <vt:lpstr>Arial</vt:lpstr>
      <vt:lpstr>Calibri</vt:lpstr>
      <vt:lpstr>Rockwell</vt:lpstr>
      <vt:lpstr>Rockwell Condensed</vt:lpstr>
      <vt:lpstr>Tahoma</vt:lpstr>
      <vt:lpstr>Wingdings</vt:lpstr>
      <vt:lpstr>Wood Type</vt:lpstr>
      <vt:lpstr>Document</vt:lpstr>
      <vt:lpstr>What is learning?</vt:lpstr>
      <vt:lpstr>What do you draw upon when you learn?</vt:lpstr>
      <vt:lpstr>What is the role of the teacher (or other) in the process of learning?</vt:lpstr>
      <vt:lpstr>Learning theories: an introduction</vt:lpstr>
      <vt:lpstr>How do we learn?</vt:lpstr>
      <vt:lpstr>How do we learn?</vt:lpstr>
      <vt:lpstr>How do we learn?</vt:lpstr>
      <vt:lpstr>How do we learn?</vt:lpstr>
      <vt:lpstr>Some theories...</vt:lpstr>
      <vt:lpstr>Behaviourism (‘Through positive and negative reinforcement’) </vt:lpstr>
      <vt:lpstr>Behaviourism</vt:lpstr>
      <vt:lpstr>Behaviourism and learned behaviours in humans</vt:lpstr>
      <vt:lpstr>Operant Conditioning</vt:lpstr>
      <vt:lpstr>Behaviourist Teaching Approaches </vt:lpstr>
      <vt:lpstr>Consider</vt:lpstr>
      <vt:lpstr>Constructivism</vt:lpstr>
      <vt:lpstr>Constructivism </vt:lpstr>
      <vt:lpstr>Consider</vt:lpstr>
      <vt:lpstr>Social Constructivism (‘Through interaction with others’)    </vt:lpstr>
      <vt:lpstr>Zone of Proximal Development (ZPD)</vt:lpstr>
      <vt:lpstr> Bruner’s Theory of Cognitive Development </vt:lpstr>
      <vt:lpstr>The Constructivist Paradigm</vt:lpstr>
      <vt:lpstr>Is this Constructivism?</vt:lpstr>
      <vt:lpstr>Is this Teacher-led Education? </vt:lpstr>
      <vt:lpstr>PowerPoint Presentation</vt:lpstr>
      <vt:lpstr>Epistemology</vt:lpstr>
      <vt:lpstr>The role of the teacher in all of this?</vt:lpstr>
      <vt:lpstr>So, what has been seen to work?</vt:lpstr>
      <vt:lpstr>Which means...</vt:lpstr>
      <vt:lpstr>We should also...</vt:lpstr>
      <vt:lpstr>Poor Proxies for Learning (Coe 2013)</vt:lpstr>
      <vt:lpstr>Put these in order of effectiveness:</vt:lpstr>
      <vt:lpstr>Knowledge of Research  Robert Coe 2014</vt:lpstr>
      <vt:lpstr>Design some learning!</vt:lpstr>
      <vt:lpstr>So – How do we learn?</vt:lpstr>
      <vt:lpstr>Nuthall (2007) ‘in the realities of the classroom, methods do not exist. Every teacher adapts and modifies so-called methods.’ </vt:lpstr>
      <vt:lpstr>A simple theory of learning</vt:lpstr>
      <vt:lpstr>Return to the answers you agreed at the very start of the session</vt:lpstr>
      <vt:lpstr>In short...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learn?</dc:title>
  <dc:creator>Sam Nelson</dc:creator>
  <cp:lastModifiedBy>Catharine Bleasdale</cp:lastModifiedBy>
  <cp:revision>91</cp:revision>
  <dcterms:created xsi:type="dcterms:W3CDTF">2015-09-09T08:00:59Z</dcterms:created>
  <dcterms:modified xsi:type="dcterms:W3CDTF">2018-10-09T10:04:09Z</dcterms:modified>
</cp:coreProperties>
</file>