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2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x="18288000" cy="10287000"/>
  <p:notesSz cx="6858000" cy="9144000"/>
  <p:embeddedFontLst>
    <p:embeddedFont>
      <p:font typeface="Lilita One" charset="1" panose="02000000000000000000"/>
      <p:regular r:id="rId20"/>
    </p:embeddedFont>
    <p:embeddedFont>
      <p:font typeface="Ben Sen Handwriting" charset="1" panose="02000500020000020004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notesMasters/notesMaster1.xml" Type="http://schemas.openxmlformats.org/officeDocument/2006/relationships/notesMaster"/><Relationship Id="rId23" Target="theme/theme2.xml" Type="http://schemas.openxmlformats.org/officeDocument/2006/relationships/theme"/><Relationship Id="rId24" Target="notesSlides/notesSlide1.xml" Type="http://schemas.openxmlformats.org/officeDocument/2006/relationships/notesSlide"/><Relationship Id="rId25" Target="notesSlides/notesSlide2.xml" Type="http://schemas.openxmlformats.org/officeDocument/2006/relationships/notesSlide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Model articles  - Companies (Model articles) Regulations 2008. 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Companies do not need to be formed for profit. </a:t>
            </a:r>
          </a:p>
          <a:p>
            <a:r>
              <a:rPr lang="en-US"/>
              <a:t/>
            </a:r>
          </a:p>
          <a:p>
            <a:r>
              <a:rPr lang="en-US"/>
              <a:t>MOA - MUST BE AUTHENTICATED.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png" Type="http://schemas.openxmlformats.org/officeDocument/2006/relationships/image"/><Relationship Id="rId12" Target="../media/image11.svg" Type="http://schemas.openxmlformats.org/officeDocument/2006/relationships/image"/><Relationship Id="rId13" Target="../media/image12.png" Type="http://schemas.openxmlformats.org/officeDocument/2006/relationships/image"/><Relationship Id="rId14" Target="../media/image13.svg" Type="http://schemas.openxmlformats.org/officeDocument/2006/relationships/image"/><Relationship Id="rId15" Target="../media/image14.png" Type="http://schemas.openxmlformats.org/officeDocument/2006/relationships/image"/><Relationship Id="rId16" Target="../media/image15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16.png" Type="http://schemas.openxmlformats.org/officeDocument/2006/relationships/image"/><Relationship Id="rId5" Target="../media/image17.svg" Type="http://schemas.openxmlformats.org/officeDocument/2006/relationships/image"/><Relationship Id="rId6" Target="../media/image18.png" Type="http://schemas.openxmlformats.org/officeDocument/2006/relationships/image"/><Relationship Id="rId7" Target="../media/image19.svg" Type="http://schemas.openxmlformats.org/officeDocument/2006/relationships/image"/><Relationship Id="rId8" Target="../media/image14.png" Type="http://schemas.openxmlformats.org/officeDocument/2006/relationships/image"/><Relationship Id="rId9" Target="../media/image15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5.png" Type="http://schemas.openxmlformats.org/officeDocument/2006/relationships/image"/><Relationship Id="rId11" Target="../media/image6.svg" Type="http://schemas.openxmlformats.org/officeDocument/2006/relationships/image"/><Relationship Id="rId2" Target="../media/image20.png" Type="http://schemas.openxmlformats.org/officeDocument/2006/relationships/image"/><Relationship Id="rId3" Target="../media/image2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6.png" Type="http://schemas.openxmlformats.org/officeDocument/2006/relationships/image"/><Relationship Id="rId7" Target="../media/image17.svg" Type="http://schemas.openxmlformats.org/officeDocument/2006/relationships/image"/><Relationship Id="rId8" Target="../media/image22.png" Type="http://schemas.openxmlformats.org/officeDocument/2006/relationships/image"/><Relationship Id="rId9" Target="../media/image23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1.svg" Type="http://schemas.openxmlformats.org/officeDocument/2006/relationships/image"/><Relationship Id="rId11" Target="../media/image12.png" Type="http://schemas.openxmlformats.org/officeDocument/2006/relationships/image"/><Relationship Id="rId12" Target="../media/image13.svg" Type="http://schemas.openxmlformats.org/officeDocument/2006/relationships/image"/><Relationship Id="rId13" Target="../media/image22.png" Type="http://schemas.openxmlformats.org/officeDocument/2006/relationships/image"/><Relationship Id="rId14" Target="../media/image23.svg" Type="http://schemas.openxmlformats.org/officeDocument/2006/relationships/image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9.png" Type="http://schemas.openxmlformats.org/officeDocument/2006/relationships/image"/><Relationship Id="rId5" Target="../media/image1.png" Type="http://schemas.openxmlformats.org/officeDocument/2006/relationships/image"/><Relationship Id="rId6" Target="../media/image2.svg" Type="http://schemas.openxmlformats.org/officeDocument/2006/relationships/image"/><Relationship Id="rId7" Target="../media/image5.png" Type="http://schemas.openxmlformats.org/officeDocument/2006/relationships/image"/><Relationship Id="rId8" Target="../media/image6.svg" Type="http://schemas.openxmlformats.org/officeDocument/2006/relationships/image"/><Relationship Id="rId9" Target="../media/image10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24.png" Type="http://schemas.openxmlformats.org/officeDocument/2006/relationships/image"/><Relationship Id="rId5" Target="../media/image25.svg" Type="http://schemas.openxmlformats.org/officeDocument/2006/relationships/image"/><Relationship Id="rId6" Target="../media/image26.png" Type="http://schemas.openxmlformats.org/officeDocument/2006/relationships/image"/><Relationship Id="rId7" Target="../media/image27.svg" Type="http://schemas.openxmlformats.org/officeDocument/2006/relationships/image"/><Relationship Id="rId8" Target="../media/image28.png" Type="http://schemas.openxmlformats.org/officeDocument/2006/relationships/image"/><Relationship Id="rId9" Target="../media/image29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9.svg" Type="http://schemas.openxmlformats.org/officeDocument/2006/relationships/image"/><Relationship Id="rId2" Target="../notesSlides/notesSlide1.xml" Type="http://schemas.openxmlformats.org/officeDocument/2006/relationships/notesSlide"/><Relationship Id="rId3" Target="../media/image12.png" Type="http://schemas.openxmlformats.org/officeDocument/2006/relationships/image"/><Relationship Id="rId4" Target="../media/image13.svg" Type="http://schemas.openxmlformats.org/officeDocument/2006/relationships/image"/><Relationship Id="rId5" Target="../media/image24.png" Type="http://schemas.openxmlformats.org/officeDocument/2006/relationships/image"/><Relationship Id="rId6" Target="../media/image25.svg" Type="http://schemas.openxmlformats.org/officeDocument/2006/relationships/image"/><Relationship Id="rId7" Target="../media/image26.png" Type="http://schemas.openxmlformats.org/officeDocument/2006/relationships/image"/><Relationship Id="rId8" Target="../media/image27.svg" Type="http://schemas.openxmlformats.org/officeDocument/2006/relationships/image"/><Relationship Id="rId9" Target="../media/image28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24.png" Type="http://schemas.openxmlformats.org/officeDocument/2006/relationships/image"/><Relationship Id="rId5" Target="../media/image25.svg" Type="http://schemas.openxmlformats.org/officeDocument/2006/relationships/image"/><Relationship Id="rId6" Target="../media/image26.png" Type="http://schemas.openxmlformats.org/officeDocument/2006/relationships/image"/><Relationship Id="rId7" Target="../media/image27.svg" Type="http://schemas.openxmlformats.org/officeDocument/2006/relationships/image"/><Relationship Id="rId8" Target="../media/image28.png" Type="http://schemas.openxmlformats.org/officeDocument/2006/relationships/image"/><Relationship Id="rId9" Target="../media/image29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9.svg" Type="http://schemas.openxmlformats.org/officeDocument/2006/relationships/image"/><Relationship Id="rId2" Target="../notesSlides/notesSlide2.xml" Type="http://schemas.openxmlformats.org/officeDocument/2006/relationships/notesSlide"/><Relationship Id="rId3" Target="../media/image12.png" Type="http://schemas.openxmlformats.org/officeDocument/2006/relationships/image"/><Relationship Id="rId4" Target="../media/image13.svg" Type="http://schemas.openxmlformats.org/officeDocument/2006/relationships/image"/><Relationship Id="rId5" Target="../media/image24.png" Type="http://schemas.openxmlformats.org/officeDocument/2006/relationships/image"/><Relationship Id="rId6" Target="../media/image25.svg" Type="http://schemas.openxmlformats.org/officeDocument/2006/relationships/image"/><Relationship Id="rId7" Target="../media/image26.png" Type="http://schemas.openxmlformats.org/officeDocument/2006/relationships/image"/><Relationship Id="rId8" Target="../media/image27.svg" Type="http://schemas.openxmlformats.org/officeDocument/2006/relationships/image"/><Relationship Id="rId9" Target="../media/image2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24.png" Type="http://schemas.openxmlformats.org/officeDocument/2006/relationships/image"/><Relationship Id="rId5" Target="../media/image25.svg" Type="http://schemas.openxmlformats.org/officeDocument/2006/relationships/image"/><Relationship Id="rId6" Target="../media/image26.png" Type="http://schemas.openxmlformats.org/officeDocument/2006/relationships/image"/><Relationship Id="rId7" Target="../media/image27.svg" Type="http://schemas.openxmlformats.org/officeDocument/2006/relationships/image"/><Relationship Id="rId8" Target="../media/image28.png" Type="http://schemas.openxmlformats.org/officeDocument/2006/relationships/image"/><Relationship Id="rId9" Target="../media/image29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24.png" Type="http://schemas.openxmlformats.org/officeDocument/2006/relationships/image"/><Relationship Id="rId5" Target="../media/image25.svg" Type="http://schemas.openxmlformats.org/officeDocument/2006/relationships/image"/><Relationship Id="rId6" Target="../media/image26.png" Type="http://schemas.openxmlformats.org/officeDocument/2006/relationships/image"/><Relationship Id="rId7" Target="../media/image27.svg" Type="http://schemas.openxmlformats.org/officeDocument/2006/relationships/image"/><Relationship Id="rId8" Target="../media/image28.png" Type="http://schemas.openxmlformats.org/officeDocument/2006/relationships/image"/><Relationship Id="rId9" Target="../media/image29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24.png" Type="http://schemas.openxmlformats.org/officeDocument/2006/relationships/image"/><Relationship Id="rId5" Target="../media/image25.svg" Type="http://schemas.openxmlformats.org/officeDocument/2006/relationships/image"/><Relationship Id="rId6" Target="../media/image26.png" Type="http://schemas.openxmlformats.org/officeDocument/2006/relationships/image"/><Relationship Id="rId7" Target="../media/image27.svg" Type="http://schemas.openxmlformats.org/officeDocument/2006/relationships/image"/><Relationship Id="rId8" Target="../media/image28.png" Type="http://schemas.openxmlformats.org/officeDocument/2006/relationships/image"/><Relationship Id="rId9" Target="../media/image29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24.png" Type="http://schemas.openxmlformats.org/officeDocument/2006/relationships/image"/><Relationship Id="rId5" Target="../media/image25.svg" Type="http://schemas.openxmlformats.org/officeDocument/2006/relationships/image"/><Relationship Id="rId6" Target="../media/image26.png" Type="http://schemas.openxmlformats.org/officeDocument/2006/relationships/image"/><Relationship Id="rId7" Target="../media/image27.svg" Type="http://schemas.openxmlformats.org/officeDocument/2006/relationships/image"/><Relationship Id="rId8" Target="../media/image28.png" Type="http://schemas.openxmlformats.org/officeDocument/2006/relationships/image"/><Relationship Id="rId9" Target="../media/image29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24.png" Type="http://schemas.openxmlformats.org/officeDocument/2006/relationships/image"/><Relationship Id="rId5" Target="../media/image25.svg" Type="http://schemas.openxmlformats.org/officeDocument/2006/relationships/image"/><Relationship Id="rId6" Target="../media/image26.png" Type="http://schemas.openxmlformats.org/officeDocument/2006/relationships/image"/><Relationship Id="rId7" Target="../media/image27.svg" Type="http://schemas.openxmlformats.org/officeDocument/2006/relationships/image"/><Relationship Id="rId8" Target="../media/image28.png" Type="http://schemas.openxmlformats.org/officeDocument/2006/relationships/image"/><Relationship Id="rId9" Target="../media/image29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1.svg" Type="http://schemas.openxmlformats.org/officeDocument/2006/relationships/image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9.png" Type="http://schemas.openxmlformats.org/officeDocument/2006/relationships/image"/><Relationship Id="rId5" Target="../media/image12.png" Type="http://schemas.openxmlformats.org/officeDocument/2006/relationships/image"/><Relationship Id="rId6" Target="../media/image13.svg" Type="http://schemas.openxmlformats.org/officeDocument/2006/relationships/image"/><Relationship Id="rId7" Target="../media/image22.png" Type="http://schemas.openxmlformats.org/officeDocument/2006/relationships/image"/><Relationship Id="rId8" Target="../media/image23.svg" Type="http://schemas.openxmlformats.org/officeDocument/2006/relationships/image"/><Relationship Id="rId9" Target="../media/image30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1038074">
            <a:off x="414750" y="1082071"/>
            <a:ext cx="6644041" cy="3800034"/>
          </a:xfrm>
          <a:custGeom>
            <a:avLst/>
            <a:gdLst/>
            <a:ahLst/>
            <a:cxnLst/>
            <a:rect r="r" b="b" t="t" l="l"/>
            <a:pathLst>
              <a:path h="3800034" w="6644041">
                <a:moveTo>
                  <a:pt x="0" y="0"/>
                </a:moveTo>
                <a:lnTo>
                  <a:pt x="6644041" y="0"/>
                </a:lnTo>
                <a:lnTo>
                  <a:pt x="6644041" y="3800034"/>
                </a:lnTo>
                <a:lnTo>
                  <a:pt x="0" y="38000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2052832">
            <a:off x="17124151" y="2773390"/>
            <a:ext cx="3487993" cy="4931610"/>
          </a:xfrm>
          <a:custGeom>
            <a:avLst/>
            <a:gdLst/>
            <a:ahLst/>
            <a:cxnLst/>
            <a:rect r="r" b="b" t="t" l="l"/>
            <a:pathLst>
              <a:path h="4931610" w="3487993">
                <a:moveTo>
                  <a:pt x="0" y="0"/>
                </a:moveTo>
                <a:lnTo>
                  <a:pt x="3487994" y="0"/>
                </a:lnTo>
                <a:lnTo>
                  <a:pt x="3487994" y="4931611"/>
                </a:lnTo>
                <a:lnTo>
                  <a:pt x="0" y="493161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647170">
            <a:off x="16974590" y="1638906"/>
            <a:ext cx="974269" cy="1795887"/>
          </a:xfrm>
          <a:custGeom>
            <a:avLst/>
            <a:gdLst/>
            <a:ahLst/>
            <a:cxnLst/>
            <a:rect r="r" b="b" t="t" l="l"/>
            <a:pathLst>
              <a:path h="1795887" w="974269">
                <a:moveTo>
                  <a:pt x="0" y="0"/>
                </a:moveTo>
                <a:lnTo>
                  <a:pt x="974269" y="0"/>
                </a:lnTo>
                <a:lnTo>
                  <a:pt x="974269" y="1795888"/>
                </a:lnTo>
                <a:lnTo>
                  <a:pt x="0" y="179588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455241">
            <a:off x="3446239" y="431395"/>
            <a:ext cx="4200452" cy="5938942"/>
          </a:xfrm>
          <a:custGeom>
            <a:avLst/>
            <a:gdLst/>
            <a:ahLst/>
            <a:cxnLst/>
            <a:rect r="r" b="b" t="t" l="l"/>
            <a:pathLst>
              <a:path h="5938942" w="4200452">
                <a:moveTo>
                  <a:pt x="0" y="0"/>
                </a:moveTo>
                <a:lnTo>
                  <a:pt x="4200451" y="0"/>
                </a:lnTo>
                <a:lnTo>
                  <a:pt x="4200451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264429">
            <a:off x="442063" y="385655"/>
            <a:ext cx="1173273" cy="2162716"/>
          </a:xfrm>
          <a:custGeom>
            <a:avLst/>
            <a:gdLst/>
            <a:ahLst/>
            <a:cxnLst/>
            <a:rect r="r" b="b" t="t" l="l"/>
            <a:pathLst>
              <a:path h="2162716" w="1173273">
                <a:moveTo>
                  <a:pt x="0" y="0"/>
                </a:moveTo>
                <a:lnTo>
                  <a:pt x="1173274" y="0"/>
                </a:lnTo>
                <a:lnTo>
                  <a:pt x="1173274" y="2162715"/>
                </a:lnTo>
                <a:lnTo>
                  <a:pt x="0" y="216271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-193178">
            <a:off x="1697906" y="703225"/>
            <a:ext cx="15292582" cy="14576781"/>
            <a:chOff x="0" y="0"/>
            <a:chExt cx="20390109" cy="19435708"/>
          </a:xfrm>
        </p:grpSpPr>
        <p:grpSp>
          <p:nvGrpSpPr>
            <p:cNvPr name="Group 8" id="8"/>
            <p:cNvGrpSpPr/>
            <p:nvPr/>
          </p:nvGrpSpPr>
          <p:grpSpPr>
            <a:xfrm rot="-463612">
              <a:off x="17862006" y="876599"/>
              <a:ext cx="1265587" cy="2528510"/>
              <a:chOff x="0" y="0"/>
              <a:chExt cx="277692" cy="554798"/>
            </a:xfrm>
          </p:grpSpPr>
          <p:sp>
            <p:nvSpPr>
              <p:cNvPr name="Freeform 9" id="9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C3C1ED"/>
              </a:solidFill>
            </p:spPr>
          </p:sp>
          <p:sp>
            <p:nvSpPr>
              <p:cNvPr name="TextBox 10" id="10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1" id="11"/>
            <p:cNvGrpSpPr/>
            <p:nvPr/>
          </p:nvGrpSpPr>
          <p:grpSpPr>
            <a:xfrm rot="-463612">
              <a:off x="18226468" y="3562727"/>
              <a:ext cx="1265587" cy="2528510"/>
              <a:chOff x="0" y="0"/>
              <a:chExt cx="277692" cy="554798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4" id="14"/>
            <p:cNvGrpSpPr/>
            <p:nvPr/>
          </p:nvGrpSpPr>
          <p:grpSpPr>
            <a:xfrm rot="-463612">
              <a:off x="18590930" y="6248854"/>
              <a:ext cx="1265587" cy="2528510"/>
              <a:chOff x="0" y="0"/>
              <a:chExt cx="277692" cy="554798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7" id="17"/>
            <p:cNvGrpSpPr/>
            <p:nvPr/>
          </p:nvGrpSpPr>
          <p:grpSpPr>
            <a:xfrm rot="-463612">
              <a:off x="18955392" y="8934982"/>
              <a:ext cx="1265587" cy="2528510"/>
              <a:chOff x="0" y="0"/>
              <a:chExt cx="277692" cy="554798"/>
            </a:xfrm>
          </p:grpSpPr>
          <p:sp>
            <p:nvSpPr>
              <p:cNvPr name="Freeform 18" id="18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9" id="19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0" id="20"/>
            <p:cNvSpPr/>
            <p:nvPr/>
          </p:nvSpPr>
          <p:spPr>
            <a:xfrm flipH="false" flipV="false" rot="-5863994">
              <a:off x="12355824" y="5258608"/>
              <a:ext cx="11521383" cy="3024363"/>
            </a:xfrm>
            <a:custGeom>
              <a:avLst/>
              <a:gdLst/>
              <a:ahLst/>
              <a:cxnLst/>
              <a:rect r="r" b="b" t="t" l="l"/>
              <a:pathLst>
                <a:path h="3024363" w="11521383">
                  <a:moveTo>
                    <a:pt x="0" y="0"/>
                  </a:moveTo>
                  <a:lnTo>
                    <a:pt x="11521383" y="0"/>
                  </a:lnTo>
                  <a:lnTo>
                    <a:pt x="11521383" y="3024363"/>
                  </a:lnTo>
                  <a:lnTo>
                    <a:pt x="0" y="30243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0" t="0" r="0" b="0"/>
              </a:stretch>
            </a:blipFill>
          </p:spPr>
        </p:sp>
        <p:grpSp>
          <p:nvGrpSpPr>
            <p:cNvPr name="Group 21" id="21"/>
            <p:cNvGrpSpPr/>
            <p:nvPr/>
          </p:nvGrpSpPr>
          <p:grpSpPr>
            <a:xfrm rot="-482388">
              <a:off x="1901978" y="1128519"/>
              <a:ext cx="17300766" cy="16549650"/>
              <a:chOff x="0" y="0"/>
              <a:chExt cx="3796084" cy="3631276"/>
            </a:xfrm>
          </p:grpSpPr>
          <p:sp>
            <p:nvSpPr>
              <p:cNvPr name="Freeform 22" id="22"/>
              <p:cNvSpPr/>
              <p:nvPr/>
            </p:nvSpPr>
            <p:spPr>
              <a:xfrm flipH="false" flipV="false" rot="0">
                <a:off x="0" y="0"/>
                <a:ext cx="3796084" cy="3631276"/>
              </a:xfrm>
              <a:custGeom>
                <a:avLst/>
                <a:gdLst/>
                <a:ahLst/>
                <a:cxnLst/>
                <a:rect r="r" b="b" t="t" l="l"/>
                <a:pathLst>
                  <a:path h="3631276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23" id="23"/>
              <p:cNvSpPr txBox="true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4" id="24"/>
            <p:cNvSpPr/>
            <p:nvPr/>
          </p:nvSpPr>
          <p:spPr>
            <a:xfrm flipH="false" flipV="false" rot="-486137">
              <a:off x="1954431" y="1132354"/>
              <a:ext cx="17207732" cy="17176445"/>
            </a:xfrm>
            <a:custGeom>
              <a:avLst/>
              <a:gdLst/>
              <a:ahLst/>
              <a:cxnLst/>
              <a:rect r="r" b="b" t="t" l="l"/>
              <a:pathLst>
                <a:path h="17176445" w="17207732">
                  <a:moveTo>
                    <a:pt x="0" y="0"/>
                  </a:moveTo>
                  <a:lnTo>
                    <a:pt x="17207731" y="0"/>
                  </a:lnTo>
                  <a:lnTo>
                    <a:pt x="17207731" y="17176444"/>
                  </a:lnTo>
                  <a:lnTo>
                    <a:pt x="0" y="171764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25" id="25"/>
            <p:cNvSpPr/>
            <p:nvPr/>
          </p:nvSpPr>
          <p:spPr>
            <a:xfrm flipH="false" flipV="false" rot="-587391">
              <a:off x="1065950" y="2845222"/>
              <a:ext cx="1590032" cy="12674169"/>
            </a:xfrm>
            <a:custGeom>
              <a:avLst/>
              <a:gdLst/>
              <a:ahLst/>
              <a:cxnLst/>
              <a:rect r="r" b="b" t="t" l="l"/>
              <a:pathLst>
                <a:path h="12674169" w="1590032">
                  <a:moveTo>
                    <a:pt x="0" y="0"/>
                  </a:moveTo>
                  <a:lnTo>
                    <a:pt x="1590032" y="0"/>
                  </a:lnTo>
                  <a:lnTo>
                    <a:pt x="1590032" y="12674170"/>
                  </a:lnTo>
                  <a:lnTo>
                    <a:pt x="0" y="126741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6" id="26"/>
          <p:cNvGrpSpPr/>
          <p:nvPr/>
        </p:nvGrpSpPr>
        <p:grpSpPr>
          <a:xfrm rot="-675566">
            <a:off x="3688423" y="3514356"/>
            <a:ext cx="11949008" cy="4311000"/>
            <a:chOff x="0" y="0"/>
            <a:chExt cx="3495756" cy="1261209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3495756" cy="1261209"/>
            </a:xfrm>
            <a:custGeom>
              <a:avLst/>
              <a:gdLst/>
              <a:ahLst/>
              <a:cxnLst/>
              <a:rect r="r" b="b" t="t" l="l"/>
              <a:pathLst>
                <a:path h="1261209" w="3495756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0" y="-47625"/>
              <a:ext cx="3495756" cy="130883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9" id="29"/>
          <p:cNvSpPr/>
          <p:nvPr/>
        </p:nvSpPr>
        <p:spPr>
          <a:xfrm flipV="true">
            <a:off x="5879517" y="4914652"/>
            <a:ext cx="9122308" cy="1780026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0" id="30"/>
          <p:cNvSpPr txBox="true"/>
          <p:nvPr/>
        </p:nvSpPr>
        <p:spPr>
          <a:xfrm rot="-673943">
            <a:off x="860688" y="3701050"/>
            <a:ext cx="13099735" cy="26005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0488"/>
              </a:lnSpc>
            </a:pPr>
            <a:r>
              <a:rPr lang="en-US" sz="7492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AN INTRODUCTION TO COMPANIES </a:t>
            </a:r>
          </a:p>
        </p:txBody>
      </p:sp>
      <p:sp>
        <p:nvSpPr>
          <p:cNvPr name="TextBox 31" id="31"/>
          <p:cNvSpPr txBox="true"/>
          <p:nvPr/>
        </p:nvSpPr>
        <p:spPr>
          <a:xfrm rot="-673943">
            <a:off x="7374829" y="5957246"/>
            <a:ext cx="7709364" cy="6561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5374"/>
              </a:lnSpc>
            </a:pPr>
            <a:r>
              <a:rPr lang="en-US" sz="3838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By Zita Draper </a:t>
            </a:r>
          </a:p>
        </p:txBody>
      </p:sp>
      <p:sp>
        <p:nvSpPr>
          <p:cNvPr name="Freeform 32" id="32"/>
          <p:cNvSpPr/>
          <p:nvPr/>
        </p:nvSpPr>
        <p:spPr>
          <a:xfrm flipH="false" flipV="false" rot="1348902">
            <a:off x="15638949" y="8018115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0" y="0"/>
                </a:lnTo>
                <a:lnTo>
                  <a:pt x="2466840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C3C1E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68845"/>
            <a:ext cx="9672321" cy="12541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 u="sng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CONTENT 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3457645" y="3348803"/>
            <a:ext cx="12195295" cy="35411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868181" indent="-434090" lvl="1">
              <a:lnSpc>
                <a:spcPts val="5629"/>
              </a:lnSpc>
              <a:buAutoNum type="arabicPeriod" startAt="1"/>
            </a:pPr>
            <a:r>
              <a:rPr lang="en-US" sz="4021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Aims and Learning Objectives </a:t>
            </a:r>
          </a:p>
          <a:p>
            <a:pPr algn="ctr" marL="868181" indent="-434090" lvl="1">
              <a:lnSpc>
                <a:spcPts val="5629"/>
              </a:lnSpc>
              <a:buAutoNum type="arabicPeriod" startAt="1"/>
            </a:pPr>
            <a:r>
              <a:rPr lang="en-US" sz="4021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Starting a company - the key factors </a:t>
            </a:r>
          </a:p>
          <a:p>
            <a:pPr algn="ctr" marL="868181" indent="-434090" lvl="1">
              <a:lnSpc>
                <a:spcPts val="5629"/>
              </a:lnSpc>
              <a:buAutoNum type="arabicPeriod" startAt="1"/>
            </a:pPr>
            <a:r>
              <a:rPr lang="en-US" sz="4021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Activity </a:t>
            </a:r>
          </a:p>
          <a:p>
            <a:pPr algn="ctr" marL="868181" indent="-434090" lvl="1">
              <a:lnSpc>
                <a:spcPts val="5629"/>
              </a:lnSpc>
              <a:buAutoNum type="arabicPeriod" startAt="1"/>
            </a:pPr>
            <a:r>
              <a:rPr lang="en-US" sz="4021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Summary </a:t>
            </a:r>
          </a:p>
          <a:p>
            <a:pPr algn="ctr" marL="868181" indent="-434090" lvl="1">
              <a:lnSpc>
                <a:spcPts val="5629"/>
              </a:lnSpc>
              <a:buAutoNum type="arabicPeriod" startAt="1"/>
            </a:pPr>
            <a:r>
              <a:rPr lang="en-US" sz="4021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Thank you, any questions?</a:t>
            </a:r>
          </a:p>
        </p:txBody>
      </p:sp>
      <p:sp>
        <p:nvSpPr>
          <p:cNvPr name="Freeform 30" id="30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147693" y="2487896"/>
            <a:ext cx="10849881" cy="7256468"/>
            <a:chOff x="0" y="0"/>
            <a:chExt cx="2857582" cy="191116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857582" cy="1911169"/>
            </a:xfrm>
            <a:custGeom>
              <a:avLst/>
              <a:gdLst/>
              <a:ahLst/>
              <a:cxnLst/>
              <a:rect r="r" b="b" t="t" l="l"/>
              <a:pathLst>
                <a:path h="1911169" w="2857582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2857582" cy="195879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-775463">
            <a:off x="-93209" y="7112746"/>
            <a:ext cx="5339146" cy="7250692"/>
          </a:xfrm>
          <a:custGeom>
            <a:avLst/>
            <a:gdLst/>
            <a:ahLst/>
            <a:cxnLst/>
            <a:rect r="r" b="b" t="t" l="l"/>
            <a:pathLst>
              <a:path h="7250692" w="5339146">
                <a:moveTo>
                  <a:pt x="0" y="0"/>
                </a:moveTo>
                <a:lnTo>
                  <a:pt x="5339146" y="0"/>
                </a:lnTo>
                <a:lnTo>
                  <a:pt x="5339146" y="7250692"/>
                </a:lnTo>
                <a:lnTo>
                  <a:pt x="0" y="72506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5395279" y="0"/>
            <a:ext cx="15067362" cy="13787502"/>
            <a:chOff x="0" y="0"/>
            <a:chExt cx="20089817" cy="18383336"/>
          </a:xfrm>
        </p:grpSpPr>
        <p:grpSp>
          <p:nvGrpSpPr>
            <p:cNvPr name="Group 7" id="7"/>
            <p:cNvGrpSpPr/>
            <p:nvPr/>
          </p:nvGrpSpPr>
          <p:grpSpPr>
            <a:xfrm rot="0"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3796084" cy="3631276"/>
              </a:xfrm>
              <a:custGeom>
                <a:avLst/>
                <a:gdLst/>
                <a:ahLst/>
                <a:cxnLst/>
                <a:rect r="r" b="b" t="t" l="l"/>
                <a:pathLst>
                  <a:path h="3631276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10" id="10"/>
            <p:cNvSpPr/>
            <p:nvPr/>
          </p:nvSpPr>
          <p:spPr>
            <a:xfrm flipH="false" flipV="false" rot="-48879">
              <a:off x="99994" y="403767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7142935" y="2364185"/>
            <a:ext cx="10849881" cy="7256468"/>
            <a:chOff x="0" y="0"/>
            <a:chExt cx="2857582" cy="1911169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857582" cy="1911169"/>
            </a:xfrm>
            <a:custGeom>
              <a:avLst/>
              <a:gdLst/>
              <a:ahLst/>
              <a:cxnLst/>
              <a:rect r="r" b="b" t="t" l="l"/>
              <a:pathLst>
                <a:path h="1911169" w="2857582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2857582" cy="195879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7147693" y="876300"/>
            <a:ext cx="10726606" cy="1254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AIMS AND OBJECTIVES </a:t>
            </a:r>
          </a:p>
        </p:txBody>
      </p:sp>
      <p:sp>
        <p:nvSpPr>
          <p:cNvPr name="Freeform 15" id="15"/>
          <p:cNvSpPr/>
          <p:nvPr/>
        </p:nvSpPr>
        <p:spPr>
          <a:xfrm flipH="true" flipV="false" rot="0">
            <a:off x="17205673" y="772239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6869850" y="89998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-1656846">
            <a:off x="657268" y="1019080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8" id="18"/>
          <p:cNvSpPr txBox="true"/>
          <p:nvPr/>
        </p:nvSpPr>
        <p:spPr>
          <a:xfrm rot="0">
            <a:off x="7411013" y="2878710"/>
            <a:ext cx="10199966" cy="49603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The aim of today’s session is to focus on company law primarily the Companies Act 2006</a:t>
            </a:r>
          </a:p>
          <a:p>
            <a:pPr algn="ctr">
              <a:lnSpc>
                <a:spcPts val="5629"/>
              </a:lnSpc>
            </a:p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By the end of today’s session students should be able to demonstrate that they understand Company law. </a:t>
            </a:r>
          </a:p>
        </p:txBody>
      </p:sp>
      <p:sp>
        <p:nvSpPr>
          <p:cNvPr name="Freeform 19" id="19"/>
          <p:cNvSpPr/>
          <p:nvPr/>
        </p:nvSpPr>
        <p:spPr>
          <a:xfrm flipH="false" flipV="false" rot="-264429">
            <a:off x="799912" y="5076392"/>
            <a:ext cx="1661252" cy="3062216"/>
          </a:xfrm>
          <a:custGeom>
            <a:avLst/>
            <a:gdLst/>
            <a:ahLst/>
            <a:cxnLst/>
            <a:rect r="r" b="b" t="t" l="l"/>
            <a:pathLst>
              <a:path h="3062216" w="1661252">
                <a:moveTo>
                  <a:pt x="0" y="0"/>
                </a:moveTo>
                <a:lnTo>
                  <a:pt x="1661252" y="0"/>
                </a:lnTo>
                <a:lnTo>
                  <a:pt x="1661252" y="3062216"/>
                </a:lnTo>
                <a:lnTo>
                  <a:pt x="0" y="306221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1670091">
            <a:off x="16727613" y="3998605"/>
            <a:ext cx="4200452" cy="5938942"/>
          </a:xfrm>
          <a:custGeom>
            <a:avLst/>
            <a:gdLst/>
            <a:ahLst/>
            <a:cxnLst/>
            <a:rect r="r" b="b" t="t" l="l"/>
            <a:pathLst>
              <a:path h="5938942" w="4200452">
                <a:moveTo>
                  <a:pt x="0" y="0"/>
                </a:moveTo>
                <a:lnTo>
                  <a:pt x="4200452" y="0"/>
                </a:lnTo>
                <a:lnTo>
                  <a:pt x="4200452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64315">
            <a:off x="15020393" y="1028700"/>
            <a:ext cx="2238907" cy="8942567"/>
            <a:chOff x="0" y="0"/>
            <a:chExt cx="2985209" cy="11923422"/>
          </a:xfrm>
        </p:grpSpPr>
        <p:grpSp>
          <p:nvGrpSpPr>
            <p:cNvPr name="Group 4" id="4"/>
            <p:cNvGrpSpPr/>
            <p:nvPr/>
          </p:nvGrpSpPr>
          <p:grpSpPr>
            <a:xfrm rot="-463612">
              <a:off x="182432" y="81756"/>
              <a:ext cx="1405813" cy="2808667"/>
              <a:chOff x="0" y="0"/>
              <a:chExt cx="277692" cy="554798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C3C1ED"/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7" id="7"/>
            <p:cNvGrpSpPr/>
            <p:nvPr/>
          </p:nvGrpSpPr>
          <p:grpSpPr>
            <a:xfrm rot="-463612">
              <a:off x="587276" y="3065504"/>
              <a:ext cx="1405813" cy="2808667"/>
              <a:chOff x="0" y="0"/>
              <a:chExt cx="277692" cy="554798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0" id="10"/>
            <p:cNvGrpSpPr/>
            <p:nvPr/>
          </p:nvGrpSpPr>
          <p:grpSpPr>
            <a:xfrm rot="-463612">
              <a:off x="992120" y="6049252"/>
              <a:ext cx="1405813" cy="2808667"/>
              <a:chOff x="0" y="0"/>
              <a:chExt cx="277692" cy="554798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3" id="13"/>
            <p:cNvGrpSpPr/>
            <p:nvPr/>
          </p:nvGrpSpPr>
          <p:grpSpPr>
            <a:xfrm rot="-463612">
              <a:off x="1396963" y="9033000"/>
              <a:ext cx="1405813" cy="2808667"/>
              <a:chOff x="0" y="0"/>
              <a:chExt cx="277692" cy="554798"/>
            </a:xfrm>
          </p:grpSpPr>
          <p:sp>
            <p:nvSpPr>
              <p:cNvPr name="Freeform 14" id="14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5" id="15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</p:grpSp>
      <p:sp>
        <p:nvSpPr>
          <p:cNvPr name="Freeform 16" id="16"/>
          <p:cNvSpPr/>
          <p:nvPr/>
        </p:nvSpPr>
        <p:spPr>
          <a:xfrm flipH="false" flipV="false" rot="-5884988">
            <a:off x="10784868" y="4528987"/>
            <a:ext cx="9598456" cy="2519595"/>
          </a:xfrm>
          <a:custGeom>
            <a:avLst/>
            <a:gdLst/>
            <a:ahLst/>
            <a:cxnLst/>
            <a:rect r="r" b="b" t="t" l="l"/>
            <a:pathLst>
              <a:path h="2519595" w="9598456">
                <a:moveTo>
                  <a:pt x="0" y="0"/>
                </a:moveTo>
                <a:lnTo>
                  <a:pt x="9598456" y="0"/>
                </a:lnTo>
                <a:lnTo>
                  <a:pt x="9598456" y="2519594"/>
                </a:lnTo>
                <a:lnTo>
                  <a:pt x="0" y="25195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456353">
            <a:off x="549697" y="598980"/>
            <a:ext cx="6644041" cy="3800034"/>
          </a:xfrm>
          <a:custGeom>
            <a:avLst/>
            <a:gdLst/>
            <a:ahLst/>
            <a:cxnLst/>
            <a:rect r="r" b="b" t="t" l="l"/>
            <a:pathLst>
              <a:path h="3800034" w="6644041">
                <a:moveTo>
                  <a:pt x="0" y="0"/>
                </a:moveTo>
                <a:lnTo>
                  <a:pt x="6644041" y="0"/>
                </a:lnTo>
                <a:lnTo>
                  <a:pt x="6644041" y="3800034"/>
                </a:lnTo>
                <a:lnTo>
                  <a:pt x="0" y="38000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1546806">
            <a:off x="4763517" y="-2109375"/>
            <a:ext cx="4200452" cy="5938942"/>
          </a:xfrm>
          <a:custGeom>
            <a:avLst/>
            <a:gdLst/>
            <a:ahLst/>
            <a:cxnLst/>
            <a:rect r="r" b="b" t="t" l="l"/>
            <a:pathLst>
              <a:path h="5938942" w="4200452">
                <a:moveTo>
                  <a:pt x="0" y="0"/>
                </a:moveTo>
                <a:lnTo>
                  <a:pt x="4200452" y="0"/>
                </a:lnTo>
                <a:lnTo>
                  <a:pt x="4200452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-264429">
            <a:off x="16919560" y="2464361"/>
            <a:ext cx="1173273" cy="2162716"/>
          </a:xfrm>
          <a:custGeom>
            <a:avLst/>
            <a:gdLst/>
            <a:ahLst/>
            <a:cxnLst/>
            <a:rect r="r" b="b" t="t" l="l"/>
            <a:pathLst>
              <a:path h="2162716" w="1173273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0" id="20"/>
          <p:cNvGrpSpPr/>
          <p:nvPr/>
        </p:nvGrpSpPr>
        <p:grpSpPr>
          <a:xfrm rot="-418072">
            <a:off x="1811774" y="1167114"/>
            <a:ext cx="14413257" cy="13787502"/>
            <a:chOff x="0" y="0"/>
            <a:chExt cx="3796084" cy="3631276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3796084" cy="3631276"/>
            </a:xfrm>
            <a:custGeom>
              <a:avLst/>
              <a:gdLst/>
              <a:ahLst/>
              <a:cxnLst/>
              <a:rect r="r" b="b" t="t" l="l"/>
              <a:pathLst>
                <a:path h="3631276" w="3796084">
                  <a:moveTo>
                    <a:pt x="0" y="0"/>
                  </a:moveTo>
                  <a:lnTo>
                    <a:pt x="3796084" y="0"/>
                  </a:lnTo>
                  <a:lnTo>
                    <a:pt x="3796084" y="3631276"/>
                  </a:lnTo>
                  <a:lnTo>
                    <a:pt x="0" y="3631276"/>
                  </a:lnTo>
                  <a:close/>
                </a:path>
              </a:pathLst>
            </a:custGeom>
            <a:solidFill>
              <a:srgbClr val="FFD8D3"/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0" y="-47625"/>
              <a:ext cx="3796084" cy="367890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3" id="23"/>
          <p:cNvSpPr/>
          <p:nvPr/>
        </p:nvSpPr>
        <p:spPr>
          <a:xfrm flipH="false" flipV="false" rot="-421822">
            <a:off x="1850528" y="1170355"/>
            <a:ext cx="14335750" cy="14309685"/>
          </a:xfrm>
          <a:custGeom>
            <a:avLst/>
            <a:gdLst/>
            <a:ahLst/>
            <a:cxnLst/>
            <a:rect r="r" b="b" t="t" l="l"/>
            <a:pathLst>
              <a:path h="14309685" w="14335750">
                <a:moveTo>
                  <a:pt x="0" y="0"/>
                </a:moveTo>
                <a:lnTo>
                  <a:pt x="14335749" y="0"/>
                </a:lnTo>
                <a:lnTo>
                  <a:pt x="14335749" y="14309684"/>
                </a:lnTo>
                <a:lnTo>
                  <a:pt x="0" y="1430968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-523075">
            <a:off x="1119992" y="2461872"/>
            <a:ext cx="1324655" cy="10558842"/>
          </a:xfrm>
          <a:custGeom>
            <a:avLst/>
            <a:gdLst/>
            <a:ahLst/>
            <a:cxnLst/>
            <a:rect r="r" b="b" t="t" l="l"/>
            <a:pathLst>
              <a:path h="10558842" w="1324655">
                <a:moveTo>
                  <a:pt x="0" y="0"/>
                </a:moveTo>
                <a:lnTo>
                  <a:pt x="1324655" y="0"/>
                </a:lnTo>
                <a:lnTo>
                  <a:pt x="1324655" y="10558842"/>
                </a:lnTo>
                <a:lnTo>
                  <a:pt x="0" y="1055884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5" id="25"/>
          <p:cNvGrpSpPr/>
          <p:nvPr/>
        </p:nvGrpSpPr>
        <p:grpSpPr>
          <a:xfrm rot="-418072">
            <a:off x="2625452" y="3377657"/>
            <a:ext cx="13272947" cy="4788655"/>
            <a:chOff x="0" y="0"/>
            <a:chExt cx="3495756" cy="1261209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3495756" cy="1261209"/>
            </a:xfrm>
            <a:custGeom>
              <a:avLst/>
              <a:gdLst/>
              <a:ahLst/>
              <a:cxnLst/>
              <a:rect r="r" b="b" t="t" l="l"/>
              <a:pathLst>
                <a:path h="1261209" w="3495756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47625"/>
              <a:ext cx="3495756" cy="130883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8" id="28"/>
          <p:cNvSpPr/>
          <p:nvPr/>
        </p:nvSpPr>
        <p:spPr>
          <a:xfrm flipH="false" flipV="false" rot="1361156">
            <a:off x="14158376" y="1182294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29" id="29"/>
          <p:cNvSpPr/>
          <p:nvPr/>
        </p:nvSpPr>
        <p:spPr>
          <a:xfrm flipV="true">
            <a:off x="4969493" y="5735727"/>
            <a:ext cx="10252602" cy="1213431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0" id="30"/>
          <p:cNvSpPr txBox="true"/>
          <p:nvPr/>
        </p:nvSpPr>
        <p:spPr>
          <a:xfrm rot="-416449">
            <a:off x="3335808" y="4541714"/>
            <a:ext cx="11828062" cy="17179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3983"/>
              </a:lnSpc>
            </a:pPr>
            <a:r>
              <a:rPr lang="en-US" sz="9987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COMPANY LAW 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5111542" cy="24795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4821" y="2672892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024453" y="1626995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4756" y="1389843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6722" y="1474595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grpSp>
        <p:nvGrpSpPr>
          <p:cNvPr name="Group 21" id="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10430527" y="2800874"/>
            <a:ext cx="7009103" cy="6457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First - Form sent to the registrar of companies and fee paid.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The Memorandum of association and articles of association.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Then certificate of incorporation.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17012455" y="827003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6096942" y="8270037"/>
            <a:ext cx="2332103" cy="1386093"/>
          </a:xfrm>
          <a:custGeom>
            <a:avLst/>
            <a:gdLst/>
            <a:ahLst/>
            <a:cxnLst/>
            <a:rect r="r" b="b" t="t" l="l"/>
            <a:pathLst>
              <a:path h="1386093" w="2332103">
                <a:moveTo>
                  <a:pt x="0" y="0"/>
                </a:moveTo>
                <a:lnTo>
                  <a:pt x="2332103" y="0"/>
                </a:lnTo>
                <a:lnTo>
                  <a:pt x="2332103" y="1386093"/>
                </a:lnTo>
                <a:lnTo>
                  <a:pt x="0" y="13860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678499" y="3519500"/>
            <a:ext cx="7009103" cy="4518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Separate legal person.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Owned by members and managed by directors.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We are focusing in private companies. 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5111542" cy="24795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4821" y="2672892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024453" y="1626995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4756" y="1389843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6722" y="1474595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grpSp>
        <p:nvGrpSpPr>
          <p:cNvPr name="Group 21" id="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10540465" y="3604252"/>
            <a:ext cx="7009103" cy="3871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Company secretary - administrative rules relating to running the company. No requirement to have one.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Called company officer. 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17012455" y="827003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6096942" y="8270037"/>
            <a:ext cx="2332103" cy="1386093"/>
          </a:xfrm>
          <a:custGeom>
            <a:avLst/>
            <a:gdLst/>
            <a:ahLst/>
            <a:cxnLst/>
            <a:rect r="r" b="b" t="t" l="l"/>
            <a:pathLst>
              <a:path h="1386093" w="2332103">
                <a:moveTo>
                  <a:pt x="0" y="0"/>
                </a:moveTo>
                <a:lnTo>
                  <a:pt x="2332103" y="0"/>
                </a:lnTo>
                <a:lnTo>
                  <a:pt x="2332103" y="1386093"/>
                </a:lnTo>
                <a:lnTo>
                  <a:pt x="0" y="138609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678499" y="3519500"/>
            <a:ext cx="7009103" cy="5164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Articles of association main part of constitution. S.33 (Binding)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Will they be the model articles or bespoke articles.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Only bespoke need to be submitted. 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5111542" cy="24795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4821" y="2672892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024453" y="1626995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4756" y="1389843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6722" y="1474595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grpSp>
        <p:nvGrpSpPr>
          <p:cNvPr name="Group 21" id="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10540465" y="3152133"/>
            <a:ext cx="7009103" cy="58109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Company name - S.59.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Cannot use a name that is already being used for an existing LLP or company.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Search of companies house is needed. </a:t>
            </a: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S.53-55 also applies.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17012455" y="827003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6096942" y="8270037"/>
            <a:ext cx="2332103" cy="1386093"/>
          </a:xfrm>
          <a:custGeom>
            <a:avLst/>
            <a:gdLst/>
            <a:ahLst/>
            <a:cxnLst/>
            <a:rect r="r" b="b" t="t" l="l"/>
            <a:pathLst>
              <a:path h="1386093" w="2332103">
                <a:moveTo>
                  <a:pt x="0" y="0"/>
                </a:moveTo>
                <a:lnTo>
                  <a:pt x="2332103" y="0"/>
                </a:lnTo>
                <a:lnTo>
                  <a:pt x="2332103" y="1386093"/>
                </a:lnTo>
                <a:lnTo>
                  <a:pt x="0" y="13860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678499" y="3519500"/>
            <a:ext cx="7009103" cy="4518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Must have a registered office. </a:t>
            </a: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Where the company records will be and official correspondence will be be.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S.86(2) CA 2006 applies.</a:t>
            </a:r>
          </a:p>
          <a:p>
            <a:pPr algn="ctr">
              <a:lnSpc>
                <a:spcPts val="5128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5111542" cy="24795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4821" y="2672892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024453" y="1626995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4756" y="1389843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6722" y="1474595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grpSp>
        <p:nvGrpSpPr>
          <p:cNvPr name="Group 21" id="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10540465" y="3164654"/>
            <a:ext cx="7009103" cy="58109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Memorandum of association - subscribers agree to form a company and agree to become members and in the case of companies with share capital they agree to take at least 1 share each. </a:t>
            </a: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Companies (Registration) Regulations 2008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17012455" y="827003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6096942" y="8270037"/>
            <a:ext cx="2332103" cy="1386093"/>
          </a:xfrm>
          <a:custGeom>
            <a:avLst/>
            <a:gdLst/>
            <a:ahLst/>
            <a:cxnLst/>
            <a:rect r="r" b="b" t="t" l="l"/>
            <a:pathLst>
              <a:path h="1386093" w="2332103">
                <a:moveTo>
                  <a:pt x="0" y="0"/>
                </a:moveTo>
                <a:lnTo>
                  <a:pt x="2332103" y="0"/>
                </a:lnTo>
                <a:lnTo>
                  <a:pt x="2332103" y="1386093"/>
                </a:lnTo>
                <a:lnTo>
                  <a:pt x="0" y="138609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678499" y="3519500"/>
            <a:ext cx="7009103" cy="4518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Incorporation - S.7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Memorandum of association filed at companies house alongside Form INO1.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Let’s take a look at the form.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5111542" cy="24795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4821" y="2672892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024453" y="1626995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4756" y="1389843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6722" y="1474595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grpSp>
        <p:nvGrpSpPr>
          <p:cNvPr name="Group 21" id="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10540465" y="3604252"/>
            <a:ext cx="7009103" cy="3871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A company will have elements such as promotors - those who set it up.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After formation there are other issues to deal with....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17012455" y="827003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3505545" y="335654"/>
            <a:ext cx="2332103" cy="1386093"/>
          </a:xfrm>
          <a:custGeom>
            <a:avLst/>
            <a:gdLst/>
            <a:ahLst/>
            <a:cxnLst/>
            <a:rect r="r" b="b" t="t" l="l"/>
            <a:pathLst>
              <a:path h="1386093" w="2332103">
                <a:moveTo>
                  <a:pt x="0" y="0"/>
                </a:moveTo>
                <a:lnTo>
                  <a:pt x="2332103" y="0"/>
                </a:lnTo>
                <a:lnTo>
                  <a:pt x="2332103" y="1386092"/>
                </a:lnTo>
                <a:lnTo>
                  <a:pt x="0" y="138609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678499" y="3079011"/>
            <a:ext cx="7009103" cy="58109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Persons of significant control are included.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There is a specific criteria.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Companies offices and PSC’s need to have identity verified - Economic Crime and Corporate Transparency Act 2023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5111542" cy="24795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4821" y="2672892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024453" y="1626995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4756" y="1389843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6722" y="1474595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grpSp>
        <p:nvGrpSpPr>
          <p:cNvPr name="Group 21" id="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10540465" y="3196262"/>
            <a:ext cx="7009103" cy="58109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Share capital - issuing new or transferring.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Appointing directors or secretaries.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Accounting reference date.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Company Seal 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17012455" y="827003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6096942" y="8270037"/>
            <a:ext cx="2332103" cy="1386093"/>
          </a:xfrm>
          <a:custGeom>
            <a:avLst/>
            <a:gdLst/>
            <a:ahLst/>
            <a:cxnLst/>
            <a:rect r="r" b="b" t="t" l="l"/>
            <a:pathLst>
              <a:path h="1386093" w="2332103">
                <a:moveTo>
                  <a:pt x="0" y="0"/>
                </a:moveTo>
                <a:lnTo>
                  <a:pt x="2332103" y="0"/>
                </a:lnTo>
                <a:lnTo>
                  <a:pt x="2332103" y="1386093"/>
                </a:lnTo>
                <a:lnTo>
                  <a:pt x="0" y="13860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678499" y="3519500"/>
            <a:ext cx="7009103" cy="5164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Appoint a chair - MA13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Bank account - a new one set up - bank will decide wording used when deciding to open an account. Including limiting money withdrawal, signatures and much more. 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5111542" cy="24795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4821" y="2672892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024453" y="1626995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4756" y="1389843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6722" y="1474595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grpSp>
        <p:nvGrpSpPr>
          <p:cNvPr name="Group 21" id="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10540465" y="3604252"/>
            <a:ext cx="7009103" cy="5164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Disclosure requirements - Company, limited liability partnership and business (names and trading disclosures) Regulations 2015.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May also be a shareholder agreement. 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17012455" y="827003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6096942" y="8270037"/>
            <a:ext cx="2332103" cy="1386093"/>
          </a:xfrm>
          <a:custGeom>
            <a:avLst/>
            <a:gdLst/>
            <a:ahLst/>
            <a:cxnLst/>
            <a:rect r="r" b="b" t="t" l="l"/>
            <a:pathLst>
              <a:path h="1386093" w="2332103">
                <a:moveTo>
                  <a:pt x="0" y="0"/>
                </a:moveTo>
                <a:lnTo>
                  <a:pt x="2332103" y="0"/>
                </a:lnTo>
                <a:lnTo>
                  <a:pt x="2332103" y="1386093"/>
                </a:lnTo>
                <a:lnTo>
                  <a:pt x="0" y="13860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678499" y="3519500"/>
            <a:ext cx="7009103" cy="5164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Tax - Corporation tax on profits. </a:t>
            </a: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Automatic registration when incorporated. </a:t>
            </a: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Still need to deal with registration for the PAYE system, national insurance and possibly VAT. 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5111542" cy="24795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4821" y="2672892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024453" y="1626995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4756" y="1389843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6722" y="1474595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grpSp>
        <p:nvGrpSpPr>
          <p:cNvPr name="Group 21" id="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10540465" y="3604252"/>
            <a:ext cx="7009103" cy="3871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Insurance - employers liability insurance.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Insurance to protect buildings.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Occupiers liability Insurance. 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17012455" y="827003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6096942" y="8270037"/>
            <a:ext cx="2332103" cy="1386093"/>
          </a:xfrm>
          <a:custGeom>
            <a:avLst/>
            <a:gdLst/>
            <a:ahLst/>
            <a:cxnLst/>
            <a:rect r="r" b="b" t="t" l="l"/>
            <a:pathLst>
              <a:path h="1386093" w="2332103">
                <a:moveTo>
                  <a:pt x="0" y="0"/>
                </a:moveTo>
                <a:lnTo>
                  <a:pt x="2332103" y="0"/>
                </a:lnTo>
                <a:lnTo>
                  <a:pt x="2332103" y="1386093"/>
                </a:lnTo>
                <a:lnTo>
                  <a:pt x="0" y="13860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678499" y="3519500"/>
            <a:ext cx="7009103" cy="3871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There are specific rules in relation to entering contracts for example.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But we do need to note the following before continuing ...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5111542" cy="24795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4821" y="2672892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024453" y="1626995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4756" y="1389843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6722" y="1474595"/>
            <a:ext cx="5476589" cy="1253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9"/>
              </a:lnSpc>
            </a:pPr>
            <a:r>
              <a:rPr lang="en-US" sz="7256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COMPANIES</a:t>
            </a:r>
          </a:p>
        </p:txBody>
      </p:sp>
      <p:grpSp>
        <p:nvGrpSpPr>
          <p:cNvPr name="Group 21" id="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10540465" y="3339113"/>
            <a:ext cx="7009103" cy="58109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Environmental permits - harmful substances or recycling waste for example.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Intellectual property - Trade Marks/ copyright/patent.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May wish to form company terms and conditions. 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17012455" y="827003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6096942" y="8270037"/>
            <a:ext cx="2332103" cy="1386093"/>
          </a:xfrm>
          <a:custGeom>
            <a:avLst/>
            <a:gdLst/>
            <a:ahLst/>
            <a:cxnLst/>
            <a:rect r="r" b="b" t="t" l="l"/>
            <a:pathLst>
              <a:path h="1386093" w="2332103">
                <a:moveTo>
                  <a:pt x="0" y="0"/>
                </a:moveTo>
                <a:lnTo>
                  <a:pt x="2332103" y="0"/>
                </a:lnTo>
                <a:lnTo>
                  <a:pt x="2332103" y="1386093"/>
                </a:lnTo>
                <a:lnTo>
                  <a:pt x="0" y="13860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678499" y="3098061"/>
            <a:ext cx="7009103" cy="6341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568"/>
              </a:lnSpc>
            </a:pPr>
            <a:r>
              <a:rPr lang="en-US" sz="32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Compliance with the Data Protection Act 2018. </a:t>
            </a:r>
          </a:p>
          <a:p>
            <a:pPr algn="ctr">
              <a:lnSpc>
                <a:spcPts val="4568"/>
              </a:lnSpc>
            </a:pPr>
          </a:p>
          <a:p>
            <a:pPr algn="ctr">
              <a:lnSpc>
                <a:spcPts val="4568"/>
              </a:lnSpc>
            </a:pPr>
            <a:r>
              <a:rPr lang="en-US" sz="32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If change use of a property planning permission may be needed. </a:t>
            </a:r>
          </a:p>
          <a:p>
            <a:pPr algn="ctr">
              <a:lnSpc>
                <a:spcPts val="4568"/>
              </a:lnSpc>
            </a:pPr>
          </a:p>
          <a:p>
            <a:pPr algn="ctr">
              <a:lnSpc>
                <a:spcPts val="4568"/>
              </a:lnSpc>
            </a:pPr>
            <a:r>
              <a:rPr lang="en-US" sz="326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If work from home or self employed only if it changes the character of the property.</a:t>
            </a:r>
          </a:p>
          <a:p>
            <a:pPr algn="ctr">
              <a:lnSpc>
                <a:spcPts val="5128"/>
              </a:lnSpc>
            </a:pP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00429" y="76254"/>
            <a:ext cx="10305738" cy="10287000"/>
          </a:xfrm>
          <a:custGeom>
            <a:avLst/>
            <a:gdLst/>
            <a:ahLst/>
            <a:cxnLst/>
            <a:rect r="r" b="b" t="t" l="l"/>
            <a:pathLst>
              <a:path h="10287000" w="10305738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309" y="0"/>
            <a:ext cx="10305738" cy="10287000"/>
          </a:xfrm>
          <a:custGeom>
            <a:avLst/>
            <a:gdLst/>
            <a:ahLst/>
            <a:cxnLst/>
            <a:rect r="r" b="b" t="t" l="l"/>
            <a:pathLst>
              <a:path h="10287000" w="10305738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name="Group 5" id="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4311933" cy="2439800"/>
              </a:xfrm>
              <a:custGeom>
                <a:avLst/>
                <a:gdLst/>
                <a:ahLst/>
                <a:cxnLst/>
                <a:rect r="r" b="b" t="t" l="l"/>
                <a:pathLst>
                  <a:path h="2439800" w="4311933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8" id="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name="Freeform 9" id="9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C3C1ED"/>
              </a:solidFill>
            </p:spPr>
          </p:sp>
          <p:sp>
            <p:nvSpPr>
              <p:cNvPr name="TextBox 10" id="10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1" id="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4" id="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7" id="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name="Freeform 18" id="18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9" id="19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0" id="20"/>
            <p:cNvSpPr/>
            <p:nvPr/>
          </p:nvSpPr>
          <p:spPr>
            <a:xfrm flipH="false" flipV="false"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r="r" b="b" t="t" l="l"/>
              <a:pathLst>
                <a:path h="3359460" w="12797941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  <p:grpSp>
          <p:nvGrpSpPr>
            <p:cNvPr name="Group 21" id="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name="Freeform 22" id="22"/>
              <p:cNvSpPr/>
              <p:nvPr/>
            </p:nvSpPr>
            <p:spPr>
              <a:xfrm flipH="false" flipV="false" rot="0">
                <a:off x="0" y="0"/>
                <a:ext cx="3796084" cy="2380845"/>
              </a:xfrm>
              <a:custGeom>
                <a:avLst/>
                <a:gdLst/>
                <a:ahLst/>
                <a:cxnLst/>
                <a:rect r="r" b="b" t="t" l="l"/>
                <a:pathLst>
                  <a:path h="2380845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3" id="23"/>
              <p:cNvSpPr txBox="true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4" id="24"/>
            <p:cNvSpPr/>
            <p:nvPr/>
          </p:nvSpPr>
          <p:spPr>
            <a:xfrm flipH="false" flipV="false" rot="0">
              <a:off x="0" y="1035743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25" id="25"/>
          <p:cNvSpPr/>
          <p:nvPr/>
        </p:nvSpPr>
        <p:spPr>
          <a:xfrm flipH="false" flipV="false" rot="1361156">
            <a:off x="14044883" y="346959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0" y="0"/>
                </a:lnTo>
                <a:lnTo>
                  <a:pt x="2466840" y="2480371"/>
                </a:lnTo>
                <a:lnTo>
                  <a:pt x="0" y="248037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3365038" y="2842910"/>
            <a:ext cx="6119146" cy="7115286"/>
          </a:xfrm>
          <a:custGeom>
            <a:avLst/>
            <a:gdLst/>
            <a:ahLst/>
            <a:cxnLst/>
            <a:rect r="r" b="b" t="t" l="l"/>
            <a:pathLst>
              <a:path h="7115286" w="6119146">
                <a:moveTo>
                  <a:pt x="0" y="0"/>
                </a:moveTo>
                <a:lnTo>
                  <a:pt x="6119146" y="0"/>
                </a:lnTo>
                <a:lnTo>
                  <a:pt x="6119146" y="7115286"/>
                </a:lnTo>
                <a:lnTo>
                  <a:pt x="0" y="711528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7" id="27"/>
          <p:cNvSpPr/>
          <p:nvPr/>
        </p:nvSpPr>
        <p:spPr>
          <a:xfrm flipH="false" flipV="false" rot="0">
            <a:off x="9759310" y="2842910"/>
            <a:ext cx="6119146" cy="7115286"/>
          </a:xfrm>
          <a:custGeom>
            <a:avLst/>
            <a:gdLst/>
            <a:ahLst/>
            <a:cxnLst/>
            <a:rect r="r" b="b" t="t" l="l"/>
            <a:pathLst>
              <a:path h="7115286" w="6119146">
                <a:moveTo>
                  <a:pt x="0" y="0"/>
                </a:moveTo>
                <a:lnTo>
                  <a:pt x="6119146" y="0"/>
                </a:lnTo>
                <a:lnTo>
                  <a:pt x="6119146" y="7115286"/>
                </a:lnTo>
                <a:lnTo>
                  <a:pt x="0" y="711528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8" id="28"/>
          <p:cNvSpPr txBox="true"/>
          <p:nvPr/>
        </p:nvSpPr>
        <p:spPr>
          <a:xfrm rot="0">
            <a:off x="5783170" y="1564875"/>
            <a:ext cx="6721660" cy="16337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 u="sng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SUMMARY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3826764" y="4548662"/>
            <a:ext cx="5195694" cy="37782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Companies Act 2006 </a:t>
            </a:r>
          </a:p>
          <a:p>
            <a:pPr algn="ctr">
              <a:lnSpc>
                <a:spcPts val="5002"/>
              </a:lnSpc>
            </a:pPr>
          </a:p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INO1 form. </a:t>
            </a:r>
          </a:p>
          <a:p>
            <a:pPr algn="ctr">
              <a:lnSpc>
                <a:spcPts val="5002"/>
              </a:lnSpc>
            </a:pPr>
          </a:p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Incorporation documents. 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0221036" y="4644134"/>
            <a:ext cx="5195694" cy="37782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Articles of Association </a:t>
            </a:r>
          </a:p>
          <a:p>
            <a:pPr algn="ctr">
              <a:lnSpc>
                <a:spcPts val="5002"/>
              </a:lnSpc>
            </a:pPr>
          </a:p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Memorandum of association </a:t>
            </a:r>
          </a:p>
          <a:p>
            <a:pPr algn="ctr">
              <a:lnSpc>
                <a:spcPts val="5002"/>
              </a:lnSpc>
            </a:pPr>
          </a:p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Ben Sen Handwriting"/>
                <a:ea typeface="Ben Sen Handwriting"/>
                <a:cs typeface="Ben Sen Handwriting"/>
                <a:sym typeface="Ben Sen Handwriting"/>
              </a:rPr>
              <a:t>Key factors to consider. 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3611842" y="3508198"/>
            <a:ext cx="1443488" cy="974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01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0221036" y="3659959"/>
            <a:ext cx="1443488" cy="974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Lilita One"/>
                <a:ea typeface="Lilita One"/>
                <a:cs typeface="Lilita One"/>
                <a:sym typeface="Lilita One"/>
              </a:rPr>
              <a:t>02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DAGnaUcMDOg</dc:identifier>
  <dcterms:modified xsi:type="dcterms:W3CDTF">2011-08-01T06:04:30Z</dcterms:modified>
  <cp:revision>1</cp:revision>
  <dc:title>An introduction to companies - ETHICS AND LAW </dc:title>
</cp:coreProperties>
</file>