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6"/>
  </p:notesMasterIdLst>
  <p:sldIdLst>
    <p:sldId id="256" r:id="rId2"/>
    <p:sldId id="257" r:id="rId3"/>
    <p:sldId id="258" r:id="rId4"/>
    <p:sldId id="259" r:id="rId5"/>
    <p:sldId id="260" r:id="rId6"/>
    <p:sldId id="268" r:id="rId7"/>
    <p:sldId id="269" r:id="rId8"/>
    <p:sldId id="261" r:id="rId9"/>
    <p:sldId id="338" r:id="rId10"/>
    <p:sldId id="273" r:id="rId11"/>
    <p:sldId id="274" r:id="rId12"/>
    <p:sldId id="276" r:id="rId13"/>
    <p:sldId id="350" r:id="rId14"/>
    <p:sldId id="278" r:id="rId15"/>
    <p:sldId id="280" r:id="rId16"/>
    <p:sldId id="263" r:id="rId17"/>
    <p:sldId id="337" r:id="rId18"/>
    <p:sldId id="282" r:id="rId19"/>
    <p:sldId id="284" r:id="rId20"/>
    <p:sldId id="349" r:id="rId21"/>
    <p:sldId id="342" r:id="rId22"/>
    <p:sldId id="289" r:id="rId23"/>
    <p:sldId id="291" r:id="rId24"/>
    <p:sldId id="292" r:id="rId25"/>
    <p:sldId id="308" r:id="rId26"/>
    <p:sldId id="306" r:id="rId27"/>
    <p:sldId id="332" r:id="rId28"/>
    <p:sldId id="333" r:id="rId29"/>
    <p:sldId id="330" r:id="rId30"/>
    <p:sldId id="331" r:id="rId31"/>
    <p:sldId id="266" r:id="rId32"/>
    <p:sldId id="304" r:id="rId33"/>
    <p:sldId id="305" r:id="rId34"/>
    <p:sldId id="267" r:id="rId35"/>
  </p:sldIdLst>
  <p:sldSz cx="18288000" cy="10287000"/>
  <p:notesSz cx="6858000" cy="9144000"/>
  <p:embeddedFontLst>
    <p:embeddedFont>
      <p:font typeface="Arial MT Pro Bold" panose="020B0604020202020204" charset="0"/>
      <p:regular r:id="rId37"/>
    </p:embeddedFont>
    <p:embeddedFont>
      <p:font typeface="Arial Rounded MT Bold" panose="020F0704030504030204" pitchFamily="34" charset="0"/>
      <p:regular r:id="rId38"/>
    </p:embeddedFont>
    <p:embeddedFont>
      <p:font typeface="Cambria Math" panose="02040503050406030204" pitchFamily="18" charset="0"/>
      <p:regular r:id="rId39"/>
    </p:embeddedFont>
    <p:embeddedFont>
      <p:font typeface="Inria Serif" panose="020B0604020202020204" charset="0"/>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9CEEC8-DB81-415D-8A8C-BAA9C24B0482}" v="25" dt="2026-05-04T19:52:25.681"/>
    <p1510:client id="{C9CD6D1E-2139-4ED5-A163-2D546084FE4A}" v="6" dt="2026-05-05T19:15:05.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3" autoAdjust="0"/>
    <p:restoredTop sz="50450" autoAdjust="0"/>
  </p:normalViewPr>
  <p:slideViewPr>
    <p:cSldViewPr>
      <p:cViewPr varScale="1">
        <p:scale>
          <a:sx n="37" d="100"/>
          <a:sy n="37" d="100"/>
        </p:scale>
        <p:origin x="2140" y="44"/>
      </p:cViewPr>
      <p:guideLst>
        <p:guide orient="horz" pos="2160"/>
        <p:guide pos="2880"/>
      </p:guideLst>
    </p:cSldViewPr>
  </p:slideViewPr>
  <p:outlineViewPr>
    <p:cViewPr>
      <p:scale>
        <a:sx n="33" d="100"/>
        <a:sy n="33" d="100"/>
      </p:scale>
      <p:origin x="0" y="0"/>
    </p:cViewPr>
  </p:outlineViewPr>
  <p:notesTextViewPr>
    <p:cViewPr>
      <p:scale>
        <a:sx n="400" d="100"/>
        <a:sy n="4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ndarp sharda" userId="ef97274f0cf1a40f" providerId="LiveId" clId="{CA08B096-0B5A-4C22-9948-0659F8F23E67}"/>
    <pc:docChg chg="undo custSel addSld delSld modSld sldOrd">
      <pc:chgData name="kandarp sharda" userId="ef97274f0cf1a40f" providerId="LiveId" clId="{CA08B096-0B5A-4C22-9948-0659F8F23E67}" dt="2026-05-05T19:15:05.955" v="1459"/>
      <pc:docMkLst>
        <pc:docMk/>
      </pc:docMkLst>
      <pc:sldChg chg="modSp mod">
        <pc:chgData name="kandarp sharda" userId="ef97274f0cf1a40f" providerId="LiveId" clId="{CA08B096-0B5A-4C22-9948-0659F8F23E67}" dt="2026-05-04T20:03:24.888" v="1442" actId="1076"/>
        <pc:sldMkLst>
          <pc:docMk/>
          <pc:sldMk cId="0" sldId="256"/>
        </pc:sldMkLst>
        <pc:spChg chg="mod">
          <ac:chgData name="kandarp sharda" userId="ef97274f0cf1a40f" providerId="LiveId" clId="{CA08B096-0B5A-4C22-9948-0659F8F23E67}" dt="2026-05-04T18:21:36.007" v="1200" actId="1076"/>
          <ac:spMkLst>
            <pc:docMk/>
            <pc:sldMk cId="0" sldId="256"/>
            <ac:spMk id="14" creationId="{00000000-0000-0000-0000-000000000000}"/>
          </ac:spMkLst>
        </pc:spChg>
        <pc:spChg chg="mod">
          <ac:chgData name="kandarp sharda" userId="ef97274f0cf1a40f" providerId="LiveId" clId="{CA08B096-0B5A-4C22-9948-0659F8F23E67}" dt="2026-05-04T18:21:40.798" v="1201" actId="1076"/>
          <ac:spMkLst>
            <pc:docMk/>
            <pc:sldMk cId="0" sldId="256"/>
            <ac:spMk id="15" creationId="{00000000-0000-0000-0000-000000000000}"/>
          </ac:spMkLst>
        </pc:spChg>
        <pc:picChg chg="mod">
          <ac:chgData name="kandarp sharda" userId="ef97274f0cf1a40f" providerId="LiveId" clId="{CA08B096-0B5A-4C22-9948-0659F8F23E67}" dt="2026-05-04T20:03:24.888" v="1442" actId="1076"/>
          <ac:picMkLst>
            <pc:docMk/>
            <pc:sldMk cId="0" sldId="256"/>
            <ac:picMk id="16" creationId="{20A6B2F4-B32D-9A0A-B79A-82B3D3C27799}"/>
          </ac:picMkLst>
        </pc:picChg>
      </pc:sldChg>
      <pc:sldChg chg="modSp mod">
        <pc:chgData name="kandarp sharda" userId="ef97274f0cf1a40f" providerId="LiveId" clId="{CA08B096-0B5A-4C22-9948-0659F8F23E67}" dt="2026-05-04T20:00:30.863" v="1438" actId="1076"/>
        <pc:sldMkLst>
          <pc:docMk/>
          <pc:sldMk cId="0" sldId="257"/>
        </pc:sldMkLst>
        <pc:spChg chg="mod">
          <ac:chgData name="kandarp sharda" userId="ef97274f0cf1a40f" providerId="LiveId" clId="{CA08B096-0B5A-4C22-9948-0659F8F23E67}" dt="2026-05-04T20:00:16.262" v="1437" actId="1076"/>
          <ac:spMkLst>
            <pc:docMk/>
            <pc:sldMk cId="0" sldId="257"/>
            <ac:spMk id="5" creationId="{00000000-0000-0000-0000-000000000000}"/>
          </ac:spMkLst>
        </pc:spChg>
        <pc:spChg chg="mod">
          <ac:chgData name="kandarp sharda" userId="ef97274f0cf1a40f" providerId="LiveId" clId="{CA08B096-0B5A-4C22-9948-0659F8F23E67}" dt="2026-05-04T20:00:01.987" v="1435" actId="14100"/>
          <ac:spMkLst>
            <pc:docMk/>
            <pc:sldMk cId="0" sldId="257"/>
            <ac:spMk id="9" creationId="{00000000-0000-0000-0000-000000000000}"/>
          </ac:spMkLst>
        </pc:spChg>
        <pc:picChg chg="mod">
          <ac:chgData name="kandarp sharda" userId="ef97274f0cf1a40f" providerId="LiveId" clId="{CA08B096-0B5A-4C22-9948-0659F8F23E67}" dt="2026-05-04T20:00:30.863" v="1438" actId="1076"/>
          <ac:picMkLst>
            <pc:docMk/>
            <pc:sldMk cId="0" sldId="257"/>
            <ac:picMk id="13" creationId="{F50F66E0-0D23-00DA-A523-016A76D72674}"/>
          </ac:picMkLst>
        </pc:picChg>
      </pc:sldChg>
      <pc:sldChg chg="modSp del mod">
        <pc:chgData name="kandarp sharda" userId="ef97274f0cf1a40f" providerId="LiveId" clId="{CA08B096-0B5A-4C22-9948-0659F8F23E67}" dt="2026-05-04T17:04:46.416" v="747"/>
        <pc:sldMkLst>
          <pc:docMk/>
          <pc:sldMk cId="0" sldId="264"/>
        </pc:sldMkLst>
        <pc:spChg chg="mod">
          <ac:chgData name="kandarp sharda" userId="ef97274f0cf1a40f" providerId="LiveId" clId="{CA08B096-0B5A-4C22-9948-0659F8F23E67}" dt="2026-05-04T17:04:26.093" v="740"/>
          <ac:spMkLst>
            <pc:docMk/>
            <pc:sldMk cId="0" sldId="264"/>
            <ac:spMk id="16" creationId="{00000000-0000-0000-0000-000000000000}"/>
          </ac:spMkLst>
        </pc:spChg>
        <pc:spChg chg="mod">
          <ac:chgData name="kandarp sharda" userId="ef97274f0cf1a40f" providerId="LiveId" clId="{CA08B096-0B5A-4C22-9948-0659F8F23E67}" dt="2026-05-04T17:04:26.094" v="742"/>
          <ac:spMkLst>
            <pc:docMk/>
            <pc:sldMk cId="0" sldId="264"/>
            <ac:spMk id="20" creationId="{00000000-0000-0000-0000-000000000000}"/>
          </ac:spMkLst>
        </pc:spChg>
        <pc:spChg chg="mod">
          <ac:chgData name="kandarp sharda" userId="ef97274f0cf1a40f" providerId="LiveId" clId="{CA08B096-0B5A-4C22-9948-0659F8F23E67}" dt="2026-05-04T17:04:26.095" v="744"/>
          <ac:spMkLst>
            <pc:docMk/>
            <pc:sldMk cId="0" sldId="264"/>
            <ac:spMk id="21" creationId="{00000000-0000-0000-0000-000000000000}"/>
          </ac:spMkLst>
        </pc:spChg>
        <pc:grpChg chg="mod">
          <ac:chgData name="kandarp sharda" userId="ef97274f0cf1a40f" providerId="LiveId" clId="{CA08B096-0B5A-4C22-9948-0659F8F23E67}" dt="2026-05-04T17:04:26.092" v="736"/>
          <ac:grpSpMkLst>
            <pc:docMk/>
            <pc:sldMk cId="0" sldId="264"/>
            <ac:grpSpMk id="10" creationId="{00000000-0000-0000-0000-000000000000}"/>
          </ac:grpSpMkLst>
        </pc:grpChg>
        <pc:grpChg chg="mod">
          <ac:chgData name="kandarp sharda" userId="ef97274f0cf1a40f" providerId="LiveId" clId="{CA08B096-0B5A-4C22-9948-0659F8F23E67}" dt="2026-05-04T17:04:26.093" v="738"/>
          <ac:grpSpMkLst>
            <pc:docMk/>
            <pc:sldMk cId="0" sldId="264"/>
            <ac:grpSpMk id="13" creationId="{00000000-0000-0000-0000-000000000000}"/>
          </ac:grpSpMkLst>
        </pc:grpChg>
        <pc:picChg chg="mod">
          <ac:chgData name="kandarp sharda" userId="ef97274f0cf1a40f" providerId="LiveId" clId="{CA08B096-0B5A-4C22-9948-0659F8F23E67}" dt="2026-05-04T17:04:26.095" v="745"/>
          <ac:picMkLst>
            <pc:docMk/>
            <pc:sldMk cId="0" sldId="264"/>
            <ac:picMk id="27" creationId="{D9E1BB87-113A-8FC7-92DD-F0248D2183CD}"/>
          </ac:picMkLst>
        </pc:picChg>
      </pc:sldChg>
      <pc:sldChg chg="modSp mod modTransition">
        <pc:chgData name="kandarp sharda" userId="ef97274f0cf1a40f" providerId="LiveId" clId="{CA08B096-0B5A-4C22-9948-0659F8F23E67}" dt="2026-05-05T19:14:56.057" v="1456"/>
        <pc:sldMkLst>
          <pc:docMk/>
          <pc:sldMk cId="0" sldId="266"/>
        </pc:sldMkLst>
        <pc:spChg chg="mod">
          <ac:chgData name="kandarp sharda" userId="ef97274f0cf1a40f" providerId="LiveId" clId="{CA08B096-0B5A-4C22-9948-0659F8F23E67}" dt="2026-05-04T17:58:26.943" v="1181" actId="20577"/>
          <ac:spMkLst>
            <pc:docMk/>
            <pc:sldMk cId="0" sldId="266"/>
            <ac:spMk id="20" creationId="{DC5EE3F9-84C4-E191-FAEF-A28E1743E362}"/>
          </ac:spMkLst>
        </pc:spChg>
      </pc:sldChg>
      <pc:sldChg chg="modTransition">
        <pc:chgData name="kandarp sharda" userId="ef97274f0cf1a40f" providerId="LiveId" clId="{CA08B096-0B5A-4C22-9948-0659F8F23E67}" dt="2026-05-05T19:15:05.955" v="1459"/>
        <pc:sldMkLst>
          <pc:docMk/>
          <pc:sldMk cId="0" sldId="267"/>
        </pc:sldMkLst>
      </pc:sldChg>
      <pc:sldChg chg="modSp add del mod">
        <pc:chgData name="kandarp sharda" userId="ef97274f0cf1a40f" providerId="LiveId" clId="{CA08B096-0B5A-4C22-9948-0659F8F23E67}" dt="2026-05-04T17:43:38.882" v="1087" actId="20577"/>
        <pc:sldMkLst>
          <pc:docMk/>
          <pc:sldMk cId="3195576866" sldId="268"/>
        </pc:sldMkLst>
        <pc:spChg chg="mod">
          <ac:chgData name="kandarp sharda" userId="ef97274f0cf1a40f" providerId="LiveId" clId="{CA08B096-0B5A-4C22-9948-0659F8F23E67}" dt="2026-05-04T17:17:24.082" v="911" actId="1076"/>
          <ac:spMkLst>
            <pc:docMk/>
            <pc:sldMk cId="3195576866" sldId="268"/>
            <ac:spMk id="8" creationId="{2FFD56F1-F840-25C9-6E81-C538094FE9BF}"/>
          </ac:spMkLst>
        </pc:spChg>
        <pc:spChg chg="mod">
          <ac:chgData name="kandarp sharda" userId="ef97274f0cf1a40f" providerId="LiveId" clId="{CA08B096-0B5A-4C22-9948-0659F8F23E67}" dt="2026-05-04T17:43:38.882" v="1087" actId="20577"/>
          <ac:spMkLst>
            <pc:docMk/>
            <pc:sldMk cId="3195576866" sldId="268"/>
            <ac:spMk id="9" creationId="{1279972E-A0BE-55AA-9FBA-B4F5B30310F1}"/>
          </ac:spMkLst>
        </pc:spChg>
        <pc:picChg chg="mod">
          <ac:chgData name="kandarp sharda" userId="ef97274f0cf1a40f" providerId="LiveId" clId="{CA08B096-0B5A-4C22-9948-0659F8F23E67}" dt="2026-05-04T17:42:58.196" v="1079" actId="1076"/>
          <ac:picMkLst>
            <pc:docMk/>
            <pc:sldMk cId="3195576866" sldId="268"/>
            <ac:picMk id="11" creationId="{28409E1A-35FD-10D7-DFE5-7D021BEC4598}"/>
          </ac:picMkLst>
        </pc:picChg>
      </pc:sldChg>
      <pc:sldChg chg="del modNotesTx">
        <pc:chgData name="kandarp sharda" userId="ef97274f0cf1a40f" providerId="LiveId" clId="{CA08B096-0B5A-4C22-9948-0659F8F23E67}" dt="2026-05-04T17:19:26.461" v="915"/>
        <pc:sldMkLst>
          <pc:docMk/>
          <pc:sldMk cId="2580125042" sldId="272"/>
        </pc:sldMkLst>
      </pc:sldChg>
      <pc:sldChg chg="modNotesTx">
        <pc:chgData name="kandarp sharda" userId="ef97274f0cf1a40f" providerId="LiveId" clId="{CA08B096-0B5A-4C22-9948-0659F8F23E67}" dt="2026-05-04T17:29:59.267" v="1002" actId="20577"/>
        <pc:sldMkLst>
          <pc:docMk/>
          <pc:sldMk cId="3685461187" sldId="273"/>
        </pc:sldMkLst>
      </pc:sldChg>
      <pc:sldChg chg="modSp mod modNotesTx">
        <pc:chgData name="kandarp sharda" userId="ef97274f0cf1a40f" providerId="LiveId" clId="{CA08B096-0B5A-4C22-9948-0659F8F23E67}" dt="2026-05-04T17:49:09.077" v="1105" actId="20577"/>
        <pc:sldMkLst>
          <pc:docMk/>
          <pc:sldMk cId="244432196" sldId="276"/>
        </pc:sldMkLst>
        <pc:spChg chg="mod">
          <ac:chgData name="kandarp sharda" userId="ef97274f0cf1a40f" providerId="LiveId" clId="{CA08B096-0B5A-4C22-9948-0659F8F23E67}" dt="2026-05-04T17:49:09.077" v="1105" actId="20577"/>
          <ac:spMkLst>
            <pc:docMk/>
            <pc:sldMk cId="244432196" sldId="276"/>
            <ac:spMk id="16" creationId="{557021F3-E3F4-8A52-107C-D3A020D2E92E}"/>
          </ac:spMkLst>
        </pc:spChg>
      </pc:sldChg>
      <pc:sldChg chg="addSp delSp modSp mod modTransition setBg">
        <pc:chgData name="kandarp sharda" userId="ef97274f0cf1a40f" providerId="LiveId" clId="{CA08B096-0B5A-4C22-9948-0659F8F23E67}" dt="2026-05-05T19:14:32.423" v="1454"/>
        <pc:sldMkLst>
          <pc:docMk/>
          <pc:sldMk cId="3070356423" sldId="278"/>
        </pc:sldMkLst>
        <pc:spChg chg="add del">
          <ac:chgData name="kandarp sharda" userId="ef97274f0cf1a40f" providerId="LiveId" clId="{CA08B096-0B5A-4C22-9948-0659F8F23E67}" dt="2026-05-04T19:59:27.022" v="1433"/>
          <ac:spMkLst>
            <pc:docMk/>
            <pc:sldMk cId="3070356423" sldId="278"/>
            <ac:spMk id="11" creationId="{EF4E3670-E7CF-BAC4-D6C3-E72EE7C5AF43}"/>
          </ac:spMkLst>
        </pc:spChg>
        <pc:spChg chg="mod">
          <ac:chgData name="kandarp sharda" userId="ef97274f0cf1a40f" providerId="LiveId" clId="{CA08B096-0B5A-4C22-9948-0659F8F23E67}" dt="2026-05-04T19:45:48.731" v="1309" actId="207"/>
          <ac:spMkLst>
            <pc:docMk/>
            <pc:sldMk cId="3070356423" sldId="278"/>
            <ac:spMk id="16" creationId="{C5029B58-56A6-7470-2F44-9793397265DB}"/>
          </ac:spMkLst>
        </pc:spChg>
        <pc:grpChg chg="add del">
          <ac:chgData name="kandarp sharda" userId="ef97274f0cf1a40f" providerId="LiveId" clId="{CA08B096-0B5A-4C22-9948-0659F8F23E67}" dt="2026-05-04T19:59:27.022" v="1433"/>
          <ac:grpSpMkLst>
            <pc:docMk/>
            <pc:sldMk cId="3070356423" sldId="278"/>
            <ac:grpSpMk id="8" creationId="{AD02917D-72FA-87F5-27C3-6AA6723E4EE1}"/>
          </ac:grpSpMkLst>
        </pc:grpChg>
      </pc:sldChg>
      <pc:sldChg chg="del modNotesTx">
        <pc:chgData name="kandarp sharda" userId="ef97274f0cf1a40f" providerId="LiveId" clId="{CA08B096-0B5A-4C22-9948-0659F8F23E67}" dt="2026-05-04T20:01:59.438" v="1441"/>
        <pc:sldMkLst>
          <pc:docMk/>
          <pc:sldMk cId="1751884340" sldId="279"/>
        </pc:sldMkLst>
      </pc:sldChg>
      <pc:sldChg chg="del">
        <pc:chgData name="kandarp sharda" userId="ef97274f0cf1a40f" providerId="LiveId" clId="{CA08B096-0B5A-4C22-9948-0659F8F23E67}" dt="2026-05-04T17:08:07.246" v="764"/>
        <pc:sldMkLst>
          <pc:docMk/>
          <pc:sldMk cId="3125653963" sldId="281"/>
        </pc:sldMkLst>
      </pc:sldChg>
      <pc:sldChg chg="modSp mod modNotesTx">
        <pc:chgData name="kandarp sharda" userId="ef97274f0cf1a40f" providerId="LiveId" clId="{CA08B096-0B5A-4C22-9948-0659F8F23E67}" dt="2026-05-04T19:47:30.838" v="1323" actId="1076"/>
        <pc:sldMkLst>
          <pc:docMk/>
          <pc:sldMk cId="1099197361" sldId="282"/>
        </pc:sldMkLst>
        <pc:spChg chg="mod">
          <ac:chgData name="kandarp sharda" userId="ef97274f0cf1a40f" providerId="LiveId" clId="{CA08B096-0B5A-4C22-9948-0659F8F23E67}" dt="2026-05-04T19:47:30.838" v="1323" actId="1076"/>
          <ac:spMkLst>
            <pc:docMk/>
            <pc:sldMk cId="1099197361" sldId="282"/>
            <ac:spMk id="2" creationId="{1E64655D-31A3-3909-4323-952723E8E0CE}"/>
          </ac:spMkLst>
        </pc:spChg>
      </pc:sldChg>
      <pc:sldChg chg="addSp delSp modSp mod">
        <pc:chgData name="kandarp sharda" userId="ef97274f0cf1a40f" providerId="LiveId" clId="{CA08B096-0B5A-4C22-9948-0659F8F23E67}" dt="2026-05-04T19:52:22.768" v="1411" actId="21"/>
        <pc:sldMkLst>
          <pc:docMk/>
          <pc:sldMk cId="3055207144" sldId="284"/>
        </pc:sldMkLst>
        <pc:spChg chg="add del mod">
          <ac:chgData name="kandarp sharda" userId="ef97274f0cf1a40f" providerId="LiveId" clId="{CA08B096-0B5A-4C22-9948-0659F8F23E67}" dt="2026-05-04T19:52:22.768" v="1411" actId="21"/>
          <ac:spMkLst>
            <pc:docMk/>
            <pc:sldMk cId="3055207144" sldId="284"/>
            <ac:spMk id="4" creationId="{8A84AB84-E438-4F69-3234-E341428AB646}"/>
          </ac:spMkLst>
        </pc:spChg>
      </pc:sldChg>
      <pc:sldChg chg="modSp del mod">
        <pc:chgData name="kandarp sharda" userId="ef97274f0cf1a40f" providerId="LiveId" clId="{CA08B096-0B5A-4C22-9948-0659F8F23E67}" dt="2026-05-04T19:34:01.381" v="1208"/>
        <pc:sldMkLst>
          <pc:docMk/>
          <pc:sldMk cId="3685653209" sldId="285"/>
        </pc:sldMkLst>
        <pc:spChg chg="mod">
          <ac:chgData name="kandarp sharda" userId="ef97274f0cf1a40f" providerId="LiveId" clId="{CA08B096-0B5A-4C22-9948-0659F8F23E67}" dt="2026-05-04T17:34:35.502" v="1037" actId="1076"/>
          <ac:spMkLst>
            <pc:docMk/>
            <pc:sldMk cId="3685653209" sldId="285"/>
            <ac:spMk id="13" creationId="{E24E80C7-E3C9-86AB-EC4C-452458349A7B}"/>
          </ac:spMkLst>
        </pc:spChg>
      </pc:sldChg>
      <pc:sldChg chg="modSp del mod">
        <pc:chgData name="kandarp sharda" userId="ef97274f0cf1a40f" providerId="LiveId" clId="{CA08B096-0B5A-4C22-9948-0659F8F23E67}" dt="2026-05-04T19:35:18.615" v="1231"/>
        <pc:sldMkLst>
          <pc:docMk/>
          <pc:sldMk cId="1766408083" sldId="286"/>
        </pc:sldMkLst>
        <pc:spChg chg="mod">
          <ac:chgData name="kandarp sharda" userId="ef97274f0cf1a40f" providerId="LiveId" clId="{CA08B096-0B5A-4C22-9948-0659F8F23E67}" dt="2026-05-04T18:42:35.335" v="1206" actId="1076"/>
          <ac:spMkLst>
            <pc:docMk/>
            <pc:sldMk cId="1766408083" sldId="286"/>
            <ac:spMk id="2" creationId="{94CF285D-2B78-6717-5D2A-543FDD241E5C}"/>
          </ac:spMkLst>
        </pc:spChg>
      </pc:sldChg>
      <pc:sldChg chg="del">
        <pc:chgData name="kandarp sharda" userId="ef97274f0cf1a40f" providerId="LiveId" clId="{CA08B096-0B5A-4C22-9948-0659F8F23E67}" dt="2026-05-04T17:20:50.467" v="917"/>
        <pc:sldMkLst>
          <pc:docMk/>
          <pc:sldMk cId="3762660844" sldId="287"/>
        </pc:sldMkLst>
      </pc:sldChg>
      <pc:sldChg chg="modSp mod">
        <pc:chgData name="kandarp sharda" userId="ef97274f0cf1a40f" providerId="LiveId" clId="{CA08B096-0B5A-4C22-9948-0659F8F23E67}" dt="2026-05-04T17:55:42.770" v="1110" actId="1076"/>
        <pc:sldMkLst>
          <pc:docMk/>
          <pc:sldMk cId="2608536522" sldId="289"/>
        </pc:sldMkLst>
        <pc:spChg chg="mod">
          <ac:chgData name="kandarp sharda" userId="ef97274f0cf1a40f" providerId="LiveId" clId="{CA08B096-0B5A-4C22-9948-0659F8F23E67}" dt="2026-05-04T17:55:42.770" v="1110" actId="1076"/>
          <ac:spMkLst>
            <pc:docMk/>
            <pc:sldMk cId="2608536522" sldId="289"/>
            <ac:spMk id="2" creationId="{E74E0E15-70AC-4DE5-C92C-DE7F32AD5BED}"/>
          </ac:spMkLst>
        </pc:spChg>
      </pc:sldChg>
      <pc:sldChg chg="del ord">
        <pc:chgData name="kandarp sharda" userId="ef97274f0cf1a40f" providerId="LiveId" clId="{CA08B096-0B5A-4C22-9948-0659F8F23E67}" dt="2026-05-04T17:24:32.295" v="955"/>
        <pc:sldMkLst>
          <pc:docMk/>
          <pc:sldMk cId="784481935" sldId="290"/>
        </pc:sldMkLst>
      </pc:sldChg>
      <pc:sldChg chg="modSp del mod">
        <pc:chgData name="kandarp sharda" userId="ef97274f0cf1a40f" providerId="LiveId" clId="{CA08B096-0B5A-4C22-9948-0659F8F23E67}" dt="2026-05-04T14:22:55.594" v="10"/>
        <pc:sldMkLst>
          <pc:docMk/>
          <pc:sldMk cId="4279823903" sldId="293"/>
        </pc:sldMkLst>
        <pc:spChg chg="mod">
          <ac:chgData name="kandarp sharda" userId="ef97274f0cf1a40f" providerId="LiveId" clId="{CA08B096-0B5A-4C22-9948-0659F8F23E67}" dt="2026-05-04T14:21:56.025" v="7"/>
          <ac:spMkLst>
            <pc:docMk/>
            <pc:sldMk cId="4279823903" sldId="293"/>
            <ac:spMk id="12" creationId="{E0C3BA88-A897-C4E0-14D2-FDF359BD87F9}"/>
          </ac:spMkLst>
        </pc:spChg>
      </pc:sldChg>
      <pc:sldChg chg="addSp delSp modSp del mod">
        <pc:chgData name="kandarp sharda" userId="ef97274f0cf1a40f" providerId="LiveId" clId="{CA08B096-0B5A-4C22-9948-0659F8F23E67}" dt="2026-05-04T14:32:16.756" v="84"/>
        <pc:sldMkLst>
          <pc:docMk/>
          <pc:sldMk cId="2241184512" sldId="294"/>
        </pc:sldMkLst>
        <pc:spChg chg="mod">
          <ac:chgData name="kandarp sharda" userId="ef97274f0cf1a40f" providerId="LiveId" clId="{CA08B096-0B5A-4C22-9948-0659F8F23E67}" dt="2026-05-04T14:26:22.914" v="37" actId="1076"/>
          <ac:spMkLst>
            <pc:docMk/>
            <pc:sldMk cId="2241184512" sldId="294"/>
            <ac:spMk id="2" creationId="{B33F890D-08CD-C2D2-BB06-C0715D169702}"/>
          </ac:spMkLst>
        </pc:spChg>
        <pc:spChg chg="del">
          <ac:chgData name="kandarp sharda" userId="ef97274f0cf1a40f" providerId="LiveId" clId="{CA08B096-0B5A-4C22-9948-0659F8F23E67}" dt="2026-05-04T14:29:30.447" v="77" actId="478"/>
          <ac:spMkLst>
            <pc:docMk/>
            <pc:sldMk cId="2241184512" sldId="294"/>
            <ac:spMk id="7" creationId="{494C5EE6-AEAA-8868-60B6-DDC288A57467}"/>
          </ac:spMkLst>
        </pc:spChg>
        <pc:spChg chg="mod">
          <ac:chgData name="kandarp sharda" userId="ef97274f0cf1a40f" providerId="LiveId" clId="{CA08B096-0B5A-4C22-9948-0659F8F23E67}" dt="2026-05-04T14:30:10.858" v="78" actId="20577"/>
          <ac:spMkLst>
            <pc:docMk/>
            <pc:sldMk cId="2241184512" sldId="294"/>
            <ac:spMk id="9" creationId="{8DA4C059-B00B-FF52-173E-A1FF6D923034}"/>
          </ac:spMkLst>
        </pc:spChg>
        <pc:spChg chg="del mod">
          <ac:chgData name="kandarp sharda" userId="ef97274f0cf1a40f" providerId="LiveId" clId="{CA08B096-0B5A-4C22-9948-0659F8F23E67}" dt="2026-05-04T14:26:44.855" v="44"/>
          <ac:spMkLst>
            <pc:docMk/>
            <pc:sldMk cId="2241184512" sldId="294"/>
            <ac:spMk id="12" creationId="{3D85E507-0520-BECA-6C70-F521663DECA0}"/>
          </ac:spMkLst>
        </pc:spChg>
        <pc:picChg chg="mod">
          <ac:chgData name="kandarp sharda" userId="ef97274f0cf1a40f" providerId="LiveId" clId="{CA08B096-0B5A-4C22-9948-0659F8F23E67}" dt="2026-05-04T14:30:52.339" v="82" actId="1076"/>
          <ac:picMkLst>
            <pc:docMk/>
            <pc:sldMk cId="2241184512" sldId="294"/>
            <ac:picMk id="3" creationId="{BC9CCF8F-4784-9F5F-3D53-8300E0B01F43}"/>
          </ac:picMkLst>
        </pc:picChg>
        <pc:picChg chg="add mod">
          <ac:chgData name="kandarp sharda" userId="ef97274f0cf1a40f" providerId="LiveId" clId="{CA08B096-0B5A-4C22-9948-0659F8F23E67}" dt="2026-05-04T14:30:50.076" v="81" actId="1076"/>
          <ac:picMkLst>
            <pc:docMk/>
            <pc:sldMk cId="2241184512" sldId="294"/>
            <ac:picMk id="4" creationId="{5B45AB6D-E015-4B4F-C355-9DA4A06D0659}"/>
          </ac:picMkLst>
        </pc:picChg>
        <pc:picChg chg="del">
          <ac:chgData name="kandarp sharda" userId="ef97274f0cf1a40f" providerId="LiveId" clId="{CA08B096-0B5A-4C22-9948-0659F8F23E67}" dt="2026-05-04T14:26:11.746" v="34" actId="478"/>
          <ac:picMkLst>
            <pc:docMk/>
            <pc:sldMk cId="2241184512" sldId="294"/>
            <ac:picMk id="11" creationId="{286B57C8-24D3-7774-121A-1B0B91D0A23A}"/>
          </ac:picMkLst>
        </pc:picChg>
      </pc:sldChg>
      <pc:sldChg chg="del">
        <pc:chgData name="kandarp sharda" userId="ef97274f0cf1a40f" providerId="LiveId" clId="{CA08B096-0B5A-4C22-9948-0659F8F23E67}" dt="2026-05-04T14:49:10.826" v="226"/>
        <pc:sldMkLst>
          <pc:docMk/>
          <pc:sldMk cId="1960083311" sldId="295"/>
        </pc:sldMkLst>
      </pc:sldChg>
      <pc:sldChg chg="del">
        <pc:chgData name="kandarp sharda" userId="ef97274f0cf1a40f" providerId="LiveId" clId="{CA08B096-0B5A-4C22-9948-0659F8F23E67}" dt="2026-05-04T15:26:47.016" v="398"/>
        <pc:sldMkLst>
          <pc:docMk/>
          <pc:sldMk cId="3126518970" sldId="296"/>
        </pc:sldMkLst>
      </pc:sldChg>
      <pc:sldChg chg="del">
        <pc:chgData name="kandarp sharda" userId="ef97274f0cf1a40f" providerId="LiveId" clId="{CA08B096-0B5A-4C22-9948-0659F8F23E67}" dt="2026-05-04T16:09:13.145" v="446"/>
        <pc:sldMkLst>
          <pc:docMk/>
          <pc:sldMk cId="883602322" sldId="297"/>
        </pc:sldMkLst>
      </pc:sldChg>
      <pc:sldChg chg="del">
        <pc:chgData name="kandarp sharda" userId="ef97274f0cf1a40f" providerId="LiveId" clId="{CA08B096-0B5A-4C22-9948-0659F8F23E67}" dt="2026-05-04T14:54:39.236" v="312" actId="47"/>
        <pc:sldMkLst>
          <pc:docMk/>
          <pc:sldMk cId="2477893602" sldId="298"/>
        </pc:sldMkLst>
      </pc:sldChg>
      <pc:sldChg chg="delSp modSp del mod">
        <pc:chgData name="kandarp sharda" userId="ef97274f0cf1a40f" providerId="LiveId" clId="{CA08B096-0B5A-4C22-9948-0659F8F23E67}" dt="2026-05-04T14:21:45.353" v="6" actId="47"/>
        <pc:sldMkLst>
          <pc:docMk/>
          <pc:sldMk cId="3550408198" sldId="299"/>
        </pc:sldMkLst>
        <pc:spChg chg="del mod">
          <ac:chgData name="kandarp sharda" userId="ef97274f0cf1a40f" providerId="LiveId" clId="{CA08B096-0B5A-4C22-9948-0659F8F23E67}" dt="2026-05-04T14:21:39.663" v="3"/>
          <ac:spMkLst>
            <pc:docMk/>
            <pc:sldMk cId="3550408198" sldId="299"/>
            <ac:spMk id="12" creationId="{CABE11A0-3857-E265-ACDC-D1593CCF1907}"/>
          </ac:spMkLst>
        </pc:spChg>
      </pc:sldChg>
      <pc:sldChg chg="del">
        <pc:chgData name="kandarp sharda" userId="ef97274f0cf1a40f" providerId="LiveId" clId="{CA08B096-0B5A-4C22-9948-0659F8F23E67}" dt="2026-05-04T14:22:33.217" v="8" actId="47"/>
        <pc:sldMkLst>
          <pc:docMk/>
          <pc:sldMk cId="1607693604" sldId="300"/>
        </pc:sldMkLst>
      </pc:sldChg>
      <pc:sldChg chg="del">
        <pc:chgData name="kandarp sharda" userId="ef97274f0cf1a40f" providerId="LiveId" clId="{CA08B096-0B5A-4C22-9948-0659F8F23E67}" dt="2026-05-04T16:07:48.509" v="444" actId="47"/>
        <pc:sldMkLst>
          <pc:docMk/>
          <pc:sldMk cId="1661610232" sldId="301"/>
        </pc:sldMkLst>
      </pc:sldChg>
      <pc:sldChg chg="del">
        <pc:chgData name="kandarp sharda" userId="ef97274f0cf1a40f" providerId="LiveId" clId="{CA08B096-0B5A-4C22-9948-0659F8F23E67}" dt="2026-05-04T16:07:43.815" v="443" actId="47"/>
        <pc:sldMkLst>
          <pc:docMk/>
          <pc:sldMk cId="3331697614" sldId="302"/>
        </pc:sldMkLst>
      </pc:sldChg>
      <pc:sldChg chg="del">
        <pc:chgData name="kandarp sharda" userId="ef97274f0cf1a40f" providerId="LiveId" clId="{CA08B096-0B5A-4C22-9948-0659F8F23E67}" dt="2026-05-04T16:23:42.588" v="599" actId="47"/>
        <pc:sldMkLst>
          <pc:docMk/>
          <pc:sldMk cId="2344921922" sldId="303"/>
        </pc:sldMkLst>
      </pc:sldChg>
      <pc:sldChg chg="modSp mod modTransition">
        <pc:chgData name="kandarp sharda" userId="ef97274f0cf1a40f" providerId="LiveId" clId="{CA08B096-0B5A-4C22-9948-0659F8F23E67}" dt="2026-05-05T19:14:58.963" v="1457"/>
        <pc:sldMkLst>
          <pc:docMk/>
          <pc:sldMk cId="1951036984" sldId="304"/>
        </pc:sldMkLst>
        <pc:spChg chg="mod">
          <ac:chgData name="kandarp sharda" userId="ef97274f0cf1a40f" providerId="LiveId" clId="{CA08B096-0B5A-4C22-9948-0659F8F23E67}" dt="2026-05-04T18:01:08.932" v="1187" actId="20577"/>
          <ac:spMkLst>
            <pc:docMk/>
            <pc:sldMk cId="1951036984" sldId="304"/>
            <ac:spMk id="21" creationId="{F3F197A6-8BAC-F1C9-65FE-3100BD4A59F6}"/>
          </ac:spMkLst>
        </pc:spChg>
      </pc:sldChg>
      <pc:sldChg chg="modSp mod modTransition">
        <pc:chgData name="kandarp sharda" userId="ef97274f0cf1a40f" providerId="LiveId" clId="{CA08B096-0B5A-4C22-9948-0659F8F23E67}" dt="2026-05-05T19:15:02.783" v="1458"/>
        <pc:sldMkLst>
          <pc:docMk/>
          <pc:sldMk cId="1436365174" sldId="305"/>
        </pc:sldMkLst>
        <pc:spChg chg="mod">
          <ac:chgData name="kandarp sharda" userId="ef97274f0cf1a40f" providerId="LiveId" clId="{CA08B096-0B5A-4C22-9948-0659F8F23E67}" dt="2026-05-04T17:37:22.032" v="1057" actId="1076"/>
          <ac:spMkLst>
            <pc:docMk/>
            <pc:sldMk cId="1436365174" sldId="305"/>
            <ac:spMk id="15" creationId="{F94C9349-14D0-FB48-186A-AC45485BAAC8}"/>
          </ac:spMkLst>
        </pc:spChg>
      </pc:sldChg>
      <pc:sldChg chg="new del">
        <pc:chgData name="kandarp sharda" userId="ef97274f0cf1a40f" providerId="LiveId" clId="{CA08B096-0B5A-4C22-9948-0659F8F23E67}" dt="2026-05-04T14:54:21.846" v="311" actId="47"/>
        <pc:sldMkLst>
          <pc:docMk/>
          <pc:sldMk cId="1550019216" sldId="307"/>
        </pc:sldMkLst>
      </pc:sldChg>
      <pc:sldChg chg="modSp add mod">
        <pc:chgData name="kandarp sharda" userId="ef97274f0cf1a40f" providerId="LiveId" clId="{CA08B096-0B5A-4C22-9948-0659F8F23E67}" dt="2026-05-04T14:24:13.778" v="18" actId="20577"/>
        <pc:sldMkLst>
          <pc:docMk/>
          <pc:sldMk cId="473122606" sldId="308"/>
        </pc:sldMkLst>
        <pc:spChg chg="mod">
          <ac:chgData name="kandarp sharda" userId="ef97274f0cf1a40f" providerId="LiveId" clId="{CA08B096-0B5A-4C22-9948-0659F8F23E67}" dt="2026-05-04T14:24:13.778" v="18" actId="20577"/>
          <ac:spMkLst>
            <pc:docMk/>
            <pc:sldMk cId="473122606" sldId="308"/>
            <ac:spMk id="12" creationId="{E0C3BA88-A897-C4E0-14D2-FDF359BD87F9}"/>
          </ac:spMkLst>
        </pc:spChg>
      </pc:sldChg>
      <pc:sldChg chg="addSp delSp modSp add del mod">
        <pc:chgData name="kandarp sharda" userId="ef97274f0cf1a40f" providerId="LiveId" clId="{CA08B096-0B5A-4C22-9948-0659F8F23E67}" dt="2026-05-04T14:29:18.633" v="72" actId="47"/>
        <pc:sldMkLst>
          <pc:docMk/>
          <pc:sldMk cId="2463087156" sldId="309"/>
        </pc:sldMkLst>
        <pc:spChg chg="del mod">
          <ac:chgData name="kandarp sharda" userId="ef97274f0cf1a40f" providerId="LiveId" clId="{CA08B096-0B5A-4C22-9948-0659F8F23E67}" dt="2026-05-04T14:29:14.978" v="71" actId="478"/>
          <ac:spMkLst>
            <pc:docMk/>
            <pc:sldMk cId="2463087156" sldId="309"/>
            <ac:spMk id="2" creationId="{1D85F124-C1D8-8947-41E6-1B73EC57CFF8}"/>
          </ac:spMkLst>
        </pc:spChg>
        <pc:spChg chg="del mod">
          <ac:chgData name="kandarp sharda" userId="ef97274f0cf1a40f" providerId="LiveId" clId="{CA08B096-0B5A-4C22-9948-0659F8F23E67}" dt="2026-05-04T14:27:13.307" v="47" actId="478"/>
          <ac:spMkLst>
            <pc:docMk/>
            <pc:sldMk cId="2463087156" sldId="309"/>
            <ac:spMk id="3" creationId="{A03D0593-44E8-ECFC-F51B-7BE7FA7DAF80}"/>
          </ac:spMkLst>
        </pc:spChg>
        <pc:spChg chg="del">
          <ac:chgData name="kandarp sharda" userId="ef97274f0cf1a40f" providerId="LiveId" clId="{CA08B096-0B5A-4C22-9948-0659F8F23E67}" dt="2026-05-04T14:27:30.945" v="48" actId="478"/>
          <ac:spMkLst>
            <pc:docMk/>
            <pc:sldMk cId="2463087156" sldId="309"/>
            <ac:spMk id="4" creationId="{620AB26C-3D30-8704-5FE3-856D77F10F60}"/>
          </ac:spMkLst>
        </pc:spChg>
        <pc:spChg chg="del">
          <ac:chgData name="kandarp sharda" userId="ef97274f0cf1a40f" providerId="LiveId" clId="{CA08B096-0B5A-4C22-9948-0659F8F23E67}" dt="2026-05-04T14:28:18.445" v="56" actId="478"/>
          <ac:spMkLst>
            <pc:docMk/>
            <pc:sldMk cId="2463087156" sldId="309"/>
            <ac:spMk id="7" creationId="{4F6B2241-7E03-682B-42E6-C8266214D0B8}"/>
          </ac:spMkLst>
        </pc:spChg>
        <pc:spChg chg="del">
          <ac:chgData name="kandarp sharda" userId="ef97274f0cf1a40f" providerId="LiveId" clId="{CA08B096-0B5A-4C22-9948-0659F8F23E67}" dt="2026-05-04T14:27:56.399" v="53" actId="478"/>
          <ac:spMkLst>
            <pc:docMk/>
            <pc:sldMk cId="2463087156" sldId="309"/>
            <ac:spMk id="8" creationId="{7807450F-AB8D-96BD-ACBC-A7C11A733346}"/>
          </ac:spMkLst>
        </pc:spChg>
        <pc:spChg chg="mod">
          <ac:chgData name="kandarp sharda" userId="ef97274f0cf1a40f" providerId="LiveId" clId="{CA08B096-0B5A-4C22-9948-0659F8F23E67}" dt="2026-05-04T14:27:44.736" v="51" actId="1076"/>
          <ac:spMkLst>
            <pc:docMk/>
            <pc:sldMk cId="2463087156" sldId="309"/>
            <ac:spMk id="10" creationId="{76A33164-111E-109B-4F46-A922B777BEE2}"/>
          </ac:spMkLst>
        </pc:spChg>
        <pc:spChg chg="mod">
          <ac:chgData name="kandarp sharda" userId="ef97274f0cf1a40f" providerId="LiveId" clId="{CA08B096-0B5A-4C22-9948-0659F8F23E67}" dt="2026-05-04T14:28:12.600" v="55" actId="255"/>
          <ac:spMkLst>
            <pc:docMk/>
            <pc:sldMk cId="2463087156" sldId="309"/>
            <ac:spMk id="12" creationId="{66AB6B0E-7F10-38A9-6BE6-1A14FD3BE999}"/>
          </ac:spMkLst>
        </pc:spChg>
        <pc:spChg chg="del mod">
          <ac:chgData name="kandarp sharda" userId="ef97274f0cf1a40f" providerId="LiveId" clId="{CA08B096-0B5A-4C22-9948-0659F8F23E67}" dt="2026-05-04T14:28:36.289" v="61" actId="478"/>
          <ac:spMkLst>
            <pc:docMk/>
            <pc:sldMk cId="2463087156" sldId="309"/>
            <ac:spMk id="17" creationId="{C659CC69-7A8B-1DBE-6AFB-2E8A920D296A}"/>
          </ac:spMkLst>
        </pc:spChg>
        <pc:spChg chg="del mod">
          <ac:chgData name="kandarp sharda" userId="ef97274f0cf1a40f" providerId="LiveId" clId="{CA08B096-0B5A-4C22-9948-0659F8F23E67}" dt="2026-05-04T14:28:39.654" v="63" actId="478"/>
          <ac:spMkLst>
            <pc:docMk/>
            <pc:sldMk cId="2463087156" sldId="309"/>
            <ac:spMk id="21" creationId="{5ACB8691-31BF-F730-BB3A-70BE8A21F3AA}"/>
          </ac:spMkLst>
        </pc:spChg>
        <pc:grpChg chg="mod">
          <ac:chgData name="kandarp sharda" userId="ef97274f0cf1a40f" providerId="LiveId" clId="{CA08B096-0B5A-4C22-9948-0659F8F23E67}" dt="2026-05-04T14:28:43.380" v="64" actId="1076"/>
          <ac:grpSpMkLst>
            <pc:docMk/>
            <pc:sldMk cId="2463087156" sldId="309"/>
            <ac:grpSpMk id="9" creationId="{9CE8C99A-B5C3-2C5B-1F5E-71F2B6197A56}"/>
          </ac:grpSpMkLst>
        </pc:grpChg>
        <pc:grpChg chg="mod">
          <ac:chgData name="kandarp sharda" userId="ef97274f0cf1a40f" providerId="LiveId" clId="{CA08B096-0B5A-4C22-9948-0659F8F23E67}" dt="2026-05-04T14:28:45.127" v="65" actId="1076"/>
          <ac:grpSpMkLst>
            <pc:docMk/>
            <pc:sldMk cId="2463087156" sldId="309"/>
            <ac:grpSpMk id="14" creationId="{66034D29-B5E8-3908-6340-73A5CB43A909}"/>
          </ac:grpSpMkLst>
        </pc:grpChg>
        <pc:picChg chg="add mod">
          <ac:chgData name="kandarp sharda" userId="ef97274f0cf1a40f" providerId="LiveId" clId="{CA08B096-0B5A-4C22-9948-0659F8F23E67}" dt="2026-05-04T14:29:01.733" v="70" actId="1076"/>
          <ac:picMkLst>
            <pc:docMk/>
            <pc:sldMk cId="2463087156" sldId="309"/>
            <ac:picMk id="13" creationId="{C2E5FF6F-8BCA-90D3-B30F-9D75B5D58CDA}"/>
          </ac:picMkLst>
        </pc:picChg>
      </pc:sldChg>
      <pc:sldChg chg="addSp modSp add del mod">
        <pc:chgData name="kandarp sharda" userId="ef97274f0cf1a40f" providerId="LiveId" clId="{CA08B096-0B5A-4C22-9948-0659F8F23E67}" dt="2026-05-04T14:33:06.488" v="112"/>
        <pc:sldMkLst>
          <pc:docMk/>
          <pc:sldMk cId="4174250471" sldId="309"/>
        </pc:sldMkLst>
        <pc:spChg chg="add mod">
          <ac:chgData name="kandarp sharda" userId="ef97274f0cf1a40f" providerId="LiveId" clId="{CA08B096-0B5A-4C22-9948-0659F8F23E67}" dt="2026-05-04T14:32:30.315" v="103"/>
          <ac:spMkLst>
            <pc:docMk/>
            <pc:sldMk cId="4174250471" sldId="309"/>
            <ac:spMk id="7" creationId="{497B26E6-A9D5-4812-B6C3-F23B0E6C7C1F}"/>
          </ac:spMkLst>
        </pc:spChg>
        <pc:spChg chg="add mod">
          <ac:chgData name="kandarp sharda" userId="ef97274f0cf1a40f" providerId="LiveId" clId="{CA08B096-0B5A-4C22-9948-0659F8F23E67}" dt="2026-05-04T14:32:30.319" v="108"/>
          <ac:spMkLst>
            <pc:docMk/>
            <pc:sldMk cId="4174250471" sldId="309"/>
            <ac:spMk id="8" creationId="{FE647014-620B-4392-A59A-91A0FE00B54D}"/>
          </ac:spMkLst>
        </pc:spChg>
        <pc:spChg chg="mod">
          <ac:chgData name="kandarp sharda" userId="ef97274f0cf1a40f" providerId="LiveId" clId="{CA08B096-0B5A-4C22-9948-0659F8F23E67}" dt="2026-05-04T14:32:30.289" v="90"/>
          <ac:spMkLst>
            <pc:docMk/>
            <pc:sldMk cId="4174250471" sldId="309"/>
            <ac:spMk id="9" creationId="{8DA4C059-B00B-FF52-173E-A1FF6D923034}"/>
          </ac:spMkLst>
        </pc:spChg>
        <pc:spChg chg="add">
          <ac:chgData name="kandarp sharda" userId="ef97274f0cf1a40f" providerId="LiveId" clId="{CA08B096-0B5A-4C22-9948-0659F8F23E67}" dt="2026-05-04T14:32:30.320" v="109"/>
          <ac:spMkLst>
            <pc:docMk/>
            <pc:sldMk cId="4174250471" sldId="309"/>
            <ac:spMk id="10" creationId="{3B2CD64E-47A1-49C0-87B4-96777D92EE4D}"/>
          </ac:spMkLst>
        </pc:spChg>
        <pc:spChg chg="add">
          <ac:chgData name="kandarp sharda" userId="ef97274f0cf1a40f" providerId="LiveId" clId="{CA08B096-0B5A-4C22-9948-0659F8F23E67}" dt="2026-05-04T14:32:30.320" v="110"/>
          <ac:spMkLst>
            <pc:docMk/>
            <pc:sldMk cId="4174250471" sldId="309"/>
            <ac:spMk id="11" creationId="{4EF94CAC-B52A-4BF7-98B0-CD294918A6FA}"/>
          </ac:spMkLst>
        </pc:spChg>
        <pc:picChg chg="mod">
          <ac:chgData name="kandarp sharda" userId="ef97274f0cf1a40f" providerId="LiveId" clId="{CA08B096-0B5A-4C22-9948-0659F8F23E67}" dt="2026-05-04T14:32:30.290" v="94"/>
          <ac:picMkLst>
            <pc:docMk/>
            <pc:sldMk cId="4174250471" sldId="309"/>
            <ac:picMk id="3" creationId="{BC9CCF8F-4784-9F5F-3D53-8300E0B01F43}"/>
          </ac:picMkLst>
        </pc:picChg>
        <pc:picChg chg="mod">
          <ac:chgData name="kandarp sharda" userId="ef97274f0cf1a40f" providerId="LiveId" clId="{CA08B096-0B5A-4C22-9948-0659F8F23E67}" dt="2026-05-04T14:32:30.292" v="98"/>
          <ac:picMkLst>
            <pc:docMk/>
            <pc:sldMk cId="4174250471" sldId="309"/>
            <ac:picMk id="4" creationId="{5B45AB6D-E015-4B4F-C355-9DA4A06D0659}"/>
          </ac:picMkLst>
        </pc:picChg>
      </pc:sldChg>
      <pc:sldChg chg="addSp modSp add del mod">
        <pc:chgData name="kandarp sharda" userId="ef97274f0cf1a40f" providerId="LiveId" clId="{CA08B096-0B5A-4C22-9948-0659F8F23E67}" dt="2026-05-04T14:33:27.131" v="127"/>
        <pc:sldMkLst>
          <pc:docMk/>
          <pc:sldMk cId="1031957079" sldId="310"/>
        </pc:sldMkLst>
        <pc:spChg chg="mod">
          <ac:chgData name="kandarp sharda" userId="ef97274f0cf1a40f" providerId="LiveId" clId="{CA08B096-0B5A-4C22-9948-0659F8F23E67}" dt="2026-05-04T14:33:06.996" v="118"/>
          <ac:spMkLst>
            <pc:docMk/>
            <pc:sldMk cId="1031957079" sldId="310"/>
            <ac:spMk id="7" creationId="{497B26E6-A9D5-4812-B6C3-F23B0E6C7C1F}"/>
          </ac:spMkLst>
        </pc:spChg>
        <pc:spChg chg="mod">
          <ac:chgData name="kandarp sharda" userId="ef97274f0cf1a40f" providerId="LiveId" clId="{CA08B096-0B5A-4C22-9948-0659F8F23E67}" dt="2026-05-04T14:33:06.998" v="120"/>
          <ac:spMkLst>
            <pc:docMk/>
            <pc:sldMk cId="1031957079" sldId="310"/>
            <ac:spMk id="8" creationId="{FE647014-620B-4392-A59A-91A0FE00B54D}"/>
          </ac:spMkLst>
        </pc:spChg>
        <pc:spChg chg="mod">
          <ac:chgData name="kandarp sharda" userId="ef97274f0cf1a40f" providerId="LiveId" clId="{CA08B096-0B5A-4C22-9948-0659F8F23E67}" dt="2026-05-04T14:33:06.988" v="114"/>
          <ac:spMkLst>
            <pc:docMk/>
            <pc:sldMk cId="1031957079" sldId="310"/>
            <ac:spMk id="10" creationId="{3B2CD64E-47A1-49C0-87B4-96777D92EE4D}"/>
          </ac:spMkLst>
        </pc:spChg>
        <pc:spChg chg="mod">
          <ac:chgData name="kandarp sharda" userId="ef97274f0cf1a40f" providerId="LiveId" clId="{CA08B096-0B5A-4C22-9948-0659F8F23E67}" dt="2026-05-04T14:33:06.992" v="116"/>
          <ac:spMkLst>
            <pc:docMk/>
            <pc:sldMk cId="1031957079" sldId="310"/>
            <ac:spMk id="11" creationId="{4EF94CAC-B52A-4BF7-98B0-CD294918A6FA}"/>
          </ac:spMkLst>
        </pc:spChg>
        <pc:spChg chg="add">
          <ac:chgData name="kandarp sharda" userId="ef97274f0cf1a40f" providerId="LiveId" clId="{CA08B096-0B5A-4C22-9948-0659F8F23E67}" dt="2026-05-04T14:33:15.290" v="125"/>
          <ac:spMkLst>
            <pc:docMk/>
            <pc:sldMk cId="1031957079" sldId="310"/>
            <ac:spMk id="13" creationId="{946CCC05-71FA-42F9-96F0-812FFCED541B}"/>
          </ac:spMkLst>
        </pc:spChg>
        <pc:cxnChg chg="add mod">
          <ac:chgData name="kandarp sharda" userId="ef97274f0cf1a40f" providerId="LiveId" clId="{CA08B096-0B5A-4C22-9948-0659F8F23E67}" dt="2026-05-04T14:33:15.289" v="124"/>
          <ac:cxnSpMkLst>
            <pc:docMk/>
            <pc:sldMk cId="1031957079" sldId="310"/>
            <ac:cxnSpMk id="12" creationId="{F90B7554-0F11-41D3-86FF-44AFE769B3AE}"/>
          </ac:cxnSpMkLst>
        </pc:cxnChg>
      </pc:sldChg>
      <pc:sldChg chg="addSp delSp modSp add del mod">
        <pc:chgData name="kandarp sharda" userId="ef97274f0cf1a40f" providerId="LiveId" clId="{CA08B096-0B5A-4C22-9948-0659F8F23E67}" dt="2026-05-04T14:44:18.608" v="179"/>
        <pc:sldMkLst>
          <pc:docMk/>
          <pc:sldMk cId="3967675775" sldId="311"/>
        </pc:sldMkLst>
        <pc:spChg chg="mod">
          <ac:chgData name="kandarp sharda" userId="ef97274f0cf1a40f" providerId="LiveId" clId="{CA08B096-0B5A-4C22-9948-0659F8F23E67}" dt="2026-05-04T14:40:34.253" v="154" actId="1076"/>
          <ac:spMkLst>
            <pc:docMk/>
            <pc:sldMk cId="3967675775" sldId="311"/>
            <ac:spMk id="2" creationId="{B33F890D-08CD-C2D2-BB06-C0715D169702}"/>
          </ac:spMkLst>
        </pc:spChg>
        <pc:spChg chg="del">
          <ac:chgData name="kandarp sharda" userId="ef97274f0cf1a40f" providerId="LiveId" clId="{CA08B096-0B5A-4C22-9948-0659F8F23E67}" dt="2026-05-04T14:39:28.604" v="147" actId="478"/>
          <ac:spMkLst>
            <pc:docMk/>
            <pc:sldMk cId="3967675775" sldId="311"/>
            <ac:spMk id="5" creationId="{796D9963-6C0A-2731-4D89-F560DC765E08}"/>
          </ac:spMkLst>
        </pc:spChg>
        <pc:spChg chg="mod">
          <ac:chgData name="kandarp sharda" userId="ef97274f0cf1a40f" providerId="LiveId" clId="{CA08B096-0B5A-4C22-9948-0659F8F23E67}" dt="2026-05-04T14:34:07.845" v="142"/>
          <ac:spMkLst>
            <pc:docMk/>
            <pc:sldMk cId="3967675775" sldId="311"/>
            <ac:spMk id="7" creationId="{497B26E6-A9D5-4812-B6C3-F23B0E6C7C1F}"/>
          </ac:spMkLst>
        </pc:spChg>
        <pc:spChg chg="mod">
          <ac:chgData name="kandarp sharda" userId="ef97274f0cf1a40f" providerId="LiveId" clId="{CA08B096-0B5A-4C22-9948-0659F8F23E67}" dt="2026-05-04T14:34:07.845" v="143"/>
          <ac:spMkLst>
            <pc:docMk/>
            <pc:sldMk cId="3967675775" sldId="311"/>
            <ac:spMk id="8" creationId="{FE647014-620B-4392-A59A-91A0FE00B54D}"/>
          </ac:spMkLst>
        </pc:spChg>
        <pc:spChg chg="mod">
          <ac:chgData name="kandarp sharda" userId="ef97274f0cf1a40f" providerId="LiveId" clId="{CA08B096-0B5A-4C22-9948-0659F8F23E67}" dt="2026-05-04T14:34:07.844" v="141"/>
          <ac:spMkLst>
            <pc:docMk/>
            <pc:sldMk cId="3967675775" sldId="311"/>
            <ac:spMk id="9" creationId="{8DA4C059-B00B-FF52-173E-A1FF6D923034}"/>
          </ac:spMkLst>
        </pc:spChg>
        <pc:spChg chg="mod">
          <ac:chgData name="kandarp sharda" userId="ef97274f0cf1a40f" providerId="LiveId" clId="{CA08B096-0B5A-4C22-9948-0659F8F23E67}" dt="2026-05-04T14:43:52.973" v="175"/>
          <ac:spMkLst>
            <pc:docMk/>
            <pc:sldMk cId="3967675775" sldId="311"/>
            <ac:spMk id="10" creationId="{3B2CD64E-47A1-49C0-87B4-96777D92EE4D}"/>
          </ac:spMkLst>
        </pc:spChg>
        <pc:spChg chg="mod">
          <ac:chgData name="kandarp sharda" userId="ef97274f0cf1a40f" providerId="LiveId" clId="{CA08B096-0B5A-4C22-9948-0659F8F23E67}" dt="2026-05-04T14:43:52.973" v="177"/>
          <ac:spMkLst>
            <pc:docMk/>
            <pc:sldMk cId="3967675775" sldId="311"/>
            <ac:spMk id="11" creationId="{4EF94CAC-B52A-4BF7-98B0-CD294918A6FA}"/>
          </ac:spMkLst>
        </pc:spChg>
        <pc:spChg chg="del mod">
          <ac:chgData name="kandarp sharda" userId="ef97274f0cf1a40f" providerId="LiveId" clId="{CA08B096-0B5A-4C22-9948-0659F8F23E67}" dt="2026-05-04T14:41:16.925" v="164" actId="478"/>
          <ac:spMkLst>
            <pc:docMk/>
            <pc:sldMk cId="3967675775" sldId="311"/>
            <ac:spMk id="13" creationId="{946CCC05-71FA-42F9-96F0-812FFCED541B}"/>
          </ac:spMkLst>
        </pc:spChg>
        <pc:spChg chg="add mod">
          <ac:chgData name="kandarp sharda" userId="ef97274f0cf1a40f" providerId="LiveId" clId="{CA08B096-0B5A-4C22-9948-0659F8F23E67}" dt="2026-05-04T14:41:08.827" v="162" actId="14100"/>
          <ac:spMkLst>
            <pc:docMk/>
            <pc:sldMk cId="3967675775" sldId="311"/>
            <ac:spMk id="15" creationId="{B7C685B9-83AC-34A5-B0BC-D74DBBA7F5C3}"/>
          </ac:spMkLst>
        </pc:spChg>
        <pc:picChg chg="mod">
          <ac:chgData name="kandarp sharda" userId="ef97274f0cf1a40f" providerId="LiveId" clId="{CA08B096-0B5A-4C22-9948-0659F8F23E67}" dt="2026-05-04T14:41:52.957" v="172" actId="1076"/>
          <ac:picMkLst>
            <pc:docMk/>
            <pc:sldMk cId="3967675775" sldId="311"/>
            <ac:picMk id="3" creationId="{BC9CCF8F-4784-9F5F-3D53-8300E0B01F43}"/>
          </ac:picMkLst>
        </pc:picChg>
        <pc:picChg chg="mod">
          <ac:chgData name="kandarp sharda" userId="ef97274f0cf1a40f" providerId="LiveId" clId="{CA08B096-0B5A-4C22-9948-0659F8F23E67}" dt="2026-05-04T14:41:39.812" v="170" actId="1076"/>
          <ac:picMkLst>
            <pc:docMk/>
            <pc:sldMk cId="3967675775" sldId="311"/>
            <ac:picMk id="4" creationId="{5B45AB6D-E015-4B4F-C355-9DA4A06D0659}"/>
          </ac:picMkLst>
        </pc:picChg>
        <pc:cxnChg chg="del">
          <ac:chgData name="kandarp sharda" userId="ef97274f0cf1a40f" providerId="LiveId" clId="{CA08B096-0B5A-4C22-9948-0659F8F23E67}" dt="2026-05-04T14:33:49.949" v="130"/>
          <ac:cxnSpMkLst>
            <pc:docMk/>
            <pc:sldMk cId="3967675775" sldId="311"/>
            <ac:cxnSpMk id="12" creationId="{F90B7554-0F11-41D3-86FF-44AFE769B3AE}"/>
          </ac:cxnSpMkLst>
        </pc:cxnChg>
        <pc:cxnChg chg="add mod">
          <ac:chgData name="kandarp sharda" userId="ef97274f0cf1a40f" providerId="LiveId" clId="{CA08B096-0B5A-4C22-9948-0659F8F23E67}" dt="2026-05-04T14:41:26.547" v="166" actId="1076"/>
          <ac:cxnSpMkLst>
            <pc:docMk/>
            <pc:sldMk cId="3967675775" sldId="311"/>
            <ac:cxnSpMk id="14" creationId="{C8D2D8C3-65D9-4E5D-99C1-38C9C32C7DAD}"/>
          </ac:cxnSpMkLst>
        </pc:cxnChg>
      </pc:sldChg>
      <pc:sldChg chg="addSp modSp add del mod">
        <pc:chgData name="kandarp sharda" userId="ef97274f0cf1a40f" providerId="LiveId" clId="{CA08B096-0B5A-4C22-9948-0659F8F23E67}" dt="2026-05-04T14:44:44.877" v="189"/>
        <pc:sldMkLst>
          <pc:docMk/>
          <pc:sldMk cId="1736093731" sldId="312"/>
        </pc:sldMkLst>
        <pc:spChg chg="mod">
          <ac:chgData name="kandarp sharda" userId="ef97274f0cf1a40f" providerId="LiveId" clId="{CA08B096-0B5A-4C22-9948-0659F8F23E67}" dt="2026-05-04T14:44:18.719" v="181"/>
          <ac:spMkLst>
            <pc:docMk/>
            <pc:sldMk cId="1736093731" sldId="312"/>
            <ac:spMk id="10" creationId="{3B2CD64E-47A1-49C0-87B4-96777D92EE4D}"/>
          </ac:spMkLst>
        </pc:spChg>
        <pc:spChg chg="mod">
          <ac:chgData name="kandarp sharda" userId="ef97274f0cf1a40f" providerId="LiveId" clId="{CA08B096-0B5A-4C22-9948-0659F8F23E67}" dt="2026-05-04T14:44:18.725" v="183"/>
          <ac:spMkLst>
            <pc:docMk/>
            <pc:sldMk cId="1736093731" sldId="312"/>
            <ac:spMk id="11" creationId="{4EF94CAC-B52A-4BF7-98B0-CD294918A6FA}"/>
          </ac:spMkLst>
        </pc:spChg>
        <pc:spChg chg="add">
          <ac:chgData name="kandarp sharda" userId="ef97274f0cf1a40f" providerId="LiveId" clId="{CA08B096-0B5A-4C22-9948-0659F8F23E67}" dt="2026-05-04T14:44:30.504" v="187"/>
          <ac:spMkLst>
            <pc:docMk/>
            <pc:sldMk cId="1736093731" sldId="312"/>
            <ac:spMk id="12" creationId="{F7737D8D-D423-469F-8044-5F54F47BC574}"/>
          </ac:spMkLst>
        </pc:spChg>
        <pc:cxnChg chg="add mod">
          <ac:chgData name="kandarp sharda" userId="ef97274f0cf1a40f" providerId="LiveId" clId="{CA08B096-0B5A-4C22-9948-0659F8F23E67}" dt="2026-05-04T14:44:30.500" v="186"/>
          <ac:cxnSpMkLst>
            <pc:docMk/>
            <pc:sldMk cId="1736093731" sldId="312"/>
            <ac:cxnSpMk id="5" creationId="{2D32C5A3-7FBA-4059-9F28-8B98170B4AA7}"/>
          </ac:cxnSpMkLst>
        </pc:cxnChg>
      </pc:sldChg>
      <pc:sldChg chg="modSp add del mod">
        <pc:chgData name="kandarp sharda" userId="ef97274f0cf1a40f" providerId="LiveId" clId="{CA08B096-0B5A-4C22-9948-0659F8F23E67}" dt="2026-05-04T16:35:26.467" v="618"/>
        <pc:sldMkLst>
          <pc:docMk/>
          <pc:sldMk cId="3162911458" sldId="313"/>
        </pc:sldMkLst>
        <pc:spChg chg="mod">
          <ac:chgData name="kandarp sharda" userId="ef97274f0cf1a40f" providerId="LiveId" clId="{CA08B096-0B5A-4C22-9948-0659F8F23E67}" dt="2026-05-04T14:44:56.681" v="193" actId="1076"/>
          <ac:spMkLst>
            <pc:docMk/>
            <pc:sldMk cId="3162911458" sldId="313"/>
            <ac:spMk id="2" creationId="{B33F890D-08CD-C2D2-BB06-C0715D169702}"/>
          </ac:spMkLst>
        </pc:spChg>
        <pc:spChg chg="mod">
          <ac:chgData name="kandarp sharda" userId="ef97274f0cf1a40f" providerId="LiveId" clId="{CA08B096-0B5A-4C22-9948-0659F8F23E67}" dt="2026-05-04T14:45:04.108" v="204"/>
          <ac:spMkLst>
            <pc:docMk/>
            <pc:sldMk cId="3162911458" sldId="313"/>
            <ac:spMk id="7" creationId="{497B26E6-A9D5-4812-B6C3-F23B0E6C7C1F}"/>
          </ac:spMkLst>
        </pc:spChg>
        <pc:spChg chg="mod">
          <ac:chgData name="kandarp sharda" userId="ef97274f0cf1a40f" providerId="LiveId" clId="{CA08B096-0B5A-4C22-9948-0659F8F23E67}" dt="2026-05-04T14:45:04.109" v="206"/>
          <ac:spMkLst>
            <pc:docMk/>
            <pc:sldMk cId="3162911458" sldId="313"/>
            <ac:spMk id="8" creationId="{FE647014-620B-4392-A59A-91A0FE00B54D}"/>
          </ac:spMkLst>
        </pc:spChg>
        <pc:spChg chg="mod">
          <ac:chgData name="kandarp sharda" userId="ef97274f0cf1a40f" providerId="LiveId" clId="{CA08B096-0B5A-4C22-9948-0659F8F23E67}" dt="2026-05-04T14:45:04.104" v="194"/>
          <ac:spMkLst>
            <pc:docMk/>
            <pc:sldMk cId="3162911458" sldId="313"/>
            <ac:spMk id="9" creationId="{8DA4C059-B00B-FF52-173E-A1FF6D923034}"/>
          </ac:spMkLst>
        </pc:spChg>
        <pc:spChg chg="mod">
          <ac:chgData name="kandarp sharda" userId="ef97274f0cf1a40f" providerId="LiveId" clId="{CA08B096-0B5A-4C22-9948-0659F8F23E67}" dt="2026-05-04T14:47:01.696" v="224" actId="20577"/>
          <ac:spMkLst>
            <pc:docMk/>
            <pc:sldMk cId="3162911458" sldId="313"/>
            <ac:spMk id="10" creationId="{3B2CD64E-47A1-49C0-87B4-96777D92EE4D}"/>
          </ac:spMkLst>
        </pc:spChg>
        <pc:spChg chg="mod">
          <ac:chgData name="kandarp sharda" userId="ef97274f0cf1a40f" providerId="LiveId" clId="{CA08B096-0B5A-4C22-9948-0659F8F23E67}" dt="2026-05-04T14:45:04.110" v="210"/>
          <ac:spMkLst>
            <pc:docMk/>
            <pc:sldMk cId="3162911458" sldId="313"/>
            <ac:spMk id="11" creationId="{4EF94CAC-B52A-4BF7-98B0-CD294918A6FA}"/>
          </ac:spMkLst>
        </pc:spChg>
        <pc:spChg chg="mod">
          <ac:chgData name="kandarp sharda" userId="ef97274f0cf1a40f" providerId="LiveId" clId="{CA08B096-0B5A-4C22-9948-0659F8F23E67}" dt="2026-05-04T14:44:44.938" v="191"/>
          <ac:spMkLst>
            <pc:docMk/>
            <pc:sldMk cId="3162911458" sldId="313"/>
            <ac:spMk id="12" creationId="{F7737D8D-D423-469F-8044-5F54F47BC574}"/>
          </ac:spMkLst>
        </pc:spChg>
        <pc:picChg chg="mod">
          <ac:chgData name="kandarp sharda" userId="ef97274f0cf1a40f" providerId="LiveId" clId="{CA08B096-0B5A-4C22-9948-0659F8F23E67}" dt="2026-05-04T14:45:04.106" v="198"/>
          <ac:picMkLst>
            <pc:docMk/>
            <pc:sldMk cId="3162911458" sldId="313"/>
            <ac:picMk id="3" creationId="{BC9CCF8F-4784-9F5F-3D53-8300E0B01F43}"/>
          </ac:picMkLst>
        </pc:picChg>
        <pc:picChg chg="mod">
          <ac:chgData name="kandarp sharda" userId="ef97274f0cf1a40f" providerId="LiveId" clId="{CA08B096-0B5A-4C22-9948-0659F8F23E67}" dt="2026-05-04T14:45:04.107" v="202"/>
          <ac:picMkLst>
            <pc:docMk/>
            <pc:sldMk cId="3162911458" sldId="313"/>
            <ac:picMk id="4" creationId="{5B45AB6D-E015-4B4F-C355-9DA4A06D0659}"/>
          </ac:picMkLst>
        </pc:picChg>
        <pc:cxnChg chg="mod">
          <ac:chgData name="kandarp sharda" userId="ef97274f0cf1a40f" providerId="LiveId" clId="{CA08B096-0B5A-4C22-9948-0659F8F23E67}" dt="2026-05-04T14:45:49.788" v="212" actId="1076"/>
          <ac:cxnSpMkLst>
            <pc:docMk/>
            <pc:sldMk cId="3162911458" sldId="313"/>
            <ac:cxnSpMk id="14" creationId="{C8D2D8C3-65D9-4E5D-99C1-38C9C32C7DAD}"/>
          </ac:cxnSpMkLst>
        </pc:cxnChg>
      </pc:sldChg>
      <pc:sldChg chg="addSp modSp add del mod">
        <pc:chgData name="kandarp sharda" userId="ef97274f0cf1a40f" providerId="LiveId" clId="{CA08B096-0B5A-4C22-9948-0659F8F23E67}" dt="2026-05-04T14:50:13.583" v="268"/>
        <pc:sldMkLst>
          <pc:docMk/>
          <pc:sldMk cId="1763511933" sldId="314"/>
        </pc:sldMkLst>
        <pc:spChg chg="add mod">
          <ac:chgData name="kandarp sharda" userId="ef97274f0cf1a40f" providerId="LiveId" clId="{CA08B096-0B5A-4C22-9948-0659F8F23E67}" dt="2026-05-04T14:49:30.536" v="253"/>
          <ac:spMkLst>
            <pc:docMk/>
            <pc:sldMk cId="1763511933" sldId="314"/>
            <ac:spMk id="3" creationId="{8052C6C3-4029-4B54-B430-901AC5C2E19D}"/>
          </ac:spMkLst>
        </pc:spChg>
        <pc:spChg chg="add mod">
          <ac:chgData name="kandarp sharda" userId="ef97274f0cf1a40f" providerId="LiveId" clId="{CA08B096-0B5A-4C22-9948-0659F8F23E67}" dt="2026-05-04T14:49:30.541" v="258"/>
          <ac:spMkLst>
            <pc:docMk/>
            <pc:sldMk cId="1763511933" sldId="314"/>
            <ac:spMk id="4" creationId="{DBEC324F-A617-41DC-ADBB-4A7EE3B9A0D6}"/>
          </ac:spMkLst>
        </pc:spChg>
        <pc:spChg chg="mod">
          <ac:chgData name="kandarp sharda" userId="ef97274f0cf1a40f" providerId="LiveId" clId="{CA08B096-0B5A-4C22-9948-0659F8F23E67}" dt="2026-05-04T14:49:30.455" v="232"/>
          <ac:spMkLst>
            <pc:docMk/>
            <pc:sldMk cId="1763511933" sldId="314"/>
            <ac:spMk id="9" creationId="{0DE59E86-4762-D59A-1A63-90C72701F7A7}"/>
          </ac:spMkLst>
        </pc:spChg>
        <pc:spChg chg="add">
          <ac:chgData name="kandarp sharda" userId="ef97274f0cf1a40f" providerId="LiveId" clId="{CA08B096-0B5A-4C22-9948-0659F8F23E67}" dt="2026-05-04T14:49:30.546" v="266"/>
          <ac:spMkLst>
            <pc:docMk/>
            <pc:sldMk cId="1763511933" sldId="314"/>
            <ac:spMk id="12" creationId="{290E6F4E-3F28-4659-A1ED-953117FC6D61}"/>
          </ac:spMkLst>
        </pc:spChg>
        <pc:spChg chg="mod">
          <ac:chgData name="kandarp sharda" userId="ef97274f0cf1a40f" providerId="LiveId" clId="{CA08B096-0B5A-4C22-9948-0659F8F23E67}" dt="2026-05-04T14:49:30.460" v="244"/>
          <ac:spMkLst>
            <pc:docMk/>
            <pc:sldMk cId="1763511933" sldId="314"/>
            <ac:spMk id="14" creationId="{DC6BFB69-7B49-E890-8C28-8537CEB6C1F7}"/>
          </ac:spMkLst>
        </pc:spChg>
        <pc:spChg chg="mod">
          <ac:chgData name="kandarp sharda" userId="ef97274f0cf1a40f" providerId="LiveId" clId="{CA08B096-0B5A-4C22-9948-0659F8F23E67}" dt="2026-05-04T14:49:30.461" v="248"/>
          <ac:spMkLst>
            <pc:docMk/>
            <pc:sldMk cId="1763511933" sldId="314"/>
            <ac:spMk id="15" creationId="{3D5B5B35-1D6D-16E6-8225-C2003C214B23}"/>
          </ac:spMkLst>
        </pc:spChg>
        <pc:picChg chg="mod">
          <ac:chgData name="kandarp sharda" userId="ef97274f0cf1a40f" providerId="LiveId" clId="{CA08B096-0B5A-4C22-9948-0659F8F23E67}" dt="2026-05-04T14:49:30.459" v="240"/>
          <ac:picMkLst>
            <pc:docMk/>
            <pc:sldMk cId="1763511933" sldId="314"/>
            <ac:picMk id="10" creationId="{FB6F3DF0-6A8B-DB5E-E12D-D9AF91333C5F}"/>
          </ac:picMkLst>
        </pc:picChg>
        <pc:picChg chg="mod">
          <ac:chgData name="kandarp sharda" userId="ef97274f0cf1a40f" providerId="LiveId" clId="{CA08B096-0B5A-4C22-9948-0659F8F23E67}" dt="2026-05-04T14:49:30.457" v="236"/>
          <ac:picMkLst>
            <pc:docMk/>
            <pc:sldMk cId="1763511933" sldId="314"/>
            <ac:picMk id="13" creationId="{BD55C0BD-6918-A753-F6B6-C853D46A0E8F}"/>
          </ac:picMkLst>
        </pc:picChg>
        <pc:cxnChg chg="add mod">
          <ac:chgData name="kandarp sharda" userId="ef97274f0cf1a40f" providerId="LiveId" clId="{CA08B096-0B5A-4C22-9948-0659F8F23E67}" dt="2026-05-04T14:49:30.543" v="262"/>
          <ac:cxnSpMkLst>
            <pc:docMk/>
            <pc:sldMk cId="1763511933" sldId="314"/>
            <ac:cxnSpMk id="8" creationId="{013A800F-C9E6-49B2-8DCE-72B3BCD8BB49}"/>
          </ac:cxnSpMkLst>
        </pc:cxnChg>
        <pc:cxnChg chg="add mod">
          <ac:chgData name="kandarp sharda" userId="ef97274f0cf1a40f" providerId="LiveId" clId="{CA08B096-0B5A-4C22-9948-0659F8F23E67}" dt="2026-05-04T14:49:30.545" v="265"/>
          <ac:cxnSpMkLst>
            <pc:docMk/>
            <pc:sldMk cId="1763511933" sldId="314"/>
            <ac:cxnSpMk id="11" creationId="{D804F31B-6301-4BF2-A56A-99B1D28B702D}"/>
          </ac:cxnSpMkLst>
        </pc:cxnChg>
      </pc:sldChg>
      <pc:sldChg chg="modSp add del mod">
        <pc:chgData name="kandarp sharda" userId="ef97274f0cf1a40f" providerId="LiveId" clId="{CA08B096-0B5A-4C22-9948-0659F8F23E67}" dt="2026-05-04T14:52:39.249" v="300"/>
        <pc:sldMkLst>
          <pc:docMk/>
          <pc:sldMk cId="1727263491" sldId="315"/>
        </pc:sldMkLst>
        <pc:spChg chg="mod">
          <ac:chgData name="kandarp sharda" userId="ef97274f0cf1a40f" providerId="LiveId" clId="{CA08B096-0B5A-4C22-9948-0659F8F23E67}" dt="2026-05-04T14:50:49.689" v="289"/>
          <ac:spMkLst>
            <pc:docMk/>
            <pc:sldMk cId="1727263491" sldId="315"/>
            <ac:spMk id="3" creationId="{8052C6C3-4029-4B54-B430-901AC5C2E19D}"/>
          </ac:spMkLst>
        </pc:spChg>
        <pc:spChg chg="mod">
          <ac:chgData name="kandarp sharda" userId="ef97274f0cf1a40f" providerId="LiveId" clId="{CA08B096-0B5A-4C22-9948-0659F8F23E67}" dt="2026-05-04T14:50:49.690" v="292"/>
          <ac:spMkLst>
            <pc:docMk/>
            <pc:sldMk cId="1727263491" sldId="315"/>
            <ac:spMk id="4" creationId="{DBEC324F-A617-41DC-ADBB-4A7EE3B9A0D6}"/>
          </ac:spMkLst>
        </pc:spChg>
        <pc:spChg chg="mod">
          <ac:chgData name="kandarp sharda" userId="ef97274f0cf1a40f" providerId="LiveId" clId="{CA08B096-0B5A-4C22-9948-0659F8F23E67}" dt="2026-05-04T14:50:13.683" v="278"/>
          <ac:spMkLst>
            <pc:docMk/>
            <pc:sldMk cId="1727263491" sldId="315"/>
            <ac:spMk id="12" creationId="{290E6F4E-3F28-4659-A1ED-953117FC6D61}"/>
          </ac:spMkLst>
        </pc:spChg>
        <pc:spChg chg="mod">
          <ac:chgData name="kandarp sharda" userId="ef97274f0cf1a40f" providerId="LiveId" clId="{CA08B096-0B5A-4C22-9948-0659F8F23E67}" dt="2026-05-04T14:50:49.691" v="298"/>
          <ac:spMkLst>
            <pc:docMk/>
            <pc:sldMk cId="1727263491" sldId="315"/>
            <ac:spMk id="14" creationId="{DC6BFB69-7B49-E890-8C28-8537CEB6C1F7}"/>
          </ac:spMkLst>
        </pc:spChg>
        <pc:spChg chg="mod">
          <ac:chgData name="kandarp sharda" userId="ef97274f0cf1a40f" providerId="LiveId" clId="{CA08B096-0B5A-4C22-9948-0659F8F23E67}" dt="2026-05-04T14:50:49.690" v="295"/>
          <ac:spMkLst>
            <pc:docMk/>
            <pc:sldMk cId="1727263491" sldId="315"/>
            <ac:spMk id="15" creationId="{3D5B5B35-1D6D-16E6-8225-C2003C214B23}"/>
          </ac:spMkLst>
        </pc:spChg>
        <pc:picChg chg="mod">
          <ac:chgData name="kandarp sharda" userId="ef97274f0cf1a40f" providerId="LiveId" clId="{CA08B096-0B5A-4C22-9948-0659F8F23E67}" dt="2026-05-04T14:50:49.688" v="286"/>
          <ac:picMkLst>
            <pc:docMk/>
            <pc:sldMk cId="1727263491" sldId="315"/>
            <ac:picMk id="10" creationId="{FB6F3DF0-6A8B-DB5E-E12D-D9AF91333C5F}"/>
          </ac:picMkLst>
        </pc:picChg>
        <pc:picChg chg="mod">
          <ac:chgData name="kandarp sharda" userId="ef97274f0cf1a40f" providerId="LiveId" clId="{CA08B096-0B5A-4C22-9948-0659F8F23E67}" dt="2026-05-04T14:50:49.686" v="282"/>
          <ac:picMkLst>
            <pc:docMk/>
            <pc:sldMk cId="1727263491" sldId="315"/>
            <ac:picMk id="13" creationId="{BD55C0BD-6918-A753-F6B6-C853D46A0E8F}"/>
          </ac:picMkLst>
        </pc:picChg>
      </pc:sldChg>
      <pc:sldChg chg="delSp add del mod">
        <pc:chgData name="kandarp sharda" userId="ef97274f0cf1a40f" providerId="LiveId" clId="{CA08B096-0B5A-4C22-9948-0659F8F23E67}" dt="2026-05-04T14:53:27.801" v="303"/>
        <pc:sldMkLst>
          <pc:docMk/>
          <pc:sldMk cId="3688447425" sldId="316"/>
        </pc:sldMkLst>
        <pc:picChg chg="del">
          <ac:chgData name="kandarp sharda" userId="ef97274f0cf1a40f" providerId="LiveId" clId="{CA08B096-0B5A-4C22-9948-0659F8F23E67}" dt="2026-05-04T14:52:50.212" v="301"/>
          <ac:picMkLst>
            <pc:docMk/>
            <pc:sldMk cId="3688447425" sldId="316"/>
            <ac:picMk id="10" creationId="{FB6F3DF0-6A8B-DB5E-E12D-D9AF91333C5F}"/>
          </ac:picMkLst>
        </pc:picChg>
      </pc:sldChg>
      <pc:sldChg chg="delSp modSp add del mod">
        <pc:chgData name="kandarp sharda" userId="ef97274f0cf1a40f" providerId="LiveId" clId="{CA08B096-0B5A-4C22-9948-0659F8F23E67}" dt="2026-05-04T14:58:17.981" v="315"/>
        <pc:sldMkLst>
          <pc:docMk/>
          <pc:sldMk cId="886237027" sldId="317"/>
        </pc:sldMkLst>
        <pc:spChg chg="mod">
          <ac:chgData name="kandarp sharda" userId="ef97274f0cf1a40f" providerId="LiveId" clId="{CA08B096-0B5A-4C22-9948-0659F8F23E67}" dt="2026-05-04T14:53:28.016" v="306"/>
          <ac:spMkLst>
            <pc:docMk/>
            <pc:sldMk cId="886237027" sldId="317"/>
            <ac:spMk id="3" creationId="{8052C6C3-4029-4B54-B430-901AC5C2E19D}"/>
          </ac:spMkLst>
        </pc:spChg>
        <pc:spChg chg="mod">
          <ac:chgData name="kandarp sharda" userId="ef97274f0cf1a40f" providerId="LiveId" clId="{CA08B096-0B5A-4C22-9948-0659F8F23E67}" dt="2026-05-04T14:53:28.018" v="307"/>
          <ac:spMkLst>
            <pc:docMk/>
            <pc:sldMk cId="886237027" sldId="317"/>
            <ac:spMk id="4" creationId="{DBEC324F-A617-41DC-ADBB-4A7EE3B9A0D6}"/>
          </ac:spMkLst>
        </pc:spChg>
        <pc:spChg chg="mod">
          <ac:chgData name="kandarp sharda" userId="ef97274f0cf1a40f" providerId="LiveId" clId="{CA08B096-0B5A-4C22-9948-0659F8F23E67}" dt="2026-05-04T14:53:28.014" v="305"/>
          <ac:spMkLst>
            <pc:docMk/>
            <pc:sldMk cId="886237027" sldId="317"/>
            <ac:spMk id="9" creationId="{0DE59E86-4762-D59A-1A63-90C72701F7A7}"/>
          </ac:spMkLst>
        </pc:spChg>
        <pc:spChg chg="mod">
          <ac:chgData name="kandarp sharda" userId="ef97274f0cf1a40f" providerId="LiveId" clId="{CA08B096-0B5A-4C22-9948-0659F8F23E67}" dt="2026-05-04T14:53:28.029" v="310"/>
          <ac:spMkLst>
            <pc:docMk/>
            <pc:sldMk cId="886237027" sldId="317"/>
            <ac:spMk id="12" creationId="{290E6F4E-3F28-4659-A1ED-953117FC6D61}"/>
          </ac:spMkLst>
        </pc:spChg>
        <pc:spChg chg="mod">
          <ac:chgData name="kandarp sharda" userId="ef97274f0cf1a40f" providerId="LiveId" clId="{CA08B096-0B5A-4C22-9948-0659F8F23E67}" dt="2026-05-04T14:53:28.024" v="309"/>
          <ac:spMkLst>
            <pc:docMk/>
            <pc:sldMk cId="886237027" sldId="317"/>
            <ac:spMk id="14" creationId="{DC6BFB69-7B49-E890-8C28-8537CEB6C1F7}"/>
          </ac:spMkLst>
        </pc:spChg>
        <pc:spChg chg="mod">
          <ac:chgData name="kandarp sharda" userId="ef97274f0cf1a40f" providerId="LiveId" clId="{CA08B096-0B5A-4C22-9948-0659F8F23E67}" dt="2026-05-04T14:53:28.020" v="308"/>
          <ac:spMkLst>
            <pc:docMk/>
            <pc:sldMk cId="886237027" sldId="317"/>
            <ac:spMk id="15" creationId="{3D5B5B35-1D6D-16E6-8225-C2003C214B23}"/>
          </ac:spMkLst>
        </pc:spChg>
        <pc:picChg chg="del">
          <ac:chgData name="kandarp sharda" userId="ef97274f0cf1a40f" providerId="LiveId" clId="{CA08B096-0B5A-4C22-9948-0659F8F23E67}" dt="2026-05-04T14:58:09.253" v="313"/>
          <ac:picMkLst>
            <pc:docMk/>
            <pc:sldMk cId="886237027" sldId="317"/>
            <ac:picMk id="16" creationId="{688FA0C7-88FE-A398-9107-CE98A142AD3C}"/>
          </ac:picMkLst>
        </pc:picChg>
      </pc:sldChg>
      <pc:sldChg chg="addSp delSp modSp add del mod">
        <pc:chgData name="kandarp sharda" userId="ef97274f0cf1a40f" providerId="LiveId" clId="{CA08B096-0B5A-4C22-9948-0659F8F23E67}" dt="2026-05-04T15:12:26.779" v="356"/>
        <pc:sldMkLst>
          <pc:docMk/>
          <pc:sldMk cId="2201905489" sldId="318"/>
        </pc:sldMkLst>
        <pc:spChg chg="mod">
          <ac:chgData name="kandarp sharda" userId="ef97274f0cf1a40f" providerId="LiveId" clId="{CA08B096-0B5A-4C22-9948-0659F8F23E67}" dt="2026-05-04T15:06:21.217" v="341"/>
          <ac:spMkLst>
            <pc:docMk/>
            <pc:sldMk cId="2201905489" sldId="318"/>
            <ac:spMk id="3" creationId="{8052C6C3-4029-4B54-B430-901AC5C2E19D}"/>
          </ac:spMkLst>
        </pc:spChg>
        <pc:spChg chg="mod">
          <ac:chgData name="kandarp sharda" userId="ef97274f0cf1a40f" providerId="LiveId" clId="{CA08B096-0B5A-4C22-9948-0659F8F23E67}" dt="2026-05-04T15:06:21.217" v="343"/>
          <ac:spMkLst>
            <pc:docMk/>
            <pc:sldMk cId="2201905489" sldId="318"/>
            <ac:spMk id="4" creationId="{DBEC324F-A617-41DC-ADBB-4A7EE3B9A0D6}"/>
          </ac:spMkLst>
        </pc:spChg>
        <pc:spChg chg="mod">
          <ac:chgData name="kandarp sharda" userId="ef97274f0cf1a40f" providerId="LiveId" clId="{CA08B096-0B5A-4C22-9948-0659F8F23E67}" dt="2026-05-04T15:11:20.844" v="354" actId="255"/>
          <ac:spMkLst>
            <pc:docMk/>
            <pc:sldMk cId="2201905489" sldId="318"/>
            <ac:spMk id="14" creationId="{DC6BFB69-7B49-E890-8C28-8537CEB6C1F7}"/>
          </ac:spMkLst>
        </pc:spChg>
        <pc:spChg chg="mod">
          <ac:chgData name="kandarp sharda" userId="ef97274f0cf1a40f" providerId="LiveId" clId="{CA08B096-0B5A-4C22-9948-0659F8F23E67}" dt="2026-05-04T15:06:21.215" v="336"/>
          <ac:spMkLst>
            <pc:docMk/>
            <pc:sldMk cId="2201905489" sldId="318"/>
            <ac:spMk id="15" creationId="{3D5B5B35-1D6D-16E6-8225-C2003C214B23}"/>
          </ac:spMkLst>
        </pc:spChg>
        <pc:picChg chg="add mod">
          <ac:chgData name="kandarp sharda" userId="ef97274f0cf1a40f" providerId="LiveId" clId="{CA08B096-0B5A-4C22-9948-0659F8F23E67}" dt="2026-05-04T15:06:21.214" v="333"/>
          <ac:picMkLst>
            <pc:docMk/>
            <pc:sldMk cId="2201905489" sldId="318"/>
            <ac:picMk id="10" creationId="{715E8AA1-80A6-081D-3765-21E0308EAD0C}"/>
          </ac:picMkLst>
        </pc:picChg>
        <pc:picChg chg="del">
          <ac:chgData name="kandarp sharda" userId="ef97274f0cf1a40f" providerId="LiveId" clId="{CA08B096-0B5A-4C22-9948-0659F8F23E67}" dt="2026-05-04T15:05:26.357" v="321" actId="478"/>
          <ac:picMkLst>
            <pc:docMk/>
            <pc:sldMk cId="2201905489" sldId="318"/>
            <ac:picMk id="13" creationId="{BD55C0BD-6918-A753-F6B6-C853D46A0E8F}"/>
          </ac:picMkLst>
        </pc:picChg>
        <pc:picChg chg="del">
          <ac:chgData name="kandarp sharda" userId="ef97274f0cf1a40f" providerId="LiveId" clId="{CA08B096-0B5A-4C22-9948-0659F8F23E67}" dt="2026-05-04T15:01:16.639" v="316"/>
          <ac:picMkLst>
            <pc:docMk/>
            <pc:sldMk cId="2201905489" sldId="318"/>
            <ac:picMk id="16" creationId="{2068CF24-4FEC-3E0D-E5FE-E46980B6A38E}"/>
          </ac:picMkLst>
        </pc:picChg>
        <pc:picChg chg="add mod">
          <ac:chgData name="kandarp sharda" userId="ef97274f0cf1a40f" providerId="LiveId" clId="{CA08B096-0B5A-4C22-9948-0659F8F23E67}" dt="2026-05-04T15:06:21.213" v="329"/>
          <ac:picMkLst>
            <pc:docMk/>
            <pc:sldMk cId="2201905489" sldId="318"/>
            <ac:picMk id="18" creationId="{8F216179-0851-2063-B8F0-38D98BCF511E}"/>
          </ac:picMkLst>
        </pc:picChg>
        <pc:cxnChg chg="mod">
          <ac:chgData name="kandarp sharda" userId="ef97274f0cf1a40f" providerId="LiveId" clId="{CA08B096-0B5A-4C22-9948-0659F8F23E67}" dt="2026-05-04T15:04:53.672" v="320" actId="14100"/>
          <ac:cxnSpMkLst>
            <pc:docMk/>
            <pc:sldMk cId="2201905489" sldId="318"/>
            <ac:cxnSpMk id="8" creationId="{013A800F-C9E6-49B2-8DCE-72B3BCD8BB49}"/>
          </ac:cxnSpMkLst>
        </pc:cxnChg>
      </pc:sldChg>
      <pc:sldChg chg="modSp add del mod">
        <pc:chgData name="kandarp sharda" userId="ef97274f0cf1a40f" providerId="LiveId" clId="{CA08B096-0B5A-4C22-9948-0659F8F23E67}" dt="2026-05-04T16:37:36.687" v="637"/>
        <pc:sldMkLst>
          <pc:docMk/>
          <pc:sldMk cId="1100379953" sldId="319"/>
        </pc:sldMkLst>
        <pc:spChg chg="mod">
          <ac:chgData name="kandarp sharda" userId="ef97274f0cf1a40f" providerId="LiveId" clId="{CA08B096-0B5A-4C22-9948-0659F8F23E67}" dt="2026-05-04T15:12:27.260" v="357"/>
          <ac:spMkLst>
            <pc:docMk/>
            <pc:sldMk cId="1100379953" sldId="319"/>
            <ac:spMk id="12" creationId="{290E6F4E-3F28-4659-A1ED-953117FC6D61}"/>
          </ac:spMkLst>
        </pc:spChg>
        <pc:spChg chg="mod">
          <ac:chgData name="kandarp sharda" userId="ef97274f0cf1a40f" providerId="LiveId" clId="{CA08B096-0B5A-4C22-9948-0659F8F23E67}" dt="2026-05-04T15:24:03.590" v="396" actId="20577"/>
          <ac:spMkLst>
            <pc:docMk/>
            <pc:sldMk cId="1100379953" sldId="319"/>
            <ac:spMk id="15" creationId="{3D5B5B35-1D6D-16E6-8225-C2003C214B23}"/>
          </ac:spMkLst>
        </pc:spChg>
      </pc:sldChg>
      <pc:sldChg chg="addSp delSp modSp add del mod">
        <pc:chgData name="kandarp sharda" userId="ef97274f0cf1a40f" providerId="LiveId" clId="{CA08B096-0B5A-4C22-9948-0659F8F23E67}" dt="2026-05-04T15:32:36.615" v="433"/>
        <pc:sldMkLst>
          <pc:docMk/>
          <pc:sldMk cId="2496960031" sldId="320"/>
        </pc:sldMkLst>
        <pc:spChg chg="add mod">
          <ac:chgData name="kandarp sharda" userId="ef97274f0cf1a40f" providerId="LiveId" clId="{CA08B096-0B5A-4C22-9948-0659F8F23E67}" dt="2026-05-04T15:32:22.034" v="416"/>
          <ac:spMkLst>
            <pc:docMk/>
            <pc:sldMk cId="2496960031" sldId="320"/>
            <ac:spMk id="4" creationId="{F22BEDEA-44F6-4836-A6AE-098D3259BE32}"/>
          </ac:spMkLst>
        </pc:spChg>
        <pc:spChg chg="add mod">
          <ac:chgData name="kandarp sharda" userId="ef97274f0cf1a40f" providerId="LiveId" clId="{CA08B096-0B5A-4C22-9948-0659F8F23E67}" dt="2026-05-04T15:32:22.038" v="421"/>
          <ac:spMkLst>
            <pc:docMk/>
            <pc:sldMk cId="2496960031" sldId="320"/>
            <ac:spMk id="8" creationId="{8C9D4DD8-274E-4D5E-9B3A-0148D82C6A96}"/>
          </ac:spMkLst>
        </pc:spChg>
        <pc:spChg chg="mod">
          <ac:chgData name="kandarp sharda" userId="ef97274f0cf1a40f" providerId="LiveId" clId="{CA08B096-0B5A-4C22-9948-0659F8F23E67}" dt="2026-05-04T15:32:22.028" v="411"/>
          <ac:spMkLst>
            <pc:docMk/>
            <pc:sldMk cId="2496960031" sldId="320"/>
            <ac:spMk id="9" creationId="{CC34E7E2-626E-0EB0-1B38-98031D82CA3F}"/>
          </ac:spMkLst>
        </pc:spChg>
        <pc:spChg chg="add">
          <ac:chgData name="kandarp sharda" userId="ef97274f0cf1a40f" providerId="LiveId" clId="{CA08B096-0B5A-4C22-9948-0659F8F23E67}" dt="2026-05-04T15:32:22.038" v="422"/>
          <ac:spMkLst>
            <pc:docMk/>
            <pc:sldMk cId="2496960031" sldId="320"/>
            <ac:spMk id="10" creationId="{6B379925-D548-494B-BD69-EFB48C906DA9}"/>
          </ac:spMkLst>
        </pc:spChg>
        <pc:spChg chg="add">
          <ac:chgData name="kandarp sharda" userId="ef97274f0cf1a40f" providerId="LiveId" clId="{CA08B096-0B5A-4C22-9948-0659F8F23E67}" dt="2026-05-04T15:32:22.039" v="423"/>
          <ac:spMkLst>
            <pc:docMk/>
            <pc:sldMk cId="2496960031" sldId="320"/>
            <ac:spMk id="12" creationId="{ABA6B67F-B62B-4F4B-B58A-4C6AF13AAD40}"/>
          </ac:spMkLst>
        </pc:spChg>
        <pc:spChg chg="del">
          <ac:chgData name="kandarp sharda" userId="ef97274f0cf1a40f" providerId="LiveId" clId="{CA08B096-0B5A-4C22-9948-0659F8F23E67}" dt="2026-05-04T15:32:21.997" v="401"/>
          <ac:spMkLst>
            <pc:docMk/>
            <pc:sldMk cId="2496960031" sldId="320"/>
            <ac:spMk id="14" creationId="{4CBE8B06-BBEB-1C36-6705-81D0903BD392}"/>
          </ac:spMkLst>
        </pc:spChg>
        <pc:spChg chg="del">
          <ac:chgData name="kandarp sharda" userId="ef97274f0cf1a40f" providerId="LiveId" clId="{CA08B096-0B5A-4C22-9948-0659F8F23E67}" dt="2026-05-04T15:32:21.998" v="402"/>
          <ac:spMkLst>
            <pc:docMk/>
            <pc:sldMk cId="2496960031" sldId="320"/>
            <ac:spMk id="15" creationId="{89141F01-EF1B-BD89-5B1C-266B6155B908}"/>
          </ac:spMkLst>
        </pc:spChg>
        <pc:spChg chg="add">
          <ac:chgData name="kandarp sharda" userId="ef97274f0cf1a40f" providerId="LiveId" clId="{CA08B096-0B5A-4C22-9948-0659F8F23E67}" dt="2026-05-04T15:32:22.043" v="431"/>
          <ac:spMkLst>
            <pc:docMk/>
            <pc:sldMk cId="2496960031" sldId="320"/>
            <ac:spMk id="17" creationId="{CF73958D-D865-4014-BABB-BAFE4EFBD6E9}"/>
          </ac:spMkLst>
        </pc:spChg>
        <pc:picChg chg="del">
          <ac:chgData name="kandarp sharda" userId="ef97274f0cf1a40f" providerId="LiveId" clId="{CA08B096-0B5A-4C22-9948-0659F8F23E67}" dt="2026-05-04T15:32:21.999" v="403"/>
          <ac:picMkLst>
            <pc:docMk/>
            <pc:sldMk cId="2496960031" sldId="320"/>
            <ac:picMk id="3" creationId="{14B306C1-0AC1-8DE6-717D-D7A977D6B331}"/>
          </ac:picMkLst>
        </pc:picChg>
        <pc:picChg chg="mod">
          <ac:chgData name="kandarp sharda" userId="ef97274f0cf1a40f" providerId="LiveId" clId="{CA08B096-0B5A-4C22-9948-0659F8F23E67}" dt="2026-05-04T15:32:22.026" v="407"/>
          <ac:picMkLst>
            <pc:docMk/>
            <pc:sldMk cId="2496960031" sldId="320"/>
            <ac:picMk id="11" creationId="{757B7706-C988-B4D8-4E63-026311A5CAF6}"/>
          </ac:picMkLst>
        </pc:picChg>
        <pc:cxnChg chg="add mod">
          <ac:chgData name="kandarp sharda" userId="ef97274f0cf1a40f" providerId="LiveId" clId="{CA08B096-0B5A-4C22-9948-0659F8F23E67}" dt="2026-05-04T15:32:22.041" v="427"/>
          <ac:cxnSpMkLst>
            <pc:docMk/>
            <pc:sldMk cId="2496960031" sldId="320"/>
            <ac:cxnSpMk id="13" creationId="{794D732B-052A-47E4-BD8B-0F9D0DFF4F3B}"/>
          </ac:cxnSpMkLst>
        </pc:cxnChg>
        <pc:cxnChg chg="add mod">
          <ac:chgData name="kandarp sharda" userId="ef97274f0cf1a40f" providerId="LiveId" clId="{CA08B096-0B5A-4C22-9948-0659F8F23E67}" dt="2026-05-04T15:32:22.042" v="430"/>
          <ac:cxnSpMkLst>
            <pc:docMk/>
            <pc:sldMk cId="2496960031" sldId="320"/>
            <ac:cxnSpMk id="16" creationId="{63827226-7969-43DB-9B3A-F3A22793215A}"/>
          </ac:cxnSpMkLst>
        </pc:cxnChg>
      </pc:sldChg>
      <pc:sldChg chg="add del">
        <pc:chgData name="kandarp sharda" userId="ef97274f0cf1a40f" providerId="LiveId" clId="{CA08B096-0B5A-4C22-9948-0659F8F23E67}" dt="2026-05-04T15:33:16.758" v="435"/>
        <pc:sldMkLst>
          <pc:docMk/>
          <pc:sldMk cId="3914061026" sldId="321"/>
        </pc:sldMkLst>
      </pc:sldChg>
      <pc:sldChg chg="modSp add del mod">
        <pc:chgData name="kandarp sharda" userId="ef97274f0cf1a40f" providerId="LiveId" clId="{CA08B096-0B5A-4C22-9948-0659F8F23E67}" dt="2026-05-04T16:46:02.033" v="672"/>
        <pc:sldMkLst>
          <pc:docMk/>
          <pc:sldMk cId="2716419095" sldId="322"/>
        </pc:sldMkLst>
        <pc:spChg chg="mod">
          <ac:chgData name="kandarp sharda" userId="ef97274f0cf1a40f" providerId="LiveId" clId="{CA08B096-0B5A-4C22-9948-0659F8F23E67}" dt="2026-05-04T15:33:17.346" v="436"/>
          <ac:spMkLst>
            <pc:docMk/>
            <pc:sldMk cId="2716419095" sldId="322"/>
            <ac:spMk id="4" creationId="{F22BEDEA-44F6-4836-A6AE-098D3259BE32}"/>
          </ac:spMkLst>
        </pc:spChg>
        <pc:spChg chg="mod">
          <ac:chgData name="kandarp sharda" userId="ef97274f0cf1a40f" providerId="LiveId" clId="{CA08B096-0B5A-4C22-9948-0659F8F23E67}" dt="2026-05-04T15:33:17.348" v="437"/>
          <ac:spMkLst>
            <pc:docMk/>
            <pc:sldMk cId="2716419095" sldId="322"/>
            <ac:spMk id="8" creationId="{8C9D4DD8-274E-4D5E-9B3A-0148D82C6A96}"/>
          </ac:spMkLst>
        </pc:spChg>
        <pc:spChg chg="mod">
          <ac:chgData name="kandarp sharda" userId="ef97274f0cf1a40f" providerId="LiveId" clId="{CA08B096-0B5A-4C22-9948-0659F8F23E67}" dt="2026-05-04T15:33:17.353" v="439"/>
          <ac:spMkLst>
            <pc:docMk/>
            <pc:sldMk cId="2716419095" sldId="322"/>
            <ac:spMk id="10" creationId="{6B379925-D548-494B-BD69-EFB48C906DA9}"/>
          </ac:spMkLst>
        </pc:spChg>
        <pc:spChg chg="mod">
          <ac:chgData name="kandarp sharda" userId="ef97274f0cf1a40f" providerId="LiveId" clId="{CA08B096-0B5A-4C22-9948-0659F8F23E67}" dt="2026-05-04T15:33:17.356" v="441"/>
          <ac:spMkLst>
            <pc:docMk/>
            <pc:sldMk cId="2716419095" sldId="322"/>
            <ac:spMk id="12" creationId="{ABA6B67F-B62B-4F4B-B58A-4C6AF13AAD40}"/>
          </ac:spMkLst>
        </pc:spChg>
        <pc:spChg chg="mod">
          <ac:chgData name="kandarp sharda" userId="ef97274f0cf1a40f" providerId="LiveId" clId="{CA08B096-0B5A-4C22-9948-0659F8F23E67}" dt="2026-05-04T15:33:17.357" v="442"/>
          <ac:spMkLst>
            <pc:docMk/>
            <pc:sldMk cId="2716419095" sldId="322"/>
            <ac:spMk id="17" creationId="{CF73958D-D865-4014-BABB-BAFE4EFBD6E9}"/>
          </ac:spMkLst>
        </pc:spChg>
      </pc:sldChg>
      <pc:sldChg chg="addSp delSp modSp add del mod">
        <pc:chgData name="kandarp sharda" userId="ef97274f0cf1a40f" providerId="LiveId" clId="{CA08B096-0B5A-4C22-9948-0659F8F23E67}" dt="2026-05-04T16:17:49.328" v="592"/>
        <pc:sldMkLst>
          <pc:docMk/>
          <pc:sldMk cId="2203553632" sldId="323"/>
        </pc:sldMkLst>
        <pc:spChg chg="add del mod">
          <ac:chgData name="kandarp sharda" userId="ef97274f0cf1a40f" providerId="LiveId" clId="{CA08B096-0B5A-4C22-9948-0659F8F23E67}" dt="2026-05-04T16:17:18.677" v="590"/>
          <ac:spMkLst>
            <pc:docMk/>
            <pc:sldMk cId="2203553632" sldId="323"/>
            <ac:spMk id="8" creationId="{3B6F6CDF-683F-4E3E-B1CF-57CED53332AC}"/>
          </ac:spMkLst>
        </pc:spChg>
        <pc:spChg chg="mod">
          <ac:chgData name="kandarp sharda" userId="ef97274f0cf1a40f" providerId="LiveId" clId="{CA08B096-0B5A-4C22-9948-0659F8F23E67}" dt="2026-05-04T16:09:48.507" v="453"/>
          <ac:spMkLst>
            <pc:docMk/>
            <pc:sldMk cId="2203553632" sldId="323"/>
            <ac:spMk id="9" creationId="{7C05144C-4EB0-735F-BD0F-7DE9D906EEC5}"/>
          </ac:spMkLst>
        </pc:spChg>
        <pc:spChg chg="add">
          <ac:chgData name="kandarp sharda" userId="ef97274f0cf1a40f" providerId="LiveId" clId="{CA08B096-0B5A-4C22-9948-0659F8F23E67}" dt="2026-05-04T16:09:48.699" v="587"/>
          <ac:spMkLst>
            <pc:docMk/>
            <pc:sldMk cId="2203553632" sldId="323"/>
            <ac:spMk id="11" creationId="{C781C3ED-E9AE-4EB6-A0AA-5A2DC5FDE318}"/>
          </ac:spMkLst>
        </pc:spChg>
        <pc:spChg chg="add">
          <ac:chgData name="kandarp sharda" userId="ef97274f0cf1a40f" providerId="LiveId" clId="{CA08B096-0B5A-4C22-9948-0659F8F23E67}" dt="2026-05-04T16:09:48.699" v="588"/>
          <ac:spMkLst>
            <pc:docMk/>
            <pc:sldMk cId="2203553632" sldId="323"/>
            <ac:spMk id="12" creationId="{51CDECAF-BB1A-47B7-898E-38C078FB253A}"/>
          </ac:spMkLst>
        </pc:spChg>
        <pc:spChg chg="add">
          <ac:chgData name="kandarp sharda" userId="ef97274f0cf1a40f" providerId="LiveId" clId="{CA08B096-0B5A-4C22-9948-0659F8F23E67}" dt="2026-05-04T16:09:48.700" v="589"/>
          <ac:spMkLst>
            <pc:docMk/>
            <pc:sldMk cId="2203553632" sldId="323"/>
            <ac:spMk id="14" creationId="{CCECA5C1-3B11-4E46-9F65-447D785DD69A}"/>
          </ac:spMkLst>
        </pc:spChg>
        <pc:graphicFrameChg chg="add modGraphic">
          <ac:chgData name="kandarp sharda" userId="ef97274f0cf1a40f" providerId="LiveId" clId="{CA08B096-0B5A-4C22-9948-0659F8F23E67}" dt="2026-05-04T16:09:48.645" v="577"/>
          <ac:graphicFrameMkLst>
            <pc:docMk/>
            <pc:sldMk cId="2203553632" sldId="323"/>
            <ac:graphicFrameMk id="4" creationId="{7536CFD9-B7D9-452A-9AEA-E316BB3AB332}"/>
          </ac:graphicFrameMkLst>
        </pc:graphicFrameChg>
        <pc:graphicFrameChg chg="del">
          <ac:chgData name="kandarp sharda" userId="ef97274f0cf1a40f" providerId="LiveId" clId="{CA08B096-0B5A-4C22-9948-0659F8F23E67}" dt="2026-05-04T16:09:48.479" v="449"/>
          <ac:graphicFrameMkLst>
            <pc:docMk/>
            <pc:sldMk cId="2203553632" sldId="323"/>
            <ac:graphicFrameMk id="13" creationId="{290CF043-EC0C-6540-BD5C-EDF81C56FB74}"/>
          </ac:graphicFrameMkLst>
        </pc:graphicFrameChg>
        <pc:cxnChg chg="add mod">
          <ac:chgData name="kandarp sharda" userId="ef97274f0cf1a40f" providerId="LiveId" clId="{CA08B096-0B5A-4C22-9948-0659F8F23E67}" dt="2026-05-04T16:09:48.698" v="586"/>
          <ac:cxnSpMkLst>
            <pc:docMk/>
            <pc:sldMk cId="2203553632" sldId="323"/>
            <ac:cxnSpMk id="10" creationId="{B244D655-CEE3-4DD1-B880-89485E7559AD}"/>
          </ac:cxnSpMkLst>
        </pc:cxnChg>
      </pc:sldChg>
      <pc:sldChg chg="modSp add del mod modNotesTx">
        <pc:chgData name="kandarp sharda" userId="ef97274f0cf1a40f" providerId="LiveId" clId="{CA08B096-0B5A-4C22-9948-0659F8F23E67}" dt="2026-05-04T16:53:06.358" v="676"/>
        <pc:sldMkLst>
          <pc:docMk/>
          <pc:sldMk cId="2596798108" sldId="324"/>
        </pc:sldMkLst>
        <pc:spChg chg="mod">
          <ac:chgData name="kandarp sharda" userId="ef97274f0cf1a40f" providerId="LiveId" clId="{CA08B096-0B5A-4C22-9948-0659F8F23E67}" dt="2026-05-04T16:33:27.348" v="616" actId="1076"/>
          <ac:spMkLst>
            <pc:docMk/>
            <pc:sldMk cId="2596798108" sldId="324"/>
            <ac:spMk id="11" creationId="{C781C3ED-E9AE-4EB6-A0AA-5A2DC5FDE318}"/>
          </ac:spMkLst>
        </pc:spChg>
        <pc:spChg chg="mod">
          <ac:chgData name="kandarp sharda" userId="ef97274f0cf1a40f" providerId="LiveId" clId="{CA08B096-0B5A-4C22-9948-0659F8F23E67}" dt="2026-05-04T16:17:49.515" v="594"/>
          <ac:spMkLst>
            <pc:docMk/>
            <pc:sldMk cId="2596798108" sldId="324"/>
            <ac:spMk id="12" creationId="{51CDECAF-BB1A-47B7-898E-38C078FB253A}"/>
          </ac:spMkLst>
        </pc:spChg>
        <pc:spChg chg="mod">
          <ac:chgData name="kandarp sharda" userId="ef97274f0cf1a40f" providerId="LiveId" clId="{CA08B096-0B5A-4C22-9948-0659F8F23E67}" dt="2026-05-04T16:17:49.520" v="596"/>
          <ac:spMkLst>
            <pc:docMk/>
            <pc:sldMk cId="2596798108" sldId="324"/>
            <ac:spMk id="14" creationId="{CCECA5C1-3B11-4E46-9F65-447D785DD69A}"/>
          </ac:spMkLst>
        </pc:spChg>
        <pc:graphicFrameChg chg="mod modGraphic">
          <ac:chgData name="kandarp sharda" userId="ef97274f0cf1a40f" providerId="LiveId" clId="{CA08B096-0B5A-4C22-9948-0659F8F23E67}" dt="2026-05-04T16:28:05.328" v="615" actId="122"/>
          <ac:graphicFrameMkLst>
            <pc:docMk/>
            <pc:sldMk cId="2596798108" sldId="324"/>
            <ac:graphicFrameMk id="4" creationId="{7536CFD9-B7D9-452A-9AEA-E316BB3AB332}"/>
          </ac:graphicFrameMkLst>
        </pc:graphicFrameChg>
      </pc:sldChg>
      <pc:sldChg chg="addSp delSp modSp add del mod modNotesTx">
        <pc:chgData name="kandarp sharda" userId="ef97274f0cf1a40f" providerId="LiveId" clId="{CA08B096-0B5A-4C22-9948-0659F8F23E67}" dt="2026-05-04T16:56:06.082" v="678"/>
        <pc:sldMkLst>
          <pc:docMk/>
          <pc:sldMk cId="4259477815" sldId="325"/>
        </pc:sldMkLst>
        <pc:spChg chg="mod">
          <ac:chgData name="kandarp sharda" userId="ef97274f0cf1a40f" providerId="LiveId" clId="{CA08B096-0B5A-4C22-9948-0659F8F23E67}" dt="2026-05-04T16:40:58.622" v="649" actId="1076"/>
          <ac:spMkLst>
            <pc:docMk/>
            <pc:sldMk cId="4259477815" sldId="325"/>
            <ac:spMk id="2" creationId="{B33F890D-08CD-C2D2-BB06-C0715D169702}"/>
          </ac:spMkLst>
        </pc:spChg>
        <pc:spChg chg="mod">
          <ac:chgData name="kandarp sharda" userId="ef97274f0cf1a40f" providerId="LiveId" clId="{CA08B096-0B5A-4C22-9948-0659F8F23E67}" dt="2026-05-04T16:41:11.341" v="655" actId="1076"/>
          <ac:spMkLst>
            <pc:docMk/>
            <pc:sldMk cId="4259477815" sldId="325"/>
            <ac:spMk id="12" creationId="{F7737D8D-D423-469F-8044-5F54F47BC574}"/>
          </ac:spMkLst>
        </pc:spChg>
        <pc:spChg chg="add mod">
          <ac:chgData name="kandarp sharda" userId="ef97274f0cf1a40f" providerId="LiveId" clId="{CA08B096-0B5A-4C22-9948-0659F8F23E67}" dt="2026-05-04T16:41:35.544" v="657"/>
          <ac:spMkLst>
            <pc:docMk/>
            <pc:sldMk cId="4259477815" sldId="325"/>
            <ac:spMk id="13" creationId="{0105895E-64BC-2469-B0FA-C1230E2E1FCA}"/>
          </ac:spMkLst>
        </pc:spChg>
        <pc:spChg chg="del">
          <ac:chgData name="kandarp sharda" userId="ef97274f0cf1a40f" providerId="LiveId" clId="{CA08B096-0B5A-4C22-9948-0659F8F23E67}" dt="2026-05-04T16:41:28.496" v="656" actId="478"/>
          <ac:spMkLst>
            <pc:docMk/>
            <pc:sldMk cId="4259477815" sldId="325"/>
            <ac:spMk id="15" creationId="{B7C685B9-83AC-34A5-B0BC-D74DBBA7F5C3}"/>
          </ac:spMkLst>
        </pc:spChg>
        <pc:picChg chg="mod">
          <ac:chgData name="kandarp sharda" userId="ef97274f0cf1a40f" providerId="LiveId" clId="{CA08B096-0B5A-4C22-9948-0659F8F23E67}" dt="2026-05-04T16:41:09.938" v="653" actId="1076"/>
          <ac:picMkLst>
            <pc:docMk/>
            <pc:sldMk cId="4259477815" sldId="325"/>
            <ac:picMk id="3" creationId="{BC9CCF8F-4784-9F5F-3D53-8300E0B01F43}"/>
          </ac:picMkLst>
        </pc:picChg>
        <pc:cxnChg chg="mod">
          <ac:chgData name="kandarp sharda" userId="ef97274f0cf1a40f" providerId="LiveId" clId="{CA08B096-0B5A-4C22-9948-0659F8F23E67}" dt="2026-05-04T16:41:10.204" v="654" actId="1076"/>
          <ac:cxnSpMkLst>
            <pc:docMk/>
            <pc:sldMk cId="4259477815" sldId="325"/>
            <ac:cxnSpMk id="5" creationId="{2D32C5A3-7FBA-4059-9F28-8B98170B4AA7}"/>
          </ac:cxnSpMkLst>
        </pc:cxnChg>
      </pc:sldChg>
      <pc:sldChg chg="add del modNotesTx">
        <pc:chgData name="kandarp sharda" userId="ef97274f0cf1a40f" providerId="LiveId" clId="{CA08B096-0B5A-4C22-9948-0659F8F23E67}" dt="2026-05-04T16:40:23.939" v="642"/>
        <pc:sldMkLst>
          <pc:docMk/>
          <pc:sldMk cId="599465292" sldId="326"/>
        </pc:sldMkLst>
      </pc:sldChg>
      <pc:sldChg chg="modSp add del mod">
        <pc:chgData name="kandarp sharda" userId="ef97274f0cf1a40f" providerId="LiveId" clId="{CA08B096-0B5A-4C22-9948-0659F8F23E67}" dt="2026-05-04T16:40:54.776" v="647"/>
        <pc:sldMkLst>
          <pc:docMk/>
          <pc:sldMk cId="3802215958" sldId="327"/>
        </pc:sldMkLst>
        <pc:spChg chg="mod">
          <ac:chgData name="kandarp sharda" userId="ef97274f0cf1a40f" providerId="LiveId" clId="{CA08B096-0B5A-4C22-9948-0659F8F23E67}" dt="2026-05-04T16:40:24.439" v="643"/>
          <ac:spMkLst>
            <pc:docMk/>
            <pc:sldMk cId="3802215958" sldId="327"/>
            <ac:spMk id="14" creationId="{DC6BFB69-7B49-E890-8C28-8537CEB6C1F7}"/>
          </ac:spMkLst>
        </pc:spChg>
      </pc:sldChg>
      <pc:sldChg chg="add del modNotesTx">
        <pc:chgData name="kandarp sharda" userId="ef97274f0cf1a40f" providerId="LiveId" clId="{CA08B096-0B5A-4C22-9948-0659F8F23E67}" dt="2026-05-04T16:59:48.333" v="714"/>
        <pc:sldMkLst>
          <pc:docMk/>
          <pc:sldMk cId="3142102435" sldId="328"/>
        </pc:sldMkLst>
      </pc:sldChg>
      <pc:sldChg chg="add del">
        <pc:chgData name="kandarp sharda" userId="ef97274f0cf1a40f" providerId="LiveId" clId="{CA08B096-0B5A-4C22-9948-0659F8F23E67}" dt="2026-05-04T16:48:46.658" v="674"/>
        <pc:sldMkLst>
          <pc:docMk/>
          <pc:sldMk cId="475053652" sldId="329"/>
        </pc:sldMkLst>
      </pc:sldChg>
      <pc:sldChg chg="add modNotesTx">
        <pc:chgData name="kandarp sharda" userId="ef97274f0cf1a40f" providerId="LiveId" clId="{CA08B096-0B5A-4C22-9948-0659F8F23E67}" dt="2026-05-04T17:01:12.371" v="734" actId="20577"/>
        <pc:sldMkLst>
          <pc:docMk/>
          <pc:sldMk cId="665484380" sldId="330"/>
        </pc:sldMkLst>
      </pc:sldChg>
      <pc:sldChg chg="add modNotesTx">
        <pc:chgData name="kandarp sharda" userId="ef97274f0cf1a40f" providerId="LiveId" clId="{CA08B096-0B5A-4C22-9948-0659F8F23E67}" dt="2026-05-04T20:17:01.484" v="1453" actId="20577"/>
        <pc:sldMkLst>
          <pc:docMk/>
          <pc:sldMk cId="1973108026" sldId="331"/>
        </pc:sldMkLst>
      </pc:sldChg>
      <pc:sldChg chg="add modNotesTx">
        <pc:chgData name="kandarp sharda" userId="ef97274f0cf1a40f" providerId="LiveId" clId="{CA08B096-0B5A-4C22-9948-0659F8F23E67}" dt="2026-05-04T16:58:07.717" v="712" actId="20577"/>
        <pc:sldMkLst>
          <pc:docMk/>
          <pc:sldMk cId="765124315" sldId="332"/>
        </pc:sldMkLst>
      </pc:sldChg>
      <pc:sldChg chg="modSp add mod modNotesTx">
        <pc:chgData name="kandarp sharda" userId="ef97274f0cf1a40f" providerId="LiveId" clId="{CA08B096-0B5A-4C22-9948-0659F8F23E67}" dt="2026-05-04T18:01:55.702" v="1188" actId="20577"/>
        <pc:sldMkLst>
          <pc:docMk/>
          <pc:sldMk cId="2500492995" sldId="333"/>
        </pc:sldMkLst>
        <pc:spChg chg="mod">
          <ac:chgData name="kandarp sharda" userId="ef97274f0cf1a40f" providerId="LiveId" clId="{CA08B096-0B5A-4C22-9948-0659F8F23E67}" dt="2026-05-04T18:01:55.702" v="1188" actId="20577"/>
          <ac:spMkLst>
            <pc:docMk/>
            <pc:sldMk cId="2500492995" sldId="333"/>
            <ac:spMk id="12" creationId="{290E6F4E-3F28-4659-A1ED-953117FC6D61}"/>
          </ac:spMkLst>
        </pc:spChg>
      </pc:sldChg>
      <pc:sldChg chg="modSp add del mod">
        <pc:chgData name="kandarp sharda" userId="ef97274f0cf1a40f" providerId="LiveId" clId="{CA08B096-0B5A-4C22-9948-0659F8F23E67}" dt="2026-05-04T17:05:02.295" v="755"/>
        <pc:sldMkLst>
          <pc:docMk/>
          <pc:sldMk cId="1416366677" sldId="334"/>
        </pc:sldMkLst>
        <pc:spChg chg="mod">
          <ac:chgData name="kandarp sharda" userId="ef97274f0cf1a40f" providerId="LiveId" clId="{CA08B096-0B5A-4C22-9948-0659F8F23E67}" dt="2026-05-04T17:04:46.458" v="749"/>
          <ac:spMkLst>
            <pc:docMk/>
            <pc:sldMk cId="1416366677" sldId="334"/>
            <ac:spMk id="16" creationId="{00000000-0000-0000-0000-000000000000}"/>
          </ac:spMkLst>
        </pc:spChg>
        <pc:spChg chg="mod">
          <ac:chgData name="kandarp sharda" userId="ef97274f0cf1a40f" providerId="LiveId" clId="{CA08B096-0B5A-4C22-9948-0659F8F23E67}" dt="2026-05-04T17:04:46.462" v="751"/>
          <ac:spMkLst>
            <pc:docMk/>
            <pc:sldMk cId="1416366677" sldId="334"/>
            <ac:spMk id="20" creationId="{00000000-0000-0000-0000-000000000000}"/>
          </ac:spMkLst>
        </pc:spChg>
        <pc:spChg chg="mod">
          <ac:chgData name="kandarp sharda" userId="ef97274f0cf1a40f" providerId="LiveId" clId="{CA08B096-0B5A-4C22-9948-0659F8F23E67}" dt="2026-05-04T17:04:46.464" v="753"/>
          <ac:spMkLst>
            <pc:docMk/>
            <pc:sldMk cId="1416366677" sldId="334"/>
            <ac:spMk id="21" creationId="{00000000-0000-0000-0000-000000000000}"/>
          </ac:spMkLst>
        </pc:spChg>
      </pc:sldChg>
      <pc:sldChg chg="add del">
        <pc:chgData name="kandarp sharda" userId="ef97274f0cf1a40f" providerId="LiveId" clId="{CA08B096-0B5A-4C22-9948-0659F8F23E67}" dt="2026-05-04T17:05:09.911" v="757"/>
        <pc:sldMkLst>
          <pc:docMk/>
          <pc:sldMk cId="3361812144" sldId="335"/>
        </pc:sldMkLst>
      </pc:sldChg>
      <pc:sldChg chg="addSp modSp add del mod">
        <pc:chgData name="kandarp sharda" userId="ef97274f0cf1a40f" providerId="LiveId" clId="{CA08B096-0B5A-4C22-9948-0659F8F23E67}" dt="2026-05-04T17:11:57.435" v="844"/>
        <pc:sldMkLst>
          <pc:docMk/>
          <pc:sldMk cId="3630324830" sldId="336"/>
        </pc:sldMkLst>
        <pc:spChg chg="ord">
          <ac:chgData name="kandarp sharda" userId="ef97274f0cf1a40f" providerId="LiveId" clId="{CA08B096-0B5A-4C22-9948-0659F8F23E67}" dt="2026-05-04T17:11:02.700" v="819"/>
          <ac:spMkLst>
            <pc:docMk/>
            <pc:sldMk cId="3630324830" sldId="336"/>
            <ac:spMk id="2" creationId="{00000000-0000-0000-0000-000000000000}"/>
          </ac:spMkLst>
        </pc:spChg>
        <pc:spChg chg="add mod">
          <ac:chgData name="kandarp sharda" userId="ef97274f0cf1a40f" providerId="LiveId" clId="{CA08B096-0B5A-4C22-9948-0659F8F23E67}" dt="2026-05-04T17:11:41.940" v="842"/>
          <ac:spMkLst>
            <pc:docMk/>
            <pc:sldMk cId="3630324830" sldId="336"/>
            <ac:spMk id="7" creationId="{BE04051E-9A42-49F4-8B3C-5356B8AEFEDE}"/>
          </ac:spMkLst>
        </pc:spChg>
        <pc:spChg chg="mod">
          <ac:chgData name="kandarp sharda" userId="ef97274f0cf1a40f" providerId="LiveId" clId="{CA08B096-0B5A-4C22-9948-0659F8F23E67}" dt="2026-05-04T17:11:02.661" v="801"/>
          <ac:spMkLst>
            <pc:docMk/>
            <pc:sldMk cId="3630324830" sldId="336"/>
            <ac:spMk id="16" creationId="{00000000-0000-0000-0000-000000000000}"/>
          </ac:spMkLst>
        </pc:spChg>
        <pc:spChg chg="add mod ord">
          <ac:chgData name="kandarp sharda" userId="ef97274f0cf1a40f" providerId="LiveId" clId="{CA08B096-0B5A-4C22-9948-0659F8F23E67}" dt="2026-05-04T17:11:41.936" v="832"/>
          <ac:spMkLst>
            <pc:docMk/>
            <pc:sldMk cId="3630324830" sldId="336"/>
            <ac:spMk id="17" creationId="{5FDE1E38-5710-416E-8181-10630E5D3D58}"/>
          </ac:spMkLst>
        </pc:spChg>
        <pc:spChg chg="mod">
          <ac:chgData name="kandarp sharda" userId="ef97274f0cf1a40f" providerId="LiveId" clId="{CA08B096-0B5A-4C22-9948-0659F8F23E67}" dt="2026-05-04T17:11:02.663" v="805"/>
          <ac:spMkLst>
            <pc:docMk/>
            <pc:sldMk cId="3630324830" sldId="336"/>
            <ac:spMk id="20" creationId="{00000000-0000-0000-0000-000000000000}"/>
          </ac:spMkLst>
        </pc:spChg>
        <pc:spChg chg="mod">
          <ac:chgData name="kandarp sharda" userId="ef97274f0cf1a40f" providerId="LiveId" clId="{CA08B096-0B5A-4C22-9948-0659F8F23E67}" dt="2026-05-04T17:11:02.664" v="809"/>
          <ac:spMkLst>
            <pc:docMk/>
            <pc:sldMk cId="3630324830" sldId="336"/>
            <ac:spMk id="21" creationId="{00000000-0000-0000-0000-000000000000}"/>
          </ac:spMkLst>
        </pc:spChg>
        <pc:grpChg chg="mod">
          <ac:chgData name="kandarp sharda" userId="ef97274f0cf1a40f" providerId="LiveId" clId="{CA08B096-0B5A-4C22-9948-0659F8F23E67}" dt="2026-05-04T17:11:02.658" v="793"/>
          <ac:grpSpMkLst>
            <pc:docMk/>
            <pc:sldMk cId="3630324830" sldId="336"/>
            <ac:grpSpMk id="3" creationId="{00000000-0000-0000-0000-000000000000}"/>
          </ac:grpSpMkLst>
        </pc:grpChg>
        <pc:grpChg chg="mod">
          <ac:chgData name="kandarp sharda" userId="ef97274f0cf1a40f" providerId="LiveId" clId="{CA08B096-0B5A-4C22-9948-0659F8F23E67}" dt="2026-05-04T17:11:02.659" v="795"/>
          <ac:grpSpMkLst>
            <pc:docMk/>
            <pc:sldMk cId="3630324830" sldId="336"/>
            <ac:grpSpMk id="10" creationId="{00000000-0000-0000-0000-000000000000}"/>
          </ac:grpSpMkLst>
        </pc:grpChg>
        <pc:grpChg chg="mod">
          <ac:chgData name="kandarp sharda" userId="ef97274f0cf1a40f" providerId="LiveId" clId="{CA08B096-0B5A-4C22-9948-0659F8F23E67}" dt="2026-05-04T17:11:02.660" v="797"/>
          <ac:grpSpMkLst>
            <pc:docMk/>
            <pc:sldMk cId="3630324830" sldId="336"/>
            <ac:grpSpMk id="13" creationId="{00000000-0000-0000-0000-000000000000}"/>
          </ac:grpSpMkLst>
        </pc:grpChg>
        <pc:picChg chg="mod">
          <ac:chgData name="kandarp sharda" userId="ef97274f0cf1a40f" providerId="LiveId" clId="{CA08B096-0B5A-4C22-9948-0659F8F23E67}" dt="2026-05-04T17:11:02.665" v="813"/>
          <ac:picMkLst>
            <pc:docMk/>
            <pc:sldMk cId="3630324830" sldId="336"/>
            <ac:picMk id="27" creationId="{D9E1BB87-113A-8FC7-92DD-F0248D2183CD}"/>
          </ac:picMkLst>
        </pc:picChg>
        <pc:picChg chg="mod">
          <ac:chgData name="kandarp sharda" userId="ef97274f0cf1a40f" providerId="LiveId" clId="{CA08B096-0B5A-4C22-9948-0659F8F23E67}" dt="2026-05-04T17:11:41.937" v="836"/>
          <ac:picMkLst>
            <pc:docMk/>
            <pc:sldMk cId="3630324830" sldId="336"/>
            <ac:picMk id="28" creationId="{920AACEE-00C1-CECB-BF3E-5C2B3BA49C4D}"/>
          </ac:picMkLst>
        </pc:picChg>
        <pc:picChg chg="mod">
          <ac:chgData name="kandarp sharda" userId="ef97274f0cf1a40f" providerId="LiveId" clId="{CA08B096-0B5A-4C22-9948-0659F8F23E67}" dt="2026-05-04T17:11:41.939" v="840"/>
          <ac:picMkLst>
            <pc:docMk/>
            <pc:sldMk cId="3630324830" sldId="336"/>
            <ac:picMk id="29" creationId="{8A849563-F958-EC1F-C493-61344E728EC7}"/>
          </ac:picMkLst>
        </pc:picChg>
      </pc:sldChg>
      <pc:sldChg chg="modSp add mod modNotesTx">
        <pc:chgData name="kandarp sharda" userId="ef97274f0cf1a40f" providerId="LiveId" clId="{CA08B096-0B5A-4C22-9948-0659F8F23E67}" dt="2026-05-04T17:53:39.893" v="1109" actId="20577"/>
        <pc:sldMkLst>
          <pc:docMk/>
          <pc:sldMk cId="402341167" sldId="337"/>
        </pc:sldMkLst>
        <pc:spChg chg="mod">
          <ac:chgData name="kandarp sharda" userId="ef97274f0cf1a40f" providerId="LiveId" clId="{CA08B096-0B5A-4C22-9948-0659F8F23E67}" dt="2026-05-04T17:27:16.640" v="960" actId="1076"/>
          <ac:spMkLst>
            <pc:docMk/>
            <pc:sldMk cId="402341167" sldId="337"/>
            <ac:spMk id="7" creationId="{BE04051E-9A42-49F4-8B3C-5356B8AEFEDE}"/>
          </ac:spMkLst>
        </pc:spChg>
        <pc:spChg chg="mod">
          <ac:chgData name="kandarp sharda" userId="ef97274f0cf1a40f" providerId="LiveId" clId="{CA08B096-0B5A-4C22-9948-0659F8F23E67}" dt="2026-05-04T17:27:05.442" v="957" actId="1076"/>
          <ac:spMkLst>
            <pc:docMk/>
            <pc:sldMk cId="402341167" sldId="337"/>
            <ac:spMk id="17" creationId="{5FDE1E38-5710-416E-8181-10630E5D3D58}"/>
          </ac:spMkLst>
        </pc:spChg>
        <pc:picChg chg="mod">
          <ac:chgData name="kandarp sharda" userId="ef97274f0cf1a40f" providerId="LiveId" clId="{CA08B096-0B5A-4C22-9948-0659F8F23E67}" dt="2026-05-04T17:27:12.241" v="959" actId="1076"/>
          <ac:picMkLst>
            <pc:docMk/>
            <pc:sldMk cId="402341167" sldId="337"/>
            <ac:picMk id="28" creationId="{920AACEE-00C1-CECB-BF3E-5C2B3BA49C4D}"/>
          </ac:picMkLst>
        </pc:picChg>
        <pc:picChg chg="mod">
          <ac:chgData name="kandarp sharda" userId="ef97274f0cf1a40f" providerId="LiveId" clId="{CA08B096-0B5A-4C22-9948-0659F8F23E67}" dt="2026-05-04T17:27:07.730" v="958" actId="1076"/>
          <ac:picMkLst>
            <pc:docMk/>
            <pc:sldMk cId="402341167" sldId="337"/>
            <ac:picMk id="29" creationId="{8A849563-F958-EC1F-C493-61344E728EC7}"/>
          </ac:picMkLst>
        </pc:picChg>
      </pc:sldChg>
      <pc:sldChg chg="modSp add mod">
        <pc:chgData name="kandarp sharda" userId="ef97274f0cf1a40f" providerId="LiveId" clId="{CA08B096-0B5A-4C22-9948-0659F8F23E67}" dt="2026-05-04T17:45:20.883" v="1103" actId="20577"/>
        <pc:sldMkLst>
          <pc:docMk/>
          <pc:sldMk cId="543567380" sldId="338"/>
        </pc:sldMkLst>
        <pc:spChg chg="mod">
          <ac:chgData name="kandarp sharda" userId="ef97274f0cf1a40f" providerId="LiveId" clId="{CA08B096-0B5A-4C22-9948-0659F8F23E67}" dt="2026-05-04T17:45:20.883" v="1103" actId="20577"/>
          <ac:spMkLst>
            <pc:docMk/>
            <pc:sldMk cId="543567380" sldId="338"/>
            <ac:spMk id="16" creationId="{A7F2EDC1-63B1-BEBA-2E12-A78A8D64DACF}"/>
          </ac:spMkLst>
        </pc:spChg>
      </pc:sldChg>
      <pc:sldChg chg="modSp add del mod">
        <pc:chgData name="kandarp sharda" userId="ef97274f0cf1a40f" providerId="LiveId" clId="{CA08B096-0B5A-4C22-9948-0659F8F23E67}" dt="2026-05-04T17:17:08.857" v="908"/>
        <pc:sldMkLst>
          <pc:docMk/>
          <pc:sldMk cId="1811005524" sldId="338"/>
        </pc:sldMkLst>
        <pc:spChg chg="mod">
          <ac:chgData name="kandarp sharda" userId="ef97274f0cf1a40f" providerId="LiveId" clId="{CA08B096-0B5A-4C22-9948-0659F8F23E67}" dt="2026-05-04T17:17:08.201" v="907"/>
          <ac:spMkLst>
            <pc:docMk/>
            <pc:sldMk cId="1811005524" sldId="338"/>
            <ac:spMk id="8" creationId="{2FFD56F1-F840-25C9-6E81-C538094FE9BF}"/>
          </ac:spMkLst>
        </pc:spChg>
      </pc:sldChg>
      <pc:sldChg chg="modSp add del mod">
        <pc:chgData name="kandarp sharda" userId="ef97274f0cf1a40f" providerId="LiveId" clId="{CA08B096-0B5A-4C22-9948-0659F8F23E67}" dt="2026-05-04T17:21:03.692" v="921"/>
        <pc:sldMkLst>
          <pc:docMk/>
          <pc:sldMk cId="156021649" sldId="339"/>
        </pc:sldMkLst>
        <pc:spChg chg="mod">
          <ac:chgData name="kandarp sharda" userId="ef97274f0cf1a40f" providerId="LiveId" clId="{CA08B096-0B5A-4C22-9948-0659F8F23E67}" dt="2026-05-04T17:20:50.518" v="919"/>
          <ac:spMkLst>
            <pc:docMk/>
            <pc:sldMk cId="156021649" sldId="339"/>
            <ac:spMk id="9" creationId="{29F96983-3D03-72F6-58AC-BDB04094055C}"/>
          </ac:spMkLst>
        </pc:spChg>
      </pc:sldChg>
      <pc:sldChg chg="modSp add del mod">
        <pc:chgData name="kandarp sharda" userId="ef97274f0cf1a40f" providerId="LiveId" clId="{CA08B096-0B5A-4C22-9948-0659F8F23E67}" dt="2026-05-04T17:17:06.975" v="906"/>
        <pc:sldMkLst>
          <pc:docMk/>
          <pc:sldMk cId="855211892" sldId="339"/>
        </pc:sldMkLst>
        <pc:spChg chg="ord">
          <ac:chgData name="kandarp sharda" userId="ef97274f0cf1a40f" providerId="LiveId" clId="{CA08B096-0B5A-4C22-9948-0659F8F23E67}" dt="2026-05-04T17:17:02.649" v="903"/>
          <ac:spMkLst>
            <pc:docMk/>
            <pc:sldMk cId="855211892" sldId="339"/>
            <ac:spMk id="2" creationId="{3F5FA1F5-D7C7-E70F-8D26-02A1A59DC226}"/>
          </ac:spMkLst>
        </pc:spChg>
        <pc:spChg chg="mod ord">
          <ac:chgData name="kandarp sharda" userId="ef97274f0cf1a40f" providerId="LiveId" clId="{CA08B096-0B5A-4C22-9948-0659F8F23E67}" dt="2026-05-04T17:17:03.103" v="904"/>
          <ac:spMkLst>
            <pc:docMk/>
            <pc:sldMk cId="855211892" sldId="339"/>
            <ac:spMk id="4" creationId="{162F672F-EC27-BD87-4E1F-94617835682B}"/>
          </ac:spMkLst>
        </pc:spChg>
        <pc:spChg chg="mod">
          <ac:chgData name="kandarp sharda" userId="ef97274f0cf1a40f" providerId="LiveId" clId="{CA08B096-0B5A-4C22-9948-0659F8F23E67}" dt="2026-05-04T17:17:03.103" v="904"/>
          <ac:spMkLst>
            <pc:docMk/>
            <pc:sldMk cId="855211892" sldId="339"/>
            <ac:spMk id="7" creationId="{21A9F125-997C-C40A-6692-775916A4C33E}"/>
          </ac:spMkLst>
        </pc:spChg>
        <pc:spChg chg="mod">
          <ac:chgData name="kandarp sharda" userId="ef97274f0cf1a40f" providerId="LiveId" clId="{CA08B096-0B5A-4C22-9948-0659F8F23E67}" dt="2026-05-04T17:17:03.103" v="904"/>
          <ac:spMkLst>
            <pc:docMk/>
            <pc:sldMk cId="855211892" sldId="339"/>
            <ac:spMk id="8" creationId="{2FFD56F1-F840-25C9-6E81-C538094FE9BF}"/>
          </ac:spMkLst>
        </pc:spChg>
        <pc:spChg chg="mod">
          <ac:chgData name="kandarp sharda" userId="ef97274f0cf1a40f" providerId="LiveId" clId="{CA08B096-0B5A-4C22-9948-0659F8F23E67}" dt="2026-05-04T17:17:04.997" v="905"/>
          <ac:spMkLst>
            <pc:docMk/>
            <pc:sldMk cId="855211892" sldId="339"/>
            <ac:spMk id="9" creationId="{1279972E-A0BE-55AA-9FBA-B4F5B30310F1}"/>
          </ac:spMkLst>
        </pc:spChg>
        <pc:picChg chg="mod">
          <ac:chgData name="kandarp sharda" userId="ef97274f0cf1a40f" providerId="LiveId" clId="{CA08B096-0B5A-4C22-9948-0659F8F23E67}" dt="2026-05-04T17:17:03.103" v="904"/>
          <ac:picMkLst>
            <pc:docMk/>
            <pc:sldMk cId="855211892" sldId="339"/>
            <ac:picMk id="11" creationId="{28409E1A-35FD-10D7-DFE5-7D021BEC4598}"/>
          </ac:picMkLst>
        </pc:picChg>
      </pc:sldChg>
      <pc:sldChg chg="delSp modSp add del mod">
        <pc:chgData name="kandarp sharda" userId="ef97274f0cf1a40f" providerId="LiveId" clId="{CA08B096-0B5A-4C22-9948-0659F8F23E67}" dt="2026-05-04T17:23:23.141" v="938"/>
        <pc:sldMkLst>
          <pc:docMk/>
          <pc:sldMk cId="1706724809" sldId="340"/>
        </pc:sldMkLst>
        <pc:spChg chg="mod">
          <ac:chgData name="kandarp sharda" userId="ef97274f0cf1a40f" providerId="LiveId" clId="{CA08B096-0B5A-4C22-9948-0659F8F23E67}" dt="2026-05-04T17:23:10.717" v="927"/>
          <ac:spMkLst>
            <pc:docMk/>
            <pc:sldMk cId="1706724809" sldId="340"/>
            <ac:spMk id="9" creationId="{29F96983-3D03-72F6-58AC-BDB04094055C}"/>
          </ac:spMkLst>
        </pc:spChg>
        <pc:spChg chg="del">
          <ac:chgData name="kandarp sharda" userId="ef97274f0cf1a40f" providerId="LiveId" clId="{CA08B096-0B5A-4C22-9948-0659F8F23E67}" dt="2026-05-04T17:23:10.722" v="936"/>
          <ac:spMkLst>
            <pc:docMk/>
            <pc:sldMk cId="1706724809" sldId="340"/>
            <ac:spMk id="14" creationId="{58F19FBC-DA70-7C9D-80B6-187ABBD12356}"/>
          </ac:spMkLst>
        </pc:spChg>
        <pc:spChg chg="mod">
          <ac:chgData name="kandarp sharda" userId="ef97274f0cf1a40f" providerId="LiveId" clId="{CA08B096-0B5A-4C22-9948-0659F8F23E67}" dt="2026-05-04T17:23:10.719" v="931"/>
          <ac:spMkLst>
            <pc:docMk/>
            <pc:sldMk cId="1706724809" sldId="340"/>
            <ac:spMk id="19" creationId="{9E1CDFD4-A658-1AC3-AE52-0169D148A332}"/>
          </ac:spMkLst>
        </pc:spChg>
        <pc:picChg chg="mod">
          <ac:chgData name="kandarp sharda" userId="ef97274f0cf1a40f" providerId="LiveId" clId="{CA08B096-0B5A-4C22-9948-0659F8F23E67}" dt="2026-05-04T17:23:10.720" v="935"/>
          <ac:picMkLst>
            <pc:docMk/>
            <pc:sldMk cId="1706724809" sldId="340"/>
            <ac:picMk id="18" creationId="{6D4C0B12-439E-D2E7-9B25-D7AC63F555D6}"/>
          </ac:picMkLst>
        </pc:picChg>
      </pc:sldChg>
      <pc:sldChg chg="addSp modSp add del mod">
        <pc:chgData name="kandarp sharda" userId="ef97274f0cf1a40f" providerId="LiveId" clId="{CA08B096-0B5A-4C22-9948-0659F8F23E67}" dt="2026-05-04T17:23:51.095" v="951"/>
        <pc:sldMkLst>
          <pc:docMk/>
          <pc:sldMk cId="1393597362" sldId="341"/>
        </pc:sldMkLst>
        <pc:spChg chg="add mod">
          <ac:chgData name="kandarp sharda" userId="ef97274f0cf1a40f" providerId="LiveId" clId="{CA08B096-0B5A-4C22-9948-0659F8F23E67}" dt="2026-05-04T17:23:35.297" v="943"/>
          <ac:spMkLst>
            <pc:docMk/>
            <pc:sldMk cId="1393597362" sldId="341"/>
            <ac:spMk id="3" creationId="{8C45C99C-BC94-4EDB-A289-AFF1A460DCDC}"/>
          </ac:spMkLst>
        </pc:spChg>
        <pc:spChg chg="add mod">
          <ac:chgData name="kandarp sharda" userId="ef97274f0cf1a40f" providerId="LiveId" clId="{CA08B096-0B5A-4C22-9948-0659F8F23E67}" dt="2026-05-04T17:23:35.301" v="948"/>
          <ac:spMkLst>
            <pc:docMk/>
            <pc:sldMk cId="1393597362" sldId="341"/>
            <ac:spMk id="4" creationId="{11676938-395C-4D52-BFF1-1E8193AB49A6}"/>
          </ac:spMkLst>
        </pc:spChg>
        <pc:spChg chg="add">
          <ac:chgData name="kandarp sharda" userId="ef97274f0cf1a40f" providerId="LiveId" clId="{CA08B096-0B5A-4C22-9948-0659F8F23E67}" dt="2026-05-04T17:23:35.301" v="949"/>
          <ac:spMkLst>
            <pc:docMk/>
            <pc:sldMk cId="1393597362" sldId="341"/>
            <ac:spMk id="10" creationId="{4FD2507F-4123-466A-8132-56F709103C9F}"/>
          </ac:spMkLst>
        </pc:spChg>
      </pc:sldChg>
      <pc:sldChg chg="modSp add mod">
        <pc:chgData name="kandarp sharda" userId="ef97274f0cf1a40f" providerId="LiveId" clId="{CA08B096-0B5A-4C22-9948-0659F8F23E67}" dt="2026-05-04T17:37:42.218" v="1077" actId="20577"/>
        <pc:sldMkLst>
          <pc:docMk/>
          <pc:sldMk cId="3647410660" sldId="342"/>
        </pc:sldMkLst>
        <pc:spChg chg="mod">
          <ac:chgData name="kandarp sharda" userId="ef97274f0cf1a40f" providerId="LiveId" clId="{CA08B096-0B5A-4C22-9948-0659F8F23E67}" dt="2026-05-04T17:36:16.649" v="1056" actId="1076"/>
          <ac:spMkLst>
            <pc:docMk/>
            <pc:sldMk cId="3647410660" sldId="342"/>
            <ac:spMk id="2" creationId="{9565F036-E719-AF6D-9BAA-0A711138C681}"/>
          </ac:spMkLst>
        </pc:spChg>
        <pc:spChg chg="mod">
          <ac:chgData name="kandarp sharda" userId="ef97274f0cf1a40f" providerId="LiveId" clId="{CA08B096-0B5A-4C22-9948-0659F8F23E67}" dt="2026-05-04T17:35:51.635" v="1048" actId="1076"/>
          <ac:spMkLst>
            <pc:docMk/>
            <pc:sldMk cId="3647410660" sldId="342"/>
            <ac:spMk id="3" creationId="{8C45C99C-BC94-4EDB-A289-AFF1A460DCDC}"/>
          </ac:spMkLst>
        </pc:spChg>
        <pc:spChg chg="mod">
          <ac:chgData name="kandarp sharda" userId="ef97274f0cf1a40f" providerId="LiveId" clId="{CA08B096-0B5A-4C22-9948-0659F8F23E67}" dt="2026-05-04T17:35:58.875" v="1051" actId="1076"/>
          <ac:spMkLst>
            <pc:docMk/>
            <pc:sldMk cId="3647410660" sldId="342"/>
            <ac:spMk id="4" creationId="{11676938-395C-4D52-BFF1-1E8193AB49A6}"/>
          </ac:spMkLst>
        </pc:spChg>
        <pc:spChg chg="mod">
          <ac:chgData name="kandarp sharda" userId="ef97274f0cf1a40f" providerId="LiveId" clId="{CA08B096-0B5A-4C22-9948-0659F8F23E67}" dt="2026-05-04T17:37:42.218" v="1077" actId="20577"/>
          <ac:spMkLst>
            <pc:docMk/>
            <pc:sldMk cId="3647410660" sldId="342"/>
            <ac:spMk id="9" creationId="{29F96983-3D03-72F6-58AC-BDB04094055C}"/>
          </ac:spMkLst>
        </pc:spChg>
        <pc:spChg chg="mod">
          <ac:chgData name="kandarp sharda" userId="ef97274f0cf1a40f" providerId="LiveId" clId="{CA08B096-0B5A-4C22-9948-0659F8F23E67}" dt="2026-05-04T17:36:00.551" v="1052" actId="1076"/>
          <ac:spMkLst>
            <pc:docMk/>
            <pc:sldMk cId="3647410660" sldId="342"/>
            <ac:spMk id="10" creationId="{4FD2507F-4123-466A-8132-56F709103C9F}"/>
          </ac:spMkLst>
        </pc:spChg>
        <pc:spChg chg="mod">
          <ac:chgData name="kandarp sharda" userId="ef97274f0cf1a40f" providerId="LiveId" clId="{CA08B096-0B5A-4C22-9948-0659F8F23E67}" dt="2026-05-04T17:36:07.561" v="1054" actId="1076"/>
          <ac:spMkLst>
            <pc:docMk/>
            <pc:sldMk cId="3647410660" sldId="342"/>
            <ac:spMk id="19" creationId="{9E1CDFD4-A658-1AC3-AE52-0169D148A332}"/>
          </ac:spMkLst>
        </pc:spChg>
        <pc:picChg chg="mod">
          <ac:chgData name="kandarp sharda" userId="ef97274f0cf1a40f" providerId="LiveId" clId="{CA08B096-0B5A-4C22-9948-0659F8F23E67}" dt="2026-05-04T17:35:46.947" v="1047" actId="1076"/>
          <ac:picMkLst>
            <pc:docMk/>
            <pc:sldMk cId="3647410660" sldId="342"/>
            <ac:picMk id="18" creationId="{6D4C0B12-439E-D2E7-9B25-D7AC63F555D6}"/>
          </ac:picMkLst>
        </pc:picChg>
        <pc:picChg chg="mod">
          <ac:chgData name="kandarp sharda" userId="ef97274f0cf1a40f" providerId="LiveId" clId="{CA08B096-0B5A-4C22-9948-0659F8F23E67}" dt="2026-05-04T17:35:39.255" v="1045" actId="1076"/>
          <ac:picMkLst>
            <pc:docMk/>
            <pc:sldMk cId="3647410660" sldId="342"/>
            <ac:picMk id="20" creationId="{3F64BFB0-F7D6-2572-AD67-3AB1AA13A12A}"/>
          </ac:picMkLst>
        </pc:picChg>
      </pc:sldChg>
      <pc:sldChg chg="modSp add del mod">
        <pc:chgData name="kandarp sharda" userId="ef97274f0cf1a40f" providerId="LiveId" clId="{CA08B096-0B5A-4C22-9948-0659F8F23E67}" dt="2026-05-04T19:34:20.298" v="1212"/>
        <pc:sldMkLst>
          <pc:docMk/>
          <pc:sldMk cId="4053912938" sldId="343"/>
        </pc:sldMkLst>
        <pc:spChg chg="mod">
          <ac:chgData name="kandarp sharda" userId="ef97274f0cf1a40f" providerId="LiveId" clId="{CA08B096-0B5A-4C22-9948-0659F8F23E67}" dt="2026-05-04T19:34:01.478" v="1210"/>
          <ac:spMkLst>
            <pc:docMk/>
            <pc:sldMk cId="4053912938" sldId="343"/>
            <ac:spMk id="13" creationId="{E24E80C7-E3C9-86AB-EC4C-452458349A7B}"/>
          </ac:spMkLst>
        </pc:spChg>
      </pc:sldChg>
      <pc:sldChg chg="modSp add del mod">
        <pc:chgData name="kandarp sharda" userId="ef97274f0cf1a40f" providerId="LiveId" clId="{CA08B096-0B5A-4C22-9948-0659F8F23E67}" dt="2026-05-04T19:34:49.015" v="1228"/>
        <pc:sldMkLst>
          <pc:docMk/>
          <pc:sldMk cId="205560018" sldId="344"/>
        </pc:sldMkLst>
        <pc:spChg chg="mod">
          <ac:chgData name="kandarp sharda" userId="ef97274f0cf1a40f" providerId="LiveId" clId="{CA08B096-0B5A-4C22-9948-0659F8F23E67}" dt="2026-05-04T19:34:31.954" v="1222"/>
          <ac:spMkLst>
            <pc:docMk/>
            <pc:sldMk cId="205560018" sldId="344"/>
            <ac:spMk id="4" creationId="{8A84AB84-E438-4F69-3234-E341428AB646}"/>
          </ac:spMkLst>
        </pc:spChg>
        <pc:spChg chg="mod">
          <ac:chgData name="kandarp sharda" userId="ef97274f0cf1a40f" providerId="LiveId" clId="{CA08B096-0B5A-4C22-9948-0659F8F23E67}" dt="2026-05-04T19:34:31.951" v="1218"/>
          <ac:spMkLst>
            <pc:docMk/>
            <pc:sldMk cId="205560018" sldId="344"/>
            <ac:spMk id="13" creationId="{E24E80C7-E3C9-86AB-EC4C-452458349A7B}"/>
          </ac:spMkLst>
        </pc:spChg>
        <pc:picChg chg="mod">
          <ac:chgData name="kandarp sharda" userId="ef97274f0cf1a40f" providerId="LiveId" clId="{CA08B096-0B5A-4C22-9948-0659F8F23E67}" dt="2026-05-04T19:34:31.956" v="1226"/>
          <ac:picMkLst>
            <pc:docMk/>
            <pc:sldMk cId="205560018" sldId="344"/>
            <ac:picMk id="2" creationId="{5C46B7D5-DD06-B3F2-AA17-637FDD3A82E7}"/>
          </ac:picMkLst>
        </pc:picChg>
      </pc:sldChg>
      <pc:sldChg chg="add del">
        <pc:chgData name="kandarp sharda" userId="ef97274f0cf1a40f" providerId="LiveId" clId="{CA08B096-0B5A-4C22-9948-0659F8F23E67}" dt="2026-05-04T19:34:58.962" v="1230"/>
        <pc:sldMkLst>
          <pc:docMk/>
          <pc:sldMk cId="2899962200" sldId="345"/>
        </pc:sldMkLst>
      </pc:sldChg>
      <pc:sldChg chg="addSp delSp modSp add del mod setBg">
        <pc:chgData name="kandarp sharda" userId="ef97274f0cf1a40f" providerId="LiveId" clId="{CA08B096-0B5A-4C22-9948-0659F8F23E67}" dt="2026-05-04T19:42:12.194" v="1285"/>
        <pc:sldMkLst>
          <pc:docMk/>
          <pc:sldMk cId="2036851886" sldId="346"/>
        </pc:sldMkLst>
        <pc:spChg chg="mod">
          <ac:chgData name="kandarp sharda" userId="ef97274f0cf1a40f" providerId="LiveId" clId="{CA08B096-0B5A-4C22-9948-0659F8F23E67}" dt="2026-05-04T19:41:10.259" v="1245"/>
          <ac:spMkLst>
            <pc:docMk/>
            <pc:sldMk cId="2036851886" sldId="346"/>
            <ac:spMk id="4" creationId="{8A84AB84-E438-4F69-3234-E341428AB646}"/>
          </ac:spMkLst>
        </pc:spChg>
        <pc:spChg chg="add mod">
          <ac:chgData name="kandarp sharda" userId="ef97274f0cf1a40f" providerId="LiveId" clId="{CA08B096-0B5A-4C22-9948-0659F8F23E67}" dt="2026-05-04T19:41:22.219" v="1271"/>
          <ac:spMkLst>
            <pc:docMk/>
            <pc:sldMk cId="2036851886" sldId="346"/>
            <ac:spMk id="6" creationId="{8B58FD80-9BD4-4B12-85BD-A888B10A35D2}"/>
          </ac:spMkLst>
        </pc:spChg>
        <pc:spChg chg="del">
          <ac:chgData name="kandarp sharda" userId="ef97274f0cf1a40f" providerId="LiveId" clId="{CA08B096-0B5A-4C22-9948-0659F8F23E67}" dt="2026-05-04T19:41:10.218" v="1235"/>
          <ac:spMkLst>
            <pc:docMk/>
            <pc:sldMk cId="2036851886" sldId="346"/>
            <ac:spMk id="7" creationId="{EE26EAC5-16BE-5CA4-AAC0-9DEAB87F0AA1}"/>
          </ac:spMkLst>
        </pc:spChg>
        <pc:spChg chg="del mod">
          <ac:chgData name="kandarp sharda" userId="ef97274f0cf1a40f" providerId="LiveId" clId="{CA08B096-0B5A-4C22-9948-0659F8F23E67}" dt="2026-05-04T19:41:10.220" v="1237"/>
          <ac:spMkLst>
            <pc:docMk/>
            <pc:sldMk cId="2036851886" sldId="346"/>
            <ac:spMk id="11" creationId="{200BA70B-0750-96D0-149D-BE2F513FDB6C}"/>
          </ac:spMkLst>
        </pc:spChg>
        <pc:spChg chg="add mod">
          <ac:chgData name="kandarp sharda" userId="ef97274f0cf1a40f" providerId="LiveId" clId="{CA08B096-0B5A-4C22-9948-0659F8F23E67}" dt="2026-05-04T19:41:22.223" v="1277"/>
          <ac:spMkLst>
            <pc:docMk/>
            <pc:sldMk cId="2036851886" sldId="346"/>
            <ac:spMk id="12" creationId="{4FC90470-F5F7-440D-83B1-471F904D6CE6}"/>
          </ac:spMkLst>
        </pc:spChg>
        <pc:spChg chg="mod">
          <ac:chgData name="kandarp sharda" userId="ef97274f0cf1a40f" providerId="LiveId" clId="{CA08B096-0B5A-4C22-9948-0659F8F23E67}" dt="2026-05-04T19:41:10.257" v="1241"/>
          <ac:spMkLst>
            <pc:docMk/>
            <pc:sldMk cId="2036851886" sldId="346"/>
            <ac:spMk id="13" creationId="{E24E80C7-E3C9-86AB-EC4C-452458349A7B}"/>
          </ac:spMkLst>
        </pc:spChg>
        <pc:spChg chg="add mod">
          <ac:chgData name="kandarp sharda" userId="ef97274f0cf1a40f" providerId="LiveId" clId="{CA08B096-0B5A-4C22-9948-0659F8F23E67}" dt="2026-05-04T19:41:22.227" v="1283"/>
          <ac:spMkLst>
            <pc:docMk/>
            <pc:sldMk cId="2036851886" sldId="346"/>
            <ac:spMk id="16" creationId="{A4DE9D08-5838-41F1-8E96-DAD86E1C4471}"/>
          </ac:spMkLst>
        </pc:spChg>
        <pc:grpChg chg="del">
          <ac:chgData name="kandarp sharda" userId="ef97274f0cf1a40f" providerId="LiveId" clId="{CA08B096-0B5A-4C22-9948-0659F8F23E67}" dt="2026-05-04T19:41:10.219" v="1236"/>
          <ac:grpSpMkLst>
            <pc:docMk/>
            <pc:sldMk cId="2036851886" sldId="346"/>
            <ac:grpSpMk id="8" creationId="{249677FE-71E1-287A-F853-06A1BC6D583F}"/>
          </ac:grpSpMkLst>
        </pc:grpChg>
        <pc:picChg chg="mod">
          <ac:chgData name="kandarp sharda" userId="ef97274f0cf1a40f" providerId="LiveId" clId="{CA08B096-0B5A-4C22-9948-0659F8F23E67}" dt="2026-05-04T19:41:10.260" v="1249"/>
          <ac:picMkLst>
            <pc:docMk/>
            <pc:sldMk cId="2036851886" sldId="346"/>
            <ac:picMk id="2" creationId="{5C46B7D5-DD06-B3F2-AA17-637FDD3A82E7}"/>
          </ac:picMkLst>
        </pc:picChg>
        <pc:picChg chg="mod">
          <ac:chgData name="kandarp sharda" userId="ef97274f0cf1a40f" providerId="LiveId" clId="{CA08B096-0B5A-4C22-9948-0659F8F23E67}" dt="2026-05-04T19:41:10.261" v="1253"/>
          <ac:picMkLst>
            <pc:docMk/>
            <pc:sldMk cId="2036851886" sldId="346"/>
            <ac:picMk id="14" creationId="{FAF7E020-362D-32C7-189B-C6A0D79768B9}"/>
          </ac:picMkLst>
        </pc:picChg>
        <pc:picChg chg="mod">
          <ac:chgData name="kandarp sharda" userId="ef97274f0cf1a40f" providerId="LiveId" clId="{CA08B096-0B5A-4C22-9948-0659F8F23E67}" dt="2026-05-04T19:41:10.263" v="1257"/>
          <ac:picMkLst>
            <pc:docMk/>
            <pc:sldMk cId="2036851886" sldId="346"/>
            <ac:picMk id="15" creationId="{E30CB84B-7257-44F7-DB3C-6834F12F576A}"/>
          </ac:picMkLst>
        </pc:picChg>
        <pc:cxnChg chg="add mod">
          <ac:chgData name="kandarp sharda" userId="ef97274f0cf1a40f" providerId="LiveId" clId="{CA08B096-0B5A-4C22-9948-0659F8F23E67}" dt="2026-05-04T19:41:22.201" v="1261"/>
          <ac:cxnSpMkLst>
            <pc:docMk/>
            <pc:sldMk cId="2036851886" sldId="346"/>
            <ac:cxnSpMk id="3" creationId="{BBBBA568-C24E-4824-B623-A12365D2A3AE}"/>
          </ac:cxnSpMkLst>
        </pc:cxnChg>
        <pc:cxnChg chg="add mod">
          <ac:chgData name="kandarp sharda" userId="ef97274f0cf1a40f" providerId="LiveId" clId="{CA08B096-0B5A-4C22-9948-0659F8F23E67}" dt="2026-05-04T19:41:22.205" v="1265"/>
          <ac:cxnSpMkLst>
            <pc:docMk/>
            <pc:sldMk cId="2036851886" sldId="346"/>
            <ac:cxnSpMk id="5" creationId="{29096441-EE25-4C45-A062-1288FAC90029}"/>
          </ac:cxnSpMkLst>
        </pc:cxnChg>
      </pc:sldChg>
      <pc:sldChg chg="addSp delSp modSp add del mod">
        <pc:chgData name="kandarp sharda" userId="ef97274f0cf1a40f" providerId="LiveId" clId="{CA08B096-0B5A-4C22-9948-0659F8F23E67}" dt="2026-05-04T19:51:50.097" v="1409" actId="47"/>
        <pc:sldMkLst>
          <pc:docMk/>
          <pc:sldMk cId="4118710844" sldId="347"/>
        </pc:sldMkLst>
        <pc:spChg chg="del mod">
          <ac:chgData name="kandarp sharda" userId="ef97274f0cf1a40f" providerId="LiveId" clId="{CA08B096-0B5A-4C22-9948-0659F8F23E67}" dt="2026-05-04T19:46:51.729" v="1315" actId="21"/>
          <ac:spMkLst>
            <pc:docMk/>
            <pc:sldMk cId="4118710844" sldId="347"/>
            <ac:spMk id="4" creationId="{8A84AB84-E438-4F69-3234-E341428AB646}"/>
          </ac:spMkLst>
        </pc:spChg>
        <pc:spChg chg="del">
          <ac:chgData name="kandarp sharda" userId="ef97274f0cf1a40f" providerId="LiveId" clId="{CA08B096-0B5A-4C22-9948-0659F8F23E67}" dt="2026-05-04T19:43:23.945" v="1291"/>
          <ac:spMkLst>
            <pc:docMk/>
            <pc:sldMk cId="4118710844" sldId="347"/>
            <ac:spMk id="6" creationId="{8B58FD80-9BD4-4B12-85BD-A888B10A35D2}"/>
          </ac:spMkLst>
        </pc:spChg>
        <pc:spChg chg="add del mod">
          <ac:chgData name="kandarp sharda" userId="ef97274f0cf1a40f" providerId="LiveId" clId="{CA08B096-0B5A-4C22-9948-0659F8F23E67}" dt="2026-05-04T19:46:41.307" v="1313" actId="478"/>
          <ac:spMkLst>
            <pc:docMk/>
            <pc:sldMk cId="4118710844" sldId="347"/>
            <ac:spMk id="7" creationId="{2C1A4CCE-3659-10E8-B40D-18437B472B8F}"/>
          </ac:spMkLst>
        </pc:spChg>
        <pc:spChg chg="mod">
          <ac:chgData name="kandarp sharda" userId="ef97274f0cf1a40f" providerId="LiveId" clId="{CA08B096-0B5A-4C22-9948-0659F8F23E67}" dt="2026-05-04T19:47:11.458" v="1317"/>
          <ac:spMkLst>
            <pc:docMk/>
            <pc:sldMk cId="4118710844" sldId="347"/>
            <ac:spMk id="9" creationId="{7142FAD4-5AE6-34EB-859A-D05DD5E7187F}"/>
          </ac:spMkLst>
        </pc:spChg>
        <pc:spChg chg="mod">
          <ac:chgData name="kandarp sharda" userId="ef97274f0cf1a40f" providerId="LiveId" clId="{CA08B096-0B5A-4C22-9948-0659F8F23E67}" dt="2026-05-04T19:47:11.458" v="1317"/>
          <ac:spMkLst>
            <pc:docMk/>
            <pc:sldMk cId="4118710844" sldId="347"/>
            <ac:spMk id="10" creationId="{A1353E2F-FC0E-BB12-D18E-7A3A22B1CDE3}"/>
          </ac:spMkLst>
        </pc:spChg>
        <pc:spChg chg="add mod">
          <ac:chgData name="kandarp sharda" userId="ef97274f0cf1a40f" providerId="LiveId" clId="{CA08B096-0B5A-4C22-9948-0659F8F23E67}" dt="2026-05-04T19:48:38.690" v="1339" actId="1076"/>
          <ac:spMkLst>
            <pc:docMk/>
            <pc:sldMk cId="4118710844" sldId="347"/>
            <ac:spMk id="11" creationId="{340F0709-681B-48F4-F30F-D32408F280D7}"/>
          </ac:spMkLst>
        </pc:spChg>
        <pc:spChg chg="del mod">
          <ac:chgData name="kandarp sharda" userId="ef97274f0cf1a40f" providerId="LiveId" clId="{CA08B096-0B5A-4C22-9948-0659F8F23E67}" dt="2026-05-04T19:50:41.196" v="1361" actId="21"/>
          <ac:spMkLst>
            <pc:docMk/>
            <pc:sldMk cId="4118710844" sldId="347"/>
            <ac:spMk id="12" creationId="{4FC90470-F5F7-440D-83B1-471F904D6CE6}"/>
          </ac:spMkLst>
        </pc:spChg>
        <pc:spChg chg="del mod">
          <ac:chgData name="kandarp sharda" userId="ef97274f0cf1a40f" providerId="LiveId" clId="{CA08B096-0B5A-4C22-9948-0659F8F23E67}" dt="2026-05-04T19:47:21.512" v="1321" actId="478"/>
          <ac:spMkLst>
            <pc:docMk/>
            <pc:sldMk cId="4118710844" sldId="347"/>
            <ac:spMk id="13" creationId="{E24E80C7-E3C9-86AB-EC4C-452458349A7B}"/>
          </ac:spMkLst>
        </pc:spChg>
        <pc:spChg chg="del mod">
          <ac:chgData name="kandarp sharda" userId="ef97274f0cf1a40f" providerId="LiveId" clId="{CA08B096-0B5A-4C22-9948-0659F8F23E67}" dt="2026-05-04T19:51:01.140" v="1364" actId="21"/>
          <ac:spMkLst>
            <pc:docMk/>
            <pc:sldMk cId="4118710844" sldId="347"/>
            <ac:spMk id="16" creationId="{A4DE9D08-5838-41F1-8E96-DAD86E1C4471}"/>
          </ac:spMkLst>
        </pc:spChg>
        <pc:grpChg chg="add mod">
          <ac:chgData name="kandarp sharda" userId="ef97274f0cf1a40f" providerId="LiveId" clId="{CA08B096-0B5A-4C22-9948-0659F8F23E67}" dt="2026-05-04T19:48:41.637" v="1340" actId="1076"/>
          <ac:grpSpMkLst>
            <pc:docMk/>
            <pc:sldMk cId="4118710844" sldId="347"/>
            <ac:grpSpMk id="8" creationId="{6834AF3D-59B3-3167-0C9E-78187ADB5E55}"/>
          </ac:grpSpMkLst>
        </pc:grpChg>
        <pc:picChg chg="del">
          <ac:chgData name="kandarp sharda" userId="ef97274f0cf1a40f" providerId="LiveId" clId="{CA08B096-0B5A-4C22-9948-0659F8F23E67}" dt="2026-05-04T19:43:23.944" v="1290"/>
          <ac:picMkLst>
            <pc:docMk/>
            <pc:sldMk cId="4118710844" sldId="347"/>
            <ac:picMk id="2" creationId="{5C46B7D5-DD06-B3F2-AA17-637FDD3A82E7}"/>
          </ac:picMkLst>
        </pc:picChg>
        <pc:picChg chg="mod">
          <ac:chgData name="kandarp sharda" userId="ef97274f0cf1a40f" providerId="LiveId" clId="{CA08B096-0B5A-4C22-9948-0659F8F23E67}" dt="2026-05-04T19:47:42.274" v="1325" actId="1076"/>
          <ac:picMkLst>
            <pc:docMk/>
            <pc:sldMk cId="4118710844" sldId="347"/>
            <ac:picMk id="14" creationId="{FAF7E020-362D-32C7-189B-C6A0D79768B9}"/>
          </ac:picMkLst>
        </pc:picChg>
        <pc:picChg chg="mod">
          <ac:chgData name="kandarp sharda" userId="ef97274f0cf1a40f" providerId="LiveId" clId="{CA08B096-0B5A-4C22-9948-0659F8F23E67}" dt="2026-05-04T19:47:43.759" v="1326" actId="1076"/>
          <ac:picMkLst>
            <pc:docMk/>
            <pc:sldMk cId="4118710844" sldId="347"/>
            <ac:picMk id="15" creationId="{E30CB84B-7257-44F7-DB3C-6834F12F576A}"/>
          </ac:picMkLst>
        </pc:picChg>
        <pc:cxnChg chg="del">
          <ac:chgData name="kandarp sharda" userId="ef97274f0cf1a40f" providerId="LiveId" clId="{CA08B096-0B5A-4C22-9948-0659F8F23E67}" dt="2026-05-04T19:47:17.034" v="1319" actId="478"/>
          <ac:cxnSpMkLst>
            <pc:docMk/>
            <pc:sldMk cId="4118710844" sldId="347"/>
            <ac:cxnSpMk id="3" creationId="{BBBBA568-C24E-4824-B623-A12365D2A3AE}"/>
          </ac:cxnSpMkLst>
        </pc:cxnChg>
        <pc:cxnChg chg="del mod">
          <ac:chgData name="kandarp sharda" userId="ef97274f0cf1a40f" providerId="LiveId" clId="{CA08B096-0B5A-4C22-9948-0659F8F23E67}" dt="2026-05-04T19:47:52.755" v="1329" actId="478"/>
          <ac:cxnSpMkLst>
            <pc:docMk/>
            <pc:sldMk cId="4118710844" sldId="347"/>
            <ac:cxnSpMk id="5" creationId="{29096441-EE25-4C45-A062-1288FAC90029}"/>
          </ac:cxnSpMkLst>
        </pc:cxnChg>
      </pc:sldChg>
      <pc:sldChg chg="addSp delSp modSp add del mod modNotesTx">
        <pc:chgData name="kandarp sharda" userId="ef97274f0cf1a40f" providerId="LiveId" clId="{CA08B096-0B5A-4C22-9948-0659F8F23E67}" dt="2026-05-04T19:54:30.277" v="1425"/>
        <pc:sldMkLst>
          <pc:docMk/>
          <pc:sldMk cId="39656123" sldId="348"/>
        </pc:sldMkLst>
        <pc:spChg chg="del">
          <ac:chgData name="kandarp sharda" userId="ef97274f0cf1a40f" providerId="LiveId" clId="{CA08B096-0B5A-4C22-9948-0659F8F23E67}" dt="2026-05-04T19:49:26.352" v="1349" actId="478"/>
          <ac:spMkLst>
            <pc:docMk/>
            <pc:sldMk cId="39656123" sldId="348"/>
            <ac:spMk id="5" creationId="{B848E53E-15B9-B032-96A5-F082DF94E198}"/>
          </ac:spMkLst>
        </pc:spChg>
        <pc:spChg chg="add mod">
          <ac:chgData name="kandarp sharda" userId="ef97274f0cf1a40f" providerId="LiveId" clId="{CA08B096-0B5A-4C22-9948-0659F8F23E67}" dt="2026-05-04T19:51:15.131" v="1366" actId="1076"/>
          <ac:spMkLst>
            <pc:docMk/>
            <pc:sldMk cId="39656123" sldId="348"/>
            <ac:spMk id="6" creationId="{A4DE9D08-5838-41F1-8E96-DAD86E1C4471}"/>
          </ac:spMkLst>
        </pc:spChg>
        <pc:spChg chg="add mod">
          <ac:chgData name="kandarp sharda" userId="ef97274f0cf1a40f" providerId="LiveId" clId="{CA08B096-0B5A-4C22-9948-0659F8F23E67}" dt="2026-05-04T19:53:10.699" v="1423" actId="20577"/>
          <ac:spMkLst>
            <pc:docMk/>
            <pc:sldMk cId="39656123" sldId="348"/>
            <ac:spMk id="7" creationId="{8A84AB84-E438-4F69-3234-E341428AB646}"/>
          </ac:spMkLst>
        </pc:spChg>
        <pc:spChg chg="add mod">
          <ac:chgData name="kandarp sharda" userId="ef97274f0cf1a40f" providerId="LiveId" clId="{CA08B096-0B5A-4C22-9948-0659F8F23E67}" dt="2026-05-04T19:50:53.309" v="1363" actId="1076"/>
          <ac:spMkLst>
            <pc:docMk/>
            <pc:sldMk cId="39656123" sldId="348"/>
            <ac:spMk id="12" creationId="{4FC90470-F5F7-440D-83B1-471F904D6CE6}"/>
          </ac:spMkLst>
        </pc:spChg>
        <pc:spChg chg="add del mod">
          <ac:chgData name="kandarp sharda" userId="ef97274f0cf1a40f" providerId="LiveId" clId="{CA08B096-0B5A-4C22-9948-0659F8F23E67}" dt="2026-05-04T19:51:47.125" v="1408" actId="1076"/>
          <ac:spMkLst>
            <pc:docMk/>
            <pc:sldMk cId="39656123" sldId="348"/>
            <ac:spMk id="13" creationId="{173901B5-2EB6-12FC-CB20-2C50ACDD28F2}"/>
          </ac:spMkLst>
        </pc:spChg>
        <pc:spChg chg="del mod">
          <ac:chgData name="kandarp sharda" userId="ef97274f0cf1a40f" providerId="LiveId" clId="{CA08B096-0B5A-4C22-9948-0659F8F23E67}" dt="2026-05-04T19:49:19.187" v="1345" actId="478"/>
          <ac:spMkLst>
            <pc:docMk/>
            <pc:sldMk cId="39656123" sldId="348"/>
            <ac:spMk id="16" creationId="{E0F4EDCE-6AC4-060B-FF59-674697FD26C7}"/>
          </ac:spMkLst>
        </pc:spChg>
        <pc:spChg chg="del mod">
          <ac:chgData name="kandarp sharda" userId="ef97274f0cf1a40f" providerId="LiveId" clId="{CA08B096-0B5A-4C22-9948-0659F8F23E67}" dt="2026-05-04T19:49:22.622" v="1347" actId="478"/>
          <ac:spMkLst>
            <pc:docMk/>
            <pc:sldMk cId="39656123" sldId="348"/>
            <ac:spMk id="18" creationId="{F317FEB4-5286-04AE-7FAE-9A20468B9CB3}"/>
          </ac:spMkLst>
        </pc:spChg>
        <pc:grpChg chg="mod">
          <ac:chgData name="kandarp sharda" userId="ef97274f0cf1a40f" providerId="LiveId" clId="{CA08B096-0B5A-4C22-9948-0659F8F23E67}" dt="2026-05-04T19:52:33.612" v="1416" actId="1076"/>
          <ac:grpSpMkLst>
            <pc:docMk/>
            <pc:sldMk cId="39656123" sldId="348"/>
            <ac:grpSpMk id="8" creationId="{A93000C3-8708-3E1F-B823-1F7FE21BAB4D}"/>
          </ac:grpSpMkLst>
        </pc:grpChg>
        <pc:picChg chg="del">
          <ac:chgData name="kandarp sharda" userId="ef97274f0cf1a40f" providerId="LiveId" clId="{CA08B096-0B5A-4C22-9948-0659F8F23E67}" dt="2026-05-04T19:49:24.428" v="1348" actId="478"/>
          <ac:picMkLst>
            <pc:docMk/>
            <pc:sldMk cId="39656123" sldId="348"/>
            <ac:picMk id="2" creationId="{4AFC822C-F7AB-D90E-AF4E-F01689EC5A35}"/>
          </ac:picMkLst>
        </pc:picChg>
        <pc:picChg chg="add mod">
          <ac:chgData name="kandarp sharda" userId="ef97274f0cf1a40f" providerId="LiveId" clId="{CA08B096-0B5A-4C22-9948-0659F8F23E67}" dt="2026-05-04T19:50:03.504" v="1358" actId="1076"/>
          <ac:picMkLst>
            <pc:docMk/>
            <pc:sldMk cId="39656123" sldId="348"/>
            <ac:picMk id="3" creationId="{1C509FB8-5138-4BD7-0B5F-79DAA8254380}"/>
          </ac:picMkLst>
        </pc:picChg>
        <pc:picChg chg="add mod">
          <ac:chgData name="kandarp sharda" userId="ef97274f0cf1a40f" providerId="LiveId" clId="{CA08B096-0B5A-4C22-9948-0659F8F23E67}" dt="2026-05-04T19:50:08.624" v="1360" actId="14100"/>
          <ac:picMkLst>
            <pc:docMk/>
            <pc:sldMk cId="39656123" sldId="348"/>
            <ac:picMk id="4" creationId="{AB41D60F-F799-3000-9CB9-581491BBA534}"/>
          </ac:picMkLst>
        </pc:picChg>
      </pc:sldChg>
      <pc:sldChg chg="add del">
        <pc:chgData name="kandarp sharda" userId="ef97274f0cf1a40f" providerId="LiveId" clId="{CA08B096-0B5A-4C22-9948-0659F8F23E67}" dt="2026-05-04T19:49:06.336" v="1343" actId="47"/>
        <pc:sldMkLst>
          <pc:docMk/>
          <pc:sldMk cId="987771540" sldId="349"/>
        </pc:sldMkLst>
      </pc:sldChg>
      <pc:sldChg chg="modSp add mod modTransition">
        <pc:chgData name="kandarp sharda" userId="ef97274f0cf1a40f" providerId="LiveId" clId="{CA08B096-0B5A-4C22-9948-0659F8F23E67}" dt="2026-05-05T19:14:43.955" v="1455"/>
        <pc:sldMkLst>
          <pc:docMk/>
          <pc:sldMk cId="3905899410" sldId="349"/>
        </pc:sldMkLst>
        <pc:spChg chg="mod">
          <ac:chgData name="kandarp sharda" userId="ef97274f0cf1a40f" providerId="LiveId" clId="{CA08B096-0B5A-4C22-9948-0659F8F23E67}" dt="2026-05-04T20:14:53.077" v="1446" actId="207"/>
          <ac:spMkLst>
            <pc:docMk/>
            <pc:sldMk cId="3905899410" sldId="349"/>
            <ac:spMk id="7" creationId="{8A84AB84-E438-4F69-3234-E341428AB646}"/>
          </ac:spMkLst>
        </pc:spChg>
      </pc:sldChg>
      <pc:sldChg chg="add">
        <pc:chgData name="kandarp sharda" userId="ef97274f0cf1a40f" providerId="LiveId" clId="{CA08B096-0B5A-4C22-9948-0659F8F23E67}" dt="2026-05-04T20:01:59.340" v="1440"/>
        <pc:sldMkLst>
          <pc:docMk/>
          <pc:sldMk cId="3019150680" sldId="3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B0ACA-D82C-4DDA-9A3C-A87A73794DA5}" type="datetimeFigureOut">
              <a:rPr lang="en-IN" smtClean="0"/>
              <a:t>05-05-2026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67FA11-945A-4281-A520-993E162D0A9F}" type="slidenum">
              <a:rPr lang="en-IN" smtClean="0"/>
              <a:t>‹#›</a:t>
            </a:fld>
            <a:endParaRPr lang="en-IN"/>
          </a:p>
        </p:txBody>
      </p:sp>
    </p:spTree>
    <p:extLst>
      <p:ext uri="{BB962C8B-B14F-4D97-AF65-F5344CB8AC3E}">
        <p14:creationId xmlns:p14="http://schemas.microsoft.com/office/powerpoint/2010/main" val="131267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867FA11-945A-4281-A520-993E162D0A9F}" type="slidenum">
              <a:rPr lang="en-IN" smtClean="0"/>
              <a:t>2</a:t>
            </a:fld>
            <a:endParaRPr lang="en-IN"/>
          </a:p>
        </p:txBody>
      </p:sp>
    </p:spTree>
    <p:extLst>
      <p:ext uri="{BB962C8B-B14F-4D97-AF65-F5344CB8AC3E}">
        <p14:creationId xmlns:p14="http://schemas.microsoft.com/office/powerpoint/2010/main" val="2169168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867FA11-945A-4281-A520-993E162D0A9F}" type="slidenum">
              <a:rPr lang="en-IN" smtClean="0"/>
              <a:t>5</a:t>
            </a:fld>
            <a:endParaRPr lang="en-IN"/>
          </a:p>
        </p:txBody>
      </p:sp>
    </p:spTree>
    <p:extLst>
      <p:ext uri="{BB962C8B-B14F-4D97-AF65-F5344CB8AC3E}">
        <p14:creationId xmlns:p14="http://schemas.microsoft.com/office/powerpoint/2010/main" val="706756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86BDF-DE6A-DED8-1121-29B74CBFC6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DD7116-0C43-BE7C-A6D9-4051AB97219E}"/>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D5338823-F780-6DDC-0D81-4FF584DE6AA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9FCDEEB7-6664-1A57-3024-22C5E8E65D9B}"/>
              </a:ext>
            </a:extLst>
          </p:cNvPr>
          <p:cNvSpPr>
            <a:spLocks noGrp="1"/>
          </p:cNvSpPr>
          <p:nvPr>
            <p:ph type="sldNum" sz="quarter" idx="5"/>
          </p:nvPr>
        </p:nvSpPr>
        <p:spPr/>
        <p:txBody>
          <a:bodyPr/>
          <a:lstStyle/>
          <a:p>
            <a:fld id="{3867FA11-945A-4281-A520-993E162D0A9F}" type="slidenum">
              <a:rPr lang="en-IN" smtClean="0"/>
              <a:t>6</a:t>
            </a:fld>
            <a:endParaRPr lang="en-IN"/>
          </a:p>
        </p:txBody>
      </p:sp>
    </p:spTree>
    <p:extLst>
      <p:ext uri="{BB962C8B-B14F-4D97-AF65-F5344CB8AC3E}">
        <p14:creationId xmlns:p14="http://schemas.microsoft.com/office/powerpoint/2010/main" val="4065842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867FA11-945A-4281-A520-993E162D0A9F}" type="slidenum">
              <a:rPr lang="en-IN" smtClean="0"/>
              <a:t>7</a:t>
            </a:fld>
            <a:endParaRPr lang="en-IN"/>
          </a:p>
        </p:txBody>
      </p:sp>
    </p:spTree>
    <p:extLst>
      <p:ext uri="{BB962C8B-B14F-4D97-AF65-F5344CB8AC3E}">
        <p14:creationId xmlns:p14="http://schemas.microsoft.com/office/powerpoint/2010/main" val="777518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dirty="0"/>
              <a:t>This slide is about what other researchers have done with multi-agent AI trading systems.</a:t>
            </a:r>
          </a:p>
          <a:p>
            <a:endParaRPr lang="en-US" sz="1200" dirty="0"/>
          </a:p>
          <a:p>
            <a:r>
              <a:rPr lang="en-US" sz="1200" dirty="0"/>
              <a:t>What is a multi-agent system?</a:t>
            </a:r>
          </a:p>
          <a:p>
            <a:r>
              <a:rPr lang="en-US" sz="1200" dirty="0"/>
              <a:t>- Instead of one AI making all the decisions, you have a team of AI agents, each with a different job.</a:t>
            </a:r>
          </a:p>
          <a:p>
            <a:r>
              <a:rPr lang="en-US" sz="1200" dirty="0"/>
              <a:t>- One might look at company earnings, another watches the news, another tracks market trends.</a:t>
            </a:r>
          </a:p>
          <a:p>
            <a:r>
              <a:rPr lang="en-US" sz="1200" dirty="0"/>
              <a:t>- They all share their views, and a final decision-maker puts it all together.</a:t>
            </a:r>
          </a:p>
          <a:p>
            <a:endParaRPr lang="en-US" sz="1200" dirty="0"/>
          </a:p>
          <a:p>
            <a:r>
              <a:rPr lang="en-US" sz="1200" dirty="0"/>
              <a:t>What did previous research find?</a:t>
            </a:r>
          </a:p>
          <a:p>
            <a:endParaRPr lang="en-US" sz="1200" dirty="0"/>
          </a:p>
          <a:p>
            <a:r>
              <a:rPr lang="en-US" sz="1200" dirty="0"/>
              <a:t>1. FinMem (single-agent system):</a:t>
            </a:r>
          </a:p>
          <a:p>
            <a:r>
              <a:rPr lang="en-US" sz="1200" dirty="0"/>
              <a:t>- This was one AI agent trying to do everything on its own.</a:t>
            </a:r>
          </a:p>
          <a:p>
            <a:r>
              <a:rPr lang="en-US" sz="1200" dirty="0"/>
              <a:t>- It got decent results, but the problem is one agent cannot handle all types of financial data at the same time.</a:t>
            </a:r>
          </a:p>
          <a:p>
            <a:r>
              <a:rPr lang="en-US" sz="1200" dirty="0"/>
              <a:t>- Think of it like one person trying to read the news, check prices, and analyse company reports all at once. It gets overwhelmed.</a:t>
            </a:r>
          </a:p>
          <a:p>
            <a:endParaRPr lang="en-US" sz="1200" dirty="0"/>
          </a:p>
          <a:p>
            <a:r>
              <a:rPr lang="en-US" sz="1200" dirty="0"/>
              <a:t>2. TradingAgents:</a:t>
            </a:r>
          </a:p>
          <a:p>
            <a:r>
              <a:rPr lang="en-US" sz="1200" dirty="0"/>
              <a:t>- This system used teams of agents, like a real trading company with different departments.</a:t>
            </a:r>
          </a:p>
          <a:p>
            <a:r>
              <a:rPr lang="en-US" sz="1200" dirty="0"/>
              <a:t>- It got strong returns on big stocks like Apple, Google, and Amazon.</a:t>
            </a:r>
          </a:p>
          <a:p>
            <a:r>
              <a:rPr lang="en-US" sz="1200" dirty="0"/>
              <a:t>- But it was very slow and expensive. Each trading decision needed over 20 separate tool calls, meaning 20 API requests just for one trade.</a:t>
            </a:r>
          </a:p>
          <a:p>
            <a:r>
              <a:rPr lang="en-US" sz="1200" dirty="0"/>
              <a:t>- That is too slow and costly for real-world use.</a:t>
            </a:r>
          </a:p>
          <a:p>
            <a:endParaRPr lang="en-US" sz="1200" dirty="0"/>
          </a:p>
          <a:p>
            <a:r>
              <a:rPr lang="en-US" sz="1200" dirty="0"/>
              <a:t>3. FINCON (shown in the diagram on the right):</a:t>
            </a:r>
          </a:p>
          <a:p>
            <a:r>
              <a:rPr lang="en-US" sz="1200" dirty="0"/>
              <a:t>- This introduced a boss-worker setup. A Manager Agent tells specialised Analyst Agents what to do.</a:t>
            </a:r>
          </a:p>
          <a:p>
            <a:r>
              <a:rPr lang="en-US" sz="1200" dirty="0"/>
              <a:t>- It achieved a 113.84% return, which is very strong.</a:t>
            </a:r>
          </a:p>
          <a:p>
            <a:r>
              <a:rPr lang="en-US" sz="1200" dirty="0"/>
              <a:t>- But it still had problems with volatile stocks and sometimes the AI would make things up (called hallucinations).</a:t>
            </a:r>
          </a:p>
          <a:p>
            <a:endParaRPr lang="en-US" sz="1200" dirty="0"/>
          </a:p>
          <a:p>
            <a:r>
              <a:rPr lang="en-US" sz="1200" dirty="0"/>
              <a:t>What is missing from all these systems?</a:t>
            </a:r>
          </a:p>
          <a:p>
            <a:r>
              <a:rPr lang="en-US" sz="1200" dirty="0"/>
              <a:t>- They all use fixed prompts. The instructions given to the AI never change, even when the market changes dramatically.</a:t>
            </a:r>
          </a:p>
          <a:p>
            <a:r>
              <a:rPr lang="en-US" sz="1200" dirty="0"/>
              <a:t>- None of them include a macroeconomic analysis agent. Nobody is watching the big picture, like interest rates or inflation.</a:t>
            </a:r>
          </a:p>
          <a:p>
            <a:r>
              <a:rPr lang="en-US" sz="1200" dirty="0"/>
              <a:t>- None of them use dynamic trailing stop-losses. A stop-loss is like a safety net that automatically sells if a stock drops too much. A dynamic one adjusts as the stock price moves up.</a:t>
            </a:r>
          </a:p>
          <a:p>
            <a:endParaRPr lang="en-US" sz="1200" dirty="0"/>
          </a:p>
          <a:p>
            <a:r>
              <a:rPr lang="en-US" sz="1200" dirty="0"/>
              <a:t>This is where our research comes in. We built a system that addresses all three of these gaps.</a:t>
            </a:r>
          </a:p>
        </p:txBody>
      </p:sp>
      <p:sp>
        <p:nvSpPr>
          <p:cNvPr id="4" name="Slide Number Placeholder 3"/>
          <p:cNvSpPr>
            <a:spLocks noGrp="1"/>
          </p:cNvSpPr>
          <p:nvPr>
            <p:ph type="sldNum" sz="quarter" idx="5"/>
          </p:nvPr>
        </p:nvSpPr>
        <p:spPr/>
        <p:txBody>
          <a:bodyPr/>
          <a:lstStyle/>
          <a:p>
            <a:fld id="{3867FA11-945A-4281-A520-993E162D0A9F}" type="slidenum">
              <a:rPr lang="en-IN" smtClean="0"/>
              <a:t>9</a:t>
            </a:fld>
            <a:endParaRPr lang="en-IN"/>
          </a:p>
        </p:txBody>
      </p:sp>
    </p:spTree>
    <p:extLst>
      <p:ext uri="{BB962C8B-B14F-4D97-AF65-F5344CB8AC3E}">
        <p14:creationId xmlns:p14="http://schemas.microsoft.com/office/powerpoint/2010/main" val="2037483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69295-F011-6EC7-84F4-D6A2684594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D7B23-2774-9C18-6881-234BBBF828F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E8C9132-1E7D-FDDF-9CD7-AB1DD1EE5850}"/>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Manual prompt engineering is slow and fragile changing one prompt can break the whole pipeline. </a:t>
            </a:r>
            <a:r>
              <a:rPr lang="en-US" sz="1200" b="0" i="0" kern="1200" dirty="0" err="1">
                <a:solidFill>
                  <a:schemeClr val="tx1"/>
                </a:solidFill>
                <a:effectLst/>
                <a:latin typeface="+mn-lt"/>
                <a:ea typeface="+mn-ea"/>
                <a:cs typeface="+mn-cs"/>
              </a:rPr>
              <a:t>DSPy</a:t>
            </a:r>
            <a:r>
              <a:rPr lang="en-US" sz="1200" b="0" i="0" kern="1200" dirty="0">
                <a:solidFill>
                  <a:schemeClr val="tx1"/>
                </a:solidFill>
                <a:effectLst/>
                <a:latin typeface="+mn-lt"/>
                <a:ea typeface="+mn-ea"/>
                <a:cs typeface="+mn-cs"/>
              </a:rPr>
              <a:t> solves this by automatically </a:t>
            </a:r>
            <a:r>
              <a:rPr lang="en-US" sz="1200" b="0" i="0" kern="1200" dirty="0" err="1">
                <a:solidFill>
                  <a:schemeClr val="tx1"/>
                </a:solidFill>
                <a:effectLst/>
                <a:latin typeface="+mn-lt"/>
                <a:ea typeface="+mn-ea"/>
                <a:cs typeface="+mn-cs"/>
              </a:rPr>
              <a:t>optimising</a:t>
            </a:r>
            <a:r>
              <a:rPr lang="en-US" sz="1200" b="0" i="0" kern="1200" dirty="0">
                <a:solidFill>
                  <a:schemeClr val="tx1"/>
                </a:solidFill>
                <a:effectLst/>
                <a:latin typeface="+mn-lt"/>
                <a:ea typeface="+mn-ea"/>
                <a:cs typeface="+mn-cs"/>
              </a:rPr>
              <a:t> prompts, boosting accuracy from 33% to 82% on GPT-3.5. MIPROv2 goes further; it uses a Bayesian model to </a:t>
            </a:r>
            <a:r>
              <a:rPr lang="en-US" sz="1200" b="0" i="0" kern="1200" dirty="0" err="1">
                <a:solidFill>
                  <a:schemeClr val="tx1"/>
                </a:solidFill>
                <a:effectLst/>
                <a:latin typeface="+mn-lt"/>
                <a:ea typeface="+mn-ea"/>
                <a:cs typeface="+mn-cs"/>
              </a:rPr>
              <a:t>optimise</a:t>
            </a:r>
            <a:r>
              <a:rPr lang="en-US" sz="1200" b="0" i="0" kern="1200" dirty="0">
                <a:solidFill>
                  <a:schemeClr val="tx1"/>
                </a:solidFill>
                <a:effectLst/>
                <a:latin typeface="+mn-lt"/>
                <a:ea typeface="+mn-ea"/>
                <a:cs typeface="+mn-cs"/>
              </a:rPr>
              <a:t> both instructions and examples together, beating baselines by up to 13%. The key gap: no one has applied these tools to multi-agent trading systems, and no one has driven the trading outcomes like profit and drawdown to optimize the system. That's what we do in this project.</a:t>
            </a:r>
            <a:endParaRPr lang="en-IN" dirty="0"/>
          </a:p>
        </p:txBody>
      </p:sp>
      <p:sp>
        <p:nvSpPr>
          <p:cNvPr id="4" name="Slide Number Placeholder 3">
            <a:extLst>
              <a:ext uri="{FF2B5EF4-FFF2-40B4-BE49-F238E27FC236}">
                <a16:creationId xmlns:a16="http://schemas.microsoft.com/office/drawing/2014/main" id="{B00FD42D-4016-DFCF-D86B-F20049222D84}"/>
              </a:ext>
            </a:extLst>
          </p:cNvPr>
          <p:cNvSpPr>
            <a:spLocks noGrp="1"/>
          </p:cNvSpPr>
          <p:nvPr>
            <p:ph type="sldNum" sz="quarter" idx="5"/>
          </p:nvPr>
        </p:nvSpPr>
        <p:spPr/>
        <p:txBody>
          <a:bodyPr/>
          <a:lstStyle/>
          <a:p>
            <a:fld id="{3867FA11-945A-4281-A520-993E162D0A9F}" type="slidenum">
              <a:rPr lang="en-IN" smtClean="0"/>
              <a:t>10</a:t>
            </a:fld>
            <a:endParaRPr lang="en-IN"/>
          </a:p>
        </p:txBody>
      </p:sp>
    </p:spTree>
    <p:extLst>
      <p:ext uri="{BB962C8B-B14F-4D97-AF65-F5344CB8AC3E}">
        <p14:creationId xmlns:p14="http://schemas.microsoft.com/office/powerpoint/2010/main" val="202096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F966B3-A328-0D04-143D-27FAB5A2EA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0F4980-5498-E7F4-7BCD-CC1ACFD6F79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26A9AF4-8B58-31C3-89BD-779EDDA52837}"/>
              </a:ext>
            </a:extLst>
          </p:cNvPr>
          <p:cNvSpPr>
            <a:spLocks noGrp="1"/>
          </p:cNvSpPr>
          <p:nvPr>
            <p:ph type="body" idx="1"/>
          </p:nvPr>
        </p:nvSpPr>
        <p:spPr/>
        <p:txBody>
          <a:bodyPr/>
          <a:lstStyle/>
          <a:p>
            <a:r>
              <a:rPr lang="en-US" sz="1000" b="0" i="0" kern="1200" dirty="0">
                <a:solidFill>
                  <a:schemeClr val="tx1"/>
                </a:solidFill>
                <a:effectLst/>
                <a:latin typeface="+mn-lt"/>
                <a:ea typeface="+mn-ea"/>
                <a:cs typeface="+mn-cs"/>
              </a:rPr>
              <a:t>RL-based trading systems have shown strong results. </a:t>
            </a:r>
            <a:r>
              <a:rPr lang="en-US" sz="1000" b="0" i="0" kern="1200" dirty="0" err="1">
                <a:solidFill>
                  <a:schemeClr val="tx1"/>
                </a:solidFill>
                <a:effectLst/>
                <a:latin typeface="+mn-lt"/>
                <a:ea typeface="+mn-ea"/>
                <a:cs typeface="+mn-cs"/>
              </a:rPr>
              <a:t>FinRL</a:t>
            </a:r>
            <a:r>
              <a:rPr lang="en-US" sz="1000" b="0" i="0" kern="1200" dirty="0">
                <a:solidFill>
                  <a:schemeClr val="tx1"/>
                </a:solidFill>
                <a:effectLst/>
                <a:latin typeface="+mn-lt"/>
                <a:ea typeface="+mn-ea"/>
                <a:cs typeface="+mn-cs"/>
              </a:rPr>
              <a:t> got 52% </a:t>
            </a:r>
            <a:r>
              <a:rPr lang="en-US" sz="1000" b="0" i="0" kern="1200" dirty="0" err="1">
                <a:solidFill>
                  <a:schemeClr val="tx1"/>
                </a:solidFill>
                <a:effectLst/>
                <a:latin typeface="+mn-lt"/>
                <a:ea typeface="+mn-ea"/>
                <a:cs typeface="+mn-cs"/>
              </a:rPr>
              <a:t>annualised</a:t>
            </a:r>
            <a:r>
              <a:rPr lang="en-US" sz="1000" b="0" i="0" kern="1200" dirty="0">
                <a:solidFill>
                  <a:schemeClr val="tx1"/>
                </a:solidFill>
                <a:effectLst/>
                <a:latin typeface="+mn-lt"/>
                <a:ea typeface="+mn-ea"/>
                <a:cs typeface="+mn-cs"/>
              </a:rPr>
              <a:t> return with a Sharpe of 2.81, beating traditional methods. FLAG-TRADER used a small 135M parameter model with PPO and still outperformed GPT-4o on Tesla. But the problems are the same  big drawdowns during crashes, testing only in good markets, and a gap between </a:t>
            </a:r>
            <a:r>
              <a:rPr lang="en-US" sz="1000" b="0" i="0" kern="1200" dirty="0" err="1">
                <a:solidFill>
                  <a:schemeClr val="tx1"/>
                </a:solidFill>
                <a:effectLst/>
                <a:latin typeface="+mn-lt"/>
                <a:ea typeface="+mn-ea"/>
                <a:cs typeface="+mn-cs"/>
              </a:rPr>
              <a:t>backtest</a:t>
            </a:r>
            <a:r>
              <a:rPr lang="en-US" sz="1000" b="0" i="0" kern="1200" dirty="0">
                <a:solidFill>
                  <a:schemeClr val="tx1"/>
                </a:solidFill>
                <a:effectLst/>
                <a:latin typeface="+mn-lt"/>
                <a:ea typeface="+mn-ea"/>
                <a:cs typeface="+mn-cs"/>
              </a:rPr>
              <a:t> and real-world results. And again, none of these systems adapt their prompts, correct themselves, or use dynamic stop-losses. Our project fills these gaps.</a:t>
            </a:r>
            <a:endParaRPr lang="en-IN" sz="1000" dirty="0"/>
          </a:p>
        </p:txBody>
      </p:sp>
      <p:sp>
        <p:nvSpPr>
          <p:cNvPr id="4" name="Slide Number Placeholder 3">
            <a:extLst>
              <a:ext uri="{FF2B5EF4-FFF2-40B4-BE49-F238E27FC236}">
                <a16:creationId xmlns:a16="http://schemas.microsoft.com/office/drawing/2014/main" id="{A046FE32-B685-C2F2-FF2F-6C7BA3E3B5DA}"/>
              </a:ext>
            </a:extLst>
          </p:cNvPr>
          <p:cNvSpPr>
            <a:spLocks noGrp="1"/>
          </p:cNvSpPr>
          <p:nvPr>
            <p:ph type="sldNum" sz="quarter" idx="5"/>
          </p:nvPr>
        </p:nvSpPr>
        <p:spPr/>
        <p:txBody>
          <a:bodyPr/>
          <a:lstStyle/>
          <a:p>
            <a:fld id="{3867FA11-945A-4281-A520-993E162D0A9F}" type="slidenum">
              <a:rPr lang="en-IN" smtClean="0"/>
              <a:t>11</a:t>
            </a:fld>
            <a:endParaRPr lang="en-IN"/>
          </a:p>
        </p:txBody>
      </p:sp>
    </p:spTree>
    <p:extLst>
      <p:ext uri="{BB962C8B-B14F-4D97-AF65-F5344CB8AC3E}">
        <p14:creationId xmlns:p14="http://schemas.microsoft.com/office/powerpoint/2010/main" val="1770790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32848-4835-33A5-17B4-C04F116765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BAFD07-FCD0-CC7B-DAE4-C89F4714049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93A98127-0C04-6E06-30C6-6170F83BDB3B}"/>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Sentiment analysis has evolved a lot. Old dictionary methods barely worked, but LLM-based approaches like OPT(open pretrained transformer) achieved 355% returns with a Sharpe of 3.05. Reddit sentiment helped predict meme stocks like GME, though standard models like </a:t>
            </a:r>
            <a:r>
              <a:rPr lang="en-US" sz="1200" b="0" i="0" kern="1200" dirty="0" err="1">
                <a:solidFill>
                  <a:schemeClr val="tx1"/>
                </a:solidFill>
                <a:effectLst/>
                <a:latin typeface="+mn-lt"/>
                <a:ea typeface="+mn-ea"/>
                <a:cs typeface="+mn-cs"/>
              </a:rPr>
              <a:t>FinBERT</a:t>
            </a:r>
            <a:r>
              <a:rPr lang="en-US" sz="1200" b="0" i="0" kern="1200" dirty="0">
                <a:solidFill>
                  <a:schemeClr val="tx1"/>
                </a:solidFill>
                <a:effectLst/>
                <a:latin typeface="+mn-lt"/>
                <a:ea typeface="+mn-ea"/>
                <a:cs typeface="+mn-cs"/>
              </a:rPr>
              <a:t> failed on social media because of slang and sarcasm. Combining sentiment with technical indicators like MACD worked better than either alone. The gap: no one has put sentiment into a multi-agent system alongside technical, fundamental, and macro agents, and no one </a:t>
            </a:r>
            <a:r>
              <a:rPr lang="en-US" sz="1200" b="0" i="0" kern="1200" dirty="0" err="1">
                <a:solidFill>
                  <a:schemeClr val="tx1"/>
                </a:solidFill>
                <a:effectLst/>
                <a:latin typeface="+mn-lt"/>
                <a:ea typeface="+mn-ea"/>
                <a:cs typeface="+mn-cs"/>
              </a:rPr>
              <a:t>optimises</a:t>
            </a:r>
            <a:r>
              <a:rPr lang="en-US" sz="1200" b="0" i="0" kern="1200" dirty="0">
                <a:solidFill>
                  <a:schemeClr val="tx1"/>
                </a:solidFill>
                <a:effectLst/>
                <a:latin typeface="+mn-lt"/>
                <a:ea typeface="+mn-ea"/>
                <a:cs typeface="+mn-cs"/>
              </a:rPr>
              <a:t> sentiment prompts based on actual trading results. Our project does both.</a:t>
            </a:r>
            <a:endParaRPr lang="en-IN" dirty="0"/>
          </a:p>
        </p:txBody>
      </p:sp>
      <p:sp>
        <p:nvSpPr>
          <p:cNvPr id="4" name="Slide Number Placeholder 3">
            <a:extLst>
              <a:ext uri="{FF2B5EF4-FFF2-40B4-BE49-F238E27FC236}">
                <a16:creationId xmlns:a16="http://schemas.microsoft.com/office/drawing/2014/main" id="{F955F1E8-8A68-0A17-E749-5A9F7334562C}"/>
              </a:ext>
            </a:extLst>
          </p:cNvPr>
          <p:cNvSpPr>
            <a:spLocks noGrp="1"/>
          </p:cNvSpPr>
          <p:nvPr>
            <p:ph type="sldNum" sz="quarter" idx="5"/>
          </p:nvPr>
        </p:nvSpPr>
        <p:spPr/>
        <p:txBody>
          <a:bodyPr/>
          <a:lstStyle/>
          <a:p>
            <a:fld id="{3867FA11-945A-4281-A520-993E162D0A9F}" type="slidenum">
              <a:rPr lang="en-IN" smtClean="0"/>
              <a:t>12</a:t>
            </a:fld>
            <a:endParaRPr lang="en-IN"/>
          </a:p>
        </p:txBody>
      </p:sp>
    </p:spTree>
    <p:extLst>
      <p:ext uri="{BB962C8B-B14F-4D97-AF65-F5344CB8AC3E}">
        <p14:creationId xmlns:p14="http://schemas.microsoft.com/office/powerpoint/2010/main" val="3994643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998F1-F7DB-1329-86C1-D4949B71A8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423152-6BA4-C7B1-61EC-C79B76C6C5C0}"/>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9A1EB08-536B-0F38-6FCA-40F941A431CB}"/>
              </a:ext>
            </a:extLst>
          </p:cNvPr>
          <p:cNvSpPr>
            <a:spLocks noGrp="1"/>
          </p:cNvSpPr>
          <p:nvPr>
            <p:ph type="body" idx="1"/>
          </p:nvPr>
        </p:nvSpPr>
        <p:spPr/>
        <p:txBody>
          <a:bodyPr/>
          <a:lstStyle/>
          <a:p>
            <a:r>
              <a:rPr lang="en-US" sz="1200" dirty="0"/>
              <a:t>This slide covers three important breakthroughs in how we can make AI agents smarter and more useful.</a:t>
            </a:r>
          </a:p>
          <a:p>
            <a:endParaRPr lang="en-US" sz="1200" dirty="0"/>
          </a:p>
          <a:p>
            <a:r>
              <a:rPr lang="en-US" sz="1200" dirty="0"/>
              <a:t>Chain-of-Thought and ReAct:</a:t>
            </a:r>
          </a:p>
          <a:p>
            <a:r>
              <a:rPr lang="en-US" sz="1200" dirty="0"/>
              <a:t>- Chain-of-Thought is a simple but powerful idea: instead of asking the AI to give a final answer directly, you ask it to show its working step by step. This alone tripled math solving accuracy from 18% to 57%.</a:t>
            </a:r>
          </a:p>
          <a:p>
            <a:r>
              <a:rPr lang="en-US" sz="1200" dirty="0"/>
              <a:t>- ReAct goes further by letting the AI use external tools like search engines or calculators while it thinks. This reduces hallucinations because the AI can check facts instead of guessing.</a:t>
            </a:r>
          </a:p>
          <a:p>
            <a:endParaRPr lang="en-US" sz="1200" dirty="0"/>
          </a:p>
          <a:p>
            <a:r>
              <a:rPr lang="en-US" sz="1200" dirty="0"/>
              <a:t>Reflexion:</a:t>
            </a:r>
          </a:p>
          <a:p>
            <a:r>
              <a:rPr lang="en-US" sz="1200" dirty="0"/>
              <a:t>- Reflexion teaches AI to learn from its mistakes using words instead of numbers. After each attempt, the agent writes a short note about what went wrong and uses that note next time.</a:t>
            </a:r>
          </a:p>
          <a:p>
            <a:r>
              <a:rPr lang="en-US" sz="1200" dirty="0"/>
              <a:t>- This achieved 91% accuracy on coding tasks, beating even GPT-4 at 80.1%. However, it can only remember 1 to 3 past experiences, so it cannot learn over long periods.</a:t>
            </a:r>
          </a:p>
          <a:p>
            <a:endParaRPr lang="en-US" sz="1200" dirty="0"/>
          </a:p>
          <a:p>
            <a:r>
              <a:rPr lang="en-US" sz="1200" dirty="0"/>
              <a:t>MetaGPT:</a:t>
            </a:r>
          </a:p>
          <a:p>
            <a:r>
              <a:rPr lang="en-US" sz="1200" dirty="0"/>
              <a:t>- MetaGPT is the closest to what our framework does. It assigns different roles to different AI agents, like a Product Manager, Architect, and Engineer, just like a real software team.</a:t>
            </a:r>
          </a:p>
          <a:p>
            <a:r>
              <a:rPr lang="en-US" sz="1200" dirty="0"/>
              <a:t>- It achieved 100% task completion and 85.9% on HumanEval coding benchmarks.</a:t>
            </a:r>
          </a:p>
          <a:p>
            <a:r>
              <a:rPr lang="en-US" sz="1200" dirty="0"/>
              <a:t>- The diagram on the right shows how these agents communicate through a shared message pool.</a:t>
            </a:r>
          </a:p>
          <a:p>
            <a:endParaRPr lang="en-US" sz="1200" dirty="0"/>
          </a:p>
          <a:p>
            <a:r>
              <a:rPr lang="en-US" sz="1200" dirty="0"/>
              <a:t>The Gap:</a:t>
            </a:r>
          </a:p>
          <a:p>
            <a:r>
              <a:rPr lang="en-US" sz="1200" dirty="0"/>
              <a:t>- None of these frameworks apply their ideas to financial trading. None of them can optimise their own prompts based on real trading results, do collaborative financial analysis, or manage risk with dynamic stop-losses.</a:t>
            </a:r>
          </a:p>
          <a:p>
            <a:r>
              <a:rPr lang="en-US" sz="1200" dirty="0"/>
              <a:t>- This is exactly what our framework does: it takes the best ideas from Chain-of-Thought, ReAct, and MetaGPT, and applies them to autonomous equity trading with self-improvement built in.</a:t>
            </a:r>
          </a:p>
        </p:txBody>
      </p:sp>
      <p:sp>
        <p:nvSpPr>
          <p:cNvPr id="4" name="Slide Number Placeholder 3">
            <a:extLst>
              <a:ext uri="{FF2B5EF4-FFF2-40B4-BE49-F238E27FC236}">
                <a16:creationId xmlns:a16="http://schemas.microsoft.com/office/drawing/2014/main" id="{4E5A2D4B-59F2-80F9-7219-6DF97CE5BC48}"/>
              </a:ext>
            </a:extLst>
          </p:cNvPr>
          <p:cNvSpPr>
            <a:spLocks noGrp="1"/>
          </p:cNvSpPr>
          <p:nvPr>
            <p:ph type="sldNum" sz="quarter" idx="5"/>
          </p:nvPr>
        </p:nvSpPr>
        <p:spPr/>
        <p:txBody>
          <a:bodyPr/>
          <a:lstStyle/>
          <a:p>
            <a:fld id="{3867FA11-945A-4281-A520-993E162D0A9F}" type="slidenum">
              <a:rPr lang="en-IN" smtClean="0"/>
              <a:t>13</a:t>
            </a:fld>
            <a:endParaRPr lang="en-IN"/>
          </a:p>
        </p:txBody>
      </p:sp>
    </p:spTree>
    <p:extLst>
      <p:ext uri="{BB962C8B-B14F-4D97-AF65-F5344CB8AC3E}">
        <p14:creationId xmlns:p14="http://schemas.microsoft.com/office/powerpoint/2010/main" val="3504059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DC728-DAF2-6935-7452-94AF7343F3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6CB798-0665-C49B-9CA2-D3F70892D478}"/>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D2D5306-57F8-9EF0-45AA-9E8ACD02B9D8}"/>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This covers financial LLMs. </a:t>
            </a:r>
            <a:r>
              <a:rPr lang="en-US" sz="1200" b="0" i="0" kern="1200" dirty="0" err="1">
                <a:solidFill>
                  <a:schemeClr val="tx1"/>
                </a:solidFill>
                <a:effectLst/>
                <a:latin typeface="+mn-lt"/>
                <a:ea typeface="+mn-ea"/>
                <a:cs typeface="+mn-cs"/>
              </a:rPr>
              <a:t>FinGPT</a:t>
            </a:r>
            <a:r>
              <a:rPr lang="en-US" sz="1200" b="0" i="0" kern="1200" dirty="0">
                <a:solidFill>
                  <a:schemeClr val="tx1"/>
                </a:solidFill>
                <a:effectLst/>
                <a:latin typeface="+mn-lt"/>
                <a:ea typeface="+mn-ea"/>
                <a:cs typeface="+mn-cs"/>
              </a:rPr>
              <a:t> cut fine-tuning costs from $3 million to just $300 using </a:t>
            </a:r>
            <a:r>
              <a:rPr lang="en-US" sz="1200" b="0" i="0" kern="1200" dirty="0" err="1">
                <a:solidFill>
                  <a:schemeClr val="tx1"/>
                </a:solidFill>
                <a:effectLst/>
                <a:latin typeface="+mn-lt"/>
                <a:ea typeface="+mn-ea"/>
                <a:cs typeface="+mn-cs"/>
              </a:rPr>
              <a:t>LoRA</a:t>
            </a:r>
            <a:r>
              <a:rPr lang="en-US" sz="1200" b="0" i="0" kern="1200" dirty="0">
                <a:solidFill>
                  <a:schemeClr val="tx1"/>
                </a:solidFill>
                <a:effectLst/>
                <a:latin typeface="+mn-lt"/>
                <a:ea typeface="+mn-ea"/>
                <a:cs typeface="+mn-cs"/>
              </a:rPr>
              <a:t> and hit 82% sentiment accuracy beating </a:t>
            </a:r>
            <a:r>
              <a:rPr lang="en-US" sz="1200" b="0" i="0" kern="1200" dirty="0" err="1">
                <a:solidFill>
                  <a:schemeClr val="tx1"/>
                </a:solidFill>
                <a:effectLst/>
                <a:latin typeface="+mn-lt"/>
                <a:ea typeface="+mn-ea"/>
                <a:cs typeface="+mn-cs"/>
              </a:rPr>
              <a:t>BloombergGPT</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LLMFactor</a:t>
            </a:r>
            <a:r>
              <a:rPr lang="en-US" sz="1200" b="0" i="0" kern="1200" dirty="0">
                <a:solidFill>
                  <a:schemeClr val="tx1"/>
                </a:solidFill>
                <a:effectLst/>
                <a:latin typeface="+mn-lt"/>
                <a:ea typeface="+mn-ea"/>
                <a:cs typeface="+mn-cs"/>
              </a:rPr>
              <a:t> went beyond simple sentiment and extracted actual price-driving factors, reaching 63% accuracy. SEP combined </a:t>
            </a:r>
            <a:r>
              <a:rPr lang="en-US" sz="1200" b="0" i="0" kern="1200" dirty="0" err="1">
                <a:solidFill>
                  <a:schemeClr val="tx1"/>
                </a:solidFill>
                <a:effectLst/>
                <a:latin typeface="+mn-lt"/>
                <a:ea typeface="+mn-ea"/>
                <a:cs typeface="+mn-cs"/>
              </a:rPr>
              <a:t>summarisation</a:t>
            </a:r>
            <a:r>
              <a:rPr lang="en-US" sz="1200" b="0" i="0" kern="1200" dirty="0">
                <a:solidFill>
                  <a:schemeClr val="tx1"/>
                </a:solidFill>
                <a:effectLst/>
                <a:latin typeface="+mn-lt"/>
                <a:ea typeface="+mn-ea"/>
                <a:cs typeface="+mn-cs"/>
              </a:rPr>
              <a:t>, explanation, and prediction with reinforcement learning to make sharper directional calls. But the same gap applies: none of these work inside a multi-agent system, none </a:t>
            </a:r>
            <a:r>
              <a:rPr lang="en-US" sz="1200" b="0" i="0" kern="1200" dirty="0" err="1">
                <a:solidFill>
                  <a:schemeClr val="tx1"/>
                </a:solidFill>
                <a:effectLst/>
                <a:latin typeface="+mn-lt"/>
                <a:ea typeface="+mn-ea"/>
                <a:cs typeface="+mn-cs"/>
              </a:rPr>
              <a:t>optimise</a:t>
            </a:r>
            <a:r>
              <a:rPr lang="en-US" sz="1200" b="0" i="0" kern="1200" dirty="0">
                <a:solidFill>
                  <a:schemeClr val="tx1"/>
                </a:solidFill>
                <a:effectLst/>
                <a:latin typeface="+mn-lt"/>
                <a:ea typeface="+mn-ea"/>
                <a:cs typeface="+mn-cs"/>
              </a:rPr>
              <a:t> prompts from real trading outcomes, and none combine all four analysis types technical, fundamental, sentiment, and macro  into one framework.</a:t>
            </a:r>
            <a:endParaRPr lang="en-IN" dirty="0"/>
          </a:p>
        </p:txBody>
      </p:sp>
      <p:sp>
        <p:nvSpPr>
          <p:cNvPr id="4" name="Slide Number Placeholder 3">
            <a:extLst>
              <a:ext uri="{FF2B5EF4-FFF2-40B4-BE49-F238E27FC236}">
                <a16:creationId xmlns:a16="http://schemas.microsoft.com/office/drawing/2014/main" id="{FE904147-E600-2026-BD7C-B132B418BE6B}"/>
              </a:ext>
            </a:extLst>
          </p:cNvPr>
          <p:cNvSpPr>
            <a:spLocks noGrp="1"/>
          </p:cNvSpPr>
          <p:nvPr>
            <p:ph type="sldNum" sz="quarter" idx="5"/>
          </p:nvPr>
        </p:nvSpPr>
        <p:spPr/>
        <p:txBody>
          <a:bodyPr/>
          <a:lstStyle/>
          <a:p>
            <a:fld id="{3867FA11-945A-4281-A520-993E162D0A9F}" type="slidenum">
              <a:rPr lang="en-IN" smtClean="0"/>
              <a:t>14</a:t>
            </a:fld>
            <a:endParaRPr lang="en-IN"/>
          </a:p>
        </p:txBody>
      </p:sp>
    </p:spTree>
    <p:extLst>
      <p:ext uri="{BB962C8B-B14F-4D97-AF65-F5344CB8AC3E}">
        <p14:creationId xmlns:p14="http://schemas.microsoft.com/office/powerpoint/2010/main" val="11968432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3147C-D0BB-51DC-26BC-B71ABC3F48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BF72B4-6047-B4FD-4D50-30B7471FA2DC}"/>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0BA7FF3B-B985-17C2-239C-78DBC71E9488}"/>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This table </a:t>
            </a:r>
            <a:r>
              <a:rPr lang="en-US" sz="1200" b="0" i="0" kern="1200" dirty="0" err="1">
                <a:solidFill>
                  <a:schemeClr val="tx1"/>
                </a:solidFill>
                <a:effectLst/>
                <a:latin typeface="+mn-lt"/>
                <a:ea typeface="+mn-ea"/>
                <a:cs typeface="+mn-cs"/>
              </a:rPr>
              <a:t>summarises</a:t>
            </a:r>
            <a:r>
              <a:rPr lang="en-US" sz="1200" b="0" i="0" kern="1200" dirty="0">
                <a:solidFill>
                  <a:schemeClr val="tx1"/>
                </a:solidFill>
                <a:effectLst/>
                <a:latin typeface="+mn-lt"/>
                <a:ea typeface="+mn-ea"/>
                <a:cs typeface="+mn-cs"/>
              </a:rPr>
              <a:t> the key gaps across all the literature we reviewed. Look at the last column our project is the only one that ticks every box. No existing system combines multi-agent architecture with dynamic prompt optimisation, feedback from real trading outcomes, dynamic trailing stop-losses, testing across multiple market conditions, and support for both long and short positions. </a:t>
            </a:r>
            <a:r>
              <a:rPr lang="en-US" sz="1200" b="0" i="0" kern="1200" dirty="0" err="1">
                <a:solidFill>
                  <a:schemeClr val="tx1"/>
                </a:solidFill>
                <a:effectLst/>
                <a:latin typeface="+mn-lt"/>
                <a:ea typeface="+mn-ea"/>
                <a:cs typeface="+mn-cs"/>
              </a:rPr>
              <a:t>TradingAgents</a:t>
            </a:r>
            <a:r>
              <a:rPr lang="en-US" sz="1200" b="0" i="0" kern="1200" dirty="0">
                <a:solidFill>
                  <a:schemeClr val="tx1"/>
                </a:solidFill>
                <a:effectLst/>
                <a:latin typeface="+mn-lt"/>
                <a:ea typeface="+mn-ea"/>
                <a:cs typeface="+mn-cs"/>
              </a:rPr>
              <a:t> and FINCON have multi-agent setups but no prompt optimisation. </a:t>
            </a:r>
            <a:r>
              <a:rPr lang="en-US" sz="1200" b="0" i="0" kern="1200" dirty="0" err="1">
                <a:solidFill>
                  <a:schemeClr val="tx1"/>
                </a:solidFill>
                <a:effectLst/>
                <a:latin typeface="+mn-lt"/>
                <a:ea typeface="+mn-ea"/>
                <a:cs typeface="+mn-cs"/>
              </a:rPr>
              <a:t>DSPy</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optimises</a:t>
            </a:r>
            <a:r>
              <a:rPr lang="en-US" sz="1200" b="0" i="0" kern="1200" dirty="0">
                <a:solidFill>
                  <a:schemeClr val="tx1"/>
                </a:solidFill>
                <a:effectLst/>
                <a:latin typeface="+mn-lt"/>
                <a:ea typeface="+mn-ea"/>
                <a:cs typeface="+mn-cs"/>
              </a:rPr>
              <a:t> prompts but isn't multi-agent. </a:t>
            </a:r>
            <a:r>
              <a:rPr lang="en-US" sz="1200" b="0" i="0" kern="1200" dirty="0" err="1">
                <a:solidFill>
                  <a:schemeClr val="tx1"/>
                </a:solidFill>
                <a:effectLst/>
                <a:latin typeface="+mn-lt"/>
                <a:ea typeface="+mn-ea"/>
                <a:cs typeface="+mn-cs"/>
              </a:rPr>
              <a:t>FinRL</a:t>
            </a:r>
            <a:r>
              <a:rPr lang="en-US" sz="1200" b="0" i="0" kern="1200" dirty="0">
                <a:solidFill>
                  <a:schemeClr val="tx1"/>
                </a:solidFill>
                <a:effectLst/>
                <a:latin typeface="+mn-lt"/>
                <a:ea typeface="+mn-ea"/>
                <a:cs typeface="+mn-cs"/>
              </a:rPr>
              <a:t> tests multiple regimes but has no LLM agents </a:t>
            </a:r>
            <a:r>
              <a:rPr lang="en-US" sz="1200" b="0" i="0" kern="1200" dirty="0" err="1">
                <a:solidFill>
                  <a:schemeClr val="tx1"/>
                </a:solidFill>
                <a:effectLst/>
                <a:latin typeface="+mn-lt"/>
                <a:ea typeface="+mn-ea"/>
                <a:cs typeface="+mn-cs"/>
              </a:rPr>
              <a:t>invloved</a:t>
            </a:r>
            <a:r>
              <a:rPr lang="en-US" sz="1200" b="0" i="0" kern="1200" dirty="0">
                <a:solidFill>
                  <a:schemeClr val="tx1"/>
                </a:solidFill>
                <a:effectLst/>
                <a:latin typeface="+mn-lt"/>
                <a:ea typeface="+mn-ea"/>
                <a:cs typeface="+mn-cs"/>
              </a:rPr>
              <a:t>. Our research is the first to bring all six features together in one system.</a:t>
            </a:r>
            <a:endParaRPr lang="en-IN" dirty="0"/>
          </a:p>
        </p:txBody>
      </p:sp>
      <p:sp>
        <p:nvSpPr>
          <p:cNvPr id="4" name="Slide Number Placeholder 3">
            <a:extLst>
              <a:ext uri="{FF2B5EF4-FFF2-40B4-BE49-F238E27FC236}">
                <a16:creationId xmlns:a16="http://schemas.microsoft.com/office/drawing/2014/main" id="{CF51A0F2-4BBA-9BE5-F98A-007B482A79E6}"/>
              </a:ext>
            </a:extLst>
          </p:cNvPr>
          <p:cNvSpPr>
            <a:spLocks noGrp="1"/>
          </p:cNvSpPr>
          <p:nvPr>
            <p:ph type="sldNum" sz="quarter" idx="5"/>
          </p:nvPr>
        </p:nvSpPr>
        <p:spPr/>
        <p:txBody>
          <a:bodyPr/>
          <a:lstStyle/>
          <a:p>
            <a:fld id="{3867FA11-945A-4281-A520-993E162D0A9F}" type="slidenum">
              <a:rPr lang="en-IN" smtClean="0"/>
              <a:t>15</a:t>
            </a:fld>
            <a:endParaRPr lang="en-IN"/>
          </a:p>
        </p:txBody>
      </p:sp>
    </p:spTree>
    <p:extLst>
      <p:ext uri="{BB962C8B-B14F-4D97-AF65-F5344CB8AC3E}">
        <p14:creationId xmlns:p14="http://schemas.microsoft.com/office/powerpoint/2010/main" val="28089994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867FA11-945A-4281-A520-993E162D0A9F}" type="slidenum">
              <a:rPr lang="en-IN" smtClean="0"/>
              <a:t>16</a:t>
            </a:fld>
            <a:endParaRPr lang="en-IN"/>
          </a:p>
        </p:txBody>
      </p:sp>
    </p:spTree>
    <p:extLst>
      <p:ext uri="{BB962C8B-B14F-4D97-AF65-F5344CB8AC3E}">
        <p14:creationId xmlns:p14="http://schemas.microsoft.com/office/powerpoint/2010/main" val="7229148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 is  three-layer framework. Layer 1 collecting data from six sources: prices, financials, news, social media, and macro indicators. Layer 2 uses four specialist agents that each produce a bullish/neutral/bearish signal with a confidence score. Layer 3 consolidates all signals, assesses risk, and outputs final trade instructions for the portfolio.</a:t>
                </a:r>
              </a:p>
              <a:p>
                <a:endParaRPr lang="en-US" sz="1200" b="0" i="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IN" sz="1200" b="1" kern="1200" dirty="0">
                    <a:solidFill>
                      <a:schemeClr val="tx1"/>
                    </a:solidFill>
                    <a:effectLst/>
                    <a:latin typeface="+mn-lt"/>
                    <a:ea typeface="+mn-ea"/>
                    <a:cs typeface="+mn-cs"/>
                  </a:rPr>
                  <a:t>Symbol</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Definition</a:t>
                </a:r>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sSup>
                        <m:sSupPr>
                          <m:ctrlPr>
                            <a:rPr lang="en-IN" sz="1200" i="1" kern="1200">
                              <a:solidFill>
                                <a:schemeClr val="tx1"/>
                              </a:solidFill>
                              <a:effectLst/>
                              <a:latin typeface="Cambria Math" panose="02040503050406030204" pitchFamily="18" charset="0"/>
                              <a:ea typeface="+mn-ea"/>
                              <a:cs typeface="+mn-cs"/>
                            </a:rPr>
                          </m:ctrlPr>
                        </m:sSupPr>
                        <m:e>
                          <m:r>
                            <m:rPr>
                              <m:sty m:val="p"/>
                            </m:rPr>
                            <a:rPr lang="en-IN" sz="1200" kern="1200">
                              <a:solidFill>
                                <a:schemeClr val="tx1"/>
                              </a:solidFill>
                              <a:effectLst/>
                              <a:latin typeface="Cambria Math" panose="02040503050406030204" pitchFamily="18" charset="0"/>
                              <a:ea typeface="+mn-ea"/>
                              <a:cs typeface="+mn-cs"/>
                            </a:rPr>
                            <m:t>Π</m:t>
                          </m:r>
                        </m:e>
                        <m:sup>
                          <m:r>
                            <a:rPr lang="en-IN" sz="1200" i="1" kern="1200">
                              <a:solidFill>
                                <a:schemeClr val="tx1"/>
                              </a:solidFill>
                              <a:effectLst/>
                              <a:latin typeface="Cambria Math" panose="02040503050406030204" pitchFamily="18" charset="0"/>
                              <a:ea typeface="+mn-ea"/>
                              <a:cs typeface="+mn-cs"/>
                            </a:rPr>
                            <m:t>∗</m:t>
                          </m:r>
                        </m:sup>
                      </m:sSup>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Optimal portfolio policy maximising composite reward</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1</m:t>
                          </m:r>
                        </m:sub>
                      </m:sSub>
                      <m:r>
                        <a:rPr lang="en-IN" sz="1200" i="1" kern="1200">
                          <a:solidFill>
                            <a:schemeClr val="tx1"/>
                          </a:solidFill>
                          <a:effectLst/>
                          <a:latin typeface="Cambria Math" panose="02040503050406030204" pitchFamily="18" charset="0"/>
                          <a:ea typeface="+mn-ea"/>
                          <a:cs typeface="+mn-cs"/>
                        </a:rPr>
                        <m:t>,</m:t>
                      </m:r>
                      <m:r>
                        <a:rPr lang="en-IN" sz="1200" kern="1200">
                          <a:solidFill>
                            <a:schemeClr val="tx1"/>
                          </a:solidFill>
                          <a:effectLst/>
                          <a:latin typeface="Cambria Math" panose="02040503050406030204" pitchFamily="18" charset="0"/>
                          <a:ea typeface="+mn-ea"/>
                          <a:cs typeface="+mn-cs"/>
                        </a:rPr>
                        <m:t>…</m:t>
                      </m:r>
                      <m:r>
                        <a:rPr lang="en-IN" sz="1200" i="1" kern="1200">
                          <a:solidFill>
                            <a:schemeClr val="tx1"/>
                          </a:solidFill>
                          <a:effectLst/>
                          <a:latin typeface="Cambria Math" panose="02040503050406030204" pitchFamily="18" charset="0"/>
                          <a:ea typeface="+mn-ea"/>
                          <a:cs typeface="+mn-cs"/>
                        </a:rPr>
                        <m:t>,</m:t>
                      </m:r>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6</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Prompt parameters of the six optimisable agents</a:t>
                </a:r>
              </a:p>
              <a:p>
                <a:pPr/>
                <a14:m>
                  <m:oMathPara xmlns:m="http://schemas.openxmlformats.org/officeDocument/2006/math">
                    <m:oMathParaPr>
                      <m:jc m:val="centerGroup"/>
                    </m:oMathParaPr>
                    <m:oMath xmlns:m="http://schemas.openxmlformats.org/officeDocument/2006/math">
                      <m:r>
                        <a:rPr lang="en-IN" sz="1200" i="1" kern="1200">
                          <a:solidFill>
                            <a:schemeClr val="tx1"/>
                          </a:solidFill>
                          <a:effectLst/>
                          <a:latin typeface="Cambria Math" panose="02040503050406030204" pitchFamily="18" charset="0"/>
                          <a:ea typeface="+mn-ea"/>
                          <a:cs typeface="+mn-cs"/>
                        </a:rPr>
                        <m:t>𝑇</m:t>
                      </m:r>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Total number of trading days in simulation</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𝑓</m:t>
                          </m:r>
                        </m:e>
                        <m:sub>
                          <m:r>
                            <a:rPr lang="en-IN" sz="1200" i="1" kern="1200">
                              <a:solidFill>
                                <a:schemeClr val="tx1"/>
                              </a:solidFill>
                              <a:effectLst/>
                              <a:latin typeface="Cambria Math" panose="02040503050406030204" pitchFamily="18" charset="0"/>
                              <a:ea typeface="+mn-ea"/>
                              <a:cs typeface="+mn-cs"/>
                            </a:rPr>
                            <m:t>𝑖</m:t>
                          </m:r>
                        </m:sub>
                      </m:sSub>
                      <m:d>
                        <m:dPr>
                          <m:ctrlPr>
                            <a:rPr lang="en-IN" sz="1200" i="1" kern="1200">
                              <a:solidFill>
                                <a:schemeClr val="tx1"/>
                              </a:solidFill>
                              <a:effectLst/>
                              <a:latin typeface="Cambria Math" panose="02040503050406030204" pitchFamily="18" charset="0"/>
                              <a:ea typeface="+mn-ea"/>
                              <a:cs typeface="+mn-cs"/>
                            </a:rPr>
                          </m:ctrlPr>
                        </m:dPr>
                        <m:e>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𝑥</m:t>
                              </m:r>
                            </m:e>
                            <m:sub>
                              <m:r>
                                <a:rPr lang="en-IN" sz="1200" i="1" kern="1200">
                                  <a:solidFill>
                                    <a:schemeClr val="tx1"/>
                                  </a:solidFill>
                                  <a:effectLst/>
                                  <a:latin typeface="Cambria Math" panose="02040503050406030204" pitchFamily="18" charset="0"/>
                                  <a:ea typeface="+mn-ea"/>
                                  <a:cs typeface="+mn-cs"/>
                                </a:rPr>
                                <m:t>𝑡</m:t>
                              </m:r>
                            </m:sub>
                          </m:sSub>
                          <m:r>
                            <a:rPr lang="en-IN" sz="1200" i="1" kern="1200">
                              <a:solidFill>
                                <a:schemeClr val="tx1"/>
                              </a:solidFill>
                              <a:effectLst/>
                              <a:latin typeface="Cambria Math" panose="02040503050406030204" pitchFamily="18" charset="0"/>
                              <a:ea typeface="+mn-ea"/>
                              <a:cs typeface="+mn-cs"/>
                            </a:rPr>
                            <m:t>;</m:t>
                          </m:r>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𝑖</m:t>
                              </m:r>
                            </m:sub>
                          </m:sSub>
                        </m:e>
                      </m:d>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Output of analytical agent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𝑖</m:t>
                    </m:r>
                  </m:oMath>
                </a14:m>
                <a:r>
                  <a:rPr lang="en-IN" sz="1200" kern="1200" dirty="0">
                    <a:solidFill>
                      <a:schemeClr val="tx1"/>
                    </a:solidFill>
                    <a:effectLst/>
                    <a:latin typeface="+mn-lt"/>
                    <a:ea typeface="+mn-ea"/>
                    <a:cs typeface="+mn-cs"/>
                  </a:rPr>
                  <a:t>given input data </a:t>
                </a:r>
                <a14:m>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𝑥</m:t>
                        </m:r>
                      </m:e>
                      <m:sub>
                        <m:r>
                          <a:rPr lang="en-IN" sz="1200" i="1" kern="1200">
                            <a:solidFill>
                              <a:schemeClr val="tx1"/>
                            </a:solidFill>
                            <a:effectLst/>
                            <a:latin typeface="Cambria Math" panose="02040503050406030204" pitchFamily="18" charset="0"/>
                            <a:ea typeface="+mn-ea"/>
                            <a:cs typeface="+mn-cs"/>
                          </a:rPr>
                          <m:t>𝑡</m:t>
                        </m:r>
                      </m:sub>
                    </m:sSub>
                  </m:oMath>
                </a14:m>
                <a:r>
                  <a:rPr lang="en-IN" sz="1200" kern="1200" dirty="0">
                    <a:solidFill>
                      <a:schemeClr val="tx1"/>
                    </a:solidFill>
                    <a:effectLst/>
                    <a:latin typeface="+mn-lt"/>
                    <a:ea typeface="+mn-ea"/>
                    <a:cs typeface="+mn-cs"/>
                  </a:rPr>
                  <a:t>and prompt </a:t>
                </a:r>
                <a14:m>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𝑖</m:t>
                        </m:r>
                      </m:sub>
                    </m:sSub>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r>
                        <a:rPr lang="en-IN" sz="1200" i="1" kern="1200">
                          <a:solidFill>
                            <a:schemeClr val="tx1"/>
                          </a:solidFill>
                          <a:effectLst/>
                          <a:latin typeface="Cambria Math" panose="02040503050406030204" pitchFamily="18" charset="0"/>
                          <a:ea typeface="+mn-ea"/>
                          <a:cs typeface="+mn-cs"/>
                        </a:rPr>
                        <m:t>𝒪</m:t>
                      </m:r>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Orchestrator decision function</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𝒫</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Current portfolio state at time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ℋ</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Five-day trading history at time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r>
                        <a:rPr lang="en-IN" sz="1200" i="1" kern="1200">
                          <a:solidFill>
                            <a:schemeClr val="tx1"/>
                          </a:solidFill>
                          <a:effectLst/>
                          <a:latin typeface="Cambria Math" panose="02040503050406030204" pitchFamily="18" charset="0"/>
                          <a:ea typeface="+mn-ea"/>
                          <a:cs typeface="+mn-cs"/>
                        </a:rPr>
                        <m:t>𝑅</m:t>
                      </m:r>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Composite reward function</a:t>
                </a:r>
              </a:p>
              <a:p>
                <a:pPr/>
                <a14:m>
                  <m:oMathPara xmlns:m="http://schemas.openxmlformats.org/officeDocument/2006/math">
                    <m:oMathParaPr>
                      <m:jc m:val="centerGroup"/>
                    </m:oMathParaPr>
                    <m:oMath xmlns:m="http://schemas.openxmlformats.org/officeDocument/2006/math">
                      <m:acc>
                        <m:accPr>
                          <m:chr m:val="ˉ"/>
                          <m:ctrlPr>
                            <a:rPr lang="en-IN" sz="1200" i="1" kern="1200">
                              <a:solidFill>
                                <a:schemeClr val="tx1"/>
                              </a:solidFill>
                              <a:effectLst/>
                              <a:latin typeface="Cambria Math" panose="02040503050406030204" pitchFamily="18" charset="0"/>
                              <a:ea typeface="+mn-ea"/>
                              <a:cs typeface="+mn-cs"/>
                            </a:rPr>
                          </m:ctrlPr>
                        </m:accPr>
                        <m:e>
                          <m:r>
                            <a:rPr lang="en-IN" sz="1200" i="1" kern="1200">
                              <a:solidFill>
                                <a:schemeClr val="tx1"/>
                              </a:solidFill>
                              <a:effectLst/>
                              <a:latin typeface="Cambria Math" panose="02040503050406030204" pitchFamily="18" charset="0"/>
                              <a:ea typeface="+mn-ea"/>
                              <a:cs typeface="+mn-cs"/>
                            </a:rPr>
                            <m:t>𝑟</m:t>
                          </m:r>
                        </m:e>
                      </m:acc>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Mean daily portfolio return</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𝑟</m:t>
                          </m:r>
                        </m:e>
                        <m:sub>
                          <m:r>
                            <a:rPr lang="en-IN" sz="1200" i="1" kern="1200">
                              <a:solidFill>
                                <a:schemeClr val="tx1"/>
                              </a:solidFill>
                              <a:effectLst/>
                              <a:latin typeface="Cambria Math" panose="02040503050406030204" pitchFamily="18" charset="0"/>
                              <a:ea typeface="+mn-ea"/>
                              <a:cs typeface="+mn-cs"/>
                            </a:rPr>
                            <m:t>𝑓</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Risk-free rate</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𝜎</m:t>
                          </m:r>
                        </m:e>
                        <m:sub>
                          <m:r>
                            <a:rPr lang="en-IN" sz="1200" i="1" kern="1200">
                              <a:solidFill>
                                <a:schemeClr val="tx1"/>
                              </a:solidFill>
                              <a:effectLst/>
                              <a:latin typeface="Cambria Math" panose="02040503050406030204" pitchFamily="18" charset="0"/>
                              <a:ea typeface="+mn-ea"/>
                              <a:cs typeface="+mn-cs"/>
                            </a:rPr>
                            <m:t>𝑟</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Standard deviation of daily returns</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𝑉</m:t>
                          </m:r>
                        </m:e>
                        <m:sub>
                          <m:r>
                            <a:rPr lang="en-IN" sz="1200" i="1" kern="1200">
                              <a:solidFill>
                                <a:schemeClr val="tx1"/>
                              </a:solidFill>
                              <a:effectLst/>
                              <a:latin typeface="Cambria Math" panose="02040503050406030204" pitchFamily="18" charset="0"/>
                              <a:ea typeface="+mn-ea"/>
                              <a:cs typeface="+mn-cs"/>
                            </a:rPr>
                            <m:t>𝑇</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Final portfolio value</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𝑉</m:t>
                          </m:r>
                        </m:e>
                        <m:sub>
                          <m:r>
                            <a:rPr lang="en-IN" sz="1200" i="1" kern="1200">
                              <a:solidFill>
                                <a:schemeClr val="tx1"/>
                              </a:solidFill>
                              <a:effectLst/>
                              <a:latin typeface="Cambria Math" panose="02040503050406030204" pitchFamily="18" charset="0"/>
                              <a:ea typeface="+mn-ea"/>
                              <a:cs typeface="+mn-cs"/>
                            </a:rPr>
                            <m:t>0</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Initial portfolio value</a:t>
                </a:r>
              </a:p>
              <a:p>
                <a:pPr/>
                <a14:m>
                  <m:oMathPara xmlns:m="http://schemas.openxmlformats.org/officeDocument/2006/math">
                    <m:oMathParaPr>
                      <m:jc m:val="centerGroup"/>
                    </m:oMathParaPr>
                    <m:oMath xmlns:m="http://schemas.openxmlformats.org/officeDocument/2006/math">
                      <m:r>
                        <a:rPr lang="en-IN" sz="1200" i="1" kern="1200">
                          <a:solidFill>
                            <a:schemeClr val="tx1"/>
                          </a:solidFill>
                          <a:effectLst/>
                          <a:latin typeface="Cambria Math" panose="02040503050406030204" pitchFamily="18" charset="0"/>
                          <a:ea typeface="+mn-ea"/>
                          <a:cs typeface="+mn-cs"/>
                        </a:rPr>
                        <m:t>𝜏</m:t>
                      </m:r>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Turnover penalty</a:t>
                </a:r>
              </a:p>
              <a:p>
                <a:pPr/>
                <a14:m>
                  <m:oMathPara xmlns:m="http://schemas.openxmlformats.org/officeDocument/2006/math">
                    <m:oMathParaPr>
                      <m:jc m:val="centerGroup"/>
                    </m:oMathParaPr>
                    <m:oMath xmlns:m="http://schemas.openxmlformats.org/officeDocument/2006/math">
                      <m:r>
                        <m:rPr>
                          <m:nor/>
                        </m:rPr>
                        <a:rPr lang="en-IN" sz="1200" kern="1200">
                          <a:solidFill>
                            <a:schemeClr val="tx1"/>
                          </a:solidFill>
                          <a:effectLst/>
                          <a:latin typeface="+mn-lt"/>
                          <a:ea typeface="+mn-ea"/>
                          <a:cs typeface="+mn-cs"/>
                        </a:rPr>
                        <m:t>MDD</m:t>
                      </m:r>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Maximum drawdown</a:t>
                </a:r>
              </a:p>
              <a:p>
                <a:pPr/>
                <a14:m>
                  <m:oMathPara xmlns:m="http://schemas.openxmlformats.org/officeDocument/2006/math">
                    <m:oMathParaPr>
                      <m:jc m:val="centerGroup"/>
                    </m:oMathParaPr>
                    <m:oMath xmlns:m="http://schemas.openxmlformats.org/officeDocument/2006/math">
                      <m:r>
                        <a:rPr lang="en-IN" sz="1200" i="1" kern="1200">
                          <a:solidFill>
                            <a:schemeClr val="tx1"/>
                          </a:solidFill>
                          <a:effectLst/>
                          <a:latin typeface="Cambria Math" panose="02040503050406030204" pitchFamily="18" charset="0"/>
                          <a:ea typeface="+mn-ea"/>
                          <a:cs typeface="+mn-cs"/>
                        </a:rPr>
                        <m:t>𝐴</m:t>
                      </m:r>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Signal accuracy</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𝐷</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Portfolio drawdown at chunk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r>
                        <m:rPr>
                          <m:nor/>
                        </m:rPr>
                        <a:rPr lang="en-IN" sz="1200" kern="1200">
                          <a:solidFill>
                            <a:schemeClr val="tx1"/>
                          </a:solidFill>
                          <a:effectLst/>
                          <a:latin typeface="+mn-lt"/>
                          <a:ea typeface="+mn-ea"/>
                          <a:cs typeface="+mn-cs"/>
                        </a:rPr>
                        <m:t>BFS</m:t>
                      </m:r>
                      <m:d>
                        <m:dPr>
                          <m:ctrlPr>
                            <a:rPr lang="en-IN" sz="1200" i="1" kern="1200">
                              <a:solidFill>
                                <a:schemeClr val="tx1"/>
                              </a:solidFill>
                              <a:effectLst/>
                              <a:latin typeface="Cambria Math" panose="02040503050406030204" pitchFamily="18" charset="0"/>
                              <a:ea typeface="+mn-ea"/>
                              <a:cs typeface="+mn-cs"/>
                            </a:rPr>
                          </m:ctrlPr>
                        </m:dPr>
                        <m:e>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𝑖</m:t>
                              </m:r>
                            </m:sub>
                          </m:sSub>
                          <m:r>
                            <a:rPr lang="en-IN" sz="1200" i="1" kern="1200">
                              <a:solidFill>
                                <a:schemeClr val="tx1"/>
                              </a:solidFill>
                              <a:effectLst/>
                              <a:latin typeface="Cambria Math" panose="02040503050406030204" pitchFamily="18" charset="0"/>
                              <a:ea typeface="+mn-ea"/>
                              <a:cs typeface="+mn-cs"/>
                            </a:rPr>
                            <m:t>,</m:t>
                          </m:r>
                          <m:sSubSup>
                            <m:sSubSupPr>
                              <m:ctrlPr>
                                <a:rPr lang="en-IN" sz="1200" i="1" kern="1200">
                                  <a:solidFill>
                                    <a:schemeClr val="tx1"/>
                                  </a:solidFill>
                                  <a:effectLst/>
                                  <a:latin typeface="Cambria Math" panose="02040503050406030204" pitchFamily="18" charset="0"/>
                                  <a:ea typeface="+mn-ea"/>
                                  <a:cs typeface="+mn-cs"/>
                                </a:rPr>
                              </m:ctrlPr>
                            </m:sSubSupPr>
                            <m:e>
                              <m:r>
                                <a:rPr lang="en-IN" sz="1200" i="1" kern="1200">
                                  <a:solidFill>
                                    <a:schemeClr val="tx1"/>
                                  </a:solidFill>
                                  <a:effectLst/>
                                  <a:latin typeface="Cambria Math" panose="02040503050406030204" pitchFamily="18" charset="0"/>
                                  <a:ea typeface="+mn-ea"/>
                                  <a:cs typeface="+mn-cs"/>
                                </a:rPr>
                                <m:t>ℬ</m:t>
                              </m:r>
                            </m:e>
                            <m:sub>
                              <m:r>
                                <a:rPr lang="en-IN" sz="1200" i="1" kern="1200">
                                  <a:solidFill>
                                    <a:schemeClr val="tx1"/>
                                  </a:solidFill>
                                  <a:effectLst/>
                                  <a:latin typeface="Cambria Math" panose="02040503050406030204" pitchFamily="18" charset="0"/>
                                  <a:ea typeface="+mn-ea"/>
                                  <a:cs typeface="+mn-cs"/>
                                </a:rPr>
                                <m:t>𝑡</m:t>
                              </m:r>
                            </m:sub>
                            <m:sup>
                              <m:r>
                                <a:rPr lang="en-IN" sz="1200" i="1" kern="1200">
                                  <a:solidFill>
                                    <a:schemeClr val="tx1"/>
                                  </a:solidFill>
                                  <a:effectLst/>
                                  <a:latin typeface="Cambria Math" panose="02040503050406030204" pitchFamily="18" charset="0"/>
                                  <a:ea typeface="+mn-ea"/>
                                  <a:cs typeface="+mn-cs"/>
                                </a:rPr>
                                <m:t>−</m:t>
                              </m:r>
                            </m:sup>
                          </m:sSubSup>
                        </m:e>
                      </m:d>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Negative </a:t>
                </a:r>
                <a:r>
                  <a:rPr lang="en-IN" sz="1200" kern="1200" dirty="0" err="1">
                    <a:solidFill>
                      <a:schemeClr val="tx1"/>
                    </a:solidFill>
                    <a:effectLst/>
                    <a:latin typeface="+mn-lt"/>
                    <a:ea typeface="+mn-ea"/>
                    <a:cs typeface="+mn-cs"/>
                  </a:rPr>
                  <a:t>BootstrapFewShot</a:t>
                </a:r>
                <a:r>
                  <a:rPr lang="en-IN" sz="1200" kern="1200" dirty="0">
                    <a:solidFill>
                      <a:schemeClr val="tx1"/>
                    </a:solidFill>
                    <a:effectLst/>
                    <a:latin typeface="+mn-lt"/>
                    <a:ea typeface="+mn-ea"/>
                    <a:cs typeface="+mn-cs"/>
                  </a:rPr>
                  <a:t> optimisation of prompt </a:t>
                </a:r>
                <a14:m>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𝑖</m:t>
                        </m:r>
                      </m:sub>
                    </m:sSub>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r>
                        <m:rPr>
                          <m:nor/>
                        </m:rPr>
                        <a:rPr lang="en-IN" sz="1200" kern="1200">
                          <a:solidFill>
                            <a:schemeClr val="tx1"/>
                          </a:solidFill>
                          <a:effectLst/>
                          <a:latin typeface="+mn-lt"/>
                          <a:ea typeface="+mn-ea"/>
                          <a:cs typeface="+mn-cs"/>
                        </a:rPr>
                        <m:t>MIPROv</m:t>
                      </m:r>
                      <m:r>
                        <m:rPr>
                          <m:nor/>
                        </m:rPr>
                        <a:rPr lang="en-IN" sz="1200" kern="1200">
                          <a:solidFill>
                            <a:schemeClr val="tx1"/>
                          </a:solidFill>
                          <a:effectLst/>
                          <a:latin typeface="+mn-lt"/>
                          <a:ea typeface="+mn-ea"/>
                          <a:cs typeface="+mn-cs"/>
                        </a:rPr>
                        <m:t>2</m:t>
                      </m:r>
                      <m:d>
                        <m:dPr>
                          <m:ctrlPr>
                            <a:rPr lang="en-IN" sz="1200" i="1" kern="1200">
                              <a:solidFill>
                                <a:schemeClr val="tx1"/>
                              </a:solidFill>
                              <a:effectLst/>
                              <a:latin typeface="Cambria Math" panose="02040503050406030204" pitchFamily="18" charset="0"/>
                              <a:ea typeface="+mn-ea"/>
                              <a:cs typeface="+mn-cs"/>
                            </a:rPr>
                          </m:ctrlPr>
                        </m:dPr>
                        <m:e>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𝜃</m:t>
                              </m:r>
                            </m:e>
                            <m:sub>
                              <m:r>
                                <a:rPr lang="en-IN" sz="1200" i="1" kern="1200">
                                  <a:solidFill>
                                    <a:schemeClr val="tx1"/>
                                  </a:solidFill>
                                  <a:effectLst/>
                                  <a:latin typeface="Cambria Math" panose="02040503050406030204" pitchFamily="18" charset="0"/>
                                  <a:ea typeface="+mn-ea"/>
                                  <a:cs typeface="+mn-cs"/>
                                </a:rPr>
                                <m:t>𝑖</m:t>
                              </m:r>
                            </m:sub>
                          </m:sSub>
                          <m:r>
                            <a:rPr lang="en-IN" sz="1200" i="1" kern="1200">
                              <a:solidFill>
                                <a:schemeClr val="tx1"/>
                              </a:solidFill>
                              <a:effectLst/>
                              <a:latin typeface="Cambria Math" panose="02040503050406030204" pitchFamily="18" charset="0"/>
                              <a:ea typeface="+mn-ea"/>
                              <a:cs typeface="+mn-cs"/>
                            </a:rPr>
                            <m:t>,</m:t>
                          </m:r>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ℬ</m:t>
                              </m:r>
                            </m:e>
                            <m:sub>
                              <m:r>
                                <a:rPr lang="en-IN" sz="1200" i="1" kern="1200">
                                  <a:solidFill>
                                    <a:schemeClr val="tx1"/>
                                  </a:solidFill>
                                  <a:effectLst/>
                                  <a:latin typeface="Cambria Math" panose="02040503050406030204" pitchFamily="18" charset="0"/>
                                  <a:ea typeface="+mn-ea"/>
                                  <a:cs typeface="+mn-cs"/>
                                </a:rPr>
                                <m:t>𝑡</m:t>
                              </m:r>
                            </m:sub>
                          </m:sSub>
                        </m:e>
                      </m:d>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Emergency MIPROv2 full prompt rewrite</a:t>
                </a: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𝑉</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Total portfolio value at time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𝐶</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Available cash at time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𝑚</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Conviction multiplier at time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𝑃</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Stock price at time </a:t>
                </a:r>
                <a14:m>
                  <m:oMath xmlns:m="http://schemas.openxmlformats.org/officeDocument/2006/math">
                    <m:r>
                      <a:rPr lang="en-IN" sz="1200" i="1" kern="1200">
                        <a:solidFill>
                          <a:schemeClr val="tx1"/>
                        </a:solidFill>
                        <a:effectLst/>
                        <a:latin typeface="Cambria Math" panose="02040503050406030204" pitchFamily="18" charset="0"/>
                        <a:ea typeface="+mn-ea"/>
                        <a:cs typeface="+mn-cs"/>
                      </a:rPr>
                      <m:t>𝑡</m:t>
                    </m:r>
                  </m:oMath>
                </a14:m>
                <a:endParaRPr lang="en-IN" sz="1200" kern="1200" dirty="0">
                  <a:solidFill>
                    <a:schemeClr val="tx1"/>
                  </a:solidFill>
                  <a:effectLst/>
                  <a:latin typeface="+mn-lt"/>
                  <a:ea typeface="+mn-ea"/>
                  <a:cs typeface="+mn-cs"/>
                </a:endParaRPr>
              </a:p>
              <a:p>
                <a:pPr/>
                <a14:m>
                  <m:oMathPara xmlns:m="http://schemas.openxmlformats.org/officeDocument/2006/math">
                    <m:oMathParaPr>
                      <m:jc m:val="centerGroup"/>
                    </m:oMathParaPr>
                    <m:oMath xmlns:m="http://schemas.openxmlformats.org/officeDocument/2006/math">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𝛿</m:t>
                          </m:r>
                        </m:e>
                        <m:sub>
                          <m:r>
                            <a:rPr lang="en-IN" sz="1200" i="1" kern="1200">
                              <a:solidFill>
                                <a:schemeClr val="tx1"/>
                              </a:solidFill>
                              <a:effectLst/>
                              <a:latin typeface="Cambria Math" panose="02040503050406030204" pitchFamily="18" charset="0"/>
                              <a:ea typeface="+mn-ea"/>
                              <a:cs typeface="+mn-cs"/>
                            </a:rPr>
                            <m:t>𝑡</m:t>
                          </m:r>
                        </m:sub>
                      </m:sSub>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Stop-loss percentage determined by Risk Manager</a:t>
                </a:r>
              </a:p>
              <a:p>
                <a:pPr/>
                <a14:m>
                  <m:oMathPara xmlns:m="http://schemas.openxmlformats.org/officeDocument/2006/math">
                    <m:oMathParaPr>
                      <m:jc m:val="centerGroup"/>
                    </m:oMathParaPr>
                    <m:oMath xmlns:m="http://schemas.openxmlformats.org/officeDocument/2006/math">
                      <m:nary>
                        <m:naryPr>
                          <m:chr m:val="⋃"/>
                          <m:limLoc m:val="subSup"/>
                          <m:grow m:val="on"/>
                          <m:ctrlPr>
                            <a:rPr lang="en-IN" sz="1200" i="1" kern="1200">
                              <a:solidFill>
                                <a:schemeClr val="tx1"/>
                              </a:solidFill>
                              <a:effectLst/>
                              <a:latin typeface="Cambria Math" panose="02040503050406030204" pitchFamily="18" charset="0"/>
                              <a:ea typeface="+mn-ea"/>
                              <a:cs typeface="+mn-cs"/>
                            </a:rPr>
                          </m:ctrlPr>
                        </m:naryPr>
                        <m:sub>
                          <m:r>
                            <a:rPr lang="en-IN" sz="1200" i="1" kern="1200">
                              <a:solidFill>
                                <a:schemeClr val="tx1"/>
                              </a:solidFill>
                              <a:effectLst/>
                              <a:latin typeface="Cambria Math" panose="02040503050406030204" pitchFamily="18" charset="0"/>
                              <a:ea typeface="+mn-ea"/>
                              <a:cs typeface="+mn-cs"/>
                            </a:rPr>
                            <m:t>𝑖</m:t>
                          </m:r>
                          <m:r>
                            <a:rPr lang="en-IN" sz="1200" i="1" kern="1200">
                              <a:solidFill>
                                <a:schemeClr val="tx1"/>
                              </a:solidFill>
                              <a:effectLst/>
                              <a:latin typeface="Cambria Math" panose="02040503050406030204" pitchFamily="18" charset="0"/>
                              <a:ea typeface="+mn-ea"/>
                              <a:cs typeface="+mn-cs"/>
                            </a:rPr>
                            <m:t>=1</m:t>
                          </m:r>
                        </m:sub>
                        <m:sup>
                          <m:r>
                            <a:rPr lang="en-IN" sz="1200" i="1" kern="1200">
                              <a:solidFill>
                                <a:schemeClr val="tx1"/>
                              </a:solidFill>
                              <a:effectLst/>
                              <a:latin typeface="Cambria Math" panose="02040503050406030204" pitchFamily="18" charset="0"/>
                              <a:ea typeface="+mn-ea"/>
                              <a:cs typeface="+mn-cs"/>
                            </a:rPr>
                            <m:t>4</m:t>
                          </m:r>
                        </m:sup>
                        <m:e>
                          <m:sSub>
                            <m:sSubPr>
                              <m:ctrlPr>
                                <a:rPr lang="en-IN" sz="1200" i="1" kern="1200">
                                  <a:solidFill>
                                    <a:schemeClr val="tx1"/>
                                  </a:solidFill>
                                  <a:effectLst/>
                                  <a:latin typeface="Cambria Math" panose="02040503050406030204" pitchFamily="18" charset="0"/>
                                  <a:ea typeface="+mn-ea"/>
                                  <a:cs typeface="+mn-cs"/>
                                </a:rPr>
                              </m:ctrlPr>
                            </m:sSubPr>
                            <m:e>
                              <m:r>
                                <a:rPr lang="en-IN" sz="1200" i="1" kern="1200">
                                  <a:solidFill>
                                    <a:schemeClr val="tx1"/>
                                  </a:solidFill>
                                  <a:effectLst/>
                                  <a:latin typeface="Cambria Math" panose="02040503050406030204" pitchFamily="18" charset="0"/>
                                  <a:ea typeface="+mn-ea"/>
                                  <a:cs typeface="+mn-cs"/>
                                </a:rPr>
                                <m:t>𝑓</m:t>
                              </m:r>
                            </m:e>
                            <m:sub>
                              <m:r>
                                <a:rPr lang="en-IN" sz="1200" i="1" kern="1200">
                                  <a:solidFill>
                                    <a:schemeClr val="tx1"/>
                                  </a:solidFill>
                                  <a:effectLst/>
                                  <a:latin typeface="Cambria Math" panose="02040503050406030204" pitchFamily="18" charset="0"/>
                                  <a:ea typeface="+mn-ea"/>
                                  <a:cs typeface="+mn-cs"/>
                                </a:rPr>
                                <m:t>𝑖</m:t>
                              </m:r>
                            </m:sub>
                          </m:sSub>
                        </m:e>
                      </m:nary>
                    </m:oMath>
                  </m:oMathPara>
                </a14:m>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Union of all four analytical agent outputs</a:t>
                </a:r>
              </a:p>
              <a:p>
                <a:endParaRPr lang="en-US" sz="1200" b="0" i="0" kern="1200" dirty="0">
                  <a:solidFill>
                    <a:schemeClr val="tx1"/>
                  </a:solidFill>
                  <a:effectLst/>
                  <a:latin typeface="+mn-lt"/>
                  <a:ea typeface="+mn-ea"/>
                  <a:cs typeface="+mn-cs"/>
                </a:endParaRPr>
              </a:p>
              <a:p>
                <a:endParaRPr lang="en-IN" dirty="0"/>
              </a:p>
            </p:txBody>
          </p:sp>
        </mc:Choice>
        <mc:Fallback xmlns="">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 is  three-layer framework. Layer 1 collecting data from six sources: prices, financials, news, social media, and macro indicators. Layer 2 uses four specialist agents that each produce a bullish/neutral/bearish signal with a confidence score. Layer 3 consolidates all signals, assesses risk, and outputs final trade instructions for the portfolio.</a:t>
                </a:r>
              </a:p>
              <a:p>
                <a:endParaRPr lang="en-US" sz="1200" b="0" i="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IN" sz="1200" b="1" kern="1200" dirty="0">
                    <a:solidFill>
                      <a:schemeClr val="tx1"/>
                    </a:solidFill>
                    <a:effectLst/>
                    <a:latin typeface="+mn-lt"/>
                    <a:ea typeface="+mn-ea"/>
                    <a:cs typeface="+mn-cs"/>
                  </a:rPr>
                  <a:t>Symbol</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Definition</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Π^∗</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Optimal portfolio policy maximising composite reward</a:t>
                </a:r>
              </a:p>
              <a:p>
                <a:r>
                  <a:rPr lang="en-IN" sz="1200" i="0" kern="1200">
                    <a:solidFill>
                      <a:schemeClr val="tx1"/>
                    </a:solidFill>
                    <a:effectLst/>
                    <a:latin typeface="+mn-lt"/>
                    <a:ea typeface="+mn-ea"/>
                    <a:cs typeface="+mn-cs"/>
                  </a:rPr>
                  <a:t>𝜃_1,…,𝜃_6</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Prompt parameters of the six optimisable agents</a:t>
                </a:r>
              </a:p>
              <a:p>
                <a:r>
                  <a:rPr lang="en-IN" sz="1200" i="0" kern="1200">
                    <a:solidFill>
                      <a:schemeClr val="tx1"/>
                    </a:solidFill>
                    <a:effectLst/>
                    <a:latin typeface="+mn-lt"/>
                    <a:ea typeface="+mn-ea"/>
                    <a:cs typeface="+mn-cs"/>
                  </a:rPr>
                  <a:t>𝑇</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Total number of trading days in simulation</a:t>
                </a:r>
              </a:p>
              <a:p>
                <a:r>
                  <a:rPr lang="en-IN" sz="1200" i="0" kern="1200">
                    <a:solidFill>
                      <a:schemeClr val="tx1"/>
                    </a:solidFill>
                    <a:effectLst/>
                    <a:latin typeface="+mn-lt"/>
                    <a:ea typeface="+mn-ea"/>
                    <a:cs typeface="+mn-cs"/>
                  </a:rPr>
                  <a:t>𝑓_𝑖 (𝑥_𝑡;𝜃_𝑖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Output of analytical agent </a:t>
                </a:r>
                <a:r>
                  <a:rPr lang="en-IN" sz="1200" i="0" kern="1200">
                    <a:solidFill>
                      <a:schemeClr val="tx1"/>
                    </a:solidFill>
                    <a:effectLst/>
                    <a:latin typeface="+mn-lt"/>
                    <a:ea typeface="+mn-ea"/>
                    <a:cs typeface="+mn-cs"/>
                  </a:rPr>
                  <a:t>𝑖</a:t>
                </a:r>
                <a:r>
                  <a:rPr lang="en-IN" sz="1200" kern="1200" dirty="0">
                    <a:solidFill>
                      <a:schemeClr val="tx1"/>
                    </a:solidFill>
                    <a:effectLst/>
                    <a:latin typeface="+mn-lt"/>
                    <a:ea typeface="+mn-ea"/>
                    <a:cs typeface="+mn-cs"/>
                  </a:rPr>
                  <a:t>given input data </a:t>
                </a:r>
                <a:r>
                  <a:rPr lang="en-IN" sz="1200" i="0" kern="1200">
                    <a:solidFill>
                      <a:schemeClr val="tx1"/>
                    </a:solidFill>
                    <a:effectLst/>
                    <a:latin typeface="+mn-lt"/>
                    <a:ea typeface="+mn-ea"/>
                    <a:cs typeface="+mn-cs"/>
                  </a:rPr>
                  <a:t>𝑥_𝑡</a:t>
                </a:r>
                <a:r>
                  <a:rPr lang="en-IN" sz="1200" kern="1200" dirty="0">
                    <a:solidFill>
                      <a:schemeClr val="tx1"/>
                    </a:solidFill>
                    <a:effectLst/>
                    <a:latin typeface="+mn-lt"/>
                    <a:ea typeface="+mn-ea"/>
                    <a:cs typeface="+mn-cs"/>
                  </a:rPr>
                  <a:t>and prompt </a:t>
                </a:r>
                <a:r>
                  <a:rPr lang="en-IN" sz="1200" i="0" kern="1200">
                    <a:solidFill>
                      <a:schemeClr val="tx1"/>
                    </a:solidFill>
                    <a:effectLst/>
                    <a:latin typeface="+mn-lt"/>
                    <a:ea typeface="+mn-ea"/>
                    <a:cs typeface="+mn-cs"/>
                  </a:rPr>
                  <a:t>𝜃_𝑖</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𝒪</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Orchestrator decision function</a:t>
                </a:r>
              </a:p>
              <a:p>
                <a:r>
                  <a:rPr lang="en-IN" sz="1200" i="0" kern="1200">
                    <a:solidFill>
                      <a:schemeClr val="tx1"/>
                    </a:solidFill>
                    <a:effectLst/>
                    <a:latin typeface="+mn-lt"/>
                    <a:ea typeface="+mn-ea"/>
                    <a:cs typeface="+mn-cs"/>
                  </a:rPr>
                  <a:t>𝒫_𝑡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Current portfolio state at time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ℋ_𝑡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Five-day trading history at time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𝑅</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Composite reward function</a:t>
                </a:r>
              </a:p>
              <a:p>
                <a:r>
                  <a:rPr lang="en-IN" sz="1200" i="0" kern="1200">
                    <a:solidFill>
                      <a:schemeClr val="tx1"/>
                    </a:solidFill>
                    <a:effectLst/>
                    <a:latin typeface="+mn-lt"/>
                    <a:ea typeface="+mn-ea"/>
                    <a:cs typeface="+mn-cs"/>
                  </a:rPr>
                  <a:t>𝑟 ˉ</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Mean daily portfolio return</a:t>
                </a:r>
              </a:p>
              <a:p>
                <a:r>
                  <a:rPr lang="en-IN" sz="1200" i="0" kern="1200">
                    <a:solidFill>
                      <a:schemeClr val="tx1"/>
                    </a:solidFill>
                    <a:effectLst/>
                    <a:latin typeface="+mn-lt"/>
                    <a:ea typeface="+mn-ea"/>
                    <a:cs typeface="+mn-cs"/>
                  </a:rPr>
                  <a:t>𝑟_𝑓</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Risk-free rate</a:t>
                </a:r>
              </a:p>
              <a:p>
                <a:r>
                  <a:rPr lang="en-IN" sz="1200" i="0" kern="1200">
                    <a:solidFill>
                      <a:schemeClr val="tx1"/>
                    </a:solidFill>
                    <a:effectLst/>
                    <a:latin typeface="+mn-lt"/>
                    <a:ea typeface="+mn-ea"/>
                    <a:cs typeface="+mn-cs"/>
                  </a:rPr>
                  <a:t>𝜎_𝑟</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Standard deviation of daily returns</a:t>
                </a:r>
              </a:p>
              <a:p>
                <a:r>
                  <a:rPr lang="en-IN" sz="1200" i="0" kern="1200">
                    <a:solidFill>
                      <a:schemeClr val="tx1"/>
                    </a:solidFill>
                    <a:effectLst/>
                    <a:latin typeface="+mn-lt"/>
                    <a:ea typeface="+mn-ea"/>
                    <a:cs typeface="+mn-cs"/>
                  </a:rPr>
                  <a:t>𝑉_𝑇</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Final portfolio value</a:t>
                </a:r>
              </a:p>
              <a:p>
                <a:r>
                  <a:rPr lang="en-IN" sz="1200" i="0" kern="1200">
                    <a:solidFill>
                      <a:schemeClr val="tx1"/>
                    </a:solidFill>
                    <a:effectLst/>
                    <a:latin typeface="+mn-lt"/>
                    <a:ea typeface="+mn-ea"/>
                    <a:cs typeface="+mn-cs"/>
                  </a:rPr>
                  <a:t>𝑉_0</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Initial portfolio value</a:t>
                </a:r>
              </a:p>
              <a:p>
                <a:r>
                  <a:rPr lang="en-IN" sz="1200" i="0" kern="1200">
                    <a:solidFill>
                      <a:schemeClr val="tx1"/>
                    </a:solidFill>
                    <a:effectLst/>
                    <a:latin typeface="+mn-lt"/>
                    <a:ea typeface="+mn-ea"/>
                    <a:cs typeface="+mn-cs"/>
                  </a:rPr>
                  <a:t>𝜏</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Turnover penalty</a:t>
                </a:r>
              </a:p>
              <a:p>
                <a:r>
                  <a:rPr lang="en-IN" sz="1200" i="0" kern="1200">
                    <a:solidFill>
                      <a:schemeClr val="tx1"/>
                    </a:solidFill>
                    <a:effectLst/>
                    <a:latin typeface="Cambria Math" panose="02040503050406030204" pitchFamily="18" charset="0"/>
                    <a:ea typeface="+mn-ea"/>
                    <a:cs typeface="+mn-cs"/>
                  </a:rPr>
                  <a:t>"MDD</a:t>
                </a:r>
                <a:r>
                  <a:rPr lang="en-IN" sz="1200" i="0" kern="120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Maximum drawdown</a:t>
                </a:r>
              </a:p>
              <a:p>
                <a:r>
                  <a:rPr lang="en-IN" sz="1200" i="0" kern="1200">
                    <a:solidFill>
                      <a:schemeClr val="tx1"/>
                    </a:solidFill>
                    <a:effectLst/>
                    <a:latin typeface="+mn-lt"/>
                    <a:ea typeface="+mn-ea"/>
                    <a:cs typeface="+mn-cs"/>
                  </a:rPr>
                  <a:t>𝐴</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Signal accuracy</a:t>
                </a:r>
              </a:p>
              <a:p>
                <a:r>
                  <a:rPr lang="en-IN" sz="1200" i="0" kern="1200">
                    <a:solidFill>
                      <a:schemeClr val="tx1"/>
                    </a:solidFill>
                    <a:effectLst/>
                    <a:latin typeface="+mn-lt"/>
                    <a:ea typeface="+mn-ea"/>
                    <a:cs typeface="+mn-cs"/>
                  </a:rPr>
                  <a:t>𝐷_𝑡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Portfolio drawdown at chunk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Cambria Math" panose="02040503050406030204" pitchFamily="18" charset="0"/>
                    <a:ea typeface="+mn-ea"/>
                    <a:cs typeface="+mn-cs"/>
                  </a:rPr>
                  <a:t>"BFS</a:t>
                </a:r>
                <a:r>
                  <a:rPr lang="en-IN" sz="1200" i="0" kern="1200">
                    <a:solidFill>
                      <a:schemeClr val="tx1"/>
                    </a:solidFill>
                    <a:effectLst/>
                    <a:latin typeface="+mn-lt"/>
                    <a:ea typeface="+mn-ea"/>
                    <a:cs typeface="+mn-cs"/>
                  </a:rPr>
                  <a:t>" (𝜃_𝑖,ℬ_𝑡^−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Negative </a:t>
                </a:r>
                <a:r>
                  <a:rPr lang="en-IN" sz="1200" kern="1200" dirty="0" err="1">
                    <a:solidFill>
                      <a:schemeClr val="tx1"/>
                    </a:solidFill>
                    <a:effectLst/>
                    <a:latin typeface="+mn-lt"/>
                    <a:ea typeface="+mn-ea"/>
                    <a:cs typeface="+mn-cs"/>
                  </a:rPr>
                  <a:t>BootstrapFewShot</a:t>
                </a:r>
                <a:r>
                  <a:rPr lang="en-IN" sz="1200" kern="1200" dirty="0">
                    <a:solidFill>
                      <a:schemeClr val="tx1"/>
                    </a:solidFill>
                    <a:effectLst/>
                    <a:latin typeface="+mn-lt"/>
                    <a:ea typeface="+mn-ea"/>
                    <a:cs typeface="+mn-cs"/>
                  </a:rPr>
                  <a:t> optimisation of prompt </a:t>
                </a:r>
                <a:r>
                  <a:rPr lang="en-IN" sz="1200" i="0" kern="1200">
                    <a:solidFill>
                      <a:schemeClr val="tx1"/>
                    </a:solidFill>
                    <a:effectLst/>
                    <a:latin typeface="+mn-lt"/>
                    <a:ea typeface="+mn-ea"/>
                    <a:cs typeface="+mn-cs"/>
                  </a:rPr>
                  <a:t>𝜃_𝑖</a:t>
                </a:r>
                <a:endParaRPr lang="en-IN" sz="1200" kern="1200" dirty="0">
                  <a:solidFill>
                    <a:schemeClr val="tx1"/>
                  </a:solidFill>
                  <a:effectLst/>
                  <a:latin typeface="+mn-lt"/>
                  <a:ea typeface="+mn-ea"/>
                  <a:cs typeface="+mn-cs"/>
                </a:endParaRPr>
              </a:p>
              <a:p>
                <a:r>
                  <a:rPr lang="en-IN" sz="1200" i="0" kern="1200">
                    <a:solidFill>
                      <a:schemeClr val="tx1"/>
                    </a:solidFill>
                    <a:effectLst/>
                    <a:latin typeface="Cambria Math" panose="02040503050406030204" pitchFamily="18" charset="0"/>
                    <a:ea typeface="+mn-ea"/>
                    <a:cs typeface="+mn-cs"/>
                  </a:rPr>
                  <a:t>"MIPROv2</a:t>
                </a:r>
                <a:r>
                  <a:rPr lang="en-IN" sz="1200" i="0" kern="1200">
                    <a:solidFill>
                      <a:schemeClr val="tx1"/>
                    </a:solidFill>
                    <a:effectLst/>
                    <a:latin typeface="+mn-lt"/>
                    <a:ea typeface="+mn-ea"/>
                    <a:cs typeface="+mn-cs"/>
                  </a:rPr>
                  <a:t>" (𝜃_𝑖,ℬ_𝑡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Emergency MIPROv2 full prompt rewrite</a:t>
                </a:r>
              </a:p>
              <a:p>
                <a:r>
                  <a:rPr lang="en-IN" sz="1200" i="0" kern="1200">
                    <a:solidFill>
                      <a:schemeClr val="tx1"/>
                    </a:solidFill>
                    <a:effectLst/>
                    <a:latin typeface="+mn-lt"/>
                    <a:ea typeface="+mn-ea"/>
                    <a:cs typeface="+mn-cs"/>
                  </a:rPr>
                  <a:t>𝑉_𝑡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Total portfolio value at time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𝐶_𝑡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Available cash at time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𝑚_𝑡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Conviction multiplier at time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𝑃_𝑡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Stock price at time </a:t>
                </a:r>
                <a:r>
                  <a:rPr lang="en-IN" sz="1200" i="0" kern="1200">
                    <a:solidFill>
                      <a:schemeClr val="tx1"/>
                    </a:solidFill>
                    <a:effectLst/>
                    <a:latin typeface="+mn-lt"/>
                    <a:ea typeface="+mn-ea"/>
                    <a:cs typeface="+mn-cs"/>
                  </a:rPr>
                  <a:t>𝑡</a:t>
                </a:r>
                <a:endParaRPr lang="en-IN" sz="1200" kern="1200" dirty="0">
                  <a:solidFill>
                    <a:schemeClr val="tx1"/>
                  </a:solidFill>
                  <a:effectLst/>
                  <a:latin typeface="+mn-lt"/>
                  <a:ea typeface="+mn-ea"/>
                  <a:cs typeface="+mn-cs"/>
                </a:endParaRPr>
              </a:p>
              <a:p>
                <a:r>
                  <a:rPr lang="en-IN" sz="1200" i="0" kern="1200">
                    <a:solidFill>
                      <a:schemeClr val="tx1"/>
                    </a:solidFill>
                    <a:effectLst/>
                    <a:latin typeface="+mn-lt"/>
                    <a:ea typeface="+mn-ea"/>
                    <a:cs typeface="+mn-cs"/>
                  </a:rPr>
                  <a:t>𝛿_𝑡</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Stop-loss percentage determined by Risk Manager</a:t>
                </a:r>
              </a:p>
              <a:p>
                <a:r>
                  <a:rPr lang="en-IN" sz="1200" i="0" kern="1200">
                    <a:solidFill>
                      <a:schemeClr val="tx1"/>
                    </a:solidFill>
                    <a:effectLst/>
                    <a:latin typeface="+mn-lt"/>
                    <a:ea typeface="+mn-ea"/>
                    <a:cs typeface="+mn-cs"/>
                  </a:rPr>
                  <a:t>⋃130_(𝑖=1)^4▒𝑓_𝑖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Union of all four analytical agent outputs</a:t>
                </a:r>
              </a:p>
              <a:p>
                <a:endParaRPr lang="en-US" sz="1200" b="0" i="0" kern="1200" dirty="0">
                  <a:solidFill>
                    <a:schemeClr val="tx1"/>
                  </a:solidFill>
                  <a:effectLst/>
                  <a:latin typeface="+mn-lt"/>
                  <a:ea typeface="+mn-ea"/>
                  <a:cs typeface="+mn-cs"/>
                </a:endParaRPr>
              </a:p>
              <a:p>
                <a:endParaRPr lang="en-IN" dirty="0"/>
              </a:p>
            </p:txBody>
          </p:sp>
        </mc:Fallback>
      </mc:AlternateContent>
      <p:sp>
        <p:nvSpPr>
          <p:cNvPr id="4" name="Slide Number Placeholder 3"/>
          <p:cNvSpPr>
            <a:spLocks noGrp="1"/>
          </p:cNvSpPr>
          <p:nvPr>
            <p:ph type="sldNum" sz="quarter" idx="5"/>
          </p:nvPr>
        </p:nvSpPr>
        <p:spPr/>
        <p:txBody>
          <a:bodyPr/>
          <a:lstStyle/>
          <a:p>
            <a:fld id="{3867FA11-945A-4281-A520-993E162D0A9F}" type="slidenum">
              <a:rPr lang="en-IN" smtClean="0"/>
              <a:t>17</a:t>
            </a:fld>
            <a:endParaRPr lang="en-IN"/>
          </a:p>
        </p:txBody>
      </p:sp>
    </p:spTree>
    <p:extLst>
      <p:ext uri="{BB962C8B-B14F-4D97-AF65-F5344CB8AC3E}">
        <p14:creationId xmlns:p14="http://schemas.microsoft.com/office/powerpoint/2010/main" val="3683071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6B686-5B73-6934-0462-EA4485ACEF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F9EDC-1090-1D91-75B5-F005968EEF5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A6029112-6251-9080-AA3B-F502C6F1040B}"/>
              </a:ext>
            </a:extLst>
          </p:cNvPr>
          <p:cNvSpPr>
            <a:spLocks noGrp="1"/>
          </p:cNvSpPr>
          <p:nvPr>
            <p:ph type="body" idx="1"/>
          </p:nvPr>
        </p:nvSpPr>
        <p:spPr/>
        <p:txBody>
          <a:bodyPr/>
          <a:lstStyle/>
          <a:p>
            <a:r>
              <a:rPr lang="en-US" sz="1200" b="1" i="0" kern="1200" dirty="0">
                <a:solidFill>
                  <a:schemeClr val="tx1"/>
                </a:solidFill>
                <a:effectLst/>
                <a:latin typeface="+mn-lt"/>
                <a:ea typeface="+mn-ea"/>
                <a:cs typeface="+mn-cs"/>
              </a:rPr>
              <a:t>RSI</a:t>
            </a:r>
            <a:r>
              <a:rPr lang="en-US" sz="1200" b="0" i="0" kern="1200" dirty="0">
                <a:solidFill>
                  <a:schemeClr val="tx1"/>
                </a:solidFill>
                <a:effectLst/>
                <a:latin typeface="+mn-lt"/>
                <a:ea typeface="+mn-ea"/>
                <a:cs typeface="+mn-cs"/>
              </a:rPr>
              <a:t> —&gt; Relative Strength Index</a:t>
            </a:r>
          </a:p>
          <a:p>
            <a:r>
              <a:rPr lang="en-US" sz="1200" b="1" i="0" kern="1200" dirty="0">
                <a:solidFill>
                  <a:schemeClr val="tx1"/>
                </a:solidFill>
                <a:effectLst/>
                <a:latin typeface="+mn-lt"/>
                <a:ea typeface="+mn-ea"/>
                <a:cs typeface="+mn-cs"/>
              </a:rPr>
              <a:t>MACD</a:t>
            </a:r>
            <a:r>
              <a:rPr lang="en-US" sz="1200" b="0" i="0" kern="1200" dirty="0">
                <a:solidFill>
                  <a:schemeClr val="tx1"/>
                </a:solidFill>
                <a:effectLst/>
                <a:latin typeface="+mn-lt"/>
                <a:ea typeface="+mn-ea"/>
                <a:cs typeface="+mn-cs"/>
              </a:rPr>
              <a:t> —&gt; Moving Average Convergence Divergence</a:t>
            </a:r>
          </a:p>
          <a:p>
            <a:r>
              <a:rPr lang="en-US" sz="1200" b="1" i="0" kern="1200" dirty="0">
                <a:solidFill>
                  <a:schemeClr val="tx1"/>
                </a:solidFill>
                <a:effectLst/>
                <a:latin typeface="+mn-lt"/>
                <a:ea typeface="+mn-ea"/>
                <a:cs typeface="+mn-cs"/>
              </a:rPr>
              <a:t>SMA</a:t>
            </a:r>
            <a:r>
              <a:rPr lang="en-US" sz="1200" b="0" i="0" kern="1200" dirty="0">
                <a:solidFill>
                  <a:schemeClr val="tx1"/>
                </a:solidFill>
                <a:effectLst/>
                <a:latin typeface="+mn-lt"/>
                <a:ea typeface="+mn-ea"/>
                <a:cs typeface="+mn-cs"/>
              </a:rPr>
              <a:t> —&gt; Simple Moving Average</a:t>
            </a:r>
          </a:p>
          <a:p>
            <a:r>
              <a:rPr lang="en-US" sz="1200" b="1" i="0" kern="1200" dirty="0">
                <a:solidFill>
                  <a:schemeClr val="tx1"/>
                </a:solidFill>
                <a:effectLst/>
                <a:latin typeface="+mn-lt"/>
                <a:ea typeface="+mn-ea"/>
                <a:cs typeface="+mn-cs"/>
              </a:rPr>
              <a:t>ATR</a:t>
            </a:r>
            <a:r>
              <a:rPr lang="en-US" sz="1200" b="0" i="0" kern="1200" dirty="0">
                <a:solidFill>
                  <a:schemeClr val="tx1"/>
                </a:solidFill>
                <a:effectLst/>
                <a:latin typeface="+mn-lt"/>
                <a:ea typeface="+mn-ea"/>
                <a:cs typeface="+mn-cs"/>
              </a:rPr>
              <a:t> —&gt; Average True Range</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This table breaks down the seven agents in our framework. The first four are specialist analysts: technical, fundamental, sentiment, and macro. Each of them are producing a directional signal. The Stock Picker consolidates their signals into buy/hold/short decisions. The Risk Manager sets stop-loss and take-profit levels. Finally, the Orchestrator makes the final portfolio-level trade decisions with full justification.</a:t>
            </a:r>
            <a:endParaRPr lang="en-IN" dirty="0"/>
          </a:p>
        </p:txBody>
      </p:sp>
      <p:sp>
        <p:nvSpPr>
          <p:cNvPr id="4" name="Slide Number Placeholder 3">
            <a:extLst>
              <a:ext uri="{FF2B5EF4-FFF2-40B4-BE49-F238E27FC236}">
                <a16:creationId xmlns:a16="http://schemas.microsoft.com/office/drawing/2014/main" id="{E1B0168F-D218-466E-60D3-8A6A66FF33F2}"/>
              </a:ext>
            </a:extLst>
          </p:cNvPr>
          <p:cNvSpPr>
            <a:spLocks noGrp="1"/>
          </p:cNvSpPr>
          <p:nvPr>
            <p:ph type="sldNum" sz="quarter" idx="5"/>
          </p:nvPr>
        </p:nvSpPr>
        <p:spPr/>
        <p:txBody>
          <a:bodyPr/>
          <a:lstStyle/>
          <a:p>
            <a:fld id="{3867FA11-945A-4281-A520-993E162D0A9F}" type="slidenum">
              <a:rPr lang="en-IN" smtClean="0"/>
              <a:t>18</a:t>
            </a:fld>
            <a:endParaRPr lang="en-IN"/>
          </a:p>
        </p:txBody>
      </p:sp>
    </p:spTree>
    <p:extLst>
      <p:ext uri="{BB962C8B-B14F-4D97-AF65-F5344CB8AC3E}">
        <p14:creationId xmlns:p14="http://schemas.microsoft.com/office/powerpoint/2010/main" val="17513735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B4F2B-157E-C1B1-C04D-C90749C65E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BE0A48-C458-C40E-3310-3FAEC70B3BD8}"/>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3A8E44D1-5B5B-5062-7557-A2BFFC8F5C52}"/>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CA82C7E8-98C0-57A9-35CC-A5E490EAB53D}"/>
              </a:ext>
            </a:extLst>
          </p:cNvPr>
          <p:cNvSpPr>
            <a:spLocks noGrp="1"/>
          </p:cNvSpPr>
          <p:nvPr>
            <p:ph type="sldNum" sz="quarter" idx="5"/>
          </p:nvPr>
        </p:nvSpPr>
        <p:spPr/>
        <p:txBody>
          <a:bodyPr/>
          <a:lstStyle/>
          <a:p>
            <a:fld id="{3867FA11-945A-4281-A520-993E162D0A9F}" type="slidenum">
              <a:rPr lang="en-IN" smtClean="0"/>
              <a:t>19</a:t>
            </a:fld>
            <a:endParaRPr lang="en-IN"/>
          </a:p>
        </p:txBody>
      </p:sp>
    </p:spTree>
    <p:extLst>
      <p:ext uri="{BB962C8B-B14F-4D97-AF65-F5344CB8AC3E}">
        <p14:creationId xmlns:p14="http://schemas.microsoft.com/office/powerpoint/2010/main" val="6323937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FBA73-BE06-5A74-A673-0C137A3049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C96DF-F4FE-631B-09A5-2E0E67E1B54E}"/>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F604524C-676B-7E73-0DC0-576CF2455281}"/>
              </a:ext>
            </a:extLst>
          </p:cNvPr>
          <p:cNvSpPr>
            <a:spLocks noGrp="1"/>
          </p:cNvSpPr>
          <p:nvPr>
            <p:ph type="body" idx="1"/>
          </p:nvPr>
        </p:nvSpPr>
        <p:spPr/>
        <p:txBody>
          <a:bodyPr/>
          <a:lstStyle/>
          <a:p>
            <a:r>
              <a:rPr lang="en-US" sz="1200" dirty="0"/>
              <a:t>This slide explains where our data comes from and how it is organised.</a:t>
            </a:r>
          </a:p>
          <a:p>
            <a:endParaRPr lang="en-US" sz="1200" dirty="0"/>
          </a:p>
          <a:p>
            <a:r>
              <a:rPr lang="en-US" sz="1200" dirty="0"/>
              <a:t>Data Sources:</a:t>
            </a:r>
          </a:p>
          <a:p>
            <a:r>
              <a:rPr lang="en-US" sz="1200" dirty="0"/>
              <a:t>We collected data from six different places. Yahoo Finance gave us daily stock prices for 13 companies. FRED API provided macroeconomic data like interest rates, GDP, and inflation. Hugging Face, Kaggle Twitter, and Kaggle Reddit provided social media posts and news for sentiment analysis. SEC EDGAR gave us company financial filings. Together, these cover price data, economic indicators, public sentiment, and company fundamentals from 2015 to 2020.</a:t>
            </a:r>
          </a:p>
          <a:p>
            <a:endParaRPr lang="en-US" sz="1200" dirty="0"/>
          </a:p>
          <a:p>
            <a:r>
              <a:rPr lang="en-US" sz="1200" dirty="0"/>
              <a:t>Scale and Processing:</a:t>
            </a:r>
          </a:p>
          <a:p>
            <a:r>
              <a:rPr lang="en-US" sz="1200" dirty="0"/>
              <a:t>The final dataset has 19,630 rows, 26 columns, and covers 13 stock tickers. Everything is joined together by date and ticker. For sentiment scoring, we used Mistral Devstral 2, which is a large language model with 123 billion parameters. It reads text and gives a sentiment score from minus 1 (very negative) to plus 1 (very positive). All stock prices were adjusted for splits and dividends so the numbers are accurate.</a:t>
            </a:r>
          </a:p>
          <a:p>
            <a:endParaRPr lang="en-US" sz="1200" dirty="0"/>
          </a:p>
          <a:p>
            <a:r>
              <a:rPr lang="en-US" sz="1200" dirty="0"/>
              <a:t>Signal Labels:</a:t>
            </a:r>
          </a:p>
          <a:p>
            <a:r>
              <a:rPr lang="en-US" sz="1200" dirty="0"/>
              <a:t>To create training labels, we looked 30 days into the future for each date. If the price went up by more than 2%, we labelled it as buy. If it went down by more than 2%, we labelled it as short. Everything in between was labelled as hold. This gives our AI agents clear targets to learn from.</a:t>
            </a:r>
          </a:p>
          <a:p>
            <a:endParaRPr lang="en-US" sz="1200" dirty="0"/>
          </a:p>
          <a:p>
            <a:r>
              <a:rPr lang="en-US" sz="1200" dirty="0"/>
              <a:t>Chronological Phases:</a:t>
            </a:r>
          </a:p>
          <a:p>
            <a:r>
              <a:rPr lang="en-US" sz="1200" dirty="0"/>
              <a:t>The data is split into three time periods, and this is very important: we never shuffle the data randomly. Phase 1 runs from January 2015 to June 2018, which has 11,440 rows. This is our first testing period. Phase 2 runs from July 2018 to June 2019 with 3,250 rows. This is used for optimisation, where the system improves its own prompts. Phase 3 runs from July 2019 to December 2020 with 4,940 rows. This is our second testing period, which includes the COVID crash.</a:t>
            </a:r>
          </a:p>
          <a:p>
            <a:endParaRPr lang="en-US" sz="1200" dirty="0"/>
          </a:p>
          <a:p>
            <a:r>
              <a:rPr lang="en-US" sz="1200" dirty="0"/>
              <a:t>The two charts on the right show how the data is split across time and how the buy, hold, and short labels are distributed.</a:t>
            </a:r>
          </a:p>
          <a:p>
            <a:endParaRPr lang="en-US" sz="1200" dirty="0"/>
          </a:p>
          <a:p>
            <a:r>
              <a:rPr lang="en-US" sz="1200" dirty="0"/>
              <a:t>The strictly chronological split is important because it prevents data leakage. The system never sees future data during training, just like a real trader would not know tomorrow's prices today.</a:t>
            </a:r>
          </a:p>
        </p:txBody>
      </p:sp>
      <p:sp>
        <p:nvSpPr>
          <p:cNvPr id="4" name="Slide Number Placeholder 3">
            <a:extLst>
              <a:ext uri="{FF2B5EF4-FFF2-40B4-BE49-F238E27FC236}">
                <a16:creationId xmlns:a16="http://schemas.microsoft.com/office/drawing/2014/main" id="{81F17664-15C5-179B-4FD7-E37208C50D2F}"/>
              </a:ext>
            </a:extLst>
          </p:cNvPr>
          <p:cNvSpPr>
            <a:spLocks noGrp="1"/>
          </p:cNvSpPr>
          <p:nvPr>
            <p:ph type="sldNum" sz="quarter" idx="5"/>
          </p:nvPr>
        </p:nvSpPr>
        <p:spPr/>
        <p:txBody>
          <a:bodyPr/>
          <a:lstStyle/>
          <a:p>
            <a:fld id="{3867FA11-945A-4281-A520-993E162D0A9F}" type="slidenum">
              <a:rPr lang="en-IN" smtClean="0"/>
              <a:t>20</a:t>
            </a:fld>
            <a:endParaRPr lang="en-IN"/>
          </a:p>
        </p:txBody>
      </p:sp>
    </p:spTree>
    <p:extLst>
      <p:ext uri="{BB962C8B-B14F-4D97-AF65-F5344CB8AC3E}">
        <p14:creationId xmlns:p14="http://schemas.microsoft.com/office/powerpoint/2010/main" val="27012722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E028B-618C-AC6D-60BC-AD0EA48FC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01D82D-113D-A6EF-DE96-B79E5C8E811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9451AF5-48DC-B15E-8775-414879CD44D1}"/>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system doesn't run with fixed prompts for the entire period. Instead, it breaks the trading timeline into 10-day chunks. After each chunk, it checks how the portfolio performed specifically the drawdown (how much value was lost from the peak). If performance drops too much, the system automatically rewrites the agent prompts using </a:t>
            </a:r>
            <a:r>
              <a:rPr lang="en-US" sz="1200" b="0" i="0" kern="1200" dirty="0" err="1">
                <a:solidFill>
                  <a:schemeClr val="tx1"/>
                </a:solidFill>
                <a:effectLst/>
                <a:latin typeface="+mn-lt"/>
                <a:ea typeface="+mn-ea"/>
                <a:cs typeface="+mn-cs"/>
              </a:rPr>
              <a:t>DSPy</a:t>
            </a:r>
            <a:r>
              <a:rPr lang="en-US" sz="1200" b="0" i="0" kern="1200" dirty="0">
                <a:solidFill>
                  <a:schemeClr val="tx1"/>
                </a:solidFill>
                <a:effectLst/>
                <a:latin typeface="+mn-lt"/>
                <a:ea typeface="+mn-ea"/>
                <a:cs typeface="+mn-cs"/>
              </a:rPr>
              <a:t> optimisation to improve future decisions. This means the agents learn and adapt as market conditions change, rather than being stuck with the same instructions the whole time.</a:t>
            </a:r>
            <a:endParaRPr lang="en-IN" dirty="0"/>
          </a:p>
        </p:txBody>
      </p:sp>
      <p:sp>
        <p:nvSpPr>
          <p:cNvPr id="4" name="Slide Number Placeholder 3">
            <a:extLst>
              <a:ext uri="{FF2B5EF4-FFF2-40B4-BE49-F238E27FC236}">
                <a16:creationId xmlns:a16="http://schemas.microsoft.com/office/drawing/2014/main" id="{6E010CEE-4B4A-2DD5-8342-FDAC2F17891E}"/>
              </a:ext>
            </a:extLst>
          </p:cNvPr>
          <p:cNvSpPr>
            <a:spLocks noGrp="1"/>
          </p:cNvSpPr>
          <p:nvPr>
            <p:ph type="sldNum" sz="quarter" idx="5"/>
          </p:nvPr>
        </p:nvSpPr>
        <p:spPr/>
        <p:txBody>
          <a:bodyPr/>
          <a:lstStyle/>
          <a:p>
            <a:fld id="{3867FA11-945A-4281-A520-993E162D0A9F}" type="slidenum">
              <a:rPr lang="en-IN" smtClean="0"/>
              <a:t>21</a:t>
            </a:fld>
            <a:endParaRPr lang="en-IN"/>
          </a:p>
        </p:txBody>
      </p:sp>
    </p:spTree>
    <p:extLst>
      <p:ext uri="{BB962C8B-B14F-4D97-AF65-F5344CB8AC3E}">
        <p14:creationId xmlns:p14="http://schemas.microsoft.com/office/powerpoint/2010/main" val="3265439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BC19B6-A047-F014-6923-728607E06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AA3A4B-B347-DF55-F320-33079DA1BD5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53D22110-C6C5-CA76-8409-30B019DB7A80}"/>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EB466C7E-166A-B3BF-31F0-FB9214F1F45F}"/>
              </a:ext>
            </a:extLst>
          </p:cNvPr>
          <p:cNvSpPr>
            <a:spLocks noGrp="1"/>
          </p:cNvSpPr>
          <p:nvPr>
            <p:ph type="sldNum" sz="quarter" idx="5"/>
          </p:nvPr>
        </p:nvSpPr>
        <p:spPr/>
        <p:txBody>
          <a:bodyPr/>
          <a:lstStyle/>
          <a:p>
            <a:fld id="{3867FA11-945A-4281-A520-993E162D0A9F}" type="slidenum">
              <a:rPr lang="en-IN" smtClean="0"/>
              <a:t>22</a:t>
            </a:fld>
            <a:endParaRPr lang="en-IN"/>
          </a:p>
        </p:txBody>
      </p:sp>
    </p:spTree>
    <p:extLst>
      <p:ext uri="{BB962C8B-B14F-4D97-AF65-F5344CB8AC3E}">
        <p14:creationId xmlns:p14="http://schemas.microsoft.com/office/powerpoint/2010/main" val="17587792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084A4-560E-AE88-12F0-7A30F6A7BD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98606D-86C7-9D59-D4F5-315748F5ECF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A34549C6-567E-4453-43DE-370ABFD7329B}"/>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Framework uses a composite reward function that combines five metrics. Sharpe ratio gets the highest weight at 30% because it measures risk-adjusted returns, not just how much we made, but how much risk we took. Total returns at 25% captures raw portfolio growth. Turnover penalty at 20% stops the system from trading too often on noise. Drawdown penalty at 15% </a:t>
            </a:r>
            <a:r>
              <a:rPr lang="en-US" sz="1200" b="0" i="0" kern="1200" dirty="0" err="1">
                <a:solidFill>
                  <a:schemeClr val="tx1"/>
                </a:solidFill>
                <a:effectLst/>
                <a:latin typeface="+mn-lt"/>
                <a:ea typeface="+mn-ea"/>
                <a:cs typeface="+mn-cs"/>
              </a:rPr>
              <a:t>penalises</a:t>
            </a:r>
            <a:r>
              <a:rPr lang="en-US" sz="1200" b="0" i="0" kern="1200" dirty="0">
                <a:solidFill>
                  <a:schemeClr val="tx1"/>
                </a:solidFill>
                <a:effectLst/>
                <a:latin typeface="+mn-lt"/>
                <a:ea typeface="+mn-ea"/>
                <a:cs typeface="+mn-cs"/>
              </a:rPr>
              <a:t> large losses from peak to trough. Signal accuracy at 10% checks if the agents' predictions were actually correct. Together these five give a balanced picture of performance.</a:t>
            </a:r>
            <a:endParaRPr lang="en-IN" dirty="0"/>
          </a:p>
        </p:txBody>
      </p:sp>
      <p:sp>
        <p:nvSpPr>
          <p:cNvPr id="4" name="Slide Number Placeholder 3">
            <a:extLst>
              <a:ext uri="{FF2B5EF4-FFF2-40B4-BE49-F238E27FC236}">
                <a16:creationId xmlns:a16="http://schemas.microsoft.com/office/drawing/2014/main" id="{5A3BD7B3-04DE-9656-FC2F-E422292F3DFF}"/>
              </a:ext>
            </a:extLst>
          </p:cNvPr>
          <p:cNvSpPr>
            <a:spLocks noGrp="1"/>
          </p:cNvSpPr>
          <p:nvPr>
            <p:ph type="sldNum" sz="quarter" idx="5"/>
          </p:nvPr>
        </p:nvSpPr>
        <p:spPr/>
        <p:txBody>
          <a:bodyPr/>
          <a:lstStyle/>
          <a:p>
            <a:fld id="{3867FA11-945A-4281-A520-993E162D0A9F}" type="slidenum">
              <a:rPr lang="en-IN" smtClean="0"/>
              <a:t>23</a:t>
            </a:fld>
            <a:endParaRPr lang="en-IN"/>
          </a:p>
        </p:txBody>
      </p:sp>
    </p:spTree>
    <p:extLst>
      <p:ext uri="{BB962C8B-B14F-4D97-AF65-F5344CB8AC3E}">
        <p14:creationId xmlns:p14="http://schemas.microsoft.com/office/powerpoint/2010/main" val="41195971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3F1DA-7EB8-EA1B-67D9-D90521E2FE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32BD52-B6A5-5732-B1AC-744F6C57387F}"/>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FA3420FD-76D1-E4A9-A232-18A62B37DBB9}"/>
              </a:ext>
            </a:extLst>
          </p:cNvPr>
          <p:cNvSpPr>
            <a:spLocks noGrp="1"/>
          </p:cNvSpPr>
          <p:nvPr>
            <p:ph type="body" idx="1"/>
          </p:nvPr>
        </p:nvSpPr>
        <p:spPr/>
        <p:txBody>
          <a:bodyPr/>
          <a:lstStyle/>
          <a:p>
            <a:r>
              <a:rPr lang="en-US" sz="1200" dirty="0"/>
              <a:t>This slide compares how our trading system performed in two different time periods.</a:t>
            </a:r>
          </a:p>
          <a:p>
            <a:endParaRPr lang="en-US" sz="1200" dirty="0"/>
          </a:p>
          <a:p>
            <a:r>
              <a:rPr lang="en-US" sz="1200" dirty="0"/>
              <a:t>What are we comparing?</a:t>
            </a:r>
          </a:p>
          <a:p>
            <a:r>
              <a:rPr lang="en-US" sz="1200" dirty="0"/>
              <a:t>- The left chart shows Phase 1 and the right chart shows Phase 3.</a:t>
            </a:r>
          </a:p>
          <a:p>
            <a:r>
              <a:rPr lang="en-US" sz="1200" dirty="0"/>
              <a:t>- The green line  and blue line is our system. The grey line is the SPY benchmark, which tracks the overall US stock market.</a:t>
            </a:r>
          </a:p>
          <a:p>
            <a:r>
              <a:rPr lang="en-US" sz="1200" dirty="0"/>
              <a:t>- If our green line is above the grey  line, it means our system made more money than just buying and holding the market.</a:t>
            </a:r>
          </a:p>
          <a:p>
            <a:endParaRPr lang="en-US" sz="1200" dirty="0"/>
          </a:p>
          <a:p>
            <a:r>
              <a:rPr lang="en-US" sz="1200" dirty="0"/>
              <a:t>Phase 1 (January 2015 to June 2018):</a:t>
            </a:r>
          </a:p>
          <a:p>
            <a:r>
              <a:rPr lang="en-US" sz="1200" dirty="0"/>
              <a:t>- This period lasted 800 trading days.</a:t>
            </a:r>
          </a:p>
          <a:p>
            <a:r>
              <a:rPr lang="en-US" sz="1200" dirty="0"/>
              <a:t>- The market was mostly going up during this time, with a small dip in early 2018.</a:t>
            </a:r>
          </a:p>
          <a:p>
            <a:r>
              <a:rPr lang="en-US" sz="1200" dirty="0"/>
              <a:t>- Our system made 84.76% total return.</a:t>
            </a:r>
          </a:p>
          <a:p>
            <a:r>
              <a:rPr lang="en-US" sz="1200" dirty="0"/>
              <a:t>- The SPY benchmark made about 42% in the same period.</a:t>
            </a:r>
          </a:p>
          <a:p>
            <a:r>
              <a:rPr lang="en-US" sz="1200" dirty="0"/>
              <a:t>- So our system made roughly 2 times what the market made.</a:t>
            </a:r>
          </a:p>
          <a:p>
            <a:endParaRPr lang="en-US" sz="1200" dirty="0"/>
          </a:p>
          <a:p>
            <a:r>
              <a:rPr lang="en-US" sz="1200" dirty="0"/>
              <a:t>Phase 3 (July 2019 to December 2020):</a:t>
            </a:r>
          </a:p>
          <a:p>
            <a:r>
              <a:rPr lang="en-US" sz="1200" dirty="0"/>
              <a:t>- This period lasted only 370 trading days, less than half of Phase 1.</a:t>
            </a:r>
          </a:p>
          <a:p>
            <a:r>
              <a:rPr lang="en-US" sz="1200" dirty="0"/>
              <a:t>- It included the COVID crash in March 2020, when the market dropped about 30% in just a few weeks.</a:t>
            </a:r>
          </a:p>
          <a:p>
            <a:r>
              <a:rPr lang="en-US" sz="1200" dirty="0"/>
              <a:t>- Our system made 85.4% total return.</a:t>
            </a:r>
          </a:p>
          <a:p>
            <a:r>
              <a:rPr lang="en-US" sz="1200" dirty="0"/>
              <a:t>- The SPY benchmark made about 27% in the same period.</a:t>
            </a:r>
          </a:p>
          <a:p>
            <a:r>
              <a:rPr lang="en-US" sz="1200" dirty="0"/>
              <a:t>- So our system made roughly 3 times what the market made.</a:t>
            </a:r>
          </a:p>
          <a:p>
            <a:r>
              <a:rPr lang="en-US" sz="1200" dirty="0"/>
              <a:t>- The biggest loss at any point was 17.21%, which happened during the worst of the COVID crash on 3 April 2020.</a:t>
            </a:r>
          </a:p>
          <a:p>
            <a:r>
              <a:rPr lang="en-US" sz="1200" dirty="0"/>
              <a:t>- The system recovered on its own and passed its previous high by July 2020, without anyone stepping in to help.</a:t>
            </a:r>
          </a:p>
          <a:p>
            <a:endParaRPr lang="en-US" sz="1200" dirty="0"/>
          </a:p>
          <a:p>
            <a:r>
              <a:rPr lang="en-US" sz="1200" dirty="0"/>
              <a:t>Why Phase 3 is more impressive:</a:t>
            </a:r>
          </a:p>
          <a:p>
            <a:r>
              <a:rPr lang="en-US" sz="1200" dirty="0"/>
              <a:t>- Phase 3 beat the market by a bigger margin (3x vs 2x) in a much shorter time.</a:t>
            </a:r>
          </a:p>
          <a:p>
            <a:r>
              <a:rPr lang="en-US" sz="1200" dirty="0"/>
              <a:t>- It did this during one of the most difficult periods in market history.</a:t>
            </a:r>
          </a:p>
          <a:p>
            <a:r>
              <a:rPr lang="en-US" sz="1200" dirty="0"/>
              <a:t>- The system handled the COVID crash, adapted its strategy, and came out stronger.</a:t>
            </a:r>
          </a:p>
          <a:p>
            <a:r>
              <a:rPr lang="en-US" sz="1200" dirty="0"/>
              <a:t>- This shows that the optimisation done between Phase 1 and Phase 3 made the system better and faster at making money.</a:t>
            </a:r>
          </a:p>
        </p:txBody>
      </p:sp>
      <p:sp>
        <p:nvSpPr>
          <p:cNvPr id="4" name="Slide Number Placeholder 3">
            <a:extLst>
              <a:ext uri="{FF2B5EF4-FFF2-40B4-BE49-F238E27FC236}">
                <a16:creationId xmlns:a16="http://schemas.microsoft.com/office/drawing/2014/main" id="{CEEC461E-95FE-A3C3-6694-DA23BF47C0CE}"/>
              </a:ext>
            </a:extLst>
          </p:cNvPr>
          <p:cNvSpPr>
            <a:spLocks noGrp="1"/>
          </p:cNvSpPr>
          <p:nvPr>
            <p:ph type="sldNum" sz="quarter" idx="5"/>
          </p:nvPr>
        </p:nvSpPr>
        <p:spPr/>
        <p:txBody>
          <a:bodyPr/>
          <a:lstStyle/>
          <a:p>
            <a:fld id="{3867FA11-945A-4281-A520-993E162D0A9F}" type="slidenum">
              <a:rPr lang="en-IN" smtClean="0"/>
              <a:t>27</a:t>
            </a:fld>
            <a:endParaRPr lang="en-IN"/>
          </a:p>
        </p:txBody>
      </p:sp>
    </p:spTree>
    <p:extLst>
      <p:ext uri="{BB962C8B-B14F-4D97-AF65-F5344CB8AC3E}">
        <p14:creationId xmlns:p14="http://schemas.microsoft.com/office/powerpoint/2010/main" val="33072430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6CB47-1288-DB89-0B59-529C9E93E6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624F4B-3551-1134-EC61-E99C68BDA62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64D0C0BD-B572-09D2-9958-1E57B893C61F}"/>
              </a:ext>
            </a:extLst>
          </p:cNvPr>
          <p:cNvSpPr>
            <a:spLocks noGrp="1"/>
          </p:cNvSpPr>
          <p:nvPr>
            <p:ph type="body" idx="1"/>
          </p:nvPr>
        </p:nvSpPr>
        <p:spPr/>
        <p:txBody>
          <a:bodyPr/>
          <a:lstStyle/>
          <a:p>
            <a:r>
              <a:rPr lang="en-US" sz="1200" dirty="0"/>
              <a:t>This slide compares how the system handled individual trades in Phase 1 and Phase 3.</a:t>
            </a:r>
          </a:p>
          <a:p>
            <a:endParaRPr lang="en-US" sz="1200" dirty="0"/>
          </a:p>
          <a:p>
            <a:r>
              <a:rPr lang="en-US" sz="1200" dirty="0"/>
              <a:t>What does this slide show?</a:t>
            </a:r>
          </a:p>
          <a:p>
            <a:r>
              <a:rPr lang="en-US" sz="1200" dirty="0"/>
              <a:t>- The bar charts show how long trades lasted. Each bar is a group of trades sorted by how many days they were held.</a:t>
            </a:r>
          </a:p>
          <a:p>
            <a:r>
              <a:rPr lang="en-US" sz="1200" dirty="0"/>
              <a:t>- Green and blue bars are winning trades. Red bars are losing trades.</a:t>
            </a:r>
          </a:p>
          <a:p>
            <a:endParaRPr lang="en-US" sz="1200" dirty="0"/>
          </a:p>
          <a:p>
            <a:r>
              <a:rPr lang="en-US" sz="1200" dirty="0"/>
              <a:t>Phase 1 (2015 to 2018):</a:t>
            </a:r>
          </a:p>
          <a:p>
            <a:r>
              <a:rPr lang="en-US" sz="1200" dirty="0"/>
              <a:t>- The system made 211 trades in total over 800 trading days.</a:t>
            </a:r>
          </a:p>
          <a:p>
            <a:r>
              <a:rPr lang="en-US" sz="1200" dirty="0"/>
              <a:t>- 67.6% of long trades were winners.</a:t>
            </a:r>
          </a:p>
          <a:p>
            <a:r>
              <a:rPr lang="en-US" sz="1200" dirty="0"/>
              <a:t>- On average, the system held each trade for about 295 days (almost 10 months).</a:t>
            </a:r>
          </a:p>
          <a:p>
            <a:r>
              <a:rPr lang="en-US" sz="1200" dirty="0"/>
              <a:t>- Winning trades were held for 311 days on average.</a:t>
            </a:r>
          </a:p>
          <a:p>
            <a:r>
              <a:rPr lang="en-US" sz="1200" dirty="0"/>
              <a:t>- Losing trades were held for 260 days on average.</a:t>
            </a:r>
          </a:p>
          <a:p>
            <a:r>
              <a:rPr lang="en-US" sz="1200" dirty="0"/>
              <a:t>- The problem: losing trades were held almost as long as winning ones. That means the system was slow to accept that a trade was not working and move on.</a:t>
            </a:r>
          </a:p>
          <a:p>
            <a:endParaRPr lang="en-US" sz="1200" dirty="0"/>
          </a:p>
          <a:p>
            <a:r>
              <a:rPr lang="en-US" sz="1200" dirty="0"/>
              <a:t>Phase 3 (2019 to 2020):</a:t>
            </a:r>
          </a:p>
          <a:p>
            <a:r>
              <a:rPr lang="en-US" sz="1200" dirty="0"/>
              <a:t>- The system made only 33 trades in 370 trading days. Fewer trades, but much better quality.</a:t>
            </a:r>
          </a:p>
          <a:p>
            <a:r>
              <a:rPr lang="en-US" sz="1200" dirty="0"/>
              <a:t>- 81.8% of long trades were winners (27 out of 33).</a:t>
            </a:r>
          </a:p>
          <a:p>
            <a:r>
              <a:rPr lang="en-US" sz="1200" dirty="0"/>
              <a:t>- On average, each trade was held for 150.5 days (about 5 months), roughly half of Phase 1.</a:t>
            </a:r>
          </a:p>
          <a:p>
            <a:r>
              <a:rPr lang="en-US" sz="1200" dirty="0"/>
              <a:t>- Winning trades were held for 177 days on average. Still given time to grow.</a:t>
            </a:r>
          </a:p>
          <a:p>
            <a:r>
              <a:rPr lang="en-US" sz="1200" dirty="0"/>
              <a:t>- Losing trades were cut at just 30 days on average. That is 9 times faster than Phase 1.</a:t>
            </a:r>
          </a:p>
          <a:p>
            <a:r>
              <a:rPr lang="en-US" sz="1200" dirty="0"/>
              <a:t>- 39.4% of all trades were closed within 90 days.</a:t>
            </a:r>
          </a:p>
          <a:p>
            <a:endParaRPr lang="en-US" sz="1200" dirty="0"/>
          </a:p>
          <a:p>
            <a:r>
              <a:rPr lang="en-US" sz="1200" dirty="0"/>
              <a:t>The big improvement:</a:t>
            </a:r>
          </a:p>
          <a:p>
            <a:r>
              <a:rPr lang="en-US" sz="1200" dirty="0"/>
              <a:t>- In Phase 1, when a trade was losing money, the system waited 260 days before giving up.</a:t>
            </a:r>
          </a:p>
          <a:p>
            <a:r>
              <a:rPr lang="en-US" sz="1200" dirty="0"/>
              <a:t>- In Phase 3, the system learned to cut its losses after just 30 days.</a:t>
            </a:r>
          </a:p>
          <a:p>
            <a:r>
              <a:rPr lang="en-US" sz="1200" dirty="0"/>
              <a:t>- But it still let winning trades run for about 177 days.</a:t>
            </a:r>
          </a:p>
          <a:p>
            <a:r>
              <a:rPr lang="en-US" sz="1200" dirty="0"/>
              <a:t>- This is exactly what good traders do: cut your losses quickly and let your winners grow.</a:t>
            </a:r>
          </a:p>
          <a:p>
            <a:r>
              <a:rPr lang="en-US" sz="1200" dirty="0"/>
              <a:t>- The system learned to do this on its own through the optimisation process, without any human telling it to.</a:t>
            </a:r>
          </a:p>
          <a:p>
            <a:endParaRPr lang="en-US" sz="1200" dirty="0"/>
          </a:p>
          <a:p>
            <a:r>
              <a:rPr lang="en-US" sz="1200" dirty="0"/>
              <a:t>Why fewer trades is actually better:</a:t>
            </a:r>
          </a:p>
          <a:p>
            <a:r>
              <a:rPr lang="en-US" sz="1200" dirty="0"/>
              <a:t>- Phase 1 had 211 trades with a 67.6% win rate.</a:t>
            </a:r>
          </a:p>
          <a:p>
            <a:r>
              <a:rPr lang="en-US" sz="1200" dirty="0"/>
              <a:t>- Phase 3 had only 33 trades with an 81.8% win rate.</a:t>
            </a:r>
          </a:p>
          <a:p>
            <a:r>
              <a:rPr lang="en-US" sz="1200" dirty="0"/>
              <a:t>- The system became pickier about which trades to take, and the trades it did take were much more likely to win.</a:t>
            </a:r>
          </a:p>
        </p:txBody>
      </p:sp>
      <p:sp>
        <p:nvSpPr>
          <p:cNvPr id="4" name="Slide Number Placeholder 3">
            <a:extLst>
              <a:ext uri="{FF2B5EF4-FFF2-40B4-BE49-F238E27FC236}">
                <a16:creationId xmlns:a16="http://schemas.microsoft.com/office/drawing/2014/main" id="{7188EA74-93A4-8B18-FFBD-1290AC3EE33B}"/>
              </a:ext>
            </a:extLst>
          </p:cNvPr>
          <p:cNvSpPr>
            <a:spLocks noGrp="1"/>
          </p:cNvSpPr>
          <p:nvPr>
            <p:ph type="sldNum" sz="quarter" idx="5"/>
          </p:nvPr>
        </p:nvSpPr>
        <p:spPr/>
        <p:txBody>
          <a:bodyPr/>
          <a:lstStyle/>
          <a:p>
            <a:fld id="{3867FA11-945A-4281-A520-993E162D0A9F}" type="slidenum">
              <a:rPr lang="en-IN" smtClean="0"/>
              <a:t>28</a:t>
            </a:fld>
            <a:endParaRPr lang="en-IN"/>
          </a:p>
        </p:txBody>
      </p:sp>
    </p:spTree>
    <p:extLst>
      <p:ext uri="{BB962C8B-B14F-4D97-AF65-F5344CB8AC3E}">
        <p14:creationId xmlns:p14="http://schemas.microsoft.com/office/powerpoint/2010/main" val="15484300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3FD87-B2E0-6CA1-7A16-504ADD1BDA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CBAF1-AD35-1B0E-16EC-DE3FC2E7AFB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FB3B9400-8D49-57B8-6CE1-F1301E168DD1}"/>
              </a:ext>
            </a:extLst>
          </p:cNvPr>
          <p:cNvSpPr>
            <a:spLocks noGrp="1"/>
          </p:cNvSpPr>
          <p:nvPr>
            <p:ph type="body" idx="1"/>
          </p:nvPr>
        </p:nvSpPr>
        <p:spPr/>
        <p:txBody>
          <a:bodyPr/>
          <a:lstStyle/>
          <a:p>
            <a:r>
              <a:rPr lang="en-US" sz="1200" dirty="0"/>
              <a:t>This slide shows how the AI agents gave different trading signals in Phase 1 and Phase 3.</a:t>
            </a:r>
          </a:p>
          <a:p>
            <a:endParaRPr lang="en-US" sz="1200" dirty="0"/>
          </a:p>
          <a:p>
            <a:r>
              <a:rPr lang="en-US" sz="1200" dirty="0"/>
              <a:t>What are signals?</a:t>
            </a:r>
          </a:p>
          <a:p>
            <a:r>
              <a:rPr lang="en-US" sz="1200" dirty="0"/>
              <a:t>- Each AI agent looks at different data and gives its opinion: buy, sell, hold, reasoning.</a:t>
            </a:r>
          </a:p>
          <a:p>
            <a:r>
              <a:rPr lang="en-US" sz="1200" dirty="0"/>
              <a:t>- The Orchestrator collects all these opinions and decides whether to actually buy a stock.</a:t>
            </a:r>
          </a:p>
          <a:p>
            <a:r>
              <a:rPr lang="en-US" sz="1200" dirty="0"/>
              <a:t>- Not every signal leads to a trade. The Orchestrator is very picky.</a:t>
            </a:r>
          </a:p>
          <a:p>
            <a:endParaRPr lang="en-US" sz="1200" dirty="0"/>
          </a:p>
          <a:p>
            <a:r>
              <a:rPr lang="en-US" sz="1200" dirty="0"/>
              <a:t>Phase 1 (2015 to 2018):</a:t>
            </a:r>
          </a:p>
          <a:p>
            <a:r>
              <a:rPr lang="en-US" sz="1200" dirty="0"/>
              <a:t>- The Fundamental Analyst gave bearish (negative) signals 69% of the time. It thought stocks were too expensive.</a:t>
            </a:r>
          </a:p>
          <a:p>
            <a:r>
              <a:rPr lang="en-US" sz="1200" dirty="0"/>
              <a:t>- Even though the market was going up during this time, this agent stayed cautious.</a:t>
            </a:r>
          </a:p>
          <a:p>
            <a:r>
              <a:rPr lang="en-US" sz="1200" dirty="0"/>
              <a:t>- Out of all the signals, only 12.2% turned into actual buy orders. That means the system rejected about 88 out of every 100 possible trades.</a:t>
            </a:r>
          </a:p>
          <a:p>
            <a:endParaRPr lang="en-US" sz="1200" dirty="0"/>
          </a:p>
          <a:p>
            <a:r>
              <a:rPr lang="en-US" sz="1200" dirty="0"/>
              <a:t>Phase 3 (2019 to 2020):</a:t>
            </a:r>
          </a:p>
          <a:p>
            <a:r>
              <a:rPr lang="en-US" sz="1200" dirty="0"/>
              <a:t>- The Macro Analyst gave bearish signals 55% of the time. This makes sense because COVID caused a lot of fear in the market.</a:t>
            </a:r>
          </a:p>
          <a:p>
            <a:r>
              <a:rPr lang="en-US" sz="1200" dirty="0"/>
              <a:t>- But the Sentiment Analyst was 63% bullish. It picked up on the positive mood as markets recovered from COVID.</a:t>
            </a:r>
          </a:p>
          <a:p>
            <a:r>
              <a:rPr lang="en-US" sz="1200" dirty="0"/>
              <a:t>- The buy conversion was 11.8%, almost the same as Phase 1. The system stayed just as picky.</a:t>
            </a:r>
          </a:p>
          <a:p>
            <a:endParaRPr lang="en-US" sz="1200" dirty="0"/>
          </a:p>
          <a:p>
            <a:r>
              <a:rPr lang="en-US" sz="1200" dirty="0"/>
              <a:t>Why this matters:</a:t>
            </a:r>
          </a:p>
          <a:p>
            <a:r>
              <a:rPr lang="en-US" sz="1200" dirty="0"/>
              <a:t>- The system does not follow just one agent. It listens to all of them and makes a balanced decision.</a:t>
            </a:r>
          </a:p>
          <a:p>
            <a:r>
              <a:rPr lang="en-US" sz="1200" dirty="0"/>
              <a:t>- Some agents were negative, some were positive. The Orchestrator combined these views and still made profitable trades.</a:t>
            </a:r>
          </a:p>
          <a:p>
            <a:r>
              <a:rPr lang="en-US" sz="1200" dirty="0"/>
              <a:t>- The steady 12% conversion rate shows the system learned a good rule for when to trade, and that rule worked in both normal markets and during COVID.</a:t>
            </a:r>
          </a:p>
          <a:p>
            <a:r>
              <a:rPr lang="en-US" sz="1200" dirty="0"/>
              <a:t>- In Phase 3, the Sentiment Agent helped the system catch the market recovery, even while other agents were still worried about COVID.</a:t>
            </a:r>
          </a:p>
        </p:txBody>
      </p:sp>
      <p:sp>
        <p:nvSpPr>
          <p:cNvPr id="4" name="Slide Number Placeholder 3">
            <a:extLst>
              <a:ext uri="{FF2B5EF4-FFF2-40B4-BE49-F238E27FC236}">
                <a16:creationId xmlns:a16="http://schemas.microsoft.com/office/drawing/2014/main" id="{E6E3FF1E-D21D-3A2F-DF4F-8494AF744E89}"/>
              </a:ext>
            </a:extLst>
          </p:cNvPr>
          <p:cNvSpPr>
            <a:spLocks noGrp="1"/>
          </p:cNvSpPr>
          <p:nvPr>
            <p:ph type="sldNum" sz="quarter" idx="5"/>
          </p:nvPr>
        </p:nvSpPr>
        <p:spPr/>
        <p:txBody>
          <a:bodyPr/>
          <a:lstStyle/>
          <a:p>
            <a:fld id="{3867FA11-945A-4281-A520-993E162D0A9F}" type="slidenum">
              <a:rPr lang="en-IN" smtClean="0"/>
              <a:t>29</a:t>
            </a:fld>
            <a:endParaRPr lang="en-IN"/>
          </a:p>
        </p:txBody>
      </p:sp>
    </p:spTree>
    <p:extLst>
      <p:ext uri="{BB962C8B-B14F-4D97-AF65-F5344CB8AC3E}">
        <p14:creationId xmlns:p14="http://schemas.microsoft.com/office/powerpoint/2010/main" val="2949857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90024-83AF-14F2-D9C6-021C7D1F90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1CDA2-26C8-E3B1-355E-7DF945A48A69}"/>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D2408EBD-A28F-0AB0-5786-972DDC6CEACE}"/>
              </a:ext>
            </a:extLst>
          </p:cNvPr>
          <p:cNvSpPr>
            <a:spLocks noGrp="1"/>
          </p:cNvSpPr>
          <p:nvPr>
            <p:ph type="body" idx="1"/>
          </p:nvPr>
        </p:nvSpPr>
        <p:spPr/>
        <p:txBody>
          <a:bodyPr/>
          <a:lstStyle/>
          <a:p>
            <a:r>
              <a:rPr lang="en-US" sz="1200" dirty="0"/>
              <a:t>This slide compares how the system fixed itself in Phase 1 and Phase 3.</a:t>
            </a:r>
          </a:p>
          <a:p>
            <a:endParaRPr lang="en-US" sz="1200" dirty="0"/>
          </a:p>
          <a:p>
            <a:r>
              <a:rPr lang="en-US" sz="1200" dirty="0"/>
              <a:t>What is an optimisation trigger?</a:t>
            </a:r>
          </a:p>
          <a:p>
            <a:r>
              <a:rPr lang="en-US" sz="1200" dirty="0"/>
              <a:t>- When the system sees that its performance is dropping, it automatically starts a process to improve itself.</a:t>
            </a:r>
          </a:p>
          <a:p>
            <a:r>
              <a:rPr lang="en-US" sz="1200" dirty="0"/>
              <a:t>- There are two types of triggers:</a:t>
            </a:r>
          </a:p>
          <a:p>
            <a:r>
              <a:rPr lang="en-US" sz="1200" dirty="0"/>
              <a:t>  1. Routine triggers (BootstrapFewShot) small adjustments when performance dips slightly.</a:t>
            </a:r>
          </a:p>
          <a:p>
            <a:r>
              <a:rPr lang="en-US" sz="1200" dirty="0"/>
              <a:t>  2. Emergency triggers (MIPROv2)  major resets when the system loses a lot of money quickly.</a:t>
            </a:r>
          </a:p>
          <a:p>
            <a:endParaRPr lang="en-US" sz="1200" dirty="0"/>
          </a:p>
          <a:p>
            <a:r>
              <a:rPr lang="en-US" sz="1200" dirty="0"/>
              <a:t>Phase 1 (2015 to 2018):  calm market:</a:t>
            </a:r>
          </a:p>
          <a:p>
            <a:r>
              <a:rPr lang="en-US" sz="1200" dirty="0"/>
              <a:t>- The system triggered 22 optimisation events in total.</a:t>
            </a:r>
          </a:p>
          <a:p>
            <a:r>
              <a:rPr lang="en-US" sz="1200" dirty="0"/>
              <a:t>- 21 were routine fixes and only 1 was an emergency.</a:t>
            </a:r>
          </a:p>
          <a:p>
            <a:r>
              <a:rPr lang="en-US" sz="1200" dirty="0"/>
              <a:t>- The worst loss that triggered a fix was 8.13%.</a:t>
            </a:r>
          </a:p>
          <a:p>
            <a:r>
              <a:rPr lang="en-US" sz="1200" dirty="0"/>
              <a:t>- 77.3% of the fixes actually made things better (17 out of 22 worked).</a:t>
            </a:r>
          </a:p>
          <a:p>
            <a:r>
              <a:rPr lang="en-US" sz="1200" dirty="0"/>
              <a:t>- The average loss at the time of a trigger was about 3.4%.</a:t>
            </a:r>
          </a:p>
          <a:p>
            <a:r>
              <a:rPr lang="en-US" sz="1200" dirty="0"/>
              <a:t>- This makes sense because the market was mostly calm during this period.</a:t>
            </a:r>
          </a:p>
          <a:p>
            <a:endParaRPr lang="en-US" sz="1200" dirty="0"/>
          </a:p>
          <a:p>
            <a:r>
              <a:rPr lang="en-US" sz="1200" dirty="0"/>
              <a:t>Phase 3 (2019 to 2020) : COVID volatility:</a:t>
            </a:r>
          </a:p>
          <a:p>
            <a:r>
              <a:rPr lang="en-US" sz="1200" dirty="0"/>
              <a:t>- The system triggered only 14 optimisation events, fewer than Phase 1.</a:t>
            </a:r>
          </a:p>
          <a:p>
            <a:r>
              <a:rPr lang="en-US" sz="1200" dirty="0"/>
              <a:t>- But 3 of them were emergency resets, compared to just 1 in Phase 1.</a:t>
            </a:r>
          </a:p>
          <a:p>
            <a:r>
              <a:rPr lang="en-US" sz="1200" dirty="0"/>
              <a:t>- The worst emergency was triggered at a 15.92% loss during the COVID crash in March 2020.</a:t>
            </a:r>
          </a:p>
          <a:p>
            <a:r>
              <a:rPr lang="en-US" sz="1200" dirty="0"/>
              <a:t>- The average loss at trigger was higher at about 5.9%, because markets were more volatile.</a:t>
            </a:r>
          </a:p>
          <a:p>
            <a:r>
              <a:rPr lang="en-US" sz="1200" dirty="0"/>
              <a:t>- The success rate was lower at 58.3% (7 out of 12 worked). This is expected because COVID created extreme conditions that were harder to fix.</a:t>
            </a:r>
          </a:p>
          <a:p>
            <a:endParaRPr lang="en-US" sz="1200" dirty="0"/>
          </a:p>
          <a:p>
            <a:r>
              <a:rPr lang="en-US" sz="1200" dirty="0"/>
              <a:t>What this tells us:</a:t>
            </a:r>
          </a:p>
          <a:p>
            <a:r>
              <a:rPr lang="en-US" sz="1200" dirty="0"/>
              <a:t>- In calm markets, the system mostly needs small routine fixes, and they work most of the time.</a:t>
            </a:r>
          </a:p>
          <a:p>
            <a:r>
              <a:rPr lang="en-US" sz="1200" dirty="0"/>
              <a:t>- In a crisis like COVID, the system recognised that small fixes were not enough and activated emergency resets.</a:t>
            </a:r>
          </a:p>
          <a:p>
            <a:r>
              <a:rPr lang="en-US" sz="1200" dirty="0"/>
              <a:t>- Even though the success rate was lower in Phase 3, the system still adapted on its own. No human had to step in.</a:t>
            </a:r>
          </a:p>
          <a:p>
            <a:r>
              <a:rPr lang="en-US" sz="1200" dirty="0"/>
              <a:t>- The average improvement from each fix was similar in both phases (about +0.14 to +0.15 reward), meaning even in a crisis, the fixes that worked gave similar benefits.</a:t>
            </a:r>
          </a:p>
          <a:p>
            <a:r>
              <a:rPr lang="en-US" sz="1200" dirty="0"/>
              <a:t>- This is the key point: the framework can handle both normal and extreme markets by adjusting how aggressively it fixes itself.</a:t>
            </a:r>
          </a:p>
        </p:txBody>
      </p:sp>
      <p:sp>
        <p:nvSpPr>
          <p:cNvPr id="4" name="Slide Number Placeholder 3">
            <a:extLst>
              <a:ext uri="{FF2B5EF4-FFF2-40B4-BE49-F238E27FC236}">
                <a16:creationId xmlns:a16="http://schemas.microsoft.com/office/drawing/2014/main" id="{00FBF51D-46DB-7E92-C75B-A3436BC73D9C}"/>
              </a:ext>
            </a:extLst>
          </p:cNvPr>
          <p:cNvSpPr>
            <a:spLocks noGrp="1"/>
          </p:cNvSpPr>
          <p:nvPr>
            <p:ph type="sldNum" sz="quarter" idx="5"/>
          </p:nvPr>
        </p:nvSpPr>
        <p:spPr/>
        <p:txBody>
          <a:bodyPr/>
          <a:lstStyle/>
          <a:p>
            <a:fld id="{3867FA11-945A-4281-A520-993E162D0A9F}" type="slidenum">
              <a:rPr lang="en-IN" smtClean="0"/>
              <a:t>30</a:t>
            </a:fld>
            <a:endParaRPr lang="en-IN"/>
          </a:p>
        </p:txBody>
      </p:sp>
    </p:spTree>
    <p:extLst>
      <p:ext uri="{BB962C8B-B14F-4D97-AF65-F5344CB8AC3E}">
        <p14:creationId xmlns:p14="http://schemas.microsoft.com/office/powerpoint/2010/main" val="141582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2.sv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6.svg"/><Relationship Id="rId4" Type="http://schemas.openxmlformats.org/officeDocument/2006/relationships/image" Target="../media/image5.sv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png"/><Relationship Id="rId7" Type="http://schemas.openxmlformats.org/officeDocument/2006/relationships/image" Target="../media/image23.emf"/><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2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png"/><Relationship Id="rId7"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4.sv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4.sv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5.svg"/><Relationship Id="rId4" Type="http://schemas.openxmlformats.org/officeDocument/2006/relationships/image" Target="../media/image4.sv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5.svg"/><Relationship Id="rId4" Type="http://schemas.openxmlformats.org/officeDocument/2006/relationships/image" Target="../media/image4.sv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svg"/></Relationships>
</file>

<file path=ppt/slides/_rels/slide3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5.svg"/><Relationship Id="rId4" Type="http://schemas.openxmlformats.org/officeDocument/2006/relationships/image" Target="../media/image2.svg"/></Relationships>
</file>

<file path=ppt/slides/_rels/slide3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3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5.svg"/><Relationship Id="rId4" Type="http://schemas.openxmlformats.org/officeDocument/2006/relationships/image" Target="../media/image2.svg"/></Relationships>
</file>

<file path=ppt/slides/_rels/slide3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dirty="0"/>
          </a:p>
        </p:txBody>
      </p:sp>
      <p:sp>
        <p:nvSpPr>
          <p:cNvPr id="4" name="Freeform 4"/>
          <p:cNvSpPr/>
          <p:nvPr/>
        </p:nvSpPr>
        <p:spPr>
          <a:xfrm rot="-10800000">
            <a:off x="2726614" y="6251869"/>
            <a:ext cx="5089031" cy="2785088"/>
          </a:xfrm>
          <a:custGeom>
            <a:avLst/>
            <a:gdLst/>
            <a:ahLst/>
            <a:cxnLst/>
            <a:rect l="l" t="t" r="r" b="b"/>
            <a:pathLst>
              <a:path w="5089031" h="2785088">
                <a:moveTo>
                  <a:pt x="0" y="0"/>
                </a:moveTo>
                <a:lnTo>
                  <a:pt x="5089031" y="0"/>
                </a:lnTo>
                <a:lnTo>
                  <a:pt x="5089031" y="2785087"/>
                </a:lnTo>
                <a:lnTo>
                  <a:pt x="0" y="27850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Freeform 5"/>
          <p:cNvSpPr/>
          <p:nvPr/>
        </p:nvSpPr>
        <p:spPr>
          <a:xfrm>
            <a:off x="1613530" y="2851413"/>
            <a:ext cx="15060940" cy="4584174"/>
          </a:xfrm>
          <a:custGeom>
            <a:avLst/>
            <a:gdLst/>
            <a:ahLst/>
            <a:cxnLst/>
            <a:rect l="l" t="t" r="r" b="b"/>
            <a:pathLst>
              <a:path w="15060940" h="4584174">
                <a:moveTo>
                  <a:pt x="0" y="0"/>
                </a:moveTo>
                <a:lnTo>
                  <a:pt x="15060940" y="0"/>
                </a:lnTo>
                <a:lnTo>
                  <a:pt x="15060940" y="4584174"/>
                </a:lnTo>
                <a:lnTo>
                  <a:pt x="0" y="4584174"/>
                </a:lnTo>
                <a:lnTo>
                  <a:pt x="0" y="0"/>
                </a:lnTo>
                <a:close/>
              </a:path>
            </a:pathLst>
          </a:custGeom>
          <a:blipFill>
            <a:blip r:embed="rId4"/>
            <a:stretch>
              <a:fillRect/>
            </a:stretch>
          </a:blipFill>
        </p:spPr>
        <p:txBody>
          <a:bodyPr/>
          <a:lstStyle/>
          <a:p>
            <a:endParaRPr lang="en-IN"/>
          </a:p>
        </p:txBody>
      </p:sp>
      <p:sp>
        <p:nvSpPr>
          <p:cNvPr id="6" name="Freeform 6"/>
          <p:cNvSpPr/>
          <p:nvPr/>
        </p:nvSpPr>
        <p:spPr>
          <a:xfrm>
            <a:off x="0" y="4679772"/>
            <a:ext cx="4044128" cy="5607228"/>
          </a:xfrm>
          <a:custGeom>
            <a:avLst/>
            <a:gdLst/>
            <a:ahLst/>
            <a:cxnLst/>
            <a:rect l="l" t="t" r="r" b="b"/>
            <a:pathLst>
              <a:path w="4044128" h="5607228">
                <a:moveTo>
                  <a:pt x="0" y="0"/>
                </a:moveTo>
                <a:lnTo>
                  <a:pt x="4044128" y="0"/>
                </a:lnTo>
                <a:lnTo>
                  <a:pt x="4044128" y="5607228"/>
                </a:lnTo>
                <a:lnTo>
                  <a:pt x="0" y="560722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flipH="1" flipV="1">
            <a:off x="13878175" y="0"/>
            <a:ext cx="4409825" cy="6114271"/>
          </a:xfrm>
          <a:custGeom>
            <a:avLst/>
            <a:gdLst/>
            <a:ahLst/>
            <a:cxnLst/>
            <a:rect l="l" t="t" r="r" b="b"/>
            <a:pathLst>
              <a:path w="4409825" h="6114271">
                <a:moveTo>
                  <a:pt x="4409825" y="6114271"/>
                </a:moveTo>
                <a:lnTo>
                  <a:pt x="0" y="6114271"/>
                </a:lnTo>
                <a:lnTo>
                  <a:pt x="0" y="0"/>
                </a:lnTo>
                <a:lnTo>
                  <a:pt x="4409825" y="0"/>
                </a:lnTo>
                <a:lnTo>
                  <a:pt x="4409825" y="6114271"/>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Freeform 9"/>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0" name="Freeform 10"/>
          <p:cNvSpPr/>
          <p:nvPr/>
        </p:nvSpPr>
        <p:spPr>
          <a:xfrm>
            <a:off x="9144000" y="7483386"/>
            <a:ext cx="7315200" cy="322053"/>
          </a:xfrm>
          <a:custGeom>
            <a:avLst/>
            <a:gdLst/>
            <a:ahLst/>
            <a:cxnLst/>
            <a:rect l="l" t="t" r="r" b="b"/>
            <a:pathLst>
              <a:path w="7315200" h="322053">
                <a:moveTo>
                  <a:pt x="0" y="0"/>
                </a:moveTo>
                <a:lnTo>
                  <a:pt x="7315200" y="0"/>
                </a:lnTo>
                <a:lnTo>
                  <a:pt x="7315200" y="322053"/>
                </a:lnTo>
                <a:lnTo>
                  <a:pt x="0" y="32205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flipH="1">
            <a:off x="1613530" y="2513954"/>
            <a:ext cx="7315200" cy="322053"/>
          </a:xfrm>
          <a:custGeom>
            <a:avLst/>
            <a:gdLst/>
            <a:ahLst/>
            <a:cxnLst/>
            <a:rect l="l" t="t" r="r" b="b"/>
            <a:pathLst>
              <a:path w="7315200" h="322053">
                <a:moveTo>
                  <a:pt x="7315200" y="0"/>
                </a:moveTo>
                <a:lnTo>
                  <a:pt x="0" y="0"/>
                </a:lnTo>
                <a:lnTo>
                  <a:pt x="0" y="322053"/>
                </a:lnTo>
                <a:lnTo>
                  <a:pt x="7315200" y="322053"/>
                </a:lnTo>
                <a:lnTo>
                  <a:pt x="731520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2" name="TextBox 12"/>
          <p:cNvSpPr txBox="1"/>
          <p:nvPr/>
        </p:nvSpPr>
        <p:spPr>
          <a:xfrm>
            <a:off x="2726614" y="2927172"/>
            <a:ext cx="13251889" cy="3409950"/>
          </a:xfrm>
          <a:prstGeom prst="rect">
            <a:avLst/>
          </a:prstGeom>
        </p:spPr>
        <p:txBody>
          <a:bodyPr lIns="0" tIns="0" rIns="0" bIns="0" rtlCol="0" anchor="t">
            <a:spAutoFit/>
          </a:bodyPr>
          <a:lstStyle/>
          <a:p>
            <a:pPr marL="0" lvl="0" indent="0" algn="ctr">
              <a:lnSpc>
                <a:spcPts val="10560"/>
              </a:lnSpc>
            </a:pPr>
            <a:endParaRPr dirty="0"/>
          </a:p>
          <a:p>
            <a:pPr marL="0" lvl="0" indent="0" algn="ctr">
              <a:lnSpc>
                <a:spcPts val="4179"/>
              </a:lnSpc>
            </a:pPr>
            <a:r>
              <a:rPr lang="en-US" sz="3799" b="1" dirty="0">
                <a:solidFill>
                  <a:srgbClr val="000000"/>
                </a:solidFill>
                <a:latin typeface="Arial MT Pro Bold"/>
                <a:ea typeface="Arial MT Pro Bold"/>
                <a:cs typeface="Arial MT Pro Bold"/>
                <a:sym typeface="Arial MT Pro Bold"/>
              </a:rPr>
              <a:t>AUTOMATING PORTFOLIO MANAGEMENT USING MULTI-AGENT SYSTEMS WITH DYNAMIC PROMPT OPTIMISATION AND FEEDBACK LOOPS</a:t>
            </a:r>
          </a:p>
          <a:p>
            <a:pPr marL="0" lvl="0" indent="0" algn="ctr">
              <a:lnSpc>
                <a:spcPts val="2640"/>
              </a:lnSpc>
            </a:pPr>
            <a:endParaRPr lang="en-US" sz="3799" b="1" dirty="0">
              <a:solidFill>
                <a:srgbClr val="000000"/>
              </a:solidFill>
              <a:latin typeface="Arial MT Pro Bold"/>
              <a:ea typeface="Arial MT Pro Bold"/>
              <a:cs typeface="Arial MT Pro Bold"/>
              <a:sym typeface="Arial MT Pro Bold"/>
            </a:endParaRPr>
          </a:p>
        </p:txBody>
      </p:sp>
      <p:sp>
        <p:nvSpPr>
          <p:cNvPr id="13" name="TextBox 13"/>
          <p:cNvSpPr txBox="1"/>
          <p:nvPr/>
        </p:nvSpPr>
        <p:spPr>
          <a:xfrm>
            <a:off x="1613530" y="1564891"/>
            <a:ext cx="8997653" cy="613410"/>
          </a:xfrm>
          <a:prstGeom prst="rect">
            <a:avLst/>
          </a:prstGeom>
        </p:spPr>
        <p:txBody>
          <a:bodyPr lIns="0" tIns="0" rIns="0" bIns="0" rtlCol="0" anchor="t">
            <a:spAutoFit/>
          </a:bodyPr>
          <a:lstStyle/>
          <a:p>
            <a:pPr marL="0" lvl="0" indent="0" algn="l">
              <a:lnSpc>
                <a:spcPts val="5040"/>
              </a:lnSpc>
              <a:spcBef>
                <a:spcPct val="0"/>
              </a:spcBef>
            </a:pPr>
            <a:r>
              <a:rPr lang="en-US" sz="3600" dirty="0">
                <a:solidFill>
                  <a:srgbClr val="000000"/>
                </a:solidFill>
                <a:latin typeface="Inria Serif"/>
                <a:ea typeface="Inria Serif"/>
                <a:cs typeface="Inria Serif"/>
                <a:sym typeface="Inria Serif"/>
              </a:rPr>
              <a:t>University of Wales Trinity Saint David</a:t>
            </a:r>
          </a:p>
        </p:txBody>
      </p:sp>
      <p:sp>
        <p:nvSpPr>
          <p:cNvPr id="14" name="TextBox 14"/>
          <p:cNvSpPr txBox="1"/>
          <p:nvPr/>
        </p:nvSpPr>
        <p:spPr>
          <a:xfrm>
            <a:off x="7565423" y="7928212"/>
            <a:ext cx="10472354" cy="473271"/>
          </a:xfrm>
          <a:prstGeom prst="rect">
            <a:avLst/>
          </a:prstGeom>
        </p:spPr>
        <p:txBody>
          <a:bodyPr wrap="square" lIns="0" tIns="0" rIns="0" bIns="0" rtlCol="0" anchor="t">
            <a:spAutoFit/>
          </a:bodyPr>
          <a:lstStyle/>
          <a:p>
            <a:pPr marL="0" lvl="0" indent="0" algn="r">
              <a:lnSpc>
                <a:spcPts val="3977"/>
              </a:lnSpc>
              <a:spcBef>
                <a:spcPct val="0"/>
              </a:spcBef>
            </a:pPr>
            <a:r>
              <a:rPr lang="en-US" sz="2841" dirty="0">
                <a:solidFill>
                  <a:srgbClr val="000000"/>
                </a:solidFill>
                <a:latin typeface="Inria Serif"/>
                <a:ea typeface="Inria Serif"/>
                <a:cs typeface="Inria Serif"/>
                <a:sym typeface="Inria Serif"/>
              </a:rPr>
              <a:t>Presented by: Kandarp Mukeshkumar Sharda(2432187)</a:t>
            </a:r>
          </a:p>
        </p:txBody>
      </p:sp>
      <p:sp>
        <p:nvSpPr>
          <p:cNvPr id="15" name="TextBox 15"/>
          <p:cNvSpPr txBox="1"/>
          <p:nvPr/>
        </p:nvSpPr>
        <p:spPr>
          <a:xfrm>
            <a:off x="9057703" y="8536670"/>
            <a:ext cx="4639043" cy="487587"/>
          </a:xfrm>
          <a:prstGeom prst="rect">
            <a:avLst/>
          </a:prstGeom>
        </p:spPr>
        <p:txBody>
          <a:bodyPr lIns="0" tIns="0" rIns="0" bIns="0" rtlCol="0" anchor="t">
            <a:spAutoFit/>
          </a:bodyPr>
          <a:lstStyle/>
          <a:p>
            <a:pPr marL="0" lvl="0" indent="0" algn="r">
              <a:lnSpc>
                <a:spcPts val="3977"/>
              </a:lnSpc>
              <a:spcBef>
                <a:spcPct val="0"/>
              </a:spcBef>
            </a:pPr>
            <a:r>
              <a:rPr lang="en-US" sz="2841" dirty="0">
                <a:solidFill>
                  <a:srgbClr val="000000"/>
                </a:solidFill>
                <a:latin typeface="Inria Serif"/>
                <a:ea typeface="Inria Serif"/>
                <a:cs typeface="Inria Serif"/>
                <a:sym typeface="Inria Serif"/>
              </a:rPr>
              <a:t>Supervisor: Dr. Aliyo Sambu</a:t>
            </a:r>
          </a:p>
        </p:txBody>
      </p:sp>
      <p:pic>
        <p:nvPicPr>
          <p:cNvPr id="16" name="Picture 15">
            <a:extLst>
              <a:ext uri="{FF2B5EF4-FFF2-40B4-BE49-F238E27FC236}">
                <a16:creationId xmlns:a16="http://schemas.microsoft.com/office/drawing/2014/main" id="{20A6B2F4-B32D-9A0A-B79A-82B3D3C2779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310105" y="1544471"/>
            <a:ext cx="3314700" cy="1155700"/>
          </a:xfrm>
          <a:prstGeom prst="rect">
            <a:avLst/>
          </a:prstGeom>
          <a:noFill/>
          <a:ln>
            <a:noFill/>
          </a:ln>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a:p>
        </p:txBody>
      </p:sp>
      <p:sp>
        <p:nvSpPr>
          <p:cNvPr id="5" name="Freeform 5"/>
          <p:cNvSpPr/>
          <p:nvPr/>
        </p:nvSpPr>
        <p:spPr>
          <a:xfrm>
            <a:off x="-990600" y="6164504"/>
            <a:ext cx="2973288" cy="4122496"/>
          </a:xfrm>
          <a:custGeom>
            <a:avLst/>
            <a:gdLst/>
            <a:ahLst/>
            <a:cxnLst/>
            <a:rect l="l" t="t" r="r" b="b"/>
            <a:pathLst>
              <a:path w="2973288" h="4122496">
                <a:moveTo>
                  <a:pt x="0" y="0"/>
                </a:moveTo>
                <a:lnTo>
                  <a:pt x="2973288" y="0"/>
                </a:lnTo>
                <a:lnTo>
                  <a:pt x="2973288" y="4122496"/>
                </a:lnTo>
                <a:lnTo>
                  <a:pt x="0" y="412249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p:cNvSpPr/>
          <p:nvPr/>
        </p:nvSpPr>
        <p:spPr>
          <a:xfrm>
            <a:off x="-1575531" y="69489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1028700" y="3460190"/>
            <a:ext cx="7315200" cy="322053"/>
          </a:xfrm>
          <a:custGeom>
            <a:avLst/>
            <a:gdLst/>
            <a:ahLst/>
            <a:cxnLst/>
            <a:rect l="l" t="t" r="r" b="b"/>
            <a:pathLst>
              <a:path w="7315200" h="322053">
                <a:moveTo>
                  <a:pt x="0" y="0"/>
                </a:moveTo>
                <a:lnTo>
                  <a:pt x="7315200" y="0"/>
                </a:lnTo>
                <a:lnTo>
                  <a:pt x="7315200" y="322052"/>
                </a:lnTo>
                <a:lnTo>
                  <a:pt x="0" y="3220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8" name="TextBox 8"/>
          <p:cNvSpPr txBox="1"/>
          <p:nvPr/>
        </p:nvSpPr>
        <p:spPr>
          <a:xfrm>
            <a:off x="1028700" y="2107640"/>
            <a:ext cx="7595513" cy="1352550"/>
          </a:xfrm>
          <a:prstGeom prst="rect">
            <a:avLst/>
          </a:prstGeom>
        </p:spPr>
        <p:txBody>
          <a:bodyPr lIns="0" tIns="0" rIns="0" bIns="0" rtlCol="0" anchor="t">
            <a:spAutoFit/>
          </a:bodyPr>
          <a:lstStyle/>
          <a:p>
            <a:pPr marL="0" lvl="0" indent="0" algn="l">
              <a:lnSpc>
                <a:spcPts val="9480"/>
              </a:lnSpc>
              <a:spcBef>
                <a:spcPct val="0"/>
              </a:spcBef>
            </a:pPr>
            <a:r>
              <a:rPr lang="en-US" sz="7900" b="1">
                <a:solidFill>
                  <a:srgbClr val="000000"/>
                </a:solidFill>
                <a:latin typeface="Arial MT Pro Bold"/>
                <a:ea typeface="Arial MT Pro Bold"/>
                <a:cs typeface="Arial MT Pro Bold"/>
                <a:sym typeface="Arial MT Pro Bold"/>
              </a:rPr>
              <a:t>Abstract</a:t>
            </a:r>
          </a:p>
        </p:txBody>
      </p:sp>
      <p:sp>
        <p:nvSpPr>
          <p:cNvPr id="9" name="TextBox 9"/>
          <p:cNvSpPr txBox="1"/>
          <p:nvPr/>
        </p:nvSpPr>
        <p:spPr>
          <a:xfrm>
            <a:off x="1828800" y="3806988"/>
            <a:ext cx="6286500" cy="5877378"/>
          </a:xfrm>
          <a:prstGeom prst="rect">
            <a:avLst/>
          </a:prstGeom>
        </p:spPr>
        <p:txBody>
          <a:bodyPr wrap="square" lIns="0" tIns="0" rIns="0" bIns="0" rtlCol="0" anchor="t">
            <a:spAutoFit/>
          </a:bodyPr>
          <a:lstStyle/>
          <a:p>
            <a:pPr lvl="0" algn="just">
              <a:lnSpc>
                <a:spcPts val="4199"/>
              </a:lnSpc>
              <a:spcBef>
                <a:spcPct val="0"/>
              </a:spcBef>
            </a:pPr>
            <a:r>
              <a:rPr lang="en-US" sz="2800" dirty="0">
                <a:latin typeface="Inria Serif" panose="020B0604020202020204" charset="0"/>
              </a:rPr>
              <a:t>A fully autonomous seven-agent portfolio management framework powered by Large Language Models that self-corrects through dynamic prompt optimisation and feedback loops, delivering total returns of 84.76% and 85.40% across two market phases from 2015 to 2020, significantly outperforming the SPY benchmark and surviving the COVID-19 crash.</a:t>
            </a:r>
            <a:endParaRPr lang="en-US" sz="2799" u="none" dirty="0">
              <a:solidFill>
                <a:srgbClr val="000000"/>
              </a:solidFill>
              <a:latin typeface="Inria Serif" panose="020B0604020202020204" charset="0"/>
              <a:ea typeface="Open Sans"/>
              <a:cs typeface="Open Sans"/>
              <a:sym typeface="Open Sans"/>
            </a:endParaRPr>
          </a:p>
        </p:txBody>
      </p:sp>
      <p:pic>
        <p:nvPicPr>
          <p:cNvPr id="13" name="Picture 12">
            <a:extLst>
              <a:ext uri="{FF2B5EF4-FFF2-40B4-BE49-F238E27FC236}">
                <a16:creationId xmlns:a16="http://schemas.microsoft.com/office/drawing/2014/main" id="{F50F66E0-0D23-00DA-A523-016A76D726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44000" y="0"/>
            <a:ext cx="9150016" cy="10287000"/>
          </a:xfrm>
          <a:prstGeom prst="rect">
            <a:avLst/>
          </a:prstGeom>
        </p:spPr>
      </p:pic>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594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rot="5400000">
            <a:off x="16107328" y="7403840"/>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rot="5400000">
            <a:off x="-3098496" y="832007"/>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Freeform 5"/>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TextBox 9"/>
          <p:cNvSpPr txBox="1"/>
          <p:nvPr/>
        </p:nvSpPr>
        <p:spPr>
          <a:xfrm>
            <a:off x="2476352" y="1495427"/>
            <a:ext cx="13575085" cy="2409570"/>
          </a:xfrm>
          <a:prstGeom prst="rect">
            <a:avLst/>
          </a:prstGeom>
        </p:spPr>
        <p:txBody>
          <a:bodyPr wrap="square" lIns="0" tIns="0" rIns="0" bIns="0" rtlCol="0" anchor="t">
            <a:spAutoFit/>
          </a:bodyPr>
          <a:lstStyle/>
          <a:p>
            <a:pPr algn="ctr">
              <a:lnSpc>
                <a:spcPts val="9480"/>
              </a:lnSpc>
              <a:spcBef>
                <a:spcPct val="0"/>
              </a:spcBef>
            </a:pPr>
            <a:r>
              <a:rPr lang="en-US" sz="6000" b="1" dirty="0">
                <a:solidFill>
                  <a:srgbClr val="000000"/>
                </a:solidFill>
                <a:latin typeface="Arial MT Pro Bold"/>
                <a:ea typeface="Arial MT Pro Bold"/>
                <a:cs typeface="Arial MT Pro Bold"/>
                <a:sym typeface="Arial MT Pro Bold"/>
              </a:rPr>
              <a:t>R</a:t>
            </a:r>
            <a:r>
              <a:rPr lang="en-IN" sz="6000" b="1" dirty="0">
                <a:solidFill>
                  <a:srgbClr val="000000"/>
                </a:solidFill>
                <a:latin typeface="Arial MT Pro Bold"/>
                <a:ea typeface="Arial MT Pro Bold"/>
                <a:cs typeface="Arial MT Pro Bold"/>
                <a:sym typeface="Arial MT Pro Bold"/>
              </a:rPr>
              <a:t>esearch Aims and Objective</a:t>
            </a:r>
            <a:endParaRPr lang="en-IN" sz="6000" b="1" dirty="0"/>
          </a:p>
          <a:p>
            <a:pPr marL="0" lvl="0" indent="0" algn="ctr">
              <a:lnSpc>
                <a:spcPts val="9480"/>
              </a:lnSpc>
              <a:spcBef>
                <a:spcPct val="0"/>
              </a:spcBef>
            </a:pPr>
            <a:endParaRPr lang="en-US" sz="7900" b="1" dirty="0">
              <a:solidFill>
                <a:srgbClr val="000000"/>
              </a:solidFill>
              <a:latin typeface="Arial MT Pro Bold"/>
              <a:ea typeface="Arial MT Pro Bold"/>
              <a:cs typeface="Arial MT Pro Bold"/>
              <a:sym typeface="Arial MT Pro Bold"/>
            </a:endParaRPr>
          </a:p>
        </p:txBody>
      </p:sp>
      <p:sp>
        <p:nvSpPr>
          <p:cNvPr id="10" name="TextBox 10"/>
          <p:cNvSpPr txBox="1"/>
          <p:nvPr/>
        </p:nvSpPr>
        <p:spPr>
          <a:xfrm>
            <a:off x="1704171" y="3575162"/>
            <a:ext cx="14173932" cy="4431983"/>
          </a:xfrm>
          <a:prstGeom prst="rect">
            <a:avLst/>
          </a:prstGeom>
        </p:spPr>
        <p:txBody>
          <a:bodyPr wrap="square" lIns="0" tIns="0" rIns="0" bIns="0" rtlCol="0" anchor="t">
            <a:spAutoFit/>
          </a:bodyPr>
          <a:lstStyle/>
          <a:p>
            <a:pPr marL="285750" lvl="0" indent="-285750" algn="just">
              <a:buFont typeface="Arial" panose="020B0604020202020204" pitchFamily="34" charset="0"/>
              <a:buChar char="•"/>
            </a:pPr>
            <a:r>
              <a:rPr lang="en-US" sz="2400" dirty="0">
                <a:latin typeface="Inria Serif" panose="020B0604020202020204" charset="0"/>
              </a:rPr>
              <a:t>Critically review existing literature on AI-based portfolio management including algorithmic trading, single-agent systems, and multi-agent frameworks.</a:t>
            </a:r>
            <a:endParaRPr lang="en-IN" sz="2400" dirty="0">
              <a:latin typeface="Inria Serif" panose="020B0604020202020204" charset="0"/>
            </a:endParaRPr>
          </a:p>
          <a:p>
            <a:pPr marL="285750" lvl="0" indent="-285750" algn="just">
              <a:buFont typeface="Arial" panose="020B0604020202020204" pitchFamily="34" charset="0"/>
              <a:buChar char="•"/>
            </a:pPr>
            <a:endParaRPr lang="en-IN" sz="2400" dirty="0">
              <a:latin typeface="Inria Serif" panose="020B0604020202020204" charset="0"/>
            </a:endParaRPr>
          </a:p>
          <a:p>
            <a:pPr marL="285750" lvl="0" indent="-285750" algn="just">
              <a:buFont typeface="Arial" panose="020B0604020202020204" pitchFamily="34" charset="0"/>
              <a:buChar char="•"/>
            </a:pPr>
            <a:r>
              <a:rPr lang="en-US" sz="2400" dirty="0">
                <a:latin typeface="Inria Serif" panose="020B0604020202020204" charset="0"/>
              </a:rPr>
              <a:t>Design a seven-agent architecture comprising a Technical Analyst, Fundamental Analyst, Sentiment Analyst, Macro Analyst, Risk Manager, Stock Picker, and Orchestrator working together across diverse financial data sources.</a:t>
            </a:r>
            <a:endParaRPr lang="en-IN" sz="2400" dirty="0">
              <a:latin typeface="Inria Serif" panose="020B0604020202020204" charset="0"/>
            </a:endParaRPr>
          </a:p>
          <a:p>
            <a:pPr marL="285750" lvl="0" indent="-285750" algn="just">
              <a:buFont typeface="Arial" panose="020B0604020202020204" pitchFamily="34" charset="0"/>
              <a:buChar char="•"/>
            </a:pPr>
            <a:endParaRPr lang="en-IN" sz="2400" dirty="0">
              <a:latin typeface="Inria Serif" panose="020B0604020202020204" charset="0"/>
            </a:endParaRPr>
          </a:p>
          <a:p>
            <a:pPr marL="285750" lvl="0" indent="-285750" algn="just">
              <a:buFont typeface="Arial" panose="020B0604020202020204" pitchFamily="34" charset="0"/>
              <a:buChar char="•"/>
            </a:pPr>
            <a:r>
              <a:rPr lang="en-US" sz="2400" dirty="0">
                <a:latin typeface="Inria Serif" panose="020B0604020202020204" charset="0"/>
              </a:rPr>
              <a:t>Implement a closed-loop feedback mechanism that continuously </a:t>
            </a:r>
            <a:r>
              <a:rPr lang="en-US" sz="2400" dirty="0" err="1">
                <a:latin typeface="Inria Serif" panose="020B0604020202020204" charset="0"/>
              </a:rPr>
              <a:t>optimises</a:t>
            </a:r>
            <a:r>
              <a:rPr lang="en-US" sz="2400" dirty="0">
                <a:latin typeface="Inria Serif" panose="020B0604020202020204" charset="0"/>
              </a:rPr>
              <a:t> agent prompts based on past trading outcomes, enabling the system to self-correct over time.</a:t>
            </a:r>
          </a:p>
          <a:p>
            <a:pPr marL="285750" lvl="0" indent="-285750" algn="just">
              <a:buFont typeface="Arial" panose="020B0604020202020204" pitchFamily="34" charset="0"/>
              <a:buChar char="•"/>
            </a:pPr>
            <a:endParaRPr lang="en-IN" sz="2400" dirty="0">
              <a:latin typeface="Inria Serif" panose="020B0604020202020204" charset="0"/>
            </a:endParaRPr>
          </a:p>
          <a:p>
            <a:pPr marL="285750" lvl="0" indent="-285750" algn="just">
              <a:buFont typeface="Arial" panose="020B0604020202020204" pitchFamily="34" charset="0"/>
              <a:buChar char="•"/>
            </a:pPr>
            <a:r>
              <a:rPr lang="en-US" sz="2400" dirty="0">
                <a:latin typeface="Inria Serif" panose="020B0604020202020204" charset="0"/>
              </a:rPr>
              <a:t>Evaluate the framework through </a:t>
            </a:r>
            <a:r>
              <a:rPr lang="en-US" sz="2400" dirty="0" err="1">
                <a:latin typeface="Inria Serif" panose="020B0604020202020204" charset="0"/>
              </a:rPr>
              <a:t>backtesting</a:t>
            </a:r>
            <a:r>
              <a:rPr lang="en-US" sz="2400" dirty="0">
                <a:latin typeface="Inria Serif" panose="020B0604020202020204" charset="0"/>
              </a:rPr>
              <a:t> using a composite reward function weighted across Sharpe ratio, returns, turnover, drawdown, and accuracy.</a:t>
            </a:r>
            <a:endParaRPr lang="en-US" sz="2400" u="none" dirty="0">
              <a:solidFill>
                <a:srgbClr val="000000"/>
              </a:solidFill>
              <a:latin typeface="Inria Serif" panose="020B0604020202020204" charset="0"/>
              <a:ea typeface="Inria Serif"/>
              <a:cs typeface="Inria Serif"/>
              <a:sym typeface="Inria Serif"/>
            </a:endParaRP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rot="-10800000">
            <a:off x="10277910" y="-1756388"/>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rot="-10800000">
            <a:off x="2921059" y="9419326"/>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Freeform 5"/>
          <p:cNvSpPr/>
          <p:nvPr/>
        </p:nvSpPr>
        <p:spPr>
          <a:xfrm rot="-5400000">
            <a:off x="12493238" y="3824618"/>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p:cNvSpPr/>
          <p:nvPr/>
        </p:nvSpPr>
        <p:spPr>
          <a:xfrm rot="-5400000">
            <a:off x="-4404982" y="5794762"/>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a:off x="10277910" y="9258300"/>
            <a:ext cx="7315200" cy="322053"/>
          </a:xfrm>
          <a:custGeom>
            <a:avLst/>
            <a:gdLst/>
            <a:ahLst/>
            <a:cxnLst/>
            <a:rect l="l" t="t" r="r" b="b"/>
            <a:pathLst>
              <a:path w="7315200" h="322053">
                <a:moveTo>
                  <a:pt x="0" y="0"/>
                </a:moveTo>
                <a:lnTo>
                  <a:pt x="7315200" y="0"/>
                </a:lnTo>
                <a:lnTo>
                  <a:pt x="7315200" y="322053"/>
                </a:lnTo>
                <a:lnTo>
                  <a:pt x="0" y="32205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8" name="Freeform 8"/>
          <p:cNvSpPr/>
          <p:nvPr/>
        </p:nvSpPr>
        <p:spPr>
          <a:xfrm flipH="1">
            <a:off x="694890" y="406978"/>
            <a:ext cx="7315200" cy="322053"/>
          </a:xfrm>
          <a:custGeom>
            <a:avLst/>
            <a:gdLst/>
            <a:ahLst/>
            <a:cxnLst/>
            <a:rect l="l" t="t" r="r" b="b"/>
            <a:pathLst>
              <a:path w="7315200" h="322053">
                <a:moveTo>
                  <a:pt x="7315200" y="0"/>
                </a:moveTo>
                <a:lnTo>
                  <a:pt x="0" y="0"/>
                </a:lnTo>
                <a:lnTo>
                  <a:pt x="0" y="322052"/>
                </a:lnTo>
                <a:lnTo>
                  <a:pt x="7315200" y="322052"/>
                </a:lnTo>
                <a:lnTo>
                  <a:pt x="731520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grpSp>
        <p:nvGrpSpPr>
          <p:cNvPr id="9" name="Group 9"/>
          <p:cNvGrpSpPr/>
          <p:nvPr/>
        </p:nvGrpSpPr>
        <p:grpSpPr>
          <a:xfrm>
            <a:off x="1028700" y="3719976"/>
            <a:ext cx="7584757" cy="5005939"/>
            <a:chOff x="0" y="0"/>
            <a:chExt cx="635000" cy="419100"/>
          </a:xfrm>
        </p:grpSpPr>
        <p:sp>
          <p:nvSpPr>
            <p:cNvPr id="10" name="Freeform 10"/>
            <p:cNvSpPr/>
            <p:nvPr/>
          </p:nvSpPr>
          <p:spPr>
            <a:xfrm>
              <a:off x="0" y="0"/>
              <a:ext cx="635000" cy="419100"/>
            </a:xfrm>
            <a:custGeom>
              <a:avLst/>
              <a:gdLst/>
              <a:ahLst/>
              <a:cxnLst/>
              <a:rect l="l" t="t" r="r" b="b"/>
              <a:pathLst>
                <a:path w="635000" h="419100">
                  <a:moveTo>
                    <a:pt x="0" y="0"/>
                  </a:moveTo>
                  <a:lnTo>
                    <a:pt x="635000" y="0"/>
                  </a:lnTo>
                  <a:lnTo>
                    <a:pt x="635000" y="419100"/>
                  </a:lnTo>
                  <a:lnTo>
                    <a:pt x="0" y="419100"/>
                  </a:lnTo>
                  <a:close/>
                </a:path>
              </a:pathLst>
            </a:custGeom>
            <a:solidFill>
              <a:srgbClr val="F8C457"/>
            </a:solidFill>
          </p:spPr>
          <p:txBody>
            <a:bodyPr/>
            <a:lstStyle/>
            <a:p>
              <a:endParaRPr lang="en-IN"/>
            </a:p>
          </p:txBody>
        </p:sp>
        <p:sp>
          <p:nvSpPr>
            <p:cNvPr id="11" name="TextBox 11"/>
            <p:cNvSpPr txBox="1"/>
            <p:nvPr/>
          </p:nvSpPr>
          <p:spPr>
            <a:xfrm>
              <a:off x="0" y="-38100"/>
              <a:ext cx="635000" cy="457200"/>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3265115" y="1472076"/>
            <a:ext cx="12014632" cy="1191288"/>
          </a:xfrm>
          <a:prstGeom prst="rect">
            <a:avLst/>
          </a:prstGeom>
        </p:spPr>
        <p:txBody>
          <a:bodyPr lIns="0" tIns="0" rIns="0" bIns="0" rtlCol="0" anchor="t">
            <a:spAutoFit/>
          </a:bodyPr>
          <a:lstStyle/>
          <a:p>
            <a:pPr marL="0" lvl="0" indent="0" algn="ctr">
              <a:lnSpc>
                <a:spcPts val="9480"/>
              </a:lnSpc>
              <a:spcBef>
                <a:spcPct val="0"/>
              </a:spcBef>
            </a:pPr>
            <a:r>
              <a:rPr lang="en-US" sz="7900" b="1" dirty="0">
                <a:solidFill>
                  <a:srgbClr val="000000"/>
                </a:solidFill>
                <a:latin typeface="Arial MT Pro Bold"/>
                <a:ea typeface="Arial MT Pro Bold"/>
                <a:cs typeface="Arial MT Pro Bold"/>
                <a:sym typeface="Arial MT Pro Bold"/>
              </a:rPr>
              <a:t>Problem Statement</a:t>
            </a:r>
          </a:p>
        </p:txBody>
      </p:sp>
      <p:sp>
        <p:nvSpPr>
          <p:cNvPr id="13" name="TextBox 13"/>
          <p:cNvSpPr txBox="1"/>
          <p:nvPr/>
        </p:nvSpPr>
        <p:spPr>
          <a:xfrm>
            <a:off x="1038009" y="3748471"/>
            <a:ext cx="7089724" cy="4781437"/>
          </a:xfrm>
          <a:prstGeom prst="rect">
            <a:avLst/>
          </a:prstGeom>
        </p:spPr>
        <p:txBody>
          <a:bodyPr lIns="0" tIns="0" rIns="0" bIns="0" rtlCol="0" anchor="t">
            <a:spAutoFit/>
          </a:bodyPr>
          <a:lstStyle/>
          <a:p>
            <a:pPr marL="604519" lvl="1" indent="-302260" algn="just">
              <a:lnSpc>
                <a:spcPts val="4199"/>
              </a:lnSpc>
              <a:buFont typeface="Arial"/>
              <a:buChar char="•"/>
            </a:pPr>
            <a:r>
              <a:rPr lang="en-US" sz="2200" dirty="0">
                <a:latin typeface="Inria Serif" panose="020B0604020202020204" charset="0"/>
              </a:rPr>
              <a:t>Existing portfolio management systems rely on fixed rules and static AI models that cannot adapt when market conditions change unexpectedly due to events such as economic announcements, geopolitical tensions, or sudden shifts in investor sentiment. These systems require constant manual intervention and retraining to remain effective, resulting in delays that lead to missed opportunities and financial losses.</a:t>
            </a:r>
            <a:endParaRPr lang="en-US" sz="2200" u="none" dirty="0">
              <a:solidFill>
                <a:srgbClr val="000000"/>
              </a:solidFill>
              <a:latin typeface="Inria Serif" panose="020B0604020202020204" charset="0"/>
              <a:ea typeface="Inria Serif"/>
              <a:cs typeface="Inria Serif"/>
              <a:sym typeface="Inria Serif"/>
            </a:endParaRPr>
          </a:p>
        </p:txBody>
      </p:sp>
      <p:grpSp>
        <p:nvGrpSpPr>
          <p:cNvPr id="14" name="Group 14"/>
          <p:cNvGrpSpPr/>
          <p:nvPr/>
        </p:nvGrpSpPr>
        <p:grpSpPr>
          <a:xfrm>
            <a:off x="9665234" y="3719976"/>
            <a:ext cx="7584757" cy="5005939"/>
            <a:chOff x="0" y="0"/>
            <a:chExt cx="635000" cy="419100"/>
          </a:xfrm>
        </p:grpSpPr>
        <p:sp>
          <p:nvSpPr>
            <p:cNvPr id="15" name="Freeform 15"/>
            <p:cNvSpPr/>
            <p:nvPr/>
          </p:nvSpPr>
          <p:spPr>
            <a:xfrm>
              <a:off x="0" y="0"/>
              <a:ext cx="635000" cy="419100"/>
            </a:xfrm>
            <a:custGeom>
              <a:avLst/>
              <a:gdLst/>
              <a:ahLst/>
              <a:cxnLst/>
              <a:rect l="l" t="t" r="r" b="b"/>
              <a:pathLst>
                <a:path w="635000" h="419100">
                  <a:moveTo>
                    <a:pt x="0" y="0"/>
                  </a:moveTo>
                  <a:lnTo>
                    <a:pt x="635000" y="0"/>
                  </a:lnTo>
                  <a:lnTo>
                    <a:pt x="635000" y="419100"/>
                  </a:lnTo>
                  <a:lnTo>
                    <a:pt x="0" y="419100"/>
                  </a:lnTo>
                  <a:close/>
                </a:path>
              </a:pathLst>
            </a:custGeom>
            <a:solidFill>
              <a:srgbClr val="25CFFE"/>
            </a:solidFill>
          </p:spPr>
          <p:txBody>
            <a:bodyPr/>
            <a:lstStyle/>
            <a:p>
              <a:endParaRPr lang="en-IN"/>
            </a:p>
          </p:txBody>
        </p:sp>
        <p:sp>
          <p:nvSpPr>
            <p:cNvPr id="16" name="TextBox 16"/>
            <p:cNvSpPr txBox="1"/>
            <p:nvPr/>
          </p:nvSpPr>
          <p:spPr>
            <a:xfrm>
              <a:off x="0" y="-38100"/>
              <a:ext cx="635000" cy="457200"/>
            </a:xfrm>
            <a:prstGeom prst="rect">
              <a:avLst/>
            </a:prstGeom>
          </p:spPr>
          <p:txBody>
            <a:bodyPr lIns="50800" tIns="50800" rIns="50800" bIns="50800" rtlCol="0" anchor="ctr"/>
            <a:lstStyle/>
            <a:p>
              <a:pPr algn="ctr">
                <a:lnSpc>
                  <a:spcPts val="2659"/>
                </a:lnSpc>
                <a:spcBef>
                  <a:spcPct val="0"/>
                </a:spcBef>
              </a:pPr>
              <a:endParaRPr/>
            </a:p>
          </p:txBody>
        </p:sp>
      </p:grpSp>
      <p:sp>
        <p:nvSpPr>
          <p:cNvPr id="17" name="TextBox 17"/>
          <p:cNvSpPr txBox="1"/>
          <p:nvPr/>
        </p:nvSpPr>
        <p:spPr>
          <a:xfrm>
            <a:off x="9596752" y="3719976"/>
            <a:ext cx="7146344" cy="4781437"/>
          </a:xfrm>
          <a:prstGeom prst="rect">
            <a:avLst/>
          </a:prstGeom>
        </p:spPr>
        <p:txBody>
          <a:bodyPr lIns="0" tIns="0" rIns="0" bIns="0" rtlCol="0" anchor="t">
            <a:spAutoFit/>
          </a:bodyPr>
          <a:lstStyle/>
          <a:p>
            <a:pPr marL="604519" lvl="1" indent="-302260" algn="just">
              <a:lnSpc>
                <a:spcPts val="4199"/>
              </a:lnSpc>
              <a:buFont typeface="Arial"/>
              <a:buChar char="•"/>
            </a:pPr>
            <a:r>
              <a:rPr lang="en-US" sz="2200" dirty="0">
                <a:latin typeface="Inria Serif" panose="020B0604020202020204" charset="0"/>
              </a:rPr>
              <a:t>Current multi-agent financial systems distribute tasks across </a:t>
            </a:r>
            <a:r>
              <a:rPr lang="en-US" sz="2200" dirty="0" err="1">
                <a:latin typeface="Inria Serif" panose="020B0604020202020204" charset="0"/>
              </a:rPr>
              <a:t>specialised</a:t>
            </a:r>
            <a:r>
              <a:rPr lang="en-US" sz="2200" dirty="0">
                <a:latin typeface="Inria Serif" panose="020B0604020202020204" charset="0"/>
              </a:rPr>
              <a:t> agents but lack dynamic prompt optimisation and self-correcting feedback loops that allow the system to learn from its own trading outcomes. Without these mechanisms even the most advanced AI systems gradually become outdated as market dynamics evolve, ultimately failing to deliver consistent risk-adjusted returns over extended periods.</a:t>
            </a:r>
            <a:endParaRPr lang="en-US" sz="2200" dirty="0">
              <a:solidFill>
                <a:srgbClr val="000000"/>
              </a:solidFill>
              <a:latin typeface="Inria Serif" panose="020B0604020202020204" charset="0"/>
              <a:ea typeface="Inria Serif"/>
              <a:cs typeface="Inria Serif"/>
              <a:sym typeface="Inria Serif"/>
            </a:endParaRPr>
          </a:p>
        </p:txBody>
      </p:sp>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700" y="127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a:p>
        </p:txBody>
      </p:sp>
      <p:sp>
        <p:nvSpPr>
          <p:cNvPr id="3" name="TextBox 3"/>
          <p:cNvSpPr txBox="1"/>
          <p:nvPr/>
        </p:nvSpPr>
        <p:spPr>
          <a:xfrm>
            <a:off x="3136684" y="1894449"/>
            <a:ext cx="12014632" cy="1352550"/>
          </a:xfrm>
          <a:prstGeom prst="rect">
            <a:avLst/>
          </a:prstGeom>
        </p:spPr>
        <p:txBody>
          <a:bodyPr lIns="0" tIns="0" rIns="0" bIns="0" rtlCol="0" anchor="t">
            <a:spAutoFit/>
          </a:bodyPr>
          <a:lstStyle/>
          <a:p>
            <a:pPr marL="0" lvl="0" indent="0" algn="ctr">
              <a:lnSpc>
                <a:spcPts val="9480"/>
              </a:lnSpc>
              <a:spcBef>
                <a:spcPct val="0"/>
              </a:spcBef>
            </a:pPr>
            <a:r>
              <a:rPr lang="en-US" sz="7900" b="1">
                <a:solidFill>
                  <a:srgbClr val="000000"/>
                </a:solidFill>
                <a:latin typeface="Arial MT Pro Bold"/>
                <a:ea typeface="Arial MT Pro Bold"/>
                <a:cs typeface="Arial MT Pro Bold"/>
                <a:sym typeface="Arial MT Pro Bold"/>
              </a:rPr>
              <a:t>Background</a:t>
            </a:r>
          </a:p>
        </p:txBody>
      </p:sp>
      <p:sp>
        <p:nvSpPr>
          <p:cNvPr id="4" name="TextBox 4"/>
          <p:cNvSpPr txBox="1"/>
          <p:nvPr/>
        </p:nvSpPr>
        <p:spPr>
          <a:xfrm>
            <a:off x="3136684" y="3799501"/>
            <a:ext cx="12271494" cy="4787657"/>
          </a:xfrm>
          <a:prstGeom prst="rect">
            <a:avLst/>
          </a:prstGeom>
        </p:spPr>
        <p:txBody>
          <a:bodyPr lIns="0" tIns="0" rIns="0" bIns="0" rtlCol="0" anchor="t">
            <a:spAutoFit/>
          </a:bodyPr>
          <a:lstStyle/>
          <a:p>
            <a:pPr lvl="0" algn="just">
              <a:lnSpc>
                <a:spcPts val="4199"/>
              </a:lnSpc>
              <a:spcBef>
                <a:spcPct val="0"/>
              </a:spcBef>
            </a:pPr>
            <a:r>
              <a:rPr lang="en-US" sz="2400" dirty="0">
                <a:latin typeface="Inria Serif" panose="020B0604020202020204" charset="0"/>
              </a:rPr>
              <a:t>Financial markets have become increasingly complex and unpredictable. The limitations of traditional portfolio management systems that rely on fixed rules and historical patterns unable to adapt to sudden market shifts. Early AI systems in finance improved on rule-based approaches. But remained largely static, requiring manual updates and unable to learn from their own mistakes in real time. The emergence of Large Language Models combined with multi-agent architectures now offers a genuinely promising solution. It enables investment systems where multiple </a:t>
            </a:r>
            <a:r>
              <a:rPr lang="en-US" sz="2400" dirty="0" err="1">
                <a:latin typeface="Inria Serif" panose="020B0604020202020204" charset="0"/>
              </a:rPr>
              <a:t>specialised</a:t>
            </a:r>
            <a:r>
              <a:rPr lang="en-US" sz="2400" dirty="0">
                <a:latin typeface="Inria Serif" panose="020B0604020202020204" charset="0"/>
              </a:rPr>
              <a:t> agents collaborate to process diverse financial information and make adaptive, intelligent trading decisions without human intervention.</a:t>
            </a:r>
            <a:endParaRPr lang="en-US" sz="2400" u="none" dirty="0">
              <a:solidFill>
                <a:srgbClr val="000000"/>
              </a:solidFill>
              <a:latin typeface="Inria Serif" panose="020B0604020202020204" charset="0"/>
              <a:ea typeface="Inria Serif"/>
              <a:cs typeface="Inria Serif"/>
              <a:sym typeface="Inria Serif"/>
            </a:endParaRPr>
          </a:p>
        </p:txBody>
      </p:sp>
      <p:sp>
        <p:nvSpPr>
          <p:cNvPr id="5" name="Freeform 5"/>
          <p:cNvSpPr/>
          <p:nvPr/>
        </p:nvSpPr>
        <p:spPr>
          <a:xfrm>
            <a:off x="0" y="4679772"/>
            <a:ext cx="4044128" cy="5607228"/>
          </a:xfrm>
          <a:custGeom>
            <a:avLst/>
            <a:gdLst/>
            <a:ahLst/>
            <a:cxnLst/>
            <a:rect l="l" t="t" r="r" b="b"/>
            <a:pathLst>
              <a:path w="4044128" h="5607228">
                <a:moveTo>
                  <a:pt x="0" y="0"/>
                </a:moveTo>
                <a:lnTo>
                  <a:pt x="4044128" y="0"/>
                </a:lnTo>
                <a:lnTo>
                  <a:pt x="4044128" y="5607228"/>
                </a:lnTo>
                <a:lnTo>
                  <a:pt x="0" y="560722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p:cNvSpPr/>
          <p:nvPr/>
        </p:nvSpPr>
        <p:spPr>
          <a:xfrm flipH="1" flipV="1">
            <a:off x="13878175" y="0"/>
            <a:ext cx="4409825" cy="6114271"/>
          </a:xfrm>
          <a:custGeom>
            <a:avLst/>
            <a:gdLst/>
            <a:ahLst/>
            <a:cxnLst/>
            <a:rect l="l" t="t" r="r" b="b"/>
            <a:pathLst>
              <a:path w="4409825" h="6114271">
                <a:moveTo>
                  <a:pt x="4409825" y="6114271"/>
                </a:moveTo>
                <a:lnTo>
                  <a:pt x="0" y="6114271"/>
                </a:lnTo>
                <a:lnTo>
                  <a:pt x="0" y="0"/>
                </a:lnTo>
                <a:lnTo>
                  <a:pt x="4409825" y="0"/>
                </a:lnTo>
                <a:lnTo>
                  <a:pt x="4409825" y="6114271"/>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p:cNvSpPr/>
          <p:nvPr/>
        </p:nvSpPr>
        <p:spPr>
          <a:xfrm rot="-10800000">
            <a:off x="8052172" y="-1756388"/>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10800000">
            <a:off x="4963949" y="9258300"/>
            <a:ext cx="5089031" cy="2785088"/>
          </a:xfrm>
          <a:custGeom>
            <a:avLst/>
            <a:gdLst/>
            <a:ahLst/>
            <a:cxnLst/>
            <a:rect l="l" t="t" r="r" b="b"/>
            <a:pathLst>
              <a:path w="5089031" h="2785088">
                <a:moveTo>
                  <a:pt x="0" y="0"/>
                </a:moveTo>
                <a:lnTo>
                  <a:pt x="5089030" y="0"/>
                </a:lnTo>
                <a:lnTo>
                  <a:pt x="5089030" y="2785088"/>
                </a:lnTo>
                <a:lnTo>
                  <a:pt x="0" y="278508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9" name="Freeform 9"/>
          <p:cNvSpPr/>
          <p:nvPr/>
        </p:nvSpPr>
        <p:spPr>
          <a:xfrm>
            <a:off x="0" y="706647"/>
            <a:ext cx="7315200" cy="322053"/>
          </a:xfrm>
          <a:custGeom>
            <a:avLst/>
            <a:gdLst/>
            <a:ahLst/>
            <a:cxnLst/>
            <a:rect l="l" t="t" r="r" b="b"/>
            <a:pathLst>
              <a:path w="7315200" h="322053">
                <a:moveTo>
                  <a:pt x="0" y="0"/>
                </a:moveTo>
                <a:lnTo>
                  <a:pt x="7315200" y="0"/>
                </a:lnTo>
                <a:lnTo>
                  <a:pt x="7315200" y="322053"/>
                </a:lnTo>
                <a:lnTo>
                  <a:pt x="0" y="32205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flipH="1">
            <a:off x="10972800" y="9097274"/>
            <a:ext cx="7315200" cy="322053"/>
          </a:xfrm>
          <a:custGeom>
            <a:avLst/>
            <a:gdLst/>
            <a:ahLst/>
            <a:cxnLst/>
            <a:rect l="l" t="t" r="r" b="b"/>
            <a:pathLst>
              <a:path w="7315200" h="322053">
                <a:moveTo>
                  <a:pt x="7315200" y="0"/>
                </a:moveTo>
                <a:lnTo>
                  <a:pt x="0" y="0"/>
                </a:lnTo>
                <a:lnTo>
                  <a:pt x="0" y="322052"/>
                </a:lnTo>
                <a:lnTo>
                  <a:pt x="7315200" y="322052"/>
                </a:lnTo>
                <a:lnTo>
                  <a:pt x="731520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B5721-3AF6-1233-C9C4-FBADC54E7B2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F5FA1F5-D7C7-E70F-8D26-02A1A59DC226}"/>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213C03B4-7156-9100-7AA3-1682096C277F}"/>
              </a:ext>
            </a:extLst>
          </p:cNvPr>
          <p:cNvSpPr/>
          <p:nvPr/>
        </p:nvSpPr>
        <p:spPr>
          <a:xfrm>
            <a:off x="0" y="6164504"/>
            <a:ext cx="2973288" cy="4122496"/>
          </a:xfrm>
          <a:custGeom>
            <a:avLst/>
            <a:gdLst/>
            <a:ahLst/>
            <a:cxnLst/>
            <a:rect l="l" t="t" r="r" b="b"/>
            <a:pathLst>
              <a:path w="2973288" h="4122496">
                <a:moveTo>
                  <a:pt x="0" y="0"/>
                </a:moveTo>
                <a:lnTo>
                  <a:pt x="2973288" y="0"/>
                </a:lnTo>
                <a:lnTo>
                  <a:pt x="2973288" y="4122496"/>
                </a:lnTo>
                <a:lnTo>
                  <a:pt x="0" y="412249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1D28D328-12B9-44B4-B2B6-D01E2A618A54}"/>
              </a:ext>
            </a:extLst>
          </p:cNvPr>
          <p:cNvSpPr/>
          <p:nvPr/>
        </p:nvSpPr>
        <p:spPr>
          <a:xfrm>
            <a:off x="-1575531" y="69489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21A9F125-997C-C40A-6692-775916A4C33E}"/>
              </a:ext>
            </a:extLst>
          </p:cNvPr>
          <p:cNvSpPr/>
          <p:nvPr/>
        </p:nvSpPr>
        <p:spPr>
          <a:xfrm>
            <a:off x="1143000" y="3056724"/>
            <a:ext cx="7315200" cy="322053"/>
          </a:xfrm>
          <a:custGeom>
            <a:avLst/>
            <a:gdLst/>
            <a:ahLst/>
            <a:cxnLst/>
            <a:rect l="l" t="t" r="r" b="b"/>
            <a:pathLst>
              <a:path w="7315200" h="322053">
                <a:moveTo>
                  <a:pt x="0" y="0"/>
                </a:moveTo>
                <a:lnTo>
                  <a:pt x="7315200" y="0"/>
                </a:lnTo>
                <a:lnTo>
                  <a:pt x="7315200" y="322052"/>
                </a:lnTo>
                <a:lnTo>
                  <a:pt x="0" y="3220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8" name="TextBox 8">
            <a:extLst>
              <a:ext uri="{FF2B5EF4-FFF2-40B4-BE49-F238E27FC236}">
                <a16:creationId xmlns:a16="http://schemas.microsoft.com/office/drawing/2014/main" id="{2FFD56F1-F840-25C9-6E81-C538094FE9BF}"/>
              </a:ext>
            </a:extLst>
          </p:cNvPr>
          <p:cNvSpPr txBox="1"/>
          <p:nvPr/>
        </p:nvSpPr>
        <p:spPr>
          <a:xfrm>
            <a:off x="2215414" y="1843412"/>
            <a:ext cx="5170371" cy="1082348"/>
          </a:xfrm>
          <a:prstGeom prst="rect">
            <a:avLst/>
          </a:prstGeom>
        </p:spPr>
        <p:txBody>
          <a:bodyPr wrap="square" lIns="0" tIns="0" rIns="0" bIns="0" rtlCol="0" anchor="t">
            <a:spAutoFit/>
          </a:bodyPr>
          <a:lstStyle/>
          <a:p>
            <a:pPr marL="0" lvl="0" indent="0" algn="l">
              <a:lnSpc>
                <a:spcPts val="9480"/>
              </a:lnSpc>
              <a:spcBef>
                <a:spcPct val="0"/>
              </a:spcBef>
            </a:pPr>
            <a:r>
              <a:rPr lang="en-US" sz="4800" b="1" dirty="0">
                <a:solidFill>
                  <a:srgbClr val="000000"/>
                </a:solidFill>
                <a:latin typeface="Arial MT Pro Bold"/>
                <a:ea typeface="Arial MT Pro Bold"/>
                <a:cs typeface="Arial MT Pro Bold"/>
                <a:sym typeface="Arial MT Pro Bold"/>
              </a:rPr>
              <a:t>Scope of Project</a:t>
            </a:r>
          </a:p>
        </p:txBody>
      </p:sp>
      <p:sp>
        <p:nvSpPr>
          <p:cNvPr id="9" name="TextBox 9">
            <a:extLst>
              <a:ext uri="{FF2B5EF4-FFF2-40B4-BE49-F238E27FC236}">
                <a16:creationId xmlns:a16="http://schemas.microsoft.com/office/drawing/2014/main" id="{1279972E-A0BE-55AA-9FBA-B4F5B30310F1}"/>
              </a:ext>
            </a:extLst>
          </p:cNvPr>
          <p:cNvSpPr txBox="1"/>
          <p:nvPr/>
        </p:nvSpPr>
        <p:spPr>
          <a:xfrm>
            <a:off x="1574435" y="3621465"/>
            <a:ext cx="6629400" cy="6494085"/>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US" sz="2100" dirty="0" err="1">
                <a:latin typeface="Inria Serif" panose="020B0604020202020204" charset="0"/>
              </a:rPr>
              <a:t>Backtesting</a:t>
            </a:r>
            <a:r>
              <a:rPr lang="en-US" sz="2100" dirty="0">
                <a:latin typeface="Inria Serif" panose="020B0604020202020204" charset="0"/>
              </a:rPr>
              <a:t> only, no live trading or real money deployment.</a:t>
            </a:r>
          </a:p>
          <a:p>
            <a:pPr marL="285750" indent="-285750" algn="just">
              <a:buFont typeface="Arial" panose="020B0604020202020204" pitchFamily="34" charset="0"/>
              <a:buChar char="•"/>
            </a:pPr>
            <a:endParaRPr lang="en-US" sz="2100" dirty="0">
              <a:latin typeface="Inria Serif" panose="020B0604020202020204" charset="0"/>
            </a:endParaRPr>
          </a:p>
          <a:p>
            <a:pPr marL="285750" indent="-285750" algn="just">
              <a:buFont typeface="Arial" panose="020B0604020202020204" pitchFamily="34" charset="0"/>
              <a:buChar char="•"/>
            </a:pPr>
            <a:r>
              <a:rPr lang="en-US" sz="2100" dirty="0">
                <a:latin typeface="Inria Serif" panose="020B0604020202020204" charset="0"/>
              </a:rPr>
              <a:t>13 securities covering 11 US equities and 2 ETFs from January 2015 to December 2020.</a:t>
            </a:r>
          </a:p>
          <a:p>
            <a:pPr marL="285750" indent="-285750" algn="just">
              <a:buFont typeface="Arial" panose="020B0604020202020204" pitchFamily="34" charset="0"/>
              <a:buChar char="•"/>
            </a:pPr>
            <a:endParaRPr lang="en-US" sz="2100" dirty="0">
              <a:latin typeface="Inria Serif" panose="020B0604020202020204" charset="0"/>
            </a:endParaRPr>
          </a:p>
          <a:p>
            <a:pPr marL="285750" indent="-285750" algn="just">
              <a:buFont typeface="Arial" panose="020B0604020202020204" pitchFamily="34" charset="0"/>
              <a:buChar char="•"/>
            </a:pPr>
            <a:r>
              <a:rPr lang="en-US" sz="2100" dirty="0">
                <a:latin typeface="Inria Serif" panose="020B0604020202020204" charset="0"/>
              </a:rPr>
              <a:t>Language model limited to Llama 3.1 8B via </a:t>
            </a:r>
            <a:r>
              <a:rPr lang="en-US" sz="2100" dirty="0" err="1">
                <a:latin typeface="Inria Serif" panose="020B0604020202020204" charset="0"/>
              </a:rPr>
              <a:t>Groq</a:t>
            </a:r>
            <a:r>
              <a:rPr lang="en-US" sz="2100" dirty="0">
                <a:latin typeface="Inria Serif" panose="020B0604020202020204" charset="0"/>
              </a:rPr>
              <a:t> API only.</a:t>
            </a:r>
          </a:p>
          <a:p>
            <a:pPr marL="285750" indent="-285750" algn="just">
              <a:buFont typeface="Arial" panose="020B0604020202020204" pitchFamily="34" charset="0"/>
              <a:buChar char="•"/>
            </a:pPr>
            <a:endParaRPr lang="en-US" sz="2100" dirty="0">
              <a:latin typeface="Inria Serif" panose="020B0604020202020204" charset="0"/>
            </a:endParaRPr>
          </a:p>
          <a:p>
            <a:pPr marL="285750" indent="-285750" algn="just">
              <a:buFont typeface="Arial" panose="020B0604020202020204" pitchFamily="34" charset="0"/>
              <a:buChar char="•"/>
            </a:pPr>
            <a:r>
              <a:rPr lang="en-US" sz="2100" dirty="0">
                <a:latin typeface="Inria Serif" panose="020B0604020202020204" charset="0"/>
              </a:rPr>
              <a:t>Prompt optimisation using </a:t>
            </a:r>
            <a:r>
              <a:rPr lang="en-US" sz="2100" dirty="0" err="1">
                <a:latin typeface="Inria Serif" panose="020B0604020202020204" charset="0"/>
              </a:rPr>
              <a:t>DSPy</a:t>
            </a:r>
            <a:r>
              <a:rPr lang="en-US" sz="2100" dirty="0">
                <a:latin typeface="Inria Serif" panose="020B0604020202020204" charset="0"/>
              </a:rPr>
              <a:t> with </a:t>
            </a:r>
            <a:r>
              <a:rPr lang="en-US" sz="2100" dirty="0" err="1">
                <a:latin typeface="Inria Serif" panose="020B0604020202020204" charset="0"/>
              </a:rPr>
              <a:t>BootstrapFewShot</a:t>
            </a:r>
            <a:r>
              <a:rPr lang="en-US" sz="2100" dirty="0">
                <a:latin typeface="Inria Serif" panose="020B0604020202020204" charset="0"/>
              </a:rPr>
              <a:t> and MIPROv2 only.</a:t>
            </a:r>
          </a:p>
          <a:p>
            <a:pPr marL="285750" indent="-285750" algn="just">
              <a:buFont typeface="Arial" panose="020B0604020202020204" pitchFamily="34" charset="0"/>
              <a:buChar char="•"/>
            </a:pPr>
            <a:endParaRPr lang="en-US" sz="2100" dirty="0">
              <a:latin typeface="Inria Serif" panose="020B0604020202020204" charset="0"/>
            </a:endParaRPr>
          </a:p>
          <a:p>
            <a:pPr marL="285750" indent="-285750" algn="just">
              <a:buFont typeface="Arial" panose="020B0604020202020204" pitchFamily="34" charset="0"/>
              <a:buChar char="•"/>
            </a:pPr>
            <a:r>
              <a:rPr lang="en-US" sz="2100" dirty="0">
                <a:latin typeface="Inria Serif" panose="020B0604020202020204" charset="0"/>
              </a:rPr>
              <a:t>Performance benchmarked against SPY buy-and-hold only.</a:t>
            </a:r>
          </a:p>
          <a:p>
            <a:pPr marL="285750" indent="-285750" algn="just">
              <a:buFont typeface="Arial" panose="020B0604020202020204" pitchFamily="34" charset="0"/>
              <a:buChar char="•"/>
            </a:pPr>
            <a:endParaRPr lang="en-US" sz="2100" dirty="0">
              <a:latin typeface="Inria Serif" panose="020B0604020202020204" charset="0"/>
            </a:endParaRPr>
          </a:p>
          <a:p>
            <a:pPr marL="285750" indent="-285750" algn="just">
              <a:buFont typeface="Arial" panose="020B0604020202020204" pitchFamily="34" charset="0"/>
              <a:buChar char="•"/>
            </a:pPr>
            <a:r>
              <a:rPr lang="en-US" sz="2100" dirty="0">
                <a:latin typeface="Inria Serif" panose="020B0604020202020204" charset="0"/>
              </a:rPr>
              <a:t>Five-metric composite reward function covering Sharpe ratio, returns, turnover, drawdown, and accuracy.</a:t>
            </a:r>
          </a:p>
          <a:p>
            <a:br>
              <a:rPr lang="en-US" sz="2200" dirty="0">
                <a:latin typeface="Inria Serif" panose="020B0604020202020204" charset="0"/>
              </a:rPr>
            </a:br>
            <a:endParaRPr lang="en-US" sz="2200" u="none" dirty="0">
              <a:solidFill>
                <a:srgbClr val="000000"/>
              </a:solidFill>
              <a:latin typeface="Inria Serif" panose="020B0604020202020204" charset="0"/>
              <a:ea typeface="Open Sans"/>
              <a:cs typeface="Open Sans"/>
              <a:sym typeface="Open Sans"/>
            </a:endParaRPr>
          </a:p>
        </p:txBody>
      </p:sp>
      <p:sp>
        <p:nvSpPr>
          <p:cNvPr id="4" name="AutoShape 4" descr="Research project scope and limitations">
            <a:extLst>
              <a:ext uri="{FF2B5EF4-FFF2-40B4-BE49-F238E27FC236}">
                <a16:creationId xmlns:a16="http://schemas.microsoft.com/office/drawing/2014/main" id="{162F672F-EC27-BD87-4E1F-94617835682B}"/>
              </a:ext>
            </a:extLst>
          </p:cNvPr>
          <p:cNvSpPr>
            <a:spLocks noChangeAspect="1" noChangeArrowheads="1"/>
          </p:cNvSpPr>
          <p:nvPr/>
        </p:nvSpPr>
        <p:spPr bwMode="auto">
          <a:xfrm>
            <a:off x="8991600" y="2019300"/>
            <a:ext cx="3276600" cy="3276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1" name="Picture 10">
            <a:extLst>
              <a:ext uri="{FF2B5EF4-FFF2-40B4-BE49-F238E27FC236}">
                <a16:creationId xmlns:a16="http://schemas.microsoft.com/office/drawing/2014/main" id="{28409E1A-35FD-10D7-DFE5-7D021BEC459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09424" y="2384586"/>
            <a:ext cx="7229705" cy="6955824"/>
          </a:xfrm>
          <a:prstGeom prst="rect">
            <a:avLst/>
          </a:prstGeom>
        </p:spPr>
      </p:pic>
    </p:spTree>
    <p:extLst>
      <p:ext uri="{BB962C8B-B14F-4D97-AF65-F5344CB8AC3E}">
        <p14:creationId xmlns:p14="http://schemas.microsoft.com/office/powerpoint/2010/main" val="319557686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9149A-0810-E754-32A2-C8F1E52FE07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E7D6798-FC1C-8B07-77A5-111ECF6E850F}"/>
              </a:ext>
            </a:extLst>
          </p:cNvPr>
          <p:cNvSpPr/>
          <p:nvPr/>
        </p:nvSpPr>
        <p:spPr>
          <a:xfrm>
            <a:off x="-25400" y="-5910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a:p>
        </p:txBody>
      </p:sp>
      <p:sp>
        <p:nvSpPr>
          <p:cNvPr id="3" name="Freeform 3">
            <a:extLst>
              <a:ext uri="{FF2B5EF4-FFF2-40B4-BE49-F238E27FC236}">
                <a16:creationId xmlns:a16="http://schemas.microsoft.com/office/drawing/2014/main" id="{E3D8CC53-065B-C085-8BBB-5FF14801A8B9}"/>
              </a:ext>
            </a:extLst>
          </p:cNvPr>
          <p:cNvSpPr/>
          <p:nvPr/>
        </p:nvSpPr>
        <p:spPr>
          <a:xfrm rot="5400000">
            <a:off x="16107328" y="7403840"/>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8949700F-34CC-507B-069E-5BBE10376520}"/>
              </a:ext>
            </a:extLst>
          </p:cNvPr>
          <p:cNvSpPr/>
          <p:nvPr/>
        </p:nvSpPr>
        <p:spPr>
          <a:xfrm rot="5400000">
            <a:off x="-3098496" y="832007"/>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a:extLst>
              <a:ext uri="{FF2B5EF4-FFF2-40B4-BE49-F238E27FC236}">
                <a16:creationId xmlns:a16="http://schemas.microsoft.com/office/drawing/2014/main" id="{D789568A-708E-5E76-9B4B-BA97E4EC1F30}"/>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33A96A55-C552-39C0-AF5B-3D8D85F88DBD}"/>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8CFA840D-8210-4127-0298-84017EE512DD}"/>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35018690-82C5-E230-0CBE-8B6207A232C7}"/>
              </a:ext>
            </a:extLst>
          </p:cNvPr>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6B48087F-0493-4E41-CE2C-580F68AF8967}"/>
              </a:ext>
            </a:extLst>
          </p:cNvPr>
          <p:cNvSpPr txBox="1"/>
          <p:nvPr/>
        </p:nvSpPr>
        <p:spPr>
          <a:xfrm>
            <a:off x="2477932" y="1257300"/>
            <a:ext cx="13575085" cy="1124539"/>
          </a:xfrm>
          <a:prstGeom prst="rect">
            <a:avLst/>
          </a:prstGeom>
        </p:spPr>
        <p:txBody>
          <a:bodyPr wrap="square" lIns="0" tIns="0" rIns="0" bIns="0" rtlCol="0" anchor="t">
            <a:spAutoFit/>
          </a:bodyPr>
          <a:lstStyle/>
          <a:p>
            <a:pPr algn="ctr">
              <a:lnSpc>
                <a:spcPts val="9480"/>
              </a:lnSpc>
              <a:spcBef>
                <a:spcPct val="0"/>
              </a:spcBef>
            </a:pPr>
            <a:r>
              <a:rPr lang="en-US" sz="6000" b="1" dirty="0">
                <a:solidFill>
                  <a:srgbClr val="000000"/>
                </a:solidFill>
                <a:latin typeface="Arial MT Pro Bold"/>
                <a:ea typeface="Arial MT Pro Bold"/>
                <a:cs typeface="Arial MT Pro Bold"/>
                <a:sym typeface="Arial MT Pro Bold"/>
              </a:rPr>
              <a:t>R</a:t>
            </a:r>
            <a:r>
              <a:rPr lang="en-IN" sz="6000" b="1" dirty="0">
                <a:solidFill>
                  <a:srgbClr val="000000"/>
                </a:solidFill>
                <a:latin typeface="Arial MT Pro Bold"/>
                <a:ea typeface="Arial MT Pro Bold"/>
                <a:cs typeface="Arial MT Pro Bold"/>
                <a:sym typeface="Arial MT Pro Bold"/>
              </a:rPr>
              <a:t>esearch 	Questions</a:t>
            </a:r>
            <a:endParaRPr lang="en-US" sz="7900" b="1" dirty="0">
              <a:solidFill>
                <a:srgbClr val="000000"/>
              </a:solidFill>
              <a:latin typeface="Arial MT Pro Bold"/>
              <a:ea typeface="Arial MT Pro Bold"/>
              <a:cs typeface="Arial MT Pro Bold"/>
              <a:sym typeface="Arial MT Pro Bold"/>
            </a:endParaRPr>
          </a:p>
        </p:txBody>
      </p:sp>
      <p:sp>
        <p:nvSpPr>
          <p:cNvPr id="10" name="TextBox 10">
            <a:extLst>
              <a:ext uri="{FF2B5EF4-FFF2-40B4-BE49-F238E27FC236}">
                <a16:creationId xmlns:a16="http://schemas.microsoft.com/office/drawing/2014/main" id="{83F7BF92-3B3B-6252-DEEB-841A5ADBA5F0}"/>
              </a:ext>
            </a:extLst>
          </p:cNvPr>
          <p:cNvSpPr txBox="1"/>
          <p:nvPr/>
        </p:nvSpPr>
        <p:spPr>
          <a:xfrm>
            <a:off x="2591327" y="2615067"/>
            <a:ext cx="11803214" cy="6771084"/>
          </a:xfrm>
          <a:prstGeom prst="rect">
            <a:avLst/>
          </a:prstGeom>
        </p:spPr>
        <p:txBody>
          <a:bodyPr wrap="square" lIns="0" tIns="0" rIns="0" bIns="0" rtlCol="0" anchor="t">
            <a:spAutoFit/>
          </a:bodyPr>
          <a:lstStyle/>
          <a:p>
            <a:pPr marL="457200" indent="-457200" algn="just">
              <a:buFont typeface="+mj-lt"/>
              <a:buAutoNum type="arabicPeriod"/>
            </a:pPr>
            <a:r>
              <a:rPr lang="en-US" sz="2200" b="1" dirty="0">
                <a:latin typeface="Inria Serif" panose="020B0604020202020204" charset="0"/>
              </a:rPr>
              <a:t>Primary Question</a:t>
            </a:r>
            <a:r>
              <a:rPr lang="en-US" sz="2200" dirty="0">
                <a:latin typeface="Inria Serif" panose="020B0604020202020204" charset="0"/>
              </a:rPr>
              <a:t> </a:t>
            </a:r>
          </a:p>
          <a:p>
            <a:pPr algn="just"/>
            <a:endParaRPr lang="en-US" sz="2200" dirty="0">
              <a:latin typeface="Inria Serif" panose="020B0604020202020204" charset="0"/>
            </a:endParaRPr>
          </a:p>
          <a:p>
            <a:pPr marL="914400" lvl="1" indent="-457200" algn="just">
              <a:buFont typeface="+mj-lt"/>
              <a:buAutoNum type="alphaUcPeriod"/>
            </a:pPr>
            <a:r>
              <a:rPr lang="en-US" sz="2200" dirty="0">
                <a:latin typeface="Inria Serif" panose="020B0604020202020204" charset="0"/>
              </a:rPr>
              <a:t>How can a multi-agent system with dynamic prompt optimisation and feedback loops improve automated portfolio management?</a:t>
            </a:r>
          </a:p>
          <a:p>
            <a:pPr marL="914400" lvl="1" indent="-457200" algn="just">
              <a:buFont typeface="+mj-lt"/>
              <a:buAutoNum type="alphaUcPeriod"/>
            </a:pPr>
            <a:endParaRPr lang="en-US" sz="2200" dirty="0">
              <a:latin typeface="Inria Serif" panose="020B0604020202020204" charset="0"/>
            </a:endParaRPr>
          </a:p>
          <a:p>
            <a:pPr marL="914400" lvl="1" indent="-457200" algn="just">
              <a:buFont typeface="+mj-lt"/>
              <a:buAutoNum type="alphaUcPeriod"/>
            </a:pPr>
            <a:endParaRPr lang="en-US" sz="2200" dirty="0">
              <a:latin typeface="Inria Serif" panose="020B0604020202020204" charset="0"/>
            </a:endParaRPr>
          </a:p>
          <a:p>
            <a:pPr algn="just"/>
            <a:br>
              <a:rPr lang="en-US" sz="2200" dirty="0">
                <a:latin typeface="Inria Serif" panose="020B0604020202020204" charset="0"/>
              </a:rPr>
            </a:br>
            <a:r>
              <a:rPr lang="en-US" sz="2200" b="1" dirty="0">
                <a:latin typeface="Inria Serif" panose="020B0604020202020204" charset="0"/>
              </a:rPr>
              <a:t>2.  Secondary Questions</a:t>
            </a:r>
          </a:p>
          <a:p>
            <a:pPr algn="just"/>
            <a:endParaRPr lang="en-US" sz="2200" dirty="0">
              <a:latin typeface="Inria Serif" panose="020B0604020202020204" charset="0"/>
            </a:endParaRPr>
          </a:p>
          <a:p>
            <a:pPr marL="914400" lvl="1" indent="-457200" algn="just">
              <a:buFont typeface="+mj-lt"/>
              <a:buAutoNum type="alphaUcPeriod"/>
            </a:pPr>
            <a:r>
              <a:rPr lang="en-US" sz="2200" dirty="0">
                <a:latin typeface="Inria Serif" panose="020B0604020202020204" charset="0"/>
              </a:rPr>
              <a:t>How effectively can </a:t>
            </a:r>
            <a:r>
              <a:rPr lang="en-US" sz="2200" dirty="0" err="1">
                <a:latin typeface="Inria Serif" panose="020B0604020202020204" charset="0"/>
              </a:rPr>
              <a:t>specialised</a:t>
            </a:r>
            <a:r>
              <a:rPr lang="en-US" sz="2200" dirty="0">
                <a:latin typeface="Inria Serif" panose="020B0604020202020204" charset="0"/>
              </a:rPr>
              <a:t> agents collaborate to process technical, fundamental, sentiment, and macroeconomic data simultaneously?</a:t>
            </a:r>
          </a:p>
          <a:p>
            <a:pPr marL="914400" lvl="1" indent="-457200" algn="just">
              <a:buFont typeface="+mj-lt"/>
              <a:buAutoNum type="alphaUcPeriod"/>
            </a:pPr>
            <a:endParaRPr lang="en-US" sz="2200" dirty="0">
              <a:latin typeface="Inria Serif" panose="020B0604020202020204" charset="0"/>
            </a:endParaRPr>
          </a:p>
          <a:p>
            <a:pPr marL="914400" lvl="1" indent="-457200" algn="just">
              <a:buFont typeface="+mj-lt"/>
              <a:buAutoNum type="alphaUcPeriod"/>
            </a:pPr>
            <a:r>
              <a:rPr lang="en-US" sz="2200" dirty="0">
                <a:latin typeface="Inria Serif" panose="020B0604020202020204" charset="0"/>
              </a:rPr>
              <a:t>How does the feedback loop help the system adapt to changing market conditions without human intervention?</a:t>
            </a:r>
          </a:p>
          <a:p>
            <a:pPr marL="914400" lvl="1" indent="-457200" algn="just">
              <a:buFont typeface="+mj-lt"/>
              <a:buAutoNum type="alphaUcPeriod"/>
            </a:pPr>
            <a:endParaRPr lang="en-US" sz="2200" dirty="0">
              <a:latin typeface="Inria Serif" panose="020B0604020202020204" charset="0"/>
            </a:endParaRPr>
          </a:p>
          <a:p>
            <a:pPr marL="914400" lvl="1" indent="-457200" algn="just">
              <a:buFont typeface="+mj-lt"/>
              <a:buAutoNum type="alphaUcPeriod"/>
            </a:pPr>
            <a:r>
              <a:rPr lang="en-US" sz="2200" dirty="0">
                <a:latin typeface="Inria Serif" panose="020B0604020202020204" charset="0"/>
              </a:rPr>
              <a:t>What is the impact on risk-adjusted returns compared to a passive SPY benchmark?</a:t>
            </a:r>
          </a:p>
          <a:p>
            <a:pPr marL="914400" lvl="1" indent="-457200" algn="just">
              <a:buFont typeface="+mj-lt"/>
              <a:buAutoNum type="alphaUcPeriod"/>
            </a:pPr>
            <a:endParaRPr lang="en-US" sz="2200" dirty="0">
              <a:latin typeface="Inria Serif" panose="020B0604020202020204" charset="0"/>
            </a:endParaRPr>
          </a:p>
          <a:p>
            <a:pPr marL="914400" lvl="1" indent="-457200" algn="just">
              <a:buFont typeface="+mj-lt"/>
              <a:buAutoNum type="alphaUcPeriod"/>
            </a:pPr>
            <a:r>
              <a:rPr lang="en-US" sz="2200" dirty="0">
                <a:latin typeface="Inria Serif" panose="020B0604020202020204" charset="0"/>
              </a:rPr>
              <a:t>How does dividing tasks among </a:t>
            </a:r>
            <a:r>
              <a:rPr lang="en-US" sz="2200" dirty="0" err="1">
                <a:latin typeface="Inria Serif" panose="020B0604020202020204" charset="0"/>
              </a:rPr>
              <a:t>specialised</a:t>
            </a:r>
            <a:r>
              <a:rPr lang="en-US" sz="2200" dirty="0">
                <a:latin typeface="Inria Serif" panose="020B0604020202020204" charset="0"/>
              </a:rPr>
              <a:t> agents improve overall portfolio performance?</a:t>
            </a:r>
          </a:p>
          <a:p>
            <a:pPr marL="285750" lvl="0" indent="-285750" algn="just">
              <a:buFont typeface="Arial" panose="020B0604020202020204" pitchFamily="34" charset="0"/>
              <a:buChar char="•"/>
            </a:pPr>
            <a:endParaRPr lang="en-US" sz="2200" u="none" dirty="0">
              <a:solidFill>
                <a:srgbClr val="000000"/>
              </a:solidFill>
              <a:latin typeface="Inria Serif" panose="020B0604020202020204" charset="0"/>
              <a:ea typeface="Inria Serif"/>
              <a:cs typeface="Inria Serif"/>
              <a:sym typeface="Inria Serif"/>
            </a:endParaRPr>
          </a:p>
        </p:txBody>
      </p:sp>
    </p:spTree>
    <p:extLst>
      <p:ext uri="{BB962C8B-B14F-4D97-AF65-F5344CB8AC3E}">
        <p14:creationId xmlns:p14="http://schemas.microsoft.com/office/powerpoint/2010/main" val="28504847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dirty="0"/>
          </a:p>
        </p:txBody>
      </p:sp>
      <p:grpSp>
        <p:nvGrpSpPr>
          <p:cNvPr id="3" name="Group 3"/>
          <p:cNvGrpSpPr/>
          <p:nvPr/>
        </p:nvGrpSpPr>
        <p:grpSpPr>
          <a:xfrm>
            <a:off x="0" y="0"/>
            <a:ext cx="10640358" cy="10287000"/>
            <a:chOff x="0" y="0"/>
            <a:chExt cx="890817" cy="861233"/>
          </a:xfrm>
        </p:grpSpPr>
        <p:sp>
          <p:nvSpPr>
            <p:cNvPr id="4" name="Freeform 4"/>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a:p>
          </p:txBody>
        </p:sp>
        <p:sp>
          <p:nvSpPr>
            <p:cNvPr id="5" name="TextBox 5"/>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028700" y="876300"/>
            <a:ext cx="9611658" cy="1352550"/>
          </a:xfrm>
          <a:prstGeom prst="rect">
            <a:avLst/>
          </a:prstGeom>
        </p:spPr>
        <p:txBody>
          <a:bodyPr lIns="0" tIns="0" rIns="0" bIns="0" rtlCol="0" anchor="t">
            <a:spAutoFit/>
          </a:bodyPr>
          <a:lstStyle/>
          <a:p>
            <a:pPr marL="0" lvl="0" indent="0" algn="l">
              <a:lnSpc>
                <a:spcPts val="9480"/>
              </a:lnSpc>
              <a:spcBef>
                <a:spcPct val="0"/>
              </a:spcBef>
            </a:pPr>
            <a:r>
              <a:rPr lang="en-US" sz="7900" b="1" dirty="0">
                <a:solidFill>
                  <a:srgbClr val="000000"/>
                </a:solidFill>
                <a:latin typeface="Arial MT Pro Bold"/>
                <a:ea typeface="Arial MT Pro Bold"/>
                <a:cs typeface="Arial MT Pro Bold"/>
                <a:sym typeface="Arial MT Pro Bold"/>
              </a:rPr>
              <a:t>Literature Review</a:t>
            </a:r>
          </a:p>
        </p:txBody>
      </p:sp>
      <p:sp>
        <p:nvSpPr>
          <p:cNvPr id="7" name="TextBox 7"/>
          <p:cNvSpPr txBox="1"/>
          <p:nvPr/>
        </p:nvSpPr>
        <p:spPr>
          <a:xfrm>
            <a:off x="1792877" y="3604319"/>
            <a:ext cx="6875903" cy="3722942"/>
          </a:xfrm>
          <a:prstGeom prst="rect">
            <a:avLst/>
          </a:prstGeom>
        </p:spPr>
        <p:txBody>
          <a:bodyPr lIns="0" tIns="0" rIns="0" bIns="0" rtlCol="0" anchor="t">
            <a:spAutoFit/>
          </a:bodyPr>
          <a:lstStyle/>
          <a:p>
            <a:pPr lvl="0" algn="just">
              <a:lnSpc>
                <a:spcPts val="4199"/>
              </a:lnSpc>
              <a:spcBef>
                <a:spcPct val="0"/>
              </a:spcBef>
            </a:pPr>
            <a:r>
              <a:rPr lang="en-US" sz="2800" dirty="0">
                <a:latin typeface="Inria Serif" panose="020B0604020202020204" charset="0"/>
              </a:rPr>
              <a:t>The literature review covers five key areas including multi-agent LLM systems, prompt optimisation, sentiment analysis, LLM agent frameworks, and financial Large Language Models, collectively identifying the research gap this dissertation addresses.</a:t>
            </a:r>
            <a:endParaRPr lang="en-US" sz="2799" u="none" dirty="0">
              <a:solidFill>
                <a:srgbClr val="000000"/>
              </a:solidFill>
              <a:latin typeface="Inria Serif" panose="020B0604020202020204" charset="0"/>
              <a:ea typeface="Inria Serif"/>
              <a:cs typeface="Inria Serif"/>
              <a:sym typeface="Inria Serif"/>
            </a:endParaRPr>
          </a:p>
        </p:txBody>
      </p:sp>
      <p:sp>
        <p:nvSpPr>
          <p:cNvPr id="8" name="Freeform 8"/>
          <p:cNvSpPr/>
          <p:nvPr/>
        </p:nvSpPr>
        <p:spPr>
          <a:xfrm rot="-10800000">
            <a:off x="2686313" y="8894456"/>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9" name="Freeform 9"/>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0" name="Freeform 10"/>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2" name="TextBox 12"/>
          <p:cNvSpPr txBox="1"/>
          <p:nvPr/>
        </p:nvSpPr>
        <p:spPr>
          <a:xfrm>
            <a:off x="10717730" y="1174359"/>
            <a:ext cx="7135496" cy="8582862"/>
          </a:xfrm>
          <a:prstGeom prst="rect">
            <a:avLst/>
          </a:prstGeom>
        </p:spPr>
        <p:txBody>
          <a:bodyPr wrap="square" lIns="0" tIns="0" rIns="0" bIns="0" rtlCol="0" anchor="t">
            <a:spAutoFit/>
          </a:bodyPr>
          <a:lstStyle/>
          <a:p>
            <a:pPr algn="just">
              <a:lnSpc>
                <a:spcPts val="4199"/>
              </a:lnSpc>
            </a:pPr>
            <a:endParaRPr lang="en-US" sz="3200" dirty="0">
              <a:solidFill>
                <a:srgbClr val="000000"/>
              </a:solidFill>
              <a:latin typeface="Inria Serif"/>
              <a:ea typeface="Inria Serif"/>
              <a:cs typeface="Inria Serif"/>
              <a:sym typeface="Inria Serif"/>
            </a:endParaRPr>
          </a:p>
          <a:p>
            <a:pPr marL="604519" lvl="1" indent="-302260" algn="just">
              <a:lnSpc>
                <a:spcPts val="4199"/>
              </a:lnSpc>
              <a:buFont typeface="Arial"/>
              <a:buChar char="•"/>
            </a:pPr>
            <a:r>
              <a:rPr lang="en-IN" sz="2800" dirty="0">
                <a:latin typeface="Inria Serif" panose="020B0604020202020204" charset="0"/>
              </a:rPr>
              <a:t>Multi-Agent LLM Systems in Financial Trading</a:t>
            </a:r>
          </a:p>
          <a:p>
            <a:pPr marL="604519" lvl="1" indent="-302260" algn="just">
              <a:lnSpc>
                <a:spcPts val="4199"/>
              </a:lnSpc>
              <a:buFont typeface="Arial"/>
              <a:buChar char="•"/>
            </a:pPr>
            <a:endParaRPr lang="en-IN" sz="2800" dirty="0">
              <a:latin typeface="Inria Serif" panose="020B0604020202020204" charset="0"/>
            </a:endParaRPr>
          </a:p>
          <a:p>
            <a:pPr marL="604519" lvl="1" indent="-302260" algn="just">
              <a:lnSpc>
                <a:spcPts val="4199"/>
              </a:lnSpc>
              <a:buFont typeface="Arial"/>
              <a:buChar char="•"/>
            </a:pPr>
            <a:r>
              <a:rPr lang="en-IN" sz="2800" dirty="0">
                <a:latin typeface="Inria Serif" panose="020B0604020202020204" charset="0"/>
              </a:rPr>
              <a:t>Prompt Optimisation and </a:t>
            </a:r>
            <a:r>
              <a:rPr lang="en-IN" sz="2800" dirty="0" err="1">
                <a:latin typeface="Inria Serif" panose="020B0604020202020204" charset="0"/>
              </a:rPr>
              <a:t>DSPy</a:t>
            </a:r>
            <a:r>
              <a:rPr lang="en-IN" sz="2800" dirty="0">
                <a:latin typeface="Inria Serif" panose="020B0604020202020204" charset="0"/>
              </a:rPr>
              <a:t> Frameworks</a:t>
            </a:r>
          </a:p>
          <a:p>
            <a:pPr marL="604519" lvl="1" indent="-302260" algn="just">
              <a:lnSpc>
                <a:spcPts val="4199"/>
              </a:lnSpc>
              <a:buFont typeface="Arial"/>
              <a:buChar char="•"/>
            </a:pPr>
            <a:endParaRPr lang="en-IN" sz="2800" dirty="0">
              <a:latin typeface="Inria Serif" panose="020B0604020202020204" charset="0"/>
            </a:endParaRPr>
          </a:p>
          <a:p>
            <a:pPr marL="604519" lvl="1" indent="-302260" algn="just">
              <a:lnSpc>
                <a:spcPts val="4199"/>
              </a:lnSpc>
              <a:buFont typeface="Arial"/>
              <a:buChar char="•"/>
            </a:pPr>
            <a:r>
              <a:rPr lang="en-IN" sz="2800" dirty="0">
                <a:latin typeface="Inria Serif" panose="020B0604020202020204" charset="0"/>
              </a:rPr>
              <a:t>Prompt Optimisation and </a:t>
            </a:r>
            <a:r>
              <a:rPr lang="en-IN" sz="2800" dirty="0" err="1">
                <a:latin typeface="Inria Serif" panose="020B0604020202020204" charset="0"/>
              </a:rPr>
              <a:t>DSPy</a:t>
            </a:r>
            <a:r>
              <a:rPr lang="en-IN" sz="2800" dirty="0">
                <a:latin typeface="Inria Serif" panose="020B0604020202020204" charset="0"/>
              </a:rPr>
              <a:t> Frameworks</a:t>
            </a:r>
          </a:p>
          <a:p>
            <a:pPr marL="604519" lvl="1" indent="-302260" algn="just">
              <a:lnSpc>
                <a:spcPts val="4199"/>
              </a:lnSpc>
              <a:buFont typeface="Arial"/>
              <a:buChar char="•"/>
            </a:pPr>
            <a:endParaRPr lang="en-IN" sz="2800" dirty="0">
              <a:latin typeface="Inria Serif" panose="020B0604020202020204" charset="0"/>
            </a:endParaRPr>
          </a:p>
          <a:p>
            <a:pPr marL="604519" lvl="1" indent="-302260" algn="just">
              <a:lnSpc>
                <a:spcPts val="4199"/>
              </a:lnSpc>
              <a:buFont typeface="Arial"/>
              <a:buChar char="•"/>
            </a:pPr>
            <a:r>
              <a:rPr lang="en-IN" sz="2800" dirty="0">
                <a:latin typeface="Inria Serif" panose="020B0604020202020204" charset="0"/>
              </a:rPr>
              <a:t>Financial Sentiment Analysis</a:t>
            </a:r>
          </a:p>
          <a:p>
            <a:pPr marL="604519" lvl="1" indent="-302260" algn="just">
              <a:lnSpc>
                <a:spcPts val="4199"/>
              </a:lnSpc>
              <a:buFont typeface="Arial"/>
              <a:buChar char="•"/>
            </a:pPr>
            <a:endParaRPr lang="en-IN" sz="2800" dirty="0">
              <a:latin typeface="Inria Serif" panose="020B0604020202020204" charset="0"/>
            </a:endParaRPr>
          </a:p>
          <a:p>
            <a:pPr marL="604519" lvl="1" indent="-302260" algn="just">
              <a:lnSpc>
                <a:spcPts val="4199"/>
              </a:lnSpc>
              <a:buFont typeface="Arial"/>
              <a:buChar char="•"/>
            </a:pPr>
            <a:r>
              <a:rPr lang="en-IN" sz="2800" dirty="0">
                <a:latin typeface="Inria Serif" panose="020B0604020202020204" charset="0"/>
              </a:rPr>
              <a:t>LLM Agent Frameworks</a:t>
            </a:r>
          </a:p>
          <a:p>
            <a:pPr marL="604519" lvl="1" indent="-302260" algn="just">
              <a:lnSpc>
                <a:spcPts val="4199"/>
              </a:lnSpc>
              <a:buFont typeface="Arial"/>
              <a:buChar char="•"/>
            </a:pPr>
            <a:endParaRPr lang="en-IN" sz="2800" dirty="0">
              <a:latin typeface="Inria Serif" panose="020B0604020202020204" charset="0"/>
            </a:endParaRPr>
          </a:p>
          <a:p>
            <a:pPr marL="604519" lvl="1" indent="-302260" algn="just">
              <a:lnSpc>
                <a:spcPts val="4199"/>
              </a:lnSpc>
              <a:buFont typeface="Arial"/>
              <a:buChar char="•"/>
            </a:pPr>
            <a:r>
              <a:rPr lang="en-IN" sz="2800" dirty="0">
                <a:latin typeface="Inria Serif" panose="020B0604020202020204" charset="0"/>
              </a:rPr>
              <a:t>Financial Large Language Models</a:t>
            </a:r>
          </a:p>
          <a:p>
            <a:pPr marL="302259" lvl="1" algn="just">
              <a:lnSpc>
                <a:spcPts val="4199"/>
              </a:lnSpc>
            </a:pPr>
            <a:endParaRPr lang="en-US" sz="3200" dirty="0">
              <a:solidFill>
                <a:srgbClr val="000000"/>
              </a:solidFill>
              <a:latin typeface="Inria Serif"/>
              <a:ea typeface="Inria Serif"/>
              <a:cs typeface="Inria Serif"/>
              <a:sym typeface="Inria Serif"/>
            </a:endParaRPr>
          </a:p>
        </p:txBody>
      </p:sp>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2">
            <a:extLst>
              <a:ext uri="{FF2B5EF4-FFF2-40B4-BE49-F238E27FC236}">
                <a16:creationId xmlns:a16="http://schemas.microsoft.com/office/drawing/2014/main" id="{79665A5A-6614-C06E-DF26-45812DBAB8DB}"/>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grpSp>
        <p:nvGrpSpPr>
          <p:cNvPr id="8" name="Group 3">
            <a:extLst>
              <a:ext uri="{FF2B5EF4-FFF2-40B4-BE49-F238E27FC236}">
                <a16:creationId xmlns:a16="http://schemas.microsoft.com/office/drawing/2014/main" id="{5CCB79C4-5293-A1F4-D0CA-3C3801BE047F}"/>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D7B0D20D-4ACF-3B95-9AC7-C74CE664A75C}"/>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CD07D0DE-03B0-D99A-6C22-4DB996578CD8}"/>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7AE70E83-617D-A322-0F69-352A9BA23840}"/>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73870939-820B-AEDE-7AE3-86008CE6F952}"/>
              </a:ext>
            </a:extLst>
          </p:cNvPr>
          <p:cNvSpPr txBox="1"/>
          <p:nvPr/>
        </p:nvSpPr>
        <p:spPr>
          <a:xfrm>
            <a:off x="421650" y="723900"/>
            <a:ext cx="9560550" cy="2198102"/>
          </a:xfrm>
          <a:prstGeom prst="rect">
            <a:avLst/>
          </a:prstGeom>
          <a:noFill/>
        </p:spPr>
        <p:txBody>
          <a:bodyPr wrap="square">
            <a:spAutoFit/>
          </a:bodyPr>
          <a:lstStyle/>
          <a:p>
            <a:pPr marL="302259" lvl="1"/>
            <a:r>
              <a:rPr lang="en-IN" sz="4800" b="1" dirty="0">
                <a:latin typeface="Arial MT Pro Bold" panose="020B0604020202020204" charset="0"/>
              </a:rPr>
              <a:t>Multi-Agent LLM Systems in Financial Trading</a:t>
            </a:r>
          </a:p>
          <a:p>
            <a:pPr marL="302259" lvl="1">
              <a:lnSpc>
                <a:spcPts val="4199"/>
              </a:lnSpc>
            </a:pPr>
            <a:endParaRPr lang="en-IN" sz="7200" dirty="0">
              <a:latin typeface="Inria Serif" panose="020B0604020202020204" charset="0"/>
            </a:endParaRPr>
          </a:p>
        </p:txBody>
      </p:sp>
      <p:pic>
        <p:nvPicPr>
          <p:cNvPr id="14" name="Picture 13">
            <a:extLst>
              <a:ext uri="{FF2B5EF4-FFF2-40B4-BE49-F238E27FC236}">
                <a16:creationId xmlns:a16="http://schemas.microsoft.com/office/drawing/2014/main" id="{EB3389D9-06BD-B870-4151-F5123EBD806F}"/>
              </a:ext>
            </a:extLst>
          </p:cNvPr>
          <p:cNvPicPr>
            <a:picLocks noChangeAspect="1"/>
          </p:cNvPicPr>
          <p:nvPr/>
        </p:nvPicPr>
        <p:blipFill>
          <a:blip r:embed="rId5"/>
          <a:stretch>
            <a:fillRect/>
          </a:stretch>
        </p:blipFill>
        <p:spPr>
          <a:xfrm>
            <a:off x="10729707" y="266700"/>
            <a:ext cx="7482093" cy="8580120"/>
          </a:xfrm>
          <a:prstGeom prst="rect">
            <a:avLst/>
          </a:prstGeom>
        </p:spPr>
      </p:pic>
      <p:sp>
        <p:nvSpPr>
          <p:cNvPr id="16" name="TextBox 15">
            <a:extLst>
              <a:ext uri="{FF2B5EF4-FFF2-40B4-BE49-F238E27FC236}">
                <a16:creationId xmlns:a16="http://schemas.microsoft.com/office/drawing/2014/main" id="{A7F2EDC1-63B1-BEBA-2E12-A78A8D64DACF}"/>
              </a:ext>
            </a:extLst>
          </p:cNvPr>
          <p:cNvSpPr txBox="1"/>
          <p:nvPr/>
        </p:nvSpPr>
        <p:spPr>
          <a:xfrm>
            <a:off x="299575" y="3184515"/>
            <a:ext cx="10041207" cy="5232202"/>
          </a:xfrm>
          <a:prstGeom prst="rect">
            <a:avLst/>
          </a:prstGeom>
          <a:noFill/>
        </p:spPr>
        <p:txBody>
          <a:bodyPr wrap="square">
            <a:spAutoFit/>
          </a:bodyPr>
          <a:lstStyle/>
          <a:p>
            <a:pPr marL="342900" indent="-342900" algn="just">
              <a:buFont typeface="Arial" panose="020B0604020202020204" pitchFamily="34" charset="0"/>
              <a:buChar char="•"/>
            </a:pPr>
            <a:r>
              <a:rPr lang="en-US" sz="2100" dirty="0">
                <a:latin typeface="Inria Serif" panose="020B0604020202020204" charset="0"/>
              </a:rPr>
              <a:t>Single-agent trading systems(</a:t>
            </a:r>
            <a:r>
              <a:rPr lang="en-US" sz="2100" dirty="0" err="1">
                <a:latin typeface="Inria Serif" panose="020B0604020202020204" charset="0"/>
              </a:rPr>
              <a:t>FinMem</a:t>
            </a:r>
            <a:r>
              <a:rPr lang="en-US" sz="2100" dirty="0">
                <a:latin typeface="Inria Serif" panose="020B0604020202020204" charset="0"/>
              </a:rPr>
              <a:t>) achieved decent results. But it struggles to process multiple types of financial data simultaneously </a:t>
            </a:r>
            <a:r>
              <a:rPr lang="en-IN" sz="2100" dirty="0">
                <a:latin typeface="Inria Serif" panose="020B0604020202020204" charset="0"/>
              </a:rPr>
              <a:t>[1]</a:t>
            </a:r>
            <a:r>
              <a:rPr lang="en-IN" sz="2100" dirty="0"/>
              <a:t>.</a:t>
            </a:r>
            <a:endParaRPr lang="en-US" sz="2100" dirty="0">
              <a:latin typeface="Inria Serif" panose="020B0604020202020204" charset="0"/>
            </a:endParaRP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err="1">
                <a:latin typeface="Inria Serif" panose="020B0604020202020204" charset="0"/>
              </a:rPr>
              <a:t>TradingAgents</a:t>
            </a:r>
            <a:r>
              <a:rPr lang="en-US" sz="2100" dirty="0">
                <a:latin typeface="Inria Serif" panose="020B0604020202020204" charset="0"/>
              </a:rPr>
              <a:t> introduced </a:t>
            </a:r>
            <a:r>
              <a:rPr lang="en-US" sz="2100" dirty="0" err="1">
                <a:latin typeface="Inria Serif" panose="020B0604020202020204" charset="0"/>
              </a:rPr>
              <a:t>specialised</a:t>
            </a:r>
            <a:r>
              <a:rPr lang="en-US" sz="2100" dirty="0">
                <a:latin typeface="Inria Serif" panose="020B0604020202020204" charset="0"/>
              </a:rPr>
              <a:t> teams of agents mimicking real trading companies, achieving strong returns across AAPL, GOOGL, and AMZN, but required over 20 tool calls per decision making it slow and expensive </a:t>
            </a:r>
            <a:r>
              <a:rPr lang="en-IN" sz="2100" dirty="0">
                <a:latin typeface="Inria Serif" panose="020B0604020202020204" charset="0"/>
              </a:rPr>
              <a:t>[2]</a:t>
            </a:r>
            <a:r>
              <a:rPr lang="en-US" sz="2100" dirty="0">
                <a:latin typeface="Inria Serif" panose="020B0604020202020204" charset="0"/>
              </a:rPr>
              <a:t>.</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FINCON introduced a clear boss-worker relationship between a Manager Agent and </a:t>
            </a:r>
            <a:r>
              <a:rPr lang="en-US" sz="2100" dirty="0" err="1">
                <a:latin typeface="Inria Serif" panose="020B0604020202020204" charset="0"/>
              </a:rPr>
              <a:t>specialised</a:t>
            </a:r>
            <a:r>
              <a:rPr lang="en-US" sz="2100" dirty="0">
                <a:latin typeface="Inria Serif" panose="020B0604020202020204" charset="0"/>
              </a:rPr>
              <a:t> Analyst Agents, achieving 113.84% return, but still struggled with volatile stocks and LLM hallucinations </a:t>
            </a:r>
            <a:r>
              <a:rPr lang="en-IN" sz="2100" dirty="0">
                <a:latin typeface="Inria Serif" panose="020B0604020202020204" charset="0"/>
              </a:rPr>
              <a:t>[3]</a:t>
            </a:r>
            <a:r>
              <a:rPr lang="en-US" sz="2100" dirty="0">
                <a:latin typeface="Inria Serif" panose="020B0604020202020204" charset="0"/>
              </a:rPr>
              <a:t>.</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Every reviewed system uses fixed prompts that never adapt to changing market conditions. None include macroeconomic analysis agents. None implement dynamic trailing stop-losses</a:t>
            </a:r>
          </a:p>
          <a:p>
            <a:pPr algn="just"/>
            <a:endParaRPr lang="en-US" sz="2000" dirty="0">
              <a:latin typeface="Inria Serif" panose="020B0604020202020204" charset="0"/>
            </a:endParaRPr>
          </a:p>
          <a:p>
            <a:pPr algn="just"/>
            <a:endParaRPr lang="en-IN" sz="2000" dirty="0">
              <a:latin typeface="Inria Serif" panose="020B0604020202020204" charset="0"/>
            </a:endParaRPr>
          </a:p>
        </p:txBody>
      </p:sp>
      <p:sp>
        <p:nvSpPr>
          <p:cNvPr id="18" name="TextBox 17">
            <a:extLst>
              <a:ext uri="{FF2B5EF4-FFF2-40B4-BE49-F238E27FC236}">
                <a16:creationId xmlns:a16="http://schemas.microsoft.com/office/drawing/2014/main" id="{367532EA-7BCB-9A2E-7F8C-46BC93D6C760}"/>
              </a:ext>
            </a:extLst>
          </p:cNvPr>
          <p:cNvSpPr txBox="1"/>
          <p:nvPr/>
        </p:nvSpPr>
        <p:spPr>
          <a:xfrm>
            <a:off x="13150" y="8679231"/>
            <a:ext cx="10640357" cy="1554272"/>
          </a:xfrm>
          <a:prstGeom prst="rect">
            <a:avLst/>
          </a:prstGeom>
          <a:noFill/>
        </p:spPr>
        <p:txBody>
          <a:bodyPr wrap="square">
            <a:spAutoFit/>
          </a:bodyPr>
          <a:lstStyle/>
          <a:p>
            <a:pPr algn="just"/>
            <a:r>
              <a:rPr lang="en-IN" sz="1100" dirty="0">
                <a:latin typeface="Aptos" panose="020B0004020202020204" pitchFamily="34" charset="0"/>
                <a:ea typeface="Aptos" panose="020B0004020202020204" pitchFamily="34" charset="0"/>
                <a:cs typeface="Times New Roman" panose="02020603050405020304" pitchFamily="18" charset="0"/>
              </a:rPr>
              <a:t>1</a:t>
            </a:r>
            <a:r>
              <a:rPr lang="en-IN" sz="1100" dirty="0">
                <a:effectLst/>
                <a:latin typeface="Aptos" panose="020B0004020202020204" pitchFamily="34" charset="0"/>
                <a:ea typeface="Aptos" panose="020B0004020202020204" pitchFamily="34" charset="0"/>
                <a:cs typeface="Times New Roman" panose="02020603050405020304" pitchFamily="18" charset="0"/>
              </a:rPr>
              <a:t> .Y. Yu </a:t>
            </a:r>
            <a:r>
              <a:rPr lang="en-IN" sz="1100" i="1" dirty="0">
                <a:effectLst/>
                <a:latin typeface="Aptos" panose="020B0004020202020204" pitchFamily="34" charset="0"/>
                <a:ea typeface="Aptos" panose="020B0004020202020204" pitchFamily="34" charset="0"/>
                <a:cs typeface="Times New Roman" panose="02020603050405020304" pitchFamily="18" charset="0"/>
              </a:rPr>
              <a:t>et al.</a:t>
            </a:r>
            <a:r>
              <a:rPr lang="en-IN" sz="1100" dirty="0">
                <a:effectLst/>
                <a:latin typeface="Aptos" panose="020B0004020202020204" pitchFamily="34" charset="0"/>
                <a:ea typeface="Aptos" panose="020B0004020202020204" pitchFamily="34" charset="0"/>
                <a:cs typeface="Times New Roman" panose="02020603050405020304" pitchFamily="18" charset="0"/>
              </a:rPr>
              <a:t>, “</a:t>
            </a:r>
            <a:r>
              <a:rPr lang="en-IN" sz="1100" dirty="0" err="1">
                <a:effectLst/>
                <a:latin typeface="Aptos" panose="020B0004020202020204" pitchFamily="34" charset="0"/>
                <a:ea typeface="Aptos" panose="020B0004020202020204" pitchFamily="34" charset="0"/>
                <a:cs typeface="Times New Roman" panose="02020603050405020304" pitchFamily="18" charset="0"/>
              </a:rPr>
              <a:t>FinMem</a:t>
            </a:r>
            <a:r>
              <a:rPr lang="en-IN" sz="1100" dirty="0">
                <a:effectLst/>
                <a:latin typeface="Aptos" panose="020B0004020202020204" pitchFamily="34" charset="0"/>
                <a:ea typeface="Aptos" panose="020B0004020202020204" pitchFamily="34" charset="0"/>
                <a:cs typeface="Times New Roman" panose="02020603050405020304" pitchFamily="18" charset="0"/>
              </a:rPr>
              <a:t>: A Performance-Enhanced LLM Trading Agent with Layered Memory and Character Design,” Dec. 03, 2023, </a:t>
            </a:r>
            <a:r>
              <a:rPr lang="en-IN" sz="1100" i="1" dirty="0" err="1">
                <a:effectLst/>
                <a:latin typeface="Aptos" panose="020B0004020202020204" pitchFamily="34" charset="0"/>
                <a:ea typeface="Aptos" panose="020B0004020202020204" pitchFamily="34" charset="0"/>
                <a:cs typeface="Times New Roman" panose="02020603050405020304" pitchFamily="18" charset="0"/>
              </a:rPr>
              <a:t>arXiv</a:t>
            </a:r>
            <a:r>
              <a:rPr lang="en-IN" sz="1100" dirty="0">
                <a:effectLst/>
                <a:latin typeface="Aptos" panose="020B0004020202020204" pitchFamily="34" charset="0"/>
                <a:ea typeface="Aptos" panose="020B0004020202020204" pitchFamily="34" charset="0"/>
                <a:cs typeface="Times New Roman" panose="02020603050405020304" pitchFamily="18" charset="0"/>
              </a:rPr>
              <a:t>: arXiv:2311.13743. </a:t>
            </a:r>
            <a:r>
              <a:rPr lang="en-IN" sz="1100" dirty="0" err="1">
                <a:effectLst/>
                <a:latin typeface="Aptos" panose="020B0004020202020204" pitchFamily="34" charset="0"/>
                <a:ea typeface="Aptos" panose="020B0004020202020204" pitchFamily="34" charset="0"/>
                <a:cs typeface="Times New Roman" panose="02020603050405020304" pitchFamily="18" charset="0"/>
              </a:rPr>
              <a:t>doi</a:t>
            </a:r>
            <a:r>
              <a:rPr lang="en-IN" sz="1100" dirty="0">
                <a:effectLst/>
                <a:latin typeface="Aptos" panose="020B0004020202020204" pitchFamily="34" charset="0"/>
                <a:ea typeface="Aptos" panose="020B0004020202020204" pitchFamily="34" charset="0"/>
                <a:cs typeface="Times New Roman" panose="02020603050405020304" pitchFamily="18" charset="0"/>
              </a:rPr>
              <a:t>: 10.48550/arXiv.2311.13743.</a:t>
            </a:r>
          </a:p>
          <a:p>
            <a:pPr algn="just"/>
            <a:endParaRPr lang="en-IN" sz="1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IN" sz="1100" dirty="0">
                <a:latin typeface="Aptos" panose="020B0004020202020204" pitchFamily="34" charset="0"/>
                <a:cs typeface="Times New Roman" panose="02020603050405020304" pitchFamily="18" charset="0"/>
              </a:rPr>
              <a:t>2. </a:t>
            </a:r>
            <a:r>
              <a:rPr lang="en-IN" sz="1100" dirty="0"/>
              <a:t>Y. Xiao, E. Sun, D. Luo, and W. Wang, “</a:t>
            </a:r>
            <a:r>
              <a:rPr lang="en-IN" sz="1100" dirty="0" err="1"/>
              <a:t>TradingAgents</a:t>
            </a:r>
            <a:r>
              <a:rPr lang="en-IN" sz="1100" dirty="0"/>
              <a:t>: Multi-Agents LLM Financial Trading Framework,” Jun. 03, 2025, </a:t>
            </a:r>
            <a:r>
              <a:rPr lang="en-IN" sz="1100" i="1" dirty="0" err="1"/>
              <a:t>arXiv</a:t>
            </a:r>
            <a:r>
              <a:rPr lang="en-IN" sz="1100" dirty="0"/>
              <a:t>: arXiv:2412.20138. </a:t>
            </a:r>
            <a:r>
              <a:rPr lang="en-IN" sz="1100" dirty="0" err="1"/>
              <a:t>doi</a:t>
            </a:r>
            <a:r>
              <a:rPr lang="en-IN" sz="1100" dirty="0"/>
              <a:t>: 10.48550/arXiv.2412.20138.</a:t>
            </a:r>
          </a:p>
          <a:p>
            <a:pPr algn="just"/>
            <a:endParaRPr lang="en-IN" sz="1100" dirty="0"/>
          </a:p>
          <a:p>
            <a:pPr algn="just"/>
            <a:r>
              <a:rPr lang="en-IN" sz="1100" dirty="0"/>
              <a:t>3. Y. Yu </a:t>
            </a:r>
            <a:r>
              <a:rPr lang="en-IN" sz="1100" i="1" dirty="0"/>
              <a:t>et al.</a:t>
            </a:r>
            <a:r>
              <a:rPr lang="en-IN" sz="1100" dirty="0"/>
              <a:t>, “</a:t>
            </a:r>
            <a:r>
              <a:rPr lang="en-IN" sz="1100" dirty="0" err="1"/>
              <a:t>FinCon</a:t>
            </a:r>
            <a:r>
              <a:rPr lang="en-IN" sz="1100" dirty="0"/>
              <a:t>: A Synthesized LLM Multi-Agent System with Conceptual Verbal Reinforcement for Enhanced Financial Decision Making,” Nov. 07, 2024, </a:t>
            </a:r>
            <a:r>
              <a:rPr lang="en-IN" sz="1100" i="1" dirty="0" err="1"/>
              <a:t>arXiv</a:t>
            </a:r>
            <a:r>
              <a:rPr lang="en-IN" sz="1100" dirty="0"/>
              <a:t>: arXiv:2407.06567. </a:t>
            </a:r>
            <a:r>
              <a:rPr lang="en-IN" sz="1100" dirty="0" err="1"/>
              <a:t>doi</a:t>
            </a:r>
            <a:r>
              <a:rPr lang="en-IN" sz="1100" dirty="0"/>
              <a:t>: 10.48550/arXiv.2407.06567</a:t>
            </a:r>
          </a:p>
          <a:p>
            <a:pPr algn="just"/>
            <a:endParaRPr lang="en-IN" dirty="0"/>
          </a:p>
        </p:txBody>
      </p:sp>
      <p:sp>
        <p:nvSpPr>
          <p:cNvPr id="20" name="TextBox 19">
            <a:extLst>
              <a:ext uri="{FF2B5EF4-FFF2-40B4-BE49-F238E27FC236}">
                <a16:creationId xmlns:a16="http://schemas.microsoft.com/office/drawing/2014/main" id="{EE654E76-89EC-735D-C9FA-8B19FB56D4AB}"/>
              </a:ext>
            </a:extLst>
          </p:cNvPr>
          <p:cNvSpPr txBox="1"/>
          <p:nvPr/>
        </p:nvSpPr>
        <p:spPr>
          <a:xfrm rot="10800000" flipV="1">
            <a:off x="11811000" y="8871591"/>
            <a:ext cx="5513319" cy="584775"/>
          </a:xfrm>
          <a:prstGeom prst="rect">
            <a:avLst/>
          </a:prstGeom>
          <a:noFill/>
        </p:spPr>
        <p:txBody>
          <a:bodyPr wrap="square">
            <a:spAutoFit/>
          </a:bodyPr>
          <a:lstStyle/>
          <a:p>
            <a:r>
              <a:rPr lang="en-IN" sz="1600" dirty="0">
                <a:effectLst/>
                <a:latin typeface="Aptos" panose="020B0004020202020204" pitchFamily="34" charset="0"/>
                <a:ea typeface="Aptos" panose="020B0004020202020204" pitchFamily="34" charset="0"/>
                <a:cs typeface="Times New Roman" panose="02020603050405020304" pitchFamily="18" charset="0"/>
              </a:rPr>
              <a:t>FINCON Manager-Analyst architecture showing Analyst Agents, Manager Agent, and Risk-Control Component [</a:t>
            </a:r>
            <a:r>
              <a:rPr lang="en-IN" sz="1600" dirty="0">
                <a:latin typeface="Aptos" panose="020B0004020202020204" pitchFamily="34" charset="0"/>
                <a:ea typeface="Aptos" panose="020B0004020202020204" pitchFamily="34" charset="0"/>
                <a:cs typeface="Times New Roman" panose="02020603050405020304" pitchFamily="18" charset="0"/>
              </a:rPr>
              <a:t>3]</a:t>
            </a:r>
            <a:endParaRPr lang="en-IN" sz="1600" dirty="0"/>
          </a:p>
        </p:txBody>
      </p:sp>
    </p:spTree>
    <p:extLst>
      <p:ext uri="{BB962C8B-B14F-4D97-AF65-F5344CB8AC3E}">
        <p14:creationId xmlns:p14="http://schemas.microsoft.com/office/powerpoint/2010/main" val="5435673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3EFBE-5762-ED87-E50F-780D373B31C0}"/>
            </a:ext>
          </a:extLst>
        </p:cNvPr>
        <p:cNvGrpSpPr/>
        <p:nvPr/>
      </p:nvGrpSpPr>
      <p:grpSpPr>
        <a:xfrm>
          <a:off x="0" y="0"/>
          <a:ext cx="0" cy="0"/>
          <a:chOff x="0" y="0"/>
          <a:chExt cx="0" cy="0"/>
        </a:xfrm>
      </p:grpSpPr>
      <p:sp>
        <p:nvSpPr>
          <p:cNvPr id="7" name="Freeform 2">
            <a:extLst>
              <a:ext uri="{FF2B5EF4-FFF2-40B4-BE49-F238E27FC236}">
                <a16:creationId xmlns:a16="http://schemas.microsoft.com/office/drawing/2014/main" id="{CA27D375-E0FB-C797-61BA-AAD09778468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grpSp>
        <p:nvGrpSpPr>
          <p:cNvPr id="8" name="Group 3">
            <a:extLst>
              <a:ext uri="{FF2B5EF4-FFF2-40B4-BE49-F238E27FC236}">
                <a16:creationId xmlns:a16="http://schemas.microsoft.com/office/drawing/2014/main" id="{2AADAD35-E642-EDC3-01FF-90369FC6CD03}"/>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3D7CB276-C117-0463-60A0-FB9CD5E996E9}"/>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70B24D17-EFBE-51BE-C04E-667F0D7A8960}"/>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F6191C18-706A-910E-D8B8-4E520C7E49C8}"/>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D1D6E9F3-DB18-A30E-A73B-9D6A4958DDCE}"/>
              </a:ext>
            </a:extLst>
          </p:cNvPr>
          <p:cNvSpPr txBox="1"/>
          <p:nvPr/>
        </p:nvSpPr>
        <p:spPr>
          <a:xfrm>
            <a:off x="421650" y="723900"/>
            <a:ext cx="9560550" cy="2677656"/>
          </a:xfrm>
          <a:prstGeom prst="rect">
            <a:avLst/>
          </a:prstGeom>
          <a:noFill/>
        </p:spPr>
        <p:txBody>
          <a:bodyPr wrap="square">
            <a:spAutoFit/>
          </a:bodyPr>
          <a:lstStyle/>
          <a:p>
            <a:pPr marL="302259" lvl="1"/>
            <a:r>
              <a:rPr lang="en-IN" sz="4800" dirty="0">
                <a:latin typeface="Arial MT Pro Bold" panose="020B0604020202020204" charset="0"/>
              </a:rPr>
              <a:t>Prompt Optimisation and </a:t>
            </a:r>
            <a:r>
              <a:rPr lang="en-IN" sz="4800" dirty="0" err="1">
                <a:latin typeface="Arial MT Pro Bold" panose="020B0604020202020204" charset="0"/>
              </a:rPr>
              <a:t>DSPy</a:t>
            </a:r>
            <a:r>
              <a:rPr lang="en-IN" sz="4800" dirty="0">
                <a:latin typeface="Arial MT Pro Bold" panose="020B0604020202020204" charset="0"/>
              </a:rPr>
              <a:t> Frameworks</a:t>
            </a:r>
          </a:p>
          <a:p>
            <a:pPr marL="302259" lvl="1"/>
            <a:endParaRPr lang="en-IN" sz="7200" dirty="0">
              <a:latin typeface="Inria Serif" panose="020B0604020202020204" charset="0"/>
            </a:endParaRPr>
          </a:p>
        </p:txBody>
      </p:sp>
      <p:sp>
        <p:nvSpPr>
          <p:cNvPr id="16" name="TextBox 15">
            <a:extLst>
              <a:ext uri="{FF2B5EF4-FFF2-40B4-BE49-F238E27FC236}">
                <a16:creationId xmlns:a16="http://schemas.microsoft.com/office/drawing/2014/main" id="{A8F90195-BE6B-739A-21B6-B27DE8B5E28A}"/>
              </a:ext>
            </a:extLst>
          </p:cNvPr>
          <p:cNvSpPr txBox="1"/>
          <p:nvPr/>
        </p:nvSpPr>
        <p:spPr>
          <a:xfrm>
            <a:off x="304800" y="2780651"/>
            <a:ext cx="9560551" cy="5909310"/>
          </a:xfrm>
          <a:prstGeom prst="rect">
            <a:avLst/>
          </a:prstGeom>
          <a:noFill/>
        </p:spPr>
        <p:txBody>
          <a:bodyPr wrap="square">
            <a:spAutoFit/>
          </a:bodyPr>
          <a:lstStyle/>
          <a:p>
            <a:pPr marL="342900" indent="-342900" algn="just">
              <a:buFont typeface="Arial" panose="020B0604020202020204" pitchFamily="34" charset="0"/>
              <a:buChar char="•"/>
            </a:pPr>
            <a:r>
              <a:rPr lang="en-US" sz="2100" dirty="0">
                <a:latin typeface="Inria Serif" panose="020B0604020202020204" charset="0"/>
              </a:rPr>
              <a:t>Traditional prompt engineering relies on manual trial and error . It is time-consuming and breaks down in multi-stage pipelines where a small change in one prompt can affect the entire system [4], [5].</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err="1">
                <a:latin typeface="Inria Serif" panose="020B0604020202020204" charset="0"/>
              </a:rPr>
              <a:t>DSPy</a:t>
            </a:r>
            <a:r>
              <a:rPr lang="en-US" sz="2100" dirty="0">
                <a:latin typeface="Inria Serif" panose="020B0604020202020204" charset="0"/>
              </a:rPr>
              <a:t> treats LLM pipelines as </a:t>
            </a:r>
            <a:r>
              <a:rPr lang="en-US" sz="2100" dirty="0" err="1">
                <a:latin typeface="Inria Serif" panose="020B0604020202020204" charset="0"/>
              </a:rPr>
              <a:t>compilable</a:t>
            </a:r>
            <a:r>
              <a:rPr lang="en-US" sz="2100" dirty="0">
                <a:latin typeface="Inria Serif" panose="020B0604020202020204" charset="0"/>
              </a:rPr>
              <a:t> text transformation graphs, automatically </a:t>
            </a:r>
            <a:r>
              <a:rPr lang="en-US" sz="2100" dirty="0" err="1">
                <a:latin typeface="Inria Serif" panose="020B0604020202020204" charset="0"/>
              </a:rPr>
              <a:t>optimising</a:t>
            </a:r>
            <a:r>
              <a:rPr lang="en-US" sz="2100" dirty="0">
                <a:latin typeface="Inria Serif" panose="020B0604020202020204" charset="0"/>
              </a:rPr>
              <a:t> prompts through traces and few-shot examples. It improved accuracy from 33% to 82% on GPT-3.5 and from 9% to 47% on Llama2-13b within minutes [5].</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Building on </a:t>
            </a:r>
            <a:r>
              <a:rPr lang="en-US" sz="2100" dirty="0" err="1">
                <a:latin typeface="Inria Serif" panose="020B0604020202020204" charset="0"/>
              </a:rPr>
              <a:t>DSPy</a:t>
            </a:r>
            <a:r>
              <a:rPr lang="en-US" sz="2100" dirty="0">
                <a:latin typeface="Inria Serif" panose="020B0604020202020204" charset="0"/>
              </a:rPr>
              <a:t>, MIPROv2 uses a Bayesian surrogate model to jointly </a:t>
            </a:r>
            <a:r>
              <a:rPr lang="en-US" sz="2100" dirty="0" err="1">
                <a:latin typeface="Inria Serif" panose="020B0604020202020204" charset="0"/>
              </a:rPr>
              <a:t>optimise</a:t>
            </a:r>
            <a:r>
              <a:rPr lang="en-US" sz="2100" dirty="0">
                <a:latin typeface="Inria Serif" panose="020B0604020202020204" charset="0"/>
              </a:rPr>
              <a:t> both instructions and few-shot demonstrations, outperforming baselines on five of seven diverse </a:t>
            </a:r>
            <a:r>
              <a:rPr lang="en-US" sz="2100" dirty="0" err="1">
                <a:latin typeface="Inria Serif" panose="020B0604020202020204" charset="0"/>
              </a:rPr>
              <a:t>programmes</a:t>
            </a:r>
            <a:r>
              <a:rPr lang="en-US" sz="2100" dirty="0">
                <a:latin typeface="Inria Serif" panose="020B0604020202020204" charset="0"/>
              </a:rPr>
              <a:t> by up to 13% accuracy [6].</a:t>
            </a:r>
          </a:p>
          <a:p>
            <a:pPr algn="just"/>
            <a:r>
              <a:rPr lang="en-US" sz="2100" dirty="0">
                <a:latin typeface="Inria Serif" panose="020B0604020202020204" charset="0"/>
              </a:rPr>
              <a:t> </a:t>
            </a:r>
          </a:p>
          <a:p>
            <a:pPr marL="342900" indent="-342900" algn="just">
              <a:buFont typeface="Arial" panose="020B0604020202020204" pitchFamily="34" charset="0"/>
              <a:buChar char="•"/>
            </a:pPr>
            <a:r>
              <a:rPr lang="en-US" sz="2100" dirty="0">
                <a:latin typeface="Inria Serif" panose="020B0604020202020204" charset="0"/>
              </a:rPr>
              <a:t>All existing prompt optimisation methods focus on single tasks with no application to multi-agent trading systems. No research has implemented continuous prompt optimisation driven by real trading outcomes such as profits, losses, and risk-adjusted returns.</a:t>
            </a:r>
          </a:p>
          <a:p>
            <a:pPr algn="just"/>
            <a:endParaRPr lang="en-IN" sz="2100" dirty="0">
              <a:latin typeface="Inria Serif" panose="020B0604020202020204" charset="0"/>
            </a:endParaRPr>
          </a:p>
        </p:txBody>
      </p:sp>
      <p:sp>
        <p:nvSpPr>
          <p:cNvPr id="18" name="TextBox 17">
            <a:extLst>
              <a:ext uri="{FF2B5EF4-FFF2-40B4-BE49-F238E27FC236}">
                <a16:creationId xmlns:a16="http://schemas.microsoft.com/office/drawing/2014/main" id="{7FC709F1-5139-ED0D-207A-C11CF35A9E8F}"/>
              </a:ext>
            </a:extLst>
          </p:cNvPr>
          <p:cNvSpPr txBox="1"/>
          <p:nvPr/>
        </p:nvSpPr>
        <p:spPr>
          <a:xfrm>
            <a:off x="76200" y="8801100"/>
            <a:ext cx="10385457" cy="1954381"/>
          </a:xfrm>
          <a:prstGeom prst="rect">
            <a:avLst/>
          </a:prstGeom>
          <a:noFill/>
        </p:spPr>
        <p:txBody>
          <a:bodyPr wrap="square">
            <a:spAutoFit/>
          </a:bodyPr>
          <a:lstStyle/>
          <a:p>
            <a:pPr algn="just"/>
            <a:r>
              <a:rPr lang="en-IN" sz="1100" dirty="0">
                <a:effectLst/>
                <a:latin typeface="Aptos" panose="020B0004020202020204" pitchFamily="34" charset="0"/>
                <a:ea typeface="Aptos" panose="020B0004020202020204" pitchFamily="34" charset="0"/>
                <a:cs typeface="Times New Roman" panose="02020603050405020304" pitchFamily="18" charset="0"/>
              </a:rPr>
              <a:t>4 . </a:t>
            </a:r>
            <a:r>
              <a:rPr lang="en-IN" sz="1100" dirty="0"/>
              <a:t>A. Nair, A. Banerjee, L. </a:t>
            </a:r>
            <a:r>
              <a:rPr lang="en-IN" sz="1100" dirty="0" err="1"/>
              <a:t>Mombaerts</a:t>
            </a:r>
            <a:r>
              <a:rPr lang="en-IN" sz="1100" dirty="0"/>
              <a:t>, M. Hagen, and T. </a:t>
            </a:r>
            <a:r>
              <a:rPr lang="en-IN" sz="1100" dirty="0" err="1"/>
              <a:t>Borogovac</a:t>
            </a:r>
            <a:r>
              <a:rPr lang="en-IN" sz="1100" dirty="0"/>
              <a:t>, “Tournament of Prompts: Evolving LLM Instructions Through Structured Debates and Elo Ratings,” Jul. 22, 2025, </a:t>
            </a:r>
            <a:r>
              <a:rPr lang="en-IN" sz="1100" i="1" dirty="0" err="1"/>
              <a:t>arXiv</a:t>
            </a:r>
            <a:r>
              <a:rPr lang="en-IN" sz="1100" dirty="0"/>
              <a:t>: arXiv:2506.00178. </a:t>
            </a:r>
            <a:r>
              <a:rPr lang="en-IN" sz="1100" dirty="0" err="1"/>
              <a:t>doi</a:t>
            </a:r>
            <a:r>
              <a:rPr lang="en-IN" sz="1100" dirty="0"/>
              <a:t>: 10.48550/arXiv.2506.00178.</a:t>
            </a:r>
          </a:p>
          <a:p>
            <a:pPr algn="just"/>
            <a:endParaRPr lang="en-IN" sz="1100" dirty="0"/>
          </a:p>
          <a:p>
            <a:pPr algn="just"/>
            <a:r>
              <a:rPr lang="en-IN" sz="1100" dirty="0"/>
              <a:t>5. O. Khattab </a:t>
            </a:r>
            <a:r>
              <a:rPr lang="en-IN" sz="1100" i="1" dirty="0"/>
              <a:t>et al.</a:t>
            </a:r>
            <a:r>
              <a:rPr lang="en-IN" sz="1100" dirty="0"/>
              <a:t>, “</a:t>
            </a:r>
            <a:r>
              <a:rPr lang="en-IN" sz="1100" dirty="0" err="1"/>
              <a:t>DSPy</a:t>
            </a:r>
            <a:r>
              <a:rPr lang="en-IN" sz="1100" dirty="0"/>
              <a:t>: Compiling Declarative Language Model Calls into Self-Improving Pipelines,” Oct. 05, 2023, </a:t>
            </a:r>
            <a:r>
              <a:rPr lang="en-IN" sz="1100" i="1" dirty="0" err="1"/>
              <a:t>arXiv</a:t>
            </a:r>
            <a:r>
              <a:rPr lang="en-IN" sz="1100" dirty="0"/>
              <a:t>: arXiv:2310.03714. </a:t>
            </a:r>
            <a:r>
              <a:rPr lang="en-IN" sz="1100" dirty="0" err="1"/>
              <a:t>doi</a:t>
            </a:r>
            <a:r>
              <a:rPr lang="en-IN" sz="1100" dirty="0"/>
              <a:t>: 10.48550/arXiv.2310.03714.</a:t>
            </a:r>
          </a:p>
          <a:p>
            <a:pPr algn="just"/>
            <a:endParaRPr lang="en-IN" sz="1100" dirty="0"/>
          </a:p>
          <a:p>
            <a:pPr algn="just"/>
            <a:r>
              <a:rPr lang="en-IN" sz="1100" dirty="0"/>
              <a:t>6. K. Opsahl-Ong </a:t>
            </a:r>
            <a:r>
              <a:rPr lang="en-IN" sz="1100" i="1" dirty="0"/>
              <a:t>et al.</a:t>
            </a:r>
            <a:r>
              <a:rPr lang="en-IN" sz="1100" dirty="0"/>
              <a:t>, “Optimizing Instructions and Demonstrations for Multi-Stage Language Model Programs,” Oct. 06, 2024, </a:t>
            </a:r>
            <a:r>
              <a:rPr lang="en-IN" sz="1100" i="1" dirty="0" err="1"/>
              <a:t>arXiv</a:t>
            </a:r>
            <a:r>
              <a:rPr lang="en-IN" sz="1100" dirty="0"/>
              <a:t>: arXiv:2406.11695. </a:t>
            </a:r>
            <a:r>
              <a:rPr lang="en-IN" sz="1100" dirty="0" err="1"/>
              <a:t>doi</a:t>
            </a:r>
            <a:r>
              <a:rPr lang="en-IN" sz="1100" dirty="0"/>
              <a:t>: 10.48550/arXiv.2406.11695.</a:t>
            </a:r>
          </a:p>
          <a:p>
            <a:pPr algn="just"/>
            <a:endParaRPr lang="en-IN" sz="1100" dirty="0"/>
          </a:p>
          <a:p>
            <a:pPr algn="just"/>
            <a:endParaRPr lang="en-IN" sz="1100" dirty="0"/>
          </a:p>
          <a:p>
            <a:pPr algn="just"/>
            <a:endParaRPr lang="en-IN" sz="1100" dirty="0"/>
          </a:p>
          <a:p>
            <a:pPr algn="just"/>
            <a:endParaRPr lang="en-IN" sz="1100" dirty="0"/>
          </a:p>
        </p:txBody>
      </p:sp>
    </p:spTree>
    <p:extLst>
      <p:ext uri="{BB962C8B-B14F-4D97-AF65-F5344CB8AC3E}">
        <p14:creationId xmlns:p14="http://schemas.microsoft.com/office/powerpoint/2010/main" val="368546118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2E770-C6A8-563A-EC2A-1E203B34A0D7}"/>
            </a:ext>
          </a:extLst>
        </p:cNvPr>
        <p:cNvGrpSpPr/>
        <p:nvPr/>
      </p:nvGrpSpPr>
      <p:grpSpPr>
        <a:xfrm>
          <a:off x="0" y="0"/>
          <a:ext cx="0" cy="0"/>
          <a:chOff x="0" y="0"/>
          <a:chExt cx="0" cy="0"/>
        </a:xfrm>
      </p:grpSpPr>
      <p:sp>
        <p:nvSpPr>
          <p:cNvPr id="7" name="Freeform 2">
            <a:extLst>
              <a:ext uri="{FF2B5EF4-FFF2-40B4-BE49-F238E27FC236}">
                <a16:creationId xmlns:a16="http://schemas.microsoft.com/office/drawing/2014/main" id="{0F27B9F6-0E83-64D9-3E4B-C5AE7020CD3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r>
              <a:rPr lang="en-IN"/>
              <a:t>FinRL three-layer modular architecture showing data processing, agent training, and live trading components [15]</a:t>
            </a:r>
            <a:endParaRPr lang="en-IN" dirty="0"/>
          </a:p>
        </p:txBody>
      </p:sp>
      <p:grpSp>
        <p:nvGrpSpPr>
          <p:cNvPr id="8" name="Group 3">
            <a:extLst>
              <a:ext uri="{FF2B5EF4-FFF2-40B4-BE49-F238E27FC236}">
                <a16:creationId xmlns:a16="http://schemas.microsoft.com/office/drawing/2014/main" id="{C9C1D380-4478-30E7-DB30-9DDE23265F62}"/>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6558DF49-0986-E7C8-EC62-61D1669DD40E}"/>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11769504-683B-7D29-B679-D9E3305905F6}"/>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446563A4-6991-6E4E-BCEA-B199C5D77DE0}"/>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20478416-67E1-DA57-01C0-EBCE2EACF99F}"/>
              </a:ext>
            </a:extLst>
          </p:cNvPr>
          <p:cNvSpPr txBox="1"/>
          <p:nvPr/>
        </p:nvSpPr>
        <p:spPr>
          <a:xfrm>
            <a:off x="281955" y="630579"/>
            <a:ext cx="9560550" cy="1569660"/>
          </a:xfrm>
          <a:prstGeom prst="rect">
            <a:avLst/>
          </a:prstGeom>
          <a:noFill/>
        </p:spPr>
        <p:txBody>
          <a:bodyPr wrap="square">
            <a:spAutoFit/>
          </a:bodyPr>
          <a:lstStyle/>
          <a:p>
            <a:pPr marL="302259" lvl="1"/>
            <a:r>
              <a:rPr lang="en-IN" sz="4800" dirty="0">
                <a:latin typeface="Arial MT Pro Bold" panose="020B0604020202020204" charset="0"/>
              </a:rPr>
              <a:t>Reinforcement Learning for Portfolio Management </a:t>
            </a:r>
          </a:p>
        </p:txBody>
      </p:sp>
      <p:sp>
        <p:nvSpPr>
          <p:cNvPr id="16" name="TextBox 15">
            <a:extLst>
              <a:ext uri="{FF2B5EF4-FFF2-40B4-BE49-F238E27FC236}">
                <a16:creationId xmlns:a16="http://schemas.microsoft.com/office/drawing/2014/main" id="{73345755-E79E-470D-3EFD-2777A51E8CC4}"/>
              </a:ext>
            </a:extLst>
          </p:cNvPr>
          <p:cNvSpPr txBox="1"/>
          <p:nvPr/>
        </p:nvSpPr>
        <p:spPr>
          <a:xfrm>
            <a:off x="239728" y="3334235"/>
            <a:ext cx="9982200" cy="4293483"/>
          </a:xfrm>
          <a:prstGeom prst="rect">
            <a:avLst/>
          </a:prstGeom>
          <a:noFill/>
        </p:spPr>
        <p:txBody>
          <a:bodyPr wrap="square">
            <a:spAutoFit/>
          </a:bodyPr>
          <a:lstStyle/>
          <a:p>
            <a:pPr marL="342900" indent="-342900" algn="just">
              <a:buFont typeface="Arial" panose="020B0604020202020204" pitchFamily="34" charset="0"/>
              <a:buChar char="•"/>
            </a:pPr>
            <a:r>
              <a:rPr lang="en-US" sz="2100" dirty="0" err="1">
                <a:latin typeface="Inria Serif" panose="020B0604020202020204" charset="0"/>
              </a:rPr>
              <a:t>FinRL</a:t>
            </a:r>
            <a:r>
              <a:rPr lang="en-US" sz="2100" dirty="0">
                <a:latin typeface="Inria Serif" panose="020B0604020202020204" charset="0"/>
              </a:rPr>
              <a:t> achieved 52.61% </a:t>
            </a:r>
            <a:r>
              <a:rPr lang="en-US" sz="2100" dirty="0" err="1">
                <a:latin typeface="Inria Serif" panose="020B0604020202020204" charset="0"/>
              </a:rPr>
              <a:t>annualised</a:t>
            </a:r>
            <a:r>
              <a:rPr lang="en-US" sz="2100" dirty="0">
                <a:latin typeface="Inria Serif" panose="020B0604020202020204" charset="0"/>
              </a:rPr>
              <a:t> return with a Sharpe ratio of 2.81, outperforming traditional portfolio methods that assume static markets [7][8].</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FLAG-TRADER combined a 135M parameter LLM with PPO, achieving 50.39% return on TSLA and outperforming GPT-4o despite its small size [7].</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Most RL systems suffer large drawdowns during crashes, are tested only in </a:t>
            </a:r>
            <a:r>
              <a:rPr lang="en-US" sz="2100" dirty="0" err="1">
                <a:latin typeface="Inria Serif" panose="020B0604020202020204" charset="0"/>
              </a:rPr>
              <a:t>favourable</a:t>
            </a:r>
            <a:r>
              <a:rPr lang="en-US" sz="2100" dirty="0">
                <a:latin typeface="Inria Serif" panose="020B0604020202020204" charset="0"/>
              </a:rPr>
              <a:t> conditions, and face a significant gap between </a:t>
            </a:r>
            <a:r>
              <a:rPr lang="en-US" sz="2100" dirty="0" err="1">
                <a:latin typeface="Inria Serif" panose="020B0604020202020204" charset="0"/>
              </a:rPr>
              <a:t>backtesting</a:t>
            </a:r>
            <a:r>
              <a:rPr lang="en-US" sz="2100" dirty="0">
                <a:latin typeface="Inria Serif" panose="020B0604020202020204" charset="0"/>
              </a:rPr>
              <a:t> and live trading performance [7][8][9].</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No existing RL system implements dynamic prompt optimisation, self-correcting feedback loops, or dynamic trailing stop-loss mechanisms </a:t>
            </a:r>
            <a:endParaRPr lang="en-IN" sz="2100" dirty="0">
              <a:latin typeface="Inria Serif" panose="020B0604020202020204" charset="0"/>
            </a:endParaRPr>
          </a:p>
        </p:txBody>
      </p:sp>
      <p:sp>
        <p:nvSpPr>
          <p:cNvPr id="18" name="TextBox 17">
            <a:extLst>
              <a:ext uri="{FF2B5EF4-FFF2-40B4-BE49-F238E27FC236}">
                <a16:creationId xmlns:a16="http://schemas.microsoft.com/office/drawing/2014/main" id="{2DA151D0-D06B-BB3F-66A1-85F5C8F3E209}"/>
              </a:ext>
            </a:extLst>
          </p:cNvPr>
          <p:cNvSpPr txBox="1"/>
          <p:nvPr/>
        </p:nvSpPr>
        <p:spPr>
          <a:xfrm>
            <a:off x="21336" y="8411051"/>
            <a:ext cx="10619022" cy="2292935"/>
          </a:xfrm>
          <a:prstGeom prst="rect">
            <a:avLst/>
          </a:prstGeom>
          <a:noFill/>
        </p:spPr>
        <p:txBody>
          <a:bodyPr wrap="square">
            <a:spAutoFit/>
          </a:bodyPr>
          <a:lstStyle/>
          <a:p>
            <a:pPr algn="just"/>
            <a:r>
              <a:rPr lang="en-IN" sz="1100" dirty="0"/>
              <a:t>15. L. A. Agrawal </a:t>
            </a:r>
            <a:r>
              <a:rPr lang="en-IN" sz="1100" i="1" dirty="0"/>
              <a:t>et al.</a:t>
            </a:r>
            <a:r>
              <a:rPr lang="en-IN" sz="1100" dirty="0"/>
              <a:t>, “GEPA: Reflective Prompt Evolution Can Outperform Reinforcement Learning,” Feb. 14, 2026, </a:t>
            </a:r>
            <a:r>
              <a:rPr lang="en-IN" sz="1100" i="1" dirty="0" err="1"/>
              <a:t>arXiv</a:t>
            </a:r>
            <a:r>
              <a:rPr lang="en-IN" sz="1100" dirty="0"/>
              <a:t>: arXiv:2507.19457. </a:t>
            </a:r>
            <a:r>
              <a:rPr lang="en-IN" sz="1100" dirty="0" err="1"/>
              <a:t>doi</a:t>
            </a:r>
            <a:r>
              <a:rPr lang="en-IN" sz="1100" dirty="0"/>
              <a:t>: 10.48550/arXiv.2507.19457.</a:t>
            </a:r>
          </a:p>
          <a:p>
            <a:pPr algn="just"/>
            <a:endParaRPr lang="en-IN" sz="1100" dirty="0"/>
          </a:p>
          <a:p>
            <a:pPr algn="just"/>
            <a:r>
              <a:rPr lang="en-IN" sz="1100" dirty="0"/>
              <a:t>16. L. A. Agrawal </a:t>
            </a:r>
            <a:r>
              <a:rPr lang="en-IN" sz="1100" i="1" dirty="0"/>
              <a:t>et al.</a:t>
            </a:r>
            <a:r>
              <a:rPr lang="en-IN" sz="1100" dirty="0"/>
              <a:t>, “GEPA: Reflective Prompt Evolution Can Outperform Reinforcement Learning,” Feb. 14, 2026, </a:t>
            </a:r>
            <a:r>
              <a:rPr lang="en-IN" sz="1100" i="1" dirty="0" err="1"/>
              <a:t>arXiv</a:t>
            </a:r>
            <a:r>
              <a:rPr lang="en-IN" sz="1100" dirty="0"/>
              <a:t>: arXiv:2507.19457. </a:t>
            </a:r>
            <a:r>
              <a:rPr lang="en-IN" sz="1100" dirty="0" err="1"/>
              <a:t>doi</a:t>
            </a:r>
            <a:r>
              <a:rPr lang="en-IN" sz="1100" dirty="0"/>
              <a:t>: 10.48550/arXiv.2507.19457.</a:t>
            </a:r>
          </a:p>
          <a:p>
            <a:pPr algn="just"/>
            <a:endParaRPr lang="en-IN" sz="1100" dirty="0"/>
          </a:p>
          <a:p>
            <a:pPr algn="just"/>
            <a:r>
              <a:rPr lang="en-IN" sz="1100" dirty="0"/>
              <a:t>25. G. Xiong </a:t>
            </a:r>
            <a:r>
              <a:rPr lang="en-IN" sz="1100" i="1" dirty="0"/>
              <a:t>et al.</a:t>
            </a:r>
            <a:r>
              <a:rPr lang="en-IN" sz="1100" dirty="0"/>
              <a:t>, “FLAG-Trader: Fusion LLM-Agent with Gradient-based Reinforcement Learning for Financial Trading,” Feb. 19, 2025, </a:t>
            </a:r>
            <a:r>
              <a:rPr lang="en-IN" sz="1100" i="1" dirty="0" err="1"/>
              <a:t>arXiv</a:t>
            </a:r>
            <a:r>
              <a:rPr lang="en-IN" sz="1100" dirty="0"/>
              <a:t>: arXiv:2502.11433. </a:t>
            </a:r>
            <a:r>
              <a:rPr lang="en-IN" sz="1100" dirty="0" err="1"/>
              <a:t>doi</a:t>
            </a:r>
            <a:r>
              <a:rPr lang="en-IN" sz="1100" dirty="0"/>
              <a:t>: 10.48550/arXiv.2502.11433.</a:t>
            </a:r>
          </a:p>
          <a:p>
            <a:pPr algn="just"/>
            <a:endParaRPr lang="en-IN" sz="1100" dirty="0"/>
          </a:p>
          <a:p>
            <a:pPr algn="just"/>
            <a:r>
              <a:rPr lang="en-IN" sz="1100" dirty="0"/>
              <a:t>27 .P. </a:t>
            </a:r>
            <a:r>
              <a:rPr lang="en-IN" sz="1100" dirty="0" err="1"/>
              <a:t>Ndikum</a:t>
            </a:r>
            <a:r>
              <a:rPr lang="en-IN" sz="1100" dirty="0"/>
              <a:t> and S. </a:t>
            </a:r>
            <a:r>
              <a:rPr lang="en-IN" sz="1100" dirty="0" err="1"/>
              <a:t>Ndikum</a:t>
            </a:r>
            <a:r>
              <a:rPr lang="en-IN" sz="1100" dirty="0"/>
              <a:t>, “Advancing Investment Frontiers: Industry-grade Deep Reinforcement Learning for Portfolio Optimization,” Feb. 27, 2024, </a:t>
            </a:r>
            <a:r>
              <a:rPr lang="en-IN" sz="1100" i="1" dirty="0" err="1"/>
              <a:t>arXiv</a:t>
            </a:r>
            <a:r>
              <a:rPr lang="en-IN" sz="1100" dirty="0"/>
              <a:t>: arXiv:2403.07916. </a:t>
            </a:r>
            <a:r>
              <a:rPr lang="en-IN" sz="1100" dirty="0" err="1"/>
              <a:t>doi</a:t>
            </a:r>
            <a:r>
              <a:rPr lang="en-IN" sz="1100" dirty="0"/>
              <a:t>: 10.48550/arXiv.2403.07916.</a:t>
            </a:r>
          </a:p>
          <a:p>
            <a:pPr algn="just"/>
            <a:endParaRPr lang="en-IN" sz="1100" dirty="0"/>
          </a:p>
          <a:p>
            <a:pPr algn="just"/>
            <a:endParaRPr lang="en-IN" sz="1100" dirty="0"/>
          </a:p>
          <a:p>
            <a:pPr algn="just"/>
            <a:endParaRPr lang="en-IN" sz="1100" dirty="0"/>
          </a:p>
          <a:p>
            <a:pPr algn="just"/>
            <a:endParaRPr lang="en-IN" sz="1100" dirty="0"/>
          </a:p>
        </p:txBody>
      </p:sp>
      <p:pic>
        <p:nvPicPr>
          <p:cNvPr id="3" name="Picture 2">
            <a:extLst>
              <a:ext uri="{FF2B5EF4-FFF2-40B4-BE49-F238E27FC236}">
                <a16:creationId xmlns:a16="http://schemas.microsoft.com/office/drawing/2014/main" id="{BBDD415A-2E6C-7824-38D1-E3EC463DC65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487057" y="2019300"/>
            <a:ext cx="5954244" cy="5084240"/>
          </a:xfrm>
          <a:prstGeom prst="rect">
            <a:avLst/>
          </a:prstGeom>
          <a:noFill/>
          <a:ln>
            <a:noFill/>
          </a:ln>
        </p:spPr>
      </p:pic>
      <p:sp>
        <p:nvSpPr>
          <p:cNvPr id="5" name="TextBox 4">
            <a:extLst>
              <a:ext uri="{FF2B5EF4-FFF2-40B4-BE49-F238E27FC236}">
                <a16:creationId xmlns:a16="http://schemas.microsoft.com/office/drawing/2014/main" id="{5597EF5C-C9A6-E230-A81C-C276F61D7D78}"/>
              </a:ext>
            </a:extLst>
          </p:cNvPr>
          <p:cNvSpPr txBox="1"/>
          <p:nvPr/>
        </p:nvSpPr>
        <p:spPr>
          <a:xfrm>
            <a:off x="11734800" y="7810500"/>
            <a:ext cx="6068358" cy="584775"/>
          </a:xfrm>
          <a:prstGeom prst="rect">
            <a:avLst/>
          </a:prstGeom>
          <a:noFill/>
        </p:spPr>
        <p:txBody>
          <a:bodyPr wrap="square">
            <a:spAutoFit/>
          </a:bodyPr>
          <a:lstStyle/>
          <a:p>
            <a:r>
              <a:rPr lang="en-IN" sz="1600" dirty="0" err="1">
                <a:effectLst/>
                <a:latin typeface="Aptos" panose="020B0004020202020204" pitchFamily="34" charset="0"/>
                <a:ea typeface="Aptos" panose="020B0004020202020204" pitchFamily="34" charset="0"/>
                <a:cs typeface="Times New Roman" panose="02020603050405020304" pitchFamily="18" charset="0"/>
              </a:rPr>
              <a:t>FinRL</a:t>
            </a:r>
            <a:r>
              <a:rPr lang="en-IN" sz="1600" dirty="0">
                <a:effectLst/>
                <a:latin typeface="Aptos" panose="020B0004020202020204" pitchFamily="34" charset="0"/>
                <a:ea typeface="Aptos" panose="020B0004020202020204" pitchFamily="34" charset="0"/>
                <a:cs typeface="Times New Roman" panose="02020603050405020304" pitchFamily="18" charset="0"/>
              </a:rPr>
              <a:t> three-layer modular architecture showing data processing, agent training, and live trading components [15]</a:t>
            </a:r>
            <a:endParaRPr lang="en-IN" sz="1600" dirty="0"/>
          </a:p>
        </p:txBody>
      </p:sp>
    </p:spTree>
    <p:extLst>
      <p:ext uri="{BB962C8B-B14F-4D97-AF65-F5344CB8AC3E}">
        <p14:creationId xmlns:p14="http://schemas.microsoft.com/office/powerpoint/2010/main" val="316048804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C9247-48B7-2850-0BD4-D6C5A112F20C}"/>
            </a:ext>
          </a:extLst>
        </p:cNvPr>
        <p:cNvGrpSpPr/>
        <p:nvPr/>
      </p:nvGrpSpPr>
      <p:grpSpPr>
        <a:xfrm>
          <a:off x="0" y="0"/>
          <a:ext cx="0" cy="0"/>
          <a:chOff x="0" y="0"/>
          <a:chExt cx="0" cy="0"/>
        </a:xfrm>
      </p:grpSpPr>
      <p:sp>
        <p:nvSpPr>
          <p:cNvPr id="7" name="Freeform 2">
            <a:extLst>
              <a:ext uri="{FF2B5EF4-FFF2-40B4-BE49-F238E27FC236}">
                <a16:creationId xmlns:a16="http://schemas.microsoft.com/office/drawing/2014/main" id="{F2715D4A-89C5-C8F2-F201-57E757D8D987}"/>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r>
              <a:rPr lang="en-IN"/>
              <a:t>FinRL three-layer modular architecture showing data processing, agent training, and live trading components [15]</a:t>
            </a:r>
            <a:endParaRPr lang="en-IN" dirty="0"/>
          </a:p>
        </p:txBody>
      </p:sp>
      <p:grpSp>
        <p:nvGrpSpPr>
          <p:cNvPr id="8" name="Group 3">
            <a:extLst>
              <a:ext uri="{FF2B5EF4-FFF2-40B4-BE49-F238E27FC236}">
                <a16:creationId xmlns:a16="http://schemas.microsoft.com/office/drawing/2014/main" id="{507DE603-BFAA-CB0D-A5E8-40E6ADF22925}"/>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762895BA-027D-9233-0790-6ED00A9823E8}"/>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D062754B-370E-1172-09BD-7AA5DF06127D}"/>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F687914B-8C08-E13B-5FAF-47BED87E07D2}"/>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7E8F921A-A6BE-9955-0928-0345804D0B66}"/>
              </a:ext>
            </a:extLst>
          </p:cNvPr>
          <p:cNvSpPr txBox="1"/>
          <p:nvPr/>
        </p:nvSpPr>
        <p:spPr>
          <a:xfrm>
            <a:off x="123354" y="1305497"/>
            <a:ext cx="9560550" cy="1569660"/>
          </a:xfrm>
          <a:prstGeom prst="rect">
            <a:avLst/>
          </a:prstGeom>
          <a:noFill/>
        </p:spPr>
        <p:txBody>
          <a:bodyPr wrap="square">
            <a:spAutoFit/>
          </a:bodyPr>
          <a:lstStyle/>
          <a:p>
            <a:pPr marL="302259" lvl="1"/>
            <a:r>
              <a:rPr lang="en-IN" sz="4800" b="1" dirty="0">
                <a:latin typeface="Arial MT Pro Bold" panose="020B0604020202020204" charset="0"/>
              </a:rPr>
              <a:t>Financial Sentiment Analysis</a:t>
            </a:r>
          </a:p>
          <a:p>
            <a:pPr marL="302259" lvl="1"/>
            <a:endParaRPr lang="en-IN" sz="4800" dirty="0">
              <a:latin typeface="Arial MT Pro Bold" panose="020B0604020202020204" charset="0"/>
            </a:endParaRPr>
          </a:p>
        </p:txBody>
      </p:sp>
      <p:sp>
        <p:nvSpPr>
          <p:cNvPr id="16" name="TextBox 15">
            <a:extLst>
              <a:ext uri="{FF2B5EF4-FFF2-40B4-BE49-F238E27FC236}">
                <a16:creationId xmlns:a16="http://schemas.microsoft.com/office/drawing/2014/main" id="{557021F3-E3F4-8A52-107C-D3A020D2E92E}"/>
              </a:ext>
            </a:extLst>
          </p:cNvPr>
          <p:cNvSpPr txBox="1"/>
          <p:nvPr/>
        </p:nvSpPr>
        <p:spPr>
          <a:xfrm>
            <a:off x="388312" y="2930351"/>
            <a:ext cx="9836304" cy="5586145"/>
          </a:xfrm>
          <a:prstGeom prst="rect">
            <a:avLst/>
          </a:prstGeom>
          <a:noFill/>
        </p:spPr>
        <p:txBody>
          <a:bodyPr wrap="square">
            <a:spAutoFit/>
          </a:bodyPr>
          <a:lstStyle/>
          <a:p>
            <a:pPr marL="342900" indent="-342900" algn="just">
              <a:buFont typeface="Arial" panose="020B0604020202020204" pitchFamily="34" charset="0"/>
              <a:buChar char="•"/>
            </a:pPr>
            <a:r>
              <a:rPr lang="en-US" sz="2100" dirty="0">
                <a:latin typeface="Inria Serif" panose="020B0604020202020204" charset="0"/>
              </a:rPr>
              <a:t>Early dictionary-based methods showed little correlation with stock returns, while OPT sentiment signals yielded 355% cumulative returns from 2021 to 2023 with a Sharpe ratio of 3.05, significantly outperforming conventional approaches [10].</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WSB Reddit sentiment improved prediction of meme stock prices like GME and AMC. Even though standard models like </a:t>
            </a:r>
            <a:r>
              <a:rPr lang="en-US" sz="2100" dirty="0" err="1">
                <a:latin typeface="Inria Serif" panose="020B0604020202020204" charset="0"/>
              </a:rPr>
              <a:t>FinBERT</a:t>
            </a:r>
            <a:r>
              <a:rPr lang="en-US" sz="2100" dirty="0">
                <a:latin typeface="Inria Serif" panose="020B0604020202020204" charset="0"/>
              </a:rPr>
              <a:t> failed on social media text due to slang, memes, and sarcasm [11].</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A hybrid approach combining GPT-2 sentiment with technical indicators like MACD delivered 5.77% return compared to negative 0.696% for buy-and-hold, showing sentiment works best alongside other data sources [12].</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IN" sz="2100" dirty="0">
                <a:latin typeface="Inria Serif" panose="020B0604020202020204" charset="0"/>
              </a:rPr>
              <a:t>No existing system integrates sentiment analysis within a multi-agent framework alongside technical, fundamental, and macroeconomic agents. </a:t>
            </a:r>
            <a:r>
              <a:rPr lang="en-US" sz="2100" dirty="0">
                <a:latin typeface="Inria Serif" panose="020B0604020202020204" charset="0"/>
              </a:rPr>
              <a:t>N</a:t>
            </a:r>
            <a:r>
              <a:rPr lang="en-IN" sz="2100" dirty="0">
                <a:latin typeface="Inria Serif" panose="020B0604020202020204" charset="0"/>
              </a:rPr>
              <a:t>one implement feedback loops that optimise sentiment prompts based on actual trading outcomes.</a:t>
            </a:r>
          </a:p>
        </p:txBody>
      </p:sp>
      <p:sp>
        <p:nvSpPr>
          <p:cNvPr id="18" name="TextBox 17">
            <a:extLst>
              <a:ext uri="{FF2B5EF4-FFF2-40B4-BE49-F238E27FC236}">
                <a16:creationId xmlns:a16="http://schemas.microsoft.com/office/drawing/2014/main" id="{215E38CA-182E-1529-791C-83B2CB7EFA7B}"/>
              </a:ext>
            </a:extLst>
          </p:cNvPr>
          <p:cNvSpPr txBox="1"/>
          <p:nvPr/>
        </p:nvSpPr>
        <p:spPr>
          <a:xfrm>
            <a:off x="1" y="8895945"/>
            <a:ext cx="10612926" cy="1446550"/>
          </a:xfrm>
          <a:prstGeom prst="rect">
            <a:avLst/>
          </a:prstGeom>
          <a:noFill/>
        </p:spPr>
        <p:txBody>
          <a:bodyPr wrap="square">
            <a:spAutoFit/>
          </a:bodyPr>
          <a:lstStyle/>
          <a:p>
            <a:pPr algn="just"/>
            <a:r>
              <a:rPr lang="en-IN" sz="1100" dirty="0"/>
              <a:t>10. K. </a:t>
            </a:r>
            <a:r>
              <a:rPr lang="en-IN" sz="1100" dirty="0" err="1"/>
              <a:t>Kirtac</a:t>
            </a:r>
            <a:r>
              <a:rPr lang="en-IN" sz="1100" dirty="0"/>
              <a:t> and G. Germano, “Sentiment trading with large language models,” </a:t>
            </a:r>
            <a:r>
              <a:rPr lang="en-IN" sz="1100" i="1" dirty="0"/>
              <a:t>Finance Res. Lett.</a:t>
            </a:r>
            <a:r>
              <a:rPr lang="en-IN" sz="1100" dirty="0"/>
              <a:t>, vol. 62, p. 105227, Apr. 2024, </a:t>
            </a:r>
            <a:r>
              <a:rPr lang="en-IN" sz="1100" dirty="0" err="1"/>
              <a:t>doi</a:t>
            </a:r>
            <a:r>
              <a:rPr lang="en-IN" sz="1100" dirty="0"/>
              <a:t>: 10.1016/j.frl.2024.105227.</a:t>
            </a:r>
          </a:p>
          <a:p>
            <a:pPr algn="just"/>
            <a:endParaRPr lang="en-IN" sz="1100" dirty="0"/>
          </a:p>
          <a:p>
            <a:pPr algn="just"/>
            <a:r>
              <a:rPr lang="en-IN" sz="1100" dirty="0"/>
              <a:t>11. A. M. M. Rahman, A. Uddin, and G. “Grace” Wang, “Evaluating Financial Sentiment Analysis with Annotators Instruction Assisted Prompting: Enhancing Contextual Interpretation and Stock Prediction Accuracy,” May 09, 2025, </a:t>
            </a:r>
            <a:r>
              <a:rPr lang="en-IN" sz="1100" i="1" dirty="0" err="1"/>
              <a:t>arXiv</a:t>
            </a:r>
            <a:r>
              <a:rPr lang="en-IN" sz="1100" dirty="0"/>
              <a:t>: arXiv:2505.07871. </a:t>
            </a:r>
            <a:r>
              <a:rPr lang="en-IN" sz="1100" dirty="0" err="1"/>
              <a:t>doi</a:t>
            </a:r>
            <a:r>
              <a:rPr lang="en-IN" sz="1100" dirty="0"/>
              <a:t>: 10.48550/arXiv.2505.07871.</a:t>
            </a:r>
          </a:p>
          <a:p>
            <a:pPr algn="just"/>
            <a:endParaRPr lang="en-IN" sz="1100" dirty="0"/>
          </a:p>
          <a:p>
            <a:pPr algn="just"/>
            <a:r>
              <a:rPr lang="en-IN" sz="1100" dirty="0"/>
              <a:t>12. H. Liu, Z. Lin, and R. R. Rojas, “Enhancing Trading Performance Through Sentiment Analysis with Large Language Models: Evidence from the S&amp;P 500,” Jul. 13, 2025, </a:t>
            </a:r>
            <a:r>
              <a:rPr lang="en-IN" sz="1100" i="1" dirty="0" err="1"/>
              <a:t>arXiv</a:t>
            </a:r>
            <a:r>
              <a:rPr lang="en-IN" sz="1100" dirty="0"/>
              <a:t>: arXiv:2507.09739. </a:t>
            </a:r>
            <a:r>
              <a:rPr lang="en-IN" sz="1100" dirty="0" err="1"/>
              <a:t>doi</a:t>
            </a:r>
            <a:r>
              <a:rPr lang="en-IN" sz="1100" dirty="0"/>
              <a:t>: 10.48550/arXiv.2507.09739.</a:t>
            </a:r>
          </a:p>
          <a:p>
            <a:pPr algn="just"/>
            <a:endParaRPr lang="en-IN" sz="1100" dirty="0"/>
          </a:p>
        </p:txBody>
      </p:sp>
      <p:sp>
        <p:nvSpPr>
          <p:cNvPr id="5" name="TextBox 4">
            <a:extLst>
              <a:ext uri="{FF2B5EF4-FFF2-40B4-BE49-F238E27FC236}">
                <a16:creationId xmlns:a16="http://schemas.microsoft.com/office/drawing/2014/main" id="{23AE3097-525E-85B8-FB2B-2E6AA151E773}"/>
              </a:ext>
            </a:extLst>
          </p:cNvPr>
          <p:cNvSpPr txBox="1"/>
          <p:nvPr/>
        </p:nvSpPr>
        <p:spPr>
          <a:xfrm>
            <a:off x="11135299" y="7124700"/>
            <a:ext cx="6068358" cy="830997"/>
          </a:xfrm>
          <a:prstGeom prst="rect">
            <a:avLst/>
          </a:prstGeom>
          <a:noFill/>
        </p:spPr>
        <p:txBody>
          <a:bodyPr wrap="square">
            <a:spAutoFit/>
          </a:bodyPr>
          <a:lstStyle/>
          <a:p>
            <a:pPr algn="just"/>
            <a:r>
              <a:rPr lang="en-IN" sz="1600" i="1" dirty="0"/>
              <a:t>Instruction tuning template for Instruct-</a:t>
            </a:r>
            <a:r>
              <a:rPr lang="en-IN" sz="1600" i="1" dirty="0" err="1"/>
              <a:t>FinGPT</a:t>
            </a:r>
            <a:r>
              <a:rPr lang="en-IN" sz="1600" i="1" dirty="0"/>
              <a:t> showing how sentiment data is formatted for LLM processing  [11]</a:t>
            </a:r>
          </a:p>
          <a:p>
            <a:endParaRPr lang="en-IN" sz="1600" dirty="0"/>
          </a:p>
        </p:txBody>
      </p:sp>
      <p:pic>
        <p:nvPicPr>
          <p:cNvPr id="2" name="Picture 1">
            <a:extLst>
              <a:ext uri="{FF2B5EF4-FFF2-40B4-BE49-F238E27FC236}">
                <a16:creationId xmlns:a16="http://schemas.microsoft.com/office/drawing/2014/main" id="{39064C39-6CF0-009B-E333-71D77A36B286}"/>
              </a:ext>
            </a:extLst>
          </p:cNvPr>
          <p:cNvPicPr>
            <a:picLocks noChangeAspect="1"/>
          </p:cNvPicPr>
          <p:nvPr/>
        </p:nvPicPr>
        <p:blipFill>
          <a:blip r:embed="rId5"/>
          <a:stretch>
            <a:fillRect/>
          </a:stretch>
        </p:blipFill>
        <p:spPr>
          <a:xfrm>
            <a:off x="10783954" y="2935023"/>
            <a:ext cx="7257682" cy="3961867"/>
          </a:xfrm>
          <a:prstGeom prst="rect">
            <a:avLst/>
          </a:prstGeom>
        </p:spPr>
      </p:pic>
    </p:spTree>
    <p:extLst>
      <p:ext uri="{BB962C8B-B14F-4D97-AF65-F5344CB8AC3E}">
        <p14:creationId xmlns:p14="http://schemas.microsoft.com/office/powerpoint/2010/main" val="24443219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52E15-6809-A39A-F6FD-E9CC1802A9F7}"/>
            </a:ext>
          </a:extLst>
        </p:cNvPr>
        <p:cNvGrpSpPr/>
        <p:nvPr/>
      </p:nvGrpSpPr>
      <p:grpSpPr>
        <a:xfrm>
          <a:off x="0" y="0"/>
          <a:ext cx="0" cy="0"/>
          <a:chOff x="0" y="0"/>
          <a:chExt cx="0" cy="0"/>
        </a:xfrm>
      </p:grpSpPr>
      <p:sp>
        <p:nvSpPr>
          <p:cNvPr id="7" name="Freeform 2">
            <a:extLst>
              <a:ext uri="{FF2B5EF4-FFF2-40B4-BE49-F238E27FC236}">
                <a16:creationId xmlns:a16="http://schemas.microsoft.com/office/drawing/2014/main" id="{449C80BF-A4CA-6951-2F57-29CD2721E52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r>
              <a:rPr lang="en-IN"/>
              <a:t>FinRL three-layer modular architecture showing data processing, agent training, and live trading components [15]</a:t>
            </a:r>
            <a:endParaRPr lang="en-IN" dirty="0"/>
          </a:p>
        </p:txBody>
      </p:sp>
      <p:grpSp>
        <p:nvGrpSpPr>
          <p:cNvPr id="8" name="Group 3">
            <a:extLst>
              <a:ext uri="{FF2B5EF4-FFF2-40B4-BE49-F238E27FC236}">
                <a16:creationId xmlns:a16="http://schemas.microsoft.com/office/drawing/2014/main" id="{97CEB670-C2EF-8472-DBE4-A3195E4EC699}"/>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58771BBB-82ED-604D-02FF-C6A91F645CB6}"/>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13FDE5C4-248B-AE1E-D81A-4D1C78B44E0F}"/>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5E89CBC7-4308-AD57-913E-B54ECCA3F2CD}"/>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F5ECEFD4-3E5A-0A99-8658-18EE428EA0F8}"/>
              </a:ext>
            </a:extLst>
          </p:cNvPr>
          <p:cNvSpPr txBox="1"/>
          <p:nvPr/>
        </p:nvSpPr>
        <p:spPr>
          <a:xfrm>
            <a:off x="123354" y="1305497"/>
            <a:ext cx="9560550" cy="1569660"/>
          </a:xfrm>
          <a:prstGeom prst="rect">
            <a:avLst/>
          </a:prstGeom>
          <a:noFill/>
        </p:spPr>
        <p:txBody>
          <a:bodyPr wrap="square">
            <a:spAutoFit/>
          </a:bodyPr>
          <a:lstStyle/>
          <a:p>
            <a:pPr marL="302259" lvl="1" algn="just"/>
            <a:r>
              <a:rPr lang="en-IN" sz="4800" dirty="0">
                <a:latin typeface="Arial MT Pro Bold" panose="020B0604020202020204" charset="0"/>
              </a:rPr>
              <a:t>LLM Agent Frameworks</a:t>
            </a:r>
          </a:p>
          <a:p>
            <a:pPr marL="302259" lvl="1" algn="just"/>
            <a:endParaRPr lang="en-IN" sz="4800" dirty="0">
              <a:latin typeface="Arial MT Pro Bold" panose="020B0604020202020204" charset="0"/>
            </a:endParaRPr>
          </a:p>
        </p:txBody>
      </p:sp>
      <p:sp>
        <p:nvSpPr>
          <p:cNvPr id="16" name="TextBox 15">
            <a:extLst>
              <a:ext uri="{FF2B5EF4-FFF2-40B4-BE49-F238E27FC236}">
                <a16:creationId xmlns:a16="http://schemas.microsoft.com/office/drawing/2014/main" id="{D9B6BE07-828A-57C7-DE57-232EECF13510}"/>
              </a:ext>
            </a:extLst>
          </p:cNvPr>
          <p:cNvSpPr txBox="1"/>
          <p:nvPr/>
        </p:nvSpPr>
        <p:spPr>
          <a:xfrm>
            <a:off x="457608" y="3295548"/>
            <a:ext cx="9226296" cy="4939814"/>
          </a:xfrm>
          <a:prstGeom prst="rect">
            <a:avLst/>
          </a:prstGeom>
          <a:noFill/>
        </p:spPr>
        <p:txBody>
          <a:bodyPr wrap="square">
            <a:spAutoFit/>
          </a:bodyPr>
          <a:lstStyle/>
          <a:p>
            <a:pPr marL="342900" indent="-342900">
              <a:buFont typeface="Arial" panose="020B0604020202020204" pitchFamily="34" charset="0"/>
              <a:buChar char="•"/>
            </a:pPr>
            <a:r>
              <a:rPr lang="en-US" sz="2100" dirty="0">
                <a:latin typeface="Inria Serif" panose="020B0604020202020204" charset="0"/>
              </a:rPr>
              <a:t>Chain-of-Thought increased math solving from 18% to 57%, while </a:t>
            </a:r>
            <a:r>
              <a:rPr lang="en-US" sz="2100" dirty="0" err="1">
                <a:latin typeface="Inria Serif" panose="020B0604020202020204" charset="0"/>
              </a:rPr>
              <a:t>ReAct</a:t>
            </a:r>
            <a:r>
              <a:rPr lang="en-US" sz="2100" dirty="0">
                <a:latin typeface="Inria Serif" panose="020B0604020202020204" charset="0"/>
              </a:rPr>
              <a:t> reduced hallucinations by combining reasoning with external tool use [14][15].</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err="1">
                <a:latin typeface="Inria Serif" panose="020B0604020202020204" charset="0"/>
              </a:rPr>
              <a:t>Reflexion</a:t>
            </a:r>
            <a:r>
              <a:rPr lang="en-US" sz="2100" dirty="0">
                <a:latin typeface="Inria Serif" panose="020B0604020202020204" charset="0"/>
              </a:rPr>
              <a:t> used verbal reinforcement learning to achieve 91% coding accuracy, surpassing GPT-4's 80.1%, though memory is limited to 1 to 3 past experiences [16].</a:t>
            </a:r>
          </a:p>
          <a:p>
            <a:pPr marL="342900" indent="-342900">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err="1">
                <a:latin typeface="Inria Serif" panose="020B0604020202020204" charset="0"/>
              </a:rPr>
              <a:t>MetaGPT</a:t>
            </a:r>
            <a:r>
              <a:rPr lang="en-US" sz="2100" dirty="0">
                <a:latin typeface="Inria Serif" panose="020B0604020202020204" charset="0"/>
              </a:rPr>
              <a:t> assigned distinct agent roles mimicking real teams, achieving 100% task completion and 85.9% on </a:t>
            </a:r>
            <a:r>
              <a:rPr lang="en-US" sz="2100" dirty="0" err="1">
                <a:latin typeface="Inria Serif" panose="020B0604020202020204" charset="0"/>
              </a:rPr>
              <a:t>HumanEval</a:t>
            </a:r>
            <a:r>
              <a:rPr lang="en-US" sz="2100" dirty="0">
                <a:latin typeface="Inria Serif" panose="020B0604020202020204" charset="0"/>
              </a:rPr>
              <a:t> [13].</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No framework implements prompt optimisation based on real trading outcomes, collaborative financial analysis, or dynamic trailing stop-loss mechanisms.</a:t>
            </a:r>
          </a:p>
          <a:p>
            <a:pPr marL="342900" indent="-342900">
              <a:buFont typeface="Arial" panose="020B0604020202020204" pitchFamily="34" charset="0"/>
              <a:buChar char="•"/>
            </a:pPr>
            <a:endParaRPr lang="en-IN" sz="2100" dirty="0">
              <a:latin typeface="Inria Serif" panose="020B0604020202020204" charset="0"/>
            </a:endParaRPr>
          </a:p>
        </p:txBody>
      </p:sp>
      <p:sp>
        <p:nvSpPr>
          <p:cNvPr id="6" name="TextBox 5">
            <a:extLst>
              <a:ext uri="{FF2B5EF4-FFF2-40B4-BE49-F238E27FC236}">
                <a16:creationId xmlns:a16="http://schemas.microsoft.com/office/drawing/2014/main" id="{325F3DC3-1319-6AE7-8F0B-00EEF594A963}"/>
              </a:ext>
            </a:extLst>
          </p:cNvPr>
          <p:cNvSpPr txBox="1"/>
          <p:nvPr/>
        </p:nvSpPr>
        <p:spPr>
          <a:xfrm>
            <a:off x="152400" y="-302686"/>
            <a:ext cx="10640358" cy="10742086"/>
          </a:xfrm>
          <a:prstGeom prst="rect">
            <a:avLst/>
          </a:prstGeom>
        </p:spPr>
        <p:txBody>
          <a:bodyPr lIns="50800" tIns="50800" rIns="50800" bIns="50800" rtlCol="0" anchor="ctr"/>
          <a:lstStyle/>
          <a:p>
            <a:pPr algn="ctr">
              <a:lnSpc>
                <a:spcPts val="2659"/>
              </a:lnSpc>
              <a:spcBef>
                <a:spcPct val="0"/>
              </a:spcBef>
            </a:pPr>
            <a:endParaRPr/>
          </a:p>
        </p:txBody>
      </p:sp>
      <p:sp>
        <p:nvSpPr>
          <p:cNvPr id="12" name="TextBox 11">
            <a:extLst>
              <a:ext uri="{FF2B5EF4-FFF2-40B4-BE49-F238E27FC236}">
                <a16:creationId xmlns:a16="http://schemas.microsoft.com/office/drawing/2014/main" id="{8F32CA32-DD28-FE6D-A91B-363150377A47}"/>
              </a:ext>
            </a:extLst>
          </p:cNvPr>
          <p:cNvSpPr txBox="1"/>
          <p:nvPr/>
        </p:nvSpPr>
        <p:spPr>
          <a:xfrm>
            <a:off x="0" y="8387762"/>
            <a:ext cx="10640358" cy="1615827"/>
          </a:xfrm>
          <a:prstGeom prst="rect">
            <a:avLst/>
          </a:prstGeom>
          <a:noFill/>
        </p:spPr>
        <p:txBody>
          <a:bodyPr wrap="square">
            <a:spAutoFit/>
          </a:bodyPr>
          <a:lstStyle/>
          <a:p>
            <a:pPr algn="just"/>
            <a:endParaRPr lang="en-IN" sz="1100" dirty="0"/>
          </a:p>
          <a:p>
            <a:pPr algn="just"/>
            <a:r>
              <a:rPr lang="en-IN" sz="1100" dirty="0"/>
              <a:t>13. S. Hong </a:t>
            </a:r>
            <a:r>
              <a:rPr lang="en-IN" sz="1100" i="1" dirty="0"/>
              <a:t>et al.</a:t>
            </a:r>
            <a:r>
              <a:rPr lang="en-IN" sz="1100" dirty="0"/>
              <a:t>, “</a:t>
            </a:r>
            <a:r>
              <a:rPr lang="en-IN" sz="1100" dirty="0" err="1"/>
              <a:t>MetaGPT</a:t>
            </a:r>
            <a:r>
              <a:rPr lang="en-IN" sz="1100" dirty="0"/>
              <a:t>: Meta Programming for A Multi-Agent Collaborative Framework,” Nov. 01, 2024, </a:t>
            </a:r>
            <a:r>
              <a:rPr lang="en-IN" sz="1100" i="1" dirty="0" err="1"/>
              <a:t>arXiv</a:t>
            </a:r>
            <a:r>
              <a:rPr lang="en-IN" sz="1100" dirty="0"/>
              <a:t>: arXiv:2308.00352. </a:t>
            </a:r>
            <a:r>
              <a:rPr lang="en-IN" sz="1100" dirty="0" err="1"/>
              <a:t>doi</a:t>
            </a:r>
            <a:r>
              <a:rPr lang="en-IN" sz="1100" dirty="0"/>
              <a:t>: 10.48550/arXiv.2308.00352.</a:t>
            </a:r>
          </a:p>
          <a:p>
            <a:pPr algn="just"/>
            <a:endParaRPr lang="en-IN" sz="1100" dirty="0"/>
          </a:p>
          <a:p>
            <a:pPr algn="just"/>
            <a:r>
              <a:rPr lang="en-IN" sz="1100" dirty="0"/>
              <a:t>14. J. Wei </a:t>
            </a:r>
            <a:r>
              <a:rPr lang="en-IN" sz="1100" i="1" dirty="0"/>
              <a:t>et al.</a:t>
            </a:r>
            <a:r>
              <a:rPr lang="en-IN" sz="1100" dirty="0"/>
              <a:t>, “Chain-of-Thought Prompting Elicits Reasoning in Large Language Models,” Jan. 10, 2023, </a:t>
            </a:r>
            <a:r>
              <a:rPr lang="en-IN" sz="1100" i="1" dirty="0" err="1"/>
              <a:t>arXiv</a:t>
            </a:r>
            <a:r>
              <a:rPr lang="en-IN" sz="1100" dirty="0"/>
              <a:t>: arXiv:2201.11903. </a:t>
            </a:r>
            <a:r>
              <a:rPr lang="en-IN" sz="1100" dirty="0" err="1"/>
              <a:t>doi</a:t>
            </a:r>
            <a:r>
              <a:rPr lang="en-IN" sz="1100" dirty="0"/>
              <a:t>: 10.48550/arXiv.2201.11903.</a:t>
            </a:r>
          </a:p>
          <a:p>
            <a:pPr algn="just"/>
            <a:endParaRPr lang="en-IN" sz="1100" dirty="0"/>
          </a:p>
          <a:p>
            <a:pPr algn="just"/>
            <a:r>
              <a:rPr lang="en-IN" sz="1100" dirty="0"/>
              <a:t>15. S. Yao </a:t>
            </a:r>
            <a:r>
              <a:rPr lang="en-IN" sz="1100" i="1" dirty="0"/>
              <a:t>et al.</a:t>
            </a:r>
            <a:r>
              <a:rPr lang="en-IN" sz="1100" dirty="0"/>
              <a:t>, “</a:t>
            </a:r>
            <a:r>
              <a:rPr lang="en-IN" sz="1100" dirty="0" err="1"/>
              <a:t>ReAct</a:t>
            </a:r>
            <a:r>
              <a:rPr lang="en-IN" sz="1100" dirty="0"/>
              <a:t>: Synergizing Reasoning and Acting in Language Models,” Mar. 10, 2023, </a:t>
            </a:r>
            <a:r>
              <a:rPr lang="en-IN" sz="1100" i="1" dirty="0" err="1"/>
              <a:t>arXiv</a:t>
            </a:r>
            <a:r>
              <a:rPr lang="en-IN" sz="1100" dirty="0"/>
              <a:t>: arXiv:2210.03629. </a:t>
            </a:r>
            <a:r>
              <a:rPr lang="en-IN" sz="1100" dirty="0" err="1"/>
              <a:t>doi</a:t>
            </a:r>
            <a:r>
              <a:rPr lang="en-IN" sz="1100" dirty="0"/>
              <a:t>: 10.48550/arXiv.2210.03629.</a:t>
            </a:r>
          </a:p>
          <a:p>
            <a:pPr algn="just"/>
            <a:endParaRPr lang="en-IN" sz="1100" dirty="0"/>
          </a:p>
          <a:p>
            <a:pPr algn="just"/>
            <a:r>
              <a:rPr lang="en-IN" sz="1100" dirty="0"/>
              <a:t>16. 1 N. Shinn, F. Cassano, E. Berman, A. Gopinath, K. Narasimhan, and S. Yao, “Reflexion: Language Agents with Verbal Reinforcement Learning,” Oct. 10, 2023, </a:t>
            </a:r>
            <a:r>
              <a:rPr lang="en-IN" sz="1100" i="1" dirty="0" err="1"/>
              <a:t>arXiv</a:t>
            </a:r>
            <a:r>
              <a:rPr lang="en-IN" sz="1100" dirty="0"/>
              <a:t>: arXiv:2303.11366. </a:t>
            </a:r>
            <a:r>
              <a:rPr lang="en-IN" sz="1100" dirty="0" err="1"/>
              <a:t>doi</a:t>
            </a:r>
            <a:r>
              <a:rPr lang="en-IN" sz="1100" dirty="0"/>
              <a:t>: 10.48550/arXiv.2303.11366.</a:t>
            </a:r>
          </a:p>
        </p:txBody>
      </p:sp>
      <p:pic>
        <p:nvPicPr>
          <p:cNvPr id="14" name="Picture 13">
            <a:extLst>
              <a:ext uri="{FF2B5EF4-FFF2-40B4-BE49-F238E27FC236}">
                <a16:creationId xmlns:a16="http://schemas.microsoft.com/office/drawing/2014/main" id="{C0A97AE5-0F14-4786-3092-27ACC4E7DA8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845297" y="2550903"/>
            <a:ext cx="7319349" cy="5172295"/>
          </a:xfrm>
          <a:prstGeom prst="rect">
            <a:avLst/>
          </a:prstGeom>
          <a:noFill/>
          <a:ln>
            <a:noFill/>
          </a:ln>
        </p:spPr>
      </p:pic>
      <p:sp>
        <p:nvSpPr>
          <p:cNvPr id="15" name="TextBox 14">
            <a:extLst>
              <a:ext uri="{FF2B5EF4-FFF2-40B4-BE49-F238E27FC236}">
                <a16:creationId xmlns:a16="http://schemas.microsoft.com/office/drawing/2014/main" id="{A1846253-4165-5E22-5F3B-B6C12C7D8E2F}"/>
              </a:ext>
            </a:extLst>
          </p:cNvPr>
          <p:cNvSpPr txBox="1"/>
          <p:nvPr/>
        </p:nvSpPr>
        <p:spPr>
          <a:xfrm>
            <a:off x="11100816" y="7884771"/>
            <a:ext cx="6934200" cy="830997"/>
          </a:xfrm>
          <a:prstGeom prst="rect">
            <a:avLst/>
          </a:prstGeom>
          <a:noFill/>
        </p:spPr>
        <p:txBody>
          <a:bodyPr wrap="square">
            <a:spAutoFit/>
          </a:bodyPr>
          <a:lstStyle/>
          <a:p>
            <a:r>
              <a:rPr lang="en-IN" sz="1600" dirty="0" err="1"/>
              <a:t>MetaGPT</a:t>
            </a:r>
            <a:r>
              <a:rPr lang="en-IN" sz="1600" dirty="0"/>
              <a:t> framework showing software development SOPs with different agent roles (Product Manager, Architect, Engineer, QA) and the shared message pool for communication [13]</a:t>
            </a:r>
          </a:p>
        </p:txBody>
      </p:sp>
    </p:spTree>
    <p:extLst>
      <p:ext uri="{BB962C8B-B14F-4D97-AF65-F5344CB8AC3E}">
        <p14:creationId xmlns:p14="http://schemas.microsoft.com/office/powerpoint/2010/main" val="301915068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09347-7874-5853-8F14-CB7F66760409}"/>
            </a:ext>
          </a:extLst>
        </p:cNvPr>
        <p:cNvGrpSpPr/>
        <p:nvPr/>
      </p:nvGrpSpPr>
      <p:grpSpPr>
        <a:xfrm>
          <a:off x="0" y="0"/>
          <a:ext cx="0" cy="0"/>
          <a:chOff x="0" y="0"/>
          <a:chExt cx="0" cy="0"/>
        </a:xfrm>
      </p:grpSpPr>
      <p:grpSp>
        <p:nvGrpSpPr>
          <p:cNvPr id="8" name="Group 3">
            <a:extLst>
              <a:ext uri="{FF2B5EF4-FFF2-40B4-BE49-F238E27FC236}">
                <a16:creationId xmlns:a16="http://schemas.microsoft.com/office/drawing/2014/main" id="{AD02917D-72FA-87F5-27C3-6AA6723E4EE1}"/>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5491D504-CE6B-675F-9329-3BE0DE41012D}"/>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7A966E7B-AD6B-C853-313D-4FF3A61782AA}"/>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EF4E3670-E7CF-BAC4-D6C3-E72EE7C5AF43}"/>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1696693E-9871-4B5D-46AB-C64F8D9B060C}"/>
              </a:ext>
            </a:extLst>
          </p:cNvPr>
          <p:cNvSpPr txBox="1"/>
          <p:nvPr/>
        </p:nvSpPr>
        <p:spPr>
          <a:xfrm>
            <a:off x="139212" y="1208324"/>
            <a:ext cx="9560550" cy="1569660"/>
          </a:xfrm>
          <a:prstGeom prst="rect">
            <a:avLst/>
          </a:prstGeom>
          <a:noFill/>
        </p:spPr>
        <p:txBody>
          <a:bodyPr wrap="square">
            <a:spAutoFit/>
          </a:bodyPr>
          <a:lstStyle/>
          <a:p>
            <a:pPr marL="302259" lvl="1"/>
            <a:r>
              <a:rPr lang="en-IN" sz="4800" b="1" dirty="0"/>
              <a:t>Financial Large Language Models</a:t>
            </a:r>
          </a:p>
          <a:p>
            <a:pPr marL="302259" lvl="1"/>
            <a:endParaRPr lang="en-IN" sz="4800" dirty="0">
              <a:latin typeface="Arial MT Pro Bold" panose="020B0604020202020204" charset="0"/>
            </a:endParaRPr>
          </a:p>
        </p:txBody>
      </p:sp>
      <p:sp>
        <p:nvSpPr>
          <p:cNvPr id="16" name="TextBox 15">
            <a:extLst>
              <a:ext uri="{FF2B5EF4-FFF2-40B4-BE49-F238E27FC236}">
                <a16:creationId xmlns:a16="http://schemas.microsoft.com/office/drawing/2014/main" id="{C5029B58-56A6-7470-2F44-9793397265DB}"/>
              </a:ext>
            </a:extLst>
          </p:cNvPr>
          <p:cNvSpPr txBox="1"/>
          <p:nvPr/>
        </p:nvSpPr>
        <p:spPr>
          <a:xfrm>
            <a:off x="473466" y="2777984"/>
            <a:ext cx="9226296" cy="5909310"/>
          </a:xfrm>
          <a:prstGeom prst="rect">
            <a:avLst/>
          </a:prstGeom>
          <a:noFill/>
        </p:spPr>
        <p:txBody>
          <a:bodyPr wrap="square">
            <a:spAutoFit/>
          </a:bodyPr>
          <a:lstStyle/>
          <a:p>
            <a:pPr marL="342900" indent="-342900" algn="just">
              <a:buFont typeface="Arial" panose="020B0604020202020204" pitchFamily="34" charset="0"/>
              <a:buChar char="•"/>
            </a:pPr>
            <a:r>
              <a:rPr lang="en-US" sz="2100" dirty="0" err="1">
                <a:latin typeface="Inria Serif" panose="020B0604020202020204" charset="0"/>
              </a:rPr>
              <a:t>FinGPT</a:t>
            </a:r>
            <a:r>
              <a:rPr lang="en-US" sz="2100" dirty="0">
                <a:latin typeface="Inria Serif" panose="020B0604020202020204" charset="0"/>
              </a:rPr>
              <a:t> reduced fine-tuning costs from $3 million to approximately $300 using </a:t>
            </a:r>
            <a:r>
              <a:rPr lang="en-US" sz="2100" dirty="0" err="1">
                <a:latin typeface="Inria Serif" panose="020B0604020202020204" charset="0"/>
              </a:rPr>
              <a:t>LoRA</a:t>
            </a:r>
            <a:r>
              <a:rPr lang="en-US" sz="2100" dirty="0">
                <a:latin typeface="Inria Serif" panose="020B0604020202020204" charset="0"/>
              </a:rPr>
              <a:t>. It </a:t>
            </a:r>
            <a:r>
              <a:rPr lang="en-US" sz="2100" dirty="0" err="1">
                <a:latin typeface="Inria Serif" panose="020B0604020202020204" charset="0"/>
              </a:rPr>
              <a:t>achievied</a:t>
            </a:r>
            <a:r>
              <a:rPr lang="en-US" sz="2100" dirty="0">
                <a:latin typeface="Inria Serif" panose="020B0604020202020204" charset="0"/>
              </a:rPr>
              <a:t> 82.1% sentiment accuracy and outperforming </a:t>
            </a:r>
            <a:r>
              <a:rPr lang="en-US" sz="2100" dirty="0" err="1">
                <a:latin typeface="Inria Serif" panose="020B0604020202020204" charset="0"/>
              </a:rPr>
              <a:t>BloombergGPT</a:t>
            </a:r>
            <a:r>
              <a:rPr lang="en-US" sz="2100" dirty="0">
                <a:latin typeface="Inria Serif" panose="020B0604020202020204" charset="0"/>
              </a:rPr>
              <a:t> and zero-shot ChatGPT [17].</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err="1">
                <a:latin typeface="Inria Serif" panose="020B0604020202020204" charset="0"/>
              </a:rPr>
              <a:t>LLMFactor</a:t>
            </a:r>
            <a:r>
              <a:rPr lang="en-US" sz="2100" dirty="0">
                <a:latin typeface="Inria Serif" panose="020B0604020202020204" charset="0"/>
              </a:rPr>
              <a:t> extracted specific factors explaining price movements rather than simple sentiment labels, achieving 63% accuracy on US markets and outperforming state-of-the-art methods by up to 11% [18].</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SEP combined </a:t>
            </a:r>
            <a:r>
              <a:rPr lang="en-US" sz="2100" dirty="0" err="1">
                <a:latin typeface="Inria Serif" panose="020B0604020202020204" charset="0"/>
              </a:rPr>
              <a:t>summarisation</a:t>
            </a:r>
            <a:r>
              <a:rPr lang="en-US" sz="2100" dirty="0">
                <a:latin typeface="Inria Serif" panose="020B0604020202020204" charset="0"/>
              </a:rPr>
              <a:t>, explanation, and prediction with PPO reinforcement learning, outperforming traditional deep learning methods by teaching the model to make decisive directional predictions from mixed sentiment [19].</a:t>
            </a:r>
          </a:p>
          <a:p>
            <a:pPr marL="342900" indent="-342900" algn="just">
              <a:buFont typeface="Arial" panose="020B0604020202020204" pitchFamily="34" charset="0"/>
              <a:buChar char="•"/>
            </a:pPr>
            <a:endParaRPr lang="en-US" sz="2100" dirty="0">
              <a:latin typeface="Inria Serif" panose="020B0604020202020204" charset="0"/>
            </a:endParaRPr>
          </a:p>
          <a:p>
            <a:pPr marL="342900" indent="-342900" algn="just">
              <a:buFont typeface="Arial" panose="020B0604020202020204" pitchFamily="34" charset="0"/>
              <a:buChar char="•"/>
            </a:pPr>
            <a:r>
              <a:rPr lang="en-US" sz="2100" dirty="0">
                <a:latin typeface="Inria Serif" panose="020B0604020202020204" charset="0"/>
              </a:rPr>
              <a:t>No financial LLM works within a multi-agent architecture, implements continuous prompt optimisation based on real trading outcomes, or integrates technical, fundamental, sentiment, and macroeconomic analysis into a unified framework</a:t>
            </a:r>
          </a:p>
          <a:p>
            <a:pPr marL="342900" indent="-342900" algn="just">
              <a:buFont typeface="Arial" panose="020B0604020202020204" pitchFamily="34" charset="0"/>
              <a:buChar char="•"/>
            </a:pPr>
            <a:endParaRPr lang="en-US" sz="2100" dirty="0">
              <a:latin typeface="Inria Serif" panose="020B0604020202020204" charset="0"/>
            </a:endParaRPr>
          </a:p>
        </p:txBody>
      </p:sp>
      <p:sp>
        <p:nvSpPr>
          <p:cNvPr id="18" name="TextBox 17">
            <a:extLst>
              <a:ext uri="{FF2B5EF4-FFF2-40B4-BE49-F238E27FC236}">
                <a16:creationId xmlns:a16="http://schemas.microsoft.com/office/drawing/2014/main" id="{F875ED58-2A3E-92E9-077A-C928D8CA1637}"/>
              </a:ext>
            </a:extLst>
          </p:cNvPr>
          <p:cNvSpPr txBox="1"/>
          <p:nvPr/>
        </p:nvSpPr>
        <p:spPr>
          <a:xfrm>
            <a:off x="49847" y="8687294"/>
            <a:ext cx="10640358" cy="1446550"/>
          </a:xfrm>
          <a:prstGeom prst="rect">
            <a:avLst/>
          </a:prstGeom>
          <a:noFill/>
        </p:spPr>
        <p:txBody>
          <a:bodyPr wrap="square">
            <a:spAutoFit/>
          </a:bodyPr>
          <a:lstStyle/>
          <a:p>
            <a:pPr algn="just"/>
            <a:endParaRPr lang="en-IN" sz="1100" dirty="0"/>
          </a:p>
          <a:p>
            <a:pPr algn="just"/>
            <a:r>
              <a:rPr lang="en-IN" sz="1100" dirty="0"/>
              <a:t>49. H. Yang, X.-Y. Liu, and C. Dan Wang, “</a:t>
            </a:r>
            <a:r>
              <a:rPr lang="en-IN" sz="1100" dirty="0" err="1"/>
              <a:t>FinGPT</a:t>
            </a:r>
            <a:r>
              <a:rPr lang="en-IN" sz="1100" dirty="0"/>
              <a:t>: Open-Source Financial Large Language Models,” </a:t>
            </a:r>
            <a:r>
              <a:rPr lang="en-IN" sz="1100" i="1" dirty="0"/>
              <a:t>SSRN Electron. J.</a:t>
            </a:r>
            <a:r>
              <a:rPr lang="en-IN" sz="1100" dirty="0"/>
              <a:t>, 2023, </a:t>
            </a:r>
            <a:r>
              <a:rPr lang="en-IN" sz="1100" dirty="0" err="1"/>
              <a:t>doi</a:t>
            </a:r>
            <a:r>
              <a:rPr lang="en-IN" sz="1100" dirty="0"/>
              <a:t>: 10.2139/ssrn.4489826.</a:t>
            </a:r>
          </a:p>
          <a:p>
            <a:pPr algn="just"/>
            <a:endParaRPr lang="en-IN" sz="1100" dirty="0"/>
          </a:p>
          <a:p>
            <a:pPr algn="just"/>
            <a:r>
              <a:rPr lang="en-IN" sz="1100" dirty="0"/>
              <a:t>51. M. Wang, K. Izumi, and H. Sakaji, “</a:t>
            </a:r>
            <a:r>
              <a:rPr lang="en-IN" sz="1100" dirty="0" err="1"/>
              <a:t>LLMFactor</a:t>
            </a:r>
            <a:r>
              <a:rPr lang="en-IN" sz="1100" dirty="0"/>
              <a:t>: Extracting Profitable Factors through Prompts for Explainable Stock Movement Prediction,” in </a:t>
            </a:r>
            <a:r>
              <a:rPr lang="en-IN" sz="1100" i="1" dirty="0"/>
              <a:t>Findings of the Association for Computational Linguistics ACL 2024</a:t>
            </a:r>
            <a:r>
              <a:rPr lang="en-IN" sz="1100" dirty="0"/>
              <a:t>, Bangkok, Thailand and virtual meeting: Association for Computational Linguistics, 2024, pp. 3120–3131. </a:t>
            </a:r>
            <a:r>
              <a:rPr lang="en-IN" sz="1100" dirty="0" err="1"/>
              <a:t>doi</a:t>
            </a:r>
            <a:r>
              <a:rPr lang="en-IN" sz="1100" dirty="0"/>
              <a:t>: 10.18653/v1/2024.findings-acl.185.</a:t>
            </a:r>
          </a:p>
          <a:p>
            <a:pPr algn="just"/>
            <a:endParaRPr lang="en-IN" sz="1100" dirty="0"/>
          </a:p>
          <a:p>
            <a:pPr algn="just"/>
            <a:r>
              <a:rPr lang="en-IN" sz="1100" dirty="0"/>
              <a:t>52. K. J. L. Koa, Y. Ma, R. Ng, and T.-S. Chua, “Learning to Generate Explainable Stock Predictions using Self-Reflective Large Language Models,” in </a:t>
            </a:r>
            <a:r>
              <a:rPr lang="en-IN" sz="1100" i="1" dirty="0"/>
              <a:t>Proceedings of the ACM Web Conference 2024</a:t>
            </a:r>
            <a:r>
              <a:rPr lang="en-IN" sz="1100" dirty="0"/>
              <a:t>, Singapore </a:t>
            </a:r>
            <a:r>
              <a:rPr lang="en-IN" sz="1100" dirty="0" err="1"/>
              <a:t>Singapore</a:t>
            </a:r>
            <a:r>
              <a:rPr lang="en-IN" sz="1100" dirty="0"/>
              <a:t>: ACM, May 2024, pp. 4304–4315. </a:t>
            </a:r>
            <a:r>
              <a:rPr lang="en-IN" sz="1100" dirty="0" err="1"/>
              <a:t>doi</a:t>
            </a:r>
            <a:r>
              <a:rPr lang="en-IN" sz="1100" dirty="0"/>
              <a:t>: 10.1145/3589334.3645611.</a:t>
            </a:r>
          </a:p>
        </p:txBody>
      </p:sp>
      <p:sp>
        <p:nvSpPr>
          <p:cNvPr id="5" name="TextBox 4">
            <a:extLst>
              <a:ext uri="{FF2B5EF4-FFF2-40B4-BE49-F238E27FC236}">
                <a16:creationId xmlns:a16="http://schemas.microsoft.com/office/drawing/2014/main" id="{492DD3E5-353A-799D-A27E-08EF53DF6692}"/>
              </a:ext>
            </a:extLst>
          </p:cNvPr>
          <p:cNvSpPr txBox="1"/>
          <p:nvPr/>
        </p:nvSpPr>
        <p:spPr>
          <a:xfrm>
            <a:off x="11014131" y="8039100"/>
            <a:ext cx="6934200" cy="584775"/>
          </a:xfrm>
          <a:prstGeom prst="rect">
            <a:avLst/>
          </a:prstGeom>
          <a:noFill/>
        </p:spPr>
        <p:txBody>
          <a:bodyPr wrap="square">
            <a:spAutoFit/>
          </a:bodyPr>
          <a:lstStyle/>
          <a:p>
            <a:pPr algn="just"/>
            <a:r>
              <a:rPr lang="en-IN" sz="1600" dirty="0"/>
              <a:t>SEP framework showing Summarize, Explain, and Predict modules with self-reflective loop for generating explainable stock predictions [52]</a:t>
            </a:r>
          </a:p>
        </p:txBody>
      </p:sp>
      <p:pic>
        <p:nvPicPr>
          <p:cNvPr id="2" name="Picture 1">
            <a:extLst>
              <a:ext uri="{FF2B5EF4-FFF2-40B4-BE49-F238E27FC236}">
                <a16:creationId xmlns:a16="http://schemas.microsoft.com/office/drawing/2014/main" id="{FF1BDE6C-8855-70FB-5FC9-F7ED55BEA061}"/>
              </a:ext>
            </a:extLst>
          </p:cNvPr>
          <p:cNvPicPr>
            <a:picLocks noChangeAspect="1"/>
          </p:cNvPicPr>
          <p:nvPr/>
        </p:nvPicPr>
        <p:blipFill>
          <a:blip r:embed="rId4"/>
          <a:stretch>
            <a:fillRect/>
          </a:stretch>
        </p:blipFill>
        <p:spPr>
          <a:xfrm>
            <a:off x="10740051" y="3314700"/>
            <a:ext cx="7243149" cy="4194918"/>
          </a:xfrm>
          <a:prstGeom prst="rect">
            <a:avLst/>
          </a:prstGeom>
        </p:spPr>
      </p:pic>
    </p:spTree>
    <p:extLst>
      <p:ext uri="{BB962C8B-B14F-4D97-AF65-F5344CB8AC3E}">
        <p14:creationId xmlns:p14="http://schemas.microsoft.com/office/powerpoint/2010/main" val="307035642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9D1F0-1810-7656-58EC-DC3D265561C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9B0ED7F-E21F-B9B6-BC6E-977A9E31ED4C}"/>
              </a:ext>
            </a:extLst>
          </p:cNvPr>
          <p:cNvSpPr/>
          <p:nvPr/>
        </p:nvSpPr>
        <p:spPr>
          <a:xfrm>
            <a:off x="-30480" y="-2569"/>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D2B6882E-26B4-8E58-F733-0BB5CB68BBA4}"/>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41D30C8F-5159-0E18-F0D0-C9941AA58572}"/>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A3375E8E-FF6A-7F09-96B0-956152FDD50E}"/>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1E908659-EB78-50D4-0762-4DEA0A8CF4BF}"/>
              </a:ext>
            </a:extLst>
          </p:cNvPr>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202883A8-5B71-34FD-EC81-1333C014747B}"/>
              </a:ext>
            </a:extLst>
          </p:cNvPr>
          <p:cNvSpPr txBox="1"/>
          <p:nvPr/>
        </p:nvSpPr>
        <p:spPr>
          <a:xfrm>
            <a:off x="2356457" y="1094962"/>
            <a:ext cx="13575085" cy="1124539"/>
          </a:xfrm>
          <a:prstGeom prst="rect">
            <a:avLst/>
          </a:prstGeom>
        </p:spPr>
        <p:txBody>
          <a:bodyPr wrap="square" lIns="0" tIns="0" rIns="0" bIns="0" rtlCol="0" anchor="t">
            <a:spAutoFit/>
          </a:bodyPr>
          <a:lstStyle/>
          <a:p>
            <a:pPr algn="ctr">
              <a:lnSpc>
                <a:spcPts val="9480"/>
              </a:lnSpc>
              <a:spcBef>
                <a:spcPct val="0"/>
              </a:spcBef>
            </a:pPr>
            <a:r>
              <a:rPr lang="en-US" sz="6000" b="1" dirty="0">
                <a:solidFill>
                  <a:srgbClr val="000000"/>
                </a:solidFill>
                <a:latin typeface="Arial MT Pro Bold"/>
                <a:ea typeface="Arial MT Pro Bold"/>
                <a:cs typeface="Arial MT Pro Bold"/>
                <a:sym typeface="Arial MT Pro Bold"/>
              </a:rPr>
              <a:t>R</a:t>
            </a:r>
            <a:r>
              <a:rPr lang="en-IN" sz="6000" b="1" dirty="0">
                <a:solidFill>
                  <a:srgbClr val="000000"/>
                </a:solidFill>
                <a:latin typeface="Arial MT Pro Bold"/>
                <a:ea typeface="Arial MT Pro Bold"/>
                <a:cs typeface="Arial MT Pro Bold"/>
                <a:sym typeface="Arial MT Pro Bold"/>
              </a:rPr>
              <a:t>esearch 	Gap Table</a:t>
            </a:r>
            <a:endParaRPr lang="en-US" sz="7900" b="1" dirty="0">
              <a:solidFill>
                <a:srgbClr val="000000"/>
              </a:solidFill>
              <a:latin typeface="Arial MT Pro Bold"/>
              <a:ea typeface="Arial MT Pro Bold"/>
              <a:cs typeface="Arial MT Pro Bold"/>
              <a:sym typeface="Arial MT Pro Bold"/>
            </a:endParaRPr>
          </a:p>
        </p:txBody>
      </p:sp>
      <p:graphicFrame>
        <p:nvGraphicFramePr>
          <p:cNvPr id="274" name="Table 273">
            <a:extLst>
              <a:ext uri="{FF2B5EF4-FFF2-40B4-BE49-F238E27FC236}">
                <a16:creationId xmlns:a16="http://schemas.microsoft.com/office/drawing/2014/main" id="{A87DD1AF-55B9-B4C6-1812-A168B4DA22C7}"/>
              </a:ext>
            </a:extLst>
          </p:cNvPr>
          <p:cNvGraphicFramePr>
            <a:graphicFrameLocks noGrp="1"/>
          </p:cNvGraphicFramePr>
          <p:nvPr>
            <p:extLst>
              <p:ext uri="{D42A27DB-BD31-4B8C-83A1-F6EECF244321}">
                <p14:modId xmlns:p14="http://schemas.microsoft.com/office/powerpoint/2010/main" val="2996970737"/>
              </p:ext>
            </p:extLst>
          </p:nvPr>
        </p:nvGraphicFramePr>
        <p:xfrm>
          <a:off x="2345571" y="3009099"/>
          <a:ext cx="14401798" cy="5820683"/>
        </p:xfrm>
        <a:graphic>
          <a:graphicData uri="http://schemas.openxmlformats.org/drawingml/2006/table">
            <a:tbl>
              <a:tblPr/>
              <a:tblGrid>
                <a:gridCol w="1894974">
                  <a:extLst>
                    <a:ext uri="{9D8B030D-6E8A-4147-A177-3AD203B41FA5}">
                      <a16:colId xmlns:a16="http://schemas.microsoft.com/office/drawing/2014/main" val="173762218"/>
                    </a:ext>
                  </a:extLst>
                </a:gridCol>
                <a:gridCol w="1136984">
                  <a:extLst>
                    <a:ext uri="{9D8B030D-6E8A-4147-A177-3AD203B41FA5}">
                      <a16:colId xmlns:a16="http://schemas.microsoft.com/office/drawing/2014/main" val="4233848054"/>
                    </a:ext>
                  </a:extLst>
                </a:gridCol>
                <a:gridCol w="1136984">
                  <a:extLst>
                    <a:ext uri="{9D8B030D-6E8A-4147-A177-3AD203B41FA5}">
                      <a16:colId xmlns:a16="http://schemas.microsoft.com/office/drawing/2014/main" val="483898039"/>
                    </a:ext>
                  </a:extLst>
                </a:gridCol>
                <a:gridCol w="1136984">
                  <a:extLst>
                    <a:ext uri="{9D8B030D-6E8A-4147-A177-3AD203B41FA5}">
                      <a16:colId xmlns:a16="http://schemas.microsoft.com/office/drawing/2014/main" val="3443165444"/>
                    </a:ext>
                  </a:extLst>
                </a:gridCol>
                <a:gridCol w="1136984">
                  <a:extLst>
                    <a:ext uri="{9D8B030D-6E8A-4147-A177-3AD203B41FA5}">
                      <a16:colId xmlns:a16="http://schemas.microsoft.com/office/drawing/2014/main" val="4063923513"/>
                    </a:ext>
                  </a:extLst>
                </a:gridCol>
                <a:gridCol w="1136984">
                  <a:extLst>
                    <a:ext uri="{9D8B030D-6E8A-4147-A177-3AD203B41FA5}">
                      <a16:colId xmlns:a16="http://schemas.microsoft.com/office/drawing/2014/main" val="1368950619"/>
                    </a:ext>
                  </a:extLst>
                </a:gridCol>
                <a:gridCol w="1136984">
                  <a:extLst>
                    <a:ext uri="{9D8B030D-6E8A-4147-A177-3AD203B41FA5}">
                      <a16:colId xmlns:a16="http://schemas.microsoft.com/office/drawing/2014/main" val="1317821244"/>
                    </a:ext>
                  </a:extLst>
                </a:gridCol>
                <a:gridCol w="1136984">
                  <a:extLst>
                    <a:ext uri="{9D8B030D-6E8A-4147-A177-3AD203B41FA5}">
                      <a16:colId xmlns:a16="http://schemas.microsoft.com/office/drawing/2014/main" val="1136252714"/>
                    </a:ext>
                  </a:extLst>
                </a:gridCol>
                <a:gridCol w="1136984">
                  <a:extLst>
                    <a:ext uri="{9D8B030D-6E8A-4147-A177-3AD203B41FA5}">
                      <a16:colId xmlns:a16="http://schemas.microsoft.com/office/drawing/2014/main" val="3910155017"/>
                    </a:ext>
                  </a:extLst>
                </a:gridCol>
                <a:gridCol w="1136984">
                  <a:extLst>
                    <a:ext uri="{9D8B030D-6E8A-4147-A177-3AD203B41FA5}">
                      <a16:colId xmlns:a16="http://schemas.microsoft.com/office/drawing/2014/main" val="1701504606"/>
                    </a:ext>
                  </a:extLst>
                </a:gridCol>
                <a:gridCol w="1136984">
                  <a:extLst>
                    <a:ext uri="{9D8B030D-6E8A-4147-A177-3AD203B41FA5}">
                      <a16:colId xmlns:a16="http://schemas.microsoft.com/office/drawing/2014/main" val="3913098632"/>
                    </a:ext>
                  </a:extLst>
                </a:gridCol>
                <a:gridCol w="1136984">
                  <a:extLst>
                    <a:ext uri="{9D8B030D-6E8A-4147-A177-3AD203B41FA5}">
                      <a16:colId xmlns:a16="http://schemas.microsoft.com/office/drawing/2014/main" val="1419784771"/>
                    </a:ext>
                  </a:extLst>
                </a:gridCol>
              </a:tblGrid>
              <a:tr h="762000">
                <a:tc gridSpan="12">
                  <a:txBody>
                    <a:bodyPr/>
                    <a:lstStyle/>
                    <a:p>
                      <a:pPr algn="ctr" fontAlgn="ctr">
                        <a:buNone/>
                      </a:pPr>
                      <a:r>
                        <a:rPr lang="en-IN" sz="1400" b="1" i="0" u="none" strike="noStrike" dirty="0">
                          <a:solidFill>
                            <a:srgbClr val="FFFFFF"/>
                          </a:solidFill>
                          <a:effectLst/>
                          <a:latin typeface="Arial" panose="020B0604020202020204" pitchFamily="34" charset="0"/>
                        </a:rPr>
                        <a:t>Research Gap Analysis</a:t>
                      </a:r>
                    </a:p>
                  </a:txBody>
                  <a:tcPr marL="3281" marR="3281" marT="3281"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1A3A5C"/>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873808842"/>
                  </a:ext>
                </a:extLst>
              </a:tr>
              <a:tr h="1327410">
                <a:tc>
                  <a:txBody>
                    <a:bodyPr/>
                    <a:lstStyle/>
                    <a:p>
                      <a:pPr algn="ctr" fontAlgn="ctr">
                        <a:buNone/>
                      </a:pPr>
                      <a:r>
                        <a:rPr lang="en-IN" sz="1400" b="1" i="0" u="none" strike="noStrike">
                          <a:solidFill>
                            <a:srgbClr val="FFFFFF"/>
                          </a:solidFill>
                          <a:effectLst/>
                          <a:latin typeface="Arial" panose="020B0604020202020204" pitchFamily="34" charset="0"/>
                        </a:rPr>
                        <a:t>Feature</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dirty="0">
                          <a:solidFill>
                            <a:srgbClr val="FFFFFF"/>
                          </a:solidFill>
                          <a:effectLst/>
                          <a:latin typeface="Arial" panose="020B0604020202020204" pitchFamily="34" charset="0"/>
                        </a:rPr>
                        <a:t>TradingAgent:</a:t>
                      </a:r>
                      <a:br>
                        <a:rPr lang="en-US" sz="1400" b="1" i="0" u="none" strike="noStrike" dirty="0">
                          <a:solidFill>
                            <a:srgbClr val="FFFFFF"/>
                          </a:solidFill>
                          <a:effectLst/>
                          <a:latin typeface="Arial" panose="020B0604020202020204" pitchFamily="34" charset="0"/>
                        </a:rPr>
                      </a:br>
                      <a:r>
                        <a:rPr lang="en-US" sz="1400" b="1" i="0" u="none" strike="noStrike" dirty="0">
                          <a:solidFill>
                            <a:srgbClr val="FFFFFF"/>
                          </a:solidFill>
                          <a:effectLst/>
                          <a:latin typeface="Arial" panose="020B0604020202020204" pitchFamily="34" charset="0"/>
                        </a:rPr>
                        <a:t>Multi-Agents LLM Financial</a:t>
                      </a:r>
                      <a:br>
                        <a:rPr lang="en-US" sz="1400" b="1" i="0" u="none" strike="noStrike" dirty="0">
                          <a:solidFill>
                            <a:srgbClr val="FFFFFF"/>
                          </a:solidFill>
                          <a:effectLst/>
                          <a:latin typeface="Arial" panose="020B0604020202020204" pitchFamily="34" charset="0"/>
                        </a:rPr>
                      </a:br>
                      <a:r>
                        <a:rPr lang="en-US" sz="1400" b="1" i="0" u="none" strike="noStrike" dirty="0">
                          <a:solidFill>
                            <a:srgbClr val="FFFFFF"/>
                          </a:solidFill>
                          <a:effectLst/>
                          <a:latin typeface="Arial" panose="020B0604020202020204" pitchFamily="34" charset="0"/>
                        </a:rPr>
                        <a:t>Trading Framework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a:solidFill>
                            <a:srgbClr val="FFFFFF"/>
                          </a:solidFill>
                          <a:effectLst/>
                          <a:latin typeface="Arial" panose="020B0604020202020204" pitchFamily="34" charset="0"/>
                        </a:rPr>
                        <a:t>FINCON: A Synthesized</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LLM Multi-Agent</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System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a:solidFill>
                            <a:srgbClr val="FFFFFF"/>
                          </a:solidFill>
                          <a:effectLst/>
                          <a:latin typeface="Arial" panose="020B0604020202020204" pitchFamily="34" charset="0"/>
                        </a:rPr>
                        <a:t>DSPy: Compiling</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Declarative LLM Calls</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into Pipelines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a:solidFill>
                            <a:srgbClr val="FFFFFF"/>
                          </a:solidFill>
                          <a:effectLst/>
                          <a:latin typeface="Arial" panose="020B0604020202020204" pitchFamily="34" charset="0"/>
                        </a:rPr>
                        <a:t>GEPA: Reflective</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Prompt Evolution</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Outperforms RL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dirty="0" err="1">
                          <a:solidFill>
                            <a:srgbClr val="FFFFFF"/>
                          </a:solidFill>
                          <a:effectLst/>
                          <a:latin typeface="Arial" panose="020B0604020202020204" pitchFamily="34" charset="0"/>
                        </a:rPr>
                        <a:t>FinRL</a:t>
                      </a:r>
                      <a:r>
                        <a:rPr lang="en-US" sz="1400" b="1" i="0" u="none" strike="noStrike" dirty="0">
                          <a:solidFill>
                            <a:srgbClr val="FFFFFF"/>
                          </a:solidFill>
                          <a:effectLst/>
                          <a:latin typeface="Arial" panose="020B0604020202020204" pitchFamily="34" charset="0"/>
                        </a:rPr>
                        <a:t>: Deep RL</a:t>
                      </a:r>
                      <a:br>
                        <a:rPr lang="en-US" sz="1400" b="1" i="0" u="none" strike="noStrike" dirty="0">
                          <a:solidFill>
                            <a:srgbClr val="FFFFFF"/>
                          </a:solidFill>
                          <a:effectLst/>
                          <a:latin typeface="Arial" panose="020B0604020202020204" pitchFamily="34" charset="0"/>
                        </a:rPr>
                      </a:br>
                      <a:r>
                        <a:rPr lang="en-US" sz="1400" b="1" i="0" u="none" strike="noStrike" dirty="0">
                          <a:solidFill>
                            <a:srgbClr val="FFFFFF"/>
                          </a:solidFill>
                          <a:effectLst/>
                          <a:latin typeface="Arial" panose="020B0604020202020204" pitchFamily="34" charset="0"/>
                        </a:rPr>
                        <a:t>Framework to</a:t>
                      </a:r>
                      <a:br>
                        <a:rPr lang="en-US" sz="1400" b="1" i="0" u="none" strike="noStrike" dirty="0">
                          <a:solidFill>
                            <a:srgbClr val="FFFFFF"/>
                          </a:solidFill>
                          <a:effectLst/>
                          <a:latin typeface="Arial" panose="020B0604020202020204" pitchFamily="34" charset="0"/>
                        </a:rPr>
                      </a:br>
                      <a:r>
                        <a:rPr lang="en-US" sz="1400" b="1" i="0" u="none" strike="noStrike" dirty="0">
                          <a:solidFill>
                            <a:srgbClr val="FFFFFF"/>
                          </a:solidFill>
                          <a:effectLst/>
                          <a:latin typeface="Arial" panose="020B0604020202020204" pitchFamily="34" charset="0"/>
                        </a:rPr>
                        <a:t>Automate Trading</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IN" sz="1400" b="1" i="0" u="none" strike="noStrike">
                          <a:solidFill>
                            <a:srgbClr val="FFFFFF"/>
                          </a:solidFill>
                          <a:effectLst/>
                          <a:latin typeface="Arial" panose="020B0604020202020204" pitchFamily="34" charset="0"/>
                        </a:rPr>
                        <a:t>FLAG-TRADER:</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Fusion LLM-Agent</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with Gradient RL</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a:solidFill>
                            <a:srgbClr val="FFFFFF"/>
                          </a:solidFill>
                          <a:effectLst/>
                          <a:latin typeface="Arial" panose="020B0604020202020204" pitchFamily="34" charset="0"/>
                        </a:rPr>
                        <a:t>Sentiment Trading</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with Large Language</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Models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IN" sz="1400" b="1" i="0" u="none" strike="noStrike">
                          <a:solidFill>
                            <a:srgbClr val="FFFFFF"/>
                          </a:solidFill>
                          <a:effectLst/>
                          <a:latin typeface="Arial" panose="020B0604020202020204" pitchFamily="34" charset="0"/>
                        </a:rPr>
                        <a:t>MetaGPT: Meta</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Programming for</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Multi-Agent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US" sz="1400" b="1" i="0" u="none" strike="noStrike">
                          <a:solidFill>
                            <a:srgbClr val="FFFFFF"/>
                          </a:solidFill>
                          <a:effectLst/>
                          <a:latin typeface="Arial" panose="020B0604020202020204" pitchFamily="34" charset="0"/>
                        </a:rPr>
                        <a:t>Reflexion: Language</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Agents with</a:t>
                      </a:r>
                      <a:br>
                        <a:rPr lang="en-US" sz="1400" b="1" i="0" u="none" strike="noStrike">
                          <a:solidFill>
                            <a:srgbClr val="FFFFFF"/>
                          </a:solidFill>
                          <a:effectLst/>
                          <a:latin typeface="Arial" panose="020B0604020202020204" pitchFamily="34" charset="0"/>
                        </a:rPr>
                      </a:br>
                      <a:r>
                        <a:rPr lang="en-US" sz="1400" b="1" i="0" u="none" strike="noStrike">
                          <a:solidFill>
                            <a:srgbClr val="FFFFFF"/>
                          </a:solidFill>
                          <a:effectLst/>
                          <a:latin typeface="Arial" panose="020B0604020202020204" pitchFamily="34" charset="0"/>
                        </a:rPr>
                        <a:t>Verbal RL</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IN" sz="1400" b="1" i="0" u="none" strike="noStrike">
                          <a:solidFill>
                            <a:srgbClr val="FFFFFF"/>
                          </a:solidFill>
                          <a:effectLst/>
                          <a:latin typeface="Arial" panose="020B0604020202020204" pitchFamily="34" charset="0"/>
                        </a:rPr>
                        <a:t>FinGPT: Open-Source</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Financial</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LLMs </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2C3E50"/>
                    </a:solidFill>
                  </a:tcPr>
                </a:tc>
                <a:tc>
                  <a:txBody>
                    <a:bodyPr/>
                    <a:lstStyle/>
                    <a:p>
                      <a:pPr algn="ctr" fontAlgn="ctr">
                        <a:buNone/>
                      </a:pPr>
                      <a:r>
                        <a:rPr lang="en-IN" sz="1400" b="1" i="0" u="none" strike="noStrike">
                          <a:solidFill>
                            <a:srgbClr val="FFFFFF"/>
                          </a:solidFill>
                          <a:effectLst/>
                          <a:latin typeface="Arial" panose="020B0604020202020204" pitchFamily="34" charset="0"/>
                        </a:rPr>
                        <a:t>This</a:t>
                      </a:r>
                      <a:br>
                        <a:rPr lang="en-IN" sz="1400" b="1" i="0" u="none" strike="noStrike">
                          <a:solidFill>
                            <a:srgbClr val="FFFFFF"/>
                          </a:solidFill>
                          <a:effectLst/>
                          <a:latin typeface="Arial" panose="020B0604020202020204" pitchFamily="34" charset="0"/>
                        </a:rPr>
                      </a:br>
                      <a:r>
                        <a:rPr lang="en-IN" sz="1400" b="1" i="0" u="none" strike="noStrike">
                          <a:solidFill>
                            <a:srgbClr val="FFFFFF"/>
                          </a:solidFill>
                          <a:effectLst/>
                          <a:latin typeface="Arial" panose="020B0604020202020204" pitchFamily="34" charset="0"/>
                        </a:rPr>
                        <a:t>Research</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0F6E56"/>
                    </a:solidFill>
                  </a:tcPr>
                </a:tc>
                <a:extLst>
                  <a:ext uri="{0D108BD9-81ED-4DB2-BD59-A6C34878D82A}">
                    <a16:rowId xmlns:a16="http://schemas.microsoft.com/office/drawing/2014/main" val="1495320214"/>
                  </a:ext>
                </a:extLst>
              </a:tr>
              <a:tr h="486717">
                <a:tc>
                  <a:txBody>
                    <a:bodyPr/>
                    <a:lstStyle/>
                    <a:p>
                      <a:pPr algn="ctr" fontAlgn="ctr">
                        <a:buNone/>
                      </a:pPr>
                      <a:r>
                        <a:rPr lang="en-IN" sz="1400" b="0" i="0" u="none" strike="noStrike">
                          <a:solidFill>
                            <a:srgbClr val="1A3A5C"/>
                          </a:solidFill>
                          <a:effectLst/>
                          <a:latin typeface="Arial" panose="020B0604020202020204" pitchFamily="34" charset="0"/>
                        </a:rPr>
                        <a:t>Multi-agent architecture</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extLst>
                  <a:ext uri="{0D108BD9-81ED-4DB2-BD59-A6C34878D82A}">
                    <a16:rowId xmlns:a16="http://schemas.microsoft.com/office/drawing/2014/main" val="3001562127"/>
                  </a:ext>
                </a:extLst>
              </a:tr>
              <a:tr h="486717">
                <a:tc>
                  <a:txBody>
                    <a:bodyPr/>
                    <a:lstStyle/>
                    <a:p>
                      <a:pPr algn="ctr" fontAlgn="ctr">
                        <a:buNone/>
                      </a:pPr>
                      <a:r>
                        <a:rPr lang="en-IN" sz="1400" b="0" i="0" u="none" strike="noStrike">
                          <a:solidFill>
                            <a:srgbClr val="1A3A5C"/>
                          </a:solidFill>
                          <a:effectLst/>
                          <a:latin typeface="Arial" panose="020B0604020202020204" pitchFamily="34" charset="0"/>
                        </a:rPr>
                        <a:t>Dynamic prompt optimisation</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extLst>
                  <a:ext uri="{0D108BD9-81ED-4DB2-BD59-A6C34878D82A}">
                    <a16:rowId xmlns:a16="http://schemas.microsoft.com/office/drawing/2014/main" val="883440674"/>
                  </a:ext>
                </a:extLst>
              </a:tr>
              <a:tr h="486717">
                <a:tc>
                  <a:txBody>
                    <a:bodyPr/>
                    <a:lstStyle/>
                    <a:p>
                      <a:pPr algn="ctr" fontAlgn="ctr">
                        <a:buNone/>
                      </a:pPr>
                      <a:r>
                        <a:rPr lang="en-US" sz="1400" b="0" i="0" u="none" strike="noStrike">
                          <a:solidFill>
                            <a:srgbClr val="1A3A5C"/>
                          </a:solidFill>
                          <a:effectLst/>
                          <a:latin typeface="Arial" panose="020B0604020202020204" pitchFamily="34" charset="0"/>
                        </a:rPr>
                        <a:t>Feedback loop on trading outcomes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dirty="0">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extLst>
                  <a:ext uri="{0D108BD9-81ED-4DB2-BD59-A6C34878D82A}">
                    <a16:rowId xmlns:a16="http://schemas.microsoft.com/office/drawing/2014/main" val="1957820138"/>
                  </a:ext>
                </a:extLst>
              </a:tr>
              <a:tr h="486717">
                <a:tc>
                  <a:txBody>
                    <a:bodyPr/>
                    <a:lstStyle/>
                    <a:p>
                      <a:pPr algn="ctr" fontAlgn="ctr">
                        <a:buNone/>
                      </a:pPr>
                      <a:r>
                        <a:rPr lang="en-IN" sz="1400" b="0" i="0" u="none" strike="noStrike">
                          <a:solidFill>
                            <a:srgbClr val="1A3A5C"/>
                          </a:solidFill>
                          <a:effectLst/>
                          <a:latin typeface="Arial" panose="020B0604020202020204" pitchFamily="34" charset="0"/>
                        </a:rPr>
                        <a:t>Dynamic trailing stop-loss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extLst>
                  <a:ext uri="{0D108BD9-81ED-4DB2-BD59-A6C34878D82A}">
                    <a16:rowId xmlns:a16="http://schemas.microsoft.com/office/drawing/2014/main" val="3949261246"/>
                  </a:ext>
                </a:extLst>
              </a:tr>
              <a:tr h="486717">
                <a:tc>
                  <a:txBody>
                    <a:bodyPr/>
                    <a:lstStyle/>
                    <a:p>
                      <a:pPr algn="ctr" fontAlgn="ctr">
                        <a:buNone/>
                      </a:pPr>
                      <a:r>
                        <a:rPr lang="en-IN" sz="1400" b="0" i="0" u="none" strike="noStrike">
                          <a:solidFill>
                            <a:srgbClr val="1A3A5C"/>
                          </a:solidFill>
                          <a:effectLst/>
                          <a:latin typeface="Arial" panose="020B0604020202020204" pitchFamily="34" charset="0"/>
                        </a:rPr>
                        <a:t>Multiple market regimes tested</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0F4F8"/>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extLst>
                  <a:ext uri="{0D108BD9-81ED-4DB2-BD59-A6C34878D82A}">
                    <a16:rowId xmlns:a16="http://schemas.microsoft.com/office/drawing/2014/main" val="3628253535"/>
                  </a:ext>
                </a:extLst>
              </a:tr>
              <a:tr h="486717">
                <a:tc>
                  <a:txBody>
                    <a:bodyPr/>
                    <a:lstStyle/>
                    <a:p>
                      <a:pPr algn="ctr" fontAlgn="ctr">
                        <a:buNone/>
                      </a:pPr>
                      <a:r>
                        <a:rPr lang="en-IN" sz="1400" b="0" i="0" u="none" strike="noStrike" dirty="0">
                          <a:solidFill>
                            <a:srgbClr val="1A3A5C"/>
                          </a:solidFill>
                          <a:effectLst/>
                          <a:latin typeface="Arial" panose="020B0604020202020204" pitchFamily="34" charset="0"/>
                        </a:rPr>
                        <a:t>Long and short positions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C0392B"/>
                          </a:solidFill>
                          <a:effectLst/>
                          <a:latin typeface="Arial" panose="020B0604020202020204" pitchFamily="34" charset="0"/>
                        </a:rPr>
                        <a:t>NO</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FFFFFF"/>
                    </a:solidFill>
                  </a:tcPr>
                </a:tc>
                <a:tc>
                  <a:txBody>
                    <a:bodyPr/>
                    <a:lstStyle/>
                    <a:p>
                      <a:pPr algn="ctr" fontAlgn="ctr">
                        <a:buNone/>
                      </a:pPr>
                      <a:r>
                        <a:rPr lang="en-IN" sz="1400" b="1" i="0" u="none" strike="noStrike">
                          <a:solidFill>
                            <a:srgbClr val="1D6B3A"/>
                          </a:solidFill>
                          <a:effectLst/>
                          <a:latin typeface="Arial" panose="020B0604020202020204" pitchFamily="34" charset="0"/>
                        </a:rPr>
                        <a:t>YES</a:t>
                      </a:r>
                    </a:p>
                  </a:txBody>
                  <a:tcPr marL="3281" marR="3281" marT="3281" marB="0" anchor="ctr">
                    <a:lnL w="6350" cap="flat" cmpd="sng" algn="ctr">
                      <a:solidFill>
                        <a:srgbClr val="CCCCCC"/>
                      </a:solidFill>
                      <a:prstDash val="solid"/>
                      <a:round/>
                      <a:headEnd type="none" w="med" len="med"/>
                      <a:tailEnd type="none" w="med" len="med"/>
                    </a:lnL>
                    <a:lnR w="6350" cap="flat" cmpd="sng" algn="ctr">
                      <a:solidFill>
                        <a:srgbClr val="CCCCCC"/>
                      </a:solidFill>
                      <a:prstDash val="solid"/>
                      <a:round/>
                      <a:headEnd type="none" w="med" len="med"/>
                      <a:tailEnd type="none" w="med" len="med"/>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solidFill>
                      <a:srgbClr val="D5F5E3"/>
                    </a:solidFill>
                  </a:tcPr>
                </a:tc>
                <a:extLst>
                  <a:ext uri="{0D108BD9-81ED-4DB2-BD59-A6C34878D82A}">
                    <a16:rowId xmlns:a16="http://schemas.microsoft.com/office/drawing/2014/main" val="1957780060"/>
                  </a:ext>
                </a:extLst>
              </a:tr>
              <a:tr h="320790">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tc>
                  <a:txBody>
                    <a:bodyPr/>
                    <a:lstStyle/>
                    <a:p>
                      <a:pPr algn="l" fontAlgn="b">
                        <a:buNone/>
                      </a:pPr>
                      <a:endParaRPr lang="en-IN" sz="1400" b="0" i="0" u="none" strike="noStrike">
                        <a:solidFill>
                          <a:srgbClr val="000000"/>
                        </a:solidFill>
                        <a:effectLst/>
                        <a:latin typeface="Calibri" panose="020F0502020204030204" pitchFamily="34" charset="0"/>
                      </a:endParaRPr>
                    </a:p>
                  </a:txBody>
                  <a:tcPr marL="3281" marR="3281" marT="3281" marB="0" anchor="b">
                    <a:lnL>
                      <a:noFill/>
                    </a:lnL>
                    <a:lnR>
                      <a:noFill/>
                    </a:lnR>
                    <a:lnT w="6350" cap="flat" cmpd="sng" algn="ctr">
                      <a:solidFill>
                        <a:srgbClr val="CCCCCC"/>
                      </a:solidFill>
                      <a:prstDash val="solid"/>
                      <a:round/>
                      <a:headEnd type="none" w="med" len="med"/>
                      <a:tailEnd type="none" w="med" len="med"/>
                    </a:lnT>
                    <a:lnB>
                      <a:noFill/>
                    </a:lnB>
                    <a:noFill/>
                  </a:tcPr>
                </a:tc>
                <a:extLst>
                  <a:ext uri="{0D108BD9-81ED-4DB2-BD59-A6C34878D82A}">
                    <a16:rowId xmlns:a16="http://schemas.microsoft.com/office/drawing/2014/main" val="3145025173"/>
                  </a:ext>
                </a:extLst>
              </a:tr>
              <a:tr h="320790">
                <a:tc gridSpan="12">
                  <a:txBody>
                    <a:bodyPr/>
                    <a:lstStyle/>
                    <a:p>
                      <a:pPr algn="l" fontAlgn="ctr">
                        <a:buNone/>
                      </a:pPr>
                      <a:r>
                        <a:rPr lang="en-US" sz="1400" b="0" i="1" u="none" strike="noStrike" dirty="0">
                          <a:solidFill>
                            <a:srgbClr val="555555"/>
                          </a:solidFill>
                          <a:effectLst/>
                          <a:latin typeface="Arial" panose="020B0604020202020204" pitchFamily="34" charset="0"/>
                        </a:rPr>
                        <a:t>YES = Feature present     |     NO = Feature not present     |     Last column (This Research) highlighted in green</a:t>
                      </a:r>
                    </a:p>
                  </a:txBody>
                  <a:tcPr marL="3281" marR="3281" marT="3281" marB="0" anchor="ctr">
                    <a:lnL>
                      <a:noFill/>
                    </a:lnL>
                    <a:lnR>
                      <a:noFill/>
                    </a:lnR>
                    <a:lnT>
                      <a:noFill/>
                    </a:lnT>
                    <a:lnB>
                      <a:noFill/>
                    </a:lnB>
                    <a:no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527677656"/>
                  </a:ext>
                </a:extLst>
              </a:tr>
            </a:tbl>
          </a:graphicData>
        </a:graphic>
      </p:graphicFrame>
    </p:spTree>
    <p:extLst>
      <p:ext uri="{BB962C8B-B14F-4D97-AF65-F5344CB8AC3E}">
        <p14:creationId xmlns:p14="http://schemas.microsoft.com/office/powerpoint/2010/main" val="241729483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grpSp>
        <p:nvGrpSpPr>
          <p:cNvPr id="3" name="Group 3"/>
          <p:cNvGrpSpPr/>
          <p:nvPr/>
        </p:nvGrpSpPr>
        <p:grpSpPr>
          <a:xfrm>
            <a:off x="0" y="0"/>
            <a:ext cx="18288000" cy="3866124"/>
            <a:chOff x="0" y="0"/>
            <a:chExt cx="1531081" cy="323674"/>
          </a:xfrm>
        </p:grpSpPr>
        <p:sp>
          <p:nvSpPr>
            <p:cNvPr id="4" name="Freeform 4"/>
            <p:cNvSpPr/>
            <p:nvPr/>
          </p:nvSpPr>
          <p:spPr>
            <a:xfrm>
              <a:off x="0" y="0"/>
              <a:ext cx="1531081" cy="323674"/>
            </a:xfrm>
            <a:custGeom>
              <a:avLst/>
              <a:gdLst/>
              <a:ahLst/>
              <a:cxnLst/>
              <a:rect l="l" t="t" r="r" b="b"/>
              <a:pathLst>
                <a:path w="1531081" h="323674">
                  <a:moveTo>
                    <a:pt x="0" y="0"/>
                  </a:moveTo>
                  <a:lnTo>
                    <a:pt x="1531081" y="0"/>
                  </a:lnTo>
                  <a:lnTo>
                    <a:pt x="1531081" y="323674"/>
                  </a:lnTo>
                  <a:lnTo>
                    <a:pt x="0" y="323674"/>
                  </a:lnTo>
                  <a:close/>
                </a:path>
              </a:pathLst>
            </a:custGeom>
            <a:solidFill>
              <a:srgbClr val="25CFFE"/>
            </a:solidFill>
          </p:spPr>
          <p:txBody>
            <a:bodyPr/>
            <a:lstStyle/>
            <a:p>
              <a:endParaRPr lang="en-IN"/>
            </a:p>
          </p:txBody>
        </p:sp>
        <p:sp>
          <p:nvSpPr>
            <p:cNvPr id="5" name="TextBox 5"/>
            <p:cNvSpPr txBox="1"/>
            <p:nvPr/>
          </p:nvSpPr>
          <p:spPr>
            <a:xfrm>
              <a:off x="0" y="-38100"/>
              <a:ext cx="1531081" cy="361774"/>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3265115" y="1462551"/>
            <a:ext cx="12014632" cy="1381125"/>
          </a:xfrm>
          <a:prstGeom prst="rect">
            <a:avLst/>
          </a:prstGeom>
        </p:spPr>
        <p:txBody>
          <a:bodyPr lIns="0" tIns="0" rIns="0" bIns="0" rtlCol="0" anchor="t">
            <a:spAutoFit/>
          </a:bodyPr>
          <a:lstStyle/>
          <a:p>
            <a:pPr marL="0" lvl="0" indent="0" algn="ctr">
              <a:lnSpc>
                <a:spcPts val="9600"/>
              </a:lnSpc>
              <a:spcBef>
                <a:spcPct val="0"/>
              </a:spcBef>
            </a:pPr>
            <a:r>
              <a:rPr lang="en-US" sz="8000" b="1">
                <a:solidFill>
                  <a:srgbClr val="000000"/>
                </a:solidFill>
                <a:latin typeface="Arial MT Pro Bold"/>
                <a:ea typeface="Arial MT Pro Bold"/>
                <a:cs typeface="Arial MT Pro Bold"/>
                <a:sym typeface="Arial MT Pro Bold"/>
              </a:rPr>
              <a:t>Methodology</a:t>
            </a:r>
          </a:p>
        </p:txBody>
      </p:sp>
      <p:sp>
        <p:nvSpPr>
          <p:cNvPr id="7" name="Freeform 7"/>
          <p:cNvSpPr/>
          <p:nvPr/>
        </p:nvSpPr>
        <p:spPr>
          <a:xfrm rot="5400000">
            <a:off x="14384637" y="-70935"/>
            <a:ext cx="5089031" cy="2785088"/>
          </a:xfrm>
          <a:custGeom>
            <a:avLst/>
            <a:gdLst/>
            <a:ahLst/>
            <a:cxnLst/>
            <a:rect l="l" t="t" r="r" b="b"/>
            <a:pathLst>
              <a:path w="5089031" h="2785088">
                <a:moveTo>
                  <a:pt x="0" y="0"/>
                </a:moveTo>
                <a:lnTo>
                  <a:pt x="5089030" y="0"/>
                </a:lnTo>
                <a:lnTo>
                  <a:pt x="5089030" y="2785088"/>
                </a:lnTo>
                <a:lnTo>
                  <a:pt x="0" y="27850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8" name="Freeform 8"/>
          <p:cNvSpPr/>
          <p:nvPr/>
        </p:nvSpPr>
        <p:spPr>
          <a:xfrm>
            <a:off x="0" y="6472165"/>
            <a:ext cx="2751392" cy="3814835"/>
          </a:xfrm>
          <a:custGeom>
            <a:avLst/>
            <a:gdLst/>
            <a:ahLst/>
            <a:cxnLst/>
            <a:rect l="l" t="t" r="r" b="b"/>
            <a:pathLst>
              <a:path w="2751392" h="3814835">
                <a:moveTo>
                  <a:pt x="0" y="0"/>
                </a:moveTo>
                <a:lnTo>
                  <a:pt x="2751392" y="0"/>
                </a:lnTo>
                <a:lnTo>
                  <a:pt x="2751392" y="3814835"/>
                </a:lnTo>
                <a:lnTo>
                  <a:pt x="0" y="38148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9" name="Freeform 9"/>
          <p:cNvSpPr/>
          <p:nvPr/>
        </p:nvSpPr>
        <p:spPr>
          <a:xfrm flipH="1">
            <a:off x="15536608" y="6472165"/>
            <a:ext cx="2751392" cy="3814835"/>
          </a:xfrm>
          <a:custGeom>
            <a:avLst/>
            <a:gdLst/>
            <a:ahLst/>
            <a:cxnLst/>
            <a:rect l="l" t="t" r="r" b="b"/>
            <a:pathLst>
              <a:path w="2751392" h="3814835">
                <a:moveTo>
                  <a:pt x="2751392" y="0"/>
                </a:moveTo>
                <a:lnTo>
                  <a:pt x="0" y="0"/>
                </a:lnTo>
                <a:lnTo>
                  <a:pt x="0" y="3814835"/>
                </a:lnTo>
                <a:lnTo>
                  <a:pt x="2751392" y="3814835"/>
                </a:lnTo>
                <a:lnTo>
                  <a:pt x="2751392"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1" name="Freeform 11"/>
          <p:cNvSpPr/>
          <p:nvPr/>
        </p:nvSpPr>
        <p:spPr>
          <a:xfrm rot="5400000">
            <a:off x="-1151972" y="-70935"/>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2" name="TextBox 12"/>
          <p:cNvSpPr txBox="1"/>
          <p:nvPr/>
        </p:nvSpPr>
        <p:spPr>
          <a:xfrm>
            <a:off x="3138330" y="4762500"/>
            <a:ext cx="12398277" cy="2815643"/>
          </a:xfrm>
          <a:prstGeom prst="rect">
            <a:avLst/>
          </a:prstGeom>
        </p:spPr>
        <p:txBody>
          <a:bodyPr wrap="square" lIns="0" tIns="0" rIns="0" bIns="0" rtlCol="0" anchor="t">
            <a:spAutoFit/>
          </a:bodyPr>
          <a:lstStyle/>
          <a:p>
            <a:pPr algn="just">
              <a:lnSpc>
                <a:spcPts val="3749"/>
              </a:lnSpc>
            </a:pPr>
            <a:r>
              <a:rPr lang="en-US" sz="2800" dirty="0">
                <a:latin typeface="Inria Serif" panose="020B0604020202020204" charset="0"/>
              </a:rPr>
              <a:t>This research adopts a quantitative approach. Its performance is measured using objective numerical metrics such as portfolio returns, Sharpe ratio, drawdown, and win rate. This allows the framework's effectiveness to be assessed in a structured and measurable way, providing clear evidence of whether the proposed system delivers meaningful improvements over passive market benchmarks.</a:t>
            </a:r>
            <a:endParaRPr lang="en-US" sz="2499" u="none" dirty="0">
              <a:solidFill>
                <a:srgbClr val="000000"/>
              </a:solidFill>
              <a:latin typeface="Inria Serif" panose="020B0604020202020204" charset="0"/>
              <a:ea typeface="Inria Serif"/>
              <a:cs typeface="Inria Serif"/>
              <a:sym typeface="Inria Serif"/>
            </a:endParaRPr>
          </a:p>
        </p:txBody>
      </p:sp>
      <p:sp>
        <p:nvSpPr>
          <p:cNvPr id="13" name="TextBox 13"/>
          <p:cNvSpPr txBox="1"/>
          <p:nvPr/>
        </p:nvSpPr>
        <p:spPr>
          <a:xfrm>
            <a:off x="9594699" y="5347757"/>
            <a:ext cx="6791398" cy="433837"/>
          </a:xfrm>
          <a:prstGeom prst="rect">
            <a:avLst/>
          </a:prstGeom>
        </p:spPr>
        <p:txBody>
          <a:bodyPr lIns="0" tIns="0" rIns="0" bIns="0" rtlCol="0" anchor="t">
            <a:spAutoFit/>
          </a:bodyPr>
          <a:lstStyle/>
          <a:p>
            <a:pPr algn="l">
              <a:lnSpc>
                <a:spcPts val="3749"/>
              </a:lnSpc>
            </a:pPr>
            <a:endParaRPr lang="en-US" sz="2499" dirty="0">
              <a:solidFill>
                <a:srgbClr val="000000"/>
              </a:solidFill>
              <a:latin typeface="Inria Serif"/>
              <a:ea typeface="Inria Serif"/>
              <a:cs typeface="Inria Serif"/>
              <a:sym typeface="Inria Serif"/>
            </a:endParaRPr>
          </a:p>
        </p:txBody>
      </p:sp>
    </p:spTree>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17" name="Rectangle: Rounded Corners 16">
            <a:extLst>
              <a:ext uri="{FF2B5EF4-FFF2-40B4-BE49-F238E27FC236}">
                <a16:creationId xmlns:a16="http://schemas.microsoft.com/office/drawing/2014/main" id="{5FDE1E38-5710-416E-8181-10630E5D3D58}"/>
              </a:ext>
            </a:extLst>
          </p:cNvPr>
          <p:cNvSpPr/>
          <p:nvPr/>
        </p:nvSpPr>
        <p:spPr>
          <a:xfrm>
            <a:off x="2667000" y="7274271"/>
            <a:ext cx="13766800" cy="1993900"/>
          </a:xfrm>
          <a:prstGeom prst="roundRect">
            <a:avLst/>
          </a:prstGeom>
          <a:solidFill>
            <a:srgbClr val="F0F4F8"/>
          </a:solidFill>
          <a:ln w="9525" cap="flat" cmpd="sng" algn="ctr">
            <a:solidFill>
              <a:srgbClr val="B0BEC5"/>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IN"/>
          </a:p>
        </p:txBody>
      </p:sp>
      <p:grpSp>
        <p:nvGrpSpPr>
          <p:cNvPr id="3" name="Group 3"/>
          <p:cNvGrpSpPr/>
          <p:nvPr/>
        </p:nvGrpSpPr>
        <p:grpSpPr>
          <a:xfrm>
            <a:off x="1028700" y="889000"/>
            <a:ext cx="7674625" cy="1841500"/>
            <a:chOff x="0" y="0"/>
            <a:chExt cx="642524" cy="210966"/>
          </a:xfrm>
        </p:grpSpPr>
        <p:sp>
          <p:nvSpPr>
            <p:cNvPr id="4" name="Freeform 4"/>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F8C457"/>
            </a:solidFill>
          </p:spPr>
          <p:txBody>
            <a:bodyPr/>
            <a:lstStyle/>
            <a:p>
              <a:endParaRPr lang="en-IN"/>
            </a:p>
          </p:txBody>
        </p:sp>
        <p:sp>
          <p:nvSpPr>
            <p:cNvPr id="5" name="TextBox 5"/>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107078" y="6677"/>
            <a:ext cx="8078627" cy="1134157"/>
          </a:xfrm>
          <a:prstGeom prst="rect">
            <a:avLst/>
          </a:prstGeom>
        </p:spPr>
        <p:txBody>
          <a:bodyPr lIns="0" tIns="0" rIns="0" bIns="0" rtlCol="0" anchor="t">
            <a:spAutoFit/>
          </a:bodyPr>
          <a:lstStyle/>
          <a:p>
            <a:pPr marL="0" lvl="0" indent="0" algn="r">
              <a:lnSpc>
                <a:spcPts val="9600"/>
              </a:lnSpc>
              <a:spcBef>
                <a:spcPct val="0"/>
              </a:spcBef>
            </a:pPr>
            <a:r>
              <a:rPr lang="en-US" sz="5200" b="1" dirty="0">
                <a:solidFill>
                  <a:srgbClr val="000000"/>
                </a:solidFill>
                <a:latin typeface="Arial MT Pro Bold"/>
                <a:ea typeface="Arial MT Pro Bold"/>
                <a:cs typeface="Arial MT Pro Bold"/>
                <a:sym typeface="Arial MT Pro Bold"/>
              </a:rPr>
              <a:t>Framework Overview</a:t>
            </a:r>
          </a:p>
        </p:txBody>
      </p:sp>
      <p:sp>
        <p:nvSpPr>
          <p:cNvPr id="8" name="Freeform 8"/>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10" name="Group 10"/>
          <p:cNvGrpSpPr/>
          <p:nvPr/>
        </p:nvGrpSpPr>
        <p:grpSpPr>
          <a:xfrm>
            <a:off x="1028700" y="2895600"/>
            <a:ext cx="7674625" cy="1841500"/>
            <a:chOff x="0" y="0"/>
            <a:chExt cx="642524" cy="210966"/>
          </a:xfrm>
        </p:grpSpPr>
        <p:sp>
          <p:nvSpPr>
            <p:cNvPr id="11" name="Freeform 11"/>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25CFFE"/>
            </a:solidFill>
          </p:spPr>
          <p:txBody>
            <a:bodyPr/>
            <a:lstStyle/>
            <a:p>
              <a:endParaRPr lang="en-IN"/>
            </a:p>
          </p:txBody>
        </p:sp>
        <p:sp>
          <p:nvSpPr>
            <p:cNvPr id="12" name="TextBox 12"/>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028700" y="4902200"/>
            <a:ext cx="7674625" cy="1841500"/>
            <a:chOff x="0" y="0"/>
            <a:chExt cx="642524" cy="210966"/>
          </a:xfrm>
        </p:grpSpPr>
        <p:sp>
          <p:nvSpPr>
            <p:cNvPr id="14" name="Freeform 14"/>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F8C457"/>
            </a:solidFill>
          </p:spPr>
          <p:txBody>
            <a:bodyPr/>
            <a:lstStyle/>
            <a:p>
              <a:endParaRPr lang="en-IN"/>
            </a:p>
          </p:txBody>
        </p:sp>
        <p:sp>
          <p:nvSpPr>
            <p:cNvPr id="15" name="TextBox 15"/>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333500" y="1066800"/>
            <a:ext cx="7048500" cy="1397000"/>
          </a:xfrm>
          <a:prstGeom prst="rect">
            <a:avLst/>
          </a:prstGeom>
        </p:spPr>
        <p:txBody>
          <a:bodyPr wrap="square" lIns="0" tIns="0" rIns="0" bIns="0" rtlCol="0" anchor="t">
            <a:spAutoFit/>
          </a:bodyPr>
          <a:lstStyle/>
          <a:p>
            <a:pPr algn="just">
              <a:lnSpc>
                <a:spcPts val="2600"/>
              </a:lnSpc>
              <a:spcBef>
                <a:spcPct val="0"/>
              </a:spcBef>
            </a:pPr>
            <a:r>
              <a:rPr lang="en-US" sz="2000" dirty="0"/>
              <a:t>Collects and organises raw financial information from six sources including price data, company financials, news, social media, and macroeconomic indicators.</a:t>
            </a:r>
          </a:p>
        </p:txBody>
      </p:sp>
      <p:sp>
        <p:nvSpPr>
          <p:cNvPr id="20" name="TextBox 20"/>
          <p:cNvSpPr txBox="1"/>
          <p:nvPr/>
        </p:nvSpPr>
        <p:spPr>
          <a:xfrm>
            <a:off x="1308100" y="3073400"/>
            <a:ext cx="7086600" cy="1397000"/>
          </a:xfrm>
          <a:prstGeom prst="rect">
            <a:avLst/>
          </a:prstGeom>
        </p:spPr>
        <p:txBody>
          <a:bodyPr wrap="square" lIns="0" tIns="0" rIns="0" bIns="0" rtlCol="0" anchor="t">
            <a:spAutoFit/>
          </a:bodyPr>
          <a:lstStyle/>
          <a:p>
            <a:pPr algn="just">
              <a:lnSpc>
                <a:spcPts val="2600"/>
              </a:lnSpc>
              <a:spcBef>
                <a:spcPct val="0"/>
              </a:spcBef>
            </a:pPr>
            <a:r>
              <a:rPr lang="en-US" sz="2000" dirty="0"/>
              <a:t>Four specialised agents process different categories of financial data and produce directional signals classified as bullish, neutral, or bearish with a confidence score.</a:t>
            </a:r>
          </a:p>
        </p:txBody>
      </p:sp>
      <p:sp>
        <p:nvSpPr>
          <p:cNvPr id="21" name="TextBox 21"/>
          <p:cNvSpPr txBox="1"/>
          <p:nvPr/>
        </p:nvSpPr>
        <p:spPr>
          <a:xfrm>
            <a:off x="1346200" y="5080000"/>
            <a:ext cx="6985000" cy="1270000"/>
          </a:xfrm>
          <a:prstGeom prst="rect">
            <a:avLst/>
          </a:prstGeom>
        </p:spPr>
        <p:txBody>
          <a:bodyPr wrap="square" lIns="0" tIns="0" rIns="0" bIns="0" rtlCol="0" anchor="t">
            <a:spAutoFit/>
          </a:bodyPr>
          <a:lstStyle/>
          <a:p>
            <a:pPr algn="just">
              <a:lnSpc>
                <a:spcPts val="2600"/>
              </a:lnSpc>
              <a:spcBef>
                <a:spcPct val="0"/>
              </a:spcBef>
            </a:pPr>
            <a:r>
              <a:rPr lang="en-US" sz="2000" dirty="0"/>
              <a:t>Three agents consolidate all signals, assess risk, and issue final trade instructions for every security in the portfolio.</a:t>
            </a:r>
          </a:p>
        </p:txBody>
      </p:sp>
      <p:pic>
        <p:nvPicPr>
          <p:cNvPr id="27" name="Picture 26">
            <a:extLst>
              <a:ext uri="{FF2B5EF4-FFF2-40B4-BE49-F238E27FC236}">
                <a16:creationId xmlns:a16="http://schemas.microsoft.com/office/drawing/2014/main" id="{D9E1BB87-113A-8FC7-92DD-F0248D2183CD}"/>
              </a:ext>
            </a:extLst>
          </p:cNvPr>
          <p:cNvPicPr>
            <a:picLocks noChangeAspect="1"/>
          </p:cNvPicPr>
          <p:nvPr/>
        </p:nvPicPr>
        <p:blipFill>
          <a:blip r:embed="rId6"/>
          <a:stretch>
            <a:fillRect/>
          </a:stretch>
        </p:blipFill>
        <p:spPr>
          <a:xfrm>
            <a:off x="9906000" y="1206500"/>
            <a:ext cx="7454900" cy="5588000"/>
          </a:xfrm>
          <a:prstGeom prst="rect">
            <a:avLst/>
          </a:prstGeom>
        </p:spPr>
      </p:pic>
      <p:pic>
        <p:nvPicPr>
          <p:cNvPr id="28" name="Copied Picture 28">
            <a:extLst>
              <a:ext uri="{FF2B5EF4-FFF2-40B4-BE49-F238E27FC236}">
                <a16:creationId xmlns:a16="http://schemas.microsoft.com/office/drawing/2014/main" id="{920AACEE-00C1-CECB-BF3E-5C2B3BA49C4D}"/>
              </a:ext>
            </a:extLst>
          </p:cNvPr>
          <p:cNvPicPr>
            <a:picLocks noChangeAspect="1"/>
          </p:cNvPicPr>
          <p:nvPr/>
        </p:nvPicPr>
        <p:blipFill>
          <a:blip r:embed="rId7"/>
          <a:stretch>
            <a:fillRect/>
          </a:stretch>
        </p:blipFill>
        <p:spPr>
          <a:xfrm>
            <a:off x="3623665" y="7617171"/>
            <a:ext cx="4699000" cy="1397000"/>
          </a:xfrm>
          <a:prstGeom prst="rect">
            <a:avLst/>
          </a:prstGeom>
        </p:spPr>
      </p:pic>
      <p:pic>
        <p:nvPicPr>
          <p:cNvPr id="29" name="Copied Picture 29">
            <a:extLst>
              <a:ext uri="{FF2B5EF4-FFF2-40B4-BE49-F238E27FC236}">
                <a16:creationId xmlns:a16="http://schemas.microsoft.com/office/drawing/2014/main" id="{8A849563-F958-EC1F-C493-61344E728EC7}"/>
              </a:ext>
            </a:extLst>
          </p:cNvPr>
          <p:cNvPicPr>
            <a:picLocks noChangeAspect="1"/>
          </p:cNvPicPr>
          <p:nvPr/>
        </p:nvPicPr>
        <p:blipFill>
          <a:blip r:embed="rId8"/>
          <a:stretch>
            <a:fillRect/>
          </a:stretch>
        </p:blipFill>
        <p:spPr>
          <a:xfrm>
            <a:off x="9378409" y="7572721"/>
            <a:ext cx="6604000" cy="1397000"/>
          </a:xfrm>
          <a:prstGeom prst="rect">
            <a:avLst/>
          </a:prstGeom>
        </p:spPr>
      </p:pic>
      <p:sp>
        <p:nvSpPr>
          <p:cNvPr id="7" name="TextBox 6">
            <a:extLst>
              <a:ext uri="{FF2B5EF4-FFF2-40B4-BE49-F238E27FC236}">
                <a16:creationId xmlns:a16="http://schemas.microsoft.com/office/drawing/2014/main" id="{BE04051E-9A42-49F4-8B3C-5356B8AEFEDE}"/>
              </a:ext>
            </a:extLst>
          </p:cNvPr>
          <p:cNvSpPr txBox="1"/>
          <p:nvPr/>
        </p:nvSpPr>
        <p:spPr>
          <a:xfrm>
            <a:off x="3623665" y="7271059"/>
            <a:ext cx="6350000" cy="338554"/>
          </a:xfrm>
          <a:prstGeom prst="rect">
            <a:avLst/>
          </a:prstGeom>
          <a:noFill/>
        </p:spPr>
        <p:txBody>
          <a:bodyPr vertOverflow="overflow" vert="horz" wrap="square" rtlCol="0" anchor="t">
            <a:spAutoFit/>
          </a:bodyPr>
          <a:lstStyle/>
          <a:p>
            <a:pPr algn="l"/>
            <a:r>
              <a:rPr lang="en-US" sz="1600" b="1" dirty="0">
                <a:solidFill>
                  <a:srgbClr val="1A237E"/>
                </a:solidFill>
                <a:latin typeface="Arial Rounded MT Bold" panose="020F0704030504030204" pitchFamily="34" charset="0"/>
              </a:rPr>
              <a:t>Portfolio Optimisation Formula</a:t>
            </a:r>
          </a:p>
        </p:txBody>
      </p:sp>
    </p:spTree>
    <p:extLst>
      <p:ext uri="{BB962C8B-B14F-4D97-AF65-F5344CB8AC3E}">
        <p14:creationId xmlns:p14="http://schemas.microsoft.com/office/powerpoint/2010/main" val="402341167"/>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6B126-DA03-809C-ABA6-5BE66392E76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E64655D-31A3-3909-4323-952723E8E0CE}"/>
              </a:ext>
            </a:extLst>
          </p:cNvPr>
          <p:cNvSpPr/>
          <p:nvPr/>
        </p:nvSpPr>
        <p:spPr>
          <a:xfrm>
            <a:off x="-6427" y="-1143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7BF689AB-7EF3-7BA9-3DD8-E76FD92AB72F}"/>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E05FAB7D-39C0-22F4-F885-97CACB773589}"/>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09311235-CAF1-69D1-25E8-F6402C0E7A2C}"/>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F5732839-6BFB-5CC1-4EE5-FDA763E5824C}"/>
              </a:ext>
            </a:extLst>
          </p:cNvPr>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3CEDA670-6949-6BB1-C17C-30DD2005F194}"/>
              </a:ext>
            </a:extLst>
          </p:cNvPr>
          <p:cNvSpPr txBox="1"/>
          <p:nvPr/>
        </p:nvSpPr>
        <p:spPr>
          <a:xfrm>
            <a:off x="2356457" y="1094962"/>
            <a:ext cx="13575085" cy="1124539"/>
          </a:xfrm>
          <a:prstGeom prst="rect">
            <a:avLst/>
          </a:prstGeom>
        </p:spPr>
        <p:txBody>
          <a:bodyPr wrap="square" lIns="0" tIns="0" rIns="0" bIns="0" rtlCol="0" anchor="t">
            <a:spAutoFit/>
          </a:bodyPr>
          <a:lstStyle/>
          <a:p>
            <a:pPr algn="ctr">
              <a:lnSpc>
                <a:spcPts val="9480"/>
              </a:lnSpc>
              <a:spcBef>
                <a:spcPct val="0"/>
              </a:spcBef>
            </a:pPr>
            <a:r>
              <a:rPr lang="en-US" sz="6000" b="1" dirty="0">
                <a:solidFill>
                  <a:srgbClr val="000000"/>
                </a:solidFill>
                <a:latin typeface="Arial MT Pro Bold"/>
                <a:ea typeface="Arial MT Pro Bold"/>
                <a:cs typeface="Arial MT Pro Bold"/>
                <a:sym typeface="Arial MT Pro Bold"/>
              </a:rPr>
              <a:t>Seven Agents</a:t>
            </a:r>
            <a:endParaRPr lang="en-US" sz="7900" b="1" dirty="0">
              <a:solidFill>
                <a:srgbClr val="000000"/>
              </a:solidFill>
              <a:latin typeface="Arial MT Pro Bold"/>
              <a:ea typeface="Arial MT Pro Bold"/>
              <a:cs typeface="Arial MT Pro Bold"/>
              <a:sym typeface="Arial MT Pro Bold"/>
            </a:endParaRPr>
          </a:p>
        </p:txBody>
      </p:sp>
      <p:graphicFrame>
        <p:nvGraphicFramePr>
          <p:cNvPr id="3" name="Table 2">
            <a:extLst>
              <a:ext uri="{FF2B5EF4-FFF2-40B4-BE49-F238E27FC236}">
                <a16:creationId xmlns:a16="http://schemas.microsoft.com/office/drawing/2014/main" id="{2FB17D9C-6CB9-25AE-56D4-A98AB2675A78}"/>
              </a:ext>
            </a:extLst>
          </p:cNvPr>
          <p:cNvGraphicFramePr>
            <a:graphicFrameLocks noGrp="1"/>
          </p:cNvGraphicFramePr>
          <p:nvPr>
            <p:extLst>
              <p:ext uri="{D42A27DB-BD31-4B8C-83A1-F6EECF244321}">
                <p14:modId xmlns:p14="http://schemas.microsoft.com/office/powerpoint/2010/main" val="3703114619"/>
              </p:ext>
            </p:extLst>
          </p:nvPr>
        </p:nvGraphicFramePr>
        <p:xfrm>
          <a:off x="2221095" y="2804301"/>
          <a:ext cx="13845808" cy="6235776"/>
        </p:xfrm>
        <a:graphic>
          <a:graphicData uri="http://schemas.openxmlformats.org/drawingml/2006/table">
            <a:tbl>
              <a:tblPr/>
              <a:tblGrid>
                <a:gridCol w="3461452">
                  <a:extLst>
                    <a:ext uri="{9D8B030D-6E8A-4147-A177-3AD203B41FA5}">
                      <a16:colId xmlns:a16="http://schemas.microsoft.com/office/drawing/2014/main" val="2950118193"/>
                    </a:ext>
                  </a:extLst>
                </a:gridCol>
                <a:gridCol w="3461452">
                  <a:extLst>
                    <a:ext uri="{9D8B030D-6E8A-4147-A177-3AD203B41FA5}">
                      <a16:colId xmlns:a16="http://schemas.microsoft.com/office/drawing/2014/main" val="2290436628"/>
                    </a:ext>
                  </a:extLst>
                </a:gridCol>
                <a:gridCol w="3461452">
                  <a:extLst>
                    <a:ext uri="{9D8B030D-6E8A-4147-A177-3AD203B41FA5}">
                      <a16:colId xmlns:a16="http://schemas.microsoft.com/office/drawing/2014/main" val="1666743172"/>
                    </a:ext>
                  </a:extLst>
                </a:gridCol>
                <a:gridCol w="3461452">
                  <a:extLst>
                    <a:ext uri="{9D8B030D-6E8A-4147-A177-3AD203B41FA5}">
                      <a16:colId xmlns:a16="http://schemas.microsoft.com/office/drawing/2014/main" val="815039941"/>
                    </a:ext>
                  </a:extLst>
                </a:gridCol>
              </a:tblGrid>
              <a:tr h="349115">
                <a:tc>
                  <a:txBody>
                    <a:bodyPr/>
                    <a:lstStyle/>
                    <a:p>
                      <a:pPr algn="ctr">
                        <a:buNone/>
                      </a:pPr>
                      <a:r>
                        <a:rPr lang="en-IN" sz="1800" dirty="0">
                          <a:solidFill>
                            <a:schemeClr val="tx1"/>
                          </a:solidFill>
                        </a:rPr>
                        <a:t>Agent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buNone/>
                      </a:pPr>
                      <a:r>
                        <a:rPr lang="en-IN" sz="1800" dirty="0">
                          <a:solidFill>
                            <a:schemeClr val="tx1"/>
                          </a:solidFill>
                        </a:rPr>
                        <a:t>Role</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buNone/>
                      </a:pPr>
                      <a:r>
                        <a:rPr lang="en-IN" sz="1800" dirty="0">
                          <a:solidFill>
                            <a:schemeClr val="tx1"/>
                          </a:solidFill>
                        </a:rPr>
                        <a:t>Input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buNone/>
                      </a:pPr>
                      <a:r>
                        <a:rPr lang="en-IN" sz="1800" dirty="0">
                          <a:solidFill>
                            <a:schemeClr val="tx1"/>
                          </a:solidFill>
                        </a:rPr>
                        <a:t>Output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3916126896"/>
                  </a:ext>
                </a:extLst>
              </a:tr>
              <a:tr h="842223">
                <a:tc>
                  <a:txBody>
                    <a:bodyPr/>
                    <a:lstStyle/>
                    <a:p>
                      <a:pPr algn="ctr">
                        <a:buNone/>
                      </a:pPr>
                      <a:r>
                        <a:rPr lang="en-IN" sz="1800" dirty="0"/>
                        <a:t>Technical Analyst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Analyses price patterns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dirty="0"/>
                        <a:t>RSI, MACD, SMA, ATR</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dirty="0"/>
                        <a:t>Bullish / neutral / bearish + confidence + reasoning</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633336126"/>
                  </a:ext>
                </a:extLst>
              </a:tr>
              <a:tr h="842223">
                <a:tc>
                  <a:txBody>
                    <a:bodyPr/>
                    <a:lstStyle/>
                    <a:p>
                      <a:pPr algn="ctr">
                        <a:buNone/>
                      </a:pPr>
                      <a:r>
                        <a:rPr lang="en-IN" sz="1800"/>
                        <a:t>Fundamental Analyst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dirty="0"/>
                        <a:t>Reviews company financials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dirty="0"/>
                        <a:t>Revenue, EPS, ROE, margins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a:t>Bullish / neutral / bearish + confidence + reasoning</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032620418"/>
                  </a:ext>
                </a:extLst>
              </a:tr>
              <a:tr h="842223">
                <a:tc>
                  <a:txBody>
                    <a:bodyPr/>
                    <a:lstStyle/>
                    <a:p>
                      <a:pPr algn="ctr">
                        <a:buNone/>
                      </a:pPr>
                      <a:r>
                        <a:rPr lang="en-IN" sz="1800"/>
                        <a:t>Sentiment Analyst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Measures market mood</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dirty="0"/>
                        <a:t>News, Reddit, X</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a:t>Bullish / neutral / bearish + confidence + reasoning</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510933455"/>
                  </a:ext>
                </a:extLst>
              </a:tr>
              <a:tr h="842223">
                <a:tc>
                  <a:txBody>
                    <a:bodyPr/>
                    <a:lstStyle/>
                    <a:p>
                      <a:pPr algn="ctr">
                        <a:buNone/>
                      </a:pPr>
                      <a:r>
                        <a:rPr lang="en-IN" sz="1800"/>
                        <a:t>Macro Analyst</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Monitors economy</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dirty="0"/>
                        <a:t>VIX, CPI, interest rates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a:t>Bullish / neutral / bearish + confidence + reasoning</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859747090"/>
                  </a:ext>
                </a:extLst>
              </a:tr>
              <a:tr h="934952">
                <a:tc>
                  <a:txBody>
                    <a:bodyPr/>
                    <a:lstStyle/>
                    <a:p>
                      <a:pPr algn="ctr">
                        <a:buNone/>
                      </a:pPr>
                      <a:r>
                        <a:rPr lang="en-IN" sz="1800"/>
                        <a:t>Stock Picker</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Consolidates all signals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All four agent outputs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dirty="0"/>
                        <a:t>Buy / hold / short + conviction level + reasoning</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247999635"/>
                  </a:ext>
                </a:extLst>
              </a:tr>
              <a:tr h="647865">
                <a:tc>
                  <a:txBody>
                    <a:bodyPr/>
                    <a:lstStyle/>
                    <a:p>
                      <a:pPr algn="ctr">
                        <a:buNone/>
                      </a:pPr>
                      <a:r>
                        <a:rPr lang="en-IN" sz="1800"/>
                        <a:t>Risk Manager</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Evaluates trade risk</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ATR, VIX, volatility</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dirty="0"/>
                        <a:t>Stop-loss and take-profit levels + reasoning</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671654080"/>
                  </a:ext>
                </a:extLst>
              </a:tr>
              <a:tr h="934952">
                <a:tc>
                  <a:txBody>
                    <a:bodyPr/>
                    <a:lstStyle/>
                    <a:p>
                      <a:pPr algn="ctr">
                        <a:buNone/>
                      </a:pPr>
                      <a:r>
                        <a:rPr lang="en-IN" sz="1800"/>
                        <a:t>Orchestrator</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Final portfolio decisions</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IN" sz="1800"/>
                        <a:t>Full portfolio view</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1800" dirty="0"/>
                        <a:t>Trade instructions for every security + written justification</a:t>
                      </a:r>
                    </a:p>
                  </a:txBody>
                  <a:tcPr marL="52627" marR="52627" marT="26314" marB="2631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937688759"/>
                  </a:ext>
                </a:extLst>
              </a:tr>
            </a:tbl>
          </a:graphicData>
        </a:graphic>
      </p:graphicFrame>
    </p:spTree>
    <p:extLst>
      <p:ext uri="{BB962C8B-B14F-4D97-AF65-F5344CB8AC3E}">
        <p14:creationId xmlns:p14="http://schemas.microsoft.com/office/powerpoint/2010/main" val="109919736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61F9E-D542-6F5A-0491-35A0C0FE028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FC89C2C-2680-5400-919D-0DF3A796F3FD}"/>
              </a:ext>
            </a:extLst>
          </p:cNvPr>
          <p:cNvSpPr/>
          <p:nvPr/>
        </p:nvSpPr>
        <p:spPr>
          <a:xfrm>
            <a:off x="21996" y="-2569"/>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9" name="TextBox 9">
            <a:extLst>
              <a:ext uri="{FF2B5EF4-FFF2-40B4-BE49-F238E27FC236}">
                <a16:creationId xmlns:a16="http://schemas.microsoft.com/office/drawing/2014/main" id="{A7A802EC-6C61-54C1-970F-A39DEA9EF3EC}"/>
              </a:ext>
            </a:extLst>
          </p:cNvPr>
          <p:cNvSpPr txBox="1"/>
          <p:nvPr/>
        </p:nvSpPr>
        <p:spPr>
          <a:xfrm>
            <a:off x="2356457" y="981735"/>
            <a:ext cx="13575085" cy="1124539"/>
          </a:xfrm>
          <a:prstGeom prst="rect">
            <a:avLst/>
          </a:prstGeom>
        </p:spPr>
        <p:txBody>
          <a:bodyPr wrap="square" lIns="0" tIns="0" rIns="0" bIns="0" rtlCol="0" anchor="t">
            <a:spAutoFit/>
          </a:bodyPr>
          <a:lstStyle/>
          <a:p>
            <a:pPr algn="ctr">
              <a:lnSpc>
                <a:spcPts val="9480"/>
              </a:lnSpc>
              <a:spcBef>
                <a:spcPct val="0"/>
              </a:spcBef>
            </a:pPr>
            <a:r>
              <a:rPr lang="en-US" sz="6000" b="1" dirty="0">
                <a:solidFill>
                  <a:srgbClr val="000000"/>
                </a:solidFill>
                <a:latin typeface="Arial MT Pro Bold"/>
                <a:ea typeface="Arial MT Pro Bold"/>
                <a:cs typeface="Arial MT Pro Bold"/>
                <a:sym typeface="Arial MT Pro Bold"/>
              </a:rPr>
              <a:t>Agents Showcase</a:t>
            </a:r>
            <a:endParaRPr lang="en-US" sz="7900" b="1" dirty="0">
              <a:solidFill>
                <a:srgbClr val="000000"/>
              </a:solidFill>
              <a:latin typeface="Arial MT Pro Bold"/>
              <a:ea typeface="Arial MT Pro Bold"/>
              <a:cs typeface="Arial MT Pro Bold"/>
              <a:sym typeface="Arial MT Pro Bold"/>
            </a:endParaRPr>
          </a:p>
        </p:txBody>
      </p:sp>
      <p:sp>
        <p:nvSpPr>
          <p:cNvPr id="11" name="TextBox 10">
            <a:extLst>
              <a:ext uri="{FF2B5EF4-FFF2-40B4-BE49-F238E27FC236}">
                <a16:creationId xmlns:a16="http://schemas.microsoft.com/office/drawing/2014/main" id="{FB20C63A-7782-E4FA-484D-90501EF491EE}"/>
              </a:ext>
            </a:extLst>
          </p:cNvPr>
          <p:cNvSpPr txBox="1"/>
          <p:nvPr/>
        </p:nvSpPr>
        <p:spPr>
          <a:xfrm>
            <a:off x="1524000" y="9245888"/>
            <a:ext cx="4267200" cy="461665"/>
          </a:xfrm>
          <a:prstGeom prst="rect">
            <a:avLst/>
          </a:prstGeom>
          <a:noFill/>
        </p:spPr>
        <p:txBody>
          <a:bodyPr wrap="square" rtlCol="0">
            <a:spAutoFit/>
          </a:bodyPr>
          <a:lstStyle/>
          <a:p>
            <a:r>
              <a:rPr lang="en-IN" sz="2400" dirty="0"/>
              <a:t>Sentimental analysis agent</a:t>
            </a:r>
          </a:p>
        </p:txBody>
      </p:sp>
      <p:pic>
        <p:nvPicPr>
          <p:cNvPr id="13" name="Picture 12">
            <a:extLst>
              <a:ext uri="{FF2B5EF4-FFF2-40B4-BE49-F238E27FC236}">
                <a16:creationId xmlns:a16="http://schemas.microsoft.com/office/drawing/2014/main" id="{745C0CAA-A2B9-6F29-C64D-B2297868856D}"/>
              </a:ext>
            </a:extLst>
          </p:cNvPr>
          <p:cNvPicPr>
            <a:picLocks noChangeAspect="1"/>
          </p:cNvPicPr>
          <p:nvPr/>
        </p:nvPicPr>
        <p:blipFill>
          <a:blip r:embed="rId4"/>
          <a:stretch>
            <a:fillRect/>
          </a:stretch>
        </p:blipFill>
        <p:spPr>
          <a:xfrm>
            <a:off x="8991601" y="2748150"/>
            <a:ext cx="9158554" cy="6326282"/>
          </a:xfrm>
          <a:prstGeom prst="rect">
            <a:avLst/>
          </a:prstGeom>
        </p:spPr>
      </p:pic>
      <p:sp>
        <p:nvSpPr>
          <p:cNvPr id="14" name="TextBox 13">
            <a:extLst>
              <a:ext uri="{FF2B5EF4-FFF2-40B4-BE49-F238E27FC236}">
                <a16:creationId xmlns:a16="http://schemas.microsoft.com/office/drawing/2014/main" id="{83AD20D0-A4CD-6108-03D4-11DC1336F123}"/>
              </a:ext>
            </a:extLst>
          </p:cNvPr>
          <p:cNvSpPr txBox="1"/>
          <p:nvPr/>
        </p:nvSpPr>
        <p:spPr>
          <a:xfrm>
            <a:off x="12039600" y="9074432"/>
            <a:ext cx="4267200" cy="461665"/>
          </a:xfrm>
          <a:prstGeom prst="rect">
            <a:avLst/>
          </a:prstGeom>
          <a:noFill/>
        </p:spPr>
        <p:txBody>
          <a:bodyPr wrap="square" rtlCol="0">
            <a:spAutoFit/>
          </a:bodyPr>
          <a:lstStyle/>
          <a:p>
            <a:r>
              <a:rPr lang="en-IN" sz="2400" dirty="0"/>
              <a:t>Fundamental analyst agent</a:t>
            </a:r>
          </a:p>
        </p:txBody>
      </p:sp>
      <p:pic>
        <p:nvPicPr>
          <p:cNvPr id="16" name="Picture 15">
            <a:extLst>
              <a:ext uri="{FF2B5EF4-FFF2-40B4-BE49-F238E27FC236}">
                <a16:creationId xmlns:a16="http://schemas.microsoft.com/office/drawing/2014/main" id="{ED54C590-0019-AE77-AB1C-AFA12AA266AD}"/>
              </a:ext>
            </a:extLst>
          </p:cNvPr>
          <p:cNvPicPr>
            <a:picLocks noChangeAspect="1"/>
          </p:cNvPicPr>
          <p:nvPr/>
        </p:nvPicPr>
        <p:blipFill>
          <a:blip r:embed="rId5"/>
          <a:stretch>
            <a:fillRect/>
          </a:stretch>
        </p:blipFill>
        <p:spPr>
          <a:xfrm>
            <a:off x="162229" y="2705100"/>
            <a:ext cx="8491042" cy="6317412"/>
          </a:xfrm>
          <a:prstGeom prst="rect">
            <a:avLst/>
          </a:prstGeom>
        </p:spPr>
      </p:pic>
    </p:spTree>
    <p:extLst>
      <p:ext uri="{BB962C8B-B14F-4D97-AF65-F5344CB8AC3E}">
        <p14:creationId xmlns:p14="http://schemas.microsoft.com/office/powerpoint/2010/main" val="3055207144"/>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878D8-DCBE-9366-A59D-A9B89967724F}"/>
            </a:ext>
          </a:extLst>
        </p:cNvPr>
        <p:cNvGrpSpPr/>
        <p:nvPr/>
      </p:nvGrpSpPr>
      <p:grpSpPr>
        <a:xfrm>
          <a:off x="0" y="0"/>
          <a:ext cx="0" cy="0"/>
          <a:chOff x="0" y="0"/>
          <a:chExt cx="0" cy="0"/>
        </a:xfrm>
      </p:grpSpPr>
      <p:grpSp>
        <p:nvGrpSpPr>
          <p:cNvPr id="8" name="Group 3">
            <a:extLst>
              <a:ext uri="{FF2B5EF4-FFF2-40B4-BE49-F238E27FC236}">
                <a16:creationId xmlns:a16="http://schemas.microsoft.com/office/drawing/2014/main" id="{A93000C3-8708-3E1F-B823-1F7FE21BAB4D}"/>
              </a:ext>
            </a:extLst>
          </p:cNvPr>
          <p:cNvGrpSpPr/>
          <p:nvPr/>
        </p:nvGrpSpPr>
        <p:grpSpPr>
          <a:xfrm>
            <a:off x="0" y="0"/>
            <a:ext cx="10640358" cy="10287000"/>
            <a:chOff x="0" y="0"/>
            <a:chExt cx="890817" cy="861233"/>
          </a:xfrm>
        </p:grpSpPr>
        <p:sp>
          <p:nvSpPr>
            <p:cNvPr id="9" name="Freeform 4">
              <a:extLst>
                <a:ext uri="{FF2B5EF4-FFF2-40B4-BE49-F238E27FC236}">
                  <a16:creationId xmlns:a16="http://schemas.microsoft.com/office/drawing/2014/main" id="{C5B5909B-240A-95D2-2422-B5F9EA4EA4F5}"/>
                </a:ext>
              </a:extLst>
            </p:cNvPr>
            <p:cNvSpPr/>
            <p:nvPr/>
          </p:nvSpPr>
          <p:spPr>
            <a:xfrm>
              <a:off x="0" y="0"/>
              <a:ext cx="890817" cy="861233"/>
            </a:xfrm>
            <a:custGeom>
              <a:avLst/>
              <a:gdLst/>
              <a:ahLst/>
              <a:cxnLst/>
              <a:rect l="l" t="t" r="r" b="b"/>
              <a:pathLst>
                <a:path w="890817" h="861233">
                  <a:moveTo>
                    <a:pt x="0" y="0"/>
                  </a:moveTo>
                  <a:lnTo>
                    <a:pt x="890817" y="0"/>
                  </a:lnTo>
                  <a:lnTo>
                    <a:pt x="890817" y="861233"/>
                  </a:lnTo>
                  <a:lnTo>
                    <a:pt x="0" y="861233"/>
                  </a:lnTo>
                  <a:close/>
                </a:path>
              </a:pathLst>
            </a:custGeom>
            <a:solidFill>
              <a:srgbClr val="25CFFE"/>
            </a:solidFill>
          </p:spPr>
          <p:txBody>
            <a:bodyPr/>
            <a:lstStyle/>
            <a:p>
              <a:endParaRPr lang="en-IN" dirty="0"/>
            </a:p>
          </p:txBody>
        </p:sp>
        <p:sp>
          <p:nvSpPr>
            <p:cNvPr id="10" name="TextBox 5">
              <a:extLst>
                <a:ext uri="{FF2B5EF4-FFF2-40B4-BE49-F238E27FC236}">
                  <a16:creationId xmlns:a16="http://schemas.microsoft.com/office/drawing/2014/main" id="{2E1E3D8E-0982-A53F-BB82-8EABDB4E945E}"/>
                </a:ext>
              </a:extLst>
            </p:cNvPr>
            <p:cNvSpPr txBox="1"/>
            <p:nvPr/>
          </p:nvSpPr>
          <p:spPr>
            <a:xfrm>
              <a:off x="0" y="-38100"/>
              <a:ext cx="890817" cy="89933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0">
            <a:extLst>
              <a:ext uri="{FF2B5EF4-FFF2-40B4-BE49-F238E27FC236}">
                <a16:creationId xmlns:a16="http://schemas.microsoft.com/office/drawing/2014/main" id="{11A43591-27A8-15C8-7694-C1BF12A74928}"/>
              </a:ext>
            </a:extLst>
          </p:cNvPr>
          <p:cNvSpPr/>
          <p:nvPr/>
        </p:nvSpPr>
        <p:spPr>
          <a:xfrm>
            <a:off x="0" y="2090327"/>
            <a:ext cx="10461657" cy="460576"/>
          </a:xfrm>
          <a:custGeom>
            <a:avLst/>
            <a:gdLst/>
            <a:ahLst/>
            <a:cxnLst/>
            <a:rect l="l" t="t" r="r" b="b"/>
            <a:pathLst>
              <a:path w="10461657" h="460576">
                <a:moveTo>
                  <a:pt x="0" y="0"/>
                </a:moveTo>
                <a:lnTo>
                  <a:pt x="10461657" y="0"/>
                </a:lnTo>
                <a:lnTo>
                  <a:pt x="10461657" y="460576"/>
                </a:lnTo>
                <a:lnTo>
                  <a:pt x="0" y="46057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3" name="TextBox 12">
            <a:extLst>
              <a:ext uri="{FF2B5EF4-FFF2-40B4-BE49-F238E27FC236}">
                <a16:creationId xmlns:a16="http://schemas.microsoft.com/office/drawing/2014/main" id="{173901B5-2EB6-12FC-CB20-2C50ACDD28F2}"/>
              </a:ext>
            </a:extLst>
          </p:cNvPr>
          <p:cNvSpPr txBox="1"/>
          <p:nvPr/>
        </p:nvSpPr>
        <p:spPr>
          <a:xfrm>
            <a:off x="155660" y="750955"/>
            <a:ext cx="9560550" cy="1569660"/>
          </a:xfrm>
          <a:prstGeom prst="rect">
            <a:avLst/>
          </a:prstGeom>
          <a:noFill/>
        </p:spPr>
        <p:txBody>
          <a:bodyPr wrap="square">
            <a:spAutoFit/>
          </a:bodyPr>
          <a:lstStyle/>
          <a:p>
            <a:pPr marL="302259" lvl="1"/>
            <a:r>
              <a:rPr lang="en-US" sz="4800" dirty="0">
                <a:latin typeface="Arial MT Pro Bold" panose="020B0604020202020204" charset="0"/>
              </a:rPr>
              <a:t>Dataset collection and Overview</a:t>
            </a:r>
            <a:endParaRPr lang="en-IN" sz="4800" dirty="0">
              <a:latin typeface="Arial MT Pro Bold" panose="020B0604020202020204" charset="0"/>
            </a:endParaRPr>
          </a:p>
        </p:txBody>
      </p:sp>
      <p:pic>
        <p:nvPicPr>
          <p:cNvPr id="3" name="Copied Picture 14">
            <a:extLst>
              <a:ext uri="{FF2B5EF4-FFF2-40B4-BE49-F238E27FC236}">
                <a16:creationId xmlns:a16="http://schemas.microsoft.com/office/drawing/2014/main" id="{1C509FB8-5138-4BD7-0B5F-79DAA825438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640358" y="845323"/>
            <a:ext cx="7528077" cy="3411160"/>
          </a:xfrm>
          <a:prstGeom prst="rect">
            <a:avLst/>
          </a:prstGeom>
          <a:noFill/>
          <a:ln>
            <a:noFill/>
          </a:ln>
        </p:spPr>
      </p:pic>
      <p:pic>
        <p:nvPicPr>
          <p:cNvPr id="4" name="Copied Picture 15">
            <a:extLst>
              <a:ext uri="{FF2B5EF4-FFF2-40B4-BE49-F238E27FC236}">
                <a16:creationId xmlns:a16="http://schemas.microsoft.com/office/drawing/2014/main" id="{AB41D60F-F799-3000-9CB9-581491BBA53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640358" y="6030517"/>
            <a:ext cx="7528077" cy="3411160"/>
          </a:xfrm>
          <a:prstGeom prst="rect">
            <a:avLst/>
          </a:prstGeom>
          <a:noFill/>
          <a:ln>
            <a:noFill/>
          </a:ln>
        </p:spPr>
      </p:pic>
      <p:sp>
        <p:nvSpPr>
          <p:cNvPr id="12" name="TextBox 11">
            <a:extLst>
              <a:ext uri="{FF2B5EF4-FFF2-40B4-BE49-F238E27FC236}">
                <a16:creationId xmlns:a16="http://schemas.microsoft.com/office/drawing/2014/main" id="{4FC90470-F5F7-440D-83B1-471F904D6CE6}"/>
              </a:ext>
            </a:extLst>
          </p:cNvPr>
          <p:cNvSpPr txBox="1"/>
          <p:nvPr/>
        </p:nvSpPr>
        <p:spPr>
          <a:xfrm>
            <a:off x="10981031" y="591323"/>
            <a:ext cx="8128000" cy="254000"/>
          </a:xfrm>
          <a:prstGeom prst="rect">
            <a:avLst/>
          </a:prstGeom>
          <a:noFill/>
        </p:spPr>
        <p:txBody>
          <a:bodyPr vertOverflow="overflow" vert="horz" wrap="square" rtlCol="0" anchor="t">
            <a:spAutoFit/>
          </a:bodyPr>
          <a:lstStyle/>
          <a:p>
            <a:pPr algn="l"/>
            <a:r>
              <a:rPr lang="en-IN" sz="1400" b="1">
                <a:solidFill>
                  <a:srgbClr val="1565C0"/>
                </a:solidFill>
                <a:latin typeface="Arial Rounded MT Bold"/>
              </a:rPr>
              <a:t>Chronological Split</a:t>
            </a:r>
          </a:p>
        </p:txBody>
      </p:sp>
      <p:sp>
        <p:nvSpPr>
          <p:cNvPr id="6" name="TextBox 5">
            <a:extLst>
              <a:ext uri="{FF2B5EF4-FFF2-40B4-BE49-F238E27FC236}">
                <a16:creationId xmlns:a16="http://schemas.microsoft.com/office/drawing/2014/main" id="{A4DE9D08-5838-41F1-8E96-DAD86E1C4471}"/>
              </a:ext>
            </a:extLst>
          </p:cNvPr>
          <p:cNvSpPr txBox="1"/>
          <p:nvPr/>
        </p:nvSpPr>
        <p:spPr>
          <a:xfrm>
            <a:off x="10981031" y="5544192"/>
            <a:ext cx="8128000" cy="254000"/>
          </a:xfrm>
          <a:prstGeom prst="rect">
            <a:avLst/>
          </a:prstGeom>
          <a:noFill/>
        </p:spPr>
        <p:txBody>
          <a:bodyPr vertOverflow="overflow" vert="horz" wrap="square" rtlCol="0" anchor="t">
            <a:spAutoFit/>
          </a:bodyPr>
          <a:lstStyle/>
          <a:p>
            <a:pPr algn="l"/>
            <a:r>
              <a:rPr lang="en-IN" sz="1400" b="1" dirty="0">
                <a:solidFill>
                  <a:srgbClr val="1565C0"/>
                </a:solidFill>
                <a:latin typeface="Arial Rounded MT Bold"/>
              </a:rPr>
              <a:t>Label Distribution</a:t>
            </a:r>
          </a:p>
        </p:txBody>
      </p:sp>
      <p:sp>
        <p:nvSpPr>
          <p:cNvPr id="7" name="TextBox 6">
            <a:extLst>
              <a:ext uri="{FF2B5EF4-FFF2-40B4-BE49-F238E27FC236}">
                <a16:creationId xmlns:a16="http://schemas.microsoft.com/office/drawing/2014/main" id="{8A84AB84-E438-4F69-3234-E341428AB646}"/>
              </a:ext>
            </a:extLst>
          </p:cNvPr>
          <p:cNvSpPr txBox="1"/>
          <p:nvPr/>
        </p:nvSpPr>
        <p:spPr>
          <a:xfrm>
            <a:off x="381000" y="3005988"/>
            <a:ext cx="9318762" cy="5970417"/>
          </a:xfrm>
          <a:prstGeom prst="rect">
            <a:avLst/>
          </a:prstGeom>
          <a:noFill/>
        </p:spPr>
        <p:txBody>
          <a:bodyPr wrap="square">
            <a:spAutoFit/>
          </a:bodyPr>
          <a:lstStyle/>
          <a:p>
            <a:pPr algn="l">
              <a:lnSpc>
                <a:spcPts val="2400"/>
              </a:lnSpc>
              <a:spcAft>
                <a:spcPts val="200"/>
              </a:spcAft>
            </a:pPr>
            <a:r>
              <a:rPr lang="en-US" sz="2000" b="1" dirty="0">
                <a:latin typeface="Inria Serif" panose="020B0604020202020204" charset="0"/>
              </a:rPr>
              <a:t>Sources</a:t>
            </a:r>
          </a:p>
          <a:p>
            <a:pPr algn="l">
              <a:lnSpc>
                <a:spcPts val="2000"/>
              </a:lnSpc>
              <a:spcAft>
                <a:spcPts val="600"/>
              </a:spcAft>
            </a:pPr>
            <a:r>
              <a:rPr lang="en-US" sz="2000" dirty="0">
                <a:latin typeface="Inria Serif" panose="020B0604020202020204" charset="0"/>
              </a:rPr>
              <a:t>Yahoo Finance • FRED API • Hugging Face • Kaggle Twitter • Kaggle Reddit • SEC EDGAR — covering price, macro, sentiment, and fundamental data across 13 securities (2015–2020).</a:t>
            </a:r>
          </a:p>
          <a:p>
            <a:pPr algn="l">
              <a:lnSpc>
                <a:spcPts val="2000"/>
              </a:lnSpc>
              <a:spcAft>
                <a:spcPts val="600"/>
              </a:spcAft>
            </a:pPr>
            <a:endParaRPr lang="en-US" sz="2000" dirty="0">
              <a:latin typeface="Inria Serif" panose="020B0604020202020204" charset="0"/>
            </a:endParaRPr>
          </a:p>
          <a:p>
            <a:pPr algn="l">
              <a:lnSpc>
                <a:spcPts val="2400"/>
              </a:lnSpc>
              <a:spcAft>
                <a:spcPts val="200"/>
              </a:spcAft>
            </a:pPr>
            <a:r>
              <a:rPr lang="en-US" sz="2000" b="1" dirty="0">
                <a:latin typeface="Inria Serif" panose="020B0604020202020204" charset="0"/>
              </a:rPr>
              <a:t>Scale &amp; Processing</a:t>
            </a:r>
          </a:p>
          <a:p>
            <a:pPr algn="l">
              <a:lnSpc>
                <a:spcPts val="2000"/>
              </a:lnSpc>
              <a:spcAft>
                <a:spcPts val="600"/>
              </a:spcAft>
            </a:pPr>
            <a:r>
              <a:rPr lang="en-US" sz="2000" dirty="0">
                <a:latin typeface="Inria Serif" panose="020B0604020202020204" charset="0"/>
              </a:rPr>
              <a:t>19,630 rows × 26 columns × 13 tickers, joined on date + ticker key. All sentiment scored via Mistral Devstral 2 (123B params, –1 to +1 scale). Price data adjusted for splits/dividends.</a:t>
            </a:r>
          </a:p>
          <a:p>
            <a:pPr algn="l">
              <a:lnSpc>
                <a:spcPts val="2000"/>
              </a:lnSpc>
              <a:spcAft>
                <a:spcPts val="600"/>
              </a:spcAft>
            </a:pPr>
            <a:endParaRPr lang="en-US" sz="2000" dirty="0">
              <a:latin typeface="Inria Serif" panose="020B0604020202020204" charset="0"/>
            </a:endParaRPr>
          </a:p>
          <a:p>
            <a:pPr algn="l">
              <a:lnSpc>
                <a:spcPts val="2400"/>
              </a:lnSpc>
              <a:spcAft>
                <a:spcPts val="200"/>
              </a:spcAft>
            </a:pPr>
            <a:r>
              <a:rPr lang="en-US" sz="2000" b="1" dirty="0">
                <a:latin typeface="Inria Serif" panose="020B0604020202020204" charset="0"/>
              </a:rPr>
              <a:t>Signal Labels</a:t>
            </a:r>
          </a:p>
          <a:p>
            <a:pPr algn="l">
              <a:lnSpc>
                <a:spcPts val="2000"/>
              </a:lnSpc>
              <a:spcAft>
                <a:spcPts val="600"/>
              </a:spcAft>
            </a:pPr>
            <a:r>
              <a:rPr lang="en-US" sz="2000" dirty="0">
                <a:latin typeface="Inria Serif" panose="020B0604020202020204" charset="0"/>
              </a:rPr>
              <a:t>30-day forward return with ±2% threshold → buy / hold / short signals.</a:t>
            </a:r>
          </a:p>
          <a:p>
            <a:pPr algn="l">
              <a:lnSpc>
                <a:spcPts val="2000"/>
              </a:lnSpc>
              <a:spcAft>
                <a:spcPts val="600"/>
              </a:spcAft>
            </a:pPr>
            <a:endParaRPr lang="en-US" sz="2000" dirty="0">
              <a:latin typeface="Inria Serif" panose="020B0604020202020204" charset="0"/>
            </a:endParaRPr>
          </a:p>
          <a:p>
            <a:pPr algn="l">
              <a:lnSpc>
                <a:spcPts val="2400"/>
              </a:lnSpc>
              <a:spcAft>
                <a:spcPts val="200"/>
              </a:spcAft>
            </a:pPr>
            <a:r>
              <a:rPr lang="en-US" sz="2000" b="1" dirty="0">
                <a:latin typeface="Inria Serif" panose="020B0604020202020204" charset="0"/>
              </a:rPr>
              <a:t>Chronological Phases</a:t>
            </a:r>
          </a:p>
          <a:p>
            <a:pPr algn="l">
              <a:lnSpc>
                <a:spcPts val="2000"/>
              </a:lnSpc>
            </a:pPr>
            <a:r>
              <a:rPr lang="en-US" sz="2000" b="1" dirty="0">
                <a:solidFill>
                  <a:srgbClr val="1565C0"/>
                </a:solidFill>
                <a:latin typeface="Inria Serif" panose="020B0604020202020204" charset="0"/>
              </a:rPr>
              <a:t>P1</a:t>
            </a:r>
            <a:r>
              <a:rPr lang="en-US" sz="2000" dirty="0">
                <a:latin typeface="Inria Serif" panose="020B0604020202020204" charset="0"/>
              </a:rPr>
              <a:t> Jan 2015–Jun 2018 (11,440 rows)</a:t>
            </a:r>
          </a:p>
          <a:p>
            <a:pPr algn="l">
              <a:lnSpc>
                <a:spcPts val="2000"/>
              </a:lnSpc>
            </a:pPr>
            <a:r>
              <a:rPr lang="en-US" sz="2000" b="1" dirty="0">
                <a:solidFill>
                  <a:srgbClr val="1565C0"/>
                </a:solidFill>
                <a:latin typeface="Inria Serif" panose="020B0604020202020204" charset="0"/>
              </a:rPr>
              <a:t>P2</a:t>
            </a:r>
            <a:r>
              <a:rPr lang="en-US" sz="2000" dirty="0">
                <a:latin typeface="Inria Serif" panose="020B0604020202020204" charset="0"/>
              </a:rPr>
              <a:t> Jul 2018–Jun 2019 (3,250 rows)</a:t>
            </a:r>
          </a:p>
          <a:p>
            <a:pPr algn="l">
              <a:lnSpc>
                <a:spcPts val="2000"/>
              </a:lnSpc>
            </a:pPr>
            <a:r>
              <a:rPr lang="en-US" sz="2000" b="1" dirty="0">
                <a:solidFill>
                  <a:srgbClr val="1565C0"/>
                </a:solidFill>
                <a:latin typeface="Inria Serif" panose="020B0604020202020204" charset="0"/>
              </a:rPr>
              <a:t>P3</a:t>
            </a:r>
            <a:r>
              <a:rPr lang="en-US" sz="2000" dirty="0">
                <a:latin typeface="Inria Serif" panose="020B0604020202020204" charset="0"/>
              </a:rPr>
              <a:t> Jul 2019–Dec 2020 (4,940 rows)</a:t>
            </a:r>
          </a:p>
          <a:p>
            <a:pPr algn="l">
              <a:lnSpc>
                <a:spcPts val="2000"/>
              </a:lnSpc>
            </a:pPr>
            <a:endParaRPr lang="en-US" sz="2000" dirty="0">
              <a:latin typeface="Inria Serif" panose="020B0604020202020204" charset="0"/>
            </a:endParaRPr>
          </a:p>
          <a:p>
            <a:pPr algn="l">
              <a:lnSpc>
                <a:spcPts val="2000"/>
              </a:lnSpc>
            </a:pPr>
            <a:endParaRPr lang="en-US" sz="2000" dirty="0">
              <a:latin typeface="Inria Serif" panose="020B0604020202020204" charset="0"/>
            </a:endParaRPr>
          </a:p>
          <a:p>
            <a:pPr algn="l">
              <a:lnSpc>
                <a:spcPts val="1800"/>
              </a:lnSpc>
            </a:pPr>
            <a:r>
              <a:rPr lang="en-US" sz="2000" i="1" dirty="0">
                <a:solidFill>
                  <a:srgbClr val="757575"/>
                </a:solidFill>
                <a:latin typeface="Inria Serif" panose="020B0604020202020204" charset="0"/>
              </a:rPr>
              <a:t>Strictly chronological — no random shuffling.</a:t>
            </a:r>
          </a:p>
        </p:txBody>
      </p:sp>
    </p:spTree>
    <p:extLst>
      <p:ext uri="{BB962C8B-B14F-4D97-AF65-F5344CB8AC3E}">
        <p14:creationId xmlns:p14="http://schemas.microsoft.com/office/powerpoint/2010/main" val="390589941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622E7-68E2-B080-7220-290B20DB463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565F036-E719-AF6D-9BAA-0A711138C681}"/>
              </a:ext>
            </a:extLst>
          </p:cNvPr>
          <p:cNvSpPr/>
          <p:nvPr/>
        </p:nvSpPr>
        <p:spPr>
          <a:xfrm>
            <a:off x="0" y="-929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0FCE50B1-B5EF-BCA2-65BC-0D3293B859CA}"/>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2B1C0A64-D48B-CB6B-5C8F-05E8038B2E6F}"/>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1192E5FD-5EF6-85F0-1CB5-F026E37F9209}"/>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E7F7DCC3-0901-A0DD-F807-0C9B7292DC99}"/>
              </a:ext>
            </a:extLst>
          </p:cNvPr>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29F96983-3D03-72F6-58AC-BDB04094055C}"/>
              </a:ext>
            </a:extLst>
          </p:cNvPr>
          <p:cNvSpPr txBox="1"/>
          <p:nvPr/>
        </p:nvSpPr>
        <p:spPr>
          <a:xfrm>
            <a:off x="2209800" y="850040"/>
            <a:ext cx="13576300" cy="615553"/>
          </a:xfrm>
          <a:prstGeom prst="rect">
            <a:avLst/>
          </a:prstGeom>
        </p:spPr>
        <p:txBody>
          <a:bodyPr wrap="square" lIns="0" tIns="0" rIns="0" bIns="0" rtlCol="0" anchor="t">
            <a:spAutoFit/>
          </a:bodyPr>
          <a:lstStyle/>
          <a:p>
            <a:pPr algn="ctr">
              <a:lnSpc>
                <a:spcPts val="4800"/>
              </a:lnSpc>
              <a:spcBef>
                <a:spcPct val="0"/>
              </a:spcBef>
            </a:pPr>
            <a:r>
              <a:rPr lang="en-US" sz="4000" b="1" dirty="0">
                <a:solidFill>
                  <a:srgbClr val="000000"/>
                </a:solidFill>
                <a:latin typeface="Arial MT Pro Bold"/>
                <a:ea typeface="Arial MT Pro Bold"/>
                <a:cs typeface="Arial MT Pro Bold"/>
                <a:sym typeface="Arial MT Pro Bold"/>
              </a:rPr>
              <a:t>Dynamic Prompt Optimisation using feedback loop</a:t>
            </a:r>
          </a:p>
        </p:txBody>
      </p:sp>
      <p:pic>
        <p:nvPicPr>
          <p:cNvPr id="18" name="Picture 17">
            <a:extLst>
              <a:ext uri="{FF2B5EF4-FFF2-40B4-BE49-F238E27FC236}">
                <a16:creationId xmlns:a16="http://schemas.microsoft.com/office/drawing/2014/main" id="{6D4C0B12-439E-D2E7-9B25-D7AC63F555D6}"/>
              </a:ext>
            </a:extLst>
          </p:cNvPr>
          <p:cNvPicPr>
            <a:picLocks noChangeAspect="1"/>
          </p:cNvPicPr>
          <p:nvPr/>
        </p:nvPicPr>
        <p:blipFill>
          <a:blip r:embed="rId7"/>
          <a:stretch>
            <a:fillRect/>
          </a:stretch>
        </p:blipFill>
        <p:spPr>
          <a:xfrm>
            <a:off x="1123950" y="3023342"/>
            <a:ext cx="7874000" cy="4826000"/>
          </a:xfrm>
          <a:prstGeom prst="rect">
            <a:avLst/>
          </a:prstGeom>
        </p:spPr>
      </p:pic>
      <p:sp>
        <p:nvSpPr>
          <p:cNvPr id="19" name="TextBox 18">
            <a:extLst>
              <a:ext uri="{FF2B5EF4-FFF2-40B4-BE49-F238E27FC236}">
                <a16:creationId xmlns:a16="http://schemas.microsoft.com/office/drawing/2014/main" id="{9E1CDFD4-A658-1AC3-AE52-0169D148A332}"/>
              </a:ext>
            </a:extLst>
          </p:cNvPr>
          <p:cNvSpPr txBox="1"/>
          <p:nvPr/>
        </p:nvSpPr>
        <p:spPr>
          <a:xfrm>
            <a:off x="927100" y="1756996"/>
            <a:ext cx="16383000" cy="1143000"/>
          </a:xfrm>
          <a:prstGeom prst="rect">
            <a:avLst/>
          </a:prstGeom>
          <a:noFill/>
        </p:spPr>
        <p:txBody>
          <a:bodyPr wrap="square" rtlCol="0">
            <a:spAutoFit/>
          </a:bodyPr>
          <a:lstStyle/>
          <a:p>
            <a:pPr algn="just">
              <a:lnSpc>
                <a:spcPts val="2000"/>
              </a:lnSpc>
              <a:spcAft>
                <a:spcPts val="400"/>
              </a:spcAft>
            </a:pPr>
            <a:r>
              <a:rPr lang="en-US" sz="1600" b="1" dirty="0">
                <a:latin typeface="Inria Serif" panose="020B0604020202020204" charset="0"/>
              </a:rPr>
              <a:t>Daily: </a:t>
            </a:r>
            <a:r>
              <a:rPr lang="en-US" sz="1600" dirty="0">
                <a:latin typeface="Inria Serif" panose="020B0604020202020204" charset="0"/>
              </a:rPr>
              <a:t>Agents receive performance summaries (return, drawdown, signal accuracy) to adjust behaviour immediately.</a:t>
            </a:r>
          </a:p>
          <a:p>
            <a:pPr algn="just">
              <a:lnSpc>
                <a:spcPts val="2000"/>
              </a:lnSpc>
            </a:pPr>
            <a:r>
              <a:rPr lang="en-US" sz="1600" b="1" dirty="0">
                <a:latin typeface="Inria Serif" panose="020B0604020202020204" charset="0"/>
              </a:rPr>
              <a:t>Every 10 days: </a:t>
            </a:r>
            <a:r>
              <a:rPr lang="en-US" sz="1600" dirty="0">
                <a:latin typeface="Inria Serif" panose="020B0604020202020204" charset="0"/>
              </a:rPr>
              <a:t>System evaluates composite reward; if drawdown crosses a threshold, it triggers formal prompt optimisation.</a:t>
            </a:r>
          </a:p>
        </p:txBody>
      </p:sp>
      <p:pic>
        <p:nvPicPr>
          <p:cNvPr id="20" name="Copied Picture 20">
            <a:extLst>
              <a:ext uri="{FF2B5EF4-FFF2-40B4-BE49-F238E27FC236}">
                <a16:creationId xmlns:a16="http://schemas.microsoft.com/office/drawing/2014/main" id="{3F64BFB0-F7D6-2572-AD67-3AB1AA13A12A}"/>
              </a:ext>
            </a:extLst>
          </p:cNvPr>
          <p:cNvPicPr>
            <a:picLocks noChangeAspect="1"/>
          </p:cNvPicPr>
          <p:nvPr/>
        </p:nvPicPr>
        <p:blipFill>
          <a:blip r:embed="rId8"/>
          <a:stretch>
            <a:fillRect/>
          </a:stretch>
        </p:blipFill>
        <p:spPr>
          <a:xfrm>
            <a:off x="9876865" y="2723410"/>
            <a:ext cx="7874000" cy="4826000"/>
          </a:xfrm>
          <a:prstGeom prst="rect">
            <a:avLst/>
          </a:prstGeom>
        </p:spPr>
      </p:pic>
      <p:sp>
        <p:nvSpPr>
          <p:cNvPr id="3" name="TextBox 2">
            <a:extLst>
              <a:ext uri="{FF2B5EF4-FFF2-40B4-BE49-F238E27FC236}">
                <a16:creationId xmlns:a16="http://schemas.microsoft.com/office/drawing/2014/main" id="{8C45C99C-BC94-4EDB-A289-AFF1A460DCDC}"/>
              </a:ext>
            </a:extLst>
          </p:cNvPr>
          <p:cNvSpPr txBox="1"/>
          <p:nvPr/>
        </p:nvSpPr>
        <p:spPr>
          <a:xfrm>
            <a:off x="1123950" y="8041522"/>
            <a:ext cx="7874000" cy="381000"/>
          </a:xfrm>
          <a:prstGeom prst="rect">
            <a:avLst/>
          </a:prstGeom>
          <a:noFill/>
        </p:spPr>
        <p:txBody>
          <a:bodyPr vertOverflow="overflow" vert="horz" wrap="square" rtlCol="0" anchor="t">
            <a:spAutoFit/>
          </a:bodyPr>
          <a:lstStyle/>
          <a:p>
            <a:pPr algn="l"/>
            <a:r>
              <a:rPr lang="en-IN" sz="1400" b="1" dirty="0">
                <a:latin typeface="Inria Serif"/>
              </a:rPr>
              <a:t>Prompt Optimisation Pipeline</a:t>
            </a:r>
          </a:p>
        </p:txBody>
      </p:sp>
      <p:sp>
        <p:nvSpPr>
          <p:cNvPr id="4" name="TextBox 3">
            <a:extLst>
              <a:ext uri="{FF2B5EF4-FFF2-40B4-BE49-F238E27FC236}">
                <a16:creationId xmlns:a16="http://schemas.microsoft.com/office/drawing/2014/main" id="{11676938-395C-4D52-BFF1-1E8193AB49A6}"/>
              </a:ext>
            </a:extLst>
          </p:cNvPr>
          <p:cNvSpPr txBox="1"/>
          <p:nvPr/>
        </p:nvSpPr>
        <p:spPr>
          <a:xfrm>
            <a:off x="10121900" y="7849342"/>
            <a:ext cx="7874000" cy="381000"/>
          </a:xfrm>
          <a:prstGeom prst="rect">
            <a:avLst/>
          </a:prstGeom>
          <a:noFill/>
        </p:spPr>
        <p:txBody>
          <a:bodyPr vertOverflow="overflow" vert="horz" wrap="square" rtlCol="0" anchor="t">
            <a:spAutoFit/>
          </a:bodyPr>
          <a:lstStyle/>
          <a:p>
            <a:pPr algn="l"/>
            <a:r>
              <a:rPr lang="en-IN" sz="1400" b="1" dirty="0">
                <a:latin typeface="Inria Serif"/>
              </a:rPr>
              <a:t>Feedback Loop Architecture</a:t>
            </a:r>
          </a:p>
        </p:txBody>
      </p:sp>
      <p:sp>
        <p:nvSpPr>
          <p:cNvPr id="10" name="TextBox 9">
            <a:extLst>
              <a:ext uri="{FF2B5EF4-FFF2-40B4-BE49-F238E27FC236}">
                <a16:creationId xmlns:a16="http://schemas.microsoft.com/office/drawing/2014/main" id="{4FD2507F-4123-466A-8132-56F709103C9F}"/>
              </a:ext>
            </a:extLst>
          </p:cNvPr>
          <p:cNvSpPr txBox="1"/>
          <p:nvPr/>
        </p:nvSpPr>
        <p:spPr>
          <a:xfrm>
            <a:off x="1295663" y="8614702"/>
            <a:ext cx="16383000" cy="328295"/>
          </a:xfrm>
          <a:prstGeom prst="rect">
            <a:avLst/>
          </a:prstGeom>
          <a:noFill/>
        </p:spPr>
        <p:txBody>
          <a:bodyPr vertOverflow="overflow" vert="horz" wrap="square" rtlCol="0" anchor="t">
            <a:spAutoFit/>
          </a:bodyPr>
          <a:lstStyle/>
          <a:p>
            <a:pPr algn="ctr">
              <a:lnSpc>
                <a:spcPts val="2000"/>
              </a:lnSpc>
            </a:pPr>
            <a:r>
              <a:rPr lang="en-US" sz="1400" i="1" dirty="0">
                <a:solidFill>
                  <a:srgbClr val="546E7A"/>
                </a:solidFill>
                <a:latin typeface="Inria Serif" panose="020B0604020202020204" charset="0"/>
              </a:rPr>
              <a:t>Two-tier self-correction: daily feedback tunes agent behaviour, while 10-day evaluations trigger formal prompt rewriting via DSPy</a:t>
            </a:r>
          </a:p>
        </p:txBody>
      </p:sp>
    </p:spTree>
    <p:extLst>
      <p:ext uri="{BB962C8B-B14F-4D97-AF65-F5344CB8AC3E}">
        <p14:creationId xmlns:p14="http://schemas.microsoft.com/office/powerpoint/2010/main" val="3647410660"/>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68238-F48A-E12B-0CDD-CF8498523EB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74E0E15-70AC-4DE5-C92C-DE7F32AD5BED}"/>
              </a:ext>
            </a:extLst>
          </p:cNvPr>
          <p:cNvSpPr/>
          <p:nvPr/>
        </p:nvSpPr>
        <p:spPr>
          <a:xfrm>
            <a:off x="0" y="-1143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E91592A1-69B4-AA62-5A81-A824FF0EAB34}"/>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A5689C92-5CC5-7C7A-646C-134F1BEDC77D}"/>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FB7765CC-9E2D-E66A-461D-5A478701705C}"/>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7A065440-6EE5-D751-22EA-9DE9DE65BFC1}"/>
              </a:ext>
            </a:extLst>
          </p:cNvPr>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D5196D53-7C69-9C50-2E2E-5E64E7B2490D}"/>
              </a:ext>
            </a:extLst>
          </p:cNvPr>
          <p:cNvSpPr txBox="1"/>
          <p:nvPr/>
        </p:nvSpPr>
        <p:spPr>
          <a:xfrm>
            <a:off x="2133600" y="1104900"/>
            <a:ext cx="13575085" cy="1166730"/>
          </a:xfrm>
          <a:prstGeom prst="rect">
            <a:avLst/>
          </a:prstGeom>
        </p:spPr>
        <p:txBody>
          <a:bodyPr wrap="square" lIns="0" tIns="0" rIns="0" bIns="0" rtlCol="0" anchor="t">
            <a:spAutoFit/>
          </a:bodyPr>
          <a:lstStyle/>
          <a:p>
            <a:pPr algn="ctr">
              <a:lnSpc>
                <a:spcPts val="9480"/>
              </a:lnSpc>
              <a:spcBef>
                <a:spcPct val="0"/>
              </a:spcBef>
            </a:pPr>
            <a:r>
              <a:rPr lang="en-US" sz="7200" b="1" dirty="0">
                <a:solidFill>
                  <a:srgbClr val="000000"/>
                </a:solidFill>
                <a:latin typeface="Arial MT Pro Bold"/>
                <a:ea typeface="Arial MT Pro Bold"/>
                <a:cs typeface="Arial MT Pro Bold"/>
                <a:sym typeface="Arial MT Pro Bold"/>
              </a:rPr>
              <a:t>Code Showcase</a:t>
            </a:r>
          </a:p>
        </p:txBody>
      </p:sp>
      <p:sp>
        <p:nvSpPr>
          <p:cNvPr id="14" name="Rectangle 2">
            <a:extLst>
              <a:ext uri="{FF2B5EF4-FFF2-40B4-BE49-F238E27FC236}">
                <a16:creationId xmlns:a16="http://schemas.microsoft.com/office/drawing/2014/main" id="{4CB2DF1E-C9BB-7CA7-62E6-32B1C1676261}"/>
              </a:ext>
            </a:extLst>
          </p:cNvPr>
          <p:cNvSpPr>
            <a:spLocks noChangeArrowheads="1"/>
          </p:cNvSpPr>
          <p:nvPr/>
        </p:nvSpPr>
        <p:spPr bwMode="auto">
          <a:xfrm>
            <a:off x="4191317" y="4220953"/>
            <a:ext cx="22779223" cy="5178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pic>
        <p:nvPicPr>
          <p:cNvPr id="11" name="Picture 10">
            <a:extLst>
              <a:ext uri="{FF2B5EF4-FFF2-40B4-BE49-F238E27FC236}">
                <a16:creationId xmlns:a16="http://schemas.microsoft.com/office/drawing/2014/main" id="{50268C53-113B-B3B7-AD2D-0C59F59516DB}"/>
              </a:ext>
            </a:extLst>
          </p:cNvPr>
          <p:cNvPicPr>
            <a:picLocks noChangeAspect="1"/>
          </p:cNvPicPr>
          <p:nvPr/>
        </p:nvPicPr>
        <p:blipFill>
          <a:blip r:embed="rId7"/>
          <a:stretch>
            <a:fillRect/>
          </a:stretch>
        </p:blipFill>
        <p:spPr>
          <a:xfrm>
            <a:off x="914400" y="2516238"/>
            <a:ext cx="7036162" cy="4445228"/>
          </a:xfrm>
          <a:prstGeom prst="rect">
            <a:avLst/>
          </a:prstGeom>
        </p:spPr>
      </p:pic>
      <p:pic>
        <p:nvPicPr>
          <p:cNvPr id="13" name="Picture 12">
            <a:extLst>
              <a:ext uri="{FF2B5EF4-FFF2-40B4-BE49-F238E27FC236}">
                <a16:creationId xmlns:a16="http://schemas.microsoft.com/office/drawing/2014/main" id="{23F3C5AE-3F7E-D260-C7DD-04BDAC2EBA3B}"/>
              </a:ext>
            </a:extLst>
          </p:cNvPr>
          <p:cNvPicPr>
            <a:picLocks noChangeAspect="1"/>
          </p:cNvPicPr>
          <p:nvPr/>
        </p:nvPicPr>
        <p:blipFill>
          <a:blip r:embed="rId8"/>
          <a:stretch>
            <a:fillRect/>
          </a:stretch>
        </p:blipFill>
        <p:spPr>
          <a:xfrm>
            <a:off x="9677400" y="4738852"/>
            <a:ext cx="7569589" cy="4610337"/>
          </a:xfrm>
          <a:prstGeom prst="rect">
            <a:avLst/>
          </a:prstGeom>
        </p:spPr>
      </p:pic>
      <p:sp>
        <p:nvSpPr>
          <p:cNvPr id="15" name="TextBox 14">
            <a:extLst>
              <a:ext uri="{FF2B5EF4-FFF2-40B4-BE49-F238E27FC236}">
                <a16:creationId xmlns:a16="http://schemas.microsoft.com/office/drawing/2014/main" id="{8D699A0C-09D1-6A1A-BAA5-B738FDF90305}"/>
              </a:ext>
            </a:extLst>
          </p:cNvPr>
          <p:cNvSpPr txBox="1"/>
          <p:nvPr/>
        </p:nvSpPr>
        <p:spPr>
          <a:xfrm>
            <a:off x="2754256" y="7206072"/>
            <a:ext cx="2960744" cy="375827"/>
          </a:xfrm>
          <a:prstGeom prst="rect">
            <a:avLst/>
          </a:prstGeom>
          <a:noFill/>
        </p:spPr>
        <p:txBody>
          <a:bodyPr wrap="square" rtlCol="0">
            <a:spAutoFit/>
          </a:bodyPr>
          <a:lstStyle/>
          <a:p>
            <a:r>
              <a:rPr lang="en-IN" b="1" dirty="0"/>
              <a:t>Negative Bootstrap few shot</a:t>
            </a:r>
          </a:p>
        </p:txBody>
      </p:sp>
      <p:sp>
        <p:nvSpPr>
          <p:cNvPr id="16" name="TextBox 15">
            <a:extLst>
              <a:ext uri="{FF2B5EF4-FFF2-40B4-BE49-F238E27FC236}">
                <a16:creationId xmlns:a16="http://schemas.microsoft.com/office/drawing/2014/main" id="{2A3737F0-FC03-34B4-1E34-700EE6B1EF75}"/>
              </a:ext>
            </a:extLst>
          </p:cNvPr>
          <p:cNvSpPr txBox="1"/>
          <p:nvPr/>
        </p:nvSpPr>
        <p:spPr>
          <a:xfrm>
            <a:off x="12138405" y="4187311"/>
            <a:ext cx="2647578" cy="369332"/>
          </a:xfrm>
          <a:prstGeom prst="rect">
            <a:avLst/>
          </a:prstGeom>
          <a:noFill/>
        </p:spPr>
        <p:txBody>
          <a:bodyPr wrap="square" rtlCol="0">
            <a:spAutoFit/>
          </a:bodyPr>
          <a:lstStyle/>
          <a:p>
            <a:r>
              <a:rPr lang="en-IN" b="1" dirty="0"/>
              <a:t>MIPROv2 drawdown</a:t>
            </a:r>
          </a:p>
        </p:txBody>
      </p:sp>
    </p:spTree>
    <p:extLst>
      <p:ext uri="{BB962C8B-B14F-4D97-AF65-F5344CB8AC3E}">
        <p14:creationId xmlns:p14="http://schemas.microsoft.com/office/powerpoint/2010/main" val="260853652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AA82D-0E05-D194-9629-9D4ED8B10DA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4206A42-1FDA-5F88-E016-AFFE875EE47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888E4210-D10E-49D8-8852-6FEC10B264FF}"/>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9C9635BB-00F3-550F-FA5A-12CBAF3FDEEA}"/>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6E486D51-6AE9-12D1-4C4B-CB87EDE5A9AA}"/>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56965822-A20B-06D0-3741-EC9E980AAEE6}"/>
              </a:ext>
            </a:extLst>
          </p:cNvPr>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5FFFA141-5ABA-5D6C-7873-1FC56762BE0B}"/>
              </a:ext>
            </a:extLst>
          </p:cNvPr>
          <p:cNvSpPr txBox="1"/>
          <p:nvPr/>
        </p:nvSpPr>
        <p:spPr>
          <a:xfrm>
            <a:off x="2133600" y="1104900"/>
            <a:ext cx="13575085" cy="1166730"/>
          </a:xfrm>
          <a:prstGeom prst="rect">
            <a:avLst/>
          </a:prstGeom>
        </p:spPr>
        <p:txBody>
          <a:bodyPr wrap="square" lIns="0" tIns="0" rIns="0" bIns="0" rtlCol="0" anchor="t">
            <a:spAutoFit/>
          </a:bodyPr>
          <a:lstStyle/>
          <a:p>
            <a:pPr algn="ctr">
              <a:lnSpc>
                <a:spcPts val="9480"/>
              </a:lnSpc>
              <a:spcBef>
                <a:spcPct val="0"/>
              </a:spcBef>
            </a:pPr>
            <a:r>
              <a:rPr lang="en-US" sz="7200" b="1" dirty="0">
                <a:solidFill>
                  <a:srgbClr val="000000"/>
                </a:solidFill>
                <a:latin typeface="Arial MT Pro Bold"/>
                <a:ea typeface="Arial MT Pro Bold"/>
                <a:cs typeface="Arial MT Pro Bold"/>
                <a:sym typeface="Arial MT Pro Bold"/>
              </a:rPr>
              <a:t>Evaluation Metrics</a:t>
            </a:r>
          </a:p>
        </p:txBody>
      </p:sp>
      <p:sp>
        <p:nvSpPr>
          <p:cNvPr id="14" name="Rectangle 2">
            <a:extLst>
              <a:ext uri="{FF2B5EF4-FFF2-40B4-BE49-F238E27FC236}">
                <a16:creationId xmlns:a16="http://schemas.microsoft.com/office/drawing/2014/main" id="{BD2F365D-2B73-36AD-6F38-27A349BB703D}"/>
              </a:ext>
            </a:extLst>
          </p:cNvPr>
          <p:cNvSpPr>
            <a:spLocks noChangeArrowheads="1"/>
          </p:cNvSpPr>
          <p:nvPr/>
        </p:nvSpPr>
        <p:spPr bwMode="auto">
          <a:xfrm>
            <a:off x="4191317" y="4220953"/>
            <a:ext cx="22779223" cy="5178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
        <p:nvSpPr>
          <p:cNvPr id="19" name="TextBox 18">
            <a:extLst>
              <a:ext uri="{FF2B5EF4-FFF2-40B4-BE49-F238E27FC236}">
                <a16:creationId xmlns:a16="http://schemas.microsoft.com/office/drawing/2014/main" id="{67801ECE-9318-E52E-08E0-ED8E2C7B8F7E}"/>
              </a:ext>
            </a:extLst>
          </p:cNvPr>
          <p:cNvSpPr txBox="1"/>
          <p:nvPr/>
        </p:nvSpPr>
        <p:spPr>
          <a:xfrm>
            <a:off x="3901708" y="2846181"/>
            <a:ext cx="9829800" cy="400110"/>
          </a:xfrm>
          <a:prstGeom prst="rect">
            <a:avLst/>
          </a:prstGeom>
          <a:noFill/>
        </p:spPr>
        <p:txBody>
          <a:bodyPr wrap="square" rtlCol="0">
            <a:spAutoFit/>
          </a:bodyPr>
          <a:lstStyle/>
          <a:p>
            <a:r>
              <a:rPr lang="en-US" sz="2000" b="1" dirty="0"/>
              <a:t>Performance is evaluated using a composite reward function weighted across five metrics.</a:t>
            </a:r>
            <a:endParaRPr lang="en-IN" sz="2000" b="1" dirty="0"/>
          </a:p>
        </p:txBody>
      </p:sp>
      <p:graphicFrame>
        <p:nvGraphicFramePr>
          <p:cNvPr id="16" name="Table 15">
            <a:extLst>
              <a:ext uri="{FF2B5EF4-FFF2-40B4-BE49-F238E27FC236}">
                <a16:creationId xmlns:a16="http://schemas.microsoft.com/office/drawing/2014/main" id="{EF87F9A3-9911-50DD-5931-59915666A9E1}"/>
              </a:ext>
            </a:extLst>
          </p:cNvPr>
          <p:cNvGraphicFramePr>
            <a:graphicFrameLocks noGrp="1"/>
          </p:cNvGraphicFramePr>
          <p:nvPr>
            <p:extLst>
              <p:ext uri="{D42A27DB-BD31-4B8C-83A1-F6EECF244321}">
                <p14:modId xmlns:p14="http://schemas.microsoft.com/office/powerpoint/2010/main" val="1001144430"/>
              </p:ext>
            </p:extLst>
          </p:nvPr>
        </p:nvGraphicFramePr>
        <p:xfrm>
          <a:off x="2165145" y="3831823"/>
          <a:ext cx="13792198" cy="4572003"/>
        </p:xfrm>
        <a:graphic>
          <a:graphicData uri="http://schemas.openxmlformats.org/drawingml/2006/table">
            <a:tbl>
              <a:tblPr firstRow="1" firstCol="1" bandRow="1"/>
              <a:tblGrid>
                <a:gridCol w="3229353">
                  <a:extLst>
                    <a:ext uri="{9D8B030D-6E8A-4147-A177-3AD203B41FA5}">
                      <a16:colId xmlns:a16="http://schemas.microsoft.com/office/drawing/2014/main" val="3405670635"/>
                    </a:ext>
                  </a:extLst>
                </a:gridCol>
                <a:gridCol w="241996">
                  <a:extLst>
                    <a:ext uri="{9D8B030D-6E8A-4147-A177-3AD203B41FA5}">
                      <a16:colId xmlns:a16="http://schemas.microsoft.com/office/drawing/2014/main" val="1889822685"/>
                    </a:ext>
                  </a:extLst>
                </a:gridCol>
                <a:gridCol w="1269875">
                  <a:extLst>
                    <a:ext uri="{9D8B030D-6E8A-4147-A177-3AD203B41FA5}">
                      <a16:colId xmlns:a16="http://schemas.microsoft.com/office/drawing/2014/main" val="3675088501"/>
                    </a:ext>
                  </a:extLst>
                </a:gridCol>
                <a:gridCol w="5279997">
                  <a:extLst>
                    <a:ext uri="{9D8B030D-6E8A-4147-A177-3AD203B41FA5}">
                      <a16:colId xmlns:a16="http://schemas.microsoft.com/office/drawing/2014/main" val="1584131396"/>
                    </a:ext>
                  </a:extLst>
                </a:gridCol>
                <a:gridCol w="3770977">
                  <a:extLst>
                    <a:ext uri="{9D8B030D-6E8A-4147-A177-3AD203B41FA5}">
                      <a16:colId xmlns:a16="http://schemas.microsoft.com/office/drawing/2014/main" val="2684715455"/>
                    </a:ext>
                  </a:extLst>
                </a:gridCol>
              </a:tblGrid>
              <a:tr h="659028">
                <a:tc gridSpan="5">
                  <a:txBody>
                    <a:bodyPr/>
                    <a:lstStyle/>
                    <a:p>
                      <a:pPr algn="ctr">
                        <a:lnSpc>
                          <a:spcPct val="107000"/>
                        </a:lnSpc>
                        <a:spcAft>
                          <a:spcPts val="800"/>
                        </a:spcAft>
                        <a:buNone/>
                      </a:pPr>
                      <a:r>
                        <a:rPr lang="en-IN" sz="18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Evaluation Metrics: Composite Reward Function</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444444"/>
                      </a:solidFill>
                      <a:prstDash val="solid"/>
                      <a:round/>
                      <a:headEnd type="none" w="med" len="med"/>
                      <a:tailEnd type="none" w="med" len="med"/>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1A3A5C"/>
                    </a:solidFill>
                  </a:tcPr>
                </a:tc>
                <a:tc hMerge="1">
                  <a:txBody>
                    <a:bodyPr/>
                    <a:lstStyle/>
                    <a:p>
                      <a:endParaRPr lang="en-IN"/>
                    </a:p>
                  </a:txBody>
                  <a:tcPr/>
                </a:tc>
                <a:tc hMerge="1">
                  <a:txBody>
                    <a:bodyPr/>
                    <a:lstStyle/>
                    <a:p>
                      <a:endParaRPr lang="en-IN"/>
                    </a:p>
                  </a:txBody>
                  <a:tcPr/>
                </a:tc>
                <a:tc hMerge="1">
                  <a:txBody>
                    <a:bodyPr/>
                    <a:lstStyle/>
                    <a:p>
                      <a:endParaRPr lang="en-IN"/>
                    </a:p>
                  </a:txBody>
                  <a:tcPr>
                    <a:lnL w="12700" cap="flat" cmpd="sng" algn="ctr">
                      <a:solidFill>
                        <a:srgbClr val="444444"/>
                      </a:solidFill>
                      <a:prstDash val="solid"/>
                      <a:round/>
                      <a:headEnd type="none" w="med" len="med"/>
                      <a:tailEnd type="none" w="med" len="med"/>
                    </a:lnL>
                  </a:tcPr>
                </a:tc>
                <a:tc hMerge="1">
                  <a:txBody>
                    <a:bodyPr/>
                    <a:lstStyle/>
                    <a:p>
                      <a:endParaRPr lang="en-IN"/>
                    </a:p>
                  </a:txBody>
                  <a:tcPr/>
                </a:tc>
                <a:extLst>
                  <a:ext uri="{0D108BD9-81ED-4DB2-BD59-A6C34878D82A}">
                    <a16:rowId xmlns:a16="http://schemas.microsoft.com/office/drawing/2014/main" val="2013090632"/>
                  </a:ext>
                </a:extLst>
              </a:tr>
              <a:tr h="494270">
                <a:tc>
                  <a:txBody>
                    <a:bodyPr/>
                    <a:lstStyle/>
                    <a:p>
                      <a:pPr algn="ctr">
                        <a:lnSpc>
                          <a:spcPct val="107000"/>
                        </a:lnSpc>
                        <a:spcAft>
                          <a:spcPts val="800"/>
                        </a:spcAft>
                        <a:buNone/>
                      </a:pPr>
                      <a:r>
                        <a:rPr lang="en-IN" sz="1800" b="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Metric</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444444"/>
                      </a:solidFill>
                      <a:prstDash val="solid"/>
                      <a:round/>
                      <a:headEnd type="none" w="med" len="med"/>
                      <a:tailEnd type="none" w="med" len="med"/>
                    </a:lnL>
                    <a:lnR>
                      <a:noFill/>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2C3E50"/>
                    </a:solidFill>
                  </a:tcPr>
                </a:tc>
                <a:tc gridSpan="2">
                  <a:txBody>
                    <a:bodyPr/>
                    <a:lstStyle/>
                    <a:p>
                      <a:pPr algn="ctr">
                        <a:lnSpc>
                          <a:spcPct val="107000"/>
                        </a:lnSpc>
                        <a:spcAft>
                          <a:spcPts val="800"/>
                        </a:spcAft>
                        <a:buNone/>
                      </a:pPr>
                      <a:r>
                        <a:rPr lang="en-IN" sz="1800" b="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Weight</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2C3E50"/>
                    </a:solidFill>
                  </a:tcPr>
                </a:tc>
                <a:tc hMerge="1">
                  <a:txBody>
                    <a:bodyPr/>
                    <a:lstStyle/>
                    <a:p>
                      <a:endParaRPr lang="en-IN"/>
                    </a:p>
                  </a:txBody>
                  <a:tcPr/>
                </a:tc>
                <a:tc>
                  <a:txBody>
                    <a:bodyPr/>
                    <a:lstStyle/>
                    <a:p>
                      <a:pPr algn="ctr">
                        <a:lnSpc>
                          <a:spcPct val="107000"/>
                        </a:lnSpc>
                        <a:spcAft>
                          <a:spcPts val="800"/>
                        </a:spcAft>
                        <a:buNone/>
                      </a:pPr>
                      <a:r>
                        <a:rPr lang="en-IN" sz="18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What it measures</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B w="12700" cap="flat" cmpd="sng" algn="ctr">
                      <a:solidFill>
                        <a:srgbClr val="444444"/>
                      </a:solidFill>
                      <a:prstDash val="solid"/>
                      <a:round/>
                      <a:headEnd type="none" w="med" len="med"/>
                      <a:tailEnd type="none" w="med" len="med"/>
                    </a:lnB>
                    <a:solidFill>
                      <a:srgbClr val="2C3E50"/>
                    </a:solidFill>
                  </a:tcPr>
                </a:tc>
                <a:tc>
                  <a:txBody>
                    <a:bodyPr/>
                    <a:lstStyle/>
                    <a:p>
                      <a:pPr algn="ctr">
                        <a:lnSpc>
                          <a:spcPct val="107000"/>
                        </a:lnSpc>
                        <a:spcAft>
                          <a:spcPts val="800"/>
                        </a:spcAft>
                        <a:buNone/>
                      </a:pPr>
                      <a:r>
                        <a:rPr lang="en-IN" sz="18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Why it matters</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2C3E50"/>
                    </a:solidFill>
                  </a:tcPr>
                </a:tc>
                <a:extLst>
                  <a:ext uri="{0D108BD9-81ED-4DB2-BD59-A6C34878D82A}">
                    <a16:rowId xmlns:a16="http://schemas.microsoft.com/office/drawing/2014/main" val="1067976217"/>
                  </a:ext>
                </a:extLst>
              </a:tr>
              <a:tr h="576649">
                <a:tc gridSpan="2">
                  <a:txBody>
                    <a:bodyPr/>
                    <a:lstStyle/>
                    <a:p>
                      <a:pPr algn="ctr">
                        <a:lnSpc>
                          <a:spcPct val="107000"/>
                        </a:lnSpc>
                        <a:spcAft>
                          <a:spcPts val="800"/>
                        </a:spcAft>
                        <a:buNone/>
                      </a:pPr>
                      <a:r>
                        <a:rPr lang="en-IN" sz="1800" b="1" dirty="0">
                          <a:solidFill>
                            <a:srgbClr val="534AB7"/>
                          </a:solidFill>
                          <a:effectLst/>
                          <a:latin typeface="Arial" panose="020B0604020202020204" pitchFamily="34" charset="0"/>
                          <a:ea typeface="Times New Roman" panose="02020603050405020304" pitchFamily="18" charset="0"/>
                          <a:cs typeface="Times New Roman" panose="02020603050405020304" pitchFamily="18" charset="0"/>
                        </a:rPr>
                        <a:t>Sharpe ratio</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CCCCCC"/>
                      </a:solidFill>
                      <a:prstDash val="solid"/>
                      <a:round/>
                      <a:headEnd type="none" w="med" len="med"/>
                      <a:tailEnd type="none" w="med" len="med"/>
                    </a:lnL>
                    <a:lnR>
                      <a:noFill/>
                    </a:lnR>
                    <a:lnT w="12700" cap="flat" cmpd="sng" algn="ctr">
                      <a:solidFill>
                        <a:srgbClr val="444444"/>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EEEDFE"/>
                    </a:solidFill>
                  </a:tcPr>
                </a:tc>
                <a:tc hMerge="1">
                  <a:txBody>
                    <a:bodyPr/>
                    <a:lstStyle/>
                    <a:p>
                      <a:endParaRPr lang="en-IN"/>
                    </a:p>
                  </a:txBody>
                  <a:tcPr/>
                </a:tc>
                <a:tc>
                  <a:txBody>
                    <a:bodyPr/>
                    <a:lstStyle/>
                    <a:p>
                      <a:pPr algn="ctr">
                        <a:lnSpc>
                          <a:spcPct val="107000"/>
                        </a:lnSpc>
                        <a:spcAft>
                          <a:spcPts val="800"/>
                        </a:spcAft>
                        <a:buNone/>
                      </a:pPr>
                      <a:r>
                        <a:rPr lang="en-IN" sz="1800" b="1">
                          <a:solidFill>
                            <a:srgbClr val="534AB7"/>
                          </a:solidFill>
                          <a:effectLst/>
                          <a:latin typeface="Arial" panose="020B0604020202020204" pitchFamily="34" charset="0"/>
                          <a:ea typeface="Times New Roman" panose="02020603050405020304" pitchFamily="18" charset="0"/>
                          <a:cs typeface="Times New Roman" panose="02020603050405020304" pitchFamily="18" charset="0"/>
                        </a:rPr>
                        <a:t>30%</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444444"/>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EEEDFE"/>
                    </a:solidFill>
                  </a:tcPr>
                </a:tc>
                <a:tc>
                  <a:txBody>
                    <a:bodyPr/>
                    <a:lstStyle/>
                    <a:p>
                      <a:pPr algn="ctr">
                        <a:lnSpc>
                          <a:spcPct val="107000"/>
                        </a:lnSpc>
                        <a:spcAft>
                          <a:spcPts val="800"/>
                        </a:spcAft>
                        <a:buNone/>
                      </a:pPr>
                      <a:r>
                        <a:rPr lang="en-IN" sz="1800" dirty="0">
                          <a:solidFill>
                            <a:srgbClr val="2C3E50"/>
                          </a:solidFill>
                          <a:effectLst/>
                          <a:latin typeface="Arial" panose="020B0604020202020204" pitchFamily="34" charset="0"/>
                          <a:ea typeface="Times New Roman" panose="02020603050405020304" pitchFamily="18" charset="0"/>
                          <a:cs typeface="Times New Roman" panose="02020603050405020304" pitchFamily="18" charset="0"/>
                        </a:rPr>
                        <a:t>Return generated per unit of portfolio volatility</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444444"/>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EEEDFE"/>
                    </a:solidFill>
                  </a:tcPr>
                </a:tc>
                <a:tc>
                  <a:txBody>
                    <a:bodyPr/>
                    <a:lstStyle/>
                    <a:p>
                      <a:pPr algn="ctr">
                        <a:lnSpc>
                          <a:spcPct val="107000"/>
                        </a:lnSpc>
                        <a:spcAft>
                          <a:spcPts val="800"/>
                        </a:spcAft>
                        <a:buNone/>
                      </a:pPr>
                      <a:r>
                        <a:rPr lang="en-IN" sz="1800" i="1">
                          <a:solidFill>
                            <a:srgbClr val="555555"/>
                          </a:solidFill>
                          <a:effectLst/>
                          <a:latin typeface="Arial" panose="020B0604020202020204" pitchFamily="34" charset="0"/>
                          <a:ea typeface="Times New Roman" panose="02020603050405020304" pitchFamily="18" charset="0"/>
                          <a:cs typeface="Times New Roman" panose="02020603050405020304" pitchFamily="18" charset="0"/>
                        </a:rPr>
                        <a:t>Most important risk-adjusted performance measure</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CCCCCC"/>
                      </a:solidFill>
                      <a:prstDash val="solid"/>
                      <a:round/>
                      <a:headEnd type="none" w="med" len="med"/>
                      <a:tailEnd type="none" w="med" len="med"/>
                    </a:lnR>
                    <a:lnT w="12700" cap="flat" cmpd="sng" algn="ctr">
                      <a:solidFill>
                        <a:srgbClr val="444444"/>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EEEDFE"/>
                    </a:solidFill>
                  </a:tcPr>
                </a:tc>
                <a:extLst>
                  <a:ext uri="{0D108BD9-81ED-4DB2-BD59-A6C34878D82A}">
                    <a16:rowId xmlns:a16="http://schemas.microsoft.com/office/drawing/2014/main" val="1953033688"/>
                  </a:ext>
                </a:extLst>
              </a:tr>
              <a:tr h="576649">
                <a:tc gridSpan="2">
                  <a:txBody>
                    <a:bodyPr/>
                    <a:lstStyle/>
                    <a:p>
                      <a:pPr algn="ctr">
                        <a:lnSpc>
                          <a:spcPct val="107000"/>
                        </a:lnSpc>
                        <a:spcAft>
                          <a:spcPts val="800"/>
                        </a:spcAft>
                        <a:buNone/>
                      </a:pPr>
                      <a:r>
                        <a:rPr lang="en-IN" sz="1800" b="1">
                          <a:solidFill>
                            <a:srgbClr val="3B6D11"/>
                          </a:solidFill>
                          <a:effectLst/>
                          <a:latin typeface="Arial" panose="020B0604020202020204" pitchFamily="34" charset="0"/>
                          <a:ea typeface="Times New Roman" panose="02020603050405020304" pitchFamily="18" charset="0"/>
                          <a:cs typeface="Times New Roman" panose="02020603050405020304" pitchFamily="18" charset="0"/>
                        </a:rPr>
                        <a:t>Total returns</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CCCCCC"/>
                      </a:solidFill>
                      <a:prstDash val="solid"/>
                      <a:round/>
                      <a:headEnd type="none" w="med" len="med"/>
                      <a:tailEnd type="none" w="med" len="med"/>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hMerge="1">
                  <a:txBody>
                    <a:bodyPr/>
                    <a:lstStyle/>
                    <a:p>
                      <a:endParaRPr lang="en-IN"/>
                    </a:p>
                  </a:txBody>
                  <a:tcPr/>
                </a:tc>
                <a:tc>
                  <a:txBody>
                    <a:bodyPr/>
                    <a:lstStyle/>
                    <a:p>
                      <a:pPr algn="ctr">
                        <a:lnSpc>
                          <a:spcPct val="107000"/>
                        </a:lnSpc>
                        <a:spcAft>
                          <a:spcPts val="800"/>
                        </a:spcAft>
                        <a:buNone/>
                      </a:pPr>
                      <a:r>
                        <a:rPr lang="en-IN" sz="1800" b="1">
                          <a:solidFill>
                            <a:srgbClr val="3B6D11"/>
                          </a:solidFill>
                          <a:effectLst/>
                          <a:latin typeface="Arial" panose="020B0604020202020204" pitchFamily="34" charset="0"/>
                          <a:ea typeface="Times New Roman" panose="02020603050405020304" pitchFamily="18" charset="0"/>
                          <a:cs typeface="Times New Roman" panose="02020603050405020304" pitchFamily="18" charset="0"/>
                        </a:rPr>
                        <a:t>25%</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ctr">
                        <a:lnSpc>
                          <a:spcPct val="107000"/>
                        </a:lnSpc>
                        <a:spcAft>
                          <a:spcPts val="800"/>
                        </a:spcAft>
                        <a:buNone/>
                      </a:pPr>
                      <a:r>
                        <a:rPr lang="en-IN" sz="1800">
                          <a:solidFill>
                            <a:srgbClr val="2C3E50"/>
                          </a:solidFill>
                          <a:effectLst/>
                          <a:latin typeface="Arial" panose="020B0604020202020204" pitchFamily="34" charset="0"/>
                          <a:ea typeface="Times New Roman" panose="02020603050405020304" pitchFamily="18" charset="0"/>
                          <a:cs typeface="Times New Roman" panose="02020603050405020304" pitchFamily="18" charset="0"/>
                        </a:rPr>
                        <a:t>Percentage growth in total portfolio value</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ctr">
                        <a:lnSpc>
                          <a:spcPct val="107000"/>
                        </a:lnSpc>
                        <a:spcAft>
                          <a:spcPts val="800"/>
                        </a:spcAft>
                        <a:buNone/>
                      </a:pPr>
                      <a:r>
                        <a:rPr lang="en-IN" sz="1800" i="1" dirty="0">
                          <a:solidFill>
                            <a:srgbClr val="555555"/>
                          </a:solidFill>
                          <a:effectLst/>
                          <a:latin typeface="Arial" panose="020B0604020202020204" pitchFamily="34" charset="0"/>
                          <a:ea typeface="Times New Roman" panose="02020603050405020304" pitchFamily="18" charset="0"/>
                          <a:cs typeface="Times New Roman" panose="02020603050405020304" pitchFamily="18" charset="0"/>
                        </a:rPr>
                        <a:t>Core objective of any portfolio system</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2428772065"/>
                  </a:ext>
                </a:extLst>
              </a:tr>
              <a:tr h="576649">
                <a:tc gridSpan="2">
                  <a:txBody>
                    <a:bodyPr/>
                    <a:lstStyle/>
                    <a:p>
                      <a:pPr algn="ctr">
                        <a:lnSpc>
                          <a:spcPct val="107000"/>
                        </a:lnSpc>
                        <a:spcAft>
                          <a:spcPts val="800"/>
                        </a:spcAft>
                        <a:buNone/>
                      </a:pPr>
                      <a:r>
                        <a:rPr lang="en-IN" sz="1800" b="1">
                          <a:solidFill>
                            <a:srgbClr val="854F0B"/>
                          </a:solidFill>
                          <a:effectLst/>
                          <a:latin typeface="Arial" panose="020B0604020202020204" pitchFamily="34" charset="0"/>
                          <a:ea typeface="Times New Roman" panose="02020603050405020304" pitchFamily="18" charset="0"/>
                          <a:cs typeface="Times New Roman" panose="02020603050405020304" pitchFamily="18" charset="0"/>
                        </a:rPr>
                        <a:t>Turnover penalty</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CCCCCC"/>
                      </a:solidFill>
                      <a:prstDash val="solid"/>
                      <a:round/>
                      <a:headEnd type="none" w="med" len="med"/>
                      <a:tailEnd type="none" w="med" len="med"/>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AEEDA"/>
                    </a:solidFill>
                  </a:tcPr>
                </a:tc>
                <a:tc hMerge="1">
                  <a:txBody>
                    <a:bodyPr/>
                    <a:lstStyle/>
                    <a:p>
                      <a:endParaRPr lang="en-IN"/>
                    </a:p>
                  </a:txBody>
                  <a:tcPr/>
                </a:tc>
                <a:tc>
                  <a:txBody>
                    <a:bodyPr/>
                    <a:lstStyle/>
                    <a:p>
                      <a:pPr algn="ctr">
                        <a:lnSpc>
                          <a:spcPct val="107000"/>
                        </a:lnSpc>
                        <a:spcAft>
                          <a:spcPts val="800"/>
                        </a:spcAft>
                        <a:buNone/>
                      </a:pPr>
                      <a:r>
                        <a:rPr lang="en-IN" sz="1800" b="1">
                          <a:solidFill>
                            <a:srgbClr val="854F0B"/>
                          </a:solidFill>
                          <a:effectLst/>
                          <a:latin typeface="Arial" panose="020B0604020202020204" pitchFamily="34" charset="0"/>
                          <a:ea typeface="Times New Roman" panose="02020603050405020304" pitchFamily="18" charset="0"/>
                          <a:cs typeface="Times New Roman" panose="02020603050405020304" pitchFamily="18" charset="0"/>
                        </a:rPr>
                        <a:t>20%</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AEEDA"/>
                    </a:solidFill>
                  </a:tcPr>
                </a:tc>
                <a:tc>
                  <a:txBody>
                    <a:bodyPr/>
                    <a:lstStyle/>
                    <a:p>
                      <a:pPr algn="ctr">
                        <a:lnSpc>
                          <a:spcPct val="107000"/>
                        </a:lnSpc>
                        <a:spcAft>
                          <a:spcPts val="800"/>
                        </a:spcAft>
                        <a:buNone/>
                      </a:pPr>
                      <a:r>
                        <a:rPr lang="en-IN" sz="1800" dirty="0">
                          <a:solidFill>
                            <a:srgbClr val="2C3E50"/>
                          </a:solidFill>
                          <a:effectLst/>
                          <a:latin typeface="Arial" panose="020B0604020202020204" pitchFamily="34" charset="0"/>
                          <a:ea typeface="Times New Roman" panose="02020603050405020304" pitchFamily="18" charset="0"/>
                          <a:cs typeface="Times New Roman" panose="02020603050405020304" pitchFamily="18" charset="0"/>
                        </a:rPr>
                        <a:t>Penalises excessive frequency of trading</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AEEDA"/>
                    </a:solidFill>
                  </a:tcPr>
                </a:tc>
                <a:tc>
                  <a:txBody>
                    <a:bodyPr/>
                    <a:lstStyle/>
                    <a:p>
                      <a:pPr algn="ctr">
                        <a:lnSpc>
                          <a:spcPct val="107000"/>
                        </a:lnSpc>
                        <a:spcAft>
                          <a:spcPts val="800"/>
                        </a:spcAft>
                        <a:buNone/>
                      </a:pPr>
                      <a:r>
                        <a:rPr lang="en-IN" sz="1800" i="1">
                          <a:solidFill>
                            <a:srgbClr val="555555"/>
                          </a:solidFill>
                          <a:effectLst/>
                          <a:latin typeface="Arial" panose="020B0604020202020204" pitchFamily="34" charset="0"/>
                          <a:ea typeface="Times New Roman" panose="02020603050405020304" pitchFamily="18" charset="0"/>
                          <a:cs typeface="Times New Roman" panose="02020603050405020304" pitchFamily="18" charset="0"/>
                        </a:rPr>
                        <a:t>Discourages noise-driven over-trading</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AEEDA"/>
                    </a:solidFill>
                  </a:tcPr>
                </a:tc>
                <a:extLst>
                  <a:ext uri="{0D108BD9-81ED-4DB2-BD59-A6C34878D82A}">
                    <a16:rowId xmlns:a16="http://schemas.microsoft.com/office/drawing/2014/main" val="3499156651"/>
                  </a:ext>
                </a:extLst>
              </a:tr>
              <a:tr h="576649">
                <a:tc gridSpan="2">
                  <a:txBody>
                    <a:bodyPr/>
                    <a:lstStyle/>
                    <a:p>
                      <a:pPr algn="ctr">
                        <a:lnSpc>
                          <a:spcPct val="107000"/>
                        </a:lnSpc>
                        <a:spcAft>
                          <a:spcPts val="800"/>
                        </a:spcAft>
                        <a:buNone/>
                      </a:pPr>
                      <a:r>
                        <a:rPr lang="en-IN" sz="1800" b="1">
                          <a:solidFill>
                            <a:srgbClr val="993C1D"/>
                          </a:solidFill>
                          <a:effectLst/>
                          <a:latin typeface="Arial" panose="020B0604020202020204" pitchFamily="34" charset="0"/>
                          <a:ea typeface="Times New Roman" panose="02020603050405020304" pitchFamily="18" charset="0"/>
                          <a:cs typeface="Times New Roman" panose="02020603050405020304" pitchFamily="18" charset="0"/>
                        </a:rPr>
                        <a:t>Drawdown penalty</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CCCCCC"/>
                      </a:solidFill>
                      <a:prstDash val="solid"/>
                      <a:round/>
                      <a:headEnd type="none" w="med" len="med"/>
                      <a:tailEnd type="none" w="med" len="med"/>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hMerge="1">
                  <a:txBody>
                    <a:bodyPr/>
                    <a:lstStyle/>
                    <a:p>
                      <a:endParaRPr lang="en-IN"/>
                    </a:p>
                  </a:txBody>
                  <a:tcPr/>
                </a:tc>
                <a:tc>
                  <a:txBody>
                    <a:bodyPr/>
                    <a:lstStyle/>
                    <a:p>
                      <a:pPr algn="ctr">
                        <a:lnSpc>
                          <a:spcPct val="107000"/>
                        </a:lnSpc>
                        <a:spcAft>
                          <a:spcPts val="800"/>
                        </a:spcAft>
                        <a:buNone/>
                      </a:pPr>
                      <a:r>
                        <a:rPr lang="en-IN" sz="1800" b="1">
                          <a:solidFill>
                            <a:srgbClr val="993C1D"/>
                          </a:solidFill>
                          <a:effectLst/>
                          <a:latin typeface="Arial" panose="020B0604020202020204" pitchFamily="34" charset="0"/>
                          <a:ea typeface="Times New Roman" panose="02020603050405020304" pitchFamily="18" charset="0"/>
                          <a:cs typeface="Times New Roman" panose="02020603050405020304" pitchFamily="18" charset="0"/>
                        </a:rPr>
                        <a:t>15%</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ctr">
                        <a:lnSpc>
                          <a:spcPct val="107000"/>
                        </a:lnSpc>
                        <a:spcAft>
                          <a:spcPts val="800"/>
                        </a:spcAft>
                        <a:buNone/>
                      </a:pPr>
                      <a:r>
                        <a:rPr lang="en-IN" sz="1800">
                          <a:solidFill>
                            <a:srgbClr val="2C3E50"/>
                          </a:solidFill>
                          <a:effectLst/>
                          <a:latin typeface="Arial" panose="020B0604020202020204" pitchFamily="34" charset="0"/>
                          <a:ea typeface="Times New Roman" panose="02020603050405020304" pitchFamily="18" charset="0"/>
                          <a:cs typeface="Times New Roman" panose="02020603050405020304" pitchFamily="18" charset="0"/>
                        </a:rPr>
                        <a:t>Largest peak to trough declines in portfolio value</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ctr">
                        <a:lnSpc>
                          <a:spcPct val="107000"/>
                        </a:lnSpc>
                        <a:spcAft>
                          <a:spcPts val="800"/>
                        </a:spcAft>
                        <a:buNone/>
                      </a:pPr>
                      <a:r>
                        <a:rPr lang="en-IN" sz="1800" i="1" dirty="0">
                          <a:solidFill>
                            <a:srgbClr val="555555"/>
                          </a:solidFill>
                          <a:effectLst/>
                          <a:latin typeface="Arial" panose="020B0604020202020204" pitchFamily="34" charset="0"/>
                          <a:ea typeface="Times New Roman" panose="02020603050405020304" pitchFamily="18" charset="0"/>
                          <a:cs typeface="Times New Roman" panose="02020603050405020304" pitchFamily="18" charset="0"/>
                        </a:rPr>
                        <a:t>Captures worst-case investor loss scenario</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2367030471"/>
                  </a:ext>
                </a:extLst>
              </a:tr>
              <a:tr h="576649">
                <a:tc gridSpan="2">
                  <a:txBody>
                    <a:bodyPr/>
                    <a:lstStyle/>
                    <a:p>
                      <a:pPr algn="ctr">
                        <a:lnSpc>
                          <a:spcPct val="107000"/>
                        </a:lnSpc>
                        <a:spcAft>
                          <a:spcPts val="800"/>
                        </a:spcAft>
                        <a:buNone/>
                      </a:pPr>
                      <a:r>
                        <a:rPr lang="en-IN" sz="1800" b="1">
                          <a:solidFill>
                            <a:srgbClr val="5F5E5A"/>
                          </a:solidFill>
                          <a:effectLst/>
                          <a:latin typeface="Arial" panose="020B0604020202020204" pitchFamily="34" charset="0"/>
                          <a:ea typeface="Times New Roman" panose="02020603050405020304" pitchFamily="18" charset="0"/>
                          <a:cs typeface="Times New Roman" panose="02020603050405020304" pitchFamily="18" charset="0"/>
                        </a:rPr>
                        <a:t>Signal accuracy</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444444"/>
                      </a:solidFill>
                      <a:prstDash val="solid"/>
                      <a:round/>
                      <a:headEnd type="none" w="med" len="med"/>
                      <a:tailEnd type="none" w="med" len="med"/>
                    </a:lnL>
                    <a:lnR>
                      <a:noFill/>
                    </a:lnR>
                    <a:lnT w="12700" cap="flat" cmpd="sng" algn="ctr">
                      <a:solidFill>
                        <a:srgbClr val="CCCCCC"/>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F1EFE8"/>
                    </a:solidFill>
                  </a:tcPr>
                </a:tc>
                <a:tc hMerge="1">
                  <a:txBody>
                    <a:bodyPr/>
                    <a:lstStyle/>
                    <a:p>
                      <a:endParaRPr lang="en-IN"/>
                    </a:p>
                  </a:txBody>
                  <a:tcPr/>
                </a:tc>
                <a:tc>
                  <a:txBody>
                    <a:bodyPr/>
                    <a:lstStyle/>
                    <a:p>
                      <a:pPr algn="ctr">
                        <a:lnSpc>
                          <a:spcPct val="107000"/>
                        </a:lnSpc>
                        <a:spcAft>
                          <a:spcPts val="800"/>
                        </a:spcAft>
                        <a:buNone/>
                      </a:pPr>
                      <a:r>
                        <a:rPr lang="en-IN" sz="1800" b="1">
                          <a:solidFill>
                            <a:srgbClr val="5F5E5A"/>
                          </a:solidFill>
                          <a:effectLst/>
                          <a:latin typeface="Arial" panose="020B0604020202020204" pitchFamily="34" charset="0"/>
                          <a:ea typeface="Times New Roman" panose="02020603050405020304" pitchFamily="18" charset="0"/>
                          <a:cs typeface="Times New Roman" panose="02020603050405020304" pitchFamily="18" charset="0"/>
                        </a:rPr>
                        <a:t>10%</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F1EFE8"/>
                    </a:solidFill>
                  </a:tcPr>
                </a:tc>
                <a:tc>
                  <a:txBody>
                    <a:bodyPr/>
                    <a:lstStyle/>
                    <a:p>
                      <a:pPr algn="ctr">
                        <a:lnSpc>
                          <a:spcPct val="107000"/>
                        </a:lnSpc>
                        <a:spcAft>
                          <a:spcPts val="800"/>
                        </a:spcAft>
                        <a:buNone/>
                      </a:pPr>
                      <a:r>
                        <a:rPr lang="en-IN" sz="1800">
                          <a:solidFill>
                            <a:srgbClr val="2C3E50"/>
                          </a:solidFill>
                          <a:effectLst/>
                          <a:latin typeface="Arial" panose="020B0604020202020204" pitchFamily="34" charset="0"/>
                          <a:ea typeface="Times New Roman" panose="02020603050405020304" pitchFamily="18" charset="0"/>
                          <a:cs typeface="Times New Roman" panose="02020603050405020304" pitchFamily="18" charset="0"/>
                        </a:rPr>
                        <a:t>Proportion of correct directional predictions</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CCCCCC"/>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F1EFE8"/>
                    </a:solidFill>
                  </a:tcPr>
                </a:tc>
                <a:tc>
                  <a:txBody>
                    <a:bodyPr/>
                    <a:lstStyle/>
                    <a:p>
                      <a:pPr algn="ctr">
                        <a:lnSpc>
                          <a:spcPct val="107000"/>
                        </a:lnSpc>
                        <a:spcAft>
                          <a:spcPts val="800"/>
                        </a:spcAft>
                        <a:buNone/>
                      </a:pPr>
                      <a:r>
                        <a:rPr lang="en-IN" sz="1800" i="1" dirty="0">
                          <a:solidFill>
                            <a:srgbClr val="555555"/>
                          </a:solidFill>
                          <a:effectLst/>
                          <a:latin typeface="Arial" panose="020B0604020202020204" pitchFamily="34" charset="0"/>
                          <a:ea typeface="Times New Roman" panose="02020603050405020304" pitchFamily="18" charset="0"/>
                          <a:cs typeface="Times New Roman" panose="02020603050405020304" pitchFamily="18" charset="0"/>
                        </a:rPr>
                        <a:t>Measures quality of agent signal interpretation</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444444"/>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F1EFE8"/>
                    </a:solidFill>
                  </a:tcPr>
                </a:tc>
                <a:extLst>
                  <a:ext uri="{0D108BD9-81ED-4DB2-BD59-A6C34878D82A}">
                    <a16:rowId xmlns:a16="http://schemas.microsoft.com/office/drawing/2014/main" val="3383119916"/>
                  </a:ext>
                </a:extLst>
              </a:tr>
              <a:tr h="535460">
                <a:tc gridSpan="3">
                  <a:txBody>
                    <a:bodyPr/>
                    <a:lstStyle/>
                    <a:p>
                      <a:pPr algn="ctr">
                        <a:lnSpc>
                          <a:spcPct val="107000"/>
                        </a:lnSpc>
                        <a:spcAft>
                          <a:spcPts val="800"/>
                        </a:spcAft>
                        <a:buNone/>
                      </a:pPr>
                      <a:r>
                        <a:rPr lang="en-IN" sz="1800" b="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Total composite score</a:t>
                      </a:r>
                      <a:endParaRPr lang="en-IN" sz="18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w="12700" cap="flat" cmpd="sng" algn="ctr">
                      <a:solidFill>
                        <a:srgbClr val="444444"/>
                      </a:solidFill>
                      <a:prstDash val="solid"/>
                      <a:round/>
                      <a:headEnd type="none" w="med" len="med"/>
                      <a:tailEnd type="none" w="med" len="med"/>
                    </a:lnL>
                    <a:lnR>
                      <a:noFill/>
                    </a:lnR>
                    <a:lnT w="12700" cap="flat" cmpd="sng" algn="ctr">
                      <a:solidFill>
                        <a:srgbClr val="444444"/>
                      </a:solidFill>
                      <a:prstDash val="solid"/>
                      <a:round/>
                      <a:headEnd type="none" w="med" len="med"/>
                      <a:tailEnd type="none" w="med" len="med"/>
                    </a:lnT>
                    <a:lnB w="12700" cap="flat" cmpd="sng" algn="ctr">
                      <a:solidFill>
                        <a:srgbClr val="444444"/>
                      </a:solidFill>
                      <a:prstDash val="solid"/>
                      <a:round/>
                      <a:headEnd type="none" w="med" len="med"/>
                      <a:tailEnd type="none" w="med" len="med"/>
                    </a:lnB>
                    <a:solidFill>
                      <a:srgbClr val="2C3E50"/>
                    </a:solidFill>
                  </a:tcPr>
                </a:tc>
                <a:tc hMerge="1">
                  <a:txBody>
                    <a:bodyPr/>
                    <a:lstStyle/>
                    <a:p>
                      <a:endParaRPr lang="en-IN"/>
                    </a:p>
                  </a:txBody>
                  <a:tcPr/>
                </a:tc>
                <a:tc hMerge="1">
                  <a:txBody>
                    <a:bodyPr/>
                    <a:lstStyle/>
                    <a:p>
                      <a:endParaRPr lang="en-IN"/>
                    </a:p>
                  </a:txBody>
                  <a:tcPr/>
                </a:tc>
                <a:tc>
                  <a:txBody>
                    <a:bodyPr/>
                    <a:lstStyle/>
                    <a:p>
                      <a:pPr algn="ctr">
                        <a:lnSpc>
                          <a:spcPct val="107000"/>
                        </a:lnSpc>
                        <a:spcAft>
                          <a:spcPts val="800"/>
                        </a:spcAft>
                        <a:buNone/>
                      </a:pPr>
                      <a:r>
                        <a:rPr lang="en-IN" sz="18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100%</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a:noFill/>
                    </a:lnR>
                    <a:lnT w="12700" cap="flat" cmpd="sng" algn="ctr">
                      <a:solidFill>
                        <a:srgbClr val="444444"/>
                      </a:solidFill>
                      <a:prstDash val="solid"/>
                      <a:round/>
                      <a:headEnd type="none" w="med" len="med"/>
                      <a:tailEnd type="none" w="med" len="med"/>
                    </a:lnT>
                    <a:lnB>
                      <a:noFill/>
                    </a:lnB>
                    <a:solidFill>
                      <a:srgbClr val="1A3A5C"/>
                    </a:solidFill>
                  </a:tcPr>
                </a:tc>
                <a:tc>
                  <a:txBody>
                    <a:bodyPr/>
                    <a:lstStyle/>
                    <a:p>
                      <a:pPr algn="ctr">
                        <a:lnSpc>
                          <a:spcPct val="107000"/>
                        </a:lnSpc>
                        <a:spcAft>
                          <a:spcPts val="800"/>
                        </a:spcAft>
                        <a:buNone/>
                      </a:pPr>
                      <a:r>
                        <a:rPr lang="en-IN" sz="1800" b="1"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Weighted composite reward</a:t>
                      </a:r>
                      <a:endParaRPr lang="en-IN" sz="18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ctr">
                    <a:lnL>
                      <a:noFill/>
                    </a:lnL>
                    <a:lnR w="12700" cap="flat" cmpd="sng" algn="ctr">
                      <a:solidFill>
                        <a:srgbClr val="444444"/>
                      </a:solidFill>
                      <a:prstDash val="solid"/>
                      <a:round/>
                      <a:headEnd type="none" w="med" len="med"/>
                      <a:tailEnd type="none" w="med" len="med"/>
                    </a:lnR>
                    <a:lnT w="12700" cap="flat" cmpd="sng" algn="ctr">
                      <a:solidFill>
                        <a:srgbClr val="444444"/>
                      </a:solidFill>
                      <a:prstDash val="solid"/>
                      <a:round/>
                      <a:headEnd type="none" w="med" len="med"/>
                      <a:tailEnd type="none" w="med" len="med"/>
                    </a:lnT>
                    <a:lnB>
                      <a:noFill/>
                    </a:lnB>
                    <a:solidFill>
                      <a:srgbClr val="1A3A5C"/>
                    </a:solidFill>
                  </a:tcPr>
                </a:tc>
                <a:extLst>
                  <a:ext uri="{0D108BD9-81ED-4DB2-BD59-A6C34878D82A}">
                    <a16:rowId xmlns:a16="http://schemas.microsoft.com/office/drawing/2014/main" val="3117972778"/>
                  </a:ext>
                </a:extLst>
              </a:tr>
            </a:tbl>
          </a:graphicData>
        </a:graphic>
      </p:graphicFrame>
    </p:spTree>
    <p:extLst>
      <p:ext uri="{BB962C8B-B14F-4D97-AF65-F5344CB8AC3E}">
        <p14:creationId xmlns:p14="http://schemas.microsoft.com/office/powerpoint/2010/main" val="1707962937"/>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CC775-CAE9-73A5-50A7-C9F8F53CAD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C00665C-952D-7583-EA27-669AAAA6059D}"/>
              </a:ext>
            </a:extLst>
          </p:cNvPr>
          <p:cNvSpPr/>
          <p:nvPr/>
        </p:nvSpPr>
        <p:spPr>
          <a:xfrm>
            <a:off x="0" y="-55646"/>
            <a:ext cx="18326539" cy="11176399"/>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pPr algn="just"/>
            <a:endParaRPr lang="en-IN" dirty="0"/>
          </a:p>
        </p:txBody>
      </p:sp>
      <p:grpSp>
        <p:nvGrpSpPr>
          <p:cNvPr id="3" name="Group 3">
            <a:extLst>
              <a:ext uri="{FF2B5EF4-FFF2-40B4-BE49-F238E27FC236}">
                <a16:creationId xmlns:a16="http://schemas.microsoft.com/office/drawing/2014/main" id="{503F9133-DE08-88E4-8F15-CCD905F7FC28}"/>
              </a:ext>
            </a:extLst>
          </p:cNvPr>
          <p:cNvGrpSpPr/>
          <p:nvPr/>
        </p:nvGrpSpPr>
        <p:grpSpPr>
          <a:xfrm>
            <a:off x="1057364" y="1567039"/>
            <a:ext cx="7674625" cy="2519879"/>
            <a:chOff x="0" y="0"/>
            <a:chExt cx="642524" cy="210966"/>
          </a:xfrm>
        </p:grpSpPr>
        <p:sp>
          <p:nvSpPr>
            <p:cNvPr id="4" name="Freeform 4">
              <a:extLst>
                <a:ext uri="{FF2B5EF4-FFF2-40B4-BE49-F238E27FC236}">
                  <a16:creationId xmlns:a16="http://schemas.microsoft.com/office/drawing/2014/main" id="{893BC3EC-F70C-4020-A45F-9DC9FBE1C759}"/>
                </a:ext>
              </a:extLst>
            </p:cNvPr>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F8C457"/>
            </a:solidFill>
          </p:spPr>
          <p:txBody>
            <a:bodyPr/>
            <a:lstStyle/>
            <a:p>
              <a:endParaRPr lang="en-IN" dirty="0"/>
            </a:p>
          </p:txBody>
        </p:sp>
        <p:sp>
          <p:nvSpPr>
            <p:cNvPr id="5" name="TextBox 5">
              <a:extLst>
                <a:ext uri="{FF2B5EF4-FFF2-40B4-BE49-F238E27FC236}">
                  <a16:creationId xmlns:a16="http://schemas.microsoft.com/office/drawing/2014/main" id="{818380B0-D8E7-9508-1696-95B6962B1FA0}"/>
                </a:ext>
              </a:extLst>
            </p:cNvPr>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C0316F9E-476B-1D12-97B6-5165DAEF3B5B}"/>
              </a:ext>
            </a:extLst>
          </p:cNvPr>
          <p:cNvSpPr txBox="1"/>
          <p:nvPr/>
        </p:nvSpPr>
        <p:spPr>
          <a:xfrm>
            <a:off x="3046144" y="-55646"/>
            <a:ext cx="11887200" cy="2337178"/>
          </a:xfrm>
          <a:prstGeom prst="rect">
            <a:avLst/>
          </a:prstGeom>
        </p:spPr>
        <p:txBody>
          <a:bodyPr wrap="square" lIns="0" tIns="0" rIns="0" bIns="0" rtlCol="0" anchor="t">
            <a:spAutoFit/>
          </a:bodyPr>
          <a:lstStyle/>
          <a:p>
            <a:pPr algn="r">
              <a:lnSpc>
                <a:spcPts val="9600"/>
              </a:lnSpc>
              <a:spcBef>
                <a:spcPct val="0"/>
              </a:spcBef>
            </a:pPr>
            <a:r>
              <a:rPr lang="en-US" sz="5400" b="1" dirty="0">
                <a:solidFill>
                  <a:srgbClr val="2C2C2A"/>
                </a:solidFill>
                <a:latin typeface="Calibri" pitchFamily="34" charset="0"/>
                <a:ea typeface="Calibri" pitchFamily="34" charset="-122"/>
                <a:cs typeface="Calibri" pitchFamily="34" charset="-120"/>
              </a:rPr>
              <a:t>Portfolio Management and Risk Controls</a:t>
            </a:r>
            <a:endParaRPr lang="en-US" sz="5400" dirty="0"/>
          </a:p>
          <a:p>
            <a:pPr marL="0" lvl="0" indent="0" algn="r">
              <a:lnSpc>
                <a:spcPts val="9600"/>
              </a:lnSpc>
              <a:spcBef>
                <a:spcPct val="0"/>
              </a:spcBef>
            </a:pPr>
            <a:endParaRPr lang="en-US" sz="5200" b="1" dirty="0">
              <a:solidFill>
                <a:srgbClr val="000000"/>
              </a:solidFill>
              <a:latin typeface="Arial MT Pro Bold"/>
              <a:ea typeface="Arial MT Pro Bold"/>
              <a:cs typeface="Arial MT Pro Bold"/>
              <a:sym typeface="Arial MT Pro Bold"/>
            </a:endParaRPr>
          </a:p>
        </p:txBody>
      </p:sp>
      <p:grpSp>
        <p:nvGrpSpPr>
          <p:cNvPr id="10" name="Group 10">
            <a:extLst>
              <a:ext uri="{FF2B5EF4-FFF2-40B4-BE49-F238E27FC236}">
                <a16:creationId xmlns:a16="http://schemas.microsoft.com/office/drawing/2014/main" id="{BD4E34BB-1A2A-EB25-576B-4F94356E71EB}"/>
              </a:ext>
            </a:extLst>
          </p:cNvPr>
          <p:cNvGrpSpPr/>
          <p:nvPr/>
        </p:nvGrpSpPr>
        <p:grpSpPr>
          <a:xfrm>
            <a:off x="1013093" y="4324043"/>
            <a:ext cx="7674625" cy="2519879"/>
            <a:chOff x="0" y="0"/>
            <a:chExt cx="642524" cy="210966"/>
          </a:xfrm>
        </p:grpSpPr>
        <p:sp>
          <p:nvSpPr>
            <p:cNvPr id="11" name="Freeform 11">
              <a:extLst>
                <a:ext uri="{FF2B5EF4-FFF2-40B4-BE49-F238E27FC236}">
                  <a16:creationId xmlns:a16="http://schemas.microsoft.com/office/drawing/2014/main" id="{17A8AC90-4259-5071-E027-512B37FD39DA}"/>
                </a:ext>
              </a:extLst>
            </p:cNvPr>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25CFFE"/>
            </a:solidFill>
          </p:spPr>
          <p:txBody>
            <a:bodyPr/>
            <a:lstStyle/>
            <a:p>
              <a:endParaRPr lang="en-IN"/>
            </a:p>
          </p:txBody>
        </p:sp>
        <p:sp>
          <p:nvSpPr>
            <p:cNvPr id="12" name="TextBox 12">
              <a:extLst>
                <a:ext uri="{FF2B5EF4-FFF2-40B4-BE49-F238E27FC236}">
                  <a16:creationId xmlns:a16="http://schemas.microsoft.com/office/drawing/2014/main" id="{D8343EA3-CF93-9D58-957E-2BE61C537F97}"/>
                </a:ext>
              </a:extLst>
            </p:cNvPr>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a:extLst>
              <a:ext uri="{FF2B5EF4-FFF2-40B4-BE49-F238E27FC236}">
                <a16:creationId xmlns:a16="http://schemas.microsoft.com/office/drawing/2014/main" id="{DBC5E390-7DEE-B201-2293-986B681451D9}"/>
              </a:ext>
            </a:extLst>
          </p:cNvPr>
          <p:cNvGrpSpPr/>
          <p:nvPr/>
        </p:nvGrpSpPr>
        <p:grpSpPr>
          <a:xfrm>
            <a:off x="1008739" y="7062350"/>
            <a:ext cx="7674625" cy="2519879"/>
            <a:chOff x="0" y="0"/>
            <a:chExt cx="642524" cy="210966"/>
          </a:xfrm>
        </p:grpSpPr>
        <p:sp>
          <p:nvSpPr>
            <p:cNvPr id="14" name="Freeform 14">
              <a:extLst>
                <a:ext uri="{FF2B5EF4-FFF2-40B4-BE49-F238E27FC236}">
                  <a16:creationId xmlns:a16="http://schemas.microsoft.com/office/drawing/2014/main" id="{56249A99-A57D-F712-F2A3-F9689CE92F8C}"/>
                </a:ext>
              </a:extLst>
            </p:cNvPr>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F8C457"/>
            </a:solidFill>
          </p:spPr>
          <p:txBody>
            <a:bodyPr/>
            <a:lstStyle/>
            <a:p>
              <a:endParaRPr lang="en-IN"/>
            </a:p>
          </p:txBody>
        </p:sp>
        <p:sp>
          <p:nvSpPr>
            <p:cNvPr id="15" name="TextBox 15">
              <a:extLst>
                <a:ext uri="{FF2B5EF4-FFF2-40B4-BE49-F238E27FC236}">
                  <a16:creationId xmlns:a16="http://schemas.microsoft.com/office/drawing/2014/main" id="{82A6A6E8-C3E6-C3A4-B339-6F45454C4A17}"/>
                </a:ext>
              </a:extLst>
            </p:cNvPr>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a:extLst>
              <a:ext uri="{FF2B5EF4-FFF2-40B4-BE49-F238E27FC236}">
                <a16:creationId xmlns:a16="http://schemas.microsoft.com/office/drawing/2014/main" id="{50F69965-8CAB-1B16-1AE5-D636E5447C05}"/>
              </a:ext>
            </a:extLst>
          </p:cNvPr>
          <p:cNvSpPr txBox="1"/>
          <p:nvPr/>
        </p:nvSpPr>
        <p:spPr>
          <a:xfrm>
            <a:off x="1378749" y="1845273"/>
            <a:ext cx="7083123" cy="2331792"/>
          </a:xfrm>
          <a:prstGeom prst="rect">
            <a:avLst/>
          </a:prstGeom>
        </p:spPr>
        <p:txBody>
          <a:bodyPr wrap="square" lIns="0" tIns="0" rIns="0" bIns="0" rtlCol="0" anchor="t">
            <a:spAutoFit/>
          </a:bodyPr>
          <a:lstStyle/>
          <a:p>
            <a:pPr algn="just">
              <a:lnSpc>
                <a:spcPts val="3749"/>
              </a:lnSpc>
              <a:spcBef>
                <a:spcPct val="0"/>
              </a:spcBef>
            </a:pPr>
            <a:r>
              <a:rPr lang="en-US" sz="2800" dirty="0">
                <a:solidFill>
                  <a:srgbClr val="2C2C2A"/>
                </a:solidFill>
                <a:latin typeface="Calibri" pitchFamily="34" charset="0"/>
                <a:ea typeface="Calibri" pitchFamily="34" charset="-122"/>
                <a:cs typeface="Calibri" pitchFamily="34" charset="-120"/>
              </a:rPr>
              <a:t>Starting portfolio of £100,000 with 0.1% transaction cost per trade, long and short positions supported, and a minimum holding period of 20 trading days.</a:t>
            </a:r>
            <a:endParaRPr lang="en-US" sz="2800" dirty="0"/>
          </a:p>
          <a:p>
            <a:pPr lvl="0" algn="just">
              <a:lnSpc>
                <a:spcPts val="3749"/>
              </a:lnSpc>
              <a:spcBef>
                <a:spcPct val="0"/>
              </a:spcBef>
            </a:pPr>
            <a:endParaRPr lang="en-US" sz="2499" u="none" dirty="0">
              <a:solidFill>
                <a:srgbClr val="000000"/>
              </a:solidFill>
              <a:latin typeface="Inria Serif"/>
              <a:ea typeface="Inria Serif"/>
              <a:cs typeface="Inria Serif"/>
              <a:sym typeface="Inria Serif"/>
            </a:endParaRPr>
          </a:p>
        </p:txBody>
      </p:sp>
      <p:sp>
        <p:nvSpPr>
          <p:cNvPr id="20" name="TextBox 20">
            <a:extLst>
              <a:ext uri="{FF2B5EF4-FFF2-40B4-BE49-F238E27FC236}">
                <a16:creationId xmlns:a16="http://schemas.microsoft.com/office/drawing/2014/main" id="{6E41CF7F-87FB-02D0-42FD-7922A28A9B7E}"/>
              </a:ext>
            </a:extLst>
          </p:cNvPr>
          <p:cNvSpPr txBox="1"/>
          <p:nvPr/>
        </p:nvSpPr>
        <p:spPr>
          <a:xfrm>
            <a:off x="1282528" y="4693376"/>
            <a:ext cx="7127045" cy="2331792"/>
          </a:xfrm>
          <a:prstGeom prst="rect">
            <a:avLst/>
          </a:prstGeom>
        </p:spPr>
        <p:txBody>
          <a:bodyPr wrap="square" lIns="0" tIns="0" rIns="0" bIns="0" rtlCol="0" anchor="t">
            <a:spAutoFit/>
          </a:bodyPr>
          <a:lstStyle/>
          <a:p>
            <a:pPr algn="just">
              <a:lnSpc>
                <a:spcPts val="3749"/>
              </a:lnSpc>
              <a:spcBef>
                <a:spcPct val="0"/>
              </a:spcBef>
            </a:pPr>
            <a:r>
              <a:rPr lang="en-US" sz="2800" dirty="0">
                <a:latin typeface="Calibri" pitchFamily="34" charset="0"/>
                <a:ea typeface="Calibri" pitchFamily="34" charset="-122"/>
                <a:cs typeface="Calibri" pitchFamily="34" charset="-120"/>
              </a:rPr>
              <a:t>Position sizing is conviction based: strong conviction uses a 1.5x multiplier, moderate uses 1.0x, and weak uses 0.5x of the base 10% portfolio allocation per trade.</a:t>
            </a:r>
            <a:endParaRPr lang="en-US" sz="2800" dirty="0"/>
          </a:p>
          <a:p>
            <a:pPr lvl="0" algn="just">
              <a:lnSpc>
                <a:spcPts val="3749"/>
              </a:lnSpc>
              <a:spcBef>
                <a:spcPct val="0"/>
              </a:spcBef>
            </a:pPr>
            <a:endParaRPr lang="en-US" sz="2499" dirty="0">
              <a:latin typeface="Inria Serif"/>
              <a:ea typeface="Inria Serif"/>
              <a:cs typeface="Inria Serif"/>
              <a:sym typeface="Inria Serif"/>
            </a:endParaRPr>
          </a:p>
        </p:txBody>
      </p:sp>
      <p:sp>
        <p:nvSpPr>
          <p:cNvPr id="21" name="TextBox 21">
            <a:extLst>
              <a:ext uri="{FF2B5EF4-FFF2-40B4-BE49-F238E27FC236}">
                <a16:creationId xmlns:a16="http://schemas.microsoft.com/office/drawing/2014/main" id="{E724534A-7854-9430-65E7-81AC7686BA65}"/>
              </a:ext>
            </a:extLst>
          </p:cNvPr>
          <p:cNvSpPr txBox="1"/>
          <p:nvPr/>
        </p:nvSpPr>
        <p:spPr>
          <a:xfrm>
            <a:off x="1349371" y="7329958"/>
            <a:ext cx="6990514" cy="2331792"/>
          </a:xfrm>
          <a:prstGeom prst="rect">
            <a:avLst/>
          </a:prstGeom>
        </p:spPr>
        <p:txBody>
          <a:bodyPr wrap="square" lIns="0" tIns="0" rIns="0" bIns="0" rtlCol="0" anchor="t">
            <a:spAutoFit/>
          </a:bodyPr>
          <a:lstStyle/>
          <a:p>
            <a:pPr algn="just">
              <a:lnSpc>
                <a:spcPts val="3749"/>
              </a:lnSpc>
              <a:spcBef>
                <a:spcPct val="0"/>
              </a:spcBef>
            </a:pPr>
            <a:r>
              <a:rPr lang="en-US" sz="2800" dirty="0">
                <a:solidFill>
                  <a:srgbClr val="2C2C2A"/>
                </a:solidFill>
                <a:latin typeface="Calibri" pitchFamily="34" charset="0"/>
                <a:ea typeface="Calibri" pitchFamily="34" charset="-122"/>
                <a:cs typeface="Calibri" pitchFamily="34" charset="-120"/>
              </a:rPr>
              <a:t>Dynamic trailing stop-losses and take-profit levels are recalculated daily by the Risk Manager based on ATR and VIX, with a confidence gate blocking new entries below 0.6.</a:t>
            </a:r>
            <a:endParaRPr lang="en-US" sz="2800" dirty="0"/>
          </a:p>
          <a:p>
            <a:pPr lvl="0" algn="just">
              <a:lnSpc>
                <a:spcPts val="3749"/>
              </a:lnSpc>
              <a:spcBef>
                <a:spcPct val="0"/>
              </a:spcBef>
            </a:pPr>
            <a:endParaRPr lang="en-US" sz="2499" dirty="0">
              <a:solidFill>
                <a:srgbClr val="000000"/>
              </a:solidFill>
              <a:latin typeface="Inria Serif"/>
              <a:ea typeface="Inria Serif"/>
              <a:cs typeface="Inria Serif"/>
              <a:sym typeface="Inria Serif"/>
            </a:endParaRPr>
          </a:p>
        </p:txBody>
      </p:sp>
      <p:grpSp>
        <p:nvGrpSpPr>
          <p:cNvPr id="37" name="Group 10">
            <a:extLst>
              <a:ext uri="{FF2B5EF4-FFF2-40B4-BE49-F238E27FC236}">
                <a16:creationId xmlns:a16="http://schemas.microsoft.com/office/drawing/2014/main" id="{12750396-46A5-C5C2-9DF0-739176F1D74F}"/>
              </a:ext>
            </a:extLst>
          </p:cNvPr>
          <p:cNvGrpSpPr/>
          <p:nvPr/>
        </p:nvGrpSpPr>
        <p:grpSpPr>
          <a:xfrm>
            <a:off x="9556011" y="1567038"/>
            <a:ext cx="7674625" cy="2519879"/>
            <a:chOff x="0" y="0"/>
            <a:chExt cx="642524" cy="210966"/>
          </a:xfrm>
        </p:grpSpPr>
        <p:sp>
          <p:nvSpPr>
            <p:cNvPr id="38" name="Freeform 11">
              <a:extLst>
                <a:ext uri="{FF2B5EF4-FFF2-40B4-BE49-F238E27FC236}">
                  <a16:creationId xmlns:a16="http://schemas.microsoft.com/office/drawing/2014/main" id="{9C4FD5DF-BC54-EC58-1851-5CBF80C04EE2}"/>
                </a:ext>
              </a:extLst>
            </p:cNvPr>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25CFFE"/>
            </a:solidFill>
          </p:spPr>
          <p:txBody>
            <a:bodyPr/>
            <a:lstStyle/>
            <a:p>
              <a:endParaRPr lang="en-IN" dirty="0"/>
            </a:p>
          </p:txBody>
        </p:sp>
        <p:sp>
          <p:nvSpPr>
            <p:cNvPr id="39" name="TextBox 12">
              <a:extLst>
                <a:ext uri="{FF2B5EF4-FFF2-40B4-BE49-F238E27FC236}">
                  <a16:creationId xmlns:a16="http://schemas.microsoft.com/office/drawing/2014/main" id="{2E6FA386-EB07-79D9-7390-A8FF1238735E}"/>
                </a:ext>
              </a:extLst>
            </p:cNvPr>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grpSp>
        <p:nvGrpSpPr>
          <p:cNvPr id="40" name="Group 3">
            <a:extLst>
              <a:ext uri="{FF2B5EF4-FFF2-40B4-BE49-F238E27FC236}">
                <a16:creationId xmlns:a16="http://schemas.microsoft.com/office/drawing/2014/main" id="{EF2CF077-7CBE-6FB2-2667-D090124B1D0C}"/>
              </a:ext>
            </a:extLst>
          </p:cNvPr>
          <p:cNvGrpSpPr/>
          <p:nvPr/>
        </p:nvGrpSpPr>
        <p:grpSpPr>
          <a:xfrm>
            <a:off x="9556929" y="3868957"/>
            <a:ext cx="7674625" cy="2974964"/>
            <a:chOff x="0" y="-38100"/>
            <a:chExt cx="642524" cy="249066"/>
          </a:xfrm>
        </p:grpSpPr>
        <p:sp>
          <p:nvSpPr>
            <p:cNvPr id="41" name="Freeform 4">
              <a:extLst>
                <a:ext uri="{FF2B5EF4-FFF2-40B4-BE49-F238E27FC236}">
                  <a16:creationId xmlns:a16="http://schemas.microsoft.com/office/drawing/2014/main" id="{18E322C1-21E0-2431-F2E6-D42020FA2B13}"/>
                </a:ext>
              </a:extLst>
            </p:cNvPr>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F8C457"/>
            </a:solidFill>
          </p:spPr>
          <p:txBody>
            <a:bodyPr/>
            <a:lstStyle/>
            <a:p>
              <a:endParaRPr lang="en-US" sz="2800" dirty="0"/>
            </a:p>
            <a:p>
              <a:pPr algn="just"/>
              <a:r>
                <a:rPr lang="en-US" sz="2800" dirty="0"/>
                <a:t>The stop-loss floor never moves in an </a:t>
              </a:r>
              <a:r>
                <a:rPr lang="en-US" sz="2800" dirty="0" err="1"/>
                <a:t>unfavourable</a:t>
              </a:r>
              <a:r>
                <a:rPr lang="en-US" sz="2800" dirty="0"/>
                <a:t> direction, continuously locking in gains as the trade progresses. Winning trades are allowed to run as long as momentum continues.</a:t>
              </a:r>
              <a:endParaRPr lang="en-IN" sz="2800" dirty="0"/>
            </a:p>
          </p:txBody>
        </p:sp>
        <p:sp>
          <p:nvSpPr>
            <p:cNvPr id="42" name="TextBox 5">
              <a:extLst>
                <a:ext uri="{FF2B5EF4-FFF2-40B4-BE49-F238E27FC236}">
                  <a16:creationId xmlns:a16="http://schemas.microsoft.com/office/drawing/2014/main" id="{83A4B83B-AAFF-F04A-252E-1E5FF4B44C7F}"/>
                </a:ext>
              </a:extLst>
            </p:cNvPr>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grpSp>
        <p:nvGrpSpPr>
          <p:cNvPr id="43" name="Group 10">
            <a:extLst>
              <a:ext uri="{FF2B5EF4-FFF2-40B4-BE49-F238E27FC236}">
                <a16:creationId xmlns:a16="http://schemas.microsoft.com/office/drawing/2014/main" id="{A46C2DDD-7776-8870-4F11-73E2ED0DD028}"/>
              </a:ext>
            </a:extLst>
          </p:cNvPr>
          <p:cNvGrpSpPr/>
          <p:nvPr/>
        </p:nvGrpSpPr>
        <p:grpSpPr>
          <a:xfrm>
            <a:off x="9604638" y="7062350"/>
            <a:ext cx="7674625" cy="2519879"/>
            <a:chOff x="0" y="0"/>
            <a:chExt cx="642524" cy="210966"/>
          </a:xfrm>
        </p:grpSpPr>
        <p:sp>
          <p:nvSpPr>
            <p:cNvPr id="44" name="Freeform 11">
              <a:extLst>
                <a:ext uri="{FF2B5EF4-FFF2-40B4-BE49-F238E27FC236}">
                  <a16:creationId xmlns:a16="http://schemas.microsoft.com/office/drawing/2014/main" id="{ED174B47-7DED-58AA-82D5-A51AED833F77}"/>
                </a:ext>
              </a:extLst>
            </p:cNvPr>
            <p:cNvSpPr/>
            <p:nvPr/>
          </p:nvSpPr>
          <p:spPr>
            <a:xfrm>
              <a:off x="0" y="0"/>
              <a:ext cx="642524" cy="210966"/>
            </a:xfrm>
            <a:custGeom>
              <a:avLst/>
              <a:gdLst/>
              <a:ahLst/>
              <a:cxnLst/>
              <a:rect l="l" t="t" r="r" b="b"/>
              <a:pathLst>
                <a:path w="642524" h="210966">
                  <a:moveTo>
                    <a:pt x="0" y="0"/>
                  </a:moveTo>
                  <a:lnTo>
                    <a:pt x="642524" y="0"/>
                  </a:lnTo>
                  <a:lnTo>
                    <a:pt x="642524" y="210966"/>
                  </a:lnTo>
                  <a:lnTo>
                    <a:pt x="0" y="210966"/>
                  </a:lnTo>
                  <a:close/>
                </a:path>
              </a:pathLst>
            </a:custGeom>
            <a:solidFill>
              <a:srgbClr val="25CFFE"/>
            </a:solidFill>
          </p:spPr>
          <p:txBody>
            <a:bodyPr/>
            <a:lstStyle/>
            <a:p>
              <a:endParaRPr lang="en-IN"/>
            </a:p>
          </p:txBody>
        </p:sp>
        <p:sp>
          <p:nvSpPr>
            <p:cNvPr id="45" name="TextBox 12">
              <a:extLst>
                <a:ext uri="{FF2B5EF4-FFF2-40B4-BE49-F238E27FC236}">
                  <a16:creationId xmlns:a16="http://schemas.microsoft.com/office/drawing/2014/main" id="{10A98EFB-1B54-7302-FE11-E49098347EF9}"/>
                </a:ext>
              </a:extLst>
            </p:cNvPr>
            <p:cNvSpPr txBox="1"/>
            <p:nvPr/>
          </p:nvSpPr>
          <p:spPr>
            <a:xfrm>
              <a:off x="0" y="-38100"/>
              <a:ext cx="642524" cy="249066"/>
            </a:xfrm>
            <a:prstGeom prst="rect">
              <a:avLst/>
            </a:prstGeom>
          </p:spPr>
          <p:txBody>
            <a:bodyPr lIns="50800" tIns="50800" rIns="50800" bIns="50800" rtlCol="0" anchor="ctr"/>
            <a:lstStyle/>
            <a:p>
              <a:pPr algn="ctr">
                <a:lnSpc>
                  <a:spcPts val="2659"/>
                </a:lnSpc>
                <a:spcBef>
                  <a:spcPct val="0"/>
                </a:spcBef>
              </a:pPr>
              <a:endParaRPr/>
            </a:p>
          </p:txBody>
        </p:sp>
      </p:grpSp>
      <p:sp>
        <p:nvSpPr>
          <p:cNvPr id="49" name="TextBox 48">
            <a:extLst>
              <a:ext uri="{FF2B5EF4-FFF2-40B4-BE49-F238E27FC236}">
                <a16:creationId xmlns:a16="http://schemas.microsoft.com/office/drawing/2014/main" id="{8B562E48-CF90-01CF-E670-5417CE57C537}"/>
              </a:ext>
            </a:extLst>
          </p:cNvPr>
          <p:cNvSpPr txBox="1"/>
          <p:nvPr/>
        </p:nvSpPr>
        <p:spPr>
          <a:xfrm>
            <a:off x="9640678" y="1934513"/>
            <a:ext cx="7540362" cy="1815882"/>
          </a:xfrm>
          <a:prstGeom prst="rect">
            <a:avLst/>
          </a:prstGeom>
          <a:noFill/>
        </p:spPr>
        <p:txBody>
          <a:bodyPr wrap="square">
            <a:spAutoFit/>
          </a:bodyPr>
          <a:lstStyle/>
          <a:p>
            <a:pPr algn="just"/>
            <a:r>
              <a:rPr lang="en-US" sz="2800" dirty="0"/>
              <a:t>Short sale proceeds are frozen as collateral and cannot be reinvested. Position size is recalculated for every new trade and can never exceed available cash</a:t>
            </a:r>
            <a:endParaRPr lang="en-IN" sz="2800" dirty="0"/>
          </a:p>
        </p:txBody>
      </p:sp>
      <p:sp>
        <p:nvSpPr>
          <p:cNvPr id="51" name="TextBox 50">
            <a:extLst>
              <a:ext uri="{FF2B5EF4-FFF2-40B4-BE49-F238E27FC236}">
                <a16:creationId xmlns:a16="http://schemas.microsoft.com/office/drawing/2014/main" id="{B433799E-7109-494D-6522-B590B9D28F3F}"/>
              </a:ext>
            </a:extLst>
          </p:cNvPr>
          <p:cNvSpPr txBox="1"/>
          <p:nvPr/>
        </p:nvSpPr>
        <p:spPr>
          <a:xfrm>
            <a:off x="9821153" y="7329958"/>
            <a:ext cx="7006962" cy="1815882"/>
          </a:xfrm>
          <a:prstGeom prst="rect">
            <a:avLst/>
          </a:prstGeom>
          <a:noFill/>
        </p:spPr>
        <p:txBody>
          <a:bodyPr wrap="square">
            <a:spAutoFit/>
          </a:bodyPr>
          <a:lstStyle/>
          <a:p>
            <a:pPr algn="just"/>
            <a:r>
              <a:rPr lang="en-US" sz="2800" dirty="0"/>
              <a:t>The confidence gate only applies to new entries and never to exit instructions, ensuring the system can always close an existing position regardless of confidence level.</a:t>
            </a:r>
            <a:endParaRPr lang="en-IN" sz="2800" dirty="0"/>
          </a:p>
        </p:txBody>
      </p:sp>
    </p:spTree>
    <p:extLst>
      <p:ext uri="{BB962C8B-B14F-4D97-AF65-F5344CB8AC3E}">
        <p14:creationId xmlns:p14="http://schemas.microsoft.com/office/powerpoint/2010/main" val="1949986898"/>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08F0D-CA48-AC7A-F4B9-ED2CC934A9F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05AA128-7C19-755F-72E9-F389711EAE8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dirty="0"/>
          </a:p>
        </p:txBody>
      </p:sp>
      <p:grpSp>
        <p:nvGrpSpPr>
          <p:cNvPr id="3" name="Group 3">
            <a:extLst>
              <a:ext uri="{FF2B5EF4-FFF2-40B4-BE49-F238E27FC236}">
                <a16:creationId xmlns:a16="http://schemas.microsoft.com/office/drawing/2014/main" id="{D7A057E1-C632-F529-4D5A-13575E99EA1D}"/>
              </a:ext>
            </a:extLst>
          </p:cNvPr>
          <p:cNvGrpSpPr/>
          <p:nvPr/>
        </p:nvGrpSpPr>
        <p:grpSpPr>
          <a:xfrm>
            <a:off x="0" y="0"/>
            <a:ext cx="18288000" cy="3866124"/>
            <a:chOff x="0" y="0"/>
            <a:chExt cx="1531081" cy="323674"/>
          </a:xfrm>
        </p:grpSpPr>
        <p:sp>
          <p:nvSpPr>
            <p:cNvPr id="4" name="Freeform 4">
              <a:extLst>
                <a:ext uri="{FF2B5EF4-FFF2-40B4-BE49-F238E27FC236}">
                  <a16:creationId xmlns:a16="http://schemas.microsoft.com/office/drawing/2014/main" id="{F91AAAFE-A4A6-452C-C99D-CC3D7A8ADC8F}"/>
                </a:ext>
              </a:extLst>
            </p:cNvPr>
            <p:cNvSpPr/>
            <p:nvPr/>
          </p:nvSpPr>
          <p:spPr>
            <a:xfrm>
              <a:off x="0" y="0"/>
              <a:ext cx="1531081" cy="323674"/>
            </a:xfrm>
            <a:custGeom>
              <a:avLst/>
              <a:gdLst/>
              <a:ahLst/>
              <a:cxnLst/>
              <a:rect l="l" t="t" r="r" b="b"/>
              <a:pathLst>
                <a:path w="1531081" h="323674">
                  <a:moveTo>
                    <a:pt x="0" y="0"/>
                  </a:moveTo>
                  <a:lnTo>
                    <a:pt x="1531081" y="0"/>
                  </a:lnTo>
                  <a:lnTo>
                    <a:pt x="1531081" y="323674"/>
                  </a:lnTo>
                  <a:lnTo>
                    <a:pt x="0" y="323674"/>
                  </a:lnTo>
                  <a:close/>
                </a:path>
              </a:pathLst>
            </a:custGeom>
            <a:solidFill>
              <a:srgbClr val="25CFFE"/>
            </a:solidFill>
          </p:spPr>
          <p:txBody>
            <a:bodyPr/>
            <a:lstStyle/>
            <a:p>
              <a:endParaRPr lang="en-IN"/>
            </a:p>
          </p:txBody>
        </p:sp>
        <p:sp>
          <p:nvSpPr>
            <p:cNvPr id="5" name="TextBox 5">
              <a:extLst>
                <a:ext uri="{FF2B5EF4-FFF2-40B4-BE49-F238E27FC236}">
                  <a16:creationId xmlns:a16="http://schemas.microsoft.com/office/drawing/2014/main" id="{18E404DA-2D09-AD9B-8D99-843DEDF41CE6}"/>
                </a:ext>
              </a:extLst>
            </p:cNvPr>
            <p:cNvSpPr txBox="1"/>
            <p:nvPr/>
          </p:nvSpPr>
          <p:spPr>
            <a:xfrm>
              <a:off x="0" y="-38100"/>
              <a:ext cx="1531081" cy="361774"/>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D1BA1B57-0938-0D5A-011B-B3F9DDBCA635}"/>
              </a:ext>
            </a:extLst>
          </p:cNvPr>
          <p:cNvSpPr txBox="1"/>
          <p:nvPr/>
        </p:nvSpPr>
        <p:spPr>
          <a:xfrm>
            <a:off x="3265115" y="1462551"/>
            <a:ext cx="12014632" cy="1231106"/>
          </a:xfrm>
          <a:prstGeom prst="rect">
            <a:avLst/>
          </a:prstGeom>
        </p:spPr>
        <p:txBody>
          <a:bodyPr lIns="0" tIns="0" rIns="0" bIns="0" rtlCol="0" anchor="t">
            <a:spAutoFit/>
          </a:bodyPr>
          <a:lstStyle/>
          <a:p>
            <a:pPr marL="0" lvl="0" indent="0" algn="ctr">
              <a:lnSpc>
                <a:spcPts val="9600"/>
              </a:lnSpc>
              <a:spcBef>
                <a:spcPct val="0"/>
              </a:spcBef>
            </a:pPr>
            <a:r>
              <a:rPr lang="en-US" sz="8000" b="1" dirty="0">
                <a:solidFill>
                  <a:srgbClr val="000000"/>
                </a:solidFill>
                <a:latin typeface="Arial MT Pro Bold"/>
                <a:ea typeface="Arial MT Pro Bold"/>
                <a:cs typeface="Arial MT Pro Bold"/>
                <a:sym typeface="Arial MT Pro Bold"/>
              </a:rPr>
              <a:t>Results</a:t>
            </a:r>
          </a:p>
        </p:txBody>
      </p:sp>
      <p:sp>
        <p:nvSpPr>
          <p:cNvPr id="7" name="Freeform 7">
            <a:extLst>
              <a:ext uri="{FF2B5EF4-FFF2-40B4-BE49-F238E27FC236}">
                <a16:creationId xmlns:a16="http://schemas.microsoft.com/office/drawing/2014/main" id="{929615F7-27CF-6CC3-B33B-777941616032}"/>
              </a:ext>
            </a:extLst>
          </p:cNvPr>
          <p:cNvSpPr/>
          <p:nvPr/>
        </p:nvSpPr>
        <p:spPr>
          <a:xfrm rot="5400000">
            <a:off x="14384637" y="-70935"/>
            <a:ext cx="5089031" cy="2785088"/>
          </a:xfrm>
          <a:custGeom>
            <a:avLst/>
            <a:gdLst/>
            <a:ahLst/>
            <a:cxnLst/>
            <a:rect l="l" t="t" r="r" b="b"/>
            <a:pathLst>
              <a:path w="5089031" h="2785088">
                <a:moveTo>
                  <a:pt x="0" y="0"/>
                </a:moveTo>
                <a:lnTo>
                  <a:pt x="5089030" y="0"/>
                </a:lnTo>
                <a:lnTo>
                  <a:pt x="5089030"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985FD77A-BC70-1448-8293-D9FE19AD2A80}"/>
              </a:ext>
            </a:extLst>
          </p:cNvPr>
          <p:cNvSpPr/>
          <p:nvPr/>
        </p:nvSpPr>
        <p:spPr>
          <a:xfrm>
            <a:off x="0" y="6472165"/>
            <a:ext cx="2751392" cy="3814835"/>
          </a:xfrm>
          <a:custGeom>
            <a:avLst/>
            <a:gdLst/>
            <a:ahLst/>
            <a:cxnLst/>
            <a:rect l="l" t="t" r="r" b="b"/>
            <a:pathLst>
              <a:path w="2751392" h="3814835">
                <a:moveTo>
                  <a:pt x="0" y="0"/>
                </a:moveTo>
                <a:lnTo>
                  <a:pt x="2751392" y="0"/>
                </a:lnTo>
                <a:lnTo>
                  <a:pt x="2751392" y="3814835"/>
                </a:lnTo>
                <a:lnTo>
                  <a:pt x="0" y="38148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9160C92E-C1C1-8E28-235A-0D27831E1266}"/>
              </a:ext>
            </a:extLst>
          </p:cNvPr>
          <p:cNvSpPr/>
          <p:nvPr/>
        </p:nvSpPr>
        <p:spPr>
          <a:xfrm flipH="1">
            <a:off x="15536608" y="6472165"/>
            <a:ext cx="2751392" cy="3814835"/>
          </a:xfrm>
          <a:custGeom>
            <a:avLst/>
            <a:gdLst/>
            <a:ahLst/>
            <a:cxnLst/>
            <a:rect l="l" t="t" r="r" b="b"/>
            <a:pathLst>
              <a:path w="2751392" h="3814835">
                <a:moveTo>
                  <a:pt x="2751392" y="0"/>
                </a:moveTo>
                <a:lnTo>
                  <a:pt x="0" y="0"/>
                </a:lnTo>
                <a:lnTo>
                  <a:pt x="0" y="3814835"/>
                </a:lnTo>
                <a:lnTo>
                  <a:pt x="2751392" y="3814835"/>
                </a:lnTo>
                <a:lnTo>
                  <a:pt x="2751392"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7626F82A-5FCD-258B-1AE9-E6E8F69D6037}"/>
              </a:ext>
            </a:extLst>
          </p:cNvPr>
          <p:cNvSpPr/>
          <p:nvPr/>
        </p:nvSpPr>
        <p:spPr>
          <a:xfrm rot="5400000">
            <a:off x="-1151972" y="-70935"/>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2" name="TextBox 12">
            <a:extLst>
              <a:ext uri="{FF2B5EF4-FFF2-40B4-BE49-F238E27FC236}">
                <a16:creationId xmlns:a16="http://schemas.microsoft.com/office/drawing/2014/main" id="{E0C3BA88-A897-C4E0-14D2-FDF359BD87F9}"/>
              </a:ext>
            </a:extLst>
          </p:cNvPr>
          <p:cNvSpPr txBox="1"/>
          <p:nvPr/>
        </p:nvSpPr>
        <p:spPr>
          <a:xfrm>
            <a:off x="3136900" y="4318000"/>
            <a:ext cx="12395200" cy="3973717"/>
          </a:xfrm>
          <a:prstGeom prst="rect">
            <a:avLst/>
          </a:prstGeom>
        </p:spPr>
        <p:txBody>
          <a:bodyPr wrap="square" lIns="0" tIns="0" rIns="0" bIns="0" rtlCol="0" anchor="t">
            <a:spAutoFit/>
          </a:bodyPr>
          <a:lstStyle/>
          <a:p>
            <a:pPr algn="just">
              <a:lnSpc>
                <a:spcPts val="2800"/>
              </a:lnSpc>
              <a:spcAft>
                <a:spcPts val="800"/>
              </a:spcAft>
            </a:pPr>
            <a:r>
              <a:rPr lang="en-US" sz="2000" dirty="0">
                <a:latin typeface="Inria Serif" panose="020B0604020202020204" charset="0"/>
              </a:rPr>
              <a:t>This research adopts a quantitative approach. Performance is measured using objective numerical metrics such as portfolio returns, Sharpe ratio, drawdown, and win rate. This allows the framework’s effectiveness to be assessed in a structured and measurable way, providing clear evidence of whether the proposed system delivers meaningful improvements over passive market benchmarks.</a:t>
            </a:r>
          </a:p>
          <a:p>
            <a:pPr algn="just">
              <a:lnSpc>
                <a:spcPts val="2800"/>
              </a:lnSpc>
              <a:spcAft>
                <a:spcPts val="800"/>
              </a:spcAft>
            </a:pPr>
            <a:endParaRPr lang="en-US" sz="2000" dirty="0">
              <a:latin typeface="Inria Serif" panose="020B0604020202020204" charset="0"/>
            </a:endParaRPr>
          </a:p>
          <a:p>
            <a:pPr algn="just">
              <a:lnSpc>
                <a:spcPts val="2800"/>
              </a:lnSpc>
              <a:spcAft>
                <a:spcPts val="800"/>
              </a:spcAft>
            </a:pPr>
            <a:r>
              <a:rPr lang="en-US" sz="2000" b="1" dirty="0">
                <a:latin typeface="Inria Serif" panose="020B0604020202020204" charset="0"/>
              </a:rPr>
              <a:t>Phase 1</a:t>
            </a:r>
            <a:r>
              <a:rPr lang="en-US" sz="2000" dirty="0">
                <a:latin typeface="Inria Serif" panose="020B0604020202020204" charset="0"/>
              </a:rPr>
              <a:t> covers January 2015 to June 2018, capturing the extended bull market of 2015–2017 and the market correction of 2018 across 800 trading days.</a:t>
            </a:r>
          </a:p>
          <a:p>
            <a:pPr algn="just">
              <a:lnSpc>
                <a:spcPts val="2800"/>
              </a:lnSpc>
              <a:spcAft>
                <a:spcPts val="800"/>
              </a:spcAft>
            </a:pPr>
            <a:endParaRPr lang="en-US" sz="2000" dirty="0">
              <a:latin typeface="Inria Serif" panose="020B0604020202020204" charset="0"/>
            </a:endParaRPr>
          </a:p>
          <a:p>
            <a:pPr algn="just">
              <a:lnSpc>
                <a:spcPts val="2800"/>
              </a:lnSpc>
            </a:pPr>
            <a:r>
              <a:rPr lang="en-US" sz="2000" b="1" dirty="0">
                <a:latin typeface="Inria Serif" panose="020B0604020202020204" charset="0"/>
              </a:rPr>
              <a:t>Phase 3</a:t>
            </a:r>
            <a:r>
              <a:rPr lang="en-US" sz="2000" dirty="0">
                <a:latin typeface="Inria Serif" panose="020B0604020202020204" charset="0"/>
              </a:rPr>
              <a:t> covers July 2019 to December 2020, encompassing the pre-COVID expansion of late 2019, the rapid market crash of early 2020, and the remarkable V-shaped recovery that followed across 370 trading days.</a:t>
            </a:r>
          </a:p>
        </p:txBody>
      </p:sp>
      <p:sp>
        <p:nvSpPr>
          <p:cNvPr id="13" name="TextBox 13">
            <a:extLst>
              <a:ext uri="{FF2B5EF4-FFF2-40B4-BE49-F238E27FC236}">
                <a16:creationId xmlns:a16="http://schemas.microsoft.com/office/drawing/2014/main" id="{71964420-6E69-DF3B-D8DA-CDC8A85B9491}"/>
              </a:ext>
            </a:extLst>
          </p:cNvPr>
          <p:cNvSpPr txBox="1"/>
          <p:nvPr/>
        </p:nvSpPr>
        <p:spPr>
          <a:xfrm>
            <a:off x="9594699" y="5347757"/>
            <a:ext cx="6791398" cy="433837"/>
          </a:xfrm>
          <a:prstGeom prst="rect">
            <a:avLst/>
          </a:prstGeom>
        </p:spPr>
        <p:txBody>
          <a:bodyPr lIns="0" tIns="0" rIns="0" bIns="0" rtlCol="0" anchor="t">
            <a:spAutoFit/>
          </a:bodyPr>
          <a:lstStyle/>
          <a:p>
            <a:pPr algn="l">
              <a:lnSpc>
                <a:spcPts val="3749"/>
              </a:lnSpc>
            </a:pPr>
            <a:endParaRPr lang="en-US" sz="2499" dirty="0">
              <a:solidFill>
                <a:srgbClr val="000000"/>
              </a:solidFill>
              <a:latin typeface="Inria Serif"/>
              <a:ea typeface="Inria Serif"/>
              <a:cs typeface="Inria Serif"/>
              <a:sym typeface="Inria Serif"/>
            </a:endParaRPr>
          </a:p>
        </p:txBody>
      </p:sp>
    </p:spTree>
    <p:extLst>
      <p:ext uri="{BB962C8B-B14F-4D97-AF65-F5344CB8AC3E}">
        <p14:creationId xmlns:p14="http://schemas.microsoft.com/office/powerpoint/2010/main" val="473122606"/>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4C671-94A5-F98C-54F0-7AD175A6514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143F695-9FFC-CC57-B0D5-B914E6D3B15D}"/>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dirty="0"/>
          </a:p>
        </p:txBody>
      </p:sp>
      <p:grpSp>
        <p:nvGrpSpPr>
          <p:cNvPr id="3" name="Group 3">
            <a:extLst>
              <a:ext uri="{FF2B5EF4-FFF2-40B4-BE49-F238E27FC236}">
                <a16:creationId xmlns:a16="http://schemas.microsoft.com/office/drawing/2014/main" id="{279640C8-D588-04B4-467E-D9B27F19C2D2}"/>
              </a:ext>
            </a:extLst>
          </p:cNvPr>
          <p:cNvGrpSpPr/>
          <p:nvPr/>
        </p:nvGrpSpPr>
        <p:grpSpPr>
          <a:xfrm>
            <a:off x="0" y="0"/>
            <a:ext cx="18288000" cy="3866124"/>
            <a:chOff x="0" y="0"/>
            <a:chExt cx="1531081" cy="323674"/>
          </a:xfrm>
        </p:grpSpPr>
        <p:sp>
          <p:nvSpPr>
            <p:cNvPr id="4" name="Freeform 4">
              <a:extLst>
                <a:ext uri="{FF2B5EF4-FFF2-40B4-BE49-F238E27FC236}">
                  <a16:creationId xmlns:a16="http://schemas.microsoft.com/office/drawing/2014/main" id="{DC5838FE-2EB3-253A-9D16-03C86C816767}"/>
                </a:ext>
              </a:extLst>
            </p:cNvPr>
            <p:cNvSpPr/>
            <p:nvPr/>
          </p:nvSpPr>
          <p:spPr>
            <a:xfrm>
              <a:off x="0" y="0"/>
              <a:ext cx="1531081" cy="323674"/>
            </a:xfrm>
            <a:custGeom>
              <a:avLst/>
              <a:gdLst/>
              <a:ahLst/>
              <a:cxnLst/>
              <a:rect l="l" t="t" r="r" b="b"/>
              <a:pathLst>
                <a:path w="1531081" h="323674">
                  <a:moveTo>
                    <a:pt x="0" y="0"/>
                  </a:moveTo>
                  <a:lnTo>
                    <a:pt x="1531081" y="0"/>
                  </a:lnTo>
                  <a:lnTo>
                    <a:pt x="1531081" y="323674"/>
                  </a:lnTo>
                  <a:lnTo>
                    <a:pt x="0" y="323674"/>
                  </a:lnTo>
                  <a:close/>
                </a:path>
              </a:pathLst>
            </a:custGeom>
            <a:solidFill>
              <a:srgbClr val="25CFFE"/>
            </a:solidFill>
          </p:spPr>
          <p:txBody>
            <a:bodyPr/>
            <a:lstStyle/>
            <a:p>
              <a:endParaRPr lang="en-IN"/>
            </a:p>
          </p:txBody>
        </p:sp>
        <p:sp>
          <p:nvSpPr>
            <p:cNvPr id="5" name="TextBox 5">
              <a:extLst>
                <a:ext uri="{FF2B5EF4-FFF2-40B4-BE49-F238E27FC236}">
                  <a16:creationId xmlns:a16="http://schemas.microsoft.com/office/drawing/2014/main" id="{845E0BFE-7CCA-9567-E351-1F3E2BCF5463}"/>
                </a:ext>
              </a:extLst>
            </p:cNvPr>
            <p:cNvSpPr txBox="1"/>
            <p:nvPr/>
          </p:nvSpPr>
          <p:spPr>
            <a:xfrm>
              <a:off x="0" y="-38100"/>
              <a:ext cx="1531081" cy="361774"/>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3AFECE98-4F05-53FB-C236-F74B9A1C2A06}"/>
              </a:ext>
            </a:extLst>
          </p:cNvPr>
          <p:cNvSpPr txBox="1"/>
          <p:nvPr/>
        </p:nvSpPr>
        <p:spPr>
          <a:xfrm>
            <a:off x="3265115" y="1462551"/>
            <a:ext cx="12014632" cy="2462213"/>
          </a:xfrm>
          <a:prstGeom prst="rect">
            <a:avLst/>
          </a:prstGeom>
        </p:spPr>
        <p:txBody>
          <a:bodyPr lIns="0" tIns="0" rIns="0" bIns="0" rtlCol="0" anchor="t">
            <a:spAutoFit/>
          </a:bodyPr>
          <a:lstStyle/>
          <a:p>
            <a:pPr marL="0" lvl="0" indent="0" algn="ctr">
              <a:lnSpc>
                <a:spcPts val="9600"/>
              </a:lnSpc>
              <a:spcBef>
                <a:spcPct val="0"/>
              </a:spcBef>
            </a:pPr>
            <a:r>
              <a:rPr lang="en-US" sz="8000" b="1" dirty="0">
                <a:solidFill>
                  <a:srgbClr val="000000"/>
                </a:solidFill>
                <a:latin typeface="Arial MT Pro Bold"/>
                <a:ea typeface="Arial MT Pro Bold"/>
                <a:cs typeface="Arial MT Pro Bold"/>
                <a:sym typeface="Arial MT Pro Bold"/>
              </a:rPr>
              <a:t>Trading Simulation Showcase</a:t>
            </a:r>
          </a:p>
        </p:txBody>
      </p:sp>
      <p:sp>
        <p:nvSpPr>
          <p:cNvPr id="7" name="Freeform 7">
            <a:extLst>
              <a:ext uri="{FF2B5EF4-FFF2-40B4-BE49-F238E27FC236}">
                <a16:creationId xmlns:a16="http://schemas.microsoft.com/office/drawing/2014/main" id="{DF1DD531-5CDB-8F37-DC44-657FDCEDD34B}"/>
              </a:ext>
            </a:extLst>
          </p:cNvPr>
          <p:cNvSpPr/>
          <p:nvPr/>
        </p:nvSpPr>
        <p:spPr>
          <a:xfrm rot="5400000">
            <a:off x="14384637" y="-70935"/>
            <a:ext cx="5089031" cy="2785088"/>
          </a:xfrm>
          <a:custGeom>
            <a:avLst/>
            <a:gdLst/>
            <a:ahLst/>
            <a:cxnLst/>
            <a:rect l="l" t="t" r="r" b="b"/>
            <a:pathLst>
              <a:path w="5089031" h="2785088">
                <a:moveTo>
                  <a:pt x="0" y="0"/>
                </a:moveTo>
                <a:lnTo>
                  <a:pt x="5089030" y="0"/>
                </a:lnTo>
                <a:lnTo>
                  <a:pt x="5089030"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02415C6C-610B-09E1-369C-853755D6717F}"/>
              </a:ext>
            </a:extLst>
          </p:cNvPr>
          <p:cNvSpPr/>
          <p:nvPr/>
        </p:nvSpPr>
        <p:spPr>
          <a:xfrm>
            <a:off x="0" y="6472165"/>
            <a:ext cx="2751392" cy="3814835"/>
          </a:xfrm>
          <a:custGeom>
            <a:avLst/>
            <a:gdLst/>
            <a:ahLst/>
            <a:cxnLst/>
            <a:rect l="l" t="t" r="r" b="b"/>
            <a:pathLst>
              <a:path w="2751392" h="3814835">
                <a:moveTo>
                  <a:pt x="0" y="0"/>
                </a:moveTo>
                <a:lnTo>
                  <a:pt x="2751392" y="0"/>
                </a:lnTo>
                <a:lnTo>
                  <a:pt x="2751392" y="3814835"/>
                </a:lnTo>
                <a:lnTo>
                  <a:pt x="0" y="38148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3F12F7C8-71D1-8499-677B-5F47922F0D74}"/>
              </a:ext>
            </a:extLst>
          </p:cNvPr>
          <p:cNvSpPr/>
          <p:nvPr/>
        </p:nvSpPr>
        <p:spPr>
          <a:xfrm flipH="1">
            <a:off x="15536608" y="6472165"/>
            <a:ext cx="2751392" cy="3814835"/>
          </a:xfrm>
          <a:custGeom>
            <a:avLst/>
            <a:gdLst/>
            <a:ahLst/>
            <a:cxnLst/>
            <a:rect l="l" t="t" r="r" b="b"/>
            <a:pathLst>
              <a:path w="2751392" h="3814835">
                <a:moveTo>
                  <a:pt x="2751392" y="0"/>
                </a:moveTo>
                <a:lnTo>
                  <a:pt x="0" y="0"/>
                </a:lnTo>
                <a:lnTo>
                  <a:pt x="0" y="3814835"/>
                </a:lnTo>
                <a:lnTo>
                  <a:pt x="2751392" y="3814835"/>
                </a:lnTo>
                <a:lnTo>
                  <a:pt x="2751392"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1FDBE7FF-3A5B-728E-7A53-F703C26DEBC1}"/>
              </a:ext>
            </a:extLst>
          </p:cNvPr>
          <p:cNvSpPr/>
          <p:nvPr/>
        </p:nvSpPr>
        <p:spPr>
          <a:xfrm rot="5400000">
            <a:off x="-1151972" y="-70935"/>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3" name="TextBox 13">
            <a:extLst>
              <a:ext uri="{FF2B5EF4-FFF2-40B4-BE49-F238E27FC236}">
                <a16:creationId xmlns:a16="http://schemas.microsoft.com/office/drawing/2014/main" id="{B2CE8330-BA78-E011-A3D1-919899E01ED6}"/>
              </a:ext>
            </a:extLst>
          </p:cNvPr>
          <p:cNvSpPr txBox="1"/>
          <p:nvPr/>
        </p:nvSpPr>
        <p:spPr>
          <a:xfrm>
            <a:off x="9594699" y="5347757"/>
            <a:ext cx="6791398" cy="433837"/>
          </a:xfrm>
          <a:prstGeom prst="rect">
            <a:avLst/>
          </a:prstGeom>
        </p:spPr>
        <p:txBody>
          <a:bodyPr lIns="0" tIns="0" rIns="0" bIns="0" rtlCol="0" anchor="t">
            <a:spAutoFit/>
          </a:bodyPr>
          <a:lstStyle/>
          <a:p>
            <a:pPr algn="l">
              <a:lnSpc>
                <a:spcPts val="3749"/>
              </a:lnSpc>
            </a:pPr>
            <a:endParaRPr lang="en-US" sz="2499" dirty="0">
              <a:solidFill>
                <a:srgbClr val="000000"/>
              </a:solidFill>
              <a:latin typeface="Inria Serif"/>
              <a:ea typeface="Inria Serif"/>
              <a:cs typeface="Inria Serif"/>
              <a:sym typeface="Inria Serif"/>
            </a:endParaRPr>
          </a:p>
        </p:txBody>
      </p:sp>
      <p:pic>
        <p:nvPicPr>
          <p:cNvPr id="10" name="Picture 9">
            <a:extLst>
              <a:ext uri="{FF2B5EF4-FFF2-40B4-BE49-F238E27FC236}">
                <a16:creationId xmlns:a16="http://schemas.microsoft.com/office/drawing/2014/main" id="{5F9390B3-7A91-F2D7-BE89-FEAB4194B51E}"/>
              </a:ext>
            </a:extLst>
          </p:cNvPr>
          <p:cNvPicPr>
            <a:picLocks noChangeAspect="1"/>
          </p:cNvPicPr>
          <p:nvPr/>
        </p:nvPicPr>
        <p:blipFill>
          <a:blip r:embed="rId5"/>
          <a:stretch>
            <a:fillRect/>
          </a:stretch>
        </p:blipFill>
        <p:spPr>
          <a:xfrm>
            <a:off x="4648200" y="4457700"/>
            <a:ext cx="8534400" cy="4694582"/>
          </a:xfrm>
          <a:prstGeom prst="rect">
            <a:avLst/>
          </a:prstGeom>
        </p:spPr>
      </p:pic>
    </p:spTree>
    <p:extLst>
      <p:ext uri="{BB962C8B-B14F-4D97-AF65-F5344CB8AC3E}">
        <p14:creationId xmlns:p14="http://schemas.microsoft.com/office/powerpoint/2010/main" val="4221353311"/>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49DD9-CC6A-B71A-F5F8-B6B89EBEF64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33F890D-08CD-C2D2-BB06-C0715D169702}"/>
              </a:ext>
            </a:extLst>
          </p:cNvPr>
          <p:cNvSpPr/>
          <p:nvPr/>
        </p:nvSpPr>
        <p:spPr>
          <a:xfrm>
            <a:off x="31918"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6" name="Freeform 6">
            <a:extLst>
              <a:ext uri="{FF2B5EF4-FFF2-40B4-BE49-F238E27FC236}">
                <a16:creationId xmlns:a16="http://schemas.microsoft.com/office/drawing/2014/main" id="{ABAA4D50-0063-EC4B-59DA-DE4EF8125973}"/>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8DA4C059-B00B-FF52-173E-A1FF6D923034}"/>
              </a:ext>
            </a:extLst>
          </p:cNvPr>
          <p:cNvSpPr txBox="1"/>
          <p:nvPr/>
        </p:nvSpPr>
        <p:spPr>
          <a:xfrm>
            <a:off x="2387600" y="317500"/>
            <a:ext cx="13576300" cy="762000"/>
          </a:xfrm>
          <a:prstGeom prst="rect">
            <a:avLst/>
          </a:prstGeom>
        </p:spPr>
        <p:txBody>
          <a:bodyPr wrap="square" lIns="0" tIns="0" rIns="0" bIns="0" rtlCol="0" anchor="t">
            <a:spAutoFit/>
          </a:bodyPr>
          <a:lstStyle/>
          <a:p>
            <a:pPr algn="ctr">
              <a:lnSpc>
                <a:spcPts val="4400"/>
              </a:lnSpc>
              <a:spcBef>
                <a:spcPct val="0"/>
              </a:spcBef>
            </a:pPr>
            <a:r>
              <a:rPr lang="en-IN" sz="3600" dirty="0">
                <a:latin typeface="Arial Rounded MT Bold" panose="020F0704030504030204" pitchFamily="34" charset="0"/>
              </a:rPr>
              <a:t>Phase 1 vs Phase 3 Portfolio Performance</a:t>
            </a:r>
          </a:p>
        </p:txBody>
      </p:sp>
      <p:pic>
        <p:nvPicPr>
          <p:cNvPr id="3" name="Picture 2">
            <a:extLst>
              <a:ext uri="{FF2B5EF4-FFF2-40B4-BE49-F238E27FC236}">
                <a16:creationId xmlns:a16="http://schemas.microsoft.com/office/drawing/2014/main" id="{BC9CCF8F-4784-9F5F-3D53-8300E0B01F43}"/>
              </a:ext>
            </a:extLst>
          </p:cNvPr>
          <p:cNvPicPr>
            <a:picLocks noChangeAspect="1"/>
          </p:cNvPicPr>
          <p:nvPr/>
        </p:nvPicPr>
        <p:blipFill>
          <a:blip r:embed="rId5"/>
          <a:stretch>
            <a:fillRect/>
          </a:stretch>
        </p:blipFill>
        <p:spPr>
          <a:xfrm>
            <a:off x="762000" y="1905000"/>
            <a:ext cx="7239000" cy="4318000"/>
          </a:xfrm>
          <a:prstGeom prst="rect">
            <a:avLst/>
          </a:prstGeom>
        </p:spPr>
      </p:pic>
      <p:pic>
        <p:nvPicPr>
          <p:cNvPr id="4" name="Picture 3">
            <a:extLst>
              <a:ext uri="{FF2B5EF4-FFF2-40B4-BE49-F238E27FC236}">
                <a16:creationId xmlns:a16="http://schemas.microsoft.com/office/drawing/2014/main" id="{5B45AB6D-E015-4B4F-C355-9DA4A06D0659}"/>
              </a:ext>
            </a:extLst>
          </p:cNvPr>
          <p:cNvPicPr>
            <a:picLocks noChangeAspect="1"/>
          </p:cNvPicPr>
          <p:nvPr/>
        </p:nvPicPr>
        <p:blipFill>
          <a:blip r:embed="rId6"/>
          <a:stretch>
            <a:fillRect/>
          </a:stretch>
        </p:blipFill>
        <p:spPr>
          <a:xfrm>
            <a:off x="9461500" y="1905000"/>
            <a:ext cx="7239000" cy="4318000"/>
          </a:xfrm>
          <a:prstGeom prst="rect">
            <a:avLst/>
          </a:prstGeom>
        </p:spPr>
      </p:pic>
      <p:sp>
        <p:nvSpPr>
          <p:cNvPr id="7" name="TextBox 6">
            <a:extLst>
              <a:ext uri="{FF2B5EF4-FFF2-40B4-BE49-F238E27FC236}">
                <a16:creationId xmlns:a16="http://schemas.microsoft.com/office/drawing/2014/main" id="{497B26E6-A9D5-4812-B6C3-F23B0E6C7C1F}"/>
              </a:ext>
            </a:extLst>
          </p:cNvPr>
          <p:cNvSpPr txBox="1"/>
          <p:nvPr/>
        </p:nvSpPr>
        <p:spPr>
          <a:xfrm>
            <a:off x="762000" y="1270000"/>
            <a:ext cx="7239000" cy="369332"/>
          </a:xfrm>
          <a:prstGeom prst="rect">
            <a:avLst/>
          </a:prstGeom>
          <a:noFill/>
        </p:spPr>
        <p:txBody>
          <a:bodyPr vertOverflow="overflow" vert="horz" wrap="square" rtlCol="0" anchor="t">
            <a:spAutoFit/>
          </a:bodyPr>
          <a:lstStyle/>
          <a:p>
            <a:pPr algn="ctr"/>
            <a:r>
              <a:rPr lang="en-US" sz="1800" b="1" dirty="0">
                <a:solidFill>
                  <a:srgbClr val="1565C0"/>
                </a:solidFill>
                <a:latin typeface="Arial Rounded MT Bold" panose="020F0704030504030204" pitchFamily="34" charset="0"/>
              </a:rPr>
              <a:t>Phase 1</a:t>
            </a:r>
          </a:p>
        </p:txBody>
      </p:sp>
      <p:sp>
        <p:nvSpPr>
          <p:cNvPr id="8" name="TextBox 7">
            <a:extLst>
              <a:ext uri="{FF2B5EF4-FFF2-40B4-BE49-F238E27FC236}">
                <a16:creationId xmlns:a16="http://schemas.microsoft.com/office/drawing/2014/main" id="{FE647014-620B-4392-A59A-91A0FE00B54D}"/>
              </a:ext>
            </a:extLst>
          </p:cNvPr>
          <p:cNvSpPr txBox="1"/>
          <p:nvPr/>
        </p:nvSpPr>
        <p:spPr>
          <a:xfrm>
            <a:off x="9461500" y="1270000"/>
            <a:ext cx="7239000" cy="369332"/>
          </a:xfrm>
          <a:prstGeom prst="rect">
            <a:avLst/>
          </a:prstGeom>
          <a:noFill/>
        </p:spPr>
        <p:txBody>
          <a:bodyPr vertOverflow="overflow" vert="horz" wrap="square" rtlCol="0" anchor="t">
            <a:spAutoFit/>
          </a:bodyPr>
          <a:lstStyle/>
          <a:p>
            <a:pPr algn="ctr"/>
            <a:r>
              <a:rPr lang="en-US" sz="1800" b="1" dirty="0">
                <a:solidFill>
                  <a:srgbClr val="C62828"/>
                </a:solidFill>
                <a:latin typeface="Arial Rounded MT Bold" panose="020F0704030504030204" pitchFamily="34" charset="0"/>
              </a:rPr>
              <a:t>Phase 3</a:t>
            </a:r>
          </a:p>
        </p:txBody>
      </p:sp>
      <p:sp>
        <p:nvSpPr>
          <p:cNvPr id="10" name="TextBox 9">
            <a:extLst>
              <a:ext uri="{FF2B5EF4-FFF2-40B4-BE49-F238E27FC236}">
                <a16:creationId xmlns:a16="http://schemas.microsoft.com/office/drawing/2014/main" id="{3B2CD64E-47A1-49C0-87B4-96777D92EE4D}"/>
              </a:ext>
            </a:extLst>
          </p:cNvPr>
          <p:cNvSpPr txBox="1"/>
          <p:nvPr/>
        </p:nvSpPr>
        <p:spPr>
          <a:xfrm>
            <a:off x="762000" y="6604000"/>
            <a:ext cx="7239000" cy="847668"/>
          </a:xfrm>
          <a:prstGeom prst="rect">
            <a:avLst/>
          </a:prstGeom>
          <a:noFill/>
        </p:spPr>
        <p:txBody>
          <a:bodyPr vertOverflow="overflow" vert="horz" wrap="square" rtlCol="0" anchor="t">
            <a:spAutoFit/>
          </a:bodyPr>
          <a:lstStyle/>
          <a:p>
            <a:pPr algn="ctr">
              <a:lnSpc>
                <a:spcPts val="2000"/>
              </a:lnSpc>
              <a:spcAft>
                <a:spcPts val="400"/>
              </a:spcAft>
            </a:pPr>
            <a:r>
              <a:rPr lang="en-US" sz="1600" b="1" dirty="0">
                <a:solidFill>
                  <a:schemeClr val="accent1"/>
                </a:solidFill>
                <a:latin typeface="Inria Serif" panose="020B0604020202020204" charset="0"/>
              </a:rPr>
              <a:t>2x SPY Benchmark </a:t>
            </a:r>
            <a:r>
              <a:rPr lang="en-US" sz="1400" dirty="0">
                <a:latin typeface="Inria Serif" panose="020B0604020202020204" charset="0"/>
              </a:rPr>
              <a:t>|  84.76% Total Return</a:t>
            </a:r>
          </a:p>
          <a:p>
            <a:pPr algn="ctr">
              <a:lnSpc>
                <a:spcPts val="1800"/>
              </a:lnSpc>
            </a:pPr>
            <a:r>
              <a:rPr lang="en-US" sz="1400" dirty="0">
                <a:latin typeface="Inria Serif" panose="020B0604020202020204" charset="0"/>
              </a:rPr>
              <a:t>Jan 2015 – Jun 2018 |  800 Trading Days</a:t>
            </a:r>
          </a:p>
          <a:p>
            <a:pPr algn="ctr">
              <a:lnSpc>
                <a:spcPts val="1800"/>
              </a:lnSpc>
            </a:pPr>
            <a:r>
              <a:rPr lang="en-US" sz="1400" dirty="0">
                <a:latin typeface="Inria Serif" panose="020B0604020202020204" charset="0"/>
              </a:rPr>
              <a:t>Extended bull market – 2018 correction regime</a:t>
            </a:r>
          </a:p>
        </p:txBody>
      </p:sp>
      <p:sp>
        <p:nvSpPr>
          <p:cNvPr id="11" name="TextBox 10">
            <a:extLst>
              <a:ext uri="{FF2B5EF4-FFF2-40B4-BE49-F238E27FC236}">
                <a16:creationId xmlns:a16="http://schemas.microsoft.com/office/drawing/2014/main" id="{4EF94CAC-B52A-4BF7-98B0-CD294918A6FA}"/>
              </a:ext>
            </a:extLst>
          </p:cNvPr>
          <p:cNvSpPr txBox="1"/>
          <p:nvPr/>
        </p:nvSpPr>
        <p:spPr>
          <a:xfrm>
            <a:off x="9461500" y="6604000"/>
            <a:ext cx="7239000" cy="847668"/>
          </a:xfrm>
          <a:prstGeom prst="rect">
            <a:avLst/>
          </a:prstGeom>
          <a:noFill/>
        </p:spPr>
        <p:txBody>
          <a:bodyPr vertOverflow="overflow" vert="horz" wrap="square" rtlCol="0" anchor="t">
            <a:spAutoFit/>
          </a:bodyPr>
          <a:lstStyle/>
          <a:p>
            <a:pPr algn="ctr">
              <a:lnSpc>
                <a:spcPts val="2000"/>
              </a:lnSpc>
              <a:spcAft>
                <a:spcPts val="400"/>
              </a:spcAft>
            </a:pPr>
            <a:r>
              <a:rPr lang="en-US" sz="1600" b="1" dirty="0">
                <a:solidFill>
                  <a:srgbClr val="2E7D32"/>
                </a:solidFill>
                <a:latin typeface="Inria Serif" panose="020B0604020202020204" charset="0"/>
              </a:rPr>
              <a:t>3x SPY Benchmark</a:t>
            </a:r>
            <a:r>
              <a:rPr lang="en-US" sz="1400" dirty="0">
                <a:latin typeface="Inria Serif" panose="020B0604020202020204" charset="0"/>
              </a:rPr>
              <a:t>  |  85.4% Total Return</a:t>
            </a:r>
          </a:p>
          <a:p>
            <a:pPr algn="ctr">
              <a:lnSpc>
                <a:spcPts val="1800"/>
              </a:lnSpc>
            </a:pPr>
            <a:r>
              <a:rPr lang="en-US" sz="1400" dirty="0">
                <a:latin typeface="Inria Serif" panose="020B0604020202020204" charset="0"/>
              </a:rPr>
              <a:t>Jul 2019 – Dec 2020  |  370 Trading Days</a:t>
            </a:r>
          </a:p>
          <a:p>
            <a:pPr algn="ctr">
              <a:lnSpc>
                <a:spcPts val="1800"/>
              </a:lnSpc>
            </a:pPr>
            <a:r>
              <a:rPr lang="en-US" sz="1400" dirty="0">
                <a:latin typeface="Inria Serif" panose="020B0604020202020204" charset="0"/>
              </a:rPr>
              <a:t>COVID crash + V-shaped recovery  |  Max DD: 17.21%</a:t>
            </a:r>
          </a:p>
        </p:txBody>
      </p:sp>
      <p:cxnSp>
        <p:nvCxnSpPr>
          <p:cNvPr id="14" name="Straight Arrow Connector 13">
            <a:extLst>
              <a:ext uri="{FF2B5EF4-FFF2-40B4-BE49-F238E27FC236}">
                <a16:creationId xmlns:a16="http://schemas.microsoft.com/office/drawing/2014/main" id="{C8D2D8C3-65D9-4E5D-99C1-38C9C32C7DAD}"/>
              </a:ext>
            </a:extLst>
          </p:cNvPr>
          <p:cNvCxnSpPr>
            <a:cxnSpLocks/>
          </p:cNvCxnSpPr>
          <p:nvPr/>
        </p:nvCxnSpPr>
        <p:spPr>
          <a:xfrm>
            <a:off x="8763000" y="1639332"/>
            <a:ext cx="0" cy="5942568"/>
          </a:xfrm>
          <a:prstGeom prst="straightConnector1">
            <a:avLst/>
          </a:prstGeom>
          <a:ln w="12700" cap="flat" cmpd="sng" algn="ctr">
            <a:solidFill>
              <a:srgbClr val="B0BEC5"/>
            </a:solidFill>
            <a:prstDash val="dash"/>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2D32C5A3-7FBA-4059-9F28-8B98170B4AA7}"/>
              </a:ext>
            </a:extLst>
          </p:cNvPr>
          <p:cNvCxnSpPr/>
          <p:nvPr/>
        </p:nvCxnSpPr>
        <p:spPr>
          <a:xfrm>
            <a:off x="1905000" y="7747000"/>
            <a:ext cx="14478000" cy="6350"/>
          </a:xfrm>
          <a:prstGeom prst="straightConnector1">
            <a:avLst/>
          </a:prstGeom>
          <a:ln w="12700" cap="flat" cmpd="sng" algn="ctr">
            <a:solidFill>
              <a:srgbClr val="B0BEC5"/>
            </a:solidFill>
            <a:prstDash val="soli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7737D8D-D423-469F-8044-5F54F47BC574}"/>
              </a:ext>
            </a:extLst>
          </p:cNvPr>
          <p:cNvSpPr txBox="1"/>
          <p:nvPr/>
        </p:nvSpPr>
        <p:spPr>
          <a:xfrm>
            <a:off x="1270000" y="7937500"/>
            <a:ext cx="15748000" cy="661591"/>
          </a:xfrm>
          <a:prstGeom prst="rect">
            <a:avLst/>
          </a:prstGeom>
          <a:noFill/>
        </p:spPr>
        <p:txBody>
          <a:bodyPr vertOverflow="overflow" vert="horz" wrap="square" rtlCol="0" anchor="t">
            <a:spAutoFit/>
          </a:bodyPr>
          <a:lstStyle/>
          <a:p>
            <a:pPr algn="ctr">
              <a:lnSpc>
                <a:spcPts val="2200"/>
              </a:lnSpc>
              <a:spcAft>
                <a:spcPts val="200"/>
              </a:spcAft>
            </a:pPr>
            <a:r>
              <a:rPr lang="en-US" sz="1600" b="1" dirty="0">
                <a:latin typeface="Inria Serif" panose="020B0604020202020204" charset="0"/>
              </a:rPr>
              <a:t>Key Takeaway: </a:t>
            </a:r>
            <a:r>
              <a:rPr lang="en-US" sz="1600" dirty="0">
                <a:latin typeface="Inria Serif" panose="020B0604020202020204" charset="0"/>
              </a:rPr>
              <a:t>The framework consistently outperformed the SPY benchmark across both testing phases,</a:t>
            </a:r>
          </a:p>
          <a:p>
            <a:pPr algn="ctr">
              <a:lnSpc>
                <a:spcPts val="2200"/>
              </a:lnSpc>
            </a:pPr>
            <a:r>
              <a:rPr lang="en-US" sz="1600" dirty="0">
                <a:latin typeface="Inria Serif" panose="020B0604020202020204" charset="0"/>
              </a:rPr>
              <a:t>demonstrating resilience in bull markets, corrections, and the extreme volatility of the COVID-19 crisis.</a:t>
            </a:r>
          </a:p>
        </p:txBody>
      </p:sp>
      <p:sp>
        <p:nvSpPr>
          <p:cNvPr id="13" name="Freeform 5">
            <a:extLst>
              <a:ext uri="{FF2B5EF4-FFF2-40B4-BE49-F238E27FC236}">
                <a16:creationId xmlns:a16="http://schemas.microsoft.com/office/drawing/2014/main" id="{0105895E-64BC-2469-B0FA-C1230E2E1FCA}"/>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Tree>
    <p:extLst>
      <p:ext uri="{BB962C8B-B14F-4D97-AF65-F5344CB8AC3E}">
        <p14:creationId xmlns:p14="http://schemas.microsoft.com/office/powerpoint/2010/main" val="765124315"/>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66528-DBBC-60CE-EB6C-ED2DA110FB1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0F30A30-4DC8-DF0F-F81B-527A26DDCAC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58BCF6D9-584D-4A7A-41E9-60DEE995232A}"/>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33AC80A3-EF0A-9BD2-8845-D55CFF489988}"/>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00A155DD-5131-612E-A62A-4C54B69800A4}"/>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0DE59E86-4762-D59A-1A63-90C72701F7A7}"/>
              </a:ext>
            </a:extLst>
          </p:cNvPr>
          <p:cNvSpPr txBox="1"/>
          <p:nvPr/>
        </p:nvSpPr>
        <p:spPr>
          <a:xfrm>
            <a:off x="2387600" y="190500"/>
            <a:ext cx="13576300" cy="524182"/>
          </a:xfrm>
          <a:prstGeom prst="rect">
            <a:avLst/>
          </a:prstGeom>
        </p:spPr>
        <p:txBody>
          <a:bodyPr wrap="square" lIns="0" tIns="0" rIns="0" bIns="0" rtlCol="0" anchor="t">
            <a:spAutoFit/>
          </a:bodyPr>
          <a:lstStyle/>
          <a:p>
            <a:pPr algn="ctr">
              <a:lnSpc>
                <a:spcPts val="4400"/>
              </a:lnSpc>
              <a:spcBef>
                <a:spcPct val="0"/>
              </a:spcBef>
            </a:pPr>
            <a:r>
              <a:rPr lang="en-IN" sz="3600" dirty="0">
                <a:latin typeface="Arial Rounded MT Bold" panose="020F0704030504030204" pitchFamily="34" charset="0"/>
              </a:rPr>
              <a:t>Phase 1 vs Phase 3 Trade Analysis</a:t>
            </a:r>
          </a:p>
        </p:txBody>
      </p:sp>
      <p:sp>
        <p:nvSpPr>
          <p:cNvPr id="14" name="TextBox 13">
            <a:extLst>
              <a:ext uri="{FF2B5EF4-FFF2-40B4-BE49-F238E27FC236}">
                <a16:creationId xmlns:a16="http://schemas.microsoft.com/office/drawing/2014/main" id="{DC6BFB69-7B49-E890-8C28-8537CEB6C1F7}"/>
              </a:ext>
            </a:extLst>
          </p:cNvPr>
          <p:cNvSpPr txBox="1"/>
          <p:nvPr/>
        </p:nvSpPr>
        <p:spPr>
          <a:xfrm>
            <a:off x="9334500" y="6540500"/>
            <a:ext cx="7620000" cy="591187"/>
          </a:xfrm>
          <a:prstGeom prst="rect">
            <a:avLst/>
          </a:prstGeom>
          <a:noFill/>
        </p:spPr>
        <p:txBody>
          <a:bodyPr wrap="square" rtlCol="0">
            <a:spAutoFit/>
          </a:bodyPr>
          <a:lstStyle/>
          <a:p>
            <a:pPr algn="ctr">
              <a:lnSpc>
                <a:spcPts val="2000"/>
              </a:lnSpc>
              <a:spcAft>
                <a:spcPts val="200"/>
              </a:spcAft>
            </a:pPr>
            <a:r>
              <a:rPr lang="en-US" sz="1600" b="1" dirty="0">
                <a:solidFill>
                  <a:srgbClr val="C00000"/>
                </a:solidFill>
                <a:latin typeface="Inria Serif" panose="020B0604020202020204" charset="0"/>
              </a:rPr>
              <a:t>33 Trades</a:t>
            </a:r>
            <a:r>
              <a:rPr lang="en-US" sz="1400" dirty="0">
                <a:latin typeface="Inria Serif" panose="020B0604020202020204" charset="0"/>
              </a:rPr>
              <a:t>  |  81.8% Long Win Rate  |  Avg. Hold: 150.5 Days</a:t>
            </a:r>
          </a:p>
          <a:p>
            <a:pPr algn="ctr">
              <a:lnSpc>
                <a:spcPts val="1800"/>
              </a:lnSpc>
            </a:pPr>
            <a:r>
              <a:rPr lang="en-US" sz="1400" dirty="0">
                <a:latin typeface="Inria Serif" panose="020B0604020202020204" charset="0"/>
              </a:rPr>
              <a:t>Winners held 177 days  |  Losers cut at just 30 days</a:t>
            </a:r>
          </a:p>
        </p:txBody>
      </p:sp>
      <p:sp>
        <p:nvSpPr>
          <p:cNvPr id="15" name="TextBox 14">
            <a:extLst>
              <a:ext uri="{FF2B5EF4-FFF2-40B4-BE49-F238E27FC236}">
                <a16:creationId xmlns:a16="http://schemas.microsoft.com/office/drawing/2014/main" id="{3D5B5B35-1D6D-16E6-8225-C2003C214B23}"/>
              </a:ext>
            </a:extLst>
          </p:cNvPr>
          <p:cNvSpPr txBox="1"/>
          <p:nvPr/>
        </p:nvSpPr>
        <p:spPr>
          <a:xfrm>
            <a:off x="660400" y="6540500"/>
            <a:ext cx="7620000" cy="591187"/>
          </a:xfrm>
          <a:prstGeom prst="rect">
            <a:avLst/>
          </a:prstGeom>
          <a:noFill/>
        </p:spPr>
        <p:txBody>
          <a:bodyPr wrap="square" rtlCol="0">
            <a:spAutoFit/>
          </a:bodyPr>
          <a:lstStyle/>
          <a:p>
            <a:pPr algn="ctr">
              <a:lnSpc>
                <a:spcPts val="2000"/>
              </a:lnSpc>
              <a:spcAft>
                <a:spcPts val="200"/>
              </a:spcAft>
            </a:pPr>
            <a:r>
              <a:rPr lang="en-US" sz="1600" b="1" dirty="0">
                <a:solidFill>
                  <a:srgbClr val="1565C0"/>
                </a:solidFill>
                <a:latin typeface="Inria Serif" panose="020B0604020202020204" charset="0"/>
              </a:rPr>
              <a:t>211 Trades</a:t>
            </a:r>
            <a:r>
              <a:rPr lang="en-US" sz="1400" dirty="0">
                <a:latin typeface="Inria Serif" panose="020B0604020202020204" charset="0"/>
              </a:rPr>
              <a:t>  |  67.6% Long Win Rate  |  Avg Hold: 294.6 days</a:t>
            </a:r>
          </a:p>
          <a:p>
            <a:pPr algn="ctr">
              <a:lnSpc>
                <a:spcPts val="1800"/>
              </a:lnSpc>
            </a:pPr>
            <a:r>
              <a:rPr lang="en-US" sz="1400" dirty="0">
                <a:latin typeface="Inria Serif" panose="020B0604020202020204" charset="0"/>
              </a:rPr>
              <a:t>Winners held 311 days  |  Losers cut at 260 days</a:t>
            </a:r>
          </a:p>
        </p:txBody>
      </p:sp>
      <p:sp>
        <p:nvSpPr>
          <p:cNvPr id="3" name="TextBox 2">
            <a:extLst>
              <a:ext uri="{FF2B5EF4-FFF2-40B4-BE49-F238E27FC236}">
                <a16:creationId xmlns:a16="http://schemas.microsoft.com/office/drawing/2014/main" id="{8052C6C3-4029-4B54-B430-901AC5C2E19D}"/>
              </a:ext>
            </a:extLst>
          </p:cNvPr>
          <p:cNvSpPr txBox="1"/>
          <p:nvPr/>
        </p:nvSpPr>
        <p:spPr>
          <a:xfrm>
            <a:off x="660400" y="1206500"/>
            <a:ext cx="7620000" cy="369332"/>
          </a:xfrm>
          <a:prstGeom prst="rect">
            <a:avLst/>
          </a:prstGeom>
          <a:noFill/>
        </p:spPr>
        <p:txBody>
          <a:bodyPr vertOverflow="overflow" vert="horz" wrap="square" rtlCol="0" anchor="t">
            <a:spAutoFit/>
          </a:bodyPr>
          <a:lstStyle/>
          <a:p>
            <a:pPr algn="ctr"/>
            <a:r>
              <a:rPr lang="en-US" sz="1800" b="1" dirty="0">
                <a:solidFill>
                  <a:srgbClr val="1565C0"/>
                </a:solidFill>
                <a:latin typeface="Arial Rounded MT Bold" panose="020F0704030504030204" pitchFamily="34" charset="0"/>
              </a:rPr>
              <a:t>Phase 1</a:t>
            </a:r>
          </a:p>
        </p:txBody>
      </p:sp>
      <p:sp>
        <p:nvSpPr>
          <p:cNvPr id="4" name="TextBox 3">
            <a:extLst>
              <a:ext uri="{FF2B5EF4-FFF2-40B4-BE49-F238E27FC236}">
                <a16:creationId xmlns:a16="http://schemas.microsoft.com/office/drawing/2014/main" id="{DBEC324F-A617-41DC-ADBB-4A7EE3B9A0D6}"/>
              </a:ext>
            </a:extLst>
          </p:cNvPr>
          <p:cNvSpPr txBox="1"/>
          <p:nvPr/>
        </p:nvSpPr>
        <p:spPr>
          <a:xfrm>
            <a:off x="9334500" y="1206500"/>
            <a:ext cx="7620000" cy="369332"/>
          </a:xfrm>
          <a:prstGeom prst="rect">
            <a:avLst/>
          </a:prstGeom>
          <a:noFill/>
        </p:spPr>
        <p:txBody>
          <a:bodyPr vertOverflow="overflow" vert="horz" wrap="square" rtlCol="0" anchor="t">
            <a:spAutoFit/>
          </a:bodyPr>
          <a:lstStyle/>
          <a:p>
            <a:pPr algn="ctr"/>
            <a:r>
              <a:rPr lang="en-US" sz="1800" b="1" dirty="0">
                <a:solidFill>
                  <a:srgbClr val="C62828"/>
                </a:solidFill>
                <a:latin typeface="Arial Rounded MT Bold" panose="020F0704030504030204" pitchFamily="34" charset="0"/>
              </a:rPr>
              <a:t>Phase 3</a:t>
            </a:r>
          </a:p>
        </p:txBody>
      </p:sp>
      <p:cxnSp>
        <p:nvCxnSpPr>
          <p:cNvPr id="8" name="Straight Arrow Connector 7">
            <a:extLst>
              <a:ext uri="{FF2B5EF4-FFF2-40B4-BE49-F238E27FC236}">
                <a16:creationId xmlns:a16="http://schemas.microsoft.com/office/drawing/2014/main" id="{013A800F-C9E6-49B2-8DCE-72B3BCD8BB49}"/>
              </a:ext>
            </a:extLst>
          </p:cNvPr>
          <p:cNvCxnSpPr>
            <a:cxnSpLocks/>
          </p:cNvCxnSpPr>
          <p:nvPr/>
        </p:nvCxnSpPr>
        <p:spPr>
          <a:xfrm>
            <a:off x="8737600" y="1524000"/>
            <a:ext cx="0" cy="6057900"/>
          </a:xfrm>
          <a:prstGeom prst="straightConnector1">
            <a:avLst/>
          </a:prstGeom>
          <a:ln w="12700" cap="flat" cmpd="sng" algn="ctr">
            <a:solidFill>
              <a:srgbClr val="B0BEC5"/>
            </a:solidFill>
            <a:prstDash val="dash"/>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804F31B-6301-4BF2-A56A-99B1D28B702D}"/>
              </a:ext>
            </a:extLst>
          </p:cNvPr>
          <p:cNvCxnSpPr/>
          <p:nvPr/>
        </p:nvCxnSpPr>
        <p:spPr>
          <a:xfrm>
            <a:off x="1905000" y="7810500"/>
            <a:ext cx="14478000" cy="6350"/>
          </a:xfrm>
          <a:prstGeom prst="straightConnector1">
            <a:avLst/>
          </a:prstGeom>
          <a:ln w="12700" cap="flat" cmpd="sng" algn="ctr">
            <a:solidFill>
              <a:srgbClr val="B0BEC5"/>
            </a:solidFill>
            <a:prstDash val="solid"/>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90E6F4E-3F28-4659-A1ED-953117FC6D61}"/>
              </a:ext>
            </a:extLst>
          </p:cNvPr>
          <p:cNvSpPr txBox="1"/>
          <p:nvPr/>
        </p:nvSpPr>
        <p:spPr>
          <a:xfrm>
            <a:off x="1270000" y="8001000"/>
            <a:ext cx="15748000" cy="661591"/>
          </a:xfrm>
          <a:prstGeom prst="rect">
            <a:avLst/>
          </a:prstGeom>
          <a:noFill/>
        </p:spPr>
        <p:txBody>
          <a:bodyPr vertOverflow="overflow" vert="horz" wrap="square" rtlCol="0" anchor="t">
            <a:spAutoFit/>
          </a:bodyPr>
          <a:lstStyle/>
          <a:p>
            <a:pPr algn="ctr">
              <a:lnSpc>
                <a:spcPts val="2200"/>
              </a:lnSpc>
              <a:spcAft>
                <a:spcPts val="200"/>
              </a:spcAft>
            </a:pPr>
            <a:r>
              <a:rPr lang="en-US" sz="1600" b="1" dirty="0">
                <a:latin typeface="Inria Serif" panose="020B0604020202020204" charset="0"/>
              </a:rPr>
              <a:t>Key Takeaway: </a:t>
            </a:r>
            <a:r>
              <a:rPr lang="en-US" sz="1600" dirty="0">
                <a:latin typeface="Inria Serif" panose="020B0604020202020204" charset="0"/>
              </a:rPr>
              <a:t>Phase 3 achieved an 81.8% long win rate (vs 67.6% in Phase 1) with sharply faster loss exits  losers cut at 30 days</a:t>
            </a:r>
          </a:p>
          <a:p>
            <a:pPr algn="ctr">
              <a:lnSpc>
                <a:spcPts val="2200"/>
              </a:lnSpc>
            </a:pPr>
            <a:r>
              <a:rPr lang="en-US" sz="1600" dirty="0">
                <a:latin typeface="Inria Serif" panose="020B0604020202020204" charset="0"/>
              </a:rPr>
              <a:t>vs 260 days, while 39.4% of trades closed within 90 days, reflecting faster adaptation to COVID-era volatility.</a:t>
            </a:r>
          </a:p>
        </p:txBody>
      </p:sp>
      <p:pic>
        <p:nvPicPr>
          <p:cNvPr id="10" name="Picture 9">
            <a:extLst>
              <a:ext uri="{FF2B5EF4-FFF2-40B4-BE49-F238E27FC236}">
                <a16:creationId xmlns:a16="http://schemas.microsoft.com/office/drawing/2014/main" id="{715E8AA1-80A6-081D-3765-21E0308EAD0C}"/>
              </a:ext>
            </a:extLst>
          </p:cNvPr>
          <p:cNvPicPr>
            <a:picLocks noChangeAspect="1"/>
          </p:cNvPicPr>
          <p:nvPr/>
        </p:nvPicPr>
        <p:blipFill>
          <a:blip r:embed="rId6"/>
          <a:stretch>
            <a:fillRect/>
          </a:stretch>
        </p:blipFill>
        <p:spPr>
          <a:xfrm>
            <a:off x="9334500" y="1778000"/>
            <a:ext cx="7620000" cy="4572000"/>
          </a:xfrm>
          <a:prstGeom prst="rect">
            <a:avLst/>
          </a:prstGeom>
        </p:spPr>
      </p:pic>
      <p:pic>
        <p:nvPicPr>
          <p:cNvPr id="18" name="Picture 17">
            <a:extLst>
              <a:ext uri="{FF2B5EF4-FFF2-40B4-BE49-F238E27FC236}">
                <a16:creationId xmlns:a16="http://schemas.microsoft.com/office/drawing/2014/main" id="{8F216179-0851-2063-B8F0-38D98BCF511E}"/>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60400" y="1778000"/>
            <a:ext cx="7620000" cy="4572000"/>
          </a:xfrm>
          <a:prstGeom prst="rect">
            <a:avLst/>
          </a:prstGeom>
          <a:noFill/>
          <a:ln>
            <a:noFill/>
          </a:ln>
        </p:spPr>
      </p:pic>
    </p:spTree>
    <p:extLst>
      <p:ext uri="{BB962C8B-B14F-4D97-AF65-F5344CB8AC3E}">
        <p14:creationId xmlns:p14="http://schemas.microsoft.com/office/powerpoint/2010/main" val="2500492995"/>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B785E-1BEC-CAC2-577B-E8788FFE40A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13CBD5F-8439-73AC-7826-77A85540EF0C}"/>
              </a:ext>
            </a:extLst>
          </p:cNvPr>
          <p:cNvSpPr/>
          <p:nvPr/>
        </p:nvSpPr>
        <p:spPr>
          <a:xfrm>
            <a:off x="-9181"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E763B544-9B85-779C-FEB4-2C97D0AADA5A}"/>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841D8E36-86A7-0F87-AE99-BD8C8C6A936A}"/>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B509E2DE-490D-7118-B25A-E32F89BC2558}"/>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CC34E7E2-626E-0EB0-1B38-98031D82CA3F}"/>
              </a:ext>
            </a:extLst>
          </p:cNvPr>
          <p:cNvSpPr txBox="1"/>
          <p:nvPr/>
        </p:nvSpPr>
        <p:spPr>
          <a:xfrm>
            <a:off x="2387600" y="190500"/>
            <a:ext cx="13576300" cy="635000"/>
          </a:xfrm>
          <a:prstGeom prst="rect">
            <a:avLst/>
          </a:prstGeom>
        </p:spPr>
        <p:txBody>
          <a:bodyPr wrap="square" lIns="0" tIns="0" rIns="0" bIns="0" rtlCol="0" anchor="t">
            <a:spAutoFit/>
          </a:bodyPr>
          <a:lstStyle/>
          <a:p>
            <a:pPr algn="ctr">
              <a:lnSpc>
                <a:spcPts val="4400"/>
              </a:lnSpc>
              <a:spcBef>
                <a:spcPct val="0"/>
              </a:spcBef>
            </a:pPr>
            <a:r>
              <a:rPr lang="en-IN" sz="3600" dirty="0">
                <a:latin typeface="Arial Rounded MT Bold" panose="020F0704030504030204" pitchFamily="34" charset="0"/>
              </a:rPr>
              <a:t>Phase 1 vs Phase 3 Signal Analysis</a:t>
            </a:r>
          </a:p>
        </p:txBody>
      </p:sp>
      <p:pic>
        <p:nvPicPr>
          <p:cNvPr id="11" name="Picture 10">
            <a:extLst>
              <a:ext uri="{FF2B5EF4-FFF2-40B4-BE49-F238E27FC236}">
                <a16:creationId xmlns:a16="http://schemas.microsoft.com/office/drawing/2014/main" id="{757B7706-C988-B4D8-4E63-026311A5CAF6}"/>
              </a:ext>
            </a:extLst>
          </p:cNvPr>
          <p:cNvPicPr>
            <a:picLocks noChangeAspect="1"/>
          </p:cNvPicPr>
          <p:nvPr/>
        </p:nvPicPr>
        <p:blipFill>
          <a:blip r:embed="rId6"/>
          <a:stretch>
            <a:fillRect/>
          </a:stretch>
        </p:blipFill>
        <p:spPr>
          <a:xfrm>
            <a:off x="660400" y="1778000"/>
            <a:ext cx="7620000" cy="4572000"/>
          </a:xfrm>
          <a:prstGeom prst="rect">
            <a:avLst/>
          </a:prstGeom>
        </p:spPr>
      </p:pic>
      <p:sp>
        <p:nvSpPr>
          <p:cNvPr id="4" name="TextBox 3">
            <a:extLst>
              <a:ext uri="{FF2B5EF4-FFF2-40B4-BE49-F238E27FC236}">
                <a16:creationId xmlns:a16="http://schemas.microsoft.com/office/drawing/2014/main" id="{F22BEDEA-44F6-4836-A6AE-098D3259BE32}"/>
              </a:ext>
            </a:extLst>
          </p:cNvPr>
          <p:cNvSpPr txBox="1"/>
          <p:nvPr/>
        </p:nvSpPr>
        <p:spPr>
          <a:xfrm>
            <a:off x="660400" y="1206500"/>
            <a:ext cx="7620000" cy="381000"/>
          </a:xfrm>
          <a:prstGeom prst="rect">
            <a:avLst/>
          </a:prstGeom>
          <a:noFill/>
        </p:spPr>
        <p:txBody>
          <a:bodyPr vertOverflow="overflow" vert="horz" wrap="square" rtlCol="0" anchor="t">
            <a:spAutoFit/>
          </a:bodyPr>
          <a:lstStyle/>
          <a:p>
            <a:pPr algn="ctr"/>
            <a:r>
              <a:rPr lang="en-US" sz="1800" b="1" dirty="0">
                <a:solidFill>
                  <a:srgbClr val="1565C0"/>
                </a:solidFill>
                <a:latin typeface="Arial Rounded MT Bold" panose="020F0704030504030204" pitchFamily="34" charset="0"/>
              </a:rPr>
              <a:t>Phase 1</a:t>
            </a:r>
          </a:p>
        </p:txBody>
      </p:sp>
      <p:sp>
        <p:nvSpPr>
          <p:cNvPr id="8" name="TextBox 7">
            <a:extLst>
              <a:ext uri="{FF2B5EF4-FFF2-40B4-BE49-F238E27FC236}">
                <a16:creationId xmlns:a16="http://schemas.microsoft.com/office/drawing/2014/main" id="{8C9D4DD8-274E-4D5E-9B3A-0148D82C6A96}"/>
              </a:ext>
            </a:extLst>
          </p:cNvPr>
          <p:cNvSpPr txBox="1"/>
          <p:nvPr/>
        </p:nvSpPr>
        <p:spPr>
          <a:xfrm>
            <a:off x="9334500" y="1206500"/>
            <a:ext cx="7620000" cy="381000"/>
          </a:xfrm>
          <a:prstGeom prst="rect">
            <a:avLst/>
          </a:prstGeom>
          <a:noFill/>
        </p:spPr>
        <p:txBody>
          <a:bodyPr vertOverflow="overflow" vert="horz" wrap="square" rtlCol="0" anchor="t">
            <a:spAutoFit/>
          </a:bodyPr>
          <a:lstStyle/>
          <a:p>
            <a:pPr algn="ctr"/>
            <a:r>
              <a:rPr lang="en-US" sz="1800" b="1" dirty="0">
                <a:solidFill>
                  <a:srgbClr val="C62828"/>
                </a:solidFill>
                <a:latin typeface="Arial Rounded MT Bold" panose="020F0704030504030204" pitchFamily="34" charset="0"/>
              </a:rPr>
              <a:t>Phase 3</a:t>
            </a:r>
          </a:p>
        </p:txBody>
      </p:sp>
      <p:sp>
        <p:nvSpPr>
          <p:cNvPr id="10" name="TextBox 9">
            <a:extLst>
              <a:ext uri="{FF2B5EF4-FFF2-40B4-BE49-F238E27FC236}">
                <a16:creationId xmlns:a16="http://schemas.microsoft.com/office/drawing/2014/main" id="{6B379925-D548-494B-BD69-EFB48C906DA9}"/>
              </a:ext>
            </a:extLst>
          </p:cNvPr>
          <p:cNvSpPr txBox="1"/>
          <p:nvPr/>
        </p:nvSpPr>
        <p:spPr>
          <a:xfrm>
            <a:off x="660400" y="6540500"/>
            <a:ext cx="7620000" cy="328295"/>
          </a:xfrm>
          <a:prstGeom prst="rect">
            <a:avLst/>
          </a:prstGeom>
          <a:noFill/>
        </p:spPr>
        <p:txBody>
          <a:bodyPr vertOverflow="overflow" vert="horz" wrap="square" rtlCol="0" anchor="t">
            <a:spAutoFit/>
          </a:bodyPr>
          <a:lstStyle/>
          <a:p>
            <a:pPr algn="ctr">
              <a:lnSpc>
                <a:spcPts val="2000"/>
              </a:lnSpc>
            </a:pPr>
            <a:r>
              <a:rPr lang="en-US" sz="1400" dirty="0">
                <a:latin typeface="Inria Serif" panose="020B0604020202020204" charset="0"/>
              </a:rPr>
              <a:t>Fundamental Analyst: </a:t>
            </a:r>
            <a:r>
              <a:rPr lang="en-US" sz="1400" b="1" dirty="0">
                <a:solidFill>
                  <a:srgbClr val="C62828"/>
                </a:solidFill>
                <a:latin typeface="Inria Serif" panose="020B0604020202020204" charset="0"/>
              </a:rPr>
              <a:t>69% bearish</a:t>
            </a:r>
            <a:r>
              <a:rPr lang="en-US" sz="1400" dirty="0">
                <a:latin typeface="Inria Serif" panose="020B0604020202020204" charset="0"/>
              </a:rPr>
              <a:t>  |  Buy conversion: 12.2%</a:t>
            </a:r>
          </a:p>
        </p:txBody>
      </p:sp>
      <p:sp>
        <p:nvSpPr>
          <p:cNvPr id="12" name="TextBox 11">
            <a:extLst>
              <a:ext uri="{FF2B5EF4-FFF2-40B4-BE49-F238E27FC236}">
                <a16:creationId xmlns:a16="http://schemas.microsoft.com/office/drawing/2014/main" id="{ABA6B67F-B62B-4F4B-B58A-4C6AF13AAD40}"/>
              </a:ext>
            </a:extLst>
          </p:cNvPr>
          <p:cNvSpPr txBox="1"/>
          <p:nvPr/>
        </p:nvSpPr>
        <p:spPr>
          <a:xfrm>
            <a:off x="9334500" y="6540500"/>
            <a:ext cx="7620000" cy="328295"/>
          </a:xfrm>
          <a:prstGeom prst="rect">
            <a:avLst/>
          </a:prstGeom>
          <a:noFill/>
        </p:spPr>
        <p:txBody>
          <a:bodyPr vertOverflow="overflow" vert="horz" wrap="square" rtlCol="0" anchor="t">
            <a:spAutoFit/>
          </a:bodyPr>
          <a:lstStyle/>
          <a:p>
            <a:pPr algn="ctr">
              <a:lnSpc>
                <a:spcPts val="2000"/>
              </a:lnSpc>
            </a:pPr>
            <a:r>
              <a:rPr lang="en-US" sz="1400" dirty="0">
                <a:latin typeface="Inria Serif" panose="020B0604020202020204" charset="0"/>
              </a:rPr>
              <a:t>Macro Analyst: </a:t>
            </a:r>
            <a:r>
              <a:rPr lang="en-US" sz="1400" b="1" dirty="0">
                <a:solidFill>
                  <a:srgbClr val="C62828"/>
                </a:solidFill>
                <a:latin typeface="Inria Serif" panose="020B0604020202020204" charset="0"/>
              </a:rPr>
              <a:t>55% bearish</a:t>
            </a:r>
            <a:r>
              <a:rPr lang="en-US" sz="1400" dirty="0">
                <a:latin typeface="Inria Serif" panose="020B0604020202020204" charset="0"/>
              </a:rPr>
              <a:t>  |  Buy conversion: 11.8%</a:t>
            </a:r>
          </a:p>
        </p:txBody>
      </p:sp>
      <p:cxnSp>
        <p:nvCxnSpPr>
          <p:cNvPr id="13" name="Straight Arrow Connector 12">
            <a:extLst>
              <a:ext uri="{FF2B5EF4-FFF2-40B4-BE49-F238E27FC236}">
                <a16:creationId xmlns:a16="http://schemas.microsoft.com/office/drawing/2014/main" id="{794D732B-052A-47E4-BD8B-0F9D0DFF4F3B}"/>
              </a:ext>
            </a:extLst>
          </p:cNvPr>
          <p:cNvCxnSpPr/>
          <p:nvPr/>
        </p:nvCxnSpPr>
        <p:spPr>
          <a:xfrm>
            <a:off x="8737600" y="1524000"/>
            <a:ext cx="6350" cy="6096000"/>
          </a:xfrm>
          <a:prstGeom prst="straightConnector1">
            <a:avLst/>
          </a:prstGeom>
          <a:ln w="12700" cap="flat" cmpd="sng" algn="ctr">
            <a:solidFill>
              <a:srgbClr val="B0BEC5"/>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3827226-7969-43DB-9B3A-F3A22793215A}"/>
              </a:ext>
            </a:extLst>
          </p:cNvPr>
          <p:cNvCxnSpPr/>
          <p:nvPr/>
        </p:nvCxnSpPr>
        <p:spPr>
          <a:xfrm>
            <a:off x="1905000" y="7810500"/>
            <a:ext cx="14478000" cy="6350"/>
          </a:xfrm>
          <a:prstGeom prst="straightConnector1">
            <a:avLst/>
          </a:prstGeom>
          <a:ln w="12700" cap="flat" cmpd="sng" algn="ctr">
            <a:solidFill>
              <a:srgbClr val="B0BEC5"/>
            </a:solidFill>
            <a:prstDash val="solid"/>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F73958D-D865-4014-BABB-BAFE4EFBD6E9}"/>
              </a:ext>
            </a:extLst>
          </p:cNvPr>
          <p:cNvSpPr txBox="1"/>
          <p:nvPr/>
        </p:nvSpPr>
        <p:spPr>
          <a:xfrm>
            <a:off x="1270000" y="8001000"/>
            <a:ext cx="15748000" cy="660400"/>
          </a:xfrm>
          <a:prstGeom prst="rect">
            <a:avLst/>
          </a:prstGeom>
          <a:noFill/>
        </p:spPr>
        <p:txBody>
          <a:bodyPr vertOverflow="overflow" vert="horz" wrap="square" rtlCol="0" anchor="t">
            <a:spAutoFit/>
          </a:bodyPr>
          <a:lstStyle/>
          <a:p>
            <a:pPr algn="ctr">
              <a:lnSpc>
                <a:spcPts val="2200"/>
              </a:lnSpc>
              <a:spcAft>
                <a:spcPts val="200"/>
              </a:spcAft>
            </a:pPr>
            <a:r>
              <a:rPr lang="en-US" sz="1600" b="1" dirty="0">
                <a:latin typeface="Inria Serif" panose="020B0604020202020204" charset="0"/>
              </a:rPr>
              <a:t>Key Takeaway: </a:t>
            </a:r>
            <a:r>
              <a:rPr lang="en-US" sz="1600" dirty="0">
                <a:latin typeface="Inria Serif" panose="020B0604020202020204" charset="0"/>
              </a:rPr>
              <a:t>Both phases show the Orchestrator acting as a highly selective filter (≈12% buy conversion),</a:t>
            </a:r>
          </a:p>
          <a:p>
            <a:pPr algn="ctr">
              <a:lnSpc>
                <a:spcPts val="2200"/>
              </a:lnSpc>
            </a:pPr>
            <a:r>
              <a:rPr lang="en-US" sz="1600" dirty="0">
                <a:latin typeface="Inria Serif" panose="020B0604020202020204" charset="0"/>
              </a:rPr>
              <a:t>while in Phase 3 the Sentiment Analyst’s 63% bullish stance offset macro bearishness, driving 85.4% total return.</a:t>
            </a:r>
          </a:p>
        </p:txBody>
      </p:sp>
      <p:pic>
        <p:nvPicPr>
          <p:cNvPr id="18" name="Copied Picture 18">
            <a:extLst>
              <a:ext uri="{FF2B5EF4-FFF2-40B4-BE49-F238E27FC236}">
                <a16:creationId xmlns:a16="http://schemas.microsoft.com/office/drawing/2014/main" id="{9D9510F7-36E6-A906-2D08-49C93588A528}"/>
              </a:ext>
            </a:extLst>
          </p:cNvPr>
          <p:cNvPicPr>
            <a:picLocks noChangeAspect="1"/>
          </p:cNvPicPr>
          <p:nvPr/>
        </p:nvPicPr>
        <p:blipFill>
          <a:blip r:embed="rId7"/>
          <a:stretch>
            <a:fillRect/>
          </a:stretch>
        </p:blipFill>
        <p:spPr>
          <a:xfrm>
            <a:off x="9334500" y="1778000"/>
            <a:ext cx="7620000" cy="4572000"/>
          </a:xfrm>
          <a:prstGeom prst="rect">
            <a:avLst/>
          </a:prstGeom>
        </p:spPr>
      </p:pic>
    </p:spTree>
    <p:extLst>
      <p:ext uri="{BB962C8B-B14F-4D97-AF65-F5344CB8AC3E}">
        <p14:creationId xmlns:p14="http://schemas.microsoft.com/office/powerpoint/2010/main" val="665484380"/>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A72EE0-1223-D877-DE3E-03B38E76AEA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79C1298-3003-E84B-8668-DAEF78677D8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IN" dirty="0"/>
          </a:p>
        </p:txBody>
      </p:sp>
      <p:sp>
        <p:nvSpPr>
          <p:cNvPr id="5" name="Freeform 5">
            <a:extLst>
              <a:ext uri="{FF2B5EF4-FFF2-40B4-BE49-F238E27FC236}">
                <a16:creationId xmlns:a16="http://schemas.microsoft.com/office/drawing/2014/main" id="{AEE56580-C801-739D-F667-DA4E5CCD8C2B}"/>
              </a:ext>
            </a:extLst>
          </p:cNvPr>
          <p:cNvSpPr/>
          <p:nvPr/>
        </p:nvSpPr>
        <p:spPr>
          <a:xfrm>
            <a:off x="0" y="6694097"/>
            <a:ext cx="2591327" cy="3592903"/>
          </a:xfrm>
          <a:custGeom>
            <a:avLst/>
            <a:gdLst/>
            <a:ahLst/>
            <a:cxnLst/>
            <a:rect l="l" t="t" r="r" b="b"/>
            <a:pathLst>
              <a:path w="2591327" h="3592903">
                <a:moveTo>
                  <a:pt x="0" y="0"/>
                </a:moveTo>
                <a:lnTo>
                  <a:pt x="2591327" y="0"/>
                </a:lnTo>
                <a:lnTo>
                  <a:pt x="2591327" y="3592903"/>
                </a:lnTo>
                <a:lnTo>
                  <a:pt x="0" y="35929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98BA07C7-0BF5-BE25-3D84-16AE3FC355FF}"/>
              </a:ext>
            </a:extLst>
          </p:cNvPr>
          <p:cNvSpPr/>
          <p:nvPr/>
        </p:nvSpPr>
        <p:spPr>
          <a:xfrm flipH="1" flipV="1">
            <a:off x="15499616" y="0"/>
            <a:ext cx="2788384" cy="3866124"/>
          </a:xfrm>
          <a:custGeom>
            <a:avLst/>
            <a:gdLst/>
            <a:ahLst/>
            <a:cxnLst/>
            <a:rect l="l" t="t" r="r" b="b"/>
            <a:pathLst>
              <a:path w="2788384" h="3866124">
                <a:moveTo>
                  <a:pt x="2788384" y="3866124"/>
                </a:moveTo>
                <a:lnTo>
                  <a:pt x="0" y="3866124"/>
                </a:lnTo>
                <a:lnTo>
                  <a:pt x="0" y="0"/>
                </a:lnTo>
                <a:lnTo>
                  <a:pt x="2788384" y="0"/>
                </a:lnTo>
                <a:lnTo>
                  <a:pt x="2788384" y="386612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22CCC76F-A2B4-EFA3-E000-3475B3DE6BC6}"/>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9" name="TextBox 9">
            <a:extLst>
              <a:ext uri="{FF2B5EF4-FFF2-40B4-BE49-F238E27FC236}">
                <a16:creationId xmlns:a16="http://schemas.microsoft.com/office/drawing/2014/main" id="{7C05144C-4EB0-735F-BD0F-7DE9D906EEC5}"/>
              </a:ext>
            </a:extLst>
          </p:cNvPr>
          <p:cNvSpPr txBox="1"/>
          <p:nvPr/>
        </p:nvSpPr>
        <p:spPr>
          <a:xfrm>
            <a:off x="2387600" y="190500"/>
            <a:ext cx="13576300" cy="635000"/>
          </a:xfrm>
          <a:prstGeom prst="rect">
            <a:avLst/>
          </a:prstGeom>
        </p:spPr>
        <p:txBody>
          <a:bodyPr wrap="square" lIns="0" tIns="0" rIns="0" bIns="0" rtlCol="0" anchor="t">
            <a:spAutoFit/>
          </a:bodyPr>
          <a:lstStyle/>
          <a:p>
            <a:pPr algn="ctr">
              <a:lnSpc>
                <a:spcPts val="4400"/>
              </a:lnSpc>
              <a:spcBef>
                <a:spcPct val="0"/>
              </a:spcBef>
            </a:pPr>
            <a:r>
              <a:rPr lang="en-IN" sz="3600" dirty="0">
                <a:latin typeface="Arial Rounded MT Bold" panose="020F0704030504030204" pitchFamily="34" charset="0"/>
              </a:rPr>
              <a:t>Phase 1 vs Phase 3 Optimisation Trigger Analysis</a:t>
            </a:r>
          </a:p>
        </p:txBody>
      </p:sp>
      <p:graphicFrame>
        <p:nvGraphicFramePr>
          <p:cNvPr id="4" name="Table 3">
            <a:extLst>
              <a:ext uri="{FF2B5EF4-FFF2-40B4-BE49-F238E27FC236}">
                <a16:creationId xmlns:a16="http://schemas.microsoft.com/office/drawing/2014/main" id="{7536CFD9-B7D9-452A-9AEA-E316BB3AB332}"/>
              </a:ext>
            </a:extLst>
          </p:cNvPr>
          <p:cNvGraphicFramePr>
            <a:graphicFrameLocks noGrp="1"/>
          </p:cNvGraphicFramePr>
          <p:nvPr/>
        </p:nvGraphicFramePr>
        <p:xfrm>
          <a:off x="1905000" y="1456797"/>
          <a:ext cx="14478000" cy="4324350"/>
        </p:xfrm>
        <a:graphic>
          <a:graphicData uri="http://schemas.openxmlformats.org/drawingml/2006/table">
            <a:tbl>
              <a:tblPr firstRow="1" bandRow="1">
                <a:tableStyleId>{5C22544A-7EE6-4342-B048-85BDC9FD1C3A}</a:tableStyleId>
              </a:tblPr>
              <a:tblGrid>
                <a:gridCol w="4826000">
                  <a:extLst>
                    <a:ext uri="{9D8B030D-6E8A-4147-A177-3AD203B41FA5}">
                      <a16:colId xmlns:a16="http://schemas.microsoft.com/office/drawing/2014/main" val="2641423017"/>
                    </a:ext>
                  </a:extLst>
                </a:gridCol>
                <a:gridCol w="4826000">
                  <a:extLst>
                    <a:ext uri="{9D8B030D-6E8A-4147-A177-3AD203B41FA5}">
                      <a16:colId xmlns:a16="http://schemas.microsoft.com/office/drawing/2014/main" val="239938190"/>
                    </a:ext>
                  </a:extLst>
                </a:gridCol>
                <a:gridCol w="4826000">
                  <a:extLst>
                    <a:ext uri="{9D8B030D-6E8A-4147-A177-3AD203B41FA5}">
                      <a16:colId xmlns:a16="http://schemas.microsoft.com/office/drawing/2014/main" val="4154936521"/>
                    </a:ext>
                  </a:extLst>
                </a:gridCol>
              </a:tblGrid>
              <a:tr h="546100">
                <a:tc>
                  <a:txBody>
                    <a:bodyPr/>
                    <a:lstStyle/>
                    <a:p>
                      <a:pPr algn="ctr"/>
                      <a:r>
                        <a:rPr lang="en-IN" sz="1600" b="1" dirty="0">
                          <a:solidFill>
                            <a:srgbClr val="FFFFFF"/>
                          </a:solidFill>
                          <a:latin typeface="Arial Rounded MT Bold"/>
                        </a:rPr>
                        <a:t>Metric</a:t>
                      </a:r>
                    </a:p>
                  </a:txBody>
                  <a:tcPr anchor="ctr">
                    <a:solidFill>
                      <a:srgbClr val="1A1A2E"/>
                    </a:solidFill>
                  </a:tcPr>
                </a:tc>
                <a:tc>
                  <a:txBody>
                    <a:bodyPr/>
                    <a:lstStyle/>
                    <a:p>
                      <a:pPr algn="ctr"/>
                      <a:r>
                        <a:rPr lang="en-IN" sz="1600" b="1">
                          <a:solidFill>
                            <a:srgbClr val="FFFFFF"/>
                          </a:solidFill>
                          <a:latin typeface="Arial Rounded MT Bold"/>
                        </a:rPr>
                        <a:t>Phase 1</a:t>
                      </a:r>
                    </a:p>
                  </a:txBody>
                  <a:tcPr anchor="ctr">
                    <a:solidFill>
                      <a:srgbClr val="1565C0"/>
                    </a:solidFill>
                  </a:tcPr>
                </a:tc>
                <a:tc>
                  <a:txBody>
                    <a:bodyPr/>
                    <a:lstStyle/>
                    <a:p>
                      <a:pPr algn="ctr"/>
                      <a:r>
                        <a:rPr lang="en-IN" sz="1600" b="1">
                          <a:solidFill>
                            <a:srgbClr val="FFFFFF"/>
                          </a:solidFill>
                          <a:latin typeface="Arial Rounded MT Bold"/>
                        </a:rPr>
                        <a:t>Phase 3</a:t>
                      </a:r>
                    </a:p>
                  </a:txBody>
                  <a:tcPr anchor="ctr">
                    <a:solidFill>
                      <a:srgbClr val="C62828"/>
                    </a:solidFill>
                  </a:tcPr>
                </a:tc>
                <a:extLst>
                  <a:ext uri="{0D108BD9-81ED-4DB2-BD59-A6C34878D82A}">
                    <a16:rowId xmlns:a16="http://schemas.microsoft.com/office/drawing/2014/main" val="2358621198"/>
                  </a:ext>
                </a:extLst>
              </a:tr>
              <a:tr h="539750">
                <a:tc>
                  <a:txBody>
                    <a:bodyPr/>
                    <a:lstStyle/>
                    <a:p>
                      <a:pPr algn="ctr"/>
                      <a:r>
                        <a:rPr lang="en-IN" sz="1400" b="1" dirty="0">
                          <a:latin typeface="Inria Serif"/>
                        </a:rPr>
                        <a:t>Total Trigger Events</a:t>
                      </a:r>
                    </a:p>
                  </a:txBody>
                  <a:tcPr anchor="ctr">
                    <a:solidFill>
                      <a:schemeClr val="accent6">
                        <a:lumMod val="40000"/>
                        <a:lumOff val="60000"/>
                      </a:schemeClr>
                    </a:solidFill>
                  </a:tcPr>
                </a:tc>
                <a:tc>
                  <a:txBody>
                    <a:bodyPr/>
                    <a:lstStyle/>
                    <a:p>
                      <a:pPr algn="ctr"/>
                      <a:r>
                        <a:rPr lang="en-IN" sz="1400" dirty="0">
                          <a:latin typeface="Inria Serif"/>
                        </a:rPr>
                        <a:t>22</a:t>
                      </a:r>
                    </a:p>
                  </a:txBody>
                  <a:tcPr anchor="ctr">
                    <a:solidFill>
                      <a:schemeClr val="accent6">
                        <a:lumMod val="40000"/>
                        <a:lumOff val="60000"/>
                      </a:schemeClr>
                    </a:solidFill>
                  </a:tcPr>
                </a:tc>
                <a:tc>
                  <a:txBody>
                    <a:bodyPr/>
                    <a:lstStyle/>
                    <a:p>
                      <a:pPr algn="ctr"/>
                      <a:r>
                        <a:rPr lang="en-IN" sz="1400" dirty="0">
                          <a:latin typeface="Inria Serif"/>
                        </a:rPr>
                        <a:t>14</a:t>
                      </a:r>
                    </a:p>
                  </a:txBody>
                  <a:tcPr anchor="ctr">
                    <a:solidFill>
                      <a:schemeClr val="accent6">
                        <a:lumMod val="40000"/>
                        <a:lumOff val="60000"/>
                      </a:schemeClr>
                    </a:solidFill>
                  </a:tcPr>
                </a:tc>
                <a:extLst>
                  <a:ext uri="{0D108BD9-81ED-4DB2-BD59-A6C34878D82A}">
                    <a16:rowId xmlns:a16="http://schemas.microsoft.com/office/drawing/2014/main" val="3669029214"/>
                  </a:ext>
                </a:extLst>
              </a:tr>
              <a:tr h="539750">
                <a:tc>
                  <a:txBody>
                    <a:bodyPr/>
                    <a:lstStyle/>
                    <a:p>
                      <a:pPr algn="ctr"/>
                      <a:r>
                        <a:rPr lang="en-IN" sz="1400" b="1" dirty="0">
                          <a:latin typeface="Inria Serif"/>
                        </a:rPr>
                        <a:t>Success Rate (Improved)</a:t>
                      </a:r>
                    </a:p>
                  </a:txBody>
                  <a:tcPr anchor="ctr">
                    <a:solidFill>
                      <a:schemeClr val="accent5">
                        <a:lumMod val="40000"/>
                        <a:lumOff val="60000"/>
                      </a:schemeClr>
                    </a:solidFill>
                  </a:tcPr>
                </a:tc>
                <a:tc>
                  <a:txBody>
                    <a:bodyPr/>
                    <a:lstStyle/>
                    <a:p>
                      <a:pPr algn="ctr"/>
                      <a:r>
                        <a:rPr lang="en-IN" sz="1400" dirty="0">
                          <a:latin typeface="Inria Serif"/>
                        </a:rPr>
                        <a:t>77.3% (17/22)</a:t>
                      </a:r>
                    </a:p>
                  </a:txBody>
                  <a:tcPr anchor="ctr">
                    <a:solidFill>
                      <a:schemeClr val="accent5">
                        <a:lumMod val="40000"/>
                        <a:lumOff val="60000"/>
                      </a:schemeClr>
                    </a:solidFill>
                  </a:tcPr>
                </a:tc>
                <a:tc>
                  <a:txBody>
                    <a:bodyPr/>
                    <a:lstStyle/>
                    <a:p>
                      <a:pPr algn="ctr"/>
                      <a:r>
                        <a:rPr lang="en-IN" sz="1400" dirty="0">
                          <a:latin typeface="Inria Serif"/>
                        </a:rPr>
                        <a:t>58.3% (7/12)</a:t>
                      </a:r>
                    </a:p>
                  </a:txBody>
                  <a:tcPr anchor="ctr">
                    <a:solidFill>
                      <a:schemeClr val="accent5">
                        <a:lumMod val="40000"/>
                        <a:lumOff val="60000"/>
                      </a:schemeClr>
                    </a:solidFill>
                  </a:tcPr>
                </a:tc>
                <a:extLst>
                  <a:ext uri="{0D108BD9-81ED-4DB2-BD59-A6C34878D82A}">
                    <a16:rowId xmlns:a16="http://schemas.microsoft.com/office/drawing/2014/main" val="616504414"/>
                  </a:ext>
                </a:extLst>
              </a:tr>
              <a:tr h="539750">
                <a:tc>
                  <a:txBody>
                    <a:bodyPr/>
                    <a:lstStyle/>
                    <a:p>
                      <a:pPr algn="ctr"/>
                      <a:r>
                        <a:rPr lang="en-IN" sz="1400" b="1" dirty="0">
                          <a:latin typeface="Inria Serif"/>
                        </a:rPr>
                        <a:t>Neg </a:t>
                      </a:r>
                      <a:r>
                        <a:rPr lang="en-IN" sz="1400" b="1" dirty="0" err="1">
                          <a:latin typeface="Inria Serif"/>
                        </a:rPr>
                        <a:t>BootstrapFewShot</a:t>
                      </a:r>
                      <a:r>
                        <a:rPr lang="en-IN" sz="1400" b="1" dirty="0">
                          <a:latin typeface="Inria Serif"/>
                        </a:rPr>
                        <a:t> Triggers</a:t>
                      </a:r>
                    </a:p>
                  </a:txBody>
                  <a:tcPr anchor="ctr">
                    <a:solidFill>
                      <a:schemeClr val="accent6">
                        <a:lumMod val="40000"/>
                        <a:lumOff val="60000"/>
                      </a:schemeClr>
                    </a:solidFill>
                  </a:tcPr>
                </a:tc>
                <a:tc>
                  <a:txBody>
                    <a:bodyPr/>
                    <a:lstStyle/>
                    <a:p>
                      <a:pPr algn="ctr"/>
                      <a:r>
                        <a:rPr lang="en-IN" sz="1400" dirty="0">
                          <a:latin typeface="Inria Serif"/>
                        </a:rPr>
                        <a:t>21</a:t>
                      </a:r>
                    </a:p>
                  </a:txBody>
                  <a:tcPr anchor="ctr">
                    <a:solidFill>
                      <a:schemeClr val="accent6">
                        <a:lumMod val="40000"/>
                        <a:lumOff val="60000"/>
                      </a:schemeClr>
                    </a:solidFill>
                  </a:tcPr>
                </a:tc>
                <a:tc>
                  <a:txBody>
                    <a:bodyPr/>
                    <a:lstStyle/>
                    <a:p>
                      <a:pPr algn="ctr"/>
                      <a:r>
                        <a:rPr lang="en-IN" sz="1400" dirty="0">
                          <a:latin typeface="Inria Serif"/>
                        </a:rPr>
                        <a:t>10</a:t>
                      </a:r>
                    </a:p>
                  </a:txBody>
                  <a:tcPr anchor="ctr">
                    <a:solidFill>
                      <a:schemeClr val="accent6">
                        <a:lumMod val="40000"/>
                        <a:lumOff val="60000"/>
                      </a:schemeClr>
                    </a:solidFill>
                  </a:tcPr>
                </a:tc>
                <a:extLst>
                  <a:ext uri="{0D108BD9-81ED-4DB2-BD59-A6C34878D82A}">
                    <a16:rowId xmlns:a16="http://schemas.microsoft.com/office/drawing/2014/main" val="1918781103"/>
                  </a:ext>
                </a:extLst>
              </a:tr>
              <a:tr h="539750">
                <a:tc>
                  <a:txBody>
                    <a:bodyPr/>
                    <a:lstStyle/>
                    <a:p>
                      <a:pPr algn="ctr"/>
                      <a:r>
                        <a:rPr lang="en-IN" sz="1400" b="1" dirty="0">
                          <a:latin typeface="Inria Serif"/>
                        </a:rPr>
                        <a:t>Emergency MIPROv2 Triggers</a:t>
                      </a:r>
                    </a:p>
                  </a:txBody>
                  <a:tcPr anchor="ctr">
                    <a:solidFill>
                      <a:schemeClr val="accent5">
                        <a:lumMod val="40000"/>
                        <a:lumOff val="60000"/>
                      </a:schemeClr>
                    </a:solidFill>
                  </a:tcPr>
                </a:tc>
                <a:tc>
                  <a:txBody>
                    <a:bodyPr/>
                    <a:lstStyle/>
                    <a:p>
                      <a:pPr algn="ctr"/>
                      <a:r>
                        <a:rPr lang="en-IN" sz="1400" dirty="0">
                          <a:latin typeface="Inria Serif"/>
                        </a:rPr>
                        <a:t>1</a:t>
                      </a:r>
                    </a:p>
                  </a:txBody>
                  <a:tcPr anchor="ctr">
                    <a:solidFill>
                      <a:schemeClr val="accent5">
                        <a:lumMod val="40000"/>
                        <a:lumOff val="60000"/>
                      </a:schemeClr>
                    </a:solidFill>
                  </a:tcPr>
                </a:tc>
                <a:tc>
                  <a:txBody>
                    <a:bodyPr/>
                    <a:lstStyle/>
                    <a:p>
                      <a:pPr algn="ctr"/>
                      <a:r>
                        <a:rPr lang="en-IN" sz="1400" dirty="0">
                          <a:latin typeface="Inria Serif"/>
                        </a:rPr>
                        <a:t>3</a:t>
                      </a:r>
                    </a:p>
                  </a:txBody>
                  <a:tcPr anchor="ctr">
                    <a:solidFill>
                      <a:schemeClr val="accent5">
                        <a:lumMod val="40000"/>
                        <a:lumOff val="60000"/>
                      </a:schemeClr>
                    </a:solidFill>
                  </a:tcPr>
                </a:tc>
                <a:extLst>
                  <a:ext uri="{0D108BD9-81ED-4DB2-BD59-A6C34878D82A}">
                    <a16:rowId xmlns:a16="http://schemas.microsoft.com/office/drawing/2014/main" val="2549105546"/>
                  </a:ext>
                </a:extLst>
              </a:tr>
              <a:tr h="539750">
                <a:tc>
                  <a:txBody>
                    <a:bodyPr/>
                    <a:lstStyle/>
                    <a:p>
                      <a:pPr algn="ctr"/>
                      <a:r>
                        <a:rPr lang="en-IN" sz="1400" b="1" dirty="0" err="1">
                          <a:latin typeface="Inria Serif"/>
                        </a:rPr>
                        <a:t>Avg</a:t>
                      </a:r>
                      <a:r>
                        <a:rPr lang="en-IN" sz="1400" b="1" dirty="0">
                          <a:latin typeface="Inria Serif"/>
                        </a:rPr>
                        <a:t> Drawdown at Trigger</a:t>
                      </a:r>
                    </a:p>
                  </a:txBody>
                  <a:tcPr anchor="ctr">
                    <a:solidFill>
                      <a:schemeClr val="accent6">
                        <a:lumMod val="40000"/>
                        <a:lumOff val="60000"/>
                      </a:schemeClr>
                    </a:solidFill>
                  </a:tcPr>
                </a:tc>
                <a:tc>
                  <a:txBody>
                    <a:bodyPr/>
                    <a:lstStyle/>
                    <a:p>
                      <a:pPr algn="ctr"/>
                      <a:r>
                        <a:rPr lang="en-IN" sz="1400" dirty="0">
                          <a:latin typeface="Inria Serif"/>
                        </a:rPr>
                        <a:t>~3.4%</a:t>
                      </a:r>
                    </a:p>
                  </a:txBody>
                  <a:tcPr anchor="ctr">
                    <a:solidFill>
                      <a:schemeClr val="accent6">
                        <a:lumMod val="40000"/>
                        <a:lumOff val="60000"/>
                      </a:schemeClr>
                    </a:solidFill>
                  </a:tcPr>
                </a:tc>
                <a:tc>
                  <a:txBody>
                    <a:bodyPr/>
                    <a:lstStyle/>
                    <a:p>
                      <a:pPr algn="ctr"/>
                      <a:r>
                        <a:rPr lang="en-IN" sz="1400" dirty="0">
                          <a:latin typeface="Inria Serif"/>
                        </a:rPr>
                        <a:t>~5.9%</a:t>
                      </a:r>
                    </a:p>
                  </a:txBody>
                  <a:tcPr anchor="ctr">
                    <a:solidFill>
                      <a:schemeClr val="accent6">
                        <a:lumMod val="40000"/>
                        <a:lumOff val="60000"/>
                      </a:schemeClr>
                    </a:solidFill>
                  </a:tcPr>
                </a:tc>
                <a:extLst>
                  <a:ext uri="{0D108BD9-81ED-4DB2-BD59-A6C34878D82A}">
                    <a16:rowId xmlns:a16="http://schemas.microsoft.com/office/drawing/2014/main" val="3028550788"/>
                  </a:ext>
                </a:extLst>
              </a:tr>
              <a:tr h="539750">
                <a:tc>
                  <a:txBody>
                    <a:bodyPr/>
                    <a:lstStyle/>
                    <a:p>
                      <a:pPr algn="ctr"/>
                      <a:r>
                        <a:rPr lang="en-IN" sz="1400" b="1" dirty="0">
                          <a:latin typeface="Inria Serif"/>
                        </a:rPr>
                        <a:t>Max Drawdown Trigger</a:t>
                      </a:r>
                    </a:p>
                  </a:txBody>
                  <a:tcPr anchor="ctr">
                    <a:solidFill>
                      <a:schemeClr val="accent5">
                        <a:lumMod val="40000"/>
                        <a:lumOff val="60000"/>
                      </a:schemeClr>
                    </a:solidFill>
                  </a:tcPr>
                </a:tc>
                <a:tc>
                  <a:txBody>
                    <a:bodyPr/>
                    <a:lstStyle/>
                    <a:p>
                      <a:pPr algn="ctr"/>
                      <a:r>
                        <a:rPr lang="en-IN" sz="1400" dirty="0">
                          <a:latin typeface="Inria Serif"/>
                        </a:rPr>
                        <a:t>8.13%</a:t>
                      </a:r>
                    </a:p>
                  </a:txBody>
                  <a:tcPr anchor="ctr">
                    <a:solidFill>
                      <a:schemeClr val="accent5">
                        <a:lumMod val="40000"/>
                        <a:lumOff val="60000"/>
                      </a:schemeClr>
                    </a:solidFill>
                  </a:tcPr>
                </a:tc>
                <a:tc>
                  <a:txBody>
                    <a:bodyPr/>
                    <a:lstStyle/>
                    <a:p>
                      <a:pPr algn="ctr"/>
                      <a:r>
                        <a:rPr lang="en-IN" sz="1400" dirty="0">
                          <a:latin typeface="Inria Serif"/>
                        </a:rPr>
                        <a:t>15.92%</a:t>
                      </a:r>
                    </a:p>
                  </a:txBody>
                  <a:tcPr anchor="ctr">
                    <a:solidFill>
                      <a:schemeClr val="accent5">
                        <a:lumMod val="40000"/>
                        <a:lumOff val="60000"/>
                      </a:schemeClr>
                    </a:solidFill>
                  </a:tcPr>
                </a:tc>
                <a:extLst>
                  <a:ext uri="{0D108BD9-81ED-4DB2-BD59-A6C34878D82A}">
                    <a16:rowId xmlns:a16="http://schemas.microsoft.com/office/drawing/2014/main" val="1621273873"/>
                  </a:ext>
                </a:extLst>
              </a:tr>
              <a:tr h="539750">
                <a:tc>
                  <a:txBody>
                    <a:bodyPr/>
                    <a:lstStyle/>
                    <a:p>
                      <a:pPr algn="ctr"/>
                      <a:r>
                        <a:rPr lang="en-IN" sz="1400" b="1" dirty="0" err="1">
                          <a:latin typeface="Inria Serif"/>
                        </a:rPr>
                        <a:t>Avg</a:t>
                      </a:r>
                      <a:r>
                        <a:rPr lang="en-IN" sz="1400" b="1" dirty="0">
                          <a:latin typeface="Inria Serif"/>
                        </a:rPr>
                        <a:t> Reward Change (improved)</a:t>
                      </a:r>
                    </a:p>
                  </a:txBody>
                  <a:tcPr anchor="ctr">
                    <a:solidFill>
                      <a:schemeClr val="accent6">
                        <a:lumMod val="40000"/>
                        <a:lumOff val="60000"/>
                      </a:schemeClr>
                    </a:solidFill>
                  </a:tcPr>
                </a:tc>
                <a:tc>
                  <a:txBody>
                    <a:bodyPr/>
                    <a:lstStyle/>
                    <a:p>
                      <a:pPr algn="ctr"/>
                      <a:r>
                        <a:rPr lang="en-IN" sz="1400" dirty="0">
                          <a:latin typeface="Inria Serif"/>
                        </a:rPr>
                        <a:t>+0.15</a:t>
                      </a:r>
                    </a:p>
                  </a:txBody>
                  <a:tcPr anchor="ctr">
                    <a:solidFill>
                      <a:schemeClr val="accent6">
                        <a:lumMod val="40000"/>
                        <a:lumOff val="60000"/>
                      </a:schemeClr>
                    </a:solidFill>
                  </a:tcPr>
                </a:tc>
                <a:tc>
                  <a:txBody>
                    <a:bodyPr/>
                    <a:lstStyle/>
                    <a:p>
                      <a:pPr algn="ctr"/>
                      <a:r>
                        <a:rPr lang="en-IN" sz="1400" dirty="0">
                          <a:latin typeface="Inria Serif"/>
                        </a:rPr>
                        <a:t>+0.14</a:t>
                      </a:r>
                    </a:p>
                  </a:txBody>
                  <a:tcPr anchor="ctr">
                    <a:solidFill>
                      <a:schemeClr val="accent6">
                        <a:lumMod val="40000"/>
                        <a:lumOff val="60000"/>
                      </a:schemeClr>
                    </a:solidFill>
                  </a:tcPr>
                </a:tc>
                <a:extLst>
                  <a:ext uri="{0D108BD9-81ED-4DB2-BD59-A6C34878D82A}">
                    <a16:rowId xmlns:a16="http://schemas.microsoft.com/office/drawing/2014/main" val="1049817555"/>
                  </a:ext>
                </a:extLst>
              </a:tr>
            </a:tbl>
          </a:graphicData>
        </a:graphic>
      </p:graphicFrame>
      <p:cxnSp>
        <p:nvCxnSpPr>
          <p:cNvPr id="10" name="Straight Arrow Connector 9">
            <a:extLst>
              <a:ext uri="{FF2B5EF4-FFF2-40B4-BE49-F238E27FC236}">
                <a16:creationId xmlns:a16="http://schemas.microsoft.com/office/drawing/2014/main" id="{B244D655-CEE3-4DD1-B880-89485E7559AD}"/>
              </a:ext>
            </a:extLst>
          </p:cNvPr>
          <p:cNvCxnSpPr/>
          <p:nvPr/>
        </p:nvCxnSpPr>
        <p:spPr>
          <a:xfrm>
            <a:off x="1905000" y="6731000"/>
            <a:ext cx="14478000" cy="6350"/>
          </a:xfrm>
          <a:prstGeom prst="straightConnector1">
            <a:avLst/>
          </a:prstGeom>
          <a:ln w="12700" cap="flat" cmpd="sng" algn="ctr">
            <a:solidFill>
              <a:srgbClr val="B0BEC5"/>
            </a:solidFill>
            <a:prstDash val="soli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781C3ED-E9AE-4EB6-A0AA-5A2DC5FDE318}"/>
              </a:ext>
            </a:extLst>
          </p:cNvPr>
          <p:cNvSpPr txBox="1"/>
          <p:nvPr/>
        </p:nvSpPr>
        <p:spPr>
          <a:xfrm>
            <a:off x="1321063" y="7371041"/>
            <a:ext cx="15748000" cy="943720"/>
          </a:xfrm>
          <a:prstGeom prst="rect">
            <a:avLst/>
          </a:prstGeom>
          <a:noFill/>
        </p:spPr>
        <p:txBody>
          <a:bodyPr vertOverflow="overflow" vert="horz" wrap="square" rtlCol="0" anchor="t">
            <a:spAutoFit/>
          </a:bodyPr>
          <a:lstStyle/>
          <a:p>
            <a:pPr algn="ctr">
              <a:lnSpc>
                <a:spcPts val="2200"/>
              </a:lnSpc>
              <a:spcAft>
                <a:spcPts val="200"/>
              </a:spcAft>
            </a:pPr>
            <a:r>
              <a:rPr lang="en-US" sz="1600" b="1" dirty="0">
                <a:latin typeface="Inria Serif" panose="020B0604020202020204" charset="0"/>
              </a:rPr>
              <a:t>Key Takeaway: </a:t>
            </a:r>
            <a:r>
              <a:rPr lang="en-US" sz="1600" dirty="0">
                <a:latin typeface="Inria Serif" panose="020B0604020202020204" charset="0"/>
              </a:rPr>
              <a:t>Phase 1’s calm market needed only routine optimisation (77% success, 1 emergency), while Phase 3’s</a:t>
            </a:r>
          </a:p>
          <a:p>
            <a:pPr algn="ctr">
              <a:lnSpc>
                <a:spcPts val="2200"/>
              </a:lnSpc>
            </a:pPr>
            <a:r>
              <a:rPr lang="en-US" sz="1600" dirty="0">
                <a:latin typeface="Inria Serif" panose="020B0604020202020204" charset="0"/>
              </a:rPr>
              <a:t>COVID volatility triggered 3 emergency MIPROv2 resets at drawdowns up to 15.9% — the framework adapted</a:t>
            </a:r>
          </a:p>
          <a:p>
            <a:pPr algn="ctr">
              <a:lnSpc>
                <a:spcPts val="2200"/>
              </a:lnSpc>
            </a:pPr>
            <a:r>
              <a:rPr lang="en-US" sz="1600" dirty="0">
                <a:latin typeface="Inria Serif" panose="020B0604020202020204" charset="0"/>
              </a:rPr>
              <a:t>autonomously to extreme market stress without any human intervention.</a:t>
            </a:r>
          </a:p>
        </p:txBody>
      </p:sp>
      <p:sp>
        <p:nvSpPr>
          <p:cNvPr id="12" name="TextBox 11">
            <a:extLst>
              <a:ext uri="{FF2B5EF4-FFF2-40B4-BE49-F238E27FC236}">
                <a16:creationId xmlns:a16="http://schemas.microsoft.com/office/drawing/2014/main" id="{51CDECAF-BB1A-47B7-898E-38C078FB253A}"/>
              </a:ext>
            </a:extLst>
          </p:cNvPr>
          <p:cNvSpPr txBox="1"/>
          <p:nvPr/>
        </p:nvSpPr>
        <p:spPr>
          <a:xfrm>
            <a:off x="1905000" y="5905500"/>
            <a:ext cx="6604000" cy="539891"/>
          </a:xfrm>
          <a:prstGeom prst="rect">
            <a:avLst/>
          </a:prstGeom>
          <a:noFill/>
        </p:spPr>
        <p:txBody>
          <a:bodyPr vertOverflow="overflow" vert="horz" wrap="square" rtlCol="0" anchor="t">
            <a:spAutoFit/>
          </a:bodyPr>
          <a:lstStyle/>
          <a:p>
            <a:pPr algn="ctr">
              <a:lnSpc>
                <a:spcPts val="1800"/>
              </a:lnSpc>
            </a:pPr>
            <a:r>
              <a:rPr lang="en-US" sz="1400" b="1" dirty="0">
                <a:solidFill>
                  <a:srgbClr val="1565C0"/>
                </a:solidFill>
                <a:latin typeface="Inria Serif" panose="020B0604020202020204" charset="0"/>
              </a:rPr>
              <a:t>Phase 1:</a:t>
            </a:r>
            <a:r>
              <a:rPr lang="en-US" sz="1400" dirty="0">
                <a:latin typeface="Inria Serif" panose="020B0604020202020204" charset="0"/>
              </a:rPr>
              <a:t> Stable market → mostly routine triggers</a:t>
            </a:r>
          </a:p>
          <a:p>
            <a:pPr algn="ctr">
              <a:lnSpc>
                <a:spcPts val="1800"/>
              </a:lnSpc>
            </a:pPr>
            <a:r>
              <a:rPr lang="en-US" sz="1400" dirty="0">
                <a:latin typeface="Inria Serif" panose="020B0604020202020204" charset="0"/>
              </a:rPr>
              <a:t>Only 1 emergency trigger (8.13% DD)</a:t>
            </a:r>
          </a:p>
        </p:txBody>
      </p:sp>
      <p:sp>
        <p:nvSpPr>
          <p:cNvPr id="14" name="TextBox 13">
            <a:extLst>
              <a:ext uri="{FF2B5EF4-FFF2-40B4-BE49-F238E27FC236}">
                <a16:creationId xmlns:a16="http://schemas.microsoft.com/office/drawing/2014/main" id="{CCECA5C1-3B11-4E46-9F65-447D785DD69A}"/>
              </a:ext>
            </a:extLst>
          </p:cNvPr>
          <p:cNvSpPr txBox="1"/>
          <p:nvPr/>
        </p:nvSpPr>
        <p:spPr>
          <a:xfrm>
            <a:off x="9144000" y="5905500"/>
            <a:ext cx="6604000" cy="539891"/>
          </a:xfrm>
          <a:prstGeom prst="rect">
            <a:avLst/>
          </a:prstGeom>
          <a:noFill/>
        </p:spPr>
        <p:txBody>
          <a:bodyPr vertOverflow="overflow" vert="horz" wrap="square" rtlCol="0" anchor="t">
            <a:spAutoFit/>
          </a:bodyPr>
          <a:lstStyle/>
          <a:p>
            <a:pPr algn="ctr">
              <a:lnSpc>
                <a:spcPts val="1800"/>
              </a:lnSpc>
            </a:pPr>
            <a:r>
              <a:rPr lang="en-US" sz="1400" b="1" dirty="0">
                <a:solidFill>
                  <a:srgbClr val="C62828"/>
                </a:solidFill>
                <a:latin typeface="Inria Serif" panose="020B0604020202020204" charset="0"/>
              </a:rPr>
              <a:t>Phase 3:</a:t>
            </a:r>
            <a:r>
              <a:rPr lang="en-US" sz="1400" dirty="0">
                <a:latin typeface="Inria Serif" panose="020B0604020202020204" charset="0"/>
              </a:rPr>
              <a:t> COVID volatility → 3 emergency triggers</a:t>
            </a:r>
          </a:p>
          <a:p>
            <a:pPr algn="ctr">
              <a:lnSpc>
                <a:spcPts val="1800"/>
              </a:lnSpc>
            </a:pPr>
            <a:r>
              <a:rPr lang="en-US" sz="1400" dirty="0">
                <a:latin typeface="Inria Serif" panose="020B0604020202020204" charset="0"/>
              </a:rPr>
              <a:t>Max emergency at 15.92% DD (COVID crash)</a:t>
            </a:r>
          </a:p>
        </p:txBody>
      </p:sp>
    </p:spTree>
    <p:extLst>
      <p:ext uri="{BB962C8B-B14F-4D97-AF65-F5344CB8AC3E}">
        <p14:creationId xmlns:p14="http://schemas.microsoft.com/office/powerpoint/2010/main" val="1973108026"/>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dirty="0"/>
          </a:p>
        </p:txBody>
      </p:sp>
      <p:sp>
        <p:nvSpPr>
          <p:cNvPr id="3" name="Freeform 3"/>
          <p:cNvSpPr/>
          <p:nvPr/>
        </p:nvSpPr>
        <p:spPr>
          <a:xfrm>
            <a:off x="4179417" y="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0" y="0"/>
            <a:ext cx="5343082" cy="10287000"/>
            <a:chOff x="0" y="0"/>
            <a:chExt cx="447326" cy="861233"/>
          </a:xfrm>
        </p:grpSpPr>
        <p:sp>
          <p:nvSpPr>
            <p:cNvPr id="5" name="Freeform 5"/>
            <p:cNvSpPr/>
            <p:nvPr/>
          </p:nvSpPr>
          <p:spPr>
            <a:xfrm>
              <a:off x="0" y="0"/>
              <a:ext cx="447326" cy="861233"/>
            </a:xfrm>
            <a:custGeom>
              <a:avLst/>
              <a:gdLst/>
              <a:ahLst/>
              <a:cxnLst/>
              <a:rect l="l" t="t" r="r" b="b"/>
              <a:pathLst>
                <a:path w="447326" h="861233">
                  <a:moveTo>
                    <a:pt x="0" y="0"/>
                  </a:moveTo>
                  <a:lnTo>
                    <a:pt x="447326" y="0"/>
                  </a:lnTo>
                  <a:lnTo>
                    <a:pt x="447326" y="861233"/>
                  </a:lnTo>
                  <a:lnTo>
                    <a:pt x="0" y="861233"/>
                  </a:lnTo>
                  <a:close/>
                </a:path>
              </a:pathLst>
            </a:custGeom>
            <a:solidFill>
              <a:srgbClr val="F8C457"/>
            </a:solidFill>
          </p:spPr>
          <p:txBody>
            <a:bodyPr/>
            <a:lstStyle/>
            <a:p>
              <a:endParaRPr lang="en-IN"/>
            </a:p>
          </p:txBody>
        </p:sp>
        <p:sp>
          <p:nvSpPr>
            <p:cNvPr id="6" name="TextBox 6"/>
            <p:cNvSpPr txBox="1"/>
            <p:nvPr/>
          </p:nvSpPr>
          <p:spPr>
            <a:xfrm>
              <a:off x="0" y="-38100"/>
              <a:ext cx="447326" cy="89933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rot="-5400000">
            <a:off x="-1307466" y="4527947"/>
            <a:ext cx="8057740" cy="1231106"/>
          </a:xfrm>
          <a:prstGeom prst="rect">
            <a:avLst/>
          </a:prstGeom>
        </p:spPr>
        <p:txBody>
          <a:bodyPr lIns="0" tIns="0" rIns="0" bIns="0" rtlCol="0" anchor="t">
            <a:spAutoFit/>
          </a:bodyPr>
          <a:lstStyle/>
          <a:p>
            <a:pPr lvl="0" algn="ctr">
              <a:lnSpc>
                <a:spcPts val="9600"/>
              </a:lnSpc>
              <a:spcBef>
                <a:spcPct val="0"/>
              </a:spcBef>
            </a:pPr>
            <a:r>
              <a:rPr lang="en-US" sz="8000" b="1" dirty="0">
                <a:solidFill>
                  <a:srgbClr val="000000"/>
                </a:solidFill>
                <a:latin typeface="Arial MT Pro Bold" panose="020B0604020202020204" charset="0"/>
                <a:ea typeface="Arial MT Pro Bold"/>
                <a:cs typeface="Arial MT Pro Bold"/>
                <a:sym typeface="Arial MT Pro Bold"/>
              </a:rPr>
              <a:t>Key Fi</a:t>
            </a:r>
            <a:r>
              <a:rPr lang="en-US" sz="8000" dirty="0">
                <a:solidFill>
                  <a:srgbClr val="000000"/>
                </a:solidFill>
                <a:latin typeface="Arial MT Pro Bold" panose="020B0604020202020204" charset="0"/>
                <a:ea typeface="Inria Serif"/>
                <a:cs typeface="Inria Serif"/>
                <a:sym typeface="Inria Serif"/>
              </a:rPr>
              <a:t>nding</a:t>
            </a:r>
            <a:endParaRPr lang="en-US" sz="8000" b="1" dirty="0">
              <a:solidFill>
                <a:srgbClr val="000000"/>
              </a:solidFill>
              <a:latin typeface="Arial MT Pro Bold" panose="020B0604020202020204" charset="0"/>
              <a:ea typeface="Arial MT Pro Bold"/>
              <a:cs typeface="Arial MT Pro Bold"/>
              <a:sym typeface="Arial MT Pro Bold"/>
            </a:endParaRPr>
          </a:p>
        </p:txBody>
      </p:sp>
      <p:sp>
        <p:nvSpPr>
          <p:cNvPr id="8" name="TextBox 8"/>
          <p:cNvSpPr txBox="1"/>
          <p:nvPr/>
        </p:nvSpPr>
        <p:spPr>
          <a:xfrm>
            <a:off x="6114607" y="1352990"/>
            <a:ext cx="9543665" cy="491225"/>
          </a:xfrm>
          <a:prstGeom prst="rect">
            <a:avLst/>
          </a:prstGeom>
        </p:spPr>
        <p:txBody>
          <a:bodyPr lIns="0" tIns="0" rIns="0" bIns="0" rtlCol="0" anchor="t">
            <a:spAutoFit/>
          </a:bodyPr>
          <a:lstStyle/>
          <a:p>
            <a:pPr marL="604519" lvl="1" indent="-302260" algn="just">
              <a:lnSpc>
                <a:spcPts val="4199"/>
              </a:lnSpc>
              <a:buFont typeface="Arial"/>
              <a:buChar char="•"/>
            </a:pPr>
            <a:endParaRPr lang="en-US" sz="2799" u="none" dirty="0">
              <a:solidFill>
                <a:srgbClr val="000000"/>
              </a:solidFill>
              <a:latin typeface="Inria Serif"/>
              <a:ea typeface="Inria Serif"/>
              <a:cs typeface="Inria Serif"/>
              <a:sym typeface="Inria Serif"/>
            </a:endParaRPr>
          </a:p>
        </p:txBody>
      </p:sp>
      <p:sp>
        <p:nvSpPr>
          <p:cNvPr id="9" name="Freeform 9"/>
          <p:cNvSpPr/>
          <p:nvPr/>
        </p:nvSpPr>
        <p:spPr>
          <a:xfrm rot="5400000">
            <a:off x="15406685" y="1206441"/>
            <a:ext cx="5089031" cy="2785088"/>
          </a:xfrm>
          <a:custGeom>
            <a:avLst/>
            <a:gdLst/>
            <a:ahLst/>
            <a:cxnLst/>
            <a:rect l="l" t="t" r="r" b="b"/>
            <a:pathLst>
              <a:path w="5089031" h="2785088">
                <a:moveTo>
                  <a:pt x="0" y="0"/>
                </a:moveTo>
                <a:lnTo>
                  <a:pt x="5089031" y="0"/>
                </a:lnTo>
                <a:lnTo>
                  <a:pt x="5089031" y="2785087"/>
                </a:lnTo>
                <a:lnTo>
                  <a:pt x="0" y="27850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0" name="Freeform 10"/>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1" name="Freeform 11"/>
          <p:cNvSpPr/>
          <p:nvPr/>
        </p:nvSpPr>
        <p:spPr>
          <a:xfrm rot="-5400000" flipH="1">
            <a:off x="682843" y="3496574"/>
            <a:ext cx="7315200" cy="322053"/>
          </a:xfrm>
          <a:custGeom>
            <a:avLst/>
            <a:gdLst/>
            <a:ahLst/>
            <a:cxnLst/>
            <a:rect l="l" t="t" r="r" b="b"/>
            <a:pathLst>
              <a:path w="7315200" h="322053">
                <a:moveTo>
                  <a:pt x="7315200" y="0"/>
                </a:moveTo>
                <a:lnTo>
                  <a:pt x="0" y="0"/>
                </a:lnTo>
                <a:lnTo>
                  <a:pt x="0" y="322052"/>
                </a:lnTo>
                <a:lnTo>
                  <a:pt x="7315200" y="322052"/>
                </a:lnTo>
                <a:lnTo>
                  <a:pt x="731520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2" name="Freeform 12"/>
          <p:cNvSpPr/>
          <p:nvPr/>
        </p:nvSpPr>
        <p:spPr>
          <a:xfrm rot="-5400000" flipV="1">
            <a:off x="-2397385" y="6468374"/>
            <a:ext cx="7315200" cy="322053"/>
          </a:xfrm>
          <a:custGeom>
            <a:avLst/>
            <a:gdLst/>
            <a:ahLst/>
            <a:cxnLst/>
            <a:rect l="l" t="t" r="r" b="b"/>
            <a:pathLst>
              <a:path w="7315200" h="322053">
                <a:moveTo>
                  <a:pt x="0" y="322052"/>
                </a:moveTo>
                <a:lnTo>
                  <a:pt x="7315200" y="322052"/>
                </a:lnTo>
                <a:lnTo>
                  <a:pt x="7315200" y="0"/>
                </a:lnTo>
                <a:lnTo>
                  <a:pt x="0" y="0"/>
                </a:lnTo>
                <a:lnTo>
                  <a:pt x="0" y="322052"/>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3" name="Freeform 13"/>
          <p:cNvSpPr/>
          <p:nvPr/>
        </p:nvSpPr>
        <p:spPr>
          <a:xfrm>
            <a:off x="2802366" y="8894456"/>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5" name="TextBox 14">
            <a:extLst>
              <a:ext uri="{FF2B5EF4-FFF2-40B4-BE49-F238E27FC236}">
                <a16:creationId xmlns:a16="http://schemas.microsoft.com/office/drawing/2014/main" id="{9962779A-F3C0-A50E-1087-FDEDADCC16E1}"/>
              </a:ext>
            </a:extLst>
          </p:cNvPr>
          <p:cNvSpPr txBox="1"/>
          <p:nvPr/>
        </p:nvSpPr>
        <p:spPr>
          <a:xfrm>
            <a:off x="8458200" y="3197204"/>
            <a:ext cx="6172200" cy="4841895"/>
          </a:xfrm>
          <a:prstGeom prst="rect">
            <a:avLst/>
          </a:prstGeom>
          <a:noFill/>
        </p:spPr>
        <p:txBody>
          <a:bodyPr wrap="square" rtlCol="0">
            <a:spAutoFit/>
          </a:bodyPr>
          <a:lstStyle/>
          <a:p>
            <a:endParaRPr lang="en-IN" dirty="0"/>
          </a:p>
        </p:txBody>
      </p:sp>
      <p:sp>
        <p:nvSpPr>
          <p:cNvPr id="20" name="Rectangle 6">
            <a:extLst>
              <a:ext uri="{FF2B5EF4-FFF2-40B4-BE49-F238E27FC236}">
                <a16:creationId xmlns:a16="http://schemas.microsoft.com/office/drawing/2014/main" id="{DC5EE3F9-84C4-E191-FAEF-A28E1743E362}"/>
              </a:ext>
            </a:extLst>
          </p:cNvPr>
          <p:cNvSpPr>
            <a:spLocks noChangeArrowheads="1"/>
          </p:cNvSpPr>
          <p:nvPr/>
        </p:nvSpPr>
        <p:spPr bwMode="auto">
          <a:xfrm>
            <a:off x="5940827" y="2021417"/>
            <a:ext cx="9891224" cy="556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marR="0" lvl="0" indent="-457200" algn="just" defTabSz="914400" rtl="0" eaLnBrk="0" fontAlgn="base" latinLnBrk="0" hangingPunct="0">
              <a:lnSpc>
                <a:spcPct val="150000"/>
              </a:lnSpc>
              <a:spcBef>
                <a:spcPct val="0"/>
              </a:spcBef>
              <a:spcAft>
                <a:spcPct val="0"/>
              </a:spcAft>
              <a:buClrTx/>
              <a:buSzTx/>
              <a:buFont typeface="+mj-lt"/>
              <a:buAutoNum type="arabicPeriod"/>
              <a:tabLst/>
            </a:pPr>
            <a:endParaRPr kumimoji="0" lang="en-US" altLang="en-US" sz="2400" b="0" i="0" u="none" strike="noStrike" cap="none" normalizeH="0" baseline="0" dirty="0">
              <a:ln>
                <a:noFill/>
              </a:ln>
              <a:solidFill>
                <a:schemeClr val="tx1"/>
              </a:solidFill>
              <a:effectLst/>
              <a:latin typeface="Inria Serif" panose="020B0604020202020204" charset="0"/>
            </a:endParaRPr>
          </a:p>
          <a:p>
            <a:pPr marL="457200" marR="0" lvl="0" indent="-4572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Inria Serif" panose="020B0604020202020204" charset="0"/>
              </a:rPr>
              <a:t> Over 84% return in both phases.</a:t>
            </a:r>
          </a:p>
          <a:p>
            <a:pPr marL="457200" marR="0" lvl="0" indent="-4572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Inria Serif" panose="020B0604020202020204" charset="0"/>
              </a:rPr>
              <a:t> More than double SPY in Phase 1 and three times in Phase 3.</a:t>
            </a:r>
          </a:p>
          <a:p>
            <a:pPr marL="457200" marR="0" lvl="0" indent="-4572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Inria Serif" panose="020B0604020202020204" charset="0"/>
              </a:rPr>
              <a:t> Sharpe ratio improved from 1.52 to 1.79 from phase 1 to phase 3.</a:t>
            </a:r>
          </a:p>
          <a:p>
            <a:pPr marL="457200" marR="0" lvl="0" indent="-4572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Inria Serif" panose="020B0604020202020204" charset="0"/>
              </a:rPr>
              <a:t> Portfolio survived and recovered from COVID crash without human intervention .</a:t>
            </a:r>
          </a:p>
          <a:p>
            <a:pPr marL="457200" marR="0" lvl="0" indent="-457200" algn="just"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400" b="0" i="0" u="none" strike="noStrike" cap="none" normalizeH="0" baseline="0" dirty="0">
                <a:ln>
                  <a:noFill/>
                </a:ln>
                <a:solidFill>
                  <a:schemeClr val="tx1"/>
                </a:solidFill>
                <a:effectLst/>
                <a:latin typeface="Inria Serif" panose="020B0604020202020204" charset="0"/>
              </a:rPr>
              <a:t> 77% optimisation improvement rate in Phase 1 and 53.8% in Phase 3.</a:t>
            </a:r>
          </a:p>
          <a:p>
            <a:pPr marL="457200" indent="-457200" algn="just" eaLnBrk="0" fontAlgn="base" hangingPunct="0">
              <a:lnSpc>
                <a:spcPct val="150000"/>
              </a:lnSpc>
              <a:spcBef>
                <a:spcPct val="0"/>
              </a:spcBef>
              <a:spcAft>
                <a:spcPct val="0"/>
              </a:spcAft>
              <a:buFont typeface="+mj-lt"/>
              <a:buAutoNum type="arabicPeriod"/>
            </a:pPr>
            <a:r>
              <a:rPr lang="en-US" sz="2400" dirty="0">
                <a:latin typeface="Inria Serif" panose="020B0604020202020204" charset="0"/>
              </a:rPr>
              <a:t>Long win rate improved from 67.6% to 81.8% from phase 1 and phase3.</a:t>
            </a:r>
            <a:endParaRPr kumimoji="0" lang="en-US" altLang="en-US" sz="2400" b="0" i="0" u="none" strike="noStrike" cap="none" normalizeH="0" baseline="0" dirty="0">
              <a:ln>
                <a:noFill/>
              </a:ln>
              <a:solidFill>
                <a:schemeClr val="tx1"/>
              </a:solidFill>
              <a:effectLst/>
              <a:latin typeface="Inria Serif" panose="020B0604020202020204" charset="0"/>
            </a:endParaRPr>
          </a:p>
        </p:txBody>
      </p:sp>
    </p:spTree>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F9D68-318B-F0C0-AC2C-313BFE843DC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395C8E8-74E4-CBAC-123F-86BDC01B940F}"/>
              </a:ext>
            </a:extLst>
          </p:cNvPr>
          <p:cNvSpPr/>
          <p:nvPr/>
        </p:nvSpPr>
        <p:spPr>
          <a:xfrm>
            <a:off x="30480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a:extLst>
              <a:ext uri="{FF2B5EF4-FFF2-40B4-BE49-F238E27FC236}">
                <a16:creationId xmlns:a16="http://schemas.microsoft.com/office/drawing/2014/main" id="{535BC520-5336-9514-55E8-567ACE671313}"/>
              </a:ext>
            </a:extLst>
          </p:cNvPr>
          <p:cNvSpPr/>
          <p:nvPr/>
        </p:nvSpPr>
        <p:spPr>
          <a:xfrm rot="-10800000">
            <a:off x="10277910" y="-1756388"/>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1823287C-C6E3-D4E2-B3A0-767A8D74B421}"/>
              </a:ext>
            </a:extLst>
          </p:cNvPr>
          <p:cNvSpPr/>
          <p:nvPr/>
        </p:nvSpPr>
        <p:spPr>
          <a:xfrm rot="-10800000">
            <a:off x="2921059" y="9419326"/>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Freeform 5">
            <a:extLst>
              <a:ext uri="{FF2B5EF4-FFF2-40B4-BE49-F238E27FC236}">
                <a16:creationId xmlns:a16="http://schemas.microsoft.com/office/drawing/2014/main" id="{EF63F4C3-8736-F5E0-1CD7-E1AD68AFEB2E}"/>
              </a:ext>
            </a:extLst>
          </p:cNvPr>
          <p:cNvSpPr/>
          <p:nvPr/>
        </p:nvSpPr>
        <p:spPr>
          <a:xfrm rot="-5400000">
            <a:off x="12493238" y="3824618"/>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a:extLst>
              <a:ext uri="{FF2B5EF4-FFF2-40B4-BE49-F238E27FC236}">
                <a16:creationId xmlns:a16="http://schemas.microsoft.com/office/drawing/2014/main" id="{7F1EACB2-4F9B-BE4F-03FC-2EF1EA87EBD8}"/>
              </a:ext>
            </a:extLst>
          </p:cNvPr>
          <p:cNvSpPr/>
          <p:nvPr/>
        </p:nvSpPr>
        <p:spPr>
          <a:xfrm rot="-5400000">
            <a:off x="-4404982" y="5794762"/>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FA097326-B0A1-9189-C9CA-D5B5326EFDED}"/>
              </a:ext>
            </a:extLst>
          </p:cNvPr>
          <p:cNvSpPr/>
          <p:nvPr/>
        </p:nvSpPr>
        <p:spPr>
          <a:xfrm>
            <a:off x="10277910" y="9258300"/>
            <a:ext cx="7315200" cy="322053"/>
          </a:xfrm>
          <a:custGeom>
            <a:avLst/>
            <a:gdLst/>
            <a:ahLst/>
            <a:cxnLst/>
            <a:rect l="l" t="t" r="r" b="b"/>
            <a:pathLst>
              <a:path w="7315200" h="322053">
                <a:moveTo>
                  <a:pt x="0" y="0"/>
                </a:moveTo>
                <a:lnTo>
                  <a:pt x="7315200" y="0"/>
                </a:lnTo>
                <a:lnTo>
                  <a:pt x="7315200" y="322053"/>
                </a:lnTo>
                <a:lnTo>
                  <a:pt x="0" y="32205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8" name="Freeform 8">
            <a:extLst>
              <a:ext uri="{FF2B5EF4-FFF2-40B4-BE49-F238E27FC236}">
                <a16:creationId xmlns:a16="http://schemas.microsoft.com/office/drawing/2014/main" id="{B52952D1-17C0-391A-21EE-F149D0F1F86F}"/>
              </a:ext>
            </a:extLst>
          </p:cNvPr>
          <p:cNvSpPr/>
          <p:nvPr/>
        </p:nvSpPr>
        <p:spPr>
          <a:xfrm flipH="1">
            <a:off x="694890" y="406978"/>
            <a:ext cx="7315200" cy="322053"/>
          </a:xfrm>
          <a:custGeom>
            <a:avLst/>
            <a:gdLst/>
            <a:ahLst/>
            <a:cxnLst/>
            <a:rect l="l" t="t" r="r" b="b"/>
            <a:pathLst>
              <a:path w="7315200" h="322053">
                <a:moveTo>
                  <a:pt x="7315200" y="0"/>
                </a:moveTo>
                <a:lnTo>
                  <a:pt x="0" y="0"/>
                </a:lnTo>
                <a:lnTo>
                  <a:pt x="0" y="322052"/>
                </a:lnTo>
                <a:lnTo>
                  <a:pt x="7315200" y="322052"/>
                </a:lnTo>
                <a:lnTo>
                  <a:pt x="731520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grpSp>
        <p:nvGrpSpPr>
          <p:cNvPr id="9" name="Group 9">
            <a:extLst>
              <a:ext uri="{FF2B5EF4-FFF2-40B4-BE49-F238E27FC236}">
                <a16:creationId xmlns:a16="http://schemas.microsoft.com/office/drawing/2014/main" id="{FC0BAEF7-9750-F05E-C310-A6B39402959E}"/>
              </a:ext>
            </a:extLst>
          </p:cNvPr>
          <p:cNvGrpSpPr/>
          <p:nvPr/>
        </p:nvGrpSpPr>
        <p:grpSpPr>
          <a:xfrm>
            <a:off x="1028700" y="3719976"/>
            <a:ext cx="7584757" cy="5005939"/>
            <a:chOff x="0" y="0"/>
            <a:chExt cx="635000" cy="419100"/>
          </a:xfrm>
        </p:grpSpPr>
        <p:sp>
          <p:nvSpPr>
            <p:cNvPr id="10" name="Freeform 10">
              <a:extLst>
                <a:ext uri="{FF2B5EF4-FFF2-40B4-BE49-F238E27FC236}">
                  <a16:creationId xmlns:a16="http://schemas.microsoft.com/office/drawing/2014/main" id="{687B0383-208A-E8B3-2753-CB6FC68EBCEC}"/>
                </a:ext>
              </a:extLst>
            </p:cNvPr>
            <p:cNvSpPr/>
            <p:nvPr/>
          </p:nvSpPr>
          <p:spPr>
            <a:xfrm>
              <a:off x="0" y="0"/>
              <a:ext cx="635000" cy="419100"/>
            </a:xfrm>
            <a:custGeom>
              <a:avLst/>
              <a:gdLst/>
              <a:ahLst/>
              <a:cxnLst/>
              <a:rect l="l" t="t" r="r" b="b"/>
              <a:pathLst>
                <a:path w="635000" h="419100">
                  <a:moveTo>
                    <a:pt x="0" y="0"/>
                  </a:moveTo>
                  <a:lnTo>
                    <a:pt x="635000" y="0"/>
                  </a:lnTo>
                  <a:lnTo>
                    <a:pt x="635000" y="419100"/>
                  </a:lnTo>
                  <a:lnTo>
                    <a:pt x="0" y="419100"/>
                  </a:lnTo>
                  <a:close/>
                </a:path>
              </a:pathLst>
            </a:custGeom>
            <a:solidFill>
              <a:srgbClr val="F8C457"/>
            </a:solidFill>
          </p:spPr>
          <p:txBody>
            <a:bodyPr/>
            <a:lstStyle/>
            <a:p>
              <a:endParaRPr lang="en-IN"/>
            </a:p>
          </p:txBody>
        </p:sp>
        <p:sp>
          <p:nvSpPr>
            <p:cNvPr id="11" name="TextBox 11">
              <a:extLst>
                <a:ext uri="{FF2B5EF4-FFF2-40B4-BE49-F238E27FC236}">
                  <a16:creationId xmlns:a16="http://schemas.microsoft.com/office/drawing/2014/main" id="{F1D0EFF1-EE51-0D3F-2330-762C62B858CC}"/>
                </a:ext>
              </a:extLst>
            </p:cNvPr>
            <p:cNvSpPr txBox="1"/>
            <p:nvPr/>
          </p:nvSpPr>
          <p:spPr>
            <a:xfrm>
              <a:off x="0" y="-38100"/>
              <a:ext cx="635000" cy="457200"/>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a:extLst>
              <a:ext uri="{FF2B5EF4-FFF2-40B4-BE49-F238E27FC236}">
                <a16:creationId xmlns:a16="http://schemas.microsoft.com/office/drawing/2014/main" id="{2678F9E8-8AFF-1FBC-3577-AAC57AE6927C}"/>
              </a:ext>
            </a:extLst>
          </p:cNvPr>
          <p:cNvSpPr txBox="1"/>
          <p:nvPr/>
        </p:nvSpPr>
        <p:spPr>
          <a:xfrm>
            <a:off x="3265115" y="1472076"/>
            <a:ext cx="12014632" cy="1145635"/>
          </a:xfrm>
          <a:prstGeom prst="rect">
            <a:avLst/>
          </a:prstGeom>
        </p:spPr>
        <p:txBody>
          <a:bodyPr lIns="0" tIns="0" rIns="0" bIns="0" rtlCol="0" anchor="t">
            <a:spAutoFit/>
          </a:bodyPr>
          <a:lstStyle/>
          <a:p>
            <a:pPr lvl="0" algn="ctr">
              <a:lnSpc>
                <a:spcPts val="9480"/>
              </a:lnSpc>
              <a:spcBef>
                <a:spcPct val="0"/>
              </a:spcBef>
            </a:pPr>
            <a:r>
              <a:rPr lang="en-IN" sz="6600" dirty="0">
                <a:latin typeface="Arial MT Pro Bold" panose="020B0604020202020204" charset="0"/>
              </a:rPr>
              <a:t>Limitations and Future Work</a:t>
            </a:r>
            <a:endParaRPr lang="en-US" sz="6600" b="1" dirty="0">
              <a:solidFill>
                <a:srgbClr val="000000"/>
              </a:solidFill>
              <a:latin typeface="Arial MT Pro Bold" panose="020B0604020202020204" charset="0"/>
              <a:ea typeface="Arial MT Pro Bold"/>
              <a:cs typeface="Arial MT Pro Bold"/>
              <a:sym typeface="Arial MT Pro Bold"/>
            </a:endParaRPr>
          </a:p>
        </p:txBody>
      </p:sp>
      <p:grpSp>
        <p:nvGrpSpPr>
          <p:cNvPr id="14" name="Group 14">
            <a:extLst>
              <a:ext uri="{FF2B5EF4-FFF2-40B4-BE49-F238E27FC236}">
                <a16:creationId xmlns:a16="http://schemas.microsoft.com/office/drawing/2014/main" id="{448C5105-7385-06CD-8F26-ED0E1E01790B}"/>
              </a:ext>
            </a:extLst>
          </p:cNvPr>
          <p:cNvGrpSpPr/>
          <p:nvPr/>
        </p:nvGrpSpPr>
        <p:grpSpPr>
          <a:xfrm>
            <a:off x="9665234" y="3719976"/>
            <a:ext cx="7584757" cy="5005939"/>
            <a:chOff x="0" y="0"/>
            <a:chExt cx="635000" cy="419100"/>
          </a:xfrm>
        </p:grpSpPr>
        <p:sp>
          <p:nvSpPr>
            <p:cNvPr id="15" name="Freeform 15">
              <a:extLst>
                <a:ext uri="{FF2B5EF4-FFF2-40B4-BE49-F238E27FC236}">
                  <a16:creationId xmlns:a16="http://schemas.microsoft.com/office/drawing/2014/main" id="{05DA5C7D-1D6B-2050-DCC2-161535B9F5E3}"/>
                </a:ext>
              </a:extLst>
            </p:cNvPr>
            <p:cNvSpPr/>
            <p:nvPr/>
          </p:nvSpPr>
          <p:spPr>
            <a:xfrm>
              <a:off x="0" y="0"/>
              <a:ext cx="635000" cy="419100"/>
            </a:xfrm>
            <a:custGeom>
              <a:avLst/>
              <a:gdLst/>
              <a:ahLst/>
              <a:cxnLst/>
              <a:rect l="l" t="t" r="r" b="b"/>
              <a:pathLst>
                <a:path w="635000" h="419100">
                  <a:moveTo>
                    <a:pt x="0" y="0"/>
                  </a:moveTo>
                  <a:lnTo>
                    <a:pt x="635000" y="0"/>
                  </a:lnTo>
                  <a:lnTo>
                    <a:pt x="635000" y="419100"/>
                  </a:lnTo>
                  <a:lnTo>
                    <a:pt x="0" y="419100"/>
                  </a:lnTo>
                  <a:close/>
                </a:path>
              </a:pathLst>
            </a:custGeom>
            <a:solidFill>
              <a:srgbClr val="25CFFE"/>
            </a:solidFill>
          </p:spPr>
          <p:txBody>
            <a:bodyPr/>
            <a:lstStyle/>
            <a:p>
              <a:endParaRPr lang="en-IN"/>
            </a:p>
          </p:txBody>
        </p:sp>
        <p:sp>
          <p:nvSpPr>
            <p:cNvPr id="16" name="TextBox 16">
              <a:extLst>
                <a:ext uri="{FF2B5EF4-FFF2-40B4-BE49-F238E27FC236}">
                  <a16:creationId xmlns:a16="http://schemas.microsoft.com/office/drawing/2014/main" id="{26E7EC41-6DAB-E954-D649-20DC4C8B470E}"/>
                </a:ext>
              </a:extLst>
            </p:cNvPr>
            <p:cNvSpPr txBox="1"/>
            <p:nvPr/>
          </p:nvSpPr>
          <p:spPr>
            <a:xfrm>
              <a:off x="0" y="-38100"/>
              <a:ext cx="635000" cy="457200"/>
            </a:xfrm>
            <a:prstGeom prst="rect">
              <a:avLst/>
            </a:prstGeom>
          </p:spPr>
          <p:txBody>
            <a:bodyPr lIns="50800" tIns="50800" rIns="50800" bIns="50800" rtlCol="0" anchor="ctr"/>
            <a:lstStyle/>
            <a:p>
              <a:pPr algn="ctr">
                <a:lnSpc>
                  <a:spcPts val="2659"/>
                </a:lnSpc>
                <a:spcBef>
                  <a:spcPct val="0"/>
                </a:spcBef>
              </a:pPr>
              <a:endParaRPr/>
            </a:p>
          </p:txBody>
        </p:sp>
      </p:grpSp>
      <p:sp>
        <p:nvSpPr>
          <p:cNvPr id="17" name="TextBox 17">
            <a:extLst>
              <a:ext uri="{FF2B5EF4-FFF2-40B4-BE49-F238E27FC236}">
                <a16:creationId xmlns:a16="http://schemas.microsoft.com/office/drawing/2014/main" id="{4F63E6DB-8708-71BB-66D1-64180629E883}"/>
              </a:ext>
            </a:extLst>
          </p:cNvPr>
          <p:cNvSpPr txBox="1"/>
          <p:nvPr/>
        </p:nvSpPr>
        <p:spPr>
          <a:xfrm>
            <a:off x="9982200" y="3948544"/>
            <a:ext cx="7146344" cy="4368312"/>
          </a:xfrm>
          <a:prstGeom prst="rect">
            <a:avLst/>
          </a:prstGeom>
        </p:spPr>
        <p:txBody>
          <a:bodyPr lIns="0" tIns="0" rIns="0" bIns="0" rtlCol="0" anchor="t">
            <a:spAutoFit/>
          </a:bodyPr>
          <a:lstStyle/>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Evaluate in live paper trading environment </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Test with larger models such as Llama 3.1 70B </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Include additional baseline strategies </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Extend to other asset classes such as bonds and crypto </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Source more comprehensive social media data covering 2020 </a:t>
            </a:r>
          </a:p>
          <a:p>
            <a:pPr marL="759459" lvl="1" indent="-457200" algn="just">
              <a:lnSpc>
                <a:spcPct val="150000"/>
              </a:lnSpc>
              <a:buFont typeface="+mj-lt"/>
              <a:buAutoNum type="arabicPeriod"/>
            </a:pPr>
            <a:endParaRPr lang="en-US" sz="2400" dirty="0">
              <a:solidFill>
                <a:srgbClr val="000000"/>
              </a:solidFill>
              <a:latin typeface="Inria Serif" panose="020B0604020202020204" charset="0"/>
              <a:ea typeface="Inria Serif"/>
              <a:cs typeface="Inria Serif"/>
              <a:sym typeface="Inria Serif"/>
            </a:endParaRPr>
          </a:p>
        </p:txBody>
      </p:sp>
      <p:sp>
        <p:nvSpPr>
          <p:cNvPr id="21" name="TextBox 20">
            <a:extLst>
              <a:ext uri="{FF2B5EF4-FFF2-40B4-BE49-F238E27FC236}">
                <a16:creationId xmlns:a16="http://schemas.microsoft.com/office/drawing/2014/main" id="{F3F197A6-8BAC-F1C9-65FE-3100BD4A59F6}"/>
              </a:ext>
            </a:extLst>
          </p:cNvPr>
          <p:cNvSpPr txBox="1"/>
          <p:nvPr/>
        </p:nvSpPr>
        <p:spPr>
          <a:xfrm>
            <a:off x="1384967" y="3421227"/>
            <a:ext cx="6319185" cy="4758354"/>
          </a:xfrm>
          <a:prstGeom prst="rect">
            <a:avLst/>
          </a:prstGeom>
          <a:noFill/>
        </p:spPr>
        <p:txBody>
          <a:bodyPr wrap="square" rtlCol="0">
            <a:spAutoFit/>
          </a:bodyPr>
          <a:lstStyle/>
          <a:p>
            <a:pPr marL="457200" lvl="0" indent="-457200" eaLnBrk="0" fontAlgn="base" hangingPunct="0">
              <a:lnSpc>
                <a:spcPct val="150000"/>
              </a:lnSpc>
              <a:spcBef>
                <a:spcPct val="0"/>
              </a:spcBef>
              <a:spcAft>
                <a:spcPct val="0"/>
              </a:spcAft>
              <a:buFont typeface="+mj-lt"/>
              <a:buAutoNum type="arabicPeriod"/>
            </a:pPr>
            <a:endParaRPr lang="en-US" altLang="en-US" sz="2400" dirty="0">
              <a:latin typeface="Inria Serif" panose="020B0604020202020204" charset="0"/>
            </a:endParaRPr>
          </a:p>
          <a:p>
            <a:pPr marL="457200" lvl="0" indent="-457200" eaLnBrk="0" fontAlgn="base" hangingPunct="0">
              <a:lnSpc>
                <a:spcPct val="150000"/>
              </a:lnSpc>
              <a:spcBef>
                <a:spcPct val="0"/>
              </a:spcBef>
              <a:spcAft>
                <a:spcPct val="0"/>
              </a:spcAft>
              <a:buFont typeface="+mj-lt"/>
              <a:buAutoNum type="arabicPeriod"/>
            </a:pPr>
            <a:r>
              <a:rPr lang="en-US" altLang="en-US" sz="2400" dirty="0" err="1">
                <a:latin typeface="Inria Serif" panose="020B0604020202020204" charset="0"/>
              </a:rPr>
              <a:t>Backtesting</a:t>
            </a:r>
            <a:r>
              <a:rPr lang="en-US" altLang="en-US" sz="2400" dirty="0">
                <a:latin typeface="Inria Serif" panose="020B0604020202020204" charset="0"/>
              </a:rPr>
              <a:t> only, not live trading </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Potential LLM temporal leakage from pretraining data </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Phase 2 excluded due to computational cost.</a:t>
            </a:r>
          </a:p>
          <a:p>
            <a:pPr marL="457200" lvl="0" indent="-457200" eaLnBrk="0" fontAlgn="base" hangingPunct="0">
              <a:lnSpc>
                <a:spcPct val="150000"/>
              </a:lnSpc>
              <a:spcBef>
                <a:spcPct val="0"/>
              </a:spcBef>
              <a:spcAft>
                <a:spcPct val="0"/>
              </a:spcAft>
              <a:buFont typeface="+mj-lt"/>
              <a:buAutoNum type="arabicPeriod"/>
            </a:pPr>
            <a:r>
              <a:rPr lang="en-US" altLang="en-US" sz="2400" dirty="0">
                <a:latin typeface="Inria Serif" panose="020B0604020202020204" charset="0"/>
              </a:rPr>
              <a:t>Only SPY used as benchmark </a:t>
            </a:r>
          </a:p>
          <a:p>
            <a:pPr lvl="0" eaLnBrk="0" fontAlgn="base" hangingPunct="0">
              <a:lnSpc>
                <a:spcPct val="150000"/>
              </a:lnSpc>
              <a:spcBef>
                <a:spcPct val="0"/>
              </a:spcBef>
              <a:spcAft>
                <a:spcPct val="0"/>
              </a:spcAft>
              <a:buFontTx/>
              <a:buChar char="•"/>
            </a:pPr>
            <a:endParaRPr lang="en-US" altLang="en-US" dirty="0">
              <a:latin typeface="Arial" panose="020B0604020202020204" pitchFamily="34" charset="0"/>
            </a:endParaRPr>
          </a:p>
          <a:p>
            <a:pPr>
              <a:lnSpc>
                <a:spcPct val="150000"/>
              </a:lnSpc>
            </a:pPr>
            <a:endParaRPr lang="en-IN" dirty="0"/>
          </a:p>
        </p:txBody>
      </p:sp>
    </p:spTree>
    <p:extLst>
      <p:ext uri="{BB962C8B-B14F-4D97-AF65-F5344CB8AC3E}">
        <p14:creationId xmlns:p14="http://schemas.microsoft.com/office/powerpoint/2010/main" val="1951036984"/>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835BB-F915-2502-3FDA-190F4BC0A68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5F4BCAD-B2CB-4758-DC59-04A9BE124DC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dirty="0"/>
          </a:p>
        </p:txBody>
      </p:sp>
      <p:sp>
        <p:nvSpPr>
          <p:cNvPr id="3" name="Freeform 3">
            <a:extLst>
              <a:ext uri="{FF2B5EF4-FFF2-40B4-BE49-F238E27FC236}">
                <a16:creationId xmlns:a16="http://schemas.microsoft.com/office/drawing/2014/main" id="{18299E0A-6B5C-6C75-A1CC-89987318A84E}"/>
              </a:ext>
            </a:extLst>
          </p:cNvPr>
          <p:cNvSpPr/>
          <p:nvPr/>
        </p:nvSpPr>
        <p:spPr>
          <a:xfrm>
            <a:off x="4179417" y="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A958F5CD-1D2D-BCAF-520D-EF52DB98EAF9}"/>
              </a:ext>
            </a:extLst>
          </p:cNvPr>
          <p:cNvGrpSpPr/>
          <p:nvPr/>
        </p:nvGrpSpPr>
        <p:grpSpPr>
          <a:xfrm>
            <a:off x="0" y="0"/>
            <a:ext cx="5343082" cy="10287000"/>
            <a:chOff x="0" y="0"/>
            <a:chExt cx="447326" cy="861233"/>
          </a:xfrm>
        </p:grpSpPr>
        <p:sp>
          <p:nvSpPr>
            <p:cNvPr id="5" name="Freeform 5">
              <a:extLst>
                <a:ext uri="{FF2B5EF4-FFF2-40B4-BE49-F238E27FC236}">
                  <a16:creationId xmlns:a16="http://schemas.microsoft.com/office/drawing/2014/main" id="{6ABD84AD-ED8D-1F7A-185D-0D147081E1A6}"/>
                </a:ext>
              </a:extLst>
            </p:cNvPr>
            <p:cNvSpPr/>
            <p:nvPr/>
          </p:nvSpPr>
          <p:spPr>
            <a:xfrm>
              <a:off x="0" y="0"/>
              <a:ext cx="447326" cy="861233"/>
            </a:xfrm>
            <a:custGeom>
              <a:avLst/>
              <a:gdLst/>
              <a:ahLst/>
              <a:cxnLst/>
              <a:rect l="l" t="t" r="r" b="b"/>
              <a:pathLst>
                <a:path w="447326" h="861233">
                  <a:moveTo>
                    <a:pt x="0" y="0"/>
                  </a:moveTo>
                  <a:lnTo>
                    <a:pt x="447326" y="0"/>
                  </a:lnTo>
                  <a:lnTo>
                    <a:pt x="447326" y="861233"/>
                  </a:lnTo>
                  <a:lnTo>
                    <a:pt x="0" y="861233"/>
                  </a:lnTo>
                  <a:close/>
                </a:path>
              </a:pathLst>
            </a:custGeom>
            <a:solidFill>
              <a:srgbClr val="F8C457"/>
            </a:solidFill>
          </p:spPr>
          <p:txBody>
            <a:bodyPr/>
            <a:lstStyle/>
            <a:p>
              <a:endParaRPr lang="en-IN"/>
            </a:p>
          </p:txBody>
        </p:sp>
        <p:sp>
          <p:nvSpPr>
            <p:cNvPr id="6" name="TextBox 6">
              <a:extLst>
                <a:ext uri="{FF2B5EF4-FFF2-40B4-BE49-F238E27FC236}">
                  <a16:creationId xmlns:a16="http://schemas.microsoft.com/office/drawing/2014/main" id="{13B284FB-15DE-8FF5-7810-67EFA0E63E0A}"/>
                </a:ext>
              </a:extLst>
            </p:cNvPr>
            <p:cNvSpPr txBox="1"/>
            <p:nvPr/>
          </p:nvSpPr>
          <p:spPr>
            <a:xfrm>
              <a:off x="0" y="-38100"/>
              <a:ext cx="447326" cy="89933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a:extLst>
              <a:ext uri="{FF2B5EF4-FFF2-40B4-BE49-F238E27FC236}">
                <a16:creationId xmlns:a16="http://schemas.microsoft.com/office/drawing/2014/main" id="{2D3E8D37-0A45-8EF9-2BEA-5EDFA22EA5D0}"/>
              </a:ext>
            </a:extLst>
          </p:cNvPr>
          <p:cNvSpPr txBox="1"/>
          <p:nvPr/>
        </p:nvSpPr>
        <p:spPr>
          <a:xfrm rot="-5400000">
            <a:off x="-1307466" y="4527947"/>
            <a:ext cx="8057740" cy="1231106"/>
          </a:xfrm>
          <a:prstGeom prst="rect">
            <a:avLst/>
          </a:prstGeom>
        </p:spPr>
        <p:txBody>
          <a:bodyPr lIns="0" tIns="0" rIns="0" bIns="0" rtlCol="0" anchor="t">
            <a:spAutoFit/>
          </a:bodyPr>
          <a:lstStyle/>
          <a:p>
            <a:pPr lvl="0" algn="ctr">
              <a:lnSpc>
                <a:spcPts val="9600"/>
              </a:lnSpc>
              <a:spcBef>
                <a:spcPct val="0"/>
              </a:spcBef>
            </a:pPr>
            <a:r>
              <a:rPr lang="en-US" sz="8000" b="1" dirty="0">
                <a:solidFill>
                  <a:srgbClr val="000000"/>
                </a:solidFill>
                <a:latin typeface="Arial MT Pro Bold" panose="020B0604020202020204" charset="0"/>
                <a:ea typeface="Arial MT Pro Bold"/>
                <a:cs typeface="Arial MT Pro Bold"/>
                <a:sym typeface="Arial MT Pro Bold"/>
              </a:rPr>
              <a:t>Co</a:t>
            </a:r>
            <a:r>
              <a:rPr lang="en-US" altLang="en-US" sz="8000" dirty="0">
                <a:latin typeface="Arial MT Pro Bold" panose="020B0604020202020204" charset="0"/>
              </a:rPr>
              <a:t>n</a:t>
            </a:r>
            <a:r>
              <a:rPr lang="en-US" sz="8000" b="1" dirty="0">
                <a:solidFill>
                  <a:srgbClr val="000000"/>
                </a:solidFill>
                <a:latin typeface="Arial MT Pro Bold" panose="020B0604020202020204" charset="0"/>
                <a:ea typeface="Arial MT Pro Bold"/>
                <a:cs typeface="Arial MT Pro Bold"/>
                <a:sym typeface="Arial MT Pro Bold"/>
              </a:rPr>
              <a:t>clusio</a:t>
            </a:r>
            <a:r>
              <a:rPr lang="en-US" altLang="en-US" sz="8000" dirty="0">
                <a:latin typeface="Arial MT Pro Bold" panose="020B0604020202020204" charset="0"/>
              </a:rPr>
              <a:t>n</a:t>
            </a:r>
            <a:endParaRPr lang="en-US" sz="8000" b="1" dirty="0">
              <a:solidFill>
                <a:srgbClr val="000000"/>
              </a:solidFill>
              <a:latin typeface="Arial MT Pro Bold" panose="020B0604020202020204" charset="0"/>
              <a:ea typeface="Arial MT Pro Bold"/>
              <a:cs typeface="Arial MT Pro Bold"/>
              <a:sym typeface="Arial MT Pro Bold"/>
            </a:endParaRPr>
          </a:p>
        </p:txBody>
      </p:sp>
      <p:sp>
        <p:nvSpPr>
          <p:cNvPr id="8" name="TextBox 8">
            <a:extLst>
              <a:ext uri="{FF2B5EF4-FFF2-40B4-BE49-F238E27FC236}">
                <a16:creationId xmlns:a16="http://schemas.microsoft.com/office/drawing/2014/main" id="{6308A79B-23FB-9441-4CE7-FF6E2E142F1C}"/>
              </a:ext>
            </a:extLst>
          </p:cNvPr>
          <p:cNvSpPr txBox="1"/>
          <p:nvPr/>
        </p:nvSpPr>
        <p:spPr>
          <a:xfrm>
            <a:off x="6114607" y="1352990"/>
            <a:ext cx="9543665" cy="491225"/>
          </a:xfrm>
          <a:prstGeom prst="rect">
            <a:avLst/>
          </a:prstGeom>
        </p:spPr>
        <p:txBody>
          <a:bodyPr lIns="0" tIns="0" rIns="0" bIns="0" rtlCol="0" anchor="t">
            <a:spAutoFit/>
          </a:bodyPr>
          <a:lstStyle/>
          <a:p>
            <a:pPr marL="604519" lvl="1" indent="-302260" algn="just">
              <a:lnSpc>
                <a:spcPts val="4199"/>
              </a:lnSpc>
              <a:buFont typeface="Arial"/>
              <a:buChar char="•"/>
            </a:pPr>
            <a:endParaRPr lang="en-US" sz="2799" u="none" dirty="0">
              <a:solidFill>
                <a:srgbClr val="000000"/>
              </a:solidFill>
              <a:latin typeface="Inria Serif"/>
              <a:ea typeface="Inria Serif"/>
              <a:cs typeface="Inria Serif"/>
              <a:sym typeface="Inria Serif"/>
            </a:endParaRPr>
          </a:p>
        </p:txBody>
      </p:sp>
      <p:sp>
        <p:nvSpPr>
          <p:cNvPr id="9" name="Freeform 9">
            <a:extLst>
              <a:ext uri="{FF2B5EF4-FFF2-40B4-BE49-F238E27FC236}">
                <a16:creationId xmlns:a16="http://schemas.microsoft.com/office/drawing/2014/main" id="{DFB93F5C-547C-5AC7-73C8-ED0D51554211}"/>
              </a:ext>
            </a:extLst>
          </p:cNvPr>
          <p:cNvSpPr/>
          <p:nvPr/>
        </p:nvSpPr>
        <p:spPr>
          <a:xfrm rot="5400000">
            <a:off x="15406685" y="1206441"/>
            <a:ext cx="5089031" cy="2785088"/>
          </a:xfrm>
          <a:custGeom>
            <a:avLst/>
            <a:gdLst/>
            <a:ahLst/>
            <a:cxnLst/>
            <a:rect l="l" t="t" r="r" b="b"/>
            <a:pathLst>
              <a:path w="5089031" h="2785088">
                <a:moveTo>
                  <a:pt x="0" y="0"/>
                </a:moveTo>
                <a:lnTo>
                  <a:pt x="5089031" y="0"/>
                </a:lnTo>
                <a:lnTo>
                  <a:pt x="5089031" y="2785087"/>
                </a:lnTo>
                <a:lnTo>
                  <a:pt x="0" y="27850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77976373-B1E6-DBC4-FEE9-770430AD0E08}"/>
              </a:ext>
            </a:extLst>
          </p:cNvPr>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029993B7-757D-4D5F-329B-AAC52B83335D}"/>
              </a:ext>
            </a:extLst>
          </p:cNvPr>
          <p:cNvSpPr/>
          <p:nvPr/>
        </p:nvSpPr>
        <p:spPr>
          <a:xfrm rot="-5400000" flipH="1">
            <a:off x="682843" y="3496574"/>
            <a:ext cx="7315200" cy="322053"/>
          </a:xfrm>
          <a:custGeom>
            <a:avLst/>
            <a:gdLst/>
            <a:ahLst/>
            <a:cxnLst/>
            <a:rect l="l" t="t" r="r" b="b"/>
            <a:pathLst>
              <a:path w="7315200" h="322053">
                <a:moveTo>
                  <a:pt x="7315200" y="0"/>
                </a:moveTo>
                <a:lnTo>
                  <a:pt x="0" y="0"/>
                </a:lnTo>
                <a:lnTo>
                  <a:pt x="0" y="322052"/>
                </a:lnTo>
                <a:lnTo>
                  <a:pt x="7315200" y="322052"/>
                </a:lnTo>
                <a:lnTo>
                  <a:pt x="731520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BE656EDF-414A-E5C5-0944-AB54D9A39AC2}"/>
              </a:ext>
            </a:extLst>
          </p:cNvPr>
          <p:cNvSpPr/>
          <p:nvPr/>
        </p:nvSpPr>
        <p:spPr>
          <a:xfrm rot="-5400000" flipV="1">
            <a:off x="-2397385" y="6468374"/>
            <a:ext cx="7315200" cy="322053"/>
          </a:xfrm>
          <a:custGeom>
            <a:avLst/>
            <a:gdLst/>
            <a:ahLst/>
            <a:cxnLst/>
            <a:rect l="l" t="t" r="r" b="b"/>
            <a:pathLst>
              <a:path w="7315200" h="322053">
                <a:moveTo>
                  <a:pt x="0" y="322052"/>
                </a:moveTo>
                <a:lnTo>
                  <a:pt x="7315200" y="322052"/>
                </a:lnTo>
                <a:lnTo>
                  <a:pt x="7315200" y="0"/>
                </a:lnTo>
                <a:lnTo>
                  <a:pt x="0" y="0"/>
                </a:lnTo>
                <a:lnTo>
                  <a:pt x="0" y="322052"/>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3" name="Freeform 13">
            <a:extLst>
              <a:ext uri="{FF2B5EF4-FFF2-40B4-BE49-F238E27FC236}">
                <a16:creationId xmlns:a16="http://schemas.microsoft.com/office/drawing/2014/main" id="{6F3B62DD-9868-09C8-1923-A8F18F85ED2A}"/>
              </a:ext>
            </a:extLst>
          </p:cNvPr>
          <p:cNvSpPr/>
          <p:nvPr/>
        </p:nvSpPr>
        <p:spPr>
          <a:xfrm>
            <a:off x="2802366" y="8894456"/>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5" name="TextBox 14">
            <a:extLst>
              <a:ext uri="{FF2B5EF4-FFF2-40B4-BE49-F238E27FC236}">
                <a16:creationId xmlns:a16="http://schemas.microsoft.com/office/drawing/2014/main" id="{F94C9349-14D0-FB48-186A-AC45485BAAC8}"/>
              </a:ext>
            </a:extLst>
          </p:cNvPr>
          <p:cNvSpPr txBox="1"/>
          <p:nvPr/>
        </p:nvSpPr>
        <p:spPr>
          <a:xfrm>
            <a:off x="6027691" y="1598602"/>
            <a:ext cx="9392444" cy="6502614"/>
          </a:xfrm>
          <a:prstGeom prst="rect">
            <a:avLst/>
          </a:prstGeom>
          <a:noFill/>
        </p:spPr>
        <p:txBody>
          <a:bodyPr wrap="square" rtlCol="0">
            <a:spAutoFit/>
          </a:bodyPr>
          <a:lstStyle/>
          <a:p>
            <a:pPr marL="457200" lvl="0" indent="-457200" eaLnBrk="0" fontAlgn="base" hangingPunct="0">
              <a:lnSpc>
                <a:spcPct val="150000"/>
              </a:lnSpc>
              <a:spcBef>
                <a:spcPct val="0"/>
              </a:spcBef>
              <a:spcAft>
                <a:spcPct val="0"/>
              </a:spcAft>
              <a:buFont typeface="+mj-lt"/>
              <a:buAutoNum type="arabicPeriod"/>
            </a:pPr>
            <a:endParaRPr lang="en-US" altLang="en-US" sz="2000" dirty="0">
              <a:latin typeface="Inria Serif" panose="020B0604020202020204" charset="0"/>
            </a:endParaRPr>
          </a:p>
          <a:p>
            <a:pPr marL="457200" lvl="0" indent="-457200" eaLnBrk="0" fontAlgn="base" hangingPunct="0">
              <a:lnSpc>
                <a:spcPct val="150000"/>
              </a:lnSpc>
              <a:spcBef>
                <a:spcPct val="0"/>
              </a:spcBef>
              <a:spcAft>
                <a:spcPct val="0"/>
              </a:spcAft>
              <a:buFont typeface="+mj-lt"/>
              <a:buAutoNum type="arabicPeriod"/>
            </a:pPr>
            <a:r>
              <a:rPr lang="en-US" altLang="en-US" sz="2000" dirty="0">
                <a:latin typeface="Inria Serif" panose="020B0604020202020204" charset="0"/>
              </a:rPr>
              <a:t>A fully autonomous seven-agent framework combining multi-agent collaboration with dynamic prompt optimisation delivered consistent returns of over 84% across two dramatically different market environments, significantly outperforming the SPY benchmark in both phases. </a:t>
            </a:r>
          </a:p>
          <a:p>
            <a:pPr marL="457200" lvl="0" indent="-457200" eaLnBrk="0" fontAlgn="base" hangingPunct="0">
              <a:lnSpc>
                <a:spcPct val="150000"/>
              </a:lnSpc>
              <a:spcBef>
                <a:spcPct val="0"/>
              </a:spcBef>
              <a:spcAft>
                <a:spcPct val="0"/>
              </a:spcAft>
              <a:buFont typeface="+mj-lt"/>
              <a:buAutoNum type="arabicPeriod"/>
            </a:pPr>
            <a:r>
              <a:rPr lang="en-US" altLang="en-US" sz="2000" dirty="0">
                <a:latin typeface="Inria Serif" panose="020B0604020202020204" charset="0"/>
              </a:rPr>
              <a:t>The self-correcting feedback loop proved effective in practice, with Emergency MIPROv2 triggering three times during the COVID crash and the portfolio recovering entirely without human intervention. </a:t>
            </a:r>
          </a:p>
          <a:p>
            <a:pPr marL="457200" lvl="0" indent="-457200" eaLnBrk="0" fontAlgn="base" hangingPunct="0">
              <a:lnSpc>
                <a:spcPct val="150000"/>
              </a:lnSpc>
              <a:spcBef>
                <a:spcPct val="0"/>
              </a:spcBef>
              <a:spcAft>
                <a:spcPct val="0"/>
              </a:spcAft>
              <a:buFont typeface="+mj-lt"/>
              <a:buAutoNum type="arabicPeriod"/>
            </a:pPr>
            <a:r>
              <a:rPr lang="en-US" altLang="en-US" sz="2000" dirty="0">
                <a:latin typeface="Inria Serif" panose="020B0604020202020204" charset="0"/>
              </a:rPr>
              <a:t>These findings suggest that combining </a:t>
            </a:r>
            <a:r>
              <a:rPr lang="en-US" altLang="en-US" sz="2000" dirty="0" err="1">
                <a:latin typeface="Inria Serif" panose="020B0604020202020204" charset="0"/>
              </a:rPr>
              <a:t>specialised</a:t>
            </a:r>
            <a:r>
              <a:rPr lang="en-US" altLang="en-US" sz="2000" dirty="0">
                <a:latin typeface="Inria Serif" panose="020B0604020202020204" charset="0"/>
              </a:rPr>
              <a:t> multi-agent collaboration with continuous prompt optimisation represents a genuinely promising direction for the future of autonomous portfolio management. </a:t>
            </a:r>
          </a:p>
          <a:p>
            <a:pPr marL="457200" indent="-457200">
              <a:lnSpc>
                <a:spcPct val="150000"/>
              </a:lnSpc>
              <a:buFont typeface="+mj-lt"/>
              <a:buAutoNum type="arabicPeriod"/>
            </a:pPr>
            <a:endParaRPr lang="en-IN" sz="2000" dirty="0">
              <a:latin typeface="Inria Serif" panose="020B0604020202020204" charset="0"/>
            </a:endParaRPr>
          </a:p>
        </p:txBody>
      </p:sp>
    </p:spTree>
    <p:extLst>
      <p:ext uri="{BB962C8B-B14F-4D97-AF65-F5344CB8AC3E}">
        <p14:creationId xmlns:p14="http://schemas.microsoft.com/office/powerpoint/2010/main" val="1436365174"/>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4152" y="-2569"/>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rot="-10800000">
            <a:off x="10461657" y="1282436"/>
            <a:ext cx="5089031" cy="2785088"/>
          </a:xfrm>
          <a:custGeom>
            <a:avLst/>
            <a:gdLst/>
            <a:ahLst/>
            <a:cxnLst/>
            <a:rect l="l" t="t" r="r" b="b"/>
            <a:pathLst>
              <a:path w="5089031" h="2785088">
                <a:moveTo>
                  <a:pt x="0" y="0"/>
                </a:moveTo>
                <a:lnTo>
                  <a:pt x="5089031" y="0"/>
                </a:lnTo>
                <a:lnTo>
                  <a:pt x="5089031" y="2785088"/>
                </a:lnTo>
                <a:lnTo>
                  <a:pt x="0" y="27850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rot="-10800000">
            <a:off x="2726614" y="6251869"/>
            <a:ext cx="5089031" cy="2785088"/>
          </a:xfrm>
          <a:custGeom>
            <a:avLst/>
            <a:gdLst/>
            <a:ahLst/>
            <a:cxnLst/>
            <a:rect l="l" t="t" r="r" b="b"/>
            <a:pathLst>
              <a:path w="5089031" h="2785088">
                <a:moveTo>
                  <a:pt x="0" y="0"/>
                </a:moveTo>
                <a:lnTo>
                  <a:pt x="5089031" y="0"/>
                </a:lnTo>
                <a:lnTo>
                  <a:pt x="5089031" y="2785087"/>
                </a:lnTo>
                <a:lnTo>
                  <a:pt x="0" y="27850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Freeform 5"/>
          <p:cNvSpPr/>
          <p:nvPr/>
        </p:nvSpPr>
        <p:spPr>
          <a:xfrm>
            <a:off x="1613530" y="2851413"/>
            <a:ext cx="15060940" cy="4584174"/>
          </a:xfrm>
          <a:custGeom>
            <a:avLst/>
            <a:gdLst/>
            <a:ahLst/>
            <a:cxnLst/>
            <a:rect l="l" t="t" r="r" b="b"/>
            <a:pathLst>
              <a:path w="15060940" h="4584174">
                <a:moveTo>
                  <a:pt x="0" y="0"/>
                </a:moveTo>
                <a:lnTo>
                  <a:pt x="15060940" y="0"/>
                </a:lnTo>
                <a:lnTo>
                  <a:pt x="15060940" y="4584174"/>
                </a:lnTo>
                <a:lnTo>
                  <a:pt x="0" y="4584174"/>
                </a:lnTo>
                <a:lnTo>
                  <a:pt x="0" y="0"/>
                </a:lnTo>
                <a:close/>
              </a:path>
            </a:pathLst>
          </a:custGeom>
          <a:blipFill>
            <a:blip r:embed="rId4"/>
            <a:stretch>
              <a:fillRect/>
            </a:stretch>
          </a:blipFill>
        </p:spPr>
        <p:txBody>
          <a:bodyPr/>
          <a:lstStyle/>
          <a:p>
            <a:endParaRPr lang="en-IN"/>
          </a:p>
        </p:txBody>
      </p:sp>
      <p:sp>
        <p:nvSpPr>
          <p:cNvPr id="6" name="Freeform 6"/>
          <p:cNvSpPr/>
          <p:nvPr/>
        </p:nvSpPr>
        <p:spPr>
          <a:xfrm>
            <a:off x="0" y="4679772"/>
            <a:ext cx="4044128" cy="5607228"/>
          </a:xfrm>
          <a:custGeom>
            <a:avLst/>
            <a:gdLst/>
            <a:ahLst/>
            <a:cxnLst/>
            <a:rect l="l" t="t" r="r" b="b"/>
            <a:pathLst>
              <a:path w="4044128" h="5607228">
                <a:moveTo>
                  <a:pt x="0" y="0"/>
                </a:moveTo>
                <a:lnTo>
                  <a:pt x="4044128" y="0"/>
                </a:lnTo>
                <a:lnTo>
                  <a:pt x="4044128" y="5607228"/>
                </a:lnTo>
                <a:lnTo>
                  <a:pt x="0" y="560722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flipH="1" flipV="1">
            <a:off x="13878175" y="0"/>
            <a:ext cx="4409825" cy="6114271"/>
          </a:xfrm>
          <a:custGeom>
            <a:avLst/>
            <a:gdLst/>
            <a:ahLst/>
            <a:cxnLst/>
            <a:rect l="l" t="t" r="r" b="b"/>
            <a:pathLst>
              <a:path w="4409825" h="6114271">
                <a:moveTo>
                  <a:pt x="4409825" y="6114271"/>
                </a:moveTo>
                <a:lnTo>
                  <a:pt x="0" y="6114271"/>
                </a:lnTo>
                <a:lnTo>
                  <a:pt x="0" y="0"/>
                </a:lnTo>
                <a:lnTo>
                  <a:pt x="4409825" y="0"/>
                </a:lnTo>
                <a:lnTo>
                  <a:pt x="4409825" y="6114271"/>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a:off x="9144000" y="9619380"/>
            <a:ext cx="10199744" cy="667620"/>
          </a:xfrm>
          <a:custGeom>
            <a:avLst/>
            <a:gdLst/>
            <a:ahLst/>
            <a:cxnLst/>
            <a:rect l="l" t="t" r="r" b="b"/>
            <a:pathLst>
              <a:path w="10199744" h="667620">
                <a:moveTo>
                  <a:pt x="0" y="0"/>
                </a:moveTo>
                <a:lnTo>
                  <a:pt x="10199744" y="0"/>
                </a:lnTo>
                <a:lnTo>
                  <a:pt x="10199744" y="667620"/>
                </a:lnTo>
                <a:lnTo>
                  <a:pt x="0" y="66762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Freeform 9"/>
          <p:cNvSpPr/>
          <p:nvPr/>
        </p:nvSpPr>
        <p:spPr>
          <a:xfrm>
            <a:off x="-1055744" y="2569"/>
            <a:ext cx="10199744" cy="667620"/>
          </a:xfrm>
          <a:custGeom>
            <a:avLst/>
            <a:gdLst/>
            <a:ahLst/>
            <a:cxnLst/>
            <a:rect l="l" t="t" r="r" b="b"/>
            <a:pathLst>
              <a:path w="10199744" h="667620">
                <a:moveTo>
                  <a:pt x="0" y="0"/>
                </a:moveTo>
                <a:lnTo>
                  <a:pt x="10199744" y="0"/>
                </a:lnTo>
                <a:lnTo>
                  <a:pt x="10199744" y="667619"/>
                </a:lnTo>
                <a:lnTo>
                  <a:pt x="0" y="667619"/>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0" name="Freeform 10"/>
          <p:cNvSpPr/>
          <p:nvPr/>
        </p:nvSpPr>
        <p:spPr>
          <a:xfrm>
            <a:off x="9144000" y="7483386"/>
            <a:ext cx="7315200" cy="322053"/>
          </a:xfrm>
          <a:custGeom>
            <a:avLst/>
            <a:gdLst/>
            <a:ahLst/>
            <a:cxnLst/>
            <a:rect l="l" t="t" r="r" b="b"/>
            <a:pathLst>
              <a:path w="7315200" h="322053">
                <a:moveTo>
                  <a:pt x="0" y="0"/>
                </a:moveTo>
                <a:lnTo>
                  <a:pt x="7315200" y="0"/>
                </a:lnTo>
                <a:lnTo>
                  <a:pt x="7315200" y="322053"/>
                </a:lnTo>
                <a:lnTo>
                  <a:pt x="0" y="32205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flipH="1">
            <a:off x="1613530" y="2513954"/>
            <a:ext cx="7315200" cy="322053"/>
          </a:xfrm>
          <a:custGeom>
            <a:avLst/>
            <a:gdLst/>
            <a:ahLst/>
            <a:cxnLst/>
            <a:rect l="l" t="t" r="r" b="b"/>
            <a:pathLst>
              <a:path w="7315200" h="322053">
                <a:moveTo>
                  <a:pt x="7315200" y="0"/>
                </a:moveTo>
                <a:lnTo>
                  <a:pt x="0" y="0"/>
                </a:lnTo>
                <a:lnTo>
                  <a:pt x="0" y="322053"/>
                </a:lnTo>
                <a:lnTo>
                  <a:pt x="7315200" y="322053"/>
                </a:lnTo>
                <a:lnTo>
                  <a:pt x="731520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2" name="TextBox 12"/>
          <p:cNvSpPr txBox="1"/>
          <p:nvPr/>
        </p:nvSpPr>
        <p:spPr>
          <a:xfrm>
            <a:off x="4754105" y="3836132"/>
            <a:ext cx="8779790" cy="2884170"/>
          </a:xfrm>
          <a:prstGeom prst="rect">
            <a:avLst/>
          </a:prstGeom>
        </p:spPr>
        <p:txBody>
          <a:bodyPr lIns="0" tIns="0" rIns="0" bIns="0" rtlCol="0" anchor="t">
            <a:spAutoFit/>
          </a:bodyPr>
          <a:lstStyle/>
          <a:p>
            <a:pPr algn="ctr">
              <a:lnSpc>
                <a:spcPts val="10560"/>
              </a:lnSpc>
            </a:pPr>
            <a:r>
              <a:rPr lang="en-US" sz="9600" b="1" dirty="0">
                <a:solidFill>
                  <a:srgbClr val="000000"/>
                </a:solidFill>
                <a:latin typeface="Arial MT Pro Bold"/>
                <a:ea typeface="Arial MT Pro Bold"/>
                <a:cs typeface="Arial MT Pro Bold"/>
                <a:sym typeface="Arial MT Pro Bold"/>
              </a:rPr>
              <a:t>THANK</a:t>
            </a:r>
          </a:p>
          <a:p>
            <a:pPr marL="0" lvl="0" indent="0" algn="ctr">
              <a:lnSpc>
                <a:spcPts val="10560"/>
              </a:lnSpc>
            </a:pPr>
            <a:r>
              <a:rPr lang="en-US" sz="9600" b="1" dirty="0">
                <a:solidFill>
                  <a:srgbClr val="000000"/>
                </a:solidFill>
                <a:latin typeface="Arial MT Pro Bold"/>
                <a:ea typeface="Arial MT Pro Bold"/>
                <a:cs typeface="Arial MT Pro Bold"/>
                <a:sym typeface="Arial MT Pro Bold"/>
              </a:rPr>
              <a:t>YOU</a:t>
            </a:r>
          </a:p>
        </p:txBody>
      </p:sp>
      <p:sp>
        <p:nvSpPr>
          <p:cNvPr id="14" name="TextBox 14"/>
          <p:cNvSpPr txBox="1"/>
          <p:nvPr/>
        </p:nvSpPr>
        <p:spPr>
          <a:xfrm>
            <a:off x="9144000" y="7872114"/>
            <a:ext cx="6939087" cy="675634"/>
          </a:xfrm>
          <a:prstGeom prst="rect">
            <a:avLst/>
          </a:prstGeom>
        </p:spPr>
        <p:txBody>
          <a:bodyPr lIns="0" tIns="0" rIns="0" bIns="0" rtlCol="0" anchor="t">
            <a:spAutoFit/>
          </a:bodyPr>
          <a:lstStyle/>
          <a:p>
            <a:pPr lvl="0" algn="r">
              <a:lnSpc>
                <a:spcPts val="5599"/>
              </a:lnSpc>
              <a:spcBef>
                <a:spcPct val="0"/>
              </a:spcBef>
            </a:pPr>
            <a:r>
              <a:rPr lang="en-US" sz="3999" dirty="0">
                <a:solidFill>
                  <a:srgbClr val="000000"/>
                </a:solidFill>
                <a:latin typeface="Inria Serif" panose="020B0604020202020204" charset="0"/>
                <a:ea typeface="Inria Serif"/>
                <a:cs typeface="Inria Serif"/>
                <a:sym typeface="Inria Serif"/>
              </a:rPr>
              <a:t>Present by: Ka</a:t>
            </a:r>
            <a:r>
              <a:rPr lang="en-IN" sz="4000" dirty="0" err="1">
                <a:latin typeface="Inria Serif" panose="020B0604020202020204" charset="0"/>
              </a:rPr>
              <a:t>ndarp</a:t>
            </a:r>
            <a:r>
              <a:rPr lang="en-IN" sz="4000" dirty="0">
                <a:latin typeface="Inria Serif" panose="020B0604020202020204" charset="0"/>
              </a:rPr>
              <a:t> Sharda</a:t>
            </a:r>
            <a:endParaRPr lang="en-US" sz="3999" dirty="0">
              <a:solidFill>
                <a:srgbClr val="000000"/>
              </a:solidFill>
              <a:latin typeface="Inria Serif" panose="020B0604020202020204" charset="0"/>
              <a:ea typeface="Inria Serif Bold"/>
              <a:cs typeface="Inria Serif Bold"/>
              <a:sym typeface="Inria Serif Bold"/>
            </a:endParaRPr>
          </a:p>
        </p:txBody>
      </p:sp>
      <p:sp>
        <p:nvSpPr>
          <p:cNvPr id="15" name="TextBox 13">
            <a:extLst>
              <a:ext uri="{FF2B5EF4-FFF2-40B4-BE49-F238E27FC236}">
                <a16:creationId xmlns:a16="http://schemas.microsoft.com/office/drawing/2014/main" id="{6308EC5C-0407-FB09-D9D2-F11F6D3182AA}"/>
              </a:ext>
            </a:extLst>
          </p:cNvPr>
          <p:cNvSpPr txBox="1"/>
          <p:nvPr/>
        </p:nvSpPr>
        <p:spPr>
          <a:xfrm>
            <a:off x="1613530" y="1757669"/>
            <a:ext cx="8997653" cy="613410"/>
          </a:xfrm>
          <a:prstGeom prst="rect">
            <a:avLst/>
          </a:prstGeom>
        </p:spPr>
        <p:txBody>
          <a:bodyPr lIns="0" tIns="0" rIns="0" bIns="0" rtlCol="0" anchor="t">
            <a:spAutoFit/>
          </a:bodyPr>
          <a:lstStyle/>
          <a:p>
            <a:pPr marL="0" lvl="0" indent="0" algn="l">
              <a:lnSpc>
                <a:spcPts val="5040"/>
              </a:lnSpc>
              <a:spcBef>
                <a:spcPct val="0"/>
              </a:spcBef>
            </a:pPr>
            <a:r>
              <a:rPr lang="en-US" sz="3600" dirty="0">
                <a:solidFill>
                  <a:srgbClr val="000000"/>
                </a:solidFill>
                <a:latin typeface="Inria Serif"/>
                <a:ea typeface="Inria Serif"/>
                <a:cs typeface="Inria Serif"/>
                <a:sym typeface="Inria Serif"/>
              </a:rPr>
              <a:t>University of Wales Trinity Saint David</a:t>
            </a:r>
          </a:p>
        </p:txBody>
      </p:sp>
    </p:spTree>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243294-7880-454D-A549-D1376C0F7710}">
  <we:reference id="wa200010001" version="1.0.0.1" store="en-US" storeType="OMEX"/>
  <we:alternateReferences>
    <we:reference id="WA200010001" version="1.0.0.1" store="" storeType="OMEX"/>
  </we:alternateReferences>
  <we:properties>
    <we:property name="claude.fileId" value="&quot;ba8322e5-2846-48e0-9c6f-ada365136ef8&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4687</TotalTime>
  <Words>8090</Words>
  <Application>Microsoft Office PowerPoint</Application>
  <PresentationFormat>Custom</PresentationFormat>
  <Paragraphs>718</Paragraphs>
  <Slides>34</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 MT Pro Bold</vt:lpstr>
      <vt:lpstr>Calibri</vt:lpstr>
      <vt:lpstr>Inria Serif</vt:lpstr>
      <vt:lpstr>Cambria Math</vt:lpstr>
      <vt:lpstr>Arial Rounded MT Bold</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Aldenaire</dc:title>
  <dc:creator>KANDARP</dc:creator>
  <cp:lastModifiedBy>kandarp sharda</cp:lastModifiedBy>
  <cp:revision>12</cp:revision>
  <dcterms:created xsi:type="dcterms:W3CDTF">2006-08-16T00:00:00Z</dcterms:created>
  <dcterms:modified xsi:type="dcterms:W3CDTF">2026-05-05T19:15:10Z</dcterms:modified>
  <dc:identifier>DAHILaakkuk</dc:identifier>
</cp:coreProperties>
</file>