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6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701A6FB-A398-45F2-A58D-036BFE85C783}" v="7" dt="2026-04-09T15:36:15.0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61" d="100"/>
          <a:sy n="61" d="100"/>
        </p:scale>
        <p:origin x="1074" y="78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4" Type="http://schemas.openxmlformats.org/officeDocument/2006/relationships/image" Target="../media/image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06B8984-96F3-4150-A901-37B99D27352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FCD40CE-009C-4CB7-8385-79C7F09B705C}">
      <dgm:prSet custT="1"/>
      <dgm:spPr/>
      <dgm:t>
        <a:bodyPr/>
        <a:lstStyle/>
        <a:p>
          <a:pPr algn="just">
            <a:lnSpc>
              <a:spcPct val="100000"/>
            </a:lnSpc>
          </a:pPr>
          <a:r>
            <a:rPr lang="en-US" sz="1400" b="1">
              <a:latin typeface="Cambria" panose="02040503050406030204" pitchFamily="18" charset="0"/>
              <a:ea typeface="Cambria" panose="02040503050406030204" pitchFamily="18" charset="0"/>
            </a:rPr>
            <a:t>Political factors support growth through environmental policies and regulations.</a:t>
          </a:r>
        </a:p>
      </dgm:t>
    </dgm:pt>
    <dgm:pt modelId="{E635F43B-4BCD-4C25-8F65-06BF4A861712}" type="parTrans" cxnId="{EBC4D914-D296-4FF0-844B-3A0B8202CBFE}">
      <dgm:prSet/>
      <dgm:spPr/>
      <dgm:t>
        <a:bodyPr/>
        <a:lstStyle/>
        <a:p>
          <a:endParaRPr lang="en-US"/>
        </a:p>
      </dgm:t>
    </dgm:pt>
    <dgm:pt modelId="{E1FCDF94-1E98-4F6B-8DF4-9FD8297995B1}" type="sibTrans" cxnId="{EBC4D914-D296-4FF0-844B-3A0B8202CBFE}">
      <dgm:prSet/>
      <dgm:spPr/>
      <dgm:t>
        <a:bodyPr/>
        <a:lstStyle/>
        <a:p>
          <a:endParaRPr lang="en-US"/>
        </a:p>
      </dgm:t>
    </dgm:pt>
    <dgm:pt modelId="{C430B66F-0E43-4E3F-BFD3-879D1323370E}">
      <dgm:prSet custT="1"/>
      <dgm:spPr/>
      <dgm:t>
        <a:bodyPr/>
        <a:lstStyle/>
        <a:p>
          <a:pPr algn="just">
            <a:lnSpc>
              <a:spcPct val="100000"/>
            </a:lnSpc>
          </a:pPr>
          <a:r>
            <a:rPr lang="en-US" sz="1400" b="1">
              <a:latin typeface="Cambria" panose="02040503050406030204" pitchFamily="18" charset="0"/>
              <a:ea typeface="Cambria" panose="02040503050406030204" pitchFamily="18" charset="0"/>
            </a:rPr>
            <a:t>Economic factors influence costs through inflation and supply chain challenges.</a:t>
          </a:r>
        </a:p>
      </dgm:t>
    </dgm:pt>
    <dgm:pt modelId="{F2020680-0C0F-4D27-BE33-D14891D5C830}" type="parTrans" cxnId="{3561F486-FC66-46D2-AF98-78A915C90395}">
      <dgm:prSet/>
      <dgm:spPr/>
      <dgm:t>
        <a:bodyPr/>
        <a:lstStyle/>
        <a:p>
          <a:endParaRPr lang="en-US"/>
        </a:p>
      </dgm:t>
    </dgm:pt>
    <dgm:pt modelId="{B5DD143F-3467-440E-BF04-509A228A9675}" type="sibTrans" cxnId="{3561F486-FC66-46D2-AF98-78A915C90395}">
      <dgm:prSet/>
      <dgm:spPr/>
      <dgm:t>
        <a:bodyPr/>
        <a:lstStyle/>
        <a:p>
          <a:endParaRPr lang="en-US"/>
        </a:p>
      </dgm:t>
    </dgm:pt>
    <dgm:pt modelId="{8513CFC9-EEA1-4D8E-A0D0-4F66AE5C2B0D}">
      <dgm:prSet custT="1"/>
      <dgm:spPr/>
      <dgm:t>
        <a:bodyPr/>
        <a:lstStyle/>
        <a:p>
          <a:pPr algn="just">
            <a:lnSpc>
              <a:spcPct val="100000"/>
            </a:lnSpc>
          </a:pPr>
          <a:r>
            <a:rPr lang="en-US" sz="1400" b="1">
              <a:latin typeface="Cambria" panose="02040503050406030204" pitchFamily="18" charset="0"/>
              <a:ea typeface="Cambria" panose="02040503050406030204" pitchFamily="18" charset="0"/>
            </a:rPr>
            <a:t>Social factors increase demand due to environmental awareness among consumers.</a:t>
          </a:r>
        </a:p>
      </dgm:t>
    </dgm:pt>
    <dgm:pt modelId="{23A43B18-DEF1-43E9-AB67-145206C97B53}" type="parTrans" cxnId="{507D80D9-DAAB-4615-990A-69030739855B}">
      <dgm:prSet/>
      <dgm:spPr/>
      <dgm:t>
        <a:bodyPr/>
        <a:lstStyle/>
        <a:p>
          <a:endParaRPr lang="en-US"/>
        </a:p>
      </dgm:t>
    </dgm:pt>
    <dgm:pt modelId="{217C0D91-414B-4151-8F77-A9025D9E2998}" type="sibTrans" cxnId="{507D80D9-DAAB-4615-990A-69030739855B}">
      <dgm:prSet/>
      <dgm:spPr/>
      <dgm:t>
        <a:bodyPr/>
        <a:lstStyle/>
        <a:p>
          <a:endParaRPr lang="en-US"/>
        </a:p>
      </dgm:t>
    </dgm:pt>
    <dgm:pt modelId="{214161CA-2C29-4086-BD0A-89D0F79164C7}">
      <dgm:prSet custT="1"/>
      <dgm:spPr/>
      <dgm:t>
        <a:bodyPr/>
        <a:lstStyle/>
        <a:p>
          <a:pPr algn="just">
            <a:lnSpc>
              <a:spcPct val="100000"/>
            </a:lnSpc>
          </a:pPr>
          <a:r>
            <a:rPr lang="en-US" sz="1400" b="1">
              <a:latin typeface="Cambria" panose="02040503050406030204" pitchFamily="18" charset="0"/>
              <a:ea typeface="Cambria" panose="02040503050406030204" pitchFamily="18" charset="0"/>
            </a:rPr>
            <a:t>The company maintains strengths through innovation but faces competitive challenges.</a:t>
          </a:r>
        </a:p>
      </dgm:t>
    </dgm:pt>
    <dgm:pt modelId="{F7033597-046C-4602-AC5C-63C6603D6DA4}" type="parTrans" cxnId="{2AF74E79-48EC-4C31-9462-91C20C4AB5A7}">
      <dgm:prSet/>
      <dgm:spPr/>
      <dgm:t>
        <a:bodyPr/>
        <a:lstStyle/>
        <a:p>
          <a:endParaRPr lang="en-US"/>
        </a:p>
      </dgm:t>
    </dgm:pt>
    <dgm:pt modelId="{25BA3A53-689E-4BA9-B898-2A2B7CF1CC4E}" type="sibTrans" cxnId="{2AF74E79-48EC-4C31-9462-91C20C4AB5A7}">
      <dgm:prSet/>
      <dgm:spPr/>
      <dgm:t>
        <a:bodyPr/>
        <a:lstStyle/>
        <a:p>
          <a:endParaRPr lang="en-US"/>
        </a:p>
      </dgm:t>
    </dgm:pt>
    <dgm:pt modelId="{0C2925A8-A55B-4A98-B0AA-5A11B583C5E8}" type="pres">
      <dgm:prSet presAssocID="{106B8984-96F3-4150-A901-37B99D27352B}" presName="root" presStyleCnt="0">
        <dgm:presLayoutVars>
          <dgm:dir/>
          <dgm:resizeHandles val="exact"/>
        </dgm:presLayoutVars>
      </dgm:prSet>
      <dgm:spPr/>
    </dgm:pt>
    <dgm:pt modelId="{DEC6CE07-1D4A-4404-9B17-0ADD71308540}" type="pres">
      <dgm:prSet presAssocID="{CFCD40CE-009C-4CB7-8385-79C7F09B705C}" presName="compNode" presStyleCnt="0"/>
      <dgm:spPr/>
    </dgm:pt>
    <dgm:pt modelId="{981AA3C1-1C0F-416E-872C-A9415DF9EA00}" type="pres">
      <dgm:prSet presAssocID="{CFCD40CE-009C-4CB7-8385-79C7F09B705C}" presName="bgRect" presStyleLbl="bgShp" presStyleIdx="0" presStyleCnt="4"/>
      <dgm:spPr/>
    </dgm:pt>
    <dgm:pt modelId="{52C193D1-E4F9-4FE9-BD9C-700F0E0B888C}" type="pres">
      <dgm:prSet presAssocID="{CFCD40CE-009C-4CB7-8385-79C7F09B705C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3752B13F-3DBB-4B9D-8D3A-CD1AA31CBCBB}" type="pres">
      <dgm:prSet presAssocID="{CFCD40CE-009C-4CB7-8385-79C7F09B705C}" presName="spaceRect" presStyleCnt="0"/>
      <dgm:spPr/>
    </dgm:pt>
    <dgm:pt modelId="{8F5217A9-1DBC-43C6-A754-5C70F7342088}" type="pres">
      <dgm:prSet presAssocID="{CFCD40CE-009C-4CB7-8385-79C7F09B705C}" presName="parTx" presStyleLbl="revTx" presStyleIdx="0" presStyleCnt="4">
        <dgm:presLayoutVars>
          <dgm:chMax val="0"/>
          <dgm:chPref val="0"/>
        </dgm:presLayoutVars>
      </dgm:prSet>
      <dgm:spPr/>
    </dgm:pt>
    <dgm:pt modelId="{D8E5E7BC-C0EE-4B41-920D-0C0AA91F9FA1}" type="pres">
      <dgm:prSet presAssocID="{E1FCDF94-1E98-4F6B-8DF4-9FD8297995B1}" presName="sibTrans" presStyleCnt="0"/>
      <dgm:spPr/>
    </dgm:pt>
    <dgm:pt modelId="{F576BDF6-1421-44AC-A161-AE6993602235}" type="pres">
      <dgm:prSet presAssocID="{C430B66F-0E43-4E3F-BFD3-879D1323370E}" presName="compNode" presStyleCnt="0"/>
      <dgm:spPr/>
    </dgm:pt>
    <dgm:pt modelId="{D33AF290-EE3D-43E6-9D63-1F6DF0C6DA0F}" type="pres">
      <dgm:prSet presAssocID="{C430B66F-0E43-4E3F-BFD3-879D1323370E}" presName="bgRect" presStyleLbl="bgShp" presStyleIdx="1" presStyleCnt="4"/>
      <dgm:spPr/>
    </dgm:pt>
    <dgm:pt modelId="{D5843023-7880-4CE3-ABF1-FB32DC3EA003}" type="pres">
      <dgm:prSet presAssocID="{C430B66F-0E43-4E3F-BFD3-879D1323370E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F55E5884-0828-41FA-8E67-F91AE25F3C5B}" type="pres">
      <dgm:prSet presAssocID="{C430B66F-0E43-4E3F-BFD3-879D1323370E}" presName="spaceRect" presStyleCnt="0"/>
      <dgm:spPr/>
    </dgm:pt>
    <dgm:pt modelId="{5394BE6C-E59E-4151-B656-1975A215BEC1}" type="pres">
      <dgm:prSet presAssocID="{C430B66F-0E43-4E3F-BFD3-879D1323370E}" presName="parTx" presStyleLbl="revTx" presStyleIdx="1" presStyleCnt="4">
        <dgm:presLayoutVars>
          <dgm:chMax val="0"/>
          <dgm:chPref val="0"/>
        </dgm:presLayoutVars>
      </dgm:prSet>
      <dgm:spPr/>
    </dgm:pt>
    <dgm:pt modelId="{66F5E26D-69B3-43A0-96D1-F9C61DC73D08}" type="pres">
      <dgm:prSet presAssocID="{B5DD143F-3467-440E-BF04-509A228A9675}" presName="sibTrans" presStyleCnt="0"/>
      <dgm:spPr/>
    </dgm:pt>
    <dgm:pt modelId="{59A6DDF9-FFC6-4540-B920-28EA7DA13A7E}" type="pres">
      <dgm:prSet presAssocID="{8513CFC9-EEA1-4D8E-A0D0-4F66AE5C2B0D}" presName="compNode" presStyleCnt="0"/>
      <dgm:spPr/>
    </dgm:pt>
    <dgm:pt modelId="{4B78AFA9-F35B-4786-BEF0-54D7F14E3F7B}" type="pres">
      <dgm:prSet presAssocID="{8513CFC9-EEA1-4D8E-A0D0-4F66AE5C2B0D}" presName="bgRect" presStyleLbl="bgShp" presStyleIdx="2" presStyleCnt="4"/>
      <dgm:spPr/>
    </dgm:pt>
    <dgm:pt modelId="{CAC3C4B2-CA79-4CBF-87DC-D05D4972894A}" type="pres">
      <dgm:prSet presAssocID="{8513CFC9-EEA1-4D8E-A0D0-4F66AE5C2B0D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stainability"/>
        </a:ext>
      </dgm:extLst>
    </dgm:pt>
    <dgm:pt modelId="{F5DBC3EB-B746-440D-8FCB-DAFB8441B522}" type="pres">
      <dgm:prSet presAssocID="{8513CFC9-EEA1-4D8E-A0D0-4F66AE5C2B0D}" presName="spaceRect" presStyleCnt="0"/>
      <dgm:spPr/>
    </dgm:pt>
    <dgm:pt modelId="{58574BB7-374F-461B-8B73-8E105FC17E5C}" type="pres">
      <dgm:prSet presAssocID="{8513CFC9-EEA1-4D8E-A0D0-4F66AE5C2B0D}" presName="parTx" presStyleLbl="revTx" presStyleIdx="2" presStyleCnt="4">
        <dgm:presLayoutVars>
          <dgm:chMax val="0"/>
          <dgm:chPref val="0"/>
        </dgm:presLayoutVars>
      </dgm:prSet>
      <dgm:spPr/>
    </dgm:pt>
    <dgm:pt modelId="{C8E6D772-746A-42A7-B9F6-05C83E904C9F}" type="pres">
      <dgm:prSet presAssocID="{217C0D91-414B-4151-8F77-A9025D9E2998}" presName="sibTrans" presStyleCnt="0"/>
      <dgm:spPr/>
    </dgm:pt>
    <dgm:pt modelId="{194316D5-B96C-47F8-B64C-C87874CA9948}" type="pres">
      <dgm:prSet presAssocID="{214161CA-2C29-4086-BD0A-89D0F79164C7}" presName="compNode" presStyleCnt="0"/>
      <dgm:spPr/>
    </dgm:pt>
    <dgm:pt modelId="{940F7186-6153-437B-BD3C-19E2E5A71E02}" type="pres">
      <dgm:prSet presAssocID="{214161CA-2C29-4086-BD0A-89D0F79164C7}" presName="bgRect" presStyleLbl="bgShp" presStyleIdx="3" presStyleCnt="4"/>
      <dgm:spPr/>
    </dgm:pt>
    <dgm:pt modelId="{EB6F4B45-51B0-4796-B762-95F7B434E492}" type="pres">
      <dgm:prSet presAssocID="{214161CA-2C29-4086-BD0A-89D0F79164C7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odium"/>
        </a:ext>
      </dgm:extLst>
    </dgm:pt>
    <dgm:pt modelId="{EEC33A19-C7F1-44AF-8ECD-C15A538798D0}" type="pres">
      <dgm:prSet presAssocID="{214161CA-2C29-4086-BD0A-89D0F79164C7}" presName="spaceRect" presStyleCnt="0"/>
      <dgm:spPr/>
    </dgm:pt>
    <dgm:pt modelId="{7A235960-336C-439A-A091-73A1B91EBE15}" type="pres">
      <dgm:prSet presAssocID="{214161CA-2C29-4086-BD0A-89D0F79164C7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6226D905-9671-4A25-A347-CA529A8A4C86}" type="presOf" srcId="{214161CA-2C29-4086-BD0A-89D0F79164C7}" destId="{7A235960-336C-439A-A091-73A1B91EBE15}" srcOrd="0" destOrd="0" presId="urn:microsoft.com/office/officeart/2018/2/layout/IconVerticalSolidList"/>
    <dgm:cxn modelId="{174D5F09-437C-4D30-99AD-3DC184C19158}" type="presOf" srcId="{106B8984-96F3-4150-A901-37B99D27352B}" destId="{0C2925A8-A55B-4A98-B0AA-5A11B583C5E8}" srcOrd="0" destOrd="0" presId="urn:microsoft.com/office/officeart/2018/2/layout/IconVerticalSolidList"/>
    <dgm:cxn modelId="{EBC4D914-D296-4FF0-844B-3A0B8202CBFE}" srcId="{106B8984-96F3-4150-A901-37B99D27352B}" destId="{CFCD40CE-009C-4CB7-8385-79C7F09B705C}" srcOrd="0" destOrd="0" parTransId="{E635F43B-4BCD-4C25-8F65-06BF4A861712}" sibTransId="{E1FCDF94-1E98-4F6B-8DF4-9FD8297995B1}"/>
    <dgm:cxn modelId="{A20B0770-D452-449A-A7C0-72E221B11546}" type="presOf" srcId="{8513CFC9-EEA1-4D8E-A0D0-4F66AE5C2B0D}" destId="{58574BB7-374F-461B-8B73-8E105FC17E5C}" srcOrd="0" destOrd="0" presId="urn:microsoft.com/office/officeart/2018/2/layout/IconVerticalSolidList"/>
    <dgm:cxn modelId="{2AF74E79-48EC-4C31-9462-91C20C4AB5A7}" srcId="{106B8984-96F3-4150-A901-37B99D27352B}" destId="{214161CA-2C29-4086-BD0A-89D0F79164C7}" srcOrd="3" destOrd="0" parTransId="{F7033597-046C-4602-AC5C-63C6603D6DA4}" sibTransId="{25BA3A53-689E-4BA9-B898-2A2B7CF1CC4E}"/>
    <dgm:cxn modelId="{3561F486-FC66-46D2-AF98-78A915C90395}" srcId="{106B8984-96F3-4150-A901-37B99D27352B}" destId="{C430B66F-0E43-4E3F-BFD3-879D1323370E}" srcOrd="1" destOrd="0" parTransId="{F2020680-0C0F-4D27-BE33-D14891D5C830}" sibTransId="{B5DD143F-3467-440E-BF04-509A228A9675}"/>
    <dgm:cxn modelId="{60A180A8-61A2-425F-9DEA-E9D78F1D36E6}" type="presOf" srcId="{C430B66F-0E43-4E3F-BFD3-879D1323370E}" destId="{5394BE6C-E59E-4151-B656-1975A215BEC1}" srcOrd="0" destOrd="0" presId="urn:microsoft.com/office/officeart/2018/2/layout/IconVerticalSolidList"/>
    <dgm:cxn modelId="{507D80D9-DAAB-4615-990A-69030739855B}" srcId="{106B8984-96F3-4150-A901-37B99D27352B}" destId="{8513CFC9-EEA1-4D8E-A0D0-4F66AE5C2B0D}" srcOrd="2" destOrd="0" parTransId="{23A43B18-DEF1-43E9-AB67-145206C97B53}" sibTransId="{217C0D91-414B-4151-8F77-A9025D9E2998}"/>
    <dgm:cxn modelId="{C8B376FF-C744-45C0-B879-9BB5A8B28B93}" type="presOf" srcId="{CFCD40CE-009C-4CB7-8385-79C7F09B705C}" destId="{8F5217A9-1DBC-43C6-A754-5C70F7342088}" srcOrd="0" destOrd="0" presId="urn:microsoft.com/office/officeart/2018/2/layout/IconVerticalSolidList"/>
    <dgm:cxn modelId="{66502431-15F5-4BE3-B372-A4F3BC32909E}" type="presParOf" srcId="{0C2925A8-A55B-4A98-B0AA-5A11B583C5E8}" destId="{DEC6CE07-1D4A-4404-9B17-0ADD71308540}" srcOrd="0" destOrd="0" presId="urn:microsoft.com/office/officeart/2018/2/layout/IconVerticalSolidList"/>
    <dgm:cxn modelId="{BBA9E386-AB7D-4845-9097-025A9A34A624}" type="presParOf" srcId="{DEC6CE07-1D4A-4404-9B17-0ADD71308540}" destId="{981AA3C1-1C0F-416E-872C-A9415DF9EA00}" srcOrd="0" destOrd="0" presId="urn:microsoft.com/office/officeart/2018/2/layout/IconVerticalSolidList"/>
    <dgm:cxn modelId="{92016C9C-133B-4036-A019-B2AA22822EC4}" type="presParOf" srcId="{DEC6CE07-1D4A-4404-9B17-0ADD71308540}" destId="{52C193D1-E4F9-4FE9-BD9C-700F0E0B888C}" srcOrd="1" destOrd="0" presId="urn:microsoft.com/office/officeart/2018/2/layout/IconVerticalSolidList"/>
    <dgm:cxn modelId="{6DE21BF0-6BC7-49A1-8189-814D0D38E695}" type="presParOf" srcId="{DEC6CE07-1D4A-4404-9B17-0ADD71308540}" destId="{3752B13F-3DBB-4B9D-8D3A-CD1AA31CBCBB}" srcOrd="2" destOrd="0" presId="urn:microsoft.com/office/officeart/2018/2/layout/IconVerticalSolidList"/>
    <dgm:cxn modelId="{543166DD-0BC0-4A21-A21D-39C6B5C52C50}" type="presParOf" srcId="{DEC6CE07-1D4A-4404-9B17-0ADD71308540}" destId="{8F5217A9-1DBC-43C6-A754-5C70F7342088}" srcOrd="3" destOrd="0" presId="urn:microsoft.com/office/officeart/2018/2/layout/IconVerticalSolidList"/>
    <dgm:cxn modelId="{7B0D5845-DA44-4878-B0F5-E757FB49B83D}" type="presParOf" srcId="{0C2925A8-A55B-4A98-B0AA-5A11B583C5E8}" destId="{D8E5E7BC-C0EE-4B41-920D-0C0AA91F9FA1}" srcOrd="1" destOrd="0" presId="urn:microsoft.com/office/officeart/2018/2/layout/IconVerticalSolidList"/>
    <dgm:cxn modelId="{E300F6B9-82F8-4487-9463-2D2BDCDD35DD}" type="presParOf" srcId="{0C2925A8-A55B-4A98-B0AA-5A11B583C5E8}" destId="{F576BDF6-1421-44AC-A161-AE6993602235}" srcOrd="2" destOrd="0" presId="urn:microsoft.com/office/officeart/2018/2/layout/IconVerticalSolidList"/>
    <dgm:cxn modelId="{38036310-6851-4B52-9CB9-3B44B53E7EA1}" type="presParOf" srcId="{F576BDF6-1421-44AC-A161-AE6993602235}" destId="{D33AF290-EE3D-43E6-9D63-1F6DF0C6DA0F}" srcOrd="0" destOrd="0" presId="urn:microsoft.com/office/officeart/2018/2/layout/IconVerticalSolidList"/>
    <dgm:cxn modelId="{207C7C69-ACED-4138-9580-8AAAAC4CA53C}" type="presParOf" srcId="{F576BDF6-1421-44AC-A161-AE6993602235}" destId="{D5843023-7880-4CE3-ABF1-FB32DC3EA003}" srcOrd="1" destOrd="0" presId="urn:microsoft.com/office/officeart/2018/2/layout/IconVerticalSolidList"/>
    <dgm:cxn modelId="{E69A3AAD-2106-4167-A72D-962A18B304DF}" type="presParOf" srcId="{F576BDF6-1421-44AC-A161-AE6993602235}" destId="{F55E5884-0828-41FA-8E67-F91AE25F3C5B}" srcOrd="2" destOrd="0" presId="urn:microsoft.com/office/officeart/2018/2/layout/IconVerticalSolidList"/>
    <dgm:cxn modelId="{7E774AD2-F199-4375-8A15-F77318F26F23}" type="presParOf" srcId="{F576BDF6-1421-44AC-A161-AE6993602235}" destId="{5394BE6C-E59E-4151-B656-1975A215BEC1}" srcOrd="3" destOrd="0" presId="urn:microsoft.com/office/officeart/2018/2/layout/IconVerticalSolidList"/>
    <dgm:cxn modelId="{8EAF62E9-EC3A-468D-B813-B0737EE92CE9}" type="presParOf" srcId="{0C2925A8-A55B-4A98-B0AA-5A11B583C5E8}" destId="{66F5E26D-69B3-43A0-96D1-F9C61DC73D08}" srcOrd="3" destOrd="0" presId="urn:microsoft.com/office/officeart/2018/2/layout/IconVerticalSolidList"/>
    <dgm:cxn modelId="{153ACF09-7CCD-4E05-BE89-A8EF3B52141F}" type="presParOf" srcId="{0C2925A8-A55B-4A98-B0AA-5A11B583C5E8}" destId="{59A6DDF9-FFC6-4540-B920-28EA7DA13A7E}" srcOrd="4" destOrd="0" presId="urn:microsoft.com/office/officeart/2018/2/layout/IconVerticalSolidList"/>
    <dgm:cxn modelId="{EB84AB2B-B9F8-4B45-9BB3-6CBD80DCA790}" type="presParOf" srcId="{59A6DDF9-FFC6-4540-B920-28EA7DA13A7E}" destId="{4B78AFA9-F35B-4786-BEF0-54D7F14E3F7B}" srcOrd="0" destOrd="0" presId="urn:microsoft.com/office/officeart/2018/2/layout/IconVerticalSolidList"/>
    <dgm:cxn modelId="{869EB6B2-6B37-4BE2-B2C1-4637D4B106A9}" type="presParOf" srcId="{59A6DDF9-FFC6-4540-B920-28EA7DA13A7E}" destId="{CAC3C4B2-CA79-4CBF-87DC-D05D4972894A}" srcOrd="1" destOrd="0" presId="urn:microsoft.com/office/officeart/2018/2/layout/IconVerticalSolidList"/>
    <dgm:cxn modelId="{F56AF04D-CBCD-4E98-9076-C31F2F758877}" type="presParOf" srcId="{59A6DDF9-FFC6-4540-B920-28EA7DA13A7E}" destId="{F5DBC3EB-B746-440D-8FCB-DAFB8441B522}" srcOrd="2" destOrd="0" presId="urn:microsoft.com/office/officeart/2018/2/layout/IconVerticalSolidList"/>
    <dgm:cxn modelId="{4AF958BC-DC56-4604-8894-B438DE019119}" type="presParOf" srcId="{59A6DDF9-FFC6-4540-B920-28EA7DA13A7E}" destId="{58574BB7-374F-461B-8B73-8E105FC17E5C}" srcOrd="3" destOrd="0" presId="urn:microsoft.com/office/officeart/2018/2/layout/IconVerticalSolidList"/>
    <dgm:cxn modelId="{06238C6C-FFAD-459F-84EB-A160A007B355}" type="presParOf" srcId="{0C2925A8-A55B-4A98-B0AA-5A11B583C5E8}" destId="{C8E6D772-746A-42A7-B9F6-05C83E904C9F}" srcOrd="5" destOrd="0" presId="urn:microsoft.com/office/officeart/2018/2/layout/IconVerticalSolidList"/>
    <dgm:cxn modelId="{9CF03EA8-7783-4A41-8251-5B09553413A6}" type="presParOf" srcId="{0C2925A8-A55B-4A98-B0AA-5A11B583C5E8}" destId="{194316D5-B96C-47F8-B64C-C87874CA9948}" srcOrd="6" destOrd="0" presId="urn:microsoft.com/office/officeart/2018/2/layout/IconVerticalSolidList"/>
    <dgm:cxn modelId="{94419CA7-BEEB-4002-9DC1-FBE0EEE79A5B}" type="presParOf" srcId="{194316D5-B96C-47F8-B64C-C87874CA9948}" destId="{940F7186-6153-437B-BD3C-19E2E5A71E02}" srcOrd="0" destOrd="0" presId="urn:microsoft.com/office/officeart/2018/2/layout/IconVerticalSolidList"/>
    <dgm:cxn modelId="{C3F2BC8B-6313-4208-81E3-A7E8AF089E0E}" type="presParOf" srcId="{194316D5-B96C-47F8-B64C-C87874CA9948}" destId="{EB6F4B45-51B0-4796-B762-95F7B434E492}" srcOrd="1" destOrd="0" presId="urn:microsoft.com/office/officeart/2018/2/layout/IconVerticalSolidList"/>
    <dgm:cxn modelId="{06FE206D-F876-4D3F-89A1-DA90DDC2A025}" type="presParOf" srcId="{194316D5-B96C-47F8-B64C-C87874CA9948}" destId="{EEC33A19-C7F1-44AF-8ECD-C15A538798D0}" srcOrd="2" destOrd="0" presId="urn:microsoft.com/office/officeart/2018/2/layout/IconVerticalSolidList"/>
    <dgm:cxn modelId="{24576B8A-1A1D-4877-8263-C84F32540E6B}" type="presParOf" srcId="{194316D5-B96C-47F8-B64C-C87874CA9948}" destId="{7A235960-336C-439A-A091-73A1B91EBE1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1AA3C1-1C0F-416E-872C-A9415DF9EA00}">
      <dsp:nvSpPr>
        <dsp:cNvPr id="0" name=""/>
        <dsp:cNvSpPr/>
      </dsp:nvSpPr>
      <dsp:spPr>
        <a:xfrm>
          <a:off x="0" y="1526"/>
          <a:ext cx="5932730" cy="77373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C193D1-E4F9-4FE9-BD9C-700F0E0B888C}">
      <dsp:nvSpPr>
        <dsp:cNvPr id="0" name=""/>
        <dsp:cNvSpPr/>
      </dsp:nvSpPr>
      <dsp:spPr>
        <a:xfrm>
          <a:off x="234055" y="175617"/>
          <a:ext cx="425555" cy="42555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5217A9-1DBC-43C6-A754-5C70F7342088}">
      <dsp:nvSpPr>
        <dsp:cNvPr id="0" name=""/>
        <dsp:cNvSpPr/>
      </dsp:nvSpPr>
      <dsp:spPr>
        <a:xfrm>
          <a:off x="893665" y="1526"/>
          <a:ext cx="5039064" cy="773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887" tIns="81887" rIns="81887" bIns="81887" numCol="1" spcCol="1270" anchor="ctr" anchorCtr="0">
          <a:noAutofit/>
        </a:bodyPr>
        <a:lstStyle/>
        <a:p>
          <a:pPr marL="0" lvl="0" indent="0" algn="just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>
              <a:latin typeface="Cambria" panose="02040503050406030204" pitchFamily="18" charset="0"/>
              <a:ea typeface="Cambria" panose="02040503050406030204" pitchFamily="18" charset="0"/>
            </a:rPr>
            <a:t>Political factors support growth through environmental policies and regulations.</a:t>
          </a:r>
        </a:p>
      </dsp:txBody>
      <dsp:txXfrm>
        <a:off x="893665" y="1526"/>
        <a:ext cx="5039064" cy="773736"/>
      </dsp:txXfrm>
    </dsp:sp>
    <dsp:sp modelId="{D33AF290-EE3D-43E6-9D63-1F6DF0C6DA0F}">
      <dsp:nvSpPr>
        <dsp:cNvPr id="0" name=""/>
        <dsp:cNvSpPr/>
      </dsp:nvSpPr>
      <dsp:spPr>
        <a:xfrm>
          <a:off x="0" y="968697"/>
          <a:ext cx="5932730" cy="77373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843023-7880-4CE3-ABF1-FB32DC3EA003}">
      <dsp:nvSpPr>
        <dsp:cNvPr id="0" name=""/>
        <dsp:cNvSpPr/>
      </dsp:nvSpPr>
      <dsp:spPr>
        <a:xfrm>
          <a:off x="234055" y="1142788"/>
          <a:ext cx="425555" cy="42555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94BE6C-E59E-4151-B656-1975A215BEC1}">
      <dsp:nvSpPr>
        <dsp:cNvPr id="0" name=""/>
        <dsp:cNvSpPr/>
      </dsp:nvSpPr>
      <dsp:spPr>
        <a:xfrm>
          <a:off x="893665" y="968697"/>
          <a:ext cx="5039064" cy="773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887" tIns="81887" rIns="81887" bIns="81887" numCol="1" spcCol="1270" anchor="ctr" anchorCtr="0">
          <a:noAutofit/>
        </a:bodyPr>
        <a:lstStyle/>
        <a:p>
          <a:pPr marL="0" lvl="0" indent="0" algn="just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>
              <a:latin typeface="Cambria" panose="02040503050406030204" pitchFamily="18" charset="0"/>
              <a:ea typeface="Cambria" panose="02040503050406030204" pitchFamily="18" charset="0"/>
            </a:rPr>
            <a:t>Economic factors influence costs through inflation and supply chain challenges.</a:t>
          </a:r>
        </a:p>
      </dsp:txBody>
      <dsp:txXfrm>
        <a:off x="893665" y="968697"/>
        <a:ext cx="5039064" cy="773736"/>
      </dsp:txXfrm>
    </dsp:sp>
    <dsp:sp modelId="{4B78AFA9-F35B-4786-BEF0-54D7F14E3F7B}">
      <dsp:nvSpPr>
        <dsp:cNvPr id="0" name=""/>
        <dsp:cNvSpPr/>
      </dsp:nvSpPr>
      <dsp:spPr>
        <a:xfrm>
          <a:off x="0" y="1935868"/>
          <a:ext cx="5932730" cy="77373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C3C4B2-CA79-4CBF-87DC-D05D4972894A}">
      <dsp:nvSpPr>
        <dsp:cNvPr id="0" name=""/>
        <dsp:cNvSpPr/>
      </dsp:nvSpPr>
      <dsp:spPr>
        <a:xfrm>
          <a:off x="234055" y="2109959"/>
          <a:ext cx="425555" cy="42555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574BB7-374F-461B-8B73-8E105FC17E5C}">
      <dsp:nvSpPr>
        <dsp:cNvPr id="0" name=""/>
        <dsp:cNvSpPr/>
      </dsp:nvSpPr>
      <dsp:spPr>
        <a:xfrm>
          <a:off x="893665" y="1935868"/>
          <a:ext cx="5039064" cy="773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887" tIns="81887" rIns="81887" bIns="81887" numCol="1" spcCol="1270" anchor="ctr" anchorCtr="0">
          <a:noAutofit/>
        </a:bodyPr>
        <a:lstStyle/>
        <a:p>
          <a:pPr marL="0" lvl="0" indent="0" algn="just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>
              <a:latin typeface="Cambria" panose="02040503050406030204" pitchFamily="18" charset="0"/>
              <a:ea typeface="Cambria" panose="02040503050406030204" pitchFamily="18" charset="0"/>
            </a:rPr>
            <a:t>Social factors increase demand due to environmental awareness among consumers.</a:t>
          </a:r>
        </a:p>
      </dsp:txBody>
      <dsp:txXfrm>
        <a:off x="893665" y="1935868"/>
        <a:ext cx="5039064" cy="773736"/>
      </dsp:txXfrm>
    </dsp:sp>
    <dsp:sp modelId="{940F7186-6153-437B-BD3C-19E2E5A71E02}">
      <dsp:nvSpPr>
        <dsp:cNvPr id="0" name=""/>
        <dsp:cNvSpPr/>
      </dsp:nvSpPr>
      <dsp:spPr>
        <a:xfrm>
          <a:off x="0" y="2903039"/>
          <a:ext cx="5932730" cy="77373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6F4B45-51B0-4796-B762-95F7B434E492}">
      <dsp:nvSpPr>
        <dsp:cNvPr id="0" name=""/>
        <dsp:cNvSpPr/>
      </dsp:nvSpPr>
      <dsp:spPr>
        <a:xfrm>
          <a:off x="234055" y="3077130"/>
          <a:ext cx="425555" cy="42555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235960-336C-439A-A091-73A1B91EBE15}">
      <dsp:nvSpPr>
        <dsp:cNvPr id="0" name=""/>
        <dsp:cNvSpPr/>
      </dsp:nvSpPr>
      <dsp:spPr>
        <a:xfrm>
          <a:off x="893665" y="2903039"/>
          <a:ext cx="5039064" cy="773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887" tIns="81887" rIns="81887" bIns="81887" numCol="1" spcCol="1270" anchor="ctr" anchorCtr="0">
          <a:noAutofit/>
        </a:bodyPr>
        <a:lstStyle/>
        <a:p>
          <a:pPr marL="0" lvl="0" indent="0" algn="just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>
              <a:latin typeface="Cambria" panose="02040503050406030204" pitchFamily="18" charset="0"/>
              <a:ea typeface="Cambria" panose="02040503050406030204" pitchFamily="18" charset="0"/>
            </a:rPr>
            <a:t>The company maintains strengths through innovation but faces competitive challenges.</a:t>
          </a:r>
        </a:p>
      </dsp:txBody>
      <dsp:txXfrm>
        <a:off x="893665" y="2903039"/>
        <a:ext cx="5039064" cy="7737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30309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52464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0001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93837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69010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04194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98137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91758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66561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33403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1021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66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  <p:sldLayoutId id="2147483764" r:id="rId2"/>
    <p:sldLayoutId id="2147483765" r:id="rId3"/>
    <p:sldLayoutId id="2147483766" r:id="rId4"/>
    <p:sldLayoutId id="2147483767" r:id="rId5"/>
    <p:sldLayoutId id="2147483768" r:id="rId6"/>
    <p:sldLayoutId id="2147483769" r:id="rId7"/>
    <p:sldLayoutId id="2147483770" r:id="rId8"/>
    <p:sldLayoutId id="2147483771" r:id="rId9"/>
    <p:sldLayoutId id="2147483772" r:id="rId10"/>
    <p:sldLayoutId id="214748377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10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4BFB7C5-23B6-4047-BF5E-F9EEBB437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37DA931-62D6-4B32-9103-84C0960AEA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84420" y="457200"/>
            <a:ext cx="6248454" cy="585973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156346" y="849745"/>
            <a:ext cx="5526993" cy="4745836"/>
          </a:xfrm>
        </p:spPr>
        <p:txBody>
          <a:bodyPr anchor="ctr">
            <a:normAutofit/>
          </a:bodyPr>
          <a:lstStyle/>
          <a:p>
            <a:r>
              <a:rPr lang="en-US" b="1" dirty="0">
                <a:solidFill>
                  <a:srgbClr val="FFFFF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Urban Green Rooftops Ltd </a:t>
            </a:r>
            <a:r>
              <a:rPr lang="en-US" sz="3200" b="1" dirty="0">
                <a:solidFill>
                  <a:srgbClr val="FFFFF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Sustainable Enterprise Plan</a:t>
            </a:r>
            <a:br>
              <a:rPr lang="en-US" sz="3200" b="1" dirty="0">
                <a:solidFill>
                  <a:srgbClr val="FFFFFF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US" sz="3200" b="1" dirty="0">
                <a:solidFill>
                  <a:srgbClr val="FFFFF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Student </a:t>
            </a:r>
            <a:r>
              <a:rPr lang="en-US" sz="3200" b="1" dirty="0" err="1">
                <a:solidFill>
                  <a:srgbClr val="FFFFF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name:Grumega</a:t>
            </a:r>
            <a:r>
              <a:rPr lang="en-US" sz="3200" b="1" dirty="0">
                <a:solidFill>
                  <a:srgbClr val="FFFFF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3200" b="1" dirty="0" err="1">
                <a:solidFill>
                  <a:srgbClr val="FFFFF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vasile</a:t>
            </a:r>
            <a:br>
              <a:rPr lang="en-US" sz="3200" b="1" dirty="0">
                <a:solidFill>
                  <a:srgbClr val="FFFFFF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US" sz="3200" b="1" dirty="0">
                <a:solidFill>
                  <a:srgbClr val="FFFFF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Student </a:t>
            </a:r>
            <a:r>
              <a:rPr lang="en-US" sz="3200" b="1">
                <a:solidFill>
                  <a:srgbClr val="FFFFF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id:2325592</a:t>
            </a:r>
            <a:endParaRPr lang="en-US" sz="4800" b="1" dirty="0">
              <a:solidFill>
                <a:srgbClr val="FFFFFF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95E140-9B6E-43E9-B17E-CDFE3FCA8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29872" y="453642"/>
            <a:ext cx="3615595" cy="5863293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>
          <a:xfrm>
            <a:off x="8317076" y="668740"/>
            <a:ext cx="3147043" cy="4926841"/>
          </a:xfrm>
        </p:spPr>
        <p:txBody>
          <a:bodyPr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1800" b="1" i="1" dirty="0">
                <a:solidFill>
                  <a:srgbClr val="FFFFF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Urban Green Rooftops Ltd presents </a:t>
            </a:r>
          </a:p>
          <a:p>
            <a:pPr algn="ctr">
              <a:lnSpc>
                <a:spcPct val="90000"/>
              </a:lnSpc>
            </a:pPr>
            <a:r>
              <a:rPr lang="en-US" sz="1400" b="1" u="sng" dirty="0">
                <a:solidFill>
                  <a:srgbClr val="FFFFF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innovative green rooftop solutions for sustainable urban environments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BC3CD9F-A361-4496-A6E0-24338B2A69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1191" y="457201"/>
            <a:ext cx="1106164" cy="5859735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36F6DB7-CF8D-494A-82F6-13B58DCA98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B7E5194-6E82-4A44-99C3-FE7D87F341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14407"/>
            <a:ext cx="3707477" cy="561177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4110" y="826346"/>
            <a:ext cx="3171905" cy="907872"/>
          </a:xfrm>
        </p:spPr>
        <p:txBody>
          <a:bodyPr>
            <a:noAutofit/>
          </a:bodyPr>
          <a:lstStyle/>
          <a:p>
            <a:pPr algn="ctr"/>
            <a:r>
              <a:rPr lang="en-SG" b="1" dirty="0">
                <a:solidFill>
                  <a:srgbClr val="FFFFF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Business Overview</a:t>
            </a: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49FCC1E1-84D3-494D-A0A0-286AFA1C30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96E09E90-FF79-402E-AF01-97A279BEA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algn="just"/>
              <a:endParaRPr lang="en-GB">
                <a:latin typeface="Cambria" panose="02040503050406030204" pitchFamily="18" charset="0"/>
                <a:ea typeface="Cambria" panose="02040503050406030204" pitchFamily="18" charset="0"/>
              </a:endParaRPr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EC6946F8-4B9B-4C51-9F51-2DB377392C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algn="just"/>
              <a:endParaRPr lang="en-GB">
                <a:latin typeface="Cambria" panose="02040503050406030204" pitchFamily="18" charset="0"/>
                <a:ea typeface="Cambria" panose="02040503050406030204" pitchFamily="18" charset="0"/>
              </a:endParaRPr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7B3D2B3D-A285-438C-A344-AED3E46A07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algn="just"/>
              <a:endParaRPr lang="en-GB">
                <a:latin typeface="Cambria" panose="02040503050406030204" pitchFamily="18" charset="0"/>
                <a:ea typeface="Cambria" panose="02040503050406030204" pitchFamily="18" charset="0"/>
              </a:endParaRPr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4110" y="2052084"/>
            <a:ext cx="3033249" cy="3856229"/>
          </a:xfrm>
        </p:spPr>
        <p:txBody>
          <a:bodyPr anchor="t"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en-US" sz="1400" b="1" dirty="0">
                <a:solidFill>
                  <a:srgbClr val="FFFFF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Urban Green Rooftops Ltd operates as a sustainability-focused start-up in London.</a:t>
            </a:r>
          </a:p>
          <a:p>
            <a:pPr algn="just">
              <a:lnSpc>
                <a:spcPct val="90000"/>
              </a:lnSpc>
            </a:pPr>
            <a:r>
              <a:rPr lang="en-US" sz="1400" b="1" dirty="0">
                <a:solidFill>
                  <a:srgbClr val="FFFFF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The company designs and installs green roofs for different building sectors.</a:t>
            </a:r>
          </a:p>
          <a:p>
            <a:pPr algn="just">
              <a:lnSpc>
                <a:spcPct val="90000"/>
              </a:lnSpc>
            </a:pPr>
            <a:r>
              <a:rPr lang="en-US" sz="1400" b="1" dirty="0">
                <a:solidFill>
                  <a:srgbClr val="FFFFF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The business reduces carbon emissions and improves environmental conditions effectively.</a:t>
            </a:r>
          </a:p>
          <a:p>
            <a:pPr algn="just">
              <a:lnSpc>
                <a:spcPct val="90000"/>
              </a:lnSpc>
            </a:pPr>
            <a:r>
              <a:rPr lang="en-US" sz="1400" b="1" dirty="0">
                <a:solidFill>
                  <a:srgbClr val="FFFFF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The organisation promotes sustainability through integrated environmental and economic practices.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FE47D54-BFB0-4B90-9E82-450FA40667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8800" y="1145250"/>
            <a:ext cx="6866506" cy="4566226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79A26B8-6C4E-452B-ADD3-ED324A7AB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B4167E1-E2B0-4192-8DA2-6967DDFF87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14407"/>
            <a:ext cx="5609967" cy="561177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3387" y="1275934"/>
            <a:ext cx="4968489" cy="468027"/>
          </a:xfrm>
        </p:spPr>
        <p:txBody>
          <a:bodyPr>
            <a:noAutofit/>
          </a:bodyPr>
          <a:lstStyle/>
          <a:p>
            <a:pPr algn="ctr"/>
            <a:r>
              <a:rPr lang="en-SG" sz="3200" b="1" dirty="0">
                <a:solidFill>
                  <a:srgbClr val="FFFFF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Market Analysis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03E4FEE-2E6A-44AB-B6BA-C1AD0CD6D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560581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17EB59-13B3-43DA-9B91-A7CC174A6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44318" y="457200"/>
            <a:ext cx="5600007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3387" y="1775066"/>
            <a:ext cx="4947221" cy="4129380"/>
          </a:xfrm>
        </p:spPr>
        <p:txBody>
          <a:bodyPr>
            <a:normAutofit/>
          </a:bodyPr>
          <a:lstStyle/>
          <a:p>
            <a:pPr algn="just"/>
            <a:r>
              <a:rPr lang="en-US" sz="2000" b="1" dirty="0">
                <a:solidFill>
                  <a:srgbClr val="FFFFF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The UK government supports green infrastructure through sustainability policies.</a:t>
            </a:r>
          </a:p>
          <a:p>
            <a:pPr algn="just"/>
            <a:r>
              <a:rPr lang="en-US" sz="2000" b="1" dirty="0">
                <a:solidFill>
                  <a:srgbClr val="FFFFF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The company targets developers, councils, and environmentally conscious customers.</a:t>
            </a:r>
          </a:p>
          <a:p>
            <a:pPr algn="just"/>
            <a:r>
              <a:rPr lang="en-US" sz="2000" b="1" dirty="0">
                <a:solidFill>
                  <a:srgbClr val="FFFFF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Competitors provide similar services within the UK green roofing market.</a:t>
            </a:r>
          </a:p>
          <a:p>
            <a:pPr algn="just"/>
            <a:r>
              <a:rPr lang="en-US" sz="2000" b="1" dirty="0">
                <a:solidFill>
                  <a:srgbClr val="FFFFF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The market shows increasing demand for sustainable and energy-efficient buildings.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EB5934A-38A5-4B39-AB3C-C48D629C2BD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68084" y="2133527"/>
            <a:ext cx="4952475" cy="2600048"/>
          </a:xfrm>
          <a:prstGeom prst="rect">
            <a:avLst/>
          </a:prstGeom>
        </p:spPr>
      </p:pic>
      <p:pic>
        <p:nvPicPr>
          <p:cNvPr id="4" name="WhatsApp Video 2026-03-29 at 09.36.02">
            <a:hlinkClick r:id="" action="ppaction://media"/>
            <a:extLst>
              <a:ext uri="{FF2B5EF4-FFF2-40B4-BE49-F238E27FC236}">
                <a16:creationId xmlns:a16="http://schemas.microsoft.com/office/drawing/2014/main" id="{5216B430-D5A0-C95E-C35B-2F633C98AE9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494721" y="3420293"/>
            <a:ext cx="1885156" cy="3351388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858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36F6DB7-CF8D-494A-82F6-13B58DCA98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7E5194-6E82-4A44-99C3-FE7D87F341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14407"/>
            <a:ext cx="3707477" cy="561177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4110" y="826346"/>
            <a:ext cx="3171905" cy="1013800"/>
          </a:xfrm>
        </p:spPr>
        <p:txBody>
          <a:bodyPr>
            <a:normAutofit/>
          </a:bodyPr>
          <a:lstStyle/>
          <a:p>
            <a:pPr algn="ctr"/>
            <a:r>
              <a:rPr lang="en-SG" sz="2400" b="1" dirty="0">
                <a:solidFill>
                  <a:srgbClr val="FFFFF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Products and Services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49FCC1E1-84D3-494D-A0A0-286AFA1C30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96E09E90-FF79-402E-AF01-97A279BEA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algn="just"/>
              <a:endParaRPr lang="en-GB">
                <a:latin typeface="Cambria" panose="02040503050406030204" pitchFamily="18" charset="0"/>
                <a:ea typeface="Cambria" panose="02040503050406030204" pitchFamily="18" charset="0"/>
              </a:endParaRPr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EC6946F8-4B9B-4C51-9F51-2DB377392C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algn="just"/>
              <a:endParaRPr lang="en-GB">
                <a:latin typeface="Cambria" panose="02040503050406030204" pitchFamily="18" charset="0"/>
                <a:ea typeface="Cambria" panose="02040503050406030204" pitchFamily="18" charset="0"/>
              </a:endParaRPr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7B3D2B3D-A285-438C-A344-AED3E46A07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algn="just"/>
              <a:endParaRPr lang="en-GB">
                <a:latin typeface="Cambria" panose="02040503050406030204" pitchFamily="18" charset="0"/>
                <a:ea typeface="Cambria" panose="02040503050406030204" pitchFamily="18" charset="0"/>
              </a:endParaRPr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4110" y="2052084"/>
            <a:ext cx="3033249" cy="3856229"/>
          </a:xfrm>
        </p:spPr>
        <p:txBody>
          <a:bodyPr anchor="t"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en-US" sz="1400" b="1" dirty="0">
                <a:solidFill>
                  <a:srgbClr val="FFFFF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The company provides green roof systems for residential and commercial buildings.</a:t>
            </a:r>
          </a:p>
          <a:p>
            <a:pPr algn="just">
              <a:lnSpc>
                <a:spcPct val="90000"/>
              </a:lnSpc>
            </a:pPr>
            <a:r>
              <a:rPr lang="en-US" sz="1400" b="1" dirty="0">
                <a:solidFill>
                  <a:srgbClr val="FFFFF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The business offers modular kits for small-scale rooftop installations effectively.</a:t>
            </a:r>
          </a:p>
          <a:p>
            <a:pPr algn="just">
              <a:lnSpc>
                <a:spcPct val="90000"/>
              </a:lnSpc>
            </a:pPr>
            <a:r>
              <a:rPr lang="en-US" sz="1400" b="1" dirty="0">
                <a:solidFill>
                  <a:srgbClr val="FFFFF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The organisation delivers consultancy and </a:t>
            </a:r>
            <a:r>
              <a:rPr lang="en-US" sz="1400" b="1" dirty="0" err="1">
                <a:solidFill>
                  <a:srgbClr val="FFFFF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customised</a:t>
            </a:r>
            <a:r>
              <a:rPr lang="en-US" sz="1400" b="1" dirty="0">
                <a:solidFill>
                  <a:srgbClr val="FFFFF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rooftop design services professionally.</a:t>
            </a:r>
          </a:p>
          <a:p>
            <a:pPr algn="just">
              <a:lnSpc>
                <a:spcPct val="90000"/>
              </a:lnSpc>
            </a:pPr>
            <a:r>
              <a:rPr lang="en-US" sz="1400" b="1" dirty="0">
                <a:solidFill>
                  <a:srgbClr val="FFFFF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The company ensures sustainability through maintenance and renewable energy integration.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E1CA295-63B1-3AAC-9037-2FA86C791C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7193" y="1941885"/>
            <a:ext cx="6309907" cy="2956816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B719D01B-E306-486F-A44A-E1BEE6B8C6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82724" y="897332"/>
            <a:ext cx="7225075" cy="1335328"/>
          </a:xfrm>
        </p:spPr>
        <p:txBody>
          <a:bodyPr>
            <a:normAutofit/>
          </a:bodyPr>
          <a:lstStyle/>
          <a:p>
            <a:pPr algn="ctr"/>
            <a:r>
              <a:rPr lang="en-SG" sz="3200" b="1" dirty="0">
                <a:solidFill>
                  <a:schemeClr val="accent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Resources and Marketing Strategy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E3ECE2A1-BE02-45E8-80D2-40668675E1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5B00F21-D7A1-4DBD-B786-86D98FF333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b="1">
                <a:latin typeface="Cambria" panose="02040503050406030204" pitchFamily="18" charset="0"/>
                <a:ea typeface="Cambria" panose="02040503050406030204" pitchFamily="18" charset="0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5971E3D-EBA2-4F5A-BA90-F41CC7B480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b="1">
                <a:latin typeface="Cambria" panose="02040503050406030204" pitchFamily="18" charset="0"/>
                <a:ea typeface="Cambria" panose="02040503050406030204" pitchFamily="18" charset="0"/>
              </a:endParaRPr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81CED36D-BAED-48CA-A871-F98A33054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b="1">
                <a:latin typeface="Cambria" panose="02040503050406030204" pitchFamily="18" charset="0"/>
                <a:ea typeface="Cambria" panose="02040503050406030204" pitchFamily="18" charset="0"/>
              </a:endParaRPr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9DF6A592-8240-4F96-8771-0BCA4BFCA82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444" r="28684"/>
          <a:stretch>
            <a:fillRect/>
          </a:stretch>
        </p:blipFill>
        <p:spPr>
          <a:xfrm>
            <a:off x="448732" y="600075"/>
            <a:ext cx="3683001" cy="5775325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82726" y="1896533"/>
            <a:ext cx="7225074" cy="3962266"/>
          </a:xfrm>
        </p:spPr>
        <p:txBody>
          <a:bodyPr>
            <a:normAutofit/>
          </a:bodyPr>
          <a:lstStyle/>
          <a:p>
            <a:pPr algn="just"/>
            <a:r>
              <a:rPr lang="en-US" sz="20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The company requires equipment, tools, and vehicles for operational activities.</a:t>
            </a:r>
          </a:p>
          <a:p>
            <a:pPr algn="just"/>
            <a:r>
              <a:rPr lang="en-US" sz="20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The business employs skilled staff for installation and project management functions.</a:t>
            </a:r>
          </a:p>
          <a:p>
            <a:pPr algn="just"/>
            <a:r>
              <a:rPr lang="en-US" sz="20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The organisation allocates financial resources for setup and business operations.</a:t>
            </a:r>
          </a:p>
          <a:p>
            <a:pPr algn="just"/>
            <a:r>
              <a:rPr lang="en-US" sz="20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The company promotes services through digital marketing and networking platforms.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825981"/>
            <a:ext cx="11029616" cy="615367"/>
          </a:xfrm>
        </p:spPr>
        <p:txBody>
          <a:bodyPr/>
          <a:lstStyle/>
          <a:p>
            <a:pPr algn="ctr"/>
            <a:r>
              <a:rPr lang="en-SG" b="1">
                <a:latin typeface="Cambria" panose="02040503050406030204" pitchFamily="18" charset="0"/>
                <a:ea typeface="Cambria" panose="02040503050406030204" pitchFamily="18" charset="0"/>
              </a:rPr>
              <a:t>PESTLE and SWOT Analysis</a:t>
            </a:r>
            <a:endParaRPr lang="en-SG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D51663E0-3D38-6638-2CCD-D030834CBD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1803088"/>
              </p:ext>
            </p:extLst>
          </p:nvPr>
        </p:nvGraphicFramePr>
        <p:xfrm>
          <a:off x="581193" y="2180496"/>
          <a:ext cx="5932730" cy="36783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D1AD05BB-C262-4FD8-BB8D-9CB6634BA98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29500" y="2636263"/>
            <a:ext cx="3828882" cy="276676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883A317-E0EE-553C-ED3D-48D293CE7E5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1193" y="2090453"/>
            <a:ext cx="6192114" cy="4067743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0" y="979728"/>
            <a:ext cx="11029616" cy="555144"/>
          </a:xfrm>
        </p:spPr>
        <p:txBody>
          <a:bodyPr>
            <a:normAutofit/>
          </a:bodyPr>
          <a:lstStyle/>
          <a:p>
            <a:pPr algn="just"/>
            <a:r>
              <a:rPr b="1" dirty="0">
                <a:latin typeface="Cambria" panose="02040503050406030204" pitchFamily="18" charset="0"/>
                <a:ea typeface="Cambria" panose="02040503050406030204" pitchFamily="18" charset="0"/>
              </a:rPr>
              <a:t>Financials, Risks, and Conclusion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F48D04A-B18A-4669-86FA-1F7C104C4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2180496"/>
            <a:ext cx="5404639" cy="4045683"/>
          </a:xfrm>
          <a:prstGeom prst="rect">
            <a:avLst/>
          </a:pr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DE558D8-1636-43D2-BA3B-ADC04F9AB1F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9224" b="-4"/>
          <a:stretch>
            <a:fillRect/>
          </a:stretch>
        </p:blipFill>
        <p:spPr>
          <a:xfrm>
            <a:off x="657225" y="2361056"/>
            <a:ext cx="4962525" cy="3649219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35805" y="2180496"/>
            <a:ext cx="5275001" cy="4045683"/>
          </a:xfrm>
        </p:spPr>
        <p:txBody>
          <a:bodyPr>
            <a:normAutofit/>
          </a:bodyPr>
          <a:lstStyle/>
          <a:p>
            <a:pPr algn="just"/>
            <a:r>
              <a:rPr lang="en-US" sz="20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The company expects revenue growth through increasing installations and service contracts.</a:t>
            </a:r>
          </a:p>
          <a:p>
            <a:pPr algn="just"/>
            <a:r>
              <a:rPr lang="en-US" sz="20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The business aims to achieve break-even within eighteen months successfully.</a:t>
            </a:r>
          </a:p>
          <a:p>
            <a:pPr algn="just"/>
            <a:r>
              <a:rPr lang="en-US" sz="20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The </a:t>
            </a:r>
            <a:r>
              <a:rPr lang="en-US" sz="2000" b="1" dirty="0" err="1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organisation</a:t>
            </a:r>
            <a:r>
              <a:rPr lang="en-US" sz="20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manages risks through planning and supplier diversification strategies.</a:t>
            </a:r>
          </a:p>
          <a:p>
            <a:pPr algn="just"/>
            <a:r>
              <a:rPr lang="en-US" sz="20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The company delivers sustainable and profitable solutions for urban development.</a:t>
            </a:r>
            <a:endParaRPr sz="2000" b="1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A40F70-A6A2-4EA3-8B3D-47E9B18DD4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1" y="932103"/>
            <a:ext cx="11029616" cy="459894"/>
          </a:xfrm>
        </p:spPr>
        <p:txBody>
          <a:bodyPr>
            <a:normAutofit fontScale="90000"/>
          </a:bodyPr>
          <a:lstStyle/>
          <a:p>
            <a:r>
              <a:rPr lang="en-US" b="1" dirty="0">
                <a:latin typeface="Cambria" panose="02040503050406030204" pitchFamily="18" charset="0"/>
                <a:ea typeface="Cambria" panose="02040503050406030204" pitchFamily="18" charset="0"/>
              </a:rPr>
              <a:t>References </a:t>
            </a:r>
            <a:endParaRPr lang="bn-BD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A11C72-5ADA-47D4-A480-95CE987A6E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en-GB" sz="2000" b="1" dirty="0" err="1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Chofreh</a:t>
            </a:r>
            <a:r>
              <a:rPr lang="en-GB" sz="20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, A.G., </a:t>
            </a:r>
            <a:r>
              <a:rPr lang="en-GB" sz="2000" b="1" dirty="0" err="1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Gholamzadeh</a:t>
            </a:r>
            <a:r>
              <a:rPr lang="en-GB" sz="20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, A., 2018. Sustainable enterprise resource planning systems implementation: A framework development. Journal of Cleaner Production, 198, pp.1345–1355.</a:t>
            </a:r>
          </a:p>
          <a:p>
            <a:pPr algn="just"/>
            <a:r>
              <a:rPr lang="en-GB" sz="2000" b="1" dirty="0" err="1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Delahay</a:t>
            </a:r>
            <a:r>
              <a:rPr lang="en-GB" sz="20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, R.J., Sherman, D., </a:t>
            </a:r>
            <a:r>
              <a:rPr lang="en-GB" sz="2000" b="1" dirty="0" err="1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Soyalan</a:t>
            </a:r>
            <a:r>
              <a:rPr lang="en-GB" sz="20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, B. and Gaston, K.J., 2023. Biodiversity in residential gardens: a review of the evidence base. Biodiversity and Conservation, 32(13), pp.4155–4179.</a:t>
            </a:r>
          </a:p>
          <a:p>
            <a:pPr algn="just"/>
            <a:r>
              <a:rPr lang="en-GB" sz="20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Du, M. and Zhang, X., 2020. Urban greening: A new paradox of economic or social sustainability? Land Use Policy, 92, p.104487.</a:t>
            </a:r>
          </a:p>
          <a:p>
            <a:pPr algn="just"/>
            <a:r>
              <a:rPr lang="en-GB" sz="2000" b="1" dirty="0" err="1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Ogut</a:t>
            </a:r>
            <a:r>
              <a:rPr lang="en-GB" sz="20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, O., </a:t>
            </a:r>
            <a:r>
              <a:rPr lang="en-GB" sz="2000" b="1" dirty="0" err="1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Tzortzi</a:t>
            </a:r>
            <a:r>
              <a:rPr lang="en-GB" sz="20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, N.J. and </a:t>
            </a:r>
            <a:r>
              <a:rPr lang="en-GB" sz="2000" b="1" dirty="0" err="1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Bertolin</a:t>
            </a:r>
            <a:r>
              <a:rPr lang="en-GB" sz="20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, C., 2022. Vertical green structures to establish sustainable built environment: A systematic market review. Sustainability, 14(19), p.12349.</a:t>
            </a:r>
            <a:endParaRPr lang="bn-BD" sz="2000" b="1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2680773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C21699FF-00E4-43C8-BBCC-D7E5536C371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Dividend</Template>
  <TotalTime>34</TotalTime>
  <Words>474</Words>
  <Application>Microsoft Office PowerPoint</Application>
  <PresentationFormat>Widescreen</PresentationFormat>
  <Paragraphs>38</Paragraphs>
  <Slides>8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Cambria</vt:lpstr>
      <vt:lpstr>Gill Sans MT</vt:lpstr>
      <vt:lpstr>Wingdings 2</vt:lpstr>
      <vt:lpstr>Dividend</vt:lpstr>
      <vt:lpstr>Urban Green Rooftops Ltd Sustainable Enterprise Plan Student name:Grumega vasile Student id:2325592</vt:lpstr>
      <vt:lpstr>Business Overview</vt:lpstr>
      <vt:lpstr>Market Analysis</vt:lpstr>
      <vt:lpstr>Products and Services</vt:lpstr>
      <vt:lpstr>Resources and Marketing Strategy</vt:lpstr>
      <vt:lpstr>PESTLE and SWOT Analysis</vt:lpstr>
      <vt:lpstr>Financials, Risks, and Conclusion</vt:lpstr>
      <vt:lpstr>References 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Urban Green Rooftops Ltd – Sustainable Enterprise Plan</dc:title>
  <dc:subject/>
  <dc:creator>balan bianca</dc:creator>
  <cp:keywords/>
  <dc:description>generated using python-pptx</dc:description>
  <cp:lastModifiedBy>Lidia Antonache (2025569)</cp:lastModifiedBy>
  <cp:revision>1</cp:revision>
  <dcterms:created xsi:type="dcterms:W3CDTF">2013-01-27T09:14:16Z</dcterms:created>
  <dcterms:modified xsi:type="dcterms:W3CDTF">2026-04-09T16:45:08Z</dcterms:modified>
  <cp:category/>
</cp:coreProperties>
</file>