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9"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9707FF-5043-7FC8-87BC-90CD9DA964EB}" v="2" dt="2026-06-17T10:17:14.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511714-D417-476E-87E4-9495DD668CE0}"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0C174-F998-4495-A9FC-0674F4D2C24C}" type="slidenum">
              <a:rPr lang="en-GB" smtClean="0"/>
              <a:t>‹N°›</a:t>
            </a:fld>
            <a:endParaRPr lang="en-GB"/>
          </a:p>
        </p:txBody>
      </p:sp>
    </p:spTree>
    <p:extLst>
      <p:ext uri="{BB962C8B-B14F-4D97-AF65-F5344CB8AC3E}">
        <p14:creationId xmlns:p14="http://schemas.microsoft.com/office/powerpoint/2010/main" val="673361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Bowlby's Attachment Theory in early childhood development is explored in this presentation. The concepts of attachment theory are used in the discussion relating to emotional, behavioral, social and language development of the child, Isaac. Also covered in the presentation is the relationship between wellbeing and development for children and the importance of the influences of nature and nurture.</a:t>
            </a:r>
            <a:endParaRPr lang="en-US" b="0">
              <a:effectLst/>
            </a:endParaRPr>
          </a:p>
          <a:p>
            <a:br>
              <a:rPr lang="en-US"/>
            </a:br>
            <a:endParaRPr lang="en-GB"/>
          </a:p>
        </p:txBody>
      </p:sp>
      <p:sp>
        <p:nvSpPr>
          <p:cNvPr id="4" name="Slide Number Placeholder 3"/>
          <p:cNvSpPr>
            <a:spLocks noGrp="1"/>
          </p:cNvSpPr>
          <p:nvPr>
            <p:ph type="sldNum" sz="quarter" idx="5"/>
          </p:nvPr>
        </p:nvSpPr>
        <p:spPr/>
        <p:txBody>
          <a:bodyPr/>
          <a:lstStyle/>
          <a:p>
            <a:fld id="{EBE0C174-F998-4495-A9FC-0674F4D2C24C}" type="slidenum">
              <a:rPr lang="en-GB" smtClean="0"/>
              <a:t>2</a:t>
            </a:fld>
            <a:endParaRPr lang="en-GB"/>
          </a:p>
        </p:txBody>
      </p:sp>
    </p:spTree>
    <p:extLst>
      <p:ext uri="{BB962C8B-B14F-4D97-AF65-F5344CB8AC3E}">
        <p14:creationId xmlns:p14="http://schemas.microsoft.com/office/powerpoint/2010/main" val="1552590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3FE78-FCD2-FB57-F48A-A34503A1C3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DFDC0D-8A4D-8B5D-7999-FC33E6BEA7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4D3F78-7CE9-5FDD-C383-D026506819FE}"/>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These attachments and subsequent relationships form the basis of the person's emotional security. Pupils' confidence and communication and social interaction are fostered and supported in early years, usually through positive caregiving. Regular emotional support further promotes self-reliance and strength. Isaac's withdrawn response and separation anxiety and reliance on his mother are symptoms of attachment distress.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D649E315-2A08-664B-5861-7F50072BD1CB}"/>
              </a:ext>
            </a:extLst>
          </p:cNvPr>
          <p:cNvSpPr>
            <a:spLocks noGrp="1"/>
          </p:cNvSpPr>
          <p:nvPr>
            <p:ph type="sldNum" sz="quarter" idx="5"/>
          </p:nvPr>
        </p:nvSpPr>
        <p:spPr/>
        <p:txBody>
          <a:bodyPr/>
          <a:lstStyle/>
          <a:p>
            <a:fld id="{EBE0C174-F998-4495-A9FC-0674F4D2C24C}" type="slidenum">
              <a:rPr lang="en-GB" smtClean="0"/>
              <a:t>3</a:t>
            </a:fld>
            <a:endParaRPr lang="en-GB"/>
          </a:p>
        </p:txBody>
      </p:sp>
    </p:spTree>
    <p:extLst>
      <p:ext uri="{BB962C8B-B14F-4D97-AF65-F5344CB8AC3E}">
        <p14:creationId xmlns:p14="http://schemas.microsoft.com/office/powerpoint/2010/main" val="185098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8294A-3287-AD10-3DB2-DA80307F9C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982D15-3106-C426-7D4E-119A251B7D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74B7D1-CDAE-F0F9-F9FD-AC619EC9C562}"/>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When the separation happens, Isaac is upset because he is overly dependent on his mother for emotional support. There is uncertainty as to whether he formed consistent attachments due to the disruption in his childcare </a:t>
            </a:r>
            <a:r>
              <a:rPr lang="en-US" sz="1200" b="0" i="0" u="none" strike="noStrike" kern="1200" err="1">
                <a:solidFill>
                  <a:schemeClr val="tx1"/>
                </a:solidFill>
                <a:effectLst/>
                <a:latin typeface="+mn-lt"/>
                <a:ea typeface="+mn-ea"/>
                <a:cs typeface="+mn-cs"/>
              </a:rPr>
              <a:t>setting.His</a:t>
            </a:r>
            <a:r>
              <a:rPr lang="en-US" sz="1200" b="0" i="0" u="none" strike="noStrike" kern="1200">
                <a:solidFill>
                  <a:schemeClr val="tx1"/>
                </a:solidFill>
                <a:effectLst/>
                <a:latin typeface="+mn-lt"/>
                <a:ea typeface="+mn-ea"/>
                <a:cs typeface="+mn-cs"/>
              </a:rPr>
              <a:t> childcare routine may have not been consistent and attachments may not have been formed in a consistent manner. Bowlby also explained that children establish internal working models due to early experiences.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16C6AFBD-8664-A3D1-FA4C-D46937794769}"/>
              </a:ext>
            </a:extLst>
          </p:cNvPr>
          <p:cNvSpPr>
            <a:spLocks noGrp="1"/>
          </p:cNvSpPr>
          <p:nvPr>
            <p:ph type="sldNum" sz="quarter" idx="5"/>
          </p:nvPr>
        </p:nvSpPr>
        <p:spPr/>
        <p:txBody>
          <a:bodyPr/>
          <a:lstStyle/>
          <a:p>
            <a:fld id="{EBE0C174-F998-4495-A9FC-0674F4D2C24C}" type="slidenum">
              <a:rPr lang="en-GB" smtClean="0"/>
              <a:t>4</a:t>
            </a:fld>
            <a:endParaRPr lang="en-GB"/>
          </a:p>
        </p:txBody>
      </p:sp>
    </p:spTree>
    <p:extLst>
      <p:ext uri="{BB962C8B-B14F-4D97-AF65-F5344CB8AC3E}">
        <p14:creationId xmlns:p14="http://schemas.microsoft.com/office/powerpoint/2010/main" val="971067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31A3F-D0CE-BC1A-2A39-8E13ABF7E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95C909-8423-55A5-7AF8-3DF069F4ED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0E89EC-AB70-10FA-DEE6-979B1C26E447}"/>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a:t>
            </a:r>
            <a:r>
              <a:rPr lang="en-US" sz="1200" b="0" i="0" u="none" strike="noStrike" kern="1200" err="1">
                <a:solidFill>
                  <a:schemeClr val="tx1"/>
                </a:solidFill>
                <a:effectLst/>
                <a:latin typeface="+mn-lt"/>
                <a:ea typeface="+mn-ea"/>
                <a:cs typeface="+mn-cs"/>
              </a:rPr>
              <a:t>Cloneness</a:t>
            </a:r>
            <a:r>
              <a:rPr lang="en-US" sz="1200" b="0" i="0" u="none" strike="noStrike" kern="1200">
                <a:solidFill>
                  <a:schemeClr val="tx1"/>
                </a:solidFill>
                <a:effectLst/>
                <a:latin typeface="+mn-lt"/>
                <a:ea typeface="+mn-ea"/>
                <a:cs typeface="+mn-cs"/>
              </a:rPr>
              <a:t>” is a natural craving of children for emotional security in the presence of the attachment figures and this is what Bowlby explained. Isaac behaves as this when transitioning between activities and participating in group activities in the Centre. Emotional insecurity can also lead to communication development difficulties as anxious children might refrain from communicating with adults or other people they don't know, having a social interaction or in talking.</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DFC184A1-7C0A-3258-602D-69A241040E7A}"/>
              </a:ext>
            </a:extLst>
          </p:cNvPr>
          <p:cNvSpPr>
            <a:spLocks noGrp="1"/>
          </p:cNvSpPr>
          <p:nvPr>
            <p:ph type="sldNum" sz="quarter" idx="5"/>
          </p:nvPr>
        </p:nvSpPr>
        <p:spPr/>
        <p:txBody>
          <a:bodyPr/>
          <a:lstStyle/>
          <a:p>
            <a:fld id="{EBE0C174-F998-4495-A9FC-0674F4D2C24C}" type="slidenum">
              <a:rPr lang="en-GB" smtClean="0"/>
              <a:t>5</a:t>
            </a:fld>
            <a:endParaRPr lang="en-GB"/>
          </a:p>
        </p:txBody>
      </p:sp>
    </p:spTree>
    <p:extLst>
      <p:ext uri="{BB962C8B-B14F-4D97-AF65-F5344CB8AC3E}">
        <p14:creationId xmlns:p14="http://schemas.microsoft.com/office/powerpoint/2010/main" val="53598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73926-B532-58B5-2C88-3CC7ACAC63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631C86-15A8-9ED0-800F-3E15F3CA39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3DA2A2-4119-068D-EE84-B5A1FEB186FF}"/>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Isaac could have a sensitive temperament and need to be more attuned to his circumstances when he is in an unfamiliar environment and social situations. Emotional control, communication and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within the first years of development are also affected by early brain development. Due to biological conditions, separation anxiety, emotional dependency and withdrawal can thus be worsened.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C10F9AE1-25C2-61C3-12A0-35363B044CC7}"/>
              </a:ext>
            </a:extLst>
          </p:cNvPr>
          <p:cNvSpPr>
            <a:spLocks noGrp="1"/>
          </p:cNvSpPr>
          <p:nvPr>
            <p:ph type="sldNum" sz="quarter" idx="5"/>
          </p:nvPr>
        </p:nvSpPr>
        <p:spPr/>
        <p:txBody>
          <a:bodyPr/>
          <a:lstStyle/>
          <a:p>
            <a:fld id="{EBE0C174-F998-4495-A9FC-0674F4D2C24C}" type="slidenum">
              <a:rPr lang="en-GB" smtClean="0"/>
              <a:t>6</a:t>
            </a:fld>
            <a:endParaRPr lang="en-GB"/>
          </a:p>
        </p:txBody>
      </p:sp>
    </p:spTree>
    <p:extLst>
      <p:ext uri="{BB962C8B-B14F-4D97-AF65-F5344CB8AC3E}">
        <p14:creationId xmlns:p14="http://schemas.microsoft.com/office/powerpoint/2010/main" val="2696931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70D53-D3AC-B017-7582-41B80404D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0B030A-C987-EBFA-1F51-4D20AB3DF4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B5E57E-5A19-2A8C-5A46-D88721E9691E}"/>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Responsive caregiving enables children to feel safe and secure, reducing anxiety and increasing confidence," Bowlby said. The mother of Isaac suffers from post-natal depression and this can lead to an emotional interaction and reassurance that is less consistent in the home. Disruptions in care also could create instability, impacting attachment security and confidence in care outside of the home. Impaired social interaction can also have an impact on language acquisition, communication and relationship-building with peers.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F8774111-E7BC-BC67-8749-0E1B59FBEEC4}"/>
              </a:ext>
            </a:extLst>
          </p:cNvPr>
          <p:cNvSpPr>
            <a:spLocks noGrp="1"/>
          </p:cNvSpPr>
          <p:nvPr>
            <p:ph type="sldNum" sz="quarter" idx="5"/>
          </p:nvPr>
        </p:nvSpPr>
        <p:spPr/>
        <p:txBody>
          <a:bodyPr/>
          <a:lstStyle/>
          <a:p>
            <a:fld id="{EBE0C174-F998-4495-A9FC-0674F4D2C24C}" type="slidenum">
              <a:rPr lang="en-GB" smtClean="0"/>
              <a:t>7</a:t>
            </a:fld>
            <a:endParaRPr lang="en-GB"/>
          </a:p>
        </p:txBody>
      </p:sp>
    </p:spTree>
    <p:extLst>
      <p:ext uri="{BB962C8B-B14F-4D97-AF65-F5344CB8AC3E}">
        <p14:creationId xmlns:p14="http://schemas.microsoft.com/office/powerpoint/2010/main" val="2244235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3388B-CA1D-B8CC-DBB8-0DB6C2AB31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B2E48E-37ED-7510-B2A6-B062C9C5EF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A64FB7-1B6B-7749-74A2-584CA5C8ECE7}"/>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Having a keyword person may help to promote reassurance and stability in scheduled activities &amp; changes. Social interaction, confidence and communication can be nursed or promoted by play-based learning activities. Story telling and conversations are also areas in language-rich environments that can facilitate vocabulary learning and expressive language skills.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DC36E4BD-8FD5-8637-10BF-EE808A651C31}"/>
              </a:ext>
            </a:extLst>
          </p:cNvPr>
          <p:cNvSpPr>
            <a:spLocks noGrp="1"/>
          </p:cNvSpPr>
          <p:nvPr>
            <p:ph type="sldNum" sz="quarter" idx="5"/>
          </p:nvPr>
        </p:nvSpPr>
        <p:spPr/>
        <p:txBody>
          <a:bodyPr/>
          <a:lstStyle/>
          <a:p>
            <a:fld id="{EBE0C174-F998-4495-A9FC-0674F4D2C24C}" type="slidenum">
              <a:rPr lang="en-GB" smtClean="0"/>
              <a:t>8</a:t>
            </a:fld>
            <a:endParaRPr lang="en-GB"/>
          </a:p>
        </p:txBody>
      </p:sp>
    </p:spTree>
    <p:extLst>
      <p:ext uri="{BB962C8B-B14F-4D97-AF65-F5344CB8AC3E}">
        <p14:creationId xmlns:p14="http://schemas.microsoft.com/office/powerpoint/2010/main" val="3320265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D3BB9-EA81-3671-F382-EEFB654319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94CA33-AA76-4077-FAB9-9193943EC6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CD9B02-0EDF-5EFF-D08B-DE0377CD1B22}"/>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Support sessions with the parent may be beneficial for reinforcing positive interactions, emotional security and confidence at home. Staff can demonstrate independent play and positive social interactions in activities too. Joint work with the other agencies who support early years practitioners, the health service and speech specialists could provide support for Isaac's developmental needs.</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46961D1D-1CC4-67ED-AF01-2B47F29CDDFB}"/>
              </a:ext>
            </a:extLst>
          </p:cNvPr>
          <p:cNvSpPr>
            <a:spLocks noGrp="1"/>
          </p:cNvSpPr>
          <p:nvPr>
            <p:ph type="sldNum" sz="quarter" idx="5"/>
          </p:nvPr>
        </p:nvSpPr>
        <p:spPr/>
        <p:txBody>
          <a:bodyPr/>
          <a:lstStyle/>
          <a:p>
            <a:fld id="{EBE0C174-F998-4495-A9FC-0674F4D2C24C}" type="slidenum">
              <a:rPr lang="en-GB" smtClean="0"/>
              <a:t>9</a:t>
            </a:fld>
            <a:endParaRPr lang="en-GB"/>
          </a:p>
        </p:txBody>
      </p:sp>
    </p:spTree>
    <p:extLst>
      <p:ext uri="{BB962C8B-B14F-4D97-AF65-F5344CB8AC3E}">
        <p14:creationId xmlns:p14="http://schemas.microsoft.com/office/powerpoint/2010/main" val="997819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76B4F-B083-810A-C9B4-3C82F9CF86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72980-D676-A0DB-57BB-55A66E4ACD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EB607F-50D9-5D57-ABA8-80F0CF4E7B27}"/>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This theory is especially important for early years practice and early intervention and emotional support practice. But there are some scientists who felt that Bowlby gave excessive attention to the relationship between the mother and her child. At the same time, children may grow well through alternative care, education and community, where the care-giver is keen to encourage them to develop positively. </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22C9ABA6-9892-32D0-A7C3-0C63238747E4}"/>
              </a:ext>
            </a:extLst>
          </p:cNvPr>
          <p:cNvSpPr>
            <a:spLocks noGrp="1"/>
          </p:cNvSpPr>
          <p:nvPr>
            <p:ph type="sldNum" sz="quarter" idx="5"/>
          </p:nvPr>
        </p:nvSpPr>
        <p:spPr/>
        <p:txBody>
          <a:bodyPr/>
          <a:lstStyle/>
          <a:p>
            <a:fld id="{EBE0C174-F998-4495-A9FC-0674F4D2C24C}" type="slidenum">
              <a:rPr lang="en-GB" smtClean="0"/>
              <a:t>10</a:t>
            </a:fld>
            <a:endParaRPr lang="en-GB"/>
          </a:p>
        </p:txBody>
      </p:sp>
    </p:spTree>
    <p:extLst>
      <p:ext uri="{BB962C8B-B14F-4D97-AF65-F5344CB8AC3E}">
        <p14:creationId xmlns:p14="http://schemas.microsoft.com/office/powerpoint/2010/main" val="226706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E7CC3-6FB2-C21A-04F2-22F1935807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96E604-3FE3-21AE-D61D-A0B58257B4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68764C-25EE-0DEE-BCF6-C133D43883D8}"/>
              </a:ext>
            </a:extLst>
          </p:cNvPr>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This presentation focused on Bowlby's Attachment Theory and how this provides an insight into what has happened emotionally and developmentally for Isaac. A theoretical and practical consideration of interventions to enhance emotional security, interaction skills, social participation and positive developmental outcomes in an early years context were presented.</a:t>
            </a:r>
            <a:endParaRPr lang="en-US" b="0">
              <a:effectLst/>
            </a:endParaRPr>
          </a:p>
          <a:p>
            <a:br>
              <a:rPr lang="en-US"/>
            </a:br>
            <a:endParaRPr lang="en-GB"/>
          </a:p>
        </p:txBody>
      </p:sp>
      <p:sp>
        <p:nvSpPr>
          <p:cNvPr id="4" name="Slide Number Placeholder 3">
            <a:extLst>
              <a:ext uri="{FF2B5EF4-FFF2-40B4-BE49-F238E27FC236}">
                <a16:creationId xmlns:a16="http://schemas.microsoft.com/office/drawing/2014/main" id="{7C2C760F-DAC0-5652-3549-18B9754ED4AB}"/>
              </a:ext>
            </a:extLst>
          </p:cNvPr>
          <p:cNvSpPr>
            <a:spLocks noGrp="1"/>
          </p:cNvSpPr>
          <p:nvPr>
            <p:ph type="sldNum" sz="quarter" idx="5"/>
          </p:nvPr>
        </p:nvSpPr>
        <p:spPr/>
        <p:txBody>
          <a:bodyPr/>
          <a:lstStyle/>
          <a:p>
            <a:fld id="{EBE0C174-F998-4495-A9FC-0674F4D2C24C}" type="slidenum">
              <a:rPr lang="en-GB" smtClean="0"/>
              <a:t>11</a:t>
            </a:fld>
            <a:endParaRPr lang="en-GB"/>
          </a:p>
        </p:txBody>
      </p:sp>
    </p:spTree>
    <p:extLst>
      <p:ext uri="{BB962C8B-B14F-4D97-AF65-F5344CB8AC3E}">
        <p14:creationId xmlns:p14="http://schemas.microsoft.com/office/powerpoint/2010/main" val="1759099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4DD94-EF99-6C82-2E3D-093DF4B771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5668A-F327-9118-77A8-1FDFE860C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B9DEB9-0326-45F1-92DE-D66A195854E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F39E81-AC9C-36A8-A8F2-8C51EDDD2766}"/>
              </a:ext>
            </a:extLst>
          </p:cNvPr>
          <p:cNvSpPr>
            <a:spLocks noGrp="1"/>
          </p:cNvSpPr>
          <p:nvPr>
            <p:ph type="sldNum" sz="quarter" idx="5"/>
          </p:nvPr>
        </p:nvSpPr>
        <p:spPr/>
        <p:txBody>
          <a:bodyPr/>
          <a:lstStyle/>
          <a:p>
            <a:fld id="{EBE0C174-F998-4495-A9FC-0674F4D2C24C}" type="slidenum">
              <a:rPr lang="en-GB" smtClean="0"/>
              <a:t>12</a:t>
            </a:fld>
            <a:endParaRPr lang="en-GB"/>
          </a:p>
        </p:txBody>
      </p:sp>
    </p:spTree>
    <p:extLst>
      <p:ext uri="{BB962C8B-B14F-4D97-AF65-F5344CB8AC3E}">
        <p14:creationId xmlns:p14="http://schemas.microsoft.com/office/powerpoint/2010/main" val="2386819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0FAAB-66A5-3695-4E08-888CF2D040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1616D1-F796-8A18-8E2F-0F6C9A53B6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6A6BBB-5CE0-D23D-CFE4-9A65A108C77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0376DB1-786A-713C-0ABD-920AD1DBDE9A}"/>
              </a:ext>
            </a:extLst>
          </p:cNvPr>
          <p:cNvSpPr>
            <a:spLocks noGrp="1"/>
          </p:cNvSpPr>
          <p:nvPr>
            <p:ph type="sldNum" sz="quarter" idx="5"/>
          </p:nvPr>
        </p:nvSpPr>
        <p:spPr/>
        <p:txBody>
          <a:bodyPr/>
          <a:lstStyle/>
          <a:p>
            <a:fld id="{EBE0C174-F998-4495-A9FC-0674F4D2C24C}" type="slidenum">
              <a:rPr lang="en-GB" smtClean="0"/>
              <a:t>13</a:t>
            </a:fld>
            <a:endParaRPr lang="en-GB"/>
          </a:p>
        </p:txBody>
      </p:sp>
    </p:spTree>
    <p:extLst>
      <p:ext uri="{BB962C8B-B14F-4D97-AF65-F5344CB8AC3E}">
        <p14:creationId xmlns:p14="http://schemas.microsoft.com/office/powerpoint/2010/main" val="596434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793882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264329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03767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52A78F3-D99C-4003-B3F1-B83163D2B6FD}"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69362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52A78F3-D99C-4003-B3F1-B83163D2B6FD}" type="datetimeFigureOut">
              <a:rPr lang="en-GB" smtClean="0"/>
              <a:t>17/06/2026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239485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52A78F3-D99C-4003-B3F1-B83163D2B6FD}" type="datetimeFigureOut">
              <a:rPr lang="en-GB" smtClean="0"/>
              <a:t>17/06/2026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762655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A78F3-D99C-4003-B3F1-B83163D2B6FD}" type="datetimeFigureOut">
              <a:rPr lang="en-GB" smtClean="0"/>
              <a:t>17/06/2026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588132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2A78F3-D99C-4003-B3F1-B83163D2B6FD}"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2878028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A52A78F3-D99C-4003-B3F1-B83163D2B6FD}" type="datetimeFigureOut">
              <a:rPr lang="en-GB" smtClean="0"/>
              <a:t>17/06/2026</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42440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2A78F3-D99C-4003-B3F1-B83163D2B6FD}"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241402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42414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A52A78F3-D99C-4003-B3F1-B83163D2B6FD}" type="datetimeFigureOut">
              <a:rPr lang="en-GB" smtClean="0"/>
              <a:t>17/06/2026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27349838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1088860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2A78F3-D99C-4003-B3F1-B83163D2B6FD}"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01004-B9D4-4277-A410-93A63FE1B6A6}" type="slidenum">
              <a:rPr lang="en-GB" smtClean="0"/>
              <a:t>‹N°›</a:t>
            </a:fld>
            <a:endParaRPr lang="en-GB"/>
          </a:p>
        </p:txBody>
      </p:sp>
    </p:spTree>
    <p:extLst>
      <p:ext uri="{BB962C8B-B14F-4D97-AF65-F5344CB8AC3E}">
        <p14:creationId xmlns:p14="http://schemas.microsoft.com/office/powerpoint/2010/main" val="3660503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A52A78F3-D99C-4003-B3F1-B83163D2B6FD}" type="datetimeFigureOut">
              <a:rPr lang="en-GB" smtClean="0"/>
              <a:t>17/06/2026</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88201004-B9D4-4277-A410-93A63FE1B6A6}" type="slidenum">
              <a:rPr lang="en-GB" smtClean="0"/>
              <a:t>‹N°›</a:t>
            </a:fld>
            <a:endParaRPr lang="en-GB"/>
          </a:p>
        </p:txBody>
      </p:sp>
    </p:spTree>
    <p:extLst>
      <p:ext uri="{BB962C8B-B14F-4D97-AF65-F5344CB8AC3E}">
        <p14:creationId xmlns:p14="http://schemas.microsoft.com/office/powerpoint/2010/main" val="30738256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653B710-40C0-E42F-F90C-35F9DB26CC8B}"/>
              </a:ext>
            </a:extLst>
          </p:cNvPr>
          <p:cNvSpPr txBox="1"/>
          <p:nvPr/>
        </p:nvSpPr>
        <p:spPr>
          <a:xfrm>
            <a:off x="3045460" y="1768015"/>
            <a:ext cx="6101080" cy="1015663"/>
          </a:xfrm>
          <a:prstGeom prst="rect">
            <a:avLst/>
          </a:prstGeom>
          <a:noFill/>
        </p:spPr>
        <p:txBody>
          <a:bodyPr wrap="square">
            <a:spAutoFit/>
          </a:bodyPr>
          <a:lstStyle/>
          <a:p>
            <a:pPr algn="ctr">
              <a:lnSpc>
                <a:spcPct val="150000"/>
              </a:lnSpc>
              <a:buNone/>
            </a:pPr>
            <a:r>
              <a:rPr lang="en-GB" sz="2000" b="1">
                <a:effectLst/>
                <a:latin typeface="Times New Roman" panose="02020603050405020304" pitchFamily="18" charset="0"/>
                <a:ea typeface="Calibri" panose="020F0502020204030204" pitchFamily="34" charset="0"/>
                <a:cs typeface="Arial" panose="020B0604020202020204" pitchFamily="34" charset="0"/>
              </a:rPr>
              <a:t>Module Name:</a:t>
            </a:r>
            <a:r>
              <a:rPr lang="en-GB" sz="2000">
                <a:effectLst/>
                <a:latin typeface="Times New Roman" panose="02020603050405020304" pitchFamily="18" charset="0"/>
                <a:ea typeface="Calibri" panose="020F0502020204030204" pitchFamily="34" charset="0"/>
                <a:cs typeface="Arial" panose="020B0604020202020204" pitchFamily="34" charset="0"/>
              </a:rPr>
              <a:t> </a:t>
            </a:r>
            <a:r>
              <a:rPr lang="en-US" sz="2000">
                <a:effectLst/>
                <a:latin typeface="Times New Roman" panose="02020603050405020304" pitchFamily="18" charset="0"/>
                <a:ea typeface="Calibri" panose="020F0502020204030204" pitchFamily="34" charset="0"/>
                <a:cs typeface="Arial" panose="020B0604020202020204" pitchFamily="34" charset="0"/>
              </a:rPr>
              <a:t>Psychology in Health and Social Care</a:t>
            </a:r>
            <a:endParaRPr lang="en-GB" sz="1600">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buNone/>
            </a:pPr>
            <a:r>
              <a:rPr lang="en-GB" sz="2000" b="1">
                <a:effectLst/>
                <a:latin typeface="Times New Roman" panose="02020603050405020304" pitchFamily="18" charset="0"/>
                <a:ea typeface="Calibri" panose="020F0502020204030204" pitchFamily="34" charset="0"/>
                <a:cs typeface="Arial" panose="020B0604020202020204" pitchFamily="34" charset="0"/>
              </a:rPr>
              <a:t>Module Code:</a:t>
            </a:r>
            <a:r>
              <a:rPr lang="en-GB" sz="2000">
                <a:effectLst/>
                <a:latin typeface="Times New Roman" panose="02020603050405020304" pitchFamily="18" charset="0"/>
                <a:ea typeface="Calibri" panose="020F0502020204030204" pitchFamily="34" charset="0"/>
                <a:cs typeface="Arial" panose="020B0604020202020204" pitchFamily="34" charset="0"/>
              </a:rPr>
              <a:t> </a:t>
            </a:r>
            <a:r>
              <a:rPr lang="en-US" sz="2000">
                <a:effectLst/>
                <a:latin typeface="Times New Roman" panose="02020603050405020304" pitchFamily="18" charset="0"/>
                <a:ea typeface="Calibri" panose="020F0502020204030204" pitchFamily="34" charset="0"/>
                <a:cs typeface="Arial" panose="020B0604020202020204" pitchFamily="34" charset="0"/>
              </a:rPr>
              <a:t>LCHS4010</a:t>
            </a:r>
            <a:endParaRPr lang="en-GB" sz="160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FBB7132C-C053-BF85-9FC3-40541CCBFD99}"/>
              </a:ext>
            </a:extLst>
          </p:cNvPr>
          <p:cNvSpPr txBox="1"/>
          <p:nvPr/>
        </p:nvSpPr>
        <p:spPr>
          <a:xfrm>
            <a:off x="3045460" y="3014381"/>
            <a:ext cx="6101080" cy="1658403"/>
          </a:xfrm>
          <a:prstGeom prst="rect">
            <a:avLst/>
          </a:prstGeom>
          <a:noFill/>
        </p:spPr>
        <p:txBody>
          <a:bodyPr wrap="square">
            <a:spAutoFit/>
          </a:bodyPr>
          <a:lstStyle/>
          <a:p>
            <a:pPr algn="ctr">
              <a:lnSpc>
                <a:spcPct val="150000"/>
              </a:lnSpc>
              <a:buNone/>
            </a:pPr>
            <a:r>
              <a:rPr lang="en-GB" sz="2400" b="1" cap="all">
                <a:effectLst/>
                <a:latin typeface="Times New Roman" panose="02020603050405020304" pitchFamily="18" charset="0"/>
                <a:ea typeface="Calibri" panose="020F0502020204030204" pitchFamily="34" charset="0"/>
                <a:cs typeface="Arial" panose="020B0604020202020204" pitchFamily="34" charset="0"/>
              </a:rPr>
              <a:t>Assignment Title: </a:t>
            </a:r>
            <a:r>
              <a:rPr lang="en-US" sz="2400" b="1" cap="all">
                <a:effectLst/>
                <a:latin typeface="Times New Roman" panose="02020603050405020304" pitchFamily="18" charset="0"/>
                <a:ea typeface="Calibri" panose="020F0502020204030204" pitchFamily="34" charset="0"/>
                <a:cs typeface="Arial" panose="020B0604020202020204" pitchFamily="34" charset="0"/>
              </a:rPr>
              <a:t>Presentation</a:t>
            </a:r>
            <a:endParaRPr lang="en-GB" sz="2400" b="1" cap="all">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buNone/>
            </a:pPr>
            <a:r>
              <a:rPr lang="en-GB" sz="1600" b="1" i="1">
                <a:effectLst/>
                <a:latin typeface="Times New Roman" panose="02020603050405020304" pitchFamily="18" charset="0"/>
                <a:ea typeface="Calibri" panose="020F0502020204030204" pitchFamily="34" charset="0"/>
                <a:cs typeface="Arial" panose="020B0604020202020204" pitchFamily="34" charset="0"/>
              </a:rPr>
              <a:t>Topic Title:</a:t>
            </a:r>
            <a:r>
              <a:rPr lang="en-GB" sz="2800" i="1" kern="12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US" sz="1600" i="1">
                <a:effectLst/>
                <a:latin typeface="Times New Roman" panose="02020603050405020304" pitchFamily="18" charset="0"/>
                <a:ea typeface="Calibri" panose="020F0502020204030204" pitchFamily="34" charset="0"/>
                <a:cs typeface="Arial" panose="020B0604020202020204" pitchFamily="34" charset="0"/>
              </a:rPr>
              <a:t>Bowlby's Attachment Theory and Early Childhood Development with special reference to Issac’s condition</a:t>
            </a:r>
            <a:endParaRPr lang="en-GB" sz="160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B7C7540-1C4A-9020-7177-4F393CFC9875}"/>
              </a:ext>
            </a:extLst>
          </p:cNvPr>
          <p:cNvSpPr txBox="1"/>
          <p:nvPr/>
        </p:nvSpPr>
        <p:spPr>
          <a:xfrm>
            <a:off x="3045460" y="475484"/>
            <a:ext cx="6101080" cy="1061829"/>
          </a:xfrm>
          <a:prstGeom prst="rect">
            <a:avLst/>
          </a:prstGeom>
          <a:noFill/>
        </p:spPr>
        <p:txBody>
          <a:bodyPr wrap="square">
            <a:spAutoFit/>
          </a:bodyPr>
          <a:lstStyle/>
          <a:p>
            <a:pPr algn="ctr">
              <a:lnSpc>
                <a:spcPct val="150000"/>
              </a:lnSpc>
              <a:buNone/>
            </a:pPr>
            <a:r>
              <a:rPr lang="en-GB" sz="1800" b="1">
                <a:effectLst/>
                <a:latin typeface="Times New Roman" panose="02020603050405020304" pitchFamily="18" charset="0"/>
                <a:ea typeface="Calibri" panose="020F0502020204030204" pitchFamily="34" charset="0"/>
                <a:cs typeface="Arial" panose="020B0604020202020204" pitchFamily="34" charset="0"/>
              </a:rPr>
              <a:t>Student Name:</a:t>
            </a:r>
            <a:r>
              <a:rPr lang="en-GB" sz="2400">
                <a:solidFill>
                  <a:srgbClr val="1F1F1F"/>
                </a:solidFill>
                <a:effectLst/>
                <a:latin typeface="Roboto" panose="02000000000000000000" pitchFamily="2" charset="0"/>
                <a:ea typeface="Calibri" panose="020F0502020204030204" pitchFamily="34" charset="0"/>
                <a:cs typeface="Arial" panose="020B0604020202020204" pitchFamily="34" charset="0"/>
              </a:rPr>
              <a:t> </a:t>
            </a:r>
            <a:r>
              <a:rPr lang="en-GB" sz="1800">
                <a:effectLst/>
                <a:latin typeface="Times New Roman" panose="02020603050405020304" pitchFamily="18" charset="0"/>
                <a:ea typeface="Calibri" panose="020F0502020204030204" pitchFamily="34" charset="0"/>
                <a:cs typeface="Arial" panose="020B0604020202020204" pitchFamily="34" charset="0"/>
              </a:rPr>
              <a:t>Edwige Taty</a:t>
            </a:r>
            <a:endParaRPr lang="en-GB" sz="1600">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buNone/>
            </a:pPr>
            <a:r>
              <a:rPr lang="en-GB" sz="1800" b="1">
                <a:effectLst/>
                <a:latin typeface="Times New Roman" panose="02020603050405020304" pitchFamily="18" charset="0"/>
                <a:ea typeface="Calibri" panose="020F0502020204030204" pitchFamily="34" charset="0"/>
                <a:cs typeface="Arial" panose="020B0604020202020204" pitchFamily="34" charset="0"/>
              </a:rPr>
              <a:t>Student ID</a:t>
            </a:r>
            <a:r>
              <a:rPr lang="en-GB" b="1">
                <a:latin typeface="Times New Roman" panose="02020603050405020304" pitchFamily="18" charset="0"/>
                <a:ea typeface="Calibri" panose="020F0502020204030204" pitchFamily="34" charset="0"/>
                <a:cs typeface="Arial" panose="020B0604020202020204" pitchFamily="34" charset="0"/>
              </a:rPr>
              <a:t>: </a:t>
            </a:r>
            <a:r>
              <a:rPr lang="en-GB">
                <a:latin typeface="Times New Roman" panose="02020603050405020304" pitchFamily="18" charset="0"/>
                <a:ea typeface="Calibri" panose="020F0502020204030204" pitchFamily="34" charset="0"/>
                <a:cs typeface="Arial" panose="020B0604020202020204" pitchFamily="34" charset="0"/>
              </a:rPr>
              <a:t>2511480</a:t>
            </a:r>
            <a:endParaRPr lang="en-GB" sz="160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32B85B5-5FE7-4EF2-A123-231F52031999}"/>
              </a:ext>
            </a:extLst>
          </p:cNvPr>
          <p:cNvPicPr>
            <a:picLocks noChangeAspect="1"/>
          </p:cNvPicPr>
          <p:nvPr/>
        </p:nvPicPr>
        <p:blipFill>
          <a:blip r:embed="rId2"/>
          <a:stretch>
            <a:fillRect/>
          </a:stretch>
        </p:blipFill>
        <p:spPr>
          <a:xfrm>
            <a:off x="223362" y="237305"/>
            <a:ext cx="1912786" cy="815411"/>
          </a:xfrm>
          <a:prstGeom prst="rect">
            <a:avLst/>
          </a:prstGeom>
        </p:spPr>
      </p:pic>
    </p:spTree>
    <p:extLst>
      <p:ext uri="{BB962C8B-B14F-4D97-AF65-F5344CB8AC3E}">
        <p14:creationId xmlns:p14="http://schemas.microsoft.com/office/powerpoint/2010/main" val="478561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B282-F9D9-24CD-6F68-FAB7E9D735BA}"/>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Introduction</a:t>
            </a:r>
          </a:p>
        </p:txBody>
      </p:sp>
      <p:sp>
        <p:nvSpPr>
          <p:cNvPr id="4" name="TextBox 3">
            <a:extLst>
              <a:ext uri="{FF2B5EF4-FFF2-40B4-BE49-F238E27FC236}">
                <a16:creationId xmlns:a16="http://schemas.microsoft.com/office/drawing/2014/main" id="{093FB6EC-6628-937B-F728-E879BEC90661}"/>
              </a:ext>
            </a:extLst>
          </p:cNvPr>
          <p:cNvSpPr txBox="1"/>
          <p:nvPr/>
        </p:nvSpPr>
        <p:spPr>
          <a:xfrm>
            <a:off x="810000" y="2400499"/>
            <a:ext cx="5143760" cy="4093428"/>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The presentation’s title is Bowlby's Attachment Theory and Early Childhood Development with special reference to Issac’s condition</a:t>
            </a:r>
          </a:p>
          <a:p>
            <a:pPr marL="285750" indent="-285750" algn="just" rtl="0" fontAlgn="base">
              <a:buFont typeface="Arial" panose="020B0604020202020204" pitchFamily="34" charset="0"/>
              <a:buChar char="•"/>
            </a:pPr>
            <a:r>
              <a:rPr lang="en-US" sz="2000" b="0" i="0" u="none" strike="noStrike">
                <a:effectLst/>
                <a:latin typeface="Times New Roman" panose="02020603050405020304" pitchFamily="18" charset="0"/>
              </a:rPr>
              <a:t>The presentation has an analysis orientation in terms of the concept of Attachment Theory to describe the development experiences of Isaac.</a:t>
            </a:r>
          </a:p>
          <a:p>
            <a:pPr marL="285750" indent="-285750" algn="just" rtl="0" fontAlgn="base">
              <a:buFont typeface="Arial" panose="020B0604020202020204" pitchFamily="34" charset="0"/>
              <a:buChar char="•"/>
            </a:pPr>
            <a:r>
              <a:rPr lang="en-US" sz="2000" b="0" i="0" u="none" strike="noStrike">
                <a:effectLst/>
                <a:latin typeface="Times New Roman" panose="02020603050405020304" pitchFamily="18" charset="0"/>
              </a:rPr>
              <a:t>The effects of emotional, social, behavioral and language development are explored.</a:t>
            </a:r>
          </a:p>
          <a:p>
            <a:pPr marL="285750" indent="-285750" algn="just" rtl="0" fontAlgn="base">
              <a:spcAft>
                <a:spcPts val="1200"/>
              </a:spcAft>
              <a:buFont typeface="Arial" panose="020B0604020202020204" pitchFamily="34" charset="0"/>
              <a:buChar char="•"/>
            </a:pPr>
            <a:r>
              <a:rPr lang="en-US" sz="2000" b="0" i="0" u="none" strike="noStrike">
                <a:effectLst/>
                <a:latin typeface="Times New Roman" panose="02020603050405020304" pitchFamily="18" charset="0"/>
              </a:rPr>
              <a:t>The presentation suggests intervention highlights to consider that would assist Isaac's wellbeing during early years contexts.</a:t>
            </a:r>
          </a:p>
        </p:txBody>
      </p:sp>
      <p:pic>
        <p:nvPicPr>
          <p:cNvPr id="3078" name="Picture 6" descr="Attachment Theory, the Secure Base, and Its Implications On Our Adult  Selves (Part 1 / ?) | by aristhought | Medium">
            <a:extLst>
              <a:ext uri="{FF2B5EF4-FFF2-40B4-BE49-F238E27FC236}">
                <a16:creationId xmlns:a16="http://schemas.microsoft.com/office/drawing/2014/main" id="{A89F4719-6127-F101-E968-C9701C7676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3160" y="2164799"/>
            <a:ext cx="4165406" cy="4564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5801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D7DC7D-EA83-E46D-B0AC-160A01F52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1155C-8EAB-550A-0DD4-BD5DE0A35DDD}"/>
              </a:ext>
            </a:extLst>
          </p:cNvPr>
          <p:cNvSpPr>
            <a:spLocks noGrp="1"/>
          </p:cNvSpPr>
          <p:nvPr>
            <p:ph type="title"/>
          </p:nvPr>
        </p:nvSpPr>
        <p:spPr>
          <a:xfrm>
            <a:off x="810000" y="609748"/>
            <a:ext cx="10571998" cy="970450"/>
          </a:xfrm>
        </p:spPr>
        <p:txBody>
          <a:bodyPr/>
          <a:lstStyle/>
          <a:p>
            <a:r>
              <a:rPr lang="en-US">
                <a:latin typeface="Times New Roman" panose="02020603050405020304" pitchFamily="18" charset="0"/>
                <a:cs typeface="Times New Roman" panose="02020603050405020304" pitchFamily="18" charset="0"/>
              </a:rPr>
              <a:t>Explanation of the Bowlby’s Attachment Theory</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A96458F-AD93-D5C8-63A0-98BFF90410F8}"/>
              </a:ext>
            </a:extLst>
          </p:cNvPr>
          <p:cNvSpPr txBox="1"/>
          <p:nvPr/>
        </p:nvSpPr>
        <p:spPr>
          <a:xfrm>
            <a:off x="810000" y="2319219"/>
            <a:ext cx="658648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Bowlby's Attachment Theory is built on repetitions of emotional caregiving relationships within the first few years of life, in which the components include Biological Function, Internal Working Model, Proximity Maintenance and Separation Distress (Robledo et al., 2022). </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Children's emotional, </a:t>
            </a:r>
            <a:r>
              <a:rPr lang="en-US" sz="2000" b="0" i="0" u="none" strike="noStrike" err="1">
                <a:effectLst/>
                <a:latin typeface="Times New Roman" panose="02020603050405020304" pitchFamily="18" charset="0"/>
              </a:rPr>
              <a:t>behavioural</a:t>
            </a:r>
            <a:r>
              <a:rPr lang="en-US" sz="2000" b="0" i="0" u="none" strike="noStrike">
                <a:effectLst/>
                <a:latin typeface="Times New Roman" panose="02020603050405020304" pitchFamily="18" charset="0"/>
              </a:rPr>
              <a:t> and social development are greatly affected by their early experiences.</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Secure attachments nourish in children confidence, communication, independence and positive child/relationship dynamics (Kong et al., 2022).</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Bowlby's theory makes sense in respect of Isaac's feelings of anxiety, withdrawal and separation difficulties.</a:t>
            </a:r>
          </a:p>
        </p:txBody>
      </p:sp>
      <p:pic>
        <p:nvPicPr>
          <p:cNvPr id="4098" name="Picture 2" descr="John Bowlby's Attachment Theory">
            <a:extLst>
              <a:ext uri="{FF2B5EF4-FFF2-40B4-BE49-F238E27FC236}">
                <a16:creationId xmlns:a16="http://schemas.microsoft.com/office/drawing/2014/main" id="{604292A1-4943-B019-26B5-2CF9F1BD804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823" b="5413"/>
          <a:stretch>
            <a:fillRect/>
          </a:stretch>
        </p:blipFill>
        <p:spPr bwMode="auto">
          <a:xfrm>
            <a:off x="7726817" y="2633683"/>
            <a:ext cx="3938954" cy="3614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39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E6A91-9970-D6A9-E4BA-E6A2A186F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B5A220-696B-C351-69B8-7C9F55254F0F}"/>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Application of the theory based on Case Study</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1A7205D-D6ED-F0A7-7978-E94E7A8DEA4F}"/>
              </a:ext>
            </a:extLst>
          </p:cNvPr>
          <p:cNvSpPr txBox="1"/>
          <p:nvPr/>
        </p:nvSpPr>
        <p:spPr>
          <a:xfrm>
            <a:off x="810000" y="2400499"/>
            <a:ext cx="600736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Biological Function details why when Isaac's mother leaves him in a new childcare setting, he is upset.</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Isaac's emotional security was affected by disrupted childcare experiences, resulting in a reduction of emotional withdrawal during childcare activities in the </a:t>
            </a:r>
            <a:r>
              <a:rPr lang="en-US" sz="2000" b="0" i="0" u="none" strike="noStrike" err="1">
                <a:effectLst/>
                <a:latin typeface="Times New Roman" panose="02020603050405020304" pitchFamily="18" charset="0"/>
              </a:rPr>
              <a:t>centre</a:t>
            </a:r>
            <a:r>
              <a:rPr lang="en-US" sz="2000" b="0" i="0" u="none" strike="noStrike">
                <a:effectLst/>
                <a:latin typeface="Times New Roman" panose="02020603050405020304" pitchFamily="18" charset="0"/>
              </a:rPr>
              <a:t>.</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Internal Working Models produced lack of confidence in relationship building with other peers they don't know (Hackmann et al.,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Isaac's emotions were affected by his mother's depression; he became less socially involved or independent in his play.</a:t>
            </a:r>
          </a:p>
        </p:txBody>
      </p:sp>
      <p:pic>
        <p:nvPicPr>
          <p:cNvPr id="5122" name="Picture 2" descr="John Bowlby's Attachment Theory">
            <a:extLst>
              <a:ext uri="{FF2B5EF4-FFF2-40B4-BE49-F238E27FC236}">
                <a16:creationId xmlns:a16="http://schemas.microsoft.com/office/drawing/2014/main" id="{7088735A-2B24-37BC-B64F-B1BA0FC0CA8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21562" y="2808910"/>
            <a:ext cx="4459680" cy="307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6779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E384F-B8A4-A824-A208-52E5752C67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6B9916-D2A8-E91A-45B5-9C5F3387EBA2}"/>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Application of the theory based on Case Study [CONTD.]</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310CA8B-6EA4-2F78-BB7A-C5734E71F20B}"/>
              </a:ext>
            </a:extLst>
          </p:cNvPr>
          <p:cNvSpPr txBox="1"/>
          <p:nvPr/>
        </p:nvSpPr>
        <p:spPr>
          <a:xfrm>
            <a:off x="810000" y="2400499"/>
            <a:ext cx="673888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For an explanation of the clingy and dependent nature of Isaac's </a:t>
            </a:r>
            <a:r>
              <a:rPr lang="en-US" sz="2000" b="0" i="0" u="none" strike="noStrike" err="1">
                <a:effectLst/>
                <a:latin typeface="Times New Roman" panose="02020603050405020304" pitchFamily="18" charset="0"/>
              </a:rPr>
              <a:t>behaviour</a:t>
            </a:r>
            <a:r>
              <a:rPr lang="en-US" sz="2000" b="0" i="0" u="none" strike="noStrike">
                <a:effectLst/>
                <a:latin typeface="Times New Roman" panose="02020603050405020304" pitchFamily="18" charset="0"/>
              </a:rPr>
              <a:t> and a need for maternal reassurance all the time, read the story of Proximity Maintenance.</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The insecurity in relation to being attached affected Isaac's emotional confidence when away from his mother, so he didn't want to do much independent play (Victoria,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Explores why Isaac is feeling anxious about getting to and back from nursery; about attending group or joining in with others.</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Isaac's emotional insecurity may have been a factor that affected his language development and lack of confidence in expressing himself.</a:t>
            </a:r>
          </a:p>
        </p:txBody>
      </p:sp>
      <p:pic>
        <p:nvPicPr>
          <p:cNvPr id="6146" name="Picture 2" descr="Attachment Theory In Psychology Explained">
            <a:extLst>
              <a:ext uri="{FF2B5EF4-FFF2-40B4-BE49-F238E27FC236}">
                <a16:creationId xmlns:a16="http://schemas.microsoft.com/office/drawing/2014/main" id="{E78C49F5-4D2A-B339-909A-209ACED8072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98397" y="2633500"/>
            <a:ext cx="3781313" cy="3781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837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9E88B-45E8-50A3-1A7F-1ABABB2A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BFE190-2411-0F99-9696-D6E9F246F259}"/>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Influence of the theory based on Nature</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AD7FBE9-78CD-02F3-E2E7-07E34D6B914F}"/>
              </a:ext>
            </a:extLst>
          </p:cNvPr>
          <p:cNvSpPr txBox="1"/>
          <p:nvPr/>
        </p:nvSpPr>
        <p:spPr>
          <a:xfrm>
            <a:off x="810000" y="2400499"/>
            <a:ext cx="571272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Some researchers proved Bowlby's theory to be a temperament factor that made Isaac more sensitive to social situations that were out of his experience (Eilert and Buchheim, 2023).</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 had a disrupted emotional regulation and communications skills due to his early brain development.</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During separation with familiar caregivers, Isaac's biological responses increased his levels of anxiety (Isaac and Murugan, 2024).</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Perhaps because of a genetic nature, both Isaacs were taken away, and were emotionally dependent.</a:t>
            </a:r>
          </a:p>
        </p:txBody>
      </p:sp>
      <p:pic>
        <p:nvPicPr>
          <p:cNvPr id="7170" name="Picture 2" descr="Attachment Theory in Early Years Psychology">
            <a:extLst>
              <a:ext uri="{FF2B5EF4-FFF2-40B4-BE49-F238E27FC236}">
                <a16:creationId xmlns:a16="http://schemas.microsoft.com/office/drawing/2014/main" id="{9F6F4265-07BD-CD18-96AA-8189D4ABDDE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2029" y="2568954"/>
            <a:ext cx="3910405" cy="3910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269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03A432-6E8F-2899-2C3D-9DB82A09F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156268-3F81-CF06-12B0-FF9F6D6F0DC9}"/>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Influences of the theory based on Nurture</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76E741C-4EA3-9838-3DD4-F4A0EF1A63F7}"/>
              </a:ext>
            </a:extLst>
          </p:cNvPr>
          <p:cNvSpPr txBox="1"/>
          <p:nvPr/>
        </p:nvSpPr>
        <p:spPr>
          <a:xfrm>
            <a:off x="810000" y="2302907"/>
            <a:ext cx="5915920" cy="4555093"/>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Children's emotional security, confidence and </a:t>
            </a:r>
            <a:r>
              <a:rPr lang="en-US" sz="2000" b="0" i="0" u="none" strike="noStrike" err="1">
                <a:effectLst/>
                <a:latin typeface="Times New Roman" panose="02020603050405020304" pitchFamily="18" charset="0"/>
              </a:rPr>
              <a:t>behaviour</a:t>
            </a:r>
            <a:r>
              <a:rPr lang="en-US" sz="2000" b="0" i="0" u="none" strike="noStrike">
                <a:effectLst/>
                <a:latin typeface="Times New Roman" panose="02020603050405020304" pitchFamily="18" charset="0"/>
              </a:rPr>
              <a:t> is aided by consistent care giving (Riani Utami,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Isaac's emotional support and responsive communication were reduced due to his mother's depression.</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Disruption to transitions in childcare impacted Isaac's attachment and security, confidence and self-esteem in social relationships, as well as his stability and sense of security (</a:t>
            </a:r>
            <a:r>
              <a:rPr lang="en-US" sz="2000" b="0" i="0" u="none" strike="noStrike" err="1">
                <a:effectLst/>
                <a:latin typeface="Times New Roman" panose="02020603050405020304" pitchFamily="18" charset="0"/>
              </a:rPr>
              <a:t>Saracini</a:t>
            </a:r>
            <a:r>
              <a:rPr lang="en-US" sz="2000" b="0" i="0" u="none" strike="noStrike">
                <a:effectLst/>
                <a:latin typeface="Times New Roman" panose="02020603050405020304" pitchFamily="18" charset="0"/>
              </a:rPr>
              <a:t> et al., 2021).</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 was not able to interact socially as much, causing him to have poor language skills and peer interaction skills.</a:t>
            </a:r>
          </a:p>
        </p:txBody>
      </p:sp>
      <p:pic>
        <p:nvPicPr>
          <p:cNvPr id="8194" name="Picture 2" descr="Emotional Safety: Helping Children Feel Secure | Parenta.com">
            <a:extLst>
              <a:ext uri="{FF2B5EF4-FFF2-40B4-BE49-F238E27FC236}">
                <a16:creationId xmlns:a16="http://schemas.microsoft.com/office/drawing/2014/main" id="{AB451FFC-1B3D-1409-4142-F028C4AF1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459" y="3071272"/>
            <a:ext cx="4829378" cy="3018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355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742ED-551C-13D4-F96A-F5C643B011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B9F459-4D8E-355F-741D-A719584CE3FD}"/>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Proposal of theoretical strategies</a:t>
            </a:r>
          </a:p>
        </p:txBody>
      </p:sp>
      <p:sp>
        <p:nvSpPr>
          <p:cNvPr id="4" name="TextBox 3">
            <a:extLst>
              <a:ext uri="{FF2B5EF4-FFF2-40B4-BE49-F238E27FC236}">
                <a16:creationId xmlns:a16="http://schemas.microsoft.com/office/drawing/2014/main" id="{24117FA1-A5CE-AA2F-E141-6E5D7A2EC3A6}"/>
              </a:ext>
            </a:extLst>
          </p:cNvPr>
          <p:cNvSpPr txBox="1"/>
          <p:nvPr/>
        </p:nvSpPr>
        <p:spPr>
          <a:xfrm>
            <a:off x="810000" y="2400499"/>
            <a:ext cx="610896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There are some opportunities to scaffold the feelings of security and confidence in himself for Isaac through an attachment approach.</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By using consistent keyworkers, Keyworkers have a much greater impact and greater potential to develop Isaac's trust, stability and emotional reassurance (Henriksen et al.,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Play-based learning activities can stimulate Isaac's communication, creativity and social interaction skills.</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A language rich environment supports the development of language expression and communication in the case of Isaac.</a:t>
            </a:r>
          </a:p>
        </p:txBody>
      </p:sp>
      <p:pic>
        <p:nvPicPr>
          <p:cNvPr id="6" name="Picture 5">
            <a:extLst>
              <a:ext uri="{FF2B5EF4-FFF2-40B4-BE49-F238E27FC236}">
                <a16:creationId xmlns:a16="http://schemas.microsoft.com/office/drawing/2014/main" id="{05290531-0C01-6912-DA7D-30471E611CA8}"/>
              </a:ext>
            </a:extLst>
          </p:cNvPr>
          <p:cNvPicPr>
            <a:picLocks noChangeAspect="1"/>
          </p:cNvPicPr>
          <p:nvPr/>
        </p:nvPicPr>
        <p:blipFill>
          <a:blip r:embed="rId3"/>
          <a:srcRect t="6181" b="8225"/>
          <a:stretch>
            <a:fillRect/>
          </a:stretch>
        </p:blipFill>
        <p:spPr>
          <a:xfrm>
            <a:off x="7053402" y="3389225"/>
            <a:ext cx="4751322" cy="2269863"/>
          </a:xfrm>
          <a:prstGeom prst="rect">
            <a:avLst/>
          </a:prstGeom>
        </p:spPr>
      </p:pic>
    </p:spTree>
    <p:extLst>
      <p:ext uri="{BB962C8B-B14F-4D97-AF65-F5344CB8AC3E}">
        <p14:creationId xmlns:p14="http://schemas.microsoft.com/office/powerpoint/2010/main" val="1206451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7C6FF-39AB-3BE1-B308-7E71885CEF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6E82B3-A122-C0E7-5FE1-CA83C052DCE5}"/>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Proposal of practical strategies</a:t>
            </a:r>
          </a:p>
        </p:txBody>
      </p:sp>
      <p:sp>
        <p:nvSpPr>
          <p:cNvPr id="4" name="TextBox 3">
            <a:extLst>
              <a:ext uri="{FF2B5EF4-FFF2-40B4-BE49-F238E27FC236}">
                <a16:creationId xmlns:a16="http://schemas.microsoft.com/office/drawing/2014/main" id="{8480CAD2-E6B4-26E2-2680-7B899F96CA44}"/>
              </a:ext>
            </a:extLst>
          </p:cNvPr>
          <p:cNvSpPr txBox="1"/>
          <p:nvPr/>
        </p:nvSpPr>
        <p:spPr>
          <a:xfrm>
            <a:off x="810000" y="2400499"/>
            <a:ext cx="561112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Positive parenting interactions and responsiveness can be reinforced by parents.</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Staff modelling can support Isaac to play independently and interact and engage in a responsible manner (Slater et al.,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Coordinated emotional, developmental and family support services can be achieved with a multi-agency approach (Turner, 2025).</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Appropriate ways to help him control his emotions can help with his general levels of anxiety when he switches from one activity to another.</a:t>
            </a:r>
          </a:p>
        </p:txBody>
      </p:sp>
      <p:pic>
        <p:nvPicPr>
          <p:cNvPr id="10244" name="Picture 4" descr="Buy Emotion Regulation: Helping Children &amp; Adolescents Take Charge of Their  Feelings Book Online at Low Prices in India | Emotion Regulation: Helping  Children &amp; Adolescents Take Charge of Their Feelings Reviews">
            <a:extLst>
              <a:ext uri="{FF2B5EF4-FFF2-40B4-BE49-F238E27FC236}">
                <a16:creationId xmlns:a16="http://schemas.microsoft.com/office/drawing/2014/main" id="{0DBDE054-38F5-FAD6-C3C4-F2FCB6662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8109734" y="2631583"/>
            <a:ext cx="2897132" cy="3785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976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10942-EE9C-8E0E-4D01-CCBDD3947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EA4A31-E276-8CFB-8845-BCE76203FFB2}"/>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Critical evaluation of the Bowlby’s Attachment Theory</a:t>
            </a:r>
            <a:endParaRPr lang="en-GB">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E389362-614D-1E10-7811-B9DC46305C9E}"/>
              </a:ext>
            </a:extLst>
          </p:cNvPr>
          <p:cNvSpPr txBox="1"/>
          <p:nvPr/>
        </p:nvSpPr>
        <p:spPr>
          <a:xfrm>
            <a:off x="810000" y="2400499"/>
            <a:ext cx="5651760" cy="3939540"/>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The theory of Bowlby gives an adequate account of children's emotional security and relationship development (</a:t>
            </a:r>
            <a:r>
              <a:rPr lang="en-US" sz="2000" b="0" i="0" u="none" strike="noStrike" err="1">
                <a:effectLst/>
                <a:latin typeface="Times New Roman" panose="02020603050405020304" pitchFamily="18" charset="0"/>
              </a:rPr>
              <a:t>Joussemet</a:t>
            </a:r>
            <a:r>
              <a:rPr lang="en-US" sz="2000" b="0" i="0" u="none" strike="noStrike">
                <a:effectLst/>
                <a:latin typeface="Times New Roman" panose="02020603050405020304" pitchFamily="18" charset="0"/>
              </a:rPr>
              <a:t> and </a:t>
            </a:r>
            <a:r>
              <a:rPr lang="en-US" sz="2000" b="0" i="0" u="none" strike="noStrike" err="1">
                <a:effectLst/>
                <a:latin typeface="Times New Roman" panose="02020603050405020304" pitchFamily="18" charset="0"/>
              </a:rPr>
              <a:t>Grolnick</a:t>
            </a:r>
            <a:r>
              <a:rPr lang="en-US" sz="2000" b="0" i="0" u="none" strike="noStrike">
                <a:effectLst/>
                <a:latin typeface="Times New Roman" panose="02020603050405020304" pitchFamily="18" charset="0"/>
              </a:rPr>
              <a:t>, 2022).</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Children's resilience in the face of alternate care settings are under appreciated in the theory at times.</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Early childhood practice could be rightly supported by attachment theory in terms of early interventions (Alexander et al., 2023).</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Some scholars give attention to other social and cultural factors also in the process of development.</a:t>
            </a:r>
          </a:p>
        </p:txBody>
      </p:sp>
      <p:pic>
        <p:nvPicPr>
          <p:cNvPr id="11268" name="Picture 4" descr="Picture">
            <a:extLst>
              <a:ext uri="{FF2B5EF4-FFF2-40B4-BE49-F238E27FC236}">
                <a16:creationId xmlns:a16="http://schemas.microsoft.com/office/drawing/2014/main" id="{3D4A63FF-3167-5820-648B-E884CFBFB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3850" y="2622495"/>
            <a:ext cx="3484555" cy="3495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27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FD74B-F371-4B43-567C-8AC6B7B177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C978C-8E6B-4D06-B06E-9C185BE21E85}"/>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Conclusion</a:t>
            </a:r>
          </a:p>
        </p:txBody>
      </p:sp>
      <p:sp>
        <p:nvSpPr>
          <p:cNvPr id="4" name="TextBox 3">
            <a:extLst>
              <a:ext uri="{FF2B5EF4-FFF2-40B4-BE49-F238E27FC236}">
                <a16:creationId xmlns:a16="http://schemas.microsoft.com/office/drawing/2014/main" id="{AD5B1D03-B90A-B22E-FEFC-36B813279205}"/>
              </a:ext>
            </a:extLst>
          </p:cNvPr>
          <p:cNvSpPr txBox="1"/>
          <p:nvPr/>
        </p:nvSpPr>
        <p:spPr>
          <a:xfrm>
            <a:off x="810000" y="2400499"/>
            <a:ext cx="5377440" cy="4247317"/>
          </a:xfrm>
          <a:prstGeom prst="rect">
            <a:avLst/>
          </a:prstGeom>
          <a:noFill/>
        </p:spPr>
        <p:txBody>
          <a:bodyPr wrap="square">
            <a:spAutoFit/>
          </a:bodyPr>
          <a:lstStyle/>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Bowlby's Attachment Theory was identified in the developmental experiences of Isaac.</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Isaac's ability to communicate, behave, relate and his social confidence were all significantly towards Insecurity.</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The combination of nature and nurture influenced the emotional well-being and developmental growth of Isaac.</a:t>
            </a:r>
          </a:p>
          <a:p>
            <a:pPr marL="285750" indent="-285750" algn="just" rtl="0" fontAlgn="base">
              <a:spcBef>
                <a:spcPts val="1200"/>
              </a:spcBef>
              <a:buFont typeface="Arial" panose="020B0604020202020204" pitchFamily="34" charset="0"/>
              <a:buChar char="•"/>
            </a:pPr>
            <a:r>
              <a:rPr lang="en-US" sz="2000" b="0" i="0" u="none" strike="noStrike">
                <a:effectLst/>
                <a:latin typeface="Times New Roman" panose="02020603050405020304" pitchFamily="18" charset="0"/>
              </a:rPr>
              <a:t>Emotional security, development of communication and positive childhood experiences were supported through helpful interventions.</a:t>
            </a:r>
          </a:p>
        </p:txBody>
      </p:sp>
      <p:pic>
        <p:nvPicPr>
          <p:cNvPr id="6" name="Picture 5">
            <a:extLst>
              <a:ext uri="{FF2B5EF4-FFF2-40B4-BE49-F238E27FC236}">
                <a16:creationId xmlns:a16="http://schemas.microsoft.com/office/drawing/2014/main" id="{1902772A-E97A-FDFC-CD58-B1550829AF04}"/>
              </a:ext>
            </a:extLst>
          </p:cNvPr>
          <p:cNvPicPr>
            <a:picLocks noChangeAspect="1"/>
          </p:cNvPicPr>
          <p:nvPr/>
        </p:nvPicPr>
        <p:blipFill>
          <a:blip r:embed="rId3"/>
          <a:stretch>
            <a:fillRect/>
          </a:stretch>
        </p:blipFill>
        <p:spPr>
          <a:xfrm>
            <a:off x="7094500" y="2566769"/>
            <a:ext cx="3876675" cy="3914775"/>
          </a:xfrm>
          <a:prstGeom prst="rect">
            <a:avLst/>
          </a:prstGeom>
        </p:spPr>
      </p:pic>
    </p:spTree>
    <p:extLst>
      <p:ext uri="{BB962C8B-B14F-4D97-AF65-F5344CB8AC3E}">
        <p14:creationId xmlns:p14="http://schemas.microsoft.com/office/powerpoint/2010/main" val="2830094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58F1F-453D-F338-38BF-4CA7F40F71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9EA931-2512-A209-9C84-5862692CC260}"/>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References</a:t>
            </a:r>
          </a:p>
        </p:txBody>
      </p:sp>
      <p:sp>
        <p:nvSpPr>
          <p:cNvPr id="3" name="Rectangle 1">
            <a:extLst>
              <a:ext uri="{FF2B5EF4-FFF2-40B4-BE49-F238E27FC236}">
                <a16:creationId xmlns:a16="http://schemas.microsoft.com/office/drawing/2014/main" id="{DE903A5C-F9BF-5B49-1C54-BDDA6DBFA745}"/>
              </a:ext>
            </a:extLst>
          </p:cNvPr>
          <p:cNvSpPr>
            <a:spLocks noChangeArrowheads="1"/>
          </p:cNvSpPr>
          <p:nvPr/>
        </p:nvSpPr>
        <p:spPr bwMode="auto">
          <a:xfrm>
            <a:off x="810001" y="2486661"/>
            <a:ext cx="10571998"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Alexander, S.L., Frederico, M., Long, M. and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Vicendese</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D. (2023) ‘Attachment security in children with disability or developmental delay: Systematic review of quality and interventions’,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Occupational Therapy, Schools, &amp; Early Intervention</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17(2), pp. 1–31. Available at: https://doi.org/10.1080/19411243.2023.2177237.</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Eilert, D.W. and Buchheim, A. (2023) ‘Attachment-Related Differences in Emotion Regulation in Adults: a Systematic Review on Attachment Representations’,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Brain Sciences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13(6), pp. 884–884. Available at: https://doi.org/10.3390/brainsci13060884.</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Hackmann, C., Green, A., Pease, R., Clegg, I. and Handley, M. (2025) ‘Mental health peer support relationship: a realist informed qualitative meta synthesis’,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BMJ Open</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15(12), pp. e105211–e105211. Available at: https://doi.org/10.1136/bmjopen-2025-105211.</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Henriksen, D., Creely, E., Gruber, N. and Leahy, S. (2025) ‘Social-Emotional Learning and Generative AI: A Critical Literature Review and Framework for Teacher Education’,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Teacher Education</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https://doi.org/10.1177/00224871251325058.</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Isaac, J. and Murugan, M. (2024) ‘Interconnected neural circuits mediating social reward’,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Trends in Neurosciences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https://doi.org/10.1016/j.tins.2024.10.004.</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Joussemet</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M. and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Grolnick</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W.S. (2022) ‘Parental consideration of children’s experiences: A critical review of parenting constructs’,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Family Theory &amp; Review</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https://doi.org/10.1111/jftr.12467.</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Kong, K.L.,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Anzman</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-Frasca, S., Burgess, B., Serwatka, C., White, H.I. and Holmbeck, K. (2022) ‘Systematic Review of General Parenting Intervention Impacts on Child Weight as a Secondary Outcome’,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Childhood Obesity</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https://doi.org/10.1089/chi.2022.0056.</a:t>
            </a:r>
            <a:endParaRPr kumimoji="0" lang="en-US" altLang="en-US" sz="15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14660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863C3-8BDA-B48A-2B36-DD68E407DE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A43CC6-12D5-15F5-8782-F34E2BA45E61}"/>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B8FAAFBF-02A9-84CF-783C-40E271B5052E}"/>
              </a:ext>
            </a:extLst>
          </p:cNvPr>
          <p:cNvSpPr txBox="1"/>
          <p:nvPr/>
        </p:nvSpPr>
        <p:spPr>
          <a:xfrm>
            <a:off x="656216" y="2240023"/>
            <a:ext cx="10725782" cy="4478149"/>
          </a:xfrm>
          <a:prstGeom prst="rect">
            <a:avLst/>
          </a:prstGeom>
          <a:noFill/>
        </p:spPr>
        <p:txBody>
          <a:bodyPr wrap="square">
            <a:spAutoFit/>
          </a:body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Riani Utami, H. (2025) ‘The Role of Early Childhood Teachers in Fostering Positive Attachment in Educational Settings: A Theoretical Review from the Perspective of Developmental Psychology’,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Early Childhood Education Perspectives</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1(1), pp. 22–30. Available at: https://doi.org/10.64850/jecep.v1i1.38.</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Robledo, J.-P., Cross, I., Boada-Bayona, L. and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Demogeot</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N. (2022) ‘Back to basics: a re-evaluation of the Relevance of Imprinting in the Genesis of Bowlby’s Attachment Theory’,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Frontiers in Psychology</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13(1). Available at: https://doi.org/10.3389/fpsyg.2022.1033746.</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Saracini</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C., Cornejo-Plaza, M.I. and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Cippitani</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R. (2025) ‘Techno-emotional projection in human–GenAI relationships: a psychological and ethical conceptual perspective’,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Frontiers in Psychology</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16. Available at: https://doi.org/10.3389/fpsyg.2025.1662206.</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Slater, M.,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Dalmazi</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M.D., Friedman, D.,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Galissaire</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J., Isaac, H.,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Kobusinska</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 Lopez-</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Tarruella</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-Martinez, A., Lamberti, L., Lucas, J.-F.,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Niamut</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O.A., Pan, X., Yannick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Prié</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Matthias Quent, Rodríguez, R.R., Sanchez-Vives, M.V., Piotr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Skrzypczyński</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Steed, A. and Petter </a:t>
            </a:r>
            <a:r>
              <a:rPr kumimoji="0" lang="en-US" altLang="en-US" sz="15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Wannerberg</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(2025) ‘A multidisciplinary approach to understanding the technology, opportunities, challenges, and implications for society of the metaverse’,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Frontiers in Virtual Reality</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6. Available at: https://doi.org/10.3389/frvir.2025.1566419.</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Turner, A. (2025) ‘Professionals’ understanding of EBSA: Exploring barriers and facilitators to collaborative multi-agency practice -ORCA’,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Cardiff.ac.uk</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https://orca.cardiff.ac.uk/id/eprint/180760/12/02.09.25%20Amy%20Turner%20Final%20Thesis.pdf.</a:t>
            </a:r>
            <a:endParaRPr kumimoji="0" lang="en-US" altLang="en-US" sz="1500" b="0" i="0" u="none" strike="noStrike" cap="none" normalizeH="0" baseline="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Victoria, F.N. (2025) ‘Exploration of clinicians’ experience of delivering online psychoanalytic parent–infant psychotherapy during the COVID-19 pandemic - UCL Discovery’, </a:t>
            </a:r>
            <a:r>
              <a:rPr kumimoji="0" lang="en-US" altLang="en-US" sz="15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Ucl.ac.uk</a:t>
            </a:r>
            <a:r>
              <a:rPr kumimoji="0" lang="en-US" altLang="en-US" sz="15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[Preprint]. Available at: https://discovery.ucl.ac.uk/id/eprint/10215463/1/vnthesis.pdf.</a:t>
            </a:r>
            <a:endParaRPr kumimoji="0" lang="en-US" altLang="en-US" sz="15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437531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Application>Microsoft Office PowerPoint</Application>
  <PresentationFormat>Grand écran</PresentationFormat>
  <Slides>13</Slides>
  <Notes>12</Notes>
  <HiddenSlides>0</HiddenSlides>
  <ScaleCrop>false</ScaleCrop>
  <HeadingPairs>
    <vt:vector size="4" baseType="variant">
      <vt:variant>
        <vt:lpstr>Thème</vt:lpstr>
      </vt:variant>
      <vt:variant>
        <vt:i4>1</vt:i4>
      </vt:variant>
      <vt:variant>
        <vt:lpstr>Titres des diapositives</vt:lpstr>
      </vt:variant>
      <vt:variant>
        <vt:i4>13</vt:i4>
      </vt:variant>
    </vt:vector>
  </HeadingPairs>
  <TitlesOfParts>
    <vt:vector size="14" baseType="lpstr">
      <vt:lpstr>Quotable</vt:lpstr>
      <vt:lpstr>Présentation PowerPoint</vt:lpstr>
      <vt:lpstr>Introduction</vt:lpstr>
      <vt:lpstr>Explanation of the Bowlby’s Attachment Theory</vt:lpstr>
      <vt:lpstr>Application of the theory based on Case Study</vt:lpstr>
      <vt:lpstr>Application of the theory based on Case Study [CONTD.]</vt:lpstr>
      <vt:lpstr>Influence of the theory based on Nature</vt:lpstr>
      <vt:lpstr>Influences of the theory based on Nurture</vt:lpstr>
      <vt:lpstr>Proposal of theoretical strategies</vt:lpstr>
      <vt:lpstr>Proposal of practical strategies</vt:lpstr>
      <vt:lpstr>Critical evaluation of the Bowlby’s Attachment Theory</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2026-05-14T07:35:21Z</dcterms:created>
  <dcterms:modified xsi:type="dcterms:W3CDTF">2026-06-17T10:22:08Z</dcterms:modified>
</cp:coreProperties>
</file>