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0" r:id="rId8"/>
    <p:sldId id="261" r:id="rId9"/>
    <p:sldId id="262"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C00A3F-2B2D-4A54-81F0-875AF9648157}" v="23" dt="2026-04-27T09:03:19.9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25EDE2-0EE0-4121-AD71-45DF721738D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64CD2FE-0C00-49A7-B610-3045949818CF}">
      <dgm:prSet/>
      <dgm:spPr/>
      <dgm:t>
        <a:bodyPr/>
        <a:lstStyle/>
        <a:p>
          <a:r>
            <a:rPr lang="en-GB"/>
            <a:t>‘Community policing and recovery: A case study following a mass shooting in the UK.’</a:t>
          </a:r>
          <a:endParaRPr lang="en-US"/>
        </a:p>
      </dgm:t>
    </dgm:pt>
    <dgm:pt modelId="{AE49D2B1-B592-4F12-9136-62532B18666C}" type="parTrans" cxnId="{0A946A43-F15D-416A-B387-337811DD020F}">
      <dgm:prSet/>
      <dgm:spPr/>
      <dgm:t>
        <a:bodyPr/>
        <a:lstStyle/>
        <a:p>
          <a:endParaRPr lang="en-US"/>
        </a:p>
      </dgm:t>
    </dgm:pt>
    <dgm:pt modelId="{BFCD3A3C-BAEB-4F4D-83DB-1A5B00F1F510}" type="sibTrans" cxnId="{0A946A43-F15D-416A-B387-337811DD020F}">
      <dgm:prSet/>
      <dgm:spPr/>
      <dgm:t>
        <a:bodyPr/>
        <a:lstStyle/>
        <a:p>
          <a:endParaRPr lang="en-US"/>
        </a:p>
      </dgm:t>
    </dgm:pt>
    <dgm:pt modelId="{EE35B1FA-E77E-4D45-8773-D9D3F0191717}">
      <dgm:prSet/>
      <dgm:spPr/>
      <dgm:t>
        <a:bodyPr/>
        <a:lstStyle/>
        <a:p>
          <a:r>
            <a:rPr lang="en-GB"/>
            <a:t>In the summer of 2021, a mass shooting occurred in Plymouth city. The main take away is the “contribution made by a dedicated community policing team in helping their community recover.” </a:t>
          </a:r>
          <a:endParaRPr lang="en-US"/>
        </a:p>
      </dgm:t>
    </dgm:pt>
    <dgm:pt modelId="{FBB1BBEC-44F9-4080-805A-B5E3A47F4D1A}" type="parTrans" cxnId="{23AEF43D-3D17-4515-B027-00F97920A951}">
      <dgm:prSet/>
      <dgm:spPr/>
      <dgm:t>
        <a:bodyPr/>
        <a:lstStyle/>
        <a:p>
          <a:endParaRPr lang="en-US"/>
        </a:p>
      </dgm:t>
    </dgm:pt>
    <dgm:pt modelId="{94DC6054-A8FE-407B-9159-F1C88B15AF71}" type="sibTrans" cxnId="{23AEF43D-3D17-4515-B027-00F97920A951}">
      <dgm:prSet/>
      <dgm:spPr/>
      <dgm:t>
        <a:bodyPr/>
        <a:lstStyle/>
        <a:p>
          <a:endParaRPr lang="en-US"/>
        </a:p>
      </dgm:t>
    </dgm:pt>
    <dgm:pt modelId="{C17AD043-14C8-489C-8289-E0CD4A4E50F8}">
      <dgm:prSet/>
      <dgm:spPr/>
      <dgm:t>
        <a:bodyPr/>
        <a:lstStyle/>
        <a:p>
          <a:r>
            <a:rPr lang="en-GB"/>
            <a:t>The police playing a key part into aiding their community by recovering from the traumatic experience in Plymouth city.</a:t>
          </a:r>
          <a:endParaRPr lang="en-US"/>
        </a:p>
      </dgm:t>
    </dgm:pt>
    <dgm:pt modelId="{5B940633-D86B-4AEF-A8A7-7F8E1A254832}" type="parTrans" cxnId="{D64D4DDD-5DC5-47F5-A0C6-B8828192DF99}">
      <dgm:prSet/>
      <dgm:spPr/>
      <dgm:t>
        <a:bodyPr/>
        <a:lstStyle/>
        <a:p>
          <a:endParaRPr lang="en-US"/>
        </a:p>
      </dgm:t>
    </dgm:pt>
    <dgm:pt modelId="{827CCC82-4F97-4ACD-A2F7-34594D7E0E1D}" type="sibTrans" cxnId="{D64D4DDD-5DC5-47F5-A0C6-B8828192DF99}">
      <dgm:prSet/>
      <dgm:spPr/>
      <dgm:t>
        <a:bodyPr/>
        <a:lstStyle/>
        <a:p>
          <a:endParaRPr lang="en-US"/>
        </a:p>
      </dgm:t>
    </dgm:pt>
    <dgm:pt modelId="{E5F5F2EC-D838-48B0-84E2-A841F6F5BFD3}">
      <dgm:prSet/>
      <dgm:spPr/>
      <dgm:t>
        <a:bodyPr/>
        <a:lstStyle/>
        <a:p>
          <a:r>
            <a:rPr lang="en-GB"/>
            <a:t>Highlighting their importance.</a:t>
          </a:r>
          <a:endParaRPr lang="en-US"/>
        </a:p>
      </dgm:t>
    </dgm:pt>
    <dgm:pt modelId="{644B00E3-3815-4334-B0F2-19F854938916}" type="parTrans" cxnId="{14CAA482-5557-4927-9D0A-116D5B8AD2DE}">
      <dgm:prSet/>
      <dgm:spPr/>
      <dgm:t>
        <a:bodyPr/>
        <a:lstStyle/>
        <a:p>
          <a:endParaRPr lang="en-US"/>
        </a:p>
      </dgm:t>
    </dgm:pt>
    <dgm:pt modelId="{BE44F9C0-1341-4713-A7F2-9B0CA3855879}" type="sibTrans" cxnId="{14CAA482-5557-4927-9D0A-116D5B8AD2DE}">
      <dgm:prSet/>
      <dgm:spPr/>
      <dgm:t>
        <a:bodyPr/>
        <a:lstStyle/>
        <a:p>
          <a:endParaRPr lang="en-US"/>
        </a:p>
      </dgm:t>
    </dgm:pt>
    <dgm:pt modelId="{26E2EA39-62F3-4078-8FEC-E3640B03B4F1}" type="pres">
      <dgm:prSet presAssocID="{6225EDE2-0EE0-4121-AD71-45DF721738DF}" presName="outerComposite" presStyleCnt="0">
        <dgm:presLayoutVars>
          <dgm:chMax val="5"/>
          <dgm:dir/>
          <dgm:resizeHandles val="exact"/>
        </dgm:presLayoutVars>
      </dgm:prSet>
      <dgm:spPr/>
    </dgm:pt>
    <dgm:pt modelId="{D311E0FB-72CC-4D86-B4BD-1F82DB523390}" type="pres">
      <dgm:prSet presAssocID="{6225EDE2-0EE0-4121-AD71-45DF721738DF}" presName="dummyMaxCanvas" presStyleCnt="0">
        <dgm:presLayoutVars/>
      </dgm:prSet>
      <dgm:spPr/>
    </dgm:pt>
    <dgm:pt modelId="{B5D4EA97-C815-44FB-8CB7-B818DF2A13D1}" type="pres">
      <dgm:prSet presAssocID="{6225EDE2-0EE0-4121-AD71-45DF721738DF}" presName="FourNodes_1" presStyleLbl="node1" presStyleIdx="0" presStyleCnt="4">
        <dgm:presLayoutVars>
          <dgm:bulletEnabled val="1"/>
        </dgm:presLayoutVars>
      </dgm:prSet>
      <dgm:spPr/>
    </dgm:pt>
    <dgm:pt modelId="{26A17856-FA87-4EBD-A23A-9103DB7F94E0}" type="pres">
      <dgm:prSet presAssocID="{6225EDE2-0EE0-4121-AD71-45DF721738DF}" presName="FourNodes_2" presStyleLbl="node1" presStyleIdx="1" presStyleCnt="4">
        <dgm:presLayoutVars>
          <dgm:bulletEnabled val="1"/>
        </dgm:presLayoutVars>
      </dgm:prSet>
      <dgm:spPr/>
    </dgm:pt>
    <dgm:pt modelId="{C4CAC9DF-1925-45CA-AFCC-BD7A7F11C84A}" type="pres">
      <dgm:prSet presAssocID="{6225EDE2-0EE0-4121-AD71-45DF721738DF}" presName="FourNodes_3" presStyleLbl="node1" presStyleIdx="2" presStyleCnt="4">
        <dgm:presLayoutVars>
          <dgm:bulletEnabled val="1"/>
        </dgm:presLayoutVars>
      </dgm:prSet>
      <dgm:spPr/>
    </dgm:pt>
    <dgm:pt modelId="{5D5D9E42-DD9A-4A9D-9345-97FAF6435BE1}" type="pres">
      <dgm:prSet presAssocID="{6225EDE2-0EE0-4121-AD71-45DF721738DF}" presName="FourNodes_4" presStyleLbl="node1" presStyleIdx="3" presStyleCnt="4">
        <dgm:presLayoutVars>
          <dgm:bulletEnabled val="1"/>
        </dgm:presLayoutVars>
      </dgm:prSet>
      <dgm:spPr/>
    </dgm:pt>
    <dgm:pt modelId="{ABE9C198-A8F2-4FD9-8EAA-43F23D7D785C}" type="pres">
      <dgm:prSet presAssocID="{6225EDE2-0EE0-4121-AD71-45DF721738DF}" presName="FourConn_1-2" presStyleLbl="fgAccFollowNode1" presStyleIdx="0" presStyleCnt="3">
        <dgm:presLayoutVars>
          <dgm:bulletEnabled val="1"/>
        </dgm:presLayoutVars>
      </dgm:prSet>
      <dgm:spPr/>
    </dgm:pt>
    <dgm:pt modelId="{585DD873-EE5F-4F72-9361-DC951E1ADB9B}" type="pres">
      <dgm:prSet presAssocID="{6225EDE2-0EE0-4121-AD71-45DF721738DF}" presName="FourConn_2-3" presStyleLbl="fgAccFollowNode1" presStyleIdx="1" presStyleCnt="3">
        <dgm:presLayoutVars>
          <dgm:bulletEnabled val="1"/>
        </dgm:presLayoutVars>
      </dgm:prSet>
      <dgm:spPr/>
    </dgm:pt>
    <dgm:pt modelId="{FC0DAC18-8B65-4216-9BC6-EA22D0579D57}" type="pres">
      <dgm:prSet presAssocID="{6225EDE2-0EE0-4121-AD71-45DF721738DF}" presName="FourConn_3-4" presStyleLbl="fgAccFollowNode1" presStyleIdx="2" presStyleCnt="3">
        <dgm:presLayoutVars>
          <dgm:bulletEnabled val="1"/>
        </dgm:presLayoutVars>
      </dgm:prSet>
      <dgm:spPr/>
    </dgm:pt>
    <dgm:pt modelId="{7033FFB2-93FA-43F5-94D1-301AEF2FCBF8}" type="pres">
      <dgm:prSet presAssocID="{6225EDE2-0EE0-4121-AD71-45DF721738DF}" presName="FourNodes_1_text" presStyleLbl="node1" presStyleIdx="3" presStyleCnt="4">
        <dgm:presLayoutVars>
          <dgm:bulletEnabled val="1"/>
        </dgm:presLayoutVars>
      </dgm:prSet>
      <dgm:spPr/>
    </dgm:pt>
    <dgm:pt modelId="{455FFFCF-F547-4028-BAF1-20C40709904B}" type="pres">
      <dgm:prSet presAssocID="{6225EDE2-0EE0-4121-AD71-45DF721738DF}" presName="FourNodes_2_text" presStyleLbl="node1" presStyleIdx="3" presStyleCnt="4">
        <dgm:presLayoutVars>
          <dgm:bulletEnabled val="1"/>
        </dgm:presLayoutVars>
      </dgm:prSet>
      <dgm:spPr/>
    </dgm:pt>
    <dgm:pt modelId="{6ECE00BE-2770-48B0-817C-B00B5ECF4DCF}" type="pres">
      <dgm:prSet presAssocID="{6225EDE2-0EE0-4121-AD71-45DF721738DF}" presName="FourNodes_3_text" presStyleLbl="node1" presStyleIdx="3" presStyleCnt="4">
        <dgm:presLayoutVars>
          <dgm:bulletEnabled val="1"/>
        </dgm:presLayoutVars>
      </dgm:prSet>
      <dgm:spPr/>
    </dgm:pt>
    <dgm:pt modelId="{7EC1DBA5-F539-4DD8-AF98-8923ED1CDF9C}" type="pres">
      <dgm:prSet presAssocID="{6225EDE2-0EE0-4121-AD71-45DF721738DF}" presName="FourNodes_4_text" presStyleLbl="node1" presStyleIdx="3" presStyleCnt="4">
        <dgm:presLayoutVars>
          <dgm:bulletEnabled val="1"/>
        </dgm:presLayoutVars>
      </dgm:prSet>
      <dgm:spPr/>
    </dgm:pt>
  </dgm:ptLst>
  <dgm:cxnLst>
    <dgm:cxn modelId="{F1107E07-FD3E-49BC-8070-9698994ED928}" type="presOf" srcId="{827CCC82-4F97-4ACD-A2F7-34594D7E0E1D}" destId="{FC0DAC18-8B65-4216-9BC6-EA22D0579D57}" srcOrd="0" destOrd="0" presId="urn:microsoft.com/office/officeart/2005/8/layout/vProcess5"/>
    <dgm:cxn modelId="{B6AB8308-455C-4C83-94BB-E611735892AF}" type="presOf" srcId="{E5F5F2EC-D838-48B0-84E2-A841F6F5BFD3}" destId="{5D5D9E42-DD9A-4A9D-9345-97FAF6435BE1}" srcOrd="0" destOrd="0" presId="urn:microsoft.com/office/officeart/2005/8/layout/vProcess5"/>
    <dgm:cxn modelId="{4DA31A2B-B10E-418C-A4CB-F4BCFD4B77D9}" type="presOf" srcId="{6225EDE2-0EE0-4121-AD71-45DF721738DF}" destId="{26E2EA39-62F3-4078-8FEC-E3640B03B4F1}" srcOrd="0" destOrd="0" presId="urn:microsoft.com/office/officeart/2005/8/layout/vProcess5"/>
    <dgm:cxn modelId="{23AEF43D-3D17-4515-B027-00F97920A951}" srcId="{6225EDE2-0EE0-4121-AD71-45DF721738DF}" destId="{EE35B1FA-E77E-4D45-8773-D9D3F0191717}" srcOrd="1" destOrd="0" parTransId="{FBB1BBEC-44F9-4080-805A-B5E3A47F4D1A}" sibTransId="{94DC6054-A8FE-407B-9159-F1C88B15AF71}"/>
    <dgm:cxn modelId="{3957AD42-42CF-4F71-8524-F9A426CF05AC}" type="presOf" srcId="{F64CD2FE-0C00-49A7-B610-3045949818CF}" destId="{7033FFB2-93FA-43F5-94D1-301AEF2FCBF8}" srcOrd="1" destOrd="0" presId="urn:microsoft.com/office/officeart/2005/8/layout/vProcess5"/>
    <dgm:cxn modelId="{0A946A43-F15D-416A-B387-337811DD020F}" srcId="{6225EDE2-0EE0-4121-AD71-45DF721738DF}" destId="{F64CD2FE-0C00-49A7-B610-3045949818CF}" srcOrd="0" destOrd="0" parTransId="{AE49D2B1-B592-4F12-9136-62532B18666C}" sibTransId="{BFCD3A3C-BAEB-4F4D-83DB-1A5B00F1F510}"/>
    <dgm:cxn modelId="{8972AF47-B818-4408-926E-D82E3014E74B}" type="presOf" srcId="{F64CD2FE-0C00-49A7-B610-3045949818CF}" destId="{B5D4EA97-C815-44FB-8CB7-B818DF2A13D1}" srcOrd="0" destOrd="0" presId="urn:microsoft.com/office/officeart/2005/8/layout/vProcess5"/>
    <dgm:cxn modelId="{0A596670-C694-4E56-9ED7-D372E1EDFC85}" type="presOf" srcId="{BFCD3A3C-BAEB-4F4D-83DB-1A5B00F1F510}" destId="{ABE9C198-A8F2-4FD9-8EAA-43F23D7D785C}" srcOrd="0" destOrd="0" presId="urn:microsoft.com/office/officeart/2005/8/layout/vProcess5"/>
    <dgm:cxn modelId="{DD96B970-1D27-464B-9885-AED6F70A0C42}" type="presOf" srcId="{E5F5F2EC-D838-48B0-84E2-A841F6F5BFD3}" destId="{7EC1DBA5-F539-4DD8-AF98-8923ED1CDF9C}" srcOrd="1" destOrd="0" presId="urn:microsoft.com/office/officeart/2005/8/layout/vProcess5"/>
    <dgm:cxn modelId="{3D423475-EF84-4673-9F17-A9796D7D1D24}" type="presOf" srcId="{EE35B1FA-E77E-4D45-8773-D9D3F0191717}" destId="{26A17856-FA87-4EBD-A23A-9103DB7F94E0}" srcOrd="0" destOrd="0" presId="urn:microsoft.com/office/officeart/2005/8/layout/vProcess5"/>
    <dgm:cxn modelId="{7A534659-B0F4-47E5-81F2-84F578B4F871}" type="presOf" srcId="{94DC6054-A8FE-407B-9159-F1C88B15AF71}" destId="{585DD873-EE5F-4F72-9361-DC951E1ADB9B}" srcOrd="0" destOrd="0" presId="urn:microsoft.com/office/officeart/2005/8/layout/vProcess5"/>
    <dgm:cxn modelId="{14CAA482-5557-4927-9D0A-116D5B8AD2DE}" srcId="{6225EDE2-0EE0-4121-AD71-45DF721738DF}" destId="{E5F5F2EC-D838-48B0-84E2-A841F6F5BFD3}" srcOrd="3" destOrd="0" parTransId="{644B00E3-3815-4334-B0F2-19F854938916}" sibTransId="{BE44F9C0-1341-4713-A7F2-9B0CA3855879}"/>
    <dgm:cxn modelId="{95DB1D86-DC74-4582-AAB2-A29DC0D3C907}" type="presOf" srcId="{EE35B1FA-E77E-4D45-8773-D9D3F0191717}" destId="{455FFFCF-F547-4028-BAF1-20C40709904B}" srcOrd="1" destOrd="0" presId="urn:microsoft.com/office/officeart/2005/8/layout/vProcess5"/>
    <dgm:cxn modelId="{BC8D7193-5C5E-4D4E-8FBC-E2738F2C05D4}" type="presOf" srcId="{C17AD043-14C8-489C-8289-E0CD4A4E50F8}" destId="{C4CAC9DF-1925-45CA-AFCC-BD7A7F11C84A}" srcOrd="0" destOrd="0" presId="urn:microsoft.com/office/officeart/2005/8/layout/vProcess5"/>
    <dgm:cxn modelId="{88A37AD4-3E0B-4367-865E-2E28DAD20EA3}" type="presOf" srcId="{C17AD043-14C8-489C-8289-E0CD4A4E50F8}" destId="{6ECE00BE-2770-48B0-817C-B00B5ECF4DCF}" srcOrd="1" destOrd="0" presId="urn:microsoft.com/office/officeart/2005/8/layout/vProcess5"/>
    <dgm:cxn modelId="{D64D4DDD-5DC5-47F5-A0C6-B8828192DF99}" srcId="{6225EDE2-0EE0-4121-AD71-45DF721738DF}" destId="{C17AD043-14C8-489C-8289-E0CD4A4E50F8}" srcOrd="2" destOrd="0" parTransId="{5B940633-D86B-4AEF-A8A7-7F8E1A254832}" sibTransId="{827CCC82-4F97-4ACD-A2F7-34594D7E0E1D}"/>
    <dgm:cxn modelId="{0094DBDE-892E-43F8-8FA7-204A79AC70EF}" type="presParOf" srcId="{26E2EA39-62F3-4078-8FEC-E3640B03B4F1}" destId="{D311E0FB-72CC-4D86-B4BD-1F82DB523390}" srcOrd="0" destOrd="0" presId="urn:microsoft.com/office/officeart/2005/8/layout/vProcess5"/>
    <dgm:cxn modelId="{F90FDADB-74C3-4136-A269-EB8CA16FBF03}" type="presParOf" srcId="{26E2EA39-62F3-4078-8FEC-E3640B03B4F1}" destId="{B5D4EA97-C815-44FB-8CB7-B818DF2A13D1}" srcOrd="1" destOrd="0" presId="urn:microsoft.com/office/officeart/2005/8/layout/vProcess5"/>
    <dgm:cxn modelId="{2F1FBE87-F435-4894-977D-0216360317A0}" type="presParOf" srcId="{26E2EA39-62F3-4078-8FEC-E3640B03B4F1}" destId="{26A17856-FA87-4EBD-A23A-9103DB7F94E0}" srcOrd="2" destOrd="0" presId="urn:microsoft.com/office/officeart/2005/8/layout/vProcess5"/>
    <dgm:cxn modelId="{4523087B-48D1-4A35-9BE3-6DE0084CE899}" type="presParOf" srcId="{26E2EA39-62F3-4078-8FEC-E3640B03B4F1}" destId="{C4CAC9DF-1925-45CA-AFCC-BD7A7F11C84A}" srcOrd="3" destOrd="0" presId="urn:microsoft.com/office/officeart/2005/8/layout/vProcess5"/>
    <dgm:cxn modelId="{F1BC0315-C8C2-4C44-8C85-9540BCB2C7B2}" type="presParOf" srcId="{26E2EA39-62F3-4078-8FEC-E3640B03B4F1}" destId="{5D5D9E42-DD9A-4A9D-9345-97FAF6435BE1}" srcOrd="4" destOrd="0" presId="urn:microsoft.com/office/officeart/2005/8/layout/vProcess5"/>
    <dgm:cxn modelId="{6E113370-54E2-4EB3-9A15-5AF44E6D1FD4}" type="presParOf" srcId="{26E2EA39-62F3-4078-8FEC-E3640B03B4F1}" destId="{ABE9C198-A8F2-4FD9-8EAA-43F23D7D785C}" srcOrd="5" destOrd="0" presId="urn:microsoft.com/office/officeart/2005/8/layout/vProcess5"/>
    <dgm:cxn modelId="{4594A8EF-ABB8-426B-A60A-6643B6919E48}" type="presParOf" srcId="{26E2EA39-62F3-4078-8FEC-E3640B03B4F1}" destId="{585DD873-EE5F-4F72-9361-DC951E1ADB9B}" srcOrd="6" destOrd="0" presId="urn:microsoft.com/office/officeart/2005/8/layout/vProcess5"/>
    <dgm:cxn modelId="{3FD16290-1F52-47CD-9153-9581A586F271}" type="presParOf" srcId="{26E2EA39-62F3-4078-8FEC-E3640B03B4F1}" destId="{FC0DAC18-8B65-4216-9BC6-EA22D0579D57}" srcOrd="7" destOrd="0" presId="urn:microsoft.com/office/officeart/2005/8/layout/vProcess5"/>
    <dgm:cxn modelId="{0A1F2A50-E42A-48D1-B474-7FD209663D35}" type="presParOf" srcId="{26E2EA39-62F3-4078-8FEC-E3640B03B4F1}" destId="{7033FFB2-93FA-43F5-94D1-301AEF2FCBF8}" srcOrd="8" destOrd="0" presId="urn:microsoft.com/office/officeart/2005/8/layout/vProcess5"/>
    <dgm:cxn modelId="{D7BE9BF2-C84D-4D25-9DA7-276B3902BB68}" type="presParOf" srcId="{26E2EA39-62F3-4078-8FEC-E3640B03B4F1}" destId="{455FFFCF-F547-4028-BAF1-20C40709904B}" srcOrd="9" destOrd="0" presId="urn:microsoft.com/office/officeart/2005/8/layout/vProcess5"/>
    <dgm:cxn modelId="{29E9EA31-7BB1-4EC2-BCF2-F9E516663629}" type="presParOf" srcId="{26E2EA39-62F3-4078-8FEC-E3640B03B4F1}" destId="{6ECE00BE-2770-48B0-817C-B00B5ECF4DCF}" srcOrd="10" destOrd="0" presId="urn:microsoft.com/office/officeart/2005/8/layout/vProcess5"/>
    <dgm:cxn modelId="{F7BAA6C3-A1FC-4159-B508-9FDED8179B88}" type="presParOf" srcId="{26E2EA39-62F3-4078-8FEC-E3640B03B4F1}" destId="{7EC1DBA5-F539-4DD8-AF98-8923ED1CDF9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86AA47-D3CB-4788-98B5-A888032E6A8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71D4389-A205-4137-AB57-19781C016C67}">
      <dgm:prSet/>
      <dgm:spPr/>
      <dgm:t>
        <a:bodyPr/>
        <a:lstStyle/>
        <a:p>
          <a:r>
            <a:rPr lang="en-GB"/>
            <a:t>‘Relational continuity in community policing: Insights from a human-centred design perspective.’</a:t>
          </a:r>
          <a:endParaRPr lang="en-US"/>
        </a:p>
      </dgm:t>
    </dgm:pt>
    <dgm:pt modelId="{DB833AD1-7DDA-4168-8B6F-5A089BDC8B4B}" type="parTrans" cxnId="{32316E51-A1AA-4A93-89C5-1CA8037ECAEC}">
      <dgm:prSet/>
      <dgm:spPr/>
      <dgm:t>
        <a:bodyPr/>
        <a:lstStyle/>
        <a:p>
          <a:endParaRPr lang="en-US"/>
        </a:p>
      </dgm:t>
    </dgm:pt>
    <dgm:pt modelId="{538AD017-A8D5-440F-8B1F-DA8E67C8C099}" type="sibTrans" cxnId="{32316E51-A1AA-4A93-89C5-1CA8037ECAEC}">
      <dgm:prSet/>
      <dgm:spPr/>
      <dgm:t>
        <a:bodyPr/>
        <a:lstStyle/>
        <a:p>
          <a:endParaRPr lang="en-US"/>
        </a:p>
      </dgm:t>
    </dgm:pt>
    <dgm:pt modelId="{31DD6A90-2C41-4D52-AA4B-A26FAE384966}">
      <dgm:prSet/>
      <dgm:spPr/>
      <dgm:t>
        <a:bodyPr/>
        <a:lstStyle/>
        <a:p>
          <a:r>
            <a:rPr lang="en-GB"/>
            <a:t>In the article it is discovered that “when community police officers leave their post, knowledge and relationships they’ve built with the community are lost.” </a:t>
          </a:r>
          <a:endParaRPr lang="en-US"/>
        </a:p>
      </dgm:t>
    </dgm:pt>
    <dgm:pt modelId="{0E2D822D-77F8-43EA-9A37-769219FD8B4C}" type="parTrans" cxnId="{8799D378-27EC-4488-8A8D-61FFCB933DF4}">
      <dgm:prSet/>
      <dgm:spPr/>
      <dgm:t>
        <a:bodyPr/>
        <a:lstStyle/>
        <a:p>
          <a:endParaRPr lang="en-US"/>
        </a:p>
      </dgm:t>
    </dgm:pt>
    <dgm:pt modelId="{9CDBB19E-C778-4CC8-B33F-0B902C5834E4}" type="sibTrans" cxnId="{8799D378-27EC-4488-8A8D-61FFCB933DF4}">
      <dgm:prSet/>
      <dgm:spPr/>
      <dgm:t>
        <a:bodyPr/>
        <a:lstStyle/>
        <a:p>
          <a:endParaRPr lang="en-US"/>
        </a:p>
      </dgm:t>
    </dgm:pt>
    <dgm:pt modelId="{AFCD583B-0AF7-4FC5-9951-065B3B62500E}">
      <dgm:prSet/>
      <dgm:spPr/>
      <dgm:t>
        <a:bodyPr/>
        <a:lstStyle/>
        <a:p>
          <a:r>
            <a:rPr lang="en-GB"/>
            <a:t>This is incredibly valuable to know as it gives the police time to establish a new officer during the original, so the transition from previous officer feels safe.</a:t>
          </a:r>
          <a:endParaRPr lang="en-US"/>
        </a:p>
      </dgm:t>
    </dgm:pt>
    <dgm:pt modelId="{72A28336-E03D-44BC-96A9-44C62777E4CA}" type="parTrans" cxnId="{8464C830-C2EE-470F-B89A-1203DDDC830B}">
      <dgm:prSet/>
      <dgm:spPr/>
      <dgm:t>
        <a:bodyPr/>
        <a:lstStyle/>
        <a:p>
          <a:endParaRPr lang="en-US"/>
        </a:p>
      </dgm:t>
    </dgm:pt>
    <dgm:pt modelId="{C7A968DC-C4D6-4E93-A4C8-E1429A00257D}" type="sibTrans" cxnId="{8464C830-C2EE-470F-B89A-1203DDDC830B}">
      <dgm:prSet/>
      <dgm:spPr/>
      <dgm:t>
        <a:bodyPr/>
        <a:lstStyle/>
        <a:p>
          <a:endParaRPr lang="en-US"/>
        </a:p>
      </dgm:t>
    </dgm:pt>
    <dgm:pt modelId="{2385034D-CE14-4FC3-899F-BA84E6B5EF58}" type="pres">
      <dgm:prSet presAssocID="{4886AA47-D3CB-4788-98B5-A888032E6A8C}" presName="outerComposite" presStyleCnt="0">
        <dgm:presLayoutVars>
          <dgm:chMax val="5"/>
          <dgm:dir/>
          <dgm:resizeHandles val="exact"/>
        </dgm:presLayoutVars>
      </dgm:prSet>
      <dgm:spPr/>
    </dgm:pt>
    <dgm:pt modelId="{3CD13E60-B26F-4CE6-993C-E3C97C1ECB12}" type="pres">
      <dgm:prSet presAssocID="{4886AA47-D3CB-4788-98B5-A888032E6A8C}" presName="dummyMaxCanvas" presStyleCnt="0">
        <dgm:presLayoutVars/>
      </dgm:prSet>
      <dgm:spPr/>
    </dgm:pt>
    <dgm:pt modelId="{B5D0738D-F0B6-4B68-B271-C7BD8BB3D698}" type="pres">
      <dgm:prSet presAssocID="{4886AA47-D3CB-4788-98B5-A888032E6A8C}" presName="ThreeNodes_1" presStyleLbl="node1" presStyleIdx="0" presStyleCnt="3">
        <dgm:presLayoutVars>
          <dgm:bulletEnabled val="1"/>
        </dgm:presLayoutVars>
      </dgm:prSet>
      <dgm:spPr/>
    </dgm:pt>
    <dgm:pt modelId="{F92DF847-391B-4100-9DE9-D535D8ACF3F3}" type="pres">
      <dgm:prSet presAssocID="{4886AA47-D3CB-4788-98B5-A888032E6A8C}" presName="ThreeNodes_2" presStyleLbl="node1" presStyleIdx="1" presStyleCnt="3">
        <dgm:presLayoutVars>
          <dgm:bulletEnabled val="1"/>
        </dgm:presLayoutVars>
      </dgm:prSet>
      <dgm:spPr/>
    </dgm:pt>
    <dgm:pt modelId="{1378BB36-13B6-4D5E-82D5-1CFC4B0A6D98}" type="pres">
      <dgm:prSet presAssocID="{4886AA47-D3CB-4788-98B5-A888032E6A8C}" presName="ThreeNodes_3" presStyleLbl="node1" presStyleIdx="2" presStyleCnt="3">
        <dgm:presLayoutVars>
          <dgm:bulletEnabled val="1"/>
        </dgm:presLayoutVars>
      </dgm:prSet>
      <dgm:spPr/>
    </dgm:pt>
    <dgm:pt modelId="{0A3A79A6-A9E7-4198-A63D-5433AFA63B19}" type="pres">
      <dgm:prSet presAssocID="{4886AA47-D3CB-4788-98B5-A888032E6A8C}" presName="ThreeConn_1-2" presStyleLbl="fgAccFollowNode1" presStyleIdx="0" presStyleCnt="2">
        <dgm:presLayoutVars>
          <dgm:bulletEnabled val="1"/>
        </dgm:presLayoutVars>
      </dgm:prSet>
      <dgm:spPr/>
    </dgm:pt>
    <dgm:pt modelId="{08A6F3A6-D607-4EF0-935C-A28F28EA5E28}" type="pres">
      <dgm:prSet presAssocID="{4886AA47-D3CB-4788-98B5-A888032E6A8C}" presName="ThreeConn_2-3" presStyleLbl="fgAccFollowNode1" presStyleIdx="1" presStyleCnt="2">
        <dgm:presLayoutVars>
          <dgm:bulletEnabled val="1"/>
        </dgm:presLayoutVars>
      </dgm:prSet>
      <dgm:spPr/>
    </dgm:pt>
    <dgm:pt modelId="{ED5C33E0-78DF-4719-8132-9675961201B0}" type="pres">
      <dgm:prSet presAssocID="{4886AA47-D3CB-4788-98B5-A888032E6A8C}" presName="ThreeNodes_1_text" presStyleLbl="node1" presStyleIdx="2" presStyleCnt="3">
        <dgm:presLayoutVars>
          <dgm:bulletEnabled val="1"/>
        </dgm:presLayoutVars>
      </dgm:prSet>
      <dgm:spPr/>
    </dgm:pt>
    <dgm:pt modelId="{EE62F4B5-5E64-42E7-8327-62B58C55B613}" type="pres">
      <dgm:prSet presAssocID="{4886AA47-D3CB-4788-98B5-A888032E6A8C}" presName="ThreeNodes_2_text" presStyleLbl="node1" presStyleIdx="2" presStyleCnt="3">
        <dgm:presLayoutVars>
          <dgm:bulletEnabled val="1"/>
        </dgm:presLayoutVars>
      </dgm:prSet>
      <dgm:spPr/>
    </dgm:pt>
    <dgm:pt modelId="{E571FC8E-EC11-4F39-8101-2BAD8A17FB1E}" type="pres">
      <dgm:prSet presAssocID="{4886AA47-D3CB-4788-98B5-A888032E6A8C}" presName="ThreeNodes_3_text" presStyleLbl="node1" presStyleIdx="2" presStyleCnt="3">
        <dgm:presLayoutVars>
          <dgm:bulletEnabled val="1"/>
        </dgm:presLayoutVars>
      </dgm:prSet>
      <dgm:spPr/>
    </dgm:pt>
  </dgm:ptLst>
  <dgm:cxnLst>
    <dgm:cxn modelId="{0255741D-C5E4-473A-88C0-382F24BDDE47}" type="presOf" srcId="{4886AA47-D3CB-4788-98B5-A888032E6A8C}" destId="{2385034D-CE14-4FC3-899F-BA84E6B5EF58}" srcOrd="0" destOrd="0" presId="urn:microsoft.com/office/officeart/2005/8/layout/vProcess5"/>
    <dgm:cxn modelId="{8464C830-C2EE-470F-B89A-1203DDDC830B}" srcId="{4886AA47-D3CB-4788-98B5-A888032E6A8C}" destId="{AFCD583B-0AF7-4FC5-9951-065B3B62500E}" srcOrd="2" destOrd="0" parTransId="{72A28336-E03D-44BC-96A9-44C62777E4CA}" sibTransId="{C7A968DC-C4D6-4E93-A4C8-E1429A00257D}"/>
    <dgm:cxn modelId="{4228B56C-5AFD-44D3-8B04-69845AA5F1FA}" type="presOf" srcId="{F71D4389-A205-4137-AB57-19781C016C67}" destId="{B5D0738D-F0B6-4B68-B271-C7BD8BB3D698}" srcOrd="0" destOrd="0" presId="urn:microsoft.com/office/officeart/2005/8/layout/vProcess5"/>
    <dgm:cxn modelId="{32316E51-A1AA-4A93-89C5-1CA8037ECAEC}" srcId="{4886AA47-D3CB-4788-98B5-A888032E6A8C}" destId="{F71D4389-A205-4137-AB57-19781C016C67}" srcOrd="0" destOrd="0" parTransId="{DB833AD1-7DDA-4168-8B6F-5A089BDC8B4B}" sibTransId="{538AD017-A8D5-440F-8B1F-DA8E67C8C099}"/>
    <dgm:cxn modelId="{4B377856-76F4-41BA-8AA1-873F13221473}" type="presOf" srcId="{538AD017-A8D5-440F-8B1F-DA8E67C8C099}" destId="{0A3A79A6-A9E7-4198-A63D-5433AFA63B19}" srcOrd="0" destOrd="0" presId="urn:microsoft.com/office/officeart/2005/8/layout/vProcess5"/>
    <dgm:cxn modelId="{8799D378-27EC-4488-8A8D-61FFCB933DF4}" srcId="{4886AA47-D3CB-4788-98B5-A888032E6A8C}" destId="{31DD6A90-2C41-4D52-AA4B-A26FAE384966}" srcOrd="1" destOrd="0" parTransId="{0E2D822D-77F8-43EA-9A37-769219FD8B4C}" sibTransId="{9CDBB19E-C778-4CC8-B33F-0B902C5834E4}"/>
    <dgm:cxn modelId="{D1E4ED7E-17DF-4C5C-BE2E-F0AB87B91364}" type="presOf" srcId="{9CDBB19E-C778-4CC8-B33F-0B902C5834E4}" destId="{08A6F3A6-D607-4EF0-935C-A28F28EA5E28}" srcOrd="0" destOrd="0" presId="urn:microsoft.com/office/officeart/2005/8/layout/vProcess5"/>
    <dgm:cxn modelId="{FBB98985-8A93-4652-B1C8-5241C021E1D5}" type="presOf" srcId="{F71D4389-A205-4137-AB57-19781C016C67}" destId="{ED5C33E0-78DF-4719-8132-9675961201B0}" srcOrd="1" destOrd="0" presId="urn:microsoft.com/office/officeart/2005/8/layout/vProcess5"/>
    <dgm:cxn modelId="{18AEFDCC-266D-4EF6-9671-9AE20DA1E10D}" type="presOf" srcId="{31DD6A90-2C41-4D52-AA4B-A26FAE384966}" destId="{EE62F4B5-5E64-42E7-8327-62B58C55B613}" srcOrd="1" destOrd="0" presId="urn:microsoft.com/office/officeart/2005/8/layout/vProcess5"/>
    <dgm:cxn modelId="{A69B00D7-964F-4D43-9219-F2C60FE556DF}" type="presOf" srcId="{AFCD583B-0AF7-4FC5-9951-065B3B62500E}" destId="{1378BB36-13B6-4D5E-82D5-1CFC4B0A6D98}" srcOrd="0" destOrd="0" presId="urn:microsoft.com/office/officeart/2005/8/layout/vProcess5"/>
    <dgm:cxn modelId="{28E075E4-D133-4399-97EC-B6CFCA0326D7}" type="presOf" srcId="{31DD6A90-2C41-4D52-AA4B-A26FAE384966}" destId="{F92DF847-391B-4100-9DE9-D535D8ACF3F3}" srcOrd="0" destOrd="0" presId="urn:microsoft.com/office/officeart/2005/8/layout/vProcess5"/>
    <dgm:cxn modelId="{96160FFE-E75D-4A7E-BE70-8FFD277B2989}" type="presOf" srcId="{AFCD583B-0AF7-4FC5-9951-065B3B62500E}" destId="{E571FC8E-EC11-4F39-8101-2BAD8A17FB1E}" srcOrd="1" destOrd="0" presId="urn:microsoft.com/office/officeart/2005/8/layout/vProcess5"/>
    <dgm:cxn modelId="{68C77FE3-4552-4AD1-970F-3E2A1C13E576}" type="presParOf" srcId="{2385034D-CE14-4FC3-899F-BA84E6B5EF58}" destId="{3CD13E60-B26F-4CE6-993C-E3C97C1ECB12}" srcOrd="0" destOrd="0" presId="urn:microsoft.com/office/officeart/2005/8/layout/vProcess5"/>
    <dgm:cxn modelId="{CD208953-4441-4855-9C22-D6607ED9C36C}" type="presParOf" srcId="{2385034D-CE14-4FC3-899F-BA84E6B5EF58}" destId="{B5D0738D-F0B6-4B68-B271-C7BD8BB3D698}" srcOrd="1" destOrd="0" presId="urn:microsoft.com/office/officeart/2005/8/layout/vProcess5"/>
    <dgm:cxn modelId="{54A8B425-30DE-4379-8549-1ECE6C4CC011}" type="presParOf" srcId="{2385034D-CE14-4FC3-899F-BA84E6B5EF58}" destId="{F92DF847-391B-4100-9DE9-D535D8ACF3F3}" srcOrd="2" destOrd="0" presId="urn:microsoft.com/office/officeart/2005/8/layout/vProcess5"/>
    <dgm:cxn modelId="{0A98483D-C617-4F22-BD9A-4D8D8117983E}" type="presParOf" srcId="{2385034D-CE14-4FC3-899F-BA84E6B5EF58}" destId="{1378BB36-13B6-4D5E-82D5-1CFC4B0A6D98}" srcOrd="3" destOrd="0" presId="urn:microsoft.com/office/officeart/2005/8/layout/vProcess5"/>
    <dgm:cxn modelId="{CCCFC45A-BA0D-462E-8508-24CAB515CF5A}" type="presParOf" srcId="{2385034D-CE14-4FC3-899F-BA84E6B5EF58}" destId="{0A3A79A6-A9E7-4198-A63D-5433AFA63B19}" srcOrd="4" destOrd="0" presId="urn:microsoft.com/office/officeart/2005/8/layout/vProcess5"/>
    <dgm:cxn modelId="{D3D294E2-3CB4-48FB-B600-08C47010E083}" type="presParOf" srcId="{2385034D-CE14-4FC3-899F-BA84E6B5EF58}" destId="{08A6F3A6-D607-4EF0-935C-A28F28EA5E28}" srcOrd="5" destOrd="0" presId="urn:microsoft.com/office/officeart/2005/8/layout/vProcess5"/>
    <dgm:cxn modelId="{06E1087E-9681-4155-BA6E-7E39866DBD90}" type="presParOf" srcId="{2385034D-CE14-4FC3-899F-BA84E6B5EF58}" destId="{ED5C33E0-78DF-4719-8132-9675961201B0}" srcOrd="6" destOrd="0" presId="urn:microsoft.com/office/officeart/2005/8/layout/vProcess5"/>
    <dgm:cxn modelId="{AF244384-9253-4077-B8BF-E8508CC5E81C}" type="presParOf" srcId="{2385034D-CE14-4FC3-899F-BA84E6B5EF58}" destId="{EE62F4B5-5E64-42E7-8327-62B58C55B613}" srcOrd="7" destOrd="0" presId="urn:microsoft.com/office/officeart/2005/8/layout/vProcess5"/>
    <dgm:cxn modelId="{22B0AD13-7313-4440-96A4-655C02EABD56}" type="presParOf" srcId="{2385034D-CE14-4FC3-899F-BA84E6B5EF58}" destId="{E571FC8E-EC11-4F39-8101-2BAD8A17FB1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4EA97-C815-44FB-8CB7-B818DF2A13D1}">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‘Community policing and recovery: A case study following a mass shooting in the UK.’</a:t>
          </a:r>
          <a:endParaRPr lang="en-US" sz="1800" kern="1200"/>
        </a:p>
      </dsp:txBody>
      <dsp:txXfrm>
        <a:off x="28038" y="28038"/>
        <a:ext cx="7298593" cy="901218"/>
      </dsp:txXfrm>
    </dsp:sp>
    <dsp:sp modelId="{26A17856-FA87-4EBD-A23A-9103DB7F94E0}">
      <dsp:nvSpPr>
        <dsp:cNvPr id="0" name=""/>
        <dsp:cNvSpPr/>
      </dsp:nvSpPr>
      <dsp:spPr>
        <a:xfrm>
          <a:off x="704545" y="1131347"/>
          <a:ext cx="8412480" cy="957294"/>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the summer of 2021, a mass shooting occurred in Plymouth city. The main take away is the “contribution made by a dedicated community policing team in helping their community recover.” </a:t>
          </a:r>
          <a:endParaRPr lang="en-US" sz="1800" kern="1200"/>
        </a:p>
      </dsp:txBody>
      <dsp:txXfrm>
        <a:off x="732583" y="1159385"/>
        <a:ext cx="7029617" cy="901218"/>
      </dsp:txXfrm>
    </dsp:sp>
    <dsp:sp modelId="{C4CAC9DF-1925-45CA-AFCC-BD7A7F11C84A}">
      <dsp:nvSpPr>
        <dsp:cNvPr id="0" name=""/>
        <dsp:cNvSpPr/>
      </dsp:nvSpPr>
      <dsp:spPr>
        <a:xfrm>
          <a:off x="1398574" y="2262695"/>
          <a:ext cx="8412480" cy="957294"/>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police playing a key part into aiding their community by recovering from the traumatic experience in Plymouth city.</a:t>
          </a:r>
          <a:endParaRPr lang="en-US" sz="1800" kern="1200"/>
        </a:p>
      </dsp:txBody>
      <dsp:txXfrm>
        <a:off x="1426612" y="2290733"/>
        <a:ext cx="7040133" cy="901218"/>
      </dsp:txXfrm>
    </dsp:sp>
    <dsp:sp modelId="{5D5D9E42-DD9A-4A9D-9345-97FAF6435BE1}">
      <dsp:nvSpPr>
        <dsp:cNvPr id="0" name=""/>
        <dsp:cNvSpPr/>
      </dsp:nvSpPr>
      <dsp:spPr>
        <a:xfrm>
          <a:off x="2103119" y="3394043"/>
          <a:ext cx="8412480" cy="95729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Highlighting their importance.</a:t>
          </a:r>
          <a:endParaRPr lang="en-US" sz="1800" kern="1200"/>
        </a:p>
      </dsp:txBody>
      <dsp:txXfrm>
        <a:off x="2131157" y="3422081"/>
        <a:ext cx="7029617" cy="901218"/>
      </dsp:txXfrm>
    </dsp:sp>
    <dsp:sp modelId="{ABE9C198-A8F2-4FD9-8EAA-43F23D7D785C}">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585DD873-EE5F-4F72-9361-DC951E1ADB9B}">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FC0DAC18-8B65-4216-9BC6-EA22D0579D57}">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0738D-F0B6-4B68-B271-C7BD8BB3D698}">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‘Relational continuity in community policing: Insights from a human-centred design perspective.’</a:t>
          </a:r>
          <a:endParaRPr lang="en-US" sz="2100" kern="1200"/>
        </a:p>
      </dsp:txBody>
      <dsp:txXfrm>
        <a:off x="32418" y="32418"/>
        <a:ext cx="8094307" cy="1041985"/>
      </dsp:txXfrm>
    </dsp:sp>
    <dsp:sp modelId="{F92DF847-391B-4100-9DE9-D535D8ACF3F3}">
      <dsp:nvSpPr>
        <dsp:cNvPr id="0" name=""/>
        <dsp:cNvSpPr/>
      </dsp:nvSpPr>
      <dsp:spPr>
        <a:xfrm>
          <a:off x="819587" y="1291291"/>
          <a:ext cx="9288654" cy="110682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the article it is discovered that “when community police officers leave their post, knowledge and relationships they’ve built with the community are lost.” </a:t>
          </a:r>
          <a:endParaRPr lang="en-US" sz="2100" kern="1200"/>
        </a:p>
      </dsp:txBody>
      <dsp:txXfrm>
        <a:off x="852005" y="1323709"/>
        <a:ext cx="7684797" cy="1041985"/>
      </dsp:txXfrm>
    </dsp:sp>
    <dsp:sp modelId="{1378BB36-13B6-4D5E-82D5-1CFC4B0A6D98}">
      <dsp:nvSpPr>
        <dsp:cNvPr id="0" name=""/>
        <dsp:cNvSpPr/>
      </dsp:nvSpPr>
      <dsp:spPr>
        <a:xfrm>
          <a:off x="1639174" y="2582583"/>
          <a:ext cx="9288654" cy="110682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is incredibly valuable to know as it gives the police time to establish a new officer during the original, so the transition from previous officer feels safe.</a:t>
          </a:r>
          <a:endParaRPr lang="en-US" sz="2100" kern="1200"/>
        </a:p>
      </dsp:txBody>
      <dsp:txXfrm>
        <a:off x="1671592" y="2615001"/>
        <a:ext cx="7684797" cy="1041985"/>
      </dsp:txXfrm>
    </dsp:sp>
    <dsp:sp modelId="{0A3A79A6-A9E7-4198-A63D-5433AFA63B19}">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08A6F3A6-D607-4EF0-935C-A28F28EA5E28}">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A4979-EDC6-AEAD-9D62-C4AD37AD7A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C3726-75B5-57B7-37C4-D447883167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94EE85-46BC-BD3C-194B-9BDADB8044EA}"/>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5" name="Footer Placeholder 4">
            <a:extLst>
              <a:ext uri="{FF2B5EF4-FFF2-40B4-BE49-F238E27FC236}">
                <a16:creationId xmlns:a16="http://schemas.microsoft.com/office/drawing/2014/main" id="{5240C528-B498-00A6-7F90-31D48610B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C38DDB-AB64-AEBE-5826-7B2E034BFCF1}"/>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69865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8BC75-1AA9-910A-811A-74A2DCE16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9D6276-DAAF-E247-0AE4-75560FEBC5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ECD9B-6577-AF05-CDF9-D7CFFAFDFCFE}"/>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5" name="Footer Placeholder 4">
            <a:extLst>
              <a:ext uri="{FF2B5EF4-FFF2-40B4-BE49-F238E27FC236}">
                <a16:creationId xmlns:a16="http://schemas.microsoft.com/office/drawing/2014/main" id="{B5906A84-5176-0A9F-C9C4-771D0773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42F25-19D1-BF0F-5CD2-89B6D65CA6A5}"/>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4121515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58F86-1CF1-1BC5-C274-47971B5267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CB4D10-496A-F3F1-20C3-99E2485A59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53609-19F1-A875-BD89-19292530332F}"/>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5" name="Footer Placeholder 4">
            <a:extLst>
              <a:ext uri="{FF2B5EF4-FFF2-40B4-BE49-F238E27FC236}">
                <a16:creationId xmlns:a16="http://schemas.microsoft.com/office/drawing/2014/main" id="{AD4ED99B-77ED-5B29-94D2-867CB00822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0E5FF0-4F19-D4A5-43D1-00DD1990E430}"/>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692979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B77F8-8039-688D-D5D8-C6D70021C4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182A04-A02B-F957-BF64-A33A8DAB1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5EEBBA-95C7-80FB-CCAD-A589898CB9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A2DED6-CA1A-C1ED-25E9-FA601FA202C6}"/>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6" name="Footer Placeholder 5">
            <a:extLst>
              <a:ext uri="{FF2B5EF4-FFF2-40B4-BE49-F238E27FC236}">
                <a16:creationId xmlns:a16="http://schemas.microsoft.com/office/drawing/2014/main" id="{CF950A2A-6BFB-E1B1-56D9-4057F8F6B4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5E7DD-2C79-28B4-B13D-EBBE99D60829}"/>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1253507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CEF6E-42F8-E228-1696-D05D206E6B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6A83E8-3B32-CE34-B53E-6EBF1ADE2B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D06F0E-141D-BA1A-D3FC-16682A2D50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B41572-DCAC-CC2E-669E-92BAEC3AC2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7FAE91-DB7C-BBDE-F489-4262DE9BA8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2FAE7B-F03E-B31F-FDF8-F2FCCB71A3B6}"/>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8" name="Footer Placeholder 7">
            <a:extLst>
              <a:ext uri="{FF2B5EF4-FFF2-40B4-BE49-F238E27FC236}">
                <a16:creationId xmlns:a16="http://schemas.microsoft.com/office/drawing/2014/main" id="{FBAE7D85-82D1-345A-C37D-F6A2EBBBAA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26854B-7279-ACCC-BD5E-A11827D30575}"/>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2089697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8235C-7085-3662-708D-34E0E7D5D7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FC63BF-3D69-5165-181D-F18D55C40217}"/>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4" name="Footer Placeholder 3">
            <a:extLst>
              <a:ext uri="{FF2B5EF4-FFF2-40B4-BE49-F238E27FC236}">
                <a16:creationId xmlns:a16="http://schemas.microsoft.com/office/drawing/2014/main" id="{3F1A2399-03F7-6BB1-E0DB-C35A9172AC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520EA9-9D15-E19E-8991-966553127C5A}"/>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3985647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EA9A9-FE28-5449-AE11-B3625C1F1699}"/>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3" name="Footer Placeholder 2">
            <a:extLst>
              <a:ext uri="{FF2B5EF4-FFF2-40B4-BE49-F238E27FC236}">
                <a16:creationId xmlns:a16="http://schemas.microsoft.com/office/drawing/2014/main" id="{1E8558F5-F596-00AF-1E4E-E7BCC91388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814E0B-8C2B-5E9F-F2AB-F6827AD2DB70}"/>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2182882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7073-4B45-EFF3-C51F-30894341B0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593266-2756-242C-673E-F70F1DB8AD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D3D392-D545-13F5-5A1C-8D9C2B4586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70BFF6-C00F-DD6D-4958-AB89629766D2}"/>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6" name="Footer Placeholder 5">
            <a:extLst>
              <a:ext uri="{FF2B5EF4-FFF2-40B4-BE49-F238E27FC236}">
                <a16:creationId xmlns:a16="http://schemas.microsoft.com/office/drawing/2014/main" id="{8854D2FA-14AA-3F29-A4E1-A8AEA47F58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29F33E-5A89-90DC-E8BE-AECC8A877EDA}"/>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676832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49BA0-11A1-E52F-FB8B-F2F675BCEB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3C4E42-9623-7B84-6C59-EA7BD2245B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C28BC-C711-A7F1-D9BD-71124013A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10CC79-F3E2-77AD-B19B-2D986237E0FA}"/>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6" name="Footer Placeholder 5">
            <a:extLst>
              <a:ext uri="{FF2B5EF4-FFF2-40B4-BE49-F238E27FC236}">
                <a16:creationId xmlns:a16="http://schemas.microsoft.com/office/drawing/2014/main" id="{F7077DDF-D21C-53D6-4883-E771ECE681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B48B46-4DA3-1EA9-F42D-7239D99FF7BE}"/>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1022368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7656A-829E-B4CA-C417-8AEBDD047B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0531CD-60DC-2FB8-4974-1B42D607B4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E1DA43-483C-2B10-CEF9-260B0CADD56D}"/>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5" name="Footer Placeholder 4">
            <a:extLst>
              <a:ext uri="{FF2B5EF4-FFF2-40B4-BE49-F238E27FC236}">
                <a16:creationId xmlns:a16="http://schemas.microsoft.com/office/drawing/2014/main" id="{2CC20439-78F3-C445-1F29-75DA7CB323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2EB6BD-9044-87BA-67AF-E17E6BA6F75C}"/>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2197241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925488-DD8F-2536-F6D6-26118EE0FE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90B1F5-B2B7-6AC9-B766-0A5C6BD46C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F26397-4AD8-E9DE-C8D5-B328863CAA60}"/>
              </a:ext>
            </a:extLst>
          </p:cNvPr>
          <p:cNvSpPr>
            <a:spLocks noGrp="1"/>
          </p:cNvSpPr>
          <p:nvPr>
            <p:ph type="dt" sz="half" idx="10"/>
          </p:nvPr>
        </p:nvSpPr>
        <p:spPr/>
        <p:txBody>
          <a:bodyPr/>
          <a:lstStyle/>
          <a:p>
            <a:fld id="{A5ED1D3A-2DB7-4051-B5BA-B9D1D7C61527}" type="datetimeFigureOut">
              <a:rPr lang="en-GB" smtClean="0"/>
              <a:t>27/04/2026</a:t>
            </a:fld>
            <a:endParaRPr lang="en-GB"/>
          </a:p>
        </p:txBody>
      </p:sp>
      <p:sp>
        <p:nvSpPr>
          <p:cNvPr id="5" name="Footer Placeholder 4">
            <a:extLst>
              <a:ext uri="{FF2B5EF4-FFF2-40B4-BE49-F238E27FC236}">
                <a16:creationId xmlns:a16="http://schemas.microsoft.com/office/drawing/2014/main" id="{F2AB6FFC-92C8-C637-1DA3-DC11144808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E2AD63-ACE8-8ACD-68DC-49294A334AF2}"/>
              </a:ext>
            </a:extLst>
          </p:cNvPr>
          <p:cNvSpPr>
            <a:spLocks noGrp="1"/>
          </p:cNvSpPr>
          <p:nvPr>
            <p:ph type="sldNum" sz="quarter" idx="12"/>
          </p:nvPr>
        </p:nvSpPr>
        <p:spPr/>
        <p:txBody>
          <a:bodyPr/>
          <a:lstStyle/>
          <a:p>
            <a:fld id="{1A576DD0-5662-4154-9CF8-A1D6D714E96D}" type="slidenum">
              <a:rPr lang="en-GB" smtClean="0"/>
              <a:t>‹#›</a:t>
            </a:fld>
            <a:endParaRPr lang="en-GB"/>
          </a:p>
        </p:txBody>
      </p:sp>
    </p:spTree>
    <p:extLst>
      <p:ext uri="{BB962C8B-B14F-4D97-AF65-F5344CB8AC3E}">
        <p14:creationId xmlns:p14="http://schemas.microsoft.com/office/powerpoint/2010/main" val="2027486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C4D76B-84CA-54AC-2384-33FE50FCFB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369117-7BB4-1718-DE6D-5FD5595D5E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08E6EF-750F-02B4-2FE7-845601199D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ED1D3A-2DB7-4051-B5BA-B9D1D7C61527}" type="datetimeFigureOut">
              <a:rPr lang="en-GB" smtClean="0"/>
              <a:t>27/04/2026</a:t>
            </a:fld>
            <a:endParaRPr lang="en-GB"/>
          </a:p>
        </p:txBody>
      </p:sp>
      <p:sp>
        <p:nvSpPr>
          <p:cNvPr id="5" name="Footer Placeholder 4">
            <a:extLst>
              <a:ext uri="{FF2B5EF4-FFF2-40B4-BE49-F238E27FC236}">
                <a16:creationId xmlns:a16="http://schemas.microsoft.com/office/drawing/2014/main" id="{08CA00BB-643B-A357-40B2-BD9741EB4C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B328E4-1D33-4DEC-7C58-B1FDCE3C67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576DD0-5662-4154-9CF8-A1D6D714E96D}" type="slidenum">
              <a:rPr lang="en-GB" smtClean="0"/>
              <a:t>‹#›</a:t>
            </a:fld>
            <a:endParaRPr lang="en-GB"/>
          </a:p>
        </p:txBody>
      </p:sp>
    </p:spTree>
    <p:extLst>
      <p:ext uri="{BB962C8B-B14F-4D97-AF65-F5344CB8AC3E}">
        <p14:creationId xmlns:p14="http://schemas.microsoft.com/office/powerpoint/2010/main" val="1589134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police.uk/advice/advice-and-information/victim-support/victim-witness-support/" TargetMode="External"/><Relationship Id="rId13" Type="http://schemas.openxmlformats.org/officeDocument/2006/relationships/hyperlink" Target="https://link.springer.com/article/10.1057/s41300-024-00200-z" TargetMode="External"/><Relationship Id="rId3" Type="http://schemas.openxmlformats.org/officeDocument/2006/relationships/hyperlink" Target="https://blog.ipleaders.in/wp-content/uploads/2021/08/Public-trust-doctrine.jpg" TargetMode="External"/><Relationship Id="rId7" Type="http://schemas.openxmlformats.org/officeDocument/2006/relationships/hyperlink" Target="https://www.fair-policing.info/wp-content/uploads/2025/08/Pillars-of-procedural-justice-1024x615.jpg" TargetMode="External"/><Relationship Id="rId12" Type="http://schemas.openxmlformats.org/officeDocument/2006/relationships/hyperlink" Target="https://www.frontiersin.org/files/Articles/1258297/fpsyg-14-1258297-HTML-r1/image_m/fpsyg-14-1258297-g001.jpg" TargetMode="External"/><Relationship Id="rId2" Type="http://schemas.openxmlformats.org/officeDocument/2006/relationships/hyperlink" Target="https://researchbriefings.files.parliament.uk/documents/POST-PN-0693/POST-PN-0693.pdf" TargetMode="External"/><Relationship Id="rId1" Type="http://schemas.openxmlformats.org/officeDocument/2006/relationships/slideLayout" Target="../slideLayouts/slideLayout2.xml"/><Relationship Id="rId6" Type="http://schemas.openxmlformats.org/officeDocument/2006/relationships/hyperlink" Target="https://www.fair-policing.info/what-pj/" TargetMode="External"/><Relationship Id="rId11" Type="http://schemas.openxmlformats.org/officeDocument/2006/relationships/hyperlink" Target="https://www.eff.org/files/issues/ccops_surveillance-og-2.png" TargetMode="External"/><Relationship Id="rId5" Type="http://schemas.openxmlformats.org/officeDocument/2006/relationships/hyperlink" Target="https://www.psni.police.uk/sites/default/files/styles/medium/public/2022-09/Neighbourhood%20Policing.png?itok=pXXasK3K" TargetMode="External"/><Relationship Id="rId10" Type="http://schemas.openxmlformats.org/officeDocument/2006/relationships/hyperlink" Target="https://hub.educationalwave.com/pros-and-cons-of-community-policing/" TargetMode="External"/><Relationship Id="rId4" Type="http://schemas.openxmlformats.org/officeDocument/2006/relationships/hyperlink" Target="https://www.local.gov.uk/sites/default/files/documents/neighbourhood-policing-an-52e.pdf" TargetMode="External"/><Relationship Id="rId9" Type="http://schemas.openxmlformats.org/officeDocument/2006/relationships/hyperlink" Target="https://www.gmp.police.uk/SysSiteAssets/media/images/greater-manchester/news/2025/october/victim-being-supported.jpg" TargetMode="External"/><Relationship Id="rId14" Type="http://schemas.openxmlformats.org/officeDocument/2006/relationships/hyperlink" Target="https://academic.oup.com/policing/article/doi/10.1093/police/paad038/7214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s holding each other's wrists and interlinked to form a circle">
            <a:extLst>
              <a:ext uri="{FF2B5EF4-FFF2-40B4-BE49-F238E27FC236}">
                <a16:creationId xmlns:a16="http://schemas.microsoft.com/office/drawing/2014/main" id="{E15C180B-D280-03EA-2796-D73FFB6C033C}"/>
              </a:ext>
            </a:extLst>
          </p:cNvPr>
          <p:cNvPicPr>
            <a:picLocks noChangeAspect="1"/>
          </p:cNvPicPr>
          <p:nvPr/>
        </p:nvPicPr>
        <p:blipFill>
          <a:blip r:embed="rId2"/>
          <a:srcRect b="15370"/>
          <a:stretch>
            <a:fillRect/>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8E8DB-6199-E526-6948-A4835CC942D5}"/>
              </a:ext>
            </a:extLst>
          </p:cNvPr>
          <p:cNvSpPr>
            <a:spLocks noGrp="1"/>
          </p:cNvSpPr>
          <p:nvPr>
            <p:ph type="ctrTitle"/>
          </p:nvPr>
        </p:nvSpPr>
        <p:spPr>
          <a:xfrm>
            <a:off x="859028" y="2155188"/>
            <a:ext cx="4160233" cy="2839273"/>
          </a:xfrm>
        </p:spPr>
        <p:txBody>
          <a:bodyPr>
            <a:normAutofit/>
          </a:bodyPr>
          <a:lstStyle/>
          <a:p>
            <a:pPr algn="l"/>
            <a:r>
              <a:rPr lang="en-US" sz="3100">
                <a:solidFill>
                  <a:srgbClr val="FFFFFF"/>
                </a:solidFill>
              </a:rPr>
              <a:t>Discuss how community engagement strategies can help strengthen public trust and enhance police legitimacy</a:t>
            </a:r>
            <a:endParaRPr lang="en-GB" sz="3100">
              <a:solidFill>
                <a:srgbClr val="FFFFFF"/>
              </a:solidFill>
            </a:endParaRPr>
          </a:p>
        </p:txBody>
      </p:sp>
      <p:sp>
        <p:nvSpPr>
          <p:cNvPr id="3" name="Subtitle 2">
            <a:extLst>
              <a:ext uri="{FF2B5EF4-FFF2-40B4-BE49-F238E27FC236}">
                <a16:creationId xmlns:a16="http://schemas.microsoft.com/office/drawing/2014/main" id="{DA9B35EB-A93B-C067-C2C1-97A0AAD1C17F}"/>
              </a:ext>
            </a:extLst>
          </p:cNvPr>
          <p:cNvSpPr>
            <a:spLocks noGrp="1"/>
          </p:cNvSpPr>
          <p:nvPr>
            <p:ph type="subTitle" idx="1"/>
          </p:nvPr>
        </p:nvSpPr>
        <p:spPr>
          <a:xfrm>
            <a:off x="859028" y="5166367"/>
            <a:ext cx="4160233" cy="850998"/>
          </a:xfrm>
        </p:spPr>
        <p:txBody>
          <a:bodyPr>
            <a:normAutofit/>
          </a:bodyPr>
          <a:lstStyle/>
          <a:p>
            <a:pPr algn="l"/>
            <a:r>
              <a:rPr lang="en-GB" sz="2000">
                <a:solidFill>
                  <a:srgbClr val="FFFFFF"/>
                </a:solidFill>
              </a:rPr>
              <a:t>By Harrison Meadows 2501629</a:t>
            </a:r>
          </a:p>
        </p:txBody>
      </p:sp>
    </p:spTree>
    <p:extLst>
      <p:ext uri="{BB962C8B-B14F-4D97-AF65-F5344CB8AC3E}">
        <p14:creationId xmlns:p14="http://schemas.microsoft.com/office/powerpoint/2010/main" val="33106449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6B115-B299-240C-6DD3-85920538000F}"/>
              </a:ext>
            </a:extLst>
          </p:cNvPr>
          <p:cNvSpPr>
            <a:spLocks noGrp="1"/>
          </p:cNvSpPr>
          <p:nvPr>
            <p:ph type="title"/>
          </p:nvPr>
        </p:nvSpPr>
        <p:spPr>
          <a:xfrm>
            <a:off x="838200" y="365125"/>
            <a:ext cx="10515600" cy="1325563"/>
          </a:xfrm>
        </p:spPr>
        <p:txBody>
          <a:bodyPr>
            <a:normAutofit/>
          </a:bodyPr>
          <a:lstStyle/>
          <a:p>
            <a:r>
              <a:rPr lang="en-GB" sz="5400"/>
              <a:t>AI acknowledgement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81BE8A-F540-5845-99E8-90AEDB7DE607}"/>
              </a:ext>
            </a:extLst>
          </p:cNvPr>
          <p:cNvSpPr>
            <a:spLocks noGrp="1"/>
          </p:cNvSpPr>
          <p:nvPr>
            <p:ph idx="1"/>
          </p:nvPr>
        </p:nvSpPr>
        <p:spPr>
          <a:xfrm>
            <a:off x="838200" y="1929384"/>
            <a:ext cx="10515600" cy="4251960"/>
          </a:xfrm>
        </p:spPr>
        <p:txBody>
          <a:bodyPr>
            <a:normAutofit/>
          </a:bodyPr>
          <a:lstStyle/>
          <a:p>
            <a:r>
              <a:rPr lang="en-GB" sz="2200"/>
              <a:t>I confirm that I have no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40971731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45261-DDA3-FB77-0F40-309EFA6C5CEB}"/>
              </a:ext>
            </a:extLst>
          </p:cNvPr>
          <p:cNvSpPr>
            <a:spLocks noGrp="1"/>
          </p:cNvSpPr>
          <p:nvPr>
            <p:ph type="title"/>
          </p:nvPr>
        </p:nvSpPr>
        <p:spPr>
          <a:xfrm>
            <a:off x="876693" y="741391"/>
            <a:ext cx="3455821" cy="1616203"/>
          </a:xfrm>
        </p:spPr>
        <p:txBody>
          <a:bodyPr anchor="b">
            <a:normAutofit/>
          </a:bodyPr>
          <a:lstStyle/>
          <a:p>
            <a:r>
              <a:rPr lang="en-GB" sz="3200"/>
              <a:t>What is public trust and confidence in a community?</a:t>
            </a:r>
          </a:p>
        </p:txBody>
      </p:sp>
      <p:sp>
        <p:nvSpPr>
          <p:cNvPr id="3" name="Content Placeholder 2">
            <a:extLst>
              <a:ext uri="{FF2B5EF4-FFF2-40B4-BE49-F238E27FC236}">
                <a16:creationId xmlns:a16="http://schemas.microsoft.com/office/drawing/2014/main" id="{C8E22CDE-1DB9-8A9D-EE81-F168A3248FBB}"/>
              </a:ext>
            </a:extLst>
          </p:cNvPr>
          <p:cNvSpPr>
            <a:spLocks noGrp="1"/>
          </p:cNvSpPr>
          <p:nvPr>
            <p:ph idx="1"/>
          </p:nvPr>
        </p:nvSpPr>
        <p:spPr>
          <a:xfrm>
            <a:off x="876693" y="2533476"/>
            <a:ext cx="3455821" cy="3447832"/>
          </a:xfrm>
        </p:spPr>
        <p:txBody>
          <a:bodyPr anchor="t">
            <a:normAutofit/>
          </a:bodyPr>
          <a:lstStyle/>
          <a:p>
            <a:pPr marL="0" indent="0">
              <a:buNone/>
            </a:pPr>
            <a:r>
              <a:rPr lang="en-GB" sz="1700"/>
              <a:t>Throughout the world, Police are seen as factors of security for the people, no matter who you are. </a:t>
            </a:r>
          </a:p>
          <a:p>
            <a:pPr marL="0" indent="0">
              <a:buNone/>
            </a:pPr>
            <a:r>
              <a:rPr lang="en-GB" sz="1700"/>
              <a:t>Police however will need the community’s support to be able to perform at their best.</a:t>
            </a:r>
          </a:p>
          <a:p>
            <a:pPr marL="0" indent="0">
              <a:buNone/>
            </a:pPr>
            <a:r>
              <a:rPr lang="en-GB" sz="1700"/>
              <a:t>As stated by the UK Parliament Post “Trust in police encompasses trust in specific officers and the police service institution.”</a:t>
            </a:r>
          </a:p>
        </p:txBody>
      </p:sp>
      <p:pic>
        <p:nvPicPr>
          <p:cNvPr id="2050" name="Picture 2">
            <a:extLst>
              <a:ext uri="{FF2B5EF4-FFF2-40B4-BE49-F238E27FC236}">
                <a16:creationId xmlns:a16="http://schemas.microsoft.com/office/drawing/2014/main" id="{873D04F8-B9C4-F6CD-2A29-D59914B636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7672" y="1125504"/>
            <a:ext cx="6389346" cy="4616302"/>
          </a:xfrm>
          <a:prstGeom prst="rect">
            <a:avLst/>
          </a:prstGeom>
          <a:noFill/>
          <a:extLst>
            <a:ext uri="{909E8E84-426E-40DD-AFC4-6F175D3DCCD1}">
              <a14:hiddenFill xmlns:a14="http://schemas.microsoft.com/office/drawing/2010/main">
                <a:solidFill>
                  <a:srgbClr val="FFFFFF"/>
                </a:solidFill>
              </a14:hiddenFill>
            </a:ext>
          </a:extLst>
        </p:spPr>
      </p:pic>
      <p:grpSp>
        <p:nvGrpSpPr>
          <p:cNvPr id="2068" name="Group 2067">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069" name="Rectangle 2068">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25841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65F9E-F211-1DAD-D756-66CF08D1318D}"/>
              </a:ext>
            </a:extLst>
          </p:cNvPr>
          <p:cNvSpPr>
            <a:spLocks noGrp="1"/>
          </p:cNvSpPr>
          <p:nvPr>
            <p:ph type="title"/>
          </p:nvPr>
        </p:nvSpPr>
        <p:spPr>
          <a:xfrm>
            <a:off x="640080" y="325369"/>
            <a:ext cx="4368602" cy="1956841"/>
          </a:xfrm>
        </p:spPr>
        <p:txBody>
          <a:bodyPr anchor="b">
            <a:normAutofit/>
          </a:bodyPr>
          <a:lstStyle/>
          <a:p>
            <a:r>
              <a:rPr lang="en-GB" sz="5000"/>
              <a:t>Neighbourhood policing</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9B0FBE-ED03-2798-7926-B3D1B512797D}"/>
              </a:ext>
            </a:extLst>
          </p:cNvPr>
          <p:cNvSpPr>
            <a:spLocks noGrp="1"/>
          </p:cNvSpPr>
          <p:nvPr>
            <p:ph idx="1"/>
          </p:nvPr>
        </p:nvSpPr>
        <p:spPr>
          <a:xfrm>
            <a:off x="640080" y="2872899"/>
            <a:ext cx="4243589" cy="3320668"/>
          </a:xfrm>
        </p:spPr>
        <p:txBody>
          <a:bodyPr>
            <a:normAutofit/>
          </a:bodyPr>
          <a:lstStyle/>
          <a:p>
            <a:pPr marL="0" indent="0">
              <a:buNone/>
            </a:pPr>
            <a:r>
              <a:rPr lang="en-GB" sz="1500" dirty="0"/>
              <a:t>One positive strategy that the police are using is neighbourhood policing.</a:t>
            </a:r>
          </a:p>
          <a:p>
            <a:pPr marL="0" indent="0">
              <a:buNone/>
            </a:pPr>
            <a:r>
              <a:rPr lang="en-GB" sz="1500" dirty="0"/>
              <a:t>The aim as stated by Local Government Association “reconnect the police with communities.”</a:t>
            </a:r>
          </a:p>
          <a:p>
            <a:pPr marL="0" indent="0">
              <a:buNone/>
            </a:pPr>
            <a:r>
              <a:rPr lang="en-GB" sz="1500" dirty="0"/>
              <a:t>Policing within the community can be “empowering communities to take ownership of problems in their own area.”</a:t>
            </a:r>
          </a:p>
        </p:txBody>
      </p:sp>
      <p:pic>
        <p:nvPicPr>
          <p:cNvPr id="1028" name="Picture 4" descr="Local Policing | PSNI">
            <a:extLst>
              <a:ext uri="{FF2B5EF4-FFF2-40B4-BE49-F238E27FC236}">
                <a16:creationId xmlns:a16="http://schemas.microsoft.com/office/drawing/2014/main" id="{A718D4C6-D2A3-B855-49F0-2C2D3C8677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483" r="5108"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60037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FA4F-8AE1-8C52-E3D1-C2A06F8835DF}"/>
              </a:ext>
            </a:extLst>
          </p:cNvPr>
          <p:cNvSpPr>
            <a:spLocks noGrp="1"/>
          </p:cNvSpPr>
          <p:nvPr>
            <p:ph type="title"/>
          </p:nvPr>
        </p:nvSpPr>
        <p:spPr>
          <a:xfrm>
            <a:off x="876693" y="741391"/>
            <a:ext cx="3455821" cy="1616203"/>
          </a:xfrm>
        </p:spPr>
        <p:txBody>
          <a:bodyPr anchor="b">
            <a:normAutofit/>
          </a:bodyPr>
          <a:lstStyle/>
          <a:p>
            <a:r>
              <a:rPr lang="en-GB" sz="3200"/>
              <a:t>Policing with procedural justice</a:t>
            </a:r>
          </a:p>
        </p:txBody>
      </p:sp>
      <p:sp>
        <p:nvSpPr>
          <p:cNvPr id="3" name="Content Placeholder 2">
            <a:extLst>
              <a:ext uri="{FF2B5EF4-FFF2-40B4-BE49-F238E27FC236}">
                <a16:creationId xmlns:a16="http://schemas.microsoft.com/office/drawing/2014/main" id="{EE728624-4735-A50E-B2D0-2F71CDFFEC7F}"/>
              </a:ext>
            </a:extLst>
          </p:cNvPr>
          <p:cNvSpPr>
            <a:spLocks noGrp="1"/>
          </p:cNvSpPr>
          <p:nvPr>
            <p:ph idx="1"/>
          </p:nvPr>
        </p:nvSpPr>
        <p:spPr>
          <a:xfrm>
            <a:off x="876693" y="2533476"/>
            <a:ext cx="3455821" cy="3447832"/>
          </a:xfrm>
        </p:spPr>
        <p:txBody>
          <a:bodyPr anchor="t">
            <a:normAutofit/>
          </a:bodyPr>
          <a:lstStyle/>
          <a:p>
            <a:pPr marL="0" indent="0">
              <a:buNone/>
            </a:pPr>
            <a:r>
              <a:rPr lang="en-GB" sz="2000" dirty="0"/>
              <a:t>There are four key principles of Policing with procedural justice they are:</a:t>
            </a:r>
          </a:p>
          <a:p>
            <a:pPr marL="0" indent="0">
              <a:buNone/>
            </a:pPr>
            <a:r>
              <a:rPr lang="en-GB" sz="2000" dirty="0"/>
              <a:t>Neutrality. “Unbiased”</a:t>
            </a:r>
          </a:p>
          <a:p>
            <a:pPr marL="0" indent="0">
              <a:buNone/>
            </a:pPr>
            <a:r>
              <a:rPr lang="en-GB" sz="2000" dirty="0"/>
              <a:t>Respect. “Treated well”</a:t>
            </a:r>
          </a:p>
          <a:p>
            <a:pPr marL="0" indent="0">
              <a:buNone/>
            </a:pPr>
            <a:r>
              <a:rPr lang="en-GB" sz="2000" dirty="0"/>
              <a:t>Voice. “Expression”</a:t>
            </a:r>
          </a:p>
          <a:p>
            <a:pPr marL="0" indent="0">
              <a:buNone/>
            </a:pPr>
            <a:r>
              <a:rPr lang="en-GB" sz="2000" dirty="0"/>
              <a:t>Trustworthiness. “Impact”</a:t>
            </a:r>
          </a:p>
        </p:txBody>
      </p:sp>
      <p:pic>
        <p:nvPicPr>
          <p:cNvPr id="2050" name="Picture 2">
            <a:extLst>
              <a:ext uri="{FF2B5EF4-FFF2-40B4-BE49-F238E27FC236}">
                <a16:creationId xmlns:a16="http://schemas.microsoft.com/office/drawing/2014/main" id="{E5B72EF6-E05E-F985-D0E0-59C645BC18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7672" y="1516851"/>
            <a:ext cx="6389346" cy="3833607"/>
          </a:xfrm>
          <a:prstGeom prst="rect">
            <a:avLst/>
          </a:prstGeom>
          <a:noFill/>
          <a:extLst>
            <a:ext uri="{909E8E84-426E-40DD-AFC4-6F175D3DCCD1}">
              <a14:hiddenFill xmlns:a14="http://schemas.microsoft.com/office/drawing/2010/main">
                <a:solidFill>
                  <a:srgbClr val="FFFFFF"/>
                </a:solidFill>
              </a14:hiddenFill>
            </a:ext>
          </a:extLst>
        </p:spPr>
      </p:pic>
      <p:grpSp>
        <p:nvGrpSpPr>
          <p:cNvPr id="2055" name="Group 205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056" name="Rectangle 205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060284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D6CCF-66C0-659A-2017-0B9AB05156EE}"/>
              </a:ext>
            </a:extLst>
          </p:cNvPr>
          <p:cNvSpPr>
            <a:spLocks noGrp="1"/>
          </p:cNvSpPr>
          <p:nvPr>
            <p:ph type="title"/>
          </p:nvPr>
        </p:nvSpPr>
        <p:spPr>
          <a:xfrm>
            <a:off x="876693" y="741391"/>
            <a:ext cx="3455821" cy="1616203"/>
          </a:xfrm>
        </p:spPr>
        <p:txBody>
          <a:bodyPr anchor="b">
            <a:normAutofit/>
          </a:bodyPr>
          <a:lstStyle/>
          <a:p>
            <a:r>
              <a:rPr lang="en-GB" sz="3200"/>
              <a:t>Police contact with victims</a:t>
            </a:r>
          </a:p>
        </p:txBody>
      </p:sp>
      <p:sp>
        <p:nvSpPr>
          <p:cNvPr id="3" name="Content Placeholder 2">
            <a:extLst>
              <a:ext uri="{FF2B5EF4-FFF2-40B4-BE49-F238E27FC236}">
                <a16:creationId xmlns:a16="http://schemas.microsoft.com/office/drawing/2014/main" id="{90E7EA72-FDAF-7167-875B-3F6D9927FF3B}"/>
              </a:ext>
            </a:extLst>
          </p:cNvPr>
          <p:cNvSpPr>
            <a:spLocks noGrp="1"/>
          </p:cNvSpPr>
          <p:nvPr>
            <p:ph idx="1"/>
          </p:nvPr>
        </p:nvSpPr>
        <p:spPr>
          <a:xfrm>
            <a:off x="876693" y="2533476"/>
            <a:ext cx="3455821" cy="3447832"/>
          </a:xfrm>
        </p:spPr>
        <p:txBody>
          <a:bodyPr anchor="t">
            <a:normAutofit/>
          </a:bodyPr>
          <a:lstStyle/>
          <a:p>
            <a:pPr marL="0" indent="0">
              <a:buNone/>
            </a:pPr>
            <a:r>
              <a:rPr lang="en-GB" sz="1400" dirty="0"/>
              <a:t>Victims deserve to be treated with respect, equally and fairness.</a:t>
            </a:r>
          </a:p>
          <a:p>
            <a:pPr marL="0" indent="0">
              <a:buNone/>
            </a:pPr>
            <a:r>
              <a:rPr lang="en-GB" sz="1400" dirty="0"/>
              <a:t>Privacy at all cost must be respected.</a:t>
            </a:r>
          </a:p>
          <a:p>
            <a:pPr marL="0" indent="0">
              <a:buNone/>
            </a:pPr>
            <a:r>
              <a:rPr lang="en-GB" sz="1400" dirty="0"/>
              <a:t>Treat the victims like you would want to be treated in their situation.</a:t>
            </a:r>
          </a:p>
          <a:p>
            <a:pPr marL="0" indent="0">
              <a:buNone/>
            </a:pPr>
            <a:r>
              <a:rPr lang="en-GB" sz="1400" dirty="0"/>
              <a:t>Must receive a contact that will inform you about the case.</a:t>
            </a:r>
          </a:p>
        </p:txBody>
      </p:sp>
      <p:pic>
        <p:nvPicPr>
          <p:cNvPr id="3074" name="Picture 2" descr="Work continues to drive down domestic abuse in GM with fewer victims ...">
            <a:extLst>
              <a:ext uri="{FF2B5EF4-FFF2-40B4-BE49-F238E27FC236}">
                <a16:creationId xmlns:a16="http://schemas.microsoft.com/office/drawing/2014/main" id="{BA36078C-DC8C-C568-ED4F-AEAF4555750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7672" y="1173424"/>
            <a:ext cx="6389346" cy="4520462"/>
          </a:xfrm>
          <a:prstGeom prst="rect">
            <a:avLst/>
          </a:pr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080" name="Rectangle 307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945563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8" name="Rectangle 41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Community Control of Police Surveillance (CCOPS) | Electronic Frontier ...">
            <a:extLst>
              <a:ext uri="{FF2B5EF4-FFF2-40B4-BE49-F238E27FC236}">
                <a16:creationId xmlns:a16="http://schemas.microsoft.com/office/drawing/2014/main" id="{DED0F13B-0D91-4309-4F94-DB772C34AC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740" r="1576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19" name="Rectangle 41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7402A3-0AC8-7038-4CB9-87F9AA040FCC}"/>
              </a:ext>
            </a:extLst>
          </p:cNvPr>
          <p:cNvSpPr>
            <a:spLocks noGrp="1"/>
          </p:cNvSpPr>
          <p:nvPr>
            <p:ph type="title"/>
          </p:nvPr>
        </p:nvSpPr>
        <p:spPr>
          <a:xfrm>
            <a:off x="838200" y="365125"/>
            <a:ext cx="3822189" cy="1899912"/>
          </a:xfrm>
        </p:spPr>
        <p:txBody>
          <a:bodyPr>
            <a:normAutofit/>
          </a:bodyPr>
          <a:lstStyle/>
          <a:p>
            <a:r>
              <a:rPr lang="en-GB" sz="4000"/>
              <a:t>Lack of resources</a:t>
            </a:r>
          </a:p>
        </p:txBody>
      </p:sp>
      <p:sp>
        <p:nvSpPr>
          <p:cNvPr id="3" name="Content Placeholder 2">
            <a:extLst>
              <a:ext uri="{FF2B5EF4-FFF2-40B4-BE49-F238E27FC236}">
                <a16:creationId xmlns:a16="http://schemas.microsoft.com/office/drawing/2014/main" id="{CD49AF84-FD1E-B475-00D8-19309E5A05F3}"/>
              </a:ext>
            </a:extLst>
          </p:cNvPr>
          <p:cNvSpPr>
            <a:spLocks noGrp="1"/>
          </p:cNvSpPr>
          <p:nvPr>
            <p:ph idx="1"/>
          </p:nvPr>
        </p:nvSpPr>
        <p:spPr>
          <a:xfrm>
            <a:off x="838200" y="2434201"/>
            <a:ext cx="3822189" cy="3742762"/>
          </a:xfrm>
        </p:spPr>
        <p:txBody>
          <a:bodyPr>
            <a:normAutofit/>
          </a:bodyPr>
          <a:lstStyle/>
          <a:p>
            <a:pPr marL="0" indent="0">
              <a:buNone/>
            </a:pPr>
            <a:r>
              <a:rPr lang="en-GB" sz="2000" dirty="0"/>
              <a:t>With the lack of funds, the amount of training and officer receives becomes problematic.</a:t>
            </a:r>
          </a:p>
          <a:p>
            <a:pPr marL="0" indent="0">
              <a:buNone/>
            </a:pPr>
            <a:r>
              <a:rPr lang="en-GB" sz="2000" dirty="0"/>
              <a:t>Officers that are supposed to be relying on technology to watch over their community cannot successfully do their job due to resources not being sufficient. </a:t>
            </a:r>
          </a:p>
        </p:txBody>
      </p:sp>
    </p:spTree>
    <p:extLst>
      <p:ext uri="{BB962C8B-B14F-4D97-AF65-F5344CB8AC3E}">
        <p14:creationId xmlns:p14="http://schemas.microsoft.com/office/powerpoint/2010/main" val="5681386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74288-71A0-DDAA-044B-F9242D04F988}"/>
              </a:ext>
            </a:extLst>
          </p:cNvPr>
          <p:cNvSpPr>
            <a:spLocks noGrp="1"/>
          </p:cNvSpPr>
          <p:nvPr>
            <p:ph type="title"/>
          </p:nvPr>
        </p:nvSpPr>
        <p:spPr>
          <a:xfrm>
            <a:off x="800100" y="4167167"/>
            <a:ext cx="4229100" cy="2255461"/>
          </a:xfrm>
        </p:spPr>
        <p:txBody>
          <a:bodyPr anchor="t">
            <a:normAutofit/>
          </a:bodyPr>
          <a:lstStyle/>
          <a:p>
            <a:r>
              <a:rPr lang="en-GB" sz="3200"/>
              <a:t>Profiling</a:t>
            </a:r>
          </a:p>
        </p:txBody>
      </p:sp>
      <p:pic>
        <p:nvPicPr>
          <p:cNvPr id="5122" name="Picture 2" descr="Frontiers | Trust in the police and affective evaluation of police ...">
            <a:extLst>
              <a:ext uri="{FF2B5EF4-FFF2-40B4-BE49-F238E27FC236}">
                <a16:creationId xmlns:a16="http://schemas.microsoft.com/office/drawing/2014/main" id="{3EBF51E4-B6E4-C009-A957-6FBEB09161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40847" y="618563"/>
            <a:ext cx="8110306" cy="2899431"/>
          </a:xfrm>
          <a:prstGeom prst="rect">
            <a:avLst/>
          </a:prstGeom>
          <a:noFill/>
          <a:extLst>
            <a:ext uri="{909E8E84-426E-40DD-AFC4-6F175D3DCCD1}">
              <a14:hiddenFill xmlns:a14="http://schemas.microsoft.com/office/drawing/2010/main">
                <a:solidFill>
                  <a:srgbClr val="FFFFFF"/>
                </a:solidFill>
              </a14:hiddenFill>
            </a:ext>
          </a:extLst>
        </p:spPr>
      </p:pic>
      <p:cxnSp>
        <p:nvCxnSpPr>
          <p:cNvPr id="5131" name="Straight Connector 5130">
            <a:extLst>
              <a:ext uri="{FF2B5EF4-FFF2-40B4-BE49-F238E27FC236}">
                <a16:creationId xmlns:a16="http://schemas.microsoft.com/office/drawing/2014/main" id="{B7952C56-EE0E-C94A-9A44-E17DD73E8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6300" y="394327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987534-1CBD-C4CA-509D-472FCA6BB46A}"/>
              </a:ext>
            </a:extLst>
          </p:cNvPr>
          <p:cNvSpPr>
            <a:spLocks noGrp="1"/>
          </p:cNvSpPr>
          <p:nvPr>
            <p:ph idx="1"/>
          </p:nvPr>
        </p:nvSpPr>
        <p:spPr>
          <a:xfrm>
            <a:off x="5987844" y="3854885"/>
            <a:ext cx="5365955" cy="2384552"/>
          </a:xfrm>
        </p:spPr>
        <p:txBody>
          <a:bodyPr>
            <a:normAutofit/>
          </a:bodyPr>
          <a:lstStyle/>
          <a:p>
            <a:pPr marL="0" indent="0">
              <a:buNone/>
            </a:pPr>
            <a:r>
              <a:rPr lang="en-GB" sz="2000" dirty="0"/>
              <a:t>A large issue in the community is that of stereotype profiling.</a:t>
            </a:r>
          </a:p>
          <a:p>
            <a:pPr marL="0" indent="0">
              <a:buNone/>
            </a:pPr>
            <a:r>
              <a:rPr lang="en-GB" sz="2000" dirty="0"/>
              <a:t>Judging people on the terms of what is being said online.</a:t>
            </a:r>
          </a:p>
          <a:p>
            <a:pPr marL="0" indent="0">
              <a:buNone/>
            </a:pPr>
            <a:r>
              <a:rPr lang="en-GB" sz="2000" dirty="0"/>
              <a:t>The news being a large part of profiling with it only causing more people to be suspicious of others that are not like the other. </a:t>
            </a:r>
          </a:p>
        </p:txBody>
      </p:sp>
    </p:spTree>
    <p:extLst>
      <p:ext uri="{BB962C8B-B14F-4D97-AF65-F5344CB8AC3E}">
        <p14:creationId xmlns:p14="http://schemas.microsoft.com/office/powerpoint/2010/main" val="38613995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5F9500F-3CDE-FF9F-F010-488502A4AA4A}"/>
              </a:ext>
            </a:extLst>
          </p:cNvPr>
          <p:cNvPicPr>
            <a:picLocks noChangeAspect="1"/>
          </p:cNvPicPr>
          <p:nvPr/>
        </p:nvPicPr>
        <p:blipFill>
          <a:blip r:embed="rId2">
            <a:duotone>
              <a:schemeClr val="bg2">
                <a:shade val="45000"/>
                <a:satMod val="135000"/>
              </a:schemeClr>
              <a:prstClr val="white"/>
            </a:duotone>
          </a:blip>
          <a:srcRect t="14773" r="9091"/>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4D5C0-01CA-F7D1-1032-5F3D0EDA3539}"/>
              </a:ext>
            </a:extLst>
          </p:cNvPr>
          <p:cNvSpPr>
            <a:spLocks noGrp="1"/>
          </p:cNvSpPr>
          <p:nvPr>
            <p:ph type="title"/>
          </p:nvPr>
        </p:nvSpPr>
        <p:spPr>
          <a:xfrm>
            <a:off x="838200" y="365125"/>
            <a:ext cx="10515600" cy="1325563"/>
          </a:xfrm>
        </p:spPr>
        <p:txBody>
          <a:bodyPr>
            <a:normAutofit/>
          </a:bodyPr>
          <a:lstStyle/>
          <a:p>
            <a:r>
              <a:rPr lang="en-GB" dirty="0"/>
              <a:t>Case Study 1</a:t>
            </a:r>
          </a:p>
        </p:txBody>
      </p:sp>
      <p:graphicFrame>
        <p:nvGraphicFramePr>
          <p:cNvPr id="5" name="Content Placeholder 2">
            <a:extLst>
              <a:ext uri="{FF2B5EF4-FFF2-40B4-BE49-F238E27FC236}">
                <a16:creationId xmlns:a16="http://schemas.microsoft.com/office/drawing/2014/main" id="{C48C422C-54F1-44CC-C0C5-192AD9B4E2E7}"/>
              </a:ext>
            </a:extLst>
          </p:cNvPr>
          <p:cNvGraphicFramePr>
            <a:graphicFrameLocks noGrp="1"/>
          </p:cNvGraphicFramePr>
          <p:nvPr>
            <p:ph idx="1"/>
            <p:extLst>
              <p:ext uri="{D42A27DB-BD31-4B8C-83A1-F6EECF244321}">
                <p14:modId xmlns:p14="http://schemas.microsoft.com/office/powerpoint/2010/main" val="19962860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69340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733A3F-725F-551D-B166-4F62A0B46AB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Case Study 2</a:t>
            </a:r>
          </a:p>
        </p:txBody>
      </p:sp>
      <p:graphicFrame>
        <p:nvGraphicFramePr>
          <p:cNvPr id="5" name="Content Placeholder 2">
            <a:extLst>
              <a:ext uri="{FF2B5EF4-FFF2-40B4-BE49-F238E27FC236}">
                <a16:creationId xmlns:a16="http://schemas.microsoft.com/office/drawing/2014/main" id="{63B5E807-73C9-B15C-845D-24ACB1AA90D3}"/>
              </a:ext>
            </a:extLst>
          </p:cNvPr>
          <p:cNvGraphicFramePr>
            <a:graphicFrameLocks noGrp="1"/>
          </p:cNvGraphicFramePr>
          <p:nvPr>
            <p:ph idx="1"/>
            <p:extLst>
              <p:ext uri="{D42A27DB-BD31-4B8C-83A1-F6EECF244321}">
                <p14:modId xmlns:p14="http://schemas.microsoft.com/office/powerpoint/2010/main" val="122214913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9127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23E9F-4BA9-CB35-0CEC-C93FFA4A308E}"/>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Conclusion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593862-0269-AE62-B036-EBB3CA0CF2E1}"/>
              </a:ext>
            </a:extLst>
          </p:cNvPr>
          <p:cNvSpPr>
            <a:spLocks noGrp="1"/>
          </p:cNvSpPr>
          <p:nvPr>
            <p:ph idx="1"/>
          </p:nvPr>
        </p:nvSpPr>
        <p:spPr>
          <a:xfrm>
            <a:off x="1155548" y="2217343"/>
            <a:ext cx="9880893" cy="3959619"/>
          </a:xfrm>
        </p:spPr>
        <p:txBody>
          <a:bodyPr>
            <a:normAutofit/>
          </a:bodyPr>
          <a:lstStyle/>
          <a:p>
            <a:pPr marL="0" indent="0">
              <a:buNone/>
            </a:pPr>
            <a:r>
              <a:rPr lang="en-GB" sz="2400"/>
              <a:t>In conclusion, the police can provide safety within communities when they are allowed to have the proper resources along with following the key principals of procedural justice, there as well faults that must be corrected in time as no system is perfect even with the police however if they were to not profile individuals and be given proper resources they could make every community a safer place to live in.</a:t>
            </a:r>
          </a:p>
        </p:txBody>
      </p:sp>
    </p:spTree>
    <p:extLst>
      <p:ext uri="{BB962C8B-B14F-4D97-AF65-F5344CB8AC3E}">
        <p14:creationId xmlns:p14="http://schemas.microsoft.com/office/powerpoint/2010/main" val="40107409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348B6-0D1B-8C7A-F55C-B975EB97582A}"/>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Harvard Referencing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C6D5AF-7E32-8366-8607-0FA5E3FAEB8A}"/>
              </a:ext>
            </a:extLst>
          </p:cNvPr>
          <p:cNvSpPr>
            <a:spLocks noGrp="1"/>
          </p:cNvSpPr>
          <p:nvPr>
            <p:ph idx="1"/>
          </p:nvPr>
        </p:nvSpPr>
        <p:spPr>
          <a:xfrm>
            <a:off x="1155548" y="2217343"/>
            <a:ext cx="9880893" cy="3959619"/>
          </a:xfrm>
        </p:spPr>
        <p:txBody>
          <a:bodyPr>
            <a:normAutofit/>
          </a:bodyPr>
          <a:lstStyle/>
          <a:p>
            <a:pPr marL="0" indent="0">
              <a:buNone/>
            </a:pPr>
            <a:r>
              <a:rPr lang="en-GB" sz="1000"/>
              <a:t>Brown R (2023), ‘Trust in the Police’  2 page: </a:t>
            </a:r>
            <a:r>
              <a:rPr lang="en-GB" sz="1000">
                <a:hlinkClick r:id="rId2"/>
              </a:rPr>
              <a:t>Trust in the police </a:t>
            </a:r>
            <a:r>
              <a:rPr lang="en-GB" sz="1000" dirty="0"/>
              <a:t>Accessed on 11/04/2026</a:t>
            </a:r>
            <a:endParaRPr lang="en-GB" sz="1000">
              <a:hlinkClick r:id="rId2"/>
            </a:endParaRPr>
          </a:p>
          <a:p>
            <a:pPr marL="0" indent="0">
              <a:buNone/>
            </a:pPr>
            <a:r>
              <a:rPr lang="en-GB" sz="1000" dirty="0">
                <a:hlinkClick r:id="rId3"/>
              </a:rPr>
              <a:t>Public-trust-doctrine.jpg (2700×1950)</a:t>
            </a:r>
            <a:r>
              <a:rPr lang="en-GB" sz="1000" dirty="0"/>
              <a:t> Accessed on 11/04/2026</a:t>
            </a:r>
            <a:endParaRPr lang="en-GB" sz="1000"/>
          </a:p>
          <a:p>
            <a:pPr marL="0" indent="0">
              <a:buNone/>
            </a:pPr>
            <a:r>
              <a:rPr lang="en-GB" sz="1000" dirty="0"/>
              <a:t>Williams C, ‘Neighbourhood Policing and Partnerships’ 2 page: </a:t>
            </a:r>
            <a:r>
              <a:rPr lang="en-GB" sz="1000" dirty="0">
                <a:hlinkClick r:id="rId4"/>
              </a:rPr>
              <a:t>Title: APPG on Sure Start Children’s Services </a:t>
            </a:r>
            <a:r>
              <a:rPr lang="en-GB" sz="1000" dirty="0"/>
              <a:t>Accessed on 11/04/2026</a:t>
            </a:r>
            <a:endParaRPr lang="en-GB" sz="1000" dirty="0">
              <a:hlinkClick r:id="rId4"/>
            </a:endParaRPr>
          </a:p>
          <a:p>
            <a:pPr marL="0" indent="0">
              <a:buNone/>
            </a:pPr>
            <a:r>
              <a:rPr lang="en-GB" sz="1000" dirty="0">
                <a:hlinkClick r:id="rId5"/>
              </a:rPr>
              <a:t>https://www.psni.police.uk/sites/default/files/styles/medium/public/2022-09/Neighbourhood%20Policing.png?itok=pXXasK3K</a:t>
            </a:r>
            <a:r>
              <a:rPr lang="en-GB" sz="1000" dirty="0"/>
              <a:t> Accessed on 11/04/2026</a:t>
            </a:r>
          </a:p>
          <a:p>
            <a:pPr marL="0" indent="0">
              <a:buNone/>
            </a:pPr>
            <a:r>
              <a:rPr lang="en-GB" sz="1000" dirty="0"/>
              <a:t>Yagunov (2025), </a:t>
            </a:r>
            <a:r>
              <a:rPr lang="en-GB" sz="1000" dirty="0">
                <a:hlinkClick r:id="rId6"/>
              </a:rPr>
              <a:t>‘</a:t>
            </a:r>
            <a:r>
              <a:rPr lang="en-GB" sz="1000" dirty="0"/>
              <a:t>What is procedural justice’  Fair Policing: </a:t>
            </a:r>
            <a:r>
              <a:rPr lang="en-GB" sz="1000" dirty="0">
                <a:hlinkClick r:id="rId6"/>
              </a:rPr>
              <a:t>What Is Procedural Justice? – Fair Policing</a:t>
            </a:r>
            <a:r>
              <a:rPr lang="en-GB" sz="1000" dirty="0"/>
              <a:t> Accessed on 11/04/2026</a:t>
            </a:r>
            <a:endParaRPr lang="en-GB" sz="1000" dirty="0">
              <a:hlinkClick r:id="rId6"/>
            </a:endParaRPr>
          </a:p>
          <a:p>
            <a:pPr marL="0" indent="0">
              <a:buNone/>
            </a:pPr>
            <a:r>
              <a:rPr lang="en-GB" sz="1000" dirty="0">
                <a:hlinkClick r:id="rId7"/>
              </a:rPr>
              <a:t>https://www.fair-policing.info/wp-content/uploads/2025/08/Pillars-of-procedural-justice-1024x615.jpg</a:t>
            </a:r>
            <a:r>
              <a:rPr lang="en-GB" sz="1000" dirty="0"/>
              <a:t> Accessed on 12/04/2026</a:t>
            </a:r>
          </a:p>
          <a:p>
            <a:pPr marL="0" indent="0">
              <a:buNone/>
            </a:pPr>
            <a:r>
              <a:rPr lang="en-GB" sz="1000" dirty="0"/>
              <a:t>Police.UK, ‘Support for victims and witnesses of crime’: </a:t>
            </a:r>
            <a:r>
              <a:rPr lang="en-GB" sz="1000" dirty="0">
                <a:hlinkClick r:id="rId8"/>
              </a:rPr>
              <a:t>Support for victims and witnesses of crime | Police.uk </a:t>
            </a:r>
            <a:r>
              <a:rPr lang="en-GB" sz="1000" dirty="0"/>
              <a:t>Accessed on 12/04/2026</a:t>
            </a:r>
            <a:endParaRPr lang="en-GB" sz="1000" dirty="0">
              <a:hlinkClick r:id="rId8"/>
            </a:endParaRPr>
          </a:p>
          <a:p>
            <a:pPr marL="0" indent="0">
              <a:buNone/>
            </a:pPr>
            <a:r>
              <a:rPr lang="en-GB" sz="1000" dirty="0">
                <a:hlinkClick r:id="rId9"/>
              </a:rPr>
              <a:t>https://www.gmp.police.uk/SysSiteAssets/media/images/greater-manchester/news/2025/october/victim-being-supported.jpg</a:t>
            </a:r>
            <a:r>
              <a:rPr lang="en-GB" sz="1000" dirty="0"/>
              <a:t> Accessed on 12/04/2026</a:t>
            </a:r>
          </a:p>
          <a:p>
            <a:pPr marL="0" indent="0">
              <a:buNone/>
            </a:pPr>
            <a:r>
              <a:rPr lang="en-GB" sz="1000" dirty="0"/>
              <a:t>Educational Wave Team (2025), ‘Pros and Cons of Community Policing’: </a:t>
            </a:r>
            <a:r>
              <a:rPr lang="en-GB" sz="1000" dirty="0">
                <a:hlinkClick r:id="rId10"/>
              </a:rPr>
              <a:t>Pros and Cons of Community Policing – </a:t>
            </a:r>
            <a:r>
              <a:rPr lang="en-GB" sz="1000">
                <a:hlinkClick r:id="rId10"/>
              </a:rPr>
              <a:t>EducationalWave</a:t>
            </a:r>
            <a:r>
              <a:rPr lang="en-GB" sz="1000" dirty="0">
                <a:hlinkClick r:id="rId10"/>
              </a:rPr>
              <a:t> </a:t>
            </a:r>
            <a:r>
              <a:rPr lang="en-GB" sz="1000" dirty="0"/>
              <a:t>Accessed on 12/04/2026</a:t>
            </a:r>
            <a:endParaRPr lang="en-GB" sz="1000" dirty="0">
              <a:hlinkClick r:id="rId10"/>
            </a:endParaRPr>
          </a:p>
          <a:p>
            <a:pPr marL="0" indent="0">
              <a:buNone/>
            </a:pPr>
            <a:r>
              <a:rPr lang="en-GB" sz="1000" dirty="0">
                <a:hlinkClick r:id="rId11"/>
              </a:rPr>
              <a:t>https://www.eff.org/files/issues/ccops_surveillance-og-2.png</a:t>
            </a:r>
            <a:r>
              <a:rPr lang="en-GB" sz="1000" dirty="0"/>
              <a:t>Accessed on 14/04/2026</a:t>
            </a:r>
            <a:endParaRPr lang="en-GB" sz="1000"/>
          </a:p>
          <a:p>
            <a:pPr marL="0" indent="0">
              <a:buNone/>
            </a:pPr>
            <a:r>
              <a:rPr lang="en-GB" sz="1000" dirty="0">
                <a:hlinkClick r:id="rId12"/>
              </a:rPr>
              <a:t>https://www.frontiersin.org/files/Articles/1258297/fpsyg-14-1258297-HTML-r1/image_m/fpsyg-14-1258297-g001.jpg</a:t>
            </a:r>
            <a:r>
              <a:rPr lang="en-GB" sz="1000" dirty="0"/>
              <a:t> Accessed on 14/04/2026</a:t>
            </a:r>
          </a:p>
          <a:p>
            <a:pPr marL="0" indent="0">
              <a:buNone/>
            </a:pPr>
            <a:r>
              <a:rPr lang="en-GB" sz="1000" dirty="0"/>
              <a:t>Gilling D, Watson C, McBride K, James Z (2024), ‘Community policing and recovery: a case study following a mass shooting in the UK’: </a:t>
            </a:r>
            <a:r>
              <a:rPr lang="en-GB" sz="1000" dirty="0">
                <a:hlinkClick r:id="rId13"/>
              </a:rPr>
              <a:t>Community policing and recovery: a case study following a mass shooting in the UK | Crime Prevention and Community Safety | Springer Nature Link</a:t>
            </a:r>
            <a:r>
              <a:rPr lang="en-GB" sz="1000" dirty="0"/>
              <a:t> Accessed on 14/04/2026</a:t>
            </a:r>
          </a:p>
          <a:p>
            <a:pPr marL="0" indent="0">
              <a:buNone/>
            </a:pPr>
            <a:r>
              <a:rPr lang="en-GB" sz="1000" dirty="0"/>
              <a:t>Signori R, Heinrich D, Wootton A, Davey C (2023), ‘Relational continuity in community policing: Insights from a human-centred design perspective:’ </a:t>
            </a:r>
            <a:r>
              <a:rPr lang="en-GB" sz="1000" dirty="0">
                <a:hlinkClick r:id="rId14"/>
              </a:rPr>
              <a:t>Relational continuity in community policing: Insights from a human-centred design perspective | Policing: A Journal of Policy and Practice | Oxford Academic</a:t>
            </a:r>
            <a:r>
              <a:rPr lang="en-GB" sz="1000" dirty="0"/>
              <a:t> Accessed on 14/04/2026</a:t>
            </a:r>
          </a:p>
          <a:p>
            <a:pPr marL="0" indent="0">
              <a:buNone/>
            </a:pPr>
            <a:endParaRPr lang="en-GB" sz="1000" dirty="0">
              <a:hlinkClick r:id="rId13"/>
            </a:endParaRPr>
          </a:p>
          <a:p>
            <a:pPr marL="0" indent="0">
              <a:buNone/>
            </a:pPr>
            <a:endParaRPr lang="en-GB" sz="1000" dirty="0"/>
          </a:p>
        </p:txBody>
      </p:sp>
    </p:spTree>
    <p:extLst>
      <p:ext uri="{BB962C8B-B14F-4D97-AF65-F5344CB8AC3E}">
        <p14:creationId xmlns:p14="http://schemas.microsoft.com/office/powerpoint/2010/main" val="443273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6fbe0d9b114b0264574c447c20642d48">
  <xsd:schema xmlns:xsd="http://www.w3.org/2001/XMLSchema" xmlns:xs="http://www.w3.org/2001/XMLSchema" xmlns:p="http://schemas.microsoft.com/office/2006/metadata/properties" xmlns:ns3="b4f9f7ee-5770-4a14-8925-17f3d16e50b7" targetNamespace="http://schemas.microsoft.com/office/2006/metadata/properties" ma:root="true" ma:fieldsID="f2eb629524eab76284e9ce140f9ad1f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B0C9A8B0-26CC-4599-9BDB-22344E61E705}">
  <ds:schemaRefs>
    <ds:schemaRef ds:uri="http://schemas.microsoft.com/sharepoint/v3/contenttype/forms"/>
  </ds:schemaRefs>
</ds:datastoreItem>
</file>

<file path=customXml/itemProps2.xml><?xml version="1.0" encoding="utf-8"?>
<ds:datastoreItem xmlns:ds="http://schemas.openxmlformats.org/officeDocument/2006/customXml" ds:itemID="{A6AB80E5-1F29-42E9-A1B5-49BCA7F677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09FB60-73CD-4A9B-BCF7-D71BB1B4F61A}">
  <ds:schemaRefs>
    <ds:schemaRef ds:uri="http://schemas.microsoft.com/office/2006/documentManagement/types"/>
    <ds:schemaRef ds:uri="b4f9f7ee-5770-4a14-8925-17f3d16e50b7"/>
    <ds:schemaRef ds:uri="http://purl.org/dc/terms/"/>
    <ds:schemaRef ds:uri="http://purl.org/dc/elements/1.1/"/>
    <ds:schemaRef ds:uri="http://purl.org/dc/dcmitype/"/>
    <ds:schemaRef ds:uri="http://schemas.microsoft.com/office/infopath/2007/PartnerControls"/>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511</TotalTime>
  <Words>986</Words>
  <Application>Microsoft Office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Discuss how community engagement strategies can help strengthen public trust and enhance police legitimacy</vt:lpstr>
      <vt:lpstr>AI acknowledgement </vt:lpstr>
      <vt:lpstr>What is public trust and confidence in a community?</vt:lpstr>
      <vt:lpstr>Neighbourhood policing</vt:lpstr>
      <vt:lpstr>Policing with procedural justice</vt:lpstr>
      <vt:lpstr>Police contact with victims</vt:lpstr>
      <vt:lpstr>Lack of resources</vt:lpstr>
      <vt:lpstr>Profiling</vt:lpstr>
      <vt:lpstr>Case Study 1</vt:lpstr>
      <vt:lpstr>Case Study 2</vt:lpstr>
      <vt:lpstr>Conclusion </vt:lpstr>
      <vt:lpstr>Harvard 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Harrison Meadows (2501629)</dc:creator>
  <cp:lastModifiedBy>Harrison Meadows (2501629)</cp:lastModifiedBy>
  <cp:revision>3</cp:revision>
  <dcterms:created xsi:type="dcterms:W3CDTF">2026-04-24T11:47:45Z</dcterms:created>
  <dcterms:modified xsi:type="dcterms:W3CDTF">2026-04-27T09:13:09Z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