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sldIdLst>
    <p:sldId id="256" r:id="rId2"/>
    <p:sldId id="257" r:id="rId3"/>
    <p:sldId id="277" r:id="rId4"/>
    <p:sldId id="258" r:id="rId5"/>
    <p:sldId id="262" r:id="rId6"/>
    <p:sldId id="261" r:id="rId7"/>
    <p:sldId id="259" r:id="rId8"/>
    <p:sldId id="260" r:id="rId9"/>
    <p:sldId id="263" r:id="rId10"/>
    <p:sldId id="264" r:id="rId11"/>
    <p:sldId id="265" r:id="rId12"/>
    <p:sldId id="266" r:id="rId13"/>
    <p:sldId id="267" r:id="rId14"/>
    <p:sldId id="268" r:id="rId15"/>
    <p:sldId id="276" r:id="rId16"/>
    <p:sldId id="272" r:id="rId17"/>
    <p:sldId id="273" r:id="rId18"/>
    <p:sldId id="274" r:id="rId19"/>
    <p:sldId id="275" r:id="rId20"/>
    <p:sldId id="269" r:id="rId21"/>
    <p:sldId id="270" r:id="rId22"/>
    <p:sldId id="271" r:id="rId23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2787"/>
    <p:restoredTop sz="90929"/>
  </p:normalViewPr>
  <p:slideViewPr>
    <p:cSldViewPr>
      <p:cViewPr varScale="1">
        <p:scale>
          <a:sx n="106" d="100"/>
          <a:sy n="106" d="100"/>
        </p:scale>
        <p:origin x="-176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A2BEF8-A89C-4603-89D9-F4C6B026E031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2573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99D458-9B5D-498E-B040-548C1FE283DC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8759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8F3D90-0AA4-48C0-BCF1-4B13E7FBA553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1806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2E37A3-1818-4543-93E6-90ECFA059821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0323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B4F0F6-CB54-4966-A89F-3BE00465B4F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1627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2F9BC7-370D-4330-A2DC-2091012CFE87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8083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DED7631-EDEC-4371-A3FD-EDB05853E02B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68850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57AB4F-B1F5-4D5D-B216-06B74BCB903D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2273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367CF5-0D93-4799-94DC-AC803642611E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9673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7A8B0D-4616-4922-80EA-1222ED214CCF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38458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5F6DA5-C942-4C98-9FC5-935B4A76186A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1063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3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24584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24585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+mn-lt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24586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24587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  <a:cs typeface="+mn-cs"/>
              </a:defRPr>
            </a:lvl1pPr>
          </a:lstStyle>
          <a:p>
            <a:fld id="{7141D00C-4109-4E59-9973-82DFDD44597C}" type="slidenum">
              <a:rPr lang="en-GB"/>
              <a:pPr/>
              <a:t>‹#›</a:t>
            </a:fld>
            <a:endParaRPr lang="en-GB"/>
          </a:p>
        </p:txBody>
      </p:sp>
      <p:pic>
        <p:nvPicPr>
          <p:cNvPr id="24588" name="Picture 12" descr="Slide1_02"/>
          <p:cNvPicPr>
            <a:picLocks noChangeAspect="1" noChangeArrowheads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161088"/>
            <a:ext cx="9144000" cy="72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62000" y="2133600"/>
            <a:ext cx="7770813" cy="1371600"/>
          </a:xfrm>
        </p:spPr>
        <p:txBody>
          <a:bodyPr/>
          <a:lstStyle/>
          <a:p>
            <a:r>
              <a:rPr lang="en-GB"/>
              <a:t>The Presentation of Spoken Information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066800" y="4419600"/>
            <a:ext cx="6400800" cy="12192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400"/>
              <a:t>Prof. S J Rees, </a:t>
            </a:r>
          </a:p>
          <a:p>
            <a:pPr>
              <a:lnSpc>
                <a:spcPct val="80000"/>
              </a:lnSpc>
            </a:pPr>
            <a:r>
              <a:rPr lang="en-GB" sz="2400"/>
              <a:t>Southampton Solent University,</a:t>
            </a:r>
          </a:p>
          <a:p>
            <a:pPr>
              <a:lnSpc>
                <a:spcPct val="80000"/>
              </a:lnSpc>
            </a:pPr>
            <a:r>
              <a:rPr lang="en-GB" sz="2400"/>
              <a:t>16</a:t>
            </a:r>
            <a:r>
              <a:rPr lang="en-GB" sz="2400" baseline="30000"/>
              <a:t>th</a:t>
            </a:r>
            <a:r>
              <a:rPr lang="en-GB" sz="2400"/>
              <a:t> January, 2010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GB"/>
              <a:t>Introduction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r>
              <a:rPr lang="en-GB"/>
              <a:t>Content will include:</a:t>
            </a:r>
          </a:p>
          <a:p>
            <a:pPr lvl="1"/>
            <a:r>
              <a:rPr lang="en-GB"/>
              <a:t>The key points to consider in making a presentation</a:t>
            </a:r>
          </a:p>
          <a:p>
            <a:pPr lvl="1"/>
            <a:r>
              <a:rPr lang="en-GB"/>
              <a:t>The problems affecting the typical presenter</a:t>
            </a:r>
          </a:p>
          <a:p>
            <a:pPr lvl="1"/>
            <a:r>
              <a:rPr lang="en-GB"/>
              <a:t>The use of support materials (of which this is an example</a:t>
            </a:r>
          </a:p>
          <a:p>
            <a:pPr lvl="1"/>
            <a:r>
              <a:rPr lang="en-GB"/>
              <a:t>Dealing with an audience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content will not include</a:t>
            </a:r>
          </a:p>
          <a:p>
            <a:pPr lvl="1"/>
            <a:r>
              <a:rPr lang="en-GB" dirty="0" smtClean="0"/>
              <a:t>“House style” approaches to presentation</a:t>
            </a:r>
          </a:p>
          <a:p>
            <a:pPr lvl="1"/>
            <a:r>
              <a:rPr lang="en-GB" dirty="0" smtClean="0"/>
              <a:t>Any specific purpose or target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19029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GB"/>
              <a:t>Why is this Important?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r>
              <a:rPr lang="en-GB"/>
              <a:t>In the modern world, self-presentation is a key skill</a:t>
            </a:r>
          </a:p>
          <a:p>
            <a:r>
              <a:rPr lang="en-GB"/>
              <a:t>Improve your presentation skills, improve your career prospects</a:t>
            </a:r>
          </a:p>
          <a:p>
            <a:r>
              <a:rPr lang="en-GB"/>
              <a:t>Information transmission efficiency improved</a:t>
            </a:r>
          </a:p>
          <a:p>
            <a:r>
              <a:rPr lang="en-GB"/>
              <a:t>Self-defence</a:t>
            </a:r>
          </a:p>
          <a:p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1026"/>
          <p:cNvSpPr>
            <a:spLocks noGrp="1" noChangeArrowheads="1"/>
          </p:cNvSpPr>
          <p:nvPr>
            <p:ph type="ctrTitle"/>
          </p:nvPr>
        </p:nvSpPr>
        <p:spPr>
          <a:xfrm>
            <a:off x="762000" y="2438400"/>
            <a:ext cx="7772400" cy="1143000"/>
          </a:xfrm>
        </p:spPr>
        <p:txBody>
          <a:bodyPr/>
          <a:lstStyle/>
          <a:p>
            <a:r>
              <a:rPr lang="en-GB" sz="3600"/>
              <a:t>Making Effective Presentations:  The Key Issues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1026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GB"/>
              <a:t>Understand the Audience</a:t>
            </a:r>
          </a:p>
        </p:txBody>
      </p:sp>
      <p:sp>
        <p:nvSpPr>
          <p:cNvPr id="8195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683568" y="1988840"/>
            <a:ext cx="7992888" cy="4248472"/>
          </a:xfrm>
        </p:spPr>
        <p:txBody>
          <a:bodyPr/>
          <a:lstStyle/>
          <a:p>
            <a:r>
              <a:rPr lang="en-GB" dirty="0">
                <a:cs typeface="Times New Roman" charset="0"/>
              </a:rPr>
              <a:t>Be aware of the interests of the audience</a:t>
            </a:r>
          </a:p>
          <a:p>
            <a:r>
              <a:rPr lang="en-GB" dirty="0">
                <a:cs typeface="Times New Roman" charset="0"/>
              </a:rPr>
              <a:t>Know their level of understanding of the subject</a:t>
            </a:r>
          </a:p>
          <a:p>
            <a:r>
              <a:rPr lang="en-GB" dirty="0">
                <a:cs typeface="Times New Roman" charset="0"/>
              </a:rPr>
              <a:t>Engage the interest of the audience in the talk (</a:t>
            </a:r>
            <a:r>
              <a:rPr lang="en-GB" i="1" dirty="0">
                <a:cs typeface="Times New Roman" charset="0"/>
              </a:rPr>
              <a:t>start is crucial</a:t>
            </a:r>
            <a:r>
              <a:rPr lang="en-GB" dirty="0">
                <a:cs typeface="Times New Roman" charset="0"/>
              </a:rPr>
              <a:t>)</a:t>
            </a:r>
          </a:p>
          <a:p>
            <a:r>
              <a:rPr lang="en-GB" dirty="0">
                <a:cs typeface="Times New Roman" charset="0"/>
              </a:rPr>
              <a:t>Explain how the topic or subject of the talk relates to their interests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GB" sz="3600" b="1">
                <a:cs typeface="Times New Roman" charset="0"/>
              </a:rPr>
              <a:t>Basic Structure</a:t>
            </a:r>
            <a:r>
              <a:rPr lang="en-GB" sz="3600"/>
              <a:t> 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GB">
                <a:cs typeface="Times New Roman" charset="0"/>
              </a:rPr>
              <a:t>The structure of a talk can take many forms, but basic approach is:</a:t>
            </a:r>
          </a:p>
          <a:p>
            <a:pPr>
              <a:lnSpc>
                <a:spcPct val="90000"/>
              </a:lnSpc>
            </a:pPr>
            <a:r>
              <a:rPr lang="en-GB">
                <a:cs typeface="Times New Roman" charset="0"/>
              </a:rPr>
              <a:t> Introduction</a:t>
            </a:r>
          </a:p>
          <a:p>
            <a:pPr>
              <a:lnSpc>
                <a:spcPct val="90000"/>
              </a:lnSpc>
            </a:pPr>
            <a:r>
              <a:rPr lang="en-GB">
                <a:cs typeface="Times New Roman" charset="0"/>
              </a:rPr>
              <a:t>Content</a:t>
            </a:r>
          </a:p>
          <a:p>
            <a:pPr>
              <a:lnSpc>
                <a:spcPct val="90000"/>
              </a:lnSpc>
            </a:pPr>
            <a:r>
              <a:rPr lang="en-GB">
                <a:cs typeface="Times New Roman" charset="0"/>
              </a:rPr>
              <a:t>Summary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>
                <a:cs typeface="Times New Roman" charset="0"/>
              </a:rPr>
              <a:t> </a:t>
            </a:r>
          </a:p>
          <a:p>
            <a:pPr algn="ctr">
              <a:lnSpc>
                <a:spcPct val="90000"/>
              </a:lnSpc>
              <a:buFontTx/>
              <a:buNone/>
            </a:pPr>
            <a:r>
              <a:rPr lang="en-GB" i="1">
                <a:cs typeface="Times New Roman" charset="0"/>
              </a:rPr>
              <a:t>“Say what you are going to say, say it, then say it again”.</a:t>
            </a:r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GB" b="1">
                <a:cs typeface="Times New Roman" charset="0"/>
              </a:rPr>
              <a:t>Pacing and Volume of Material</a:t>
            </a:r>
            <a:r>
              <a:rPr lang="en-GB"/>
              <a:t> 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r>
              <a:rPr lang="en-GB">
                <a:cs typeface="Times New Roman" charset="0"/>
              </a:rPr>
              <a:t>Attempt to cover too much ground is the commonest fault amongst inexperienced speakers</a:t>
            </a:r>
          </a:p>
          <a:p>
            <a:r>
              <a:rPr lang="en-GB">
                <a:cs typeface="Times New Roman" charset="0"/>
              </a:rPr>
              <a:t>Audience is likely to offer its attention for at most twenty minutes</a:t>
            </a:r>
          </a:p>
          <a:p>
            <a:r>
              <a:rPr lang="en-GB">
                <a:cs typeface="Times New Roman" charset="0"/>
              </a:rPr>
              <a:t>Only certain method of evaluating the length of the material is to use a trial run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GB" b="1">
                <a:cs typeface="Times New Roman" charset="0"/>
              </a:rPr>
              <a:t>The Organisation and Clarity of Material</a:t>
            </a:r>
            <a:r>
              <a:rPr lang="en-GB"/>
              <a:t> 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990656" cy="4114800"/>
          </a:xfrm>
        </p:spPr>
        <p:txBody>
          <a:bodyPr/>
          <a:lstStyle/>
          <a:p>
            <a:r>
              <a:rPr lang="en-GB" dirty="0">
                <a:cs typeface="Times New Roman" charset="0"/>
              </a:rPr>
              <a:t>At end of a good technical presentation, the key points should be clear to the audience</a:t>
            </a:r>
          </a:p>
          <a:p>
            <a:r>
              <a:rPr lang="en-GB" dirty="0">
                <a:cs typeface="Times New Roman" charset="0"/>
              </a:rPr>
              <a:t>Main point must be clearly defined, the talk structured to reinforce that point</a:t>
            </a:r>
          </a:p>
          <a:p>
            <a:r>
              <a:rPr lang="en-GB" dirty="0">
                <a:cs typeface="Times New Roman" charset="0"/>
              </a:rPr>
              <a:t>Subsidiary points numbered for clarity</a:t>
            </a:r>
          </a:p>
          <a:p>
            <a:r>
              <a:rPr lang="en-GB" dirty="0">
                <a:cs typeface="Times New Roman" charset="0"/>
              </a:rPr>
              <a:t>E.G.  Organisation of  </a:t>
            </a:r>
            <a:r>
              <a:rPr lang="en-GB" dirty="0" smtClean="0">
                <a:cs typeface="Times New Roman" charset="0"/>
              </a:rPr>
              <a:t>project description</a:t>
            </a:r>
            <a:r>
              <a:rPr lang="en-GB" dirty="0">
                <a:cs typeface="Times New Roman" charset="0"/>
              </a:rPr>
              <a:t>: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GB">
                <a:cs typeface="Times New Roman" charset="0"/>
              </a:rPr>
              <a:t>Description of Processes and Systems</a:t>
            </a:r>
            <a:r>
              <a:rPr lang="en-GB"/>
              <a:t> 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algn="just">
              <a:lnSpc>
                <a:spcPct val="90000"/>
              </a:lnSpc>
            </a:pPr>
            <a:r>
              <a:rPr lang="en-GB" sz="2800">
                <a:cs typeface="Times New Roman" charset="0"/>
              </a:rPr>
              <a:t>Introduce the problem</a:t>
            </a:r>
          </a:p>
          <a:p>
            <a:pPr algn="just">
              <a:lnSpc>
                <a:spcPct val="90000"/>
              </a:lnSpc>
            </a:pPr>
            <a:r>
              <a:rPr lang="en-GB" sz="2800">
                <a:cs typeface="Times New Roman" charset="0"/>
              </a:rPr>
              <a:t>Describe the conceptual basis of the approach</a:t>
            </a:r>
          </a:p>
          <a:p>
            <a:pPr algn="just">
              <a:lnSpc>
                <a:spcPct val="90000"/>
              </a:lnSpc>
            </a:pPr>
            <a:r>
              <a:rPr lang="en-GB" sz="2800">
                <a:cs typeface="Times New Roman" charset="0"/>
              </a:rPr>
              <a:t>Use a generalised flow diagram showing how the concepts are embodied in the design</a:t>
            </a:r>
          </a:p>
          <a:p>
            <a:pPr algn="just">
              <a:lnSpc>
                <a:spcPct val="90000"/>
              </a:lnSpc>
            </a:pPr>
            <a:r>
              <a:rPr lang="en-GB" sz="2800">
                <a:cs typeface="Times New Roman" charset="0"/>
              </a:rPr>
              <a:t>Use a detailed flow diagram showing the actual physical implementation or organisation of the component parts</a:t>
            </a:r>
          </a:p>
          <a:p>
            <a:pPr algn="just">
              <a:lnSpc>
                <a:spcPct val="90000"/>
              </a:lnSpc>
            </a:pPr>
            <a:r>
              <a:rPr lang="en-GB" sz="2800">
                <a:cs typeface="Times New Roman" charset="0"/>
              </a:rPr>
              <a:t>As with any talk, summarise the main points</a:t>
            </a:r>
            <a:endParaRPr lang="en-GB" sz="28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57200"/>
            <a:ext cx="7772400" cy="1143000"/>
          </a:xfrm>
        </p:spPr>
        <p:txBody>
          <a:bodyPr/>
          <a:lstStyle/>
          <a:p>
            <a:r>
              <a:rPr lang="en-GB" b="1">
                <a:cs typeface="Times New Roman" charset="0"/>
              </a:rPr>
              <a:t>Dramatic Shape</a:t>
            </a:r>
            <a:r>
              <a:rPr lang="en-GB"/>
              <a:t> 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1600200"/>
            <a:ext cx="7772400" cy="45720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800">
                <a:cs typeface="Times New Roman" charset="0"/>
              </a:rPr>
              <a:t>Structure must reflect and complement the context</a:t>
            </a:r>
          </a:p>
          <a:p>
            <a:pPr>
              <a:lnSpc>
                <a:spcPct val="90000"/>
              </a:lnSpc>
            </a:pPr>
            <a:r>
              <a:rPr lang="en-GB" sz="2800">
                <a:cs typeface="Times New Roman" charset="0"/>
              </a:rPr>
              <a:t>Objective is to give the audience a sense of occasion and perception of a quality job</a:t>
            </a:r>
          </a:p>
          <a:p>
            <a:pPr lvl="1">
              <a:lnSpc>
                <a:spcPct val="90000"/>
              </a:lnSpc>
            </a:pPr>
            <a:r>
              <a:rPr lang="en-GB" sz="2400">
                <a:cs typeface="Times New Roman" charset="0"/>
              </a:rPr>
              <a:t>effective introduction </a:t>
            </a:r>
          </a:p>
          <a:p>
            <a:pPr lvl="1">
              <a:lnSpc>
                <a:spcPct val="90000"/>
              </a:lnSpc>
            </a:pPr>
            <a:r>
              <a:rPr lang="en-GB" sz="2400">
                <a:cs typeface="Times New Roman" charset="0"/>
              </a:rPr>
              <a:t>statement of purpose</a:t>
            </a:r>
          </a:p>
          <a:p>
            <a:pPr lvl="1">
              <a:lnSpc>
                <a:spcPct val="90000"/>
              </a:lnSpc>
            </a:pPr>
            <a:r>
              <a:rPr lang="en-GB" sz="2400">
                <a:cs typeface="Times New Roman" charset="0"/>
              </a:rPr>
              <a:t>indication of organisation</a:t>
            </a:r>
          </a:p>
          <a:p>
            <a:pPr lvl="1">
              <a:lnSpc>
                <a:spcPct val="90000"/>
              </a:lnSpc>
            </a:pPr>
            <a:r>
              <a:rPr lang="en-GB" sz="2400">
                <a:cs typeface="Times New Roman" charset="0"/>
              </a:rPr>
              <a:t>distinct division of the material into major points and sections </a:t>
            </a:r>
          </a:p>
          <a:p>
            <a:pPr>
              <a:lnSpc>
                <a:spcPct val="90000"/>
              </a:lnSpc>
            </a:pPr>
            <a:r>
              <a:rPr lang="en-GB" sz="2800">
                <a:cs typeface="Times New Roman" charset="0"/>
              </a:rPr>
              <a:t>Series of questions to answer rather than statements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57200"/>
            <a:ext cx="7772400" cy="1143000"/>
          </a:xfrm>
        </p:spPr>
        <p:txBody>
          <a:bodyPr/>
          <a:lstStyle/>
          <a:p>
            <a:r>
              <a:rPr lang="en-GB"/>
              <a:t>Dramatic Shape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676400"/>
            <a:ext cx="7772400" cy="4495800"/>
          </a:xfrm>
        </p:spPr>
        <p:txBody>
          <a:bodyPr/>
          <a:lstStyle/>
          <a:p>
            <a:pPr algn="just">
              <a:lnSpc>
                <a:spcPct val="90000"/>
              </a:lnSpc>
            </a:pPr>
            <a:r>
              <a:rPr lang="en-GB" sz="2400">
                <a:cs typeface="Times New Roman" charset="0"/>
              </a:rPr>
              <a:t>The speaker should explain how talk is organised</a:t>
            </a:r>
          </a:p>
          <a:p>
            <a:pPr algn="just">
              <a:lnSpc>
                <a:spcPct val="90000"/>
              </a:lnSpc>
            </a:pPr>
            <a:endParaRPr lang="en-GB" sz="2400">
              <a:cs typeface="Times New Roman" charset="0"/>
            </a:endParaRPr>
          </a:p>
          <a:p>
            <a:pPr algn="just">
              <a:lnSpc>
                <a:spcPct val="90000"/>
              </a:lnSpc>
            </a:pPr>
            <a:r>
              <a:rPr lang="en-GB" sz="2400">
                <a:cs typeface="Times New Roman" charset="0"/>
              </a:rPr>
              <a:t>A demonstration, example or exhibit can offer a sense of occasion if properly used</a:t>
            </a:r>
          </a:p>
          <a:p>
            <a:pPr algn="just">
              <a:lnSpc>
                <a:spcPct val="90000"/>
              </a:lnSpc>
            </a:pPr>
            <a:r>
              <a:rPr lang="en-GB" sz="2400">
                <a:cs typeface="Times New Roman" charset="0"/>
              </a:rPr>
              <a:t>The talk could be divided into </a:t>
            </a:r>
            <a:r>
              <a:rPr lang="en-GB" sz="2400" b="1">
                <a:cs typeface="Times New Roman" charset="0"/>
              </a:rPr>
              <a:t>numbered</a:t>
            </a:r>
            <a:r>
              <a:rPr lang="en-GB" sz="2400">
                <a:cs typeface="Times New Roman" charset="0"/>
              </a:rPr>
              <a:t> main points or sections to aid clarity and flow</a:t>
            </a:r>
          </a:p>
          <a:p>
            <a:pPr algn="just">
              <a:lnSpc>
                <a:spcPct val="90000"/>
              </a:lnSpc>
            </a:pPr>
            <a:r>
              <a:rPr lang="en-GB" sz="2400">
                <a:cs typeface="Times New Roman" charset="0"/>
              </a:rPr>
              <a:t>The use of dramatic examples as the vehicle for the discussion can offer a method of organisation</a:t>
            </a:r>
          </a:p>
          <a:p>
            <a:pPr algn="just">
              <a:lnSpc>
                <a:spcPct val="90000"/>
              </a:lnSpc>
            </a:pPr>
            <a:r>
              <a:rPr lang="en-GB" sz="2400">
                <a:cs typeface="Times New Roman" charset="0"/>
              </a:rPr>
              <a:t>The use of the question format retains attention more effectively than simply making statements</a:t>
            </a:r>
          </a:p>
          <a:p>
            <a:pPr>
              <a:lnSpc>
                <a:spcPct val="90000"/>
              </a:lnSpc>
            </a:pPr>
            <a:endParaRPr lang="en-GB" sz="24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GB" b="1">
                <a:cs typeface="Times New Roman" charset="0"/>
              </a:rPr>
              <a:t>Emphasis</a:t>
            </a:r>
            <a:r>
              <a:rPr lang="en-GB"/>
              <a:t> 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r>
              <a:rPr lang="en-GB">
                <a:cs typeface="Times New Roman" charset="0"/>
              </a:rPr>
              <a:t>Simplest way of highlighting an important point is to </a:t>
            </a:r>
            <a:r>
              <a:rPr lang="en-GB" b="1">
                <a:cs typeface="Times New Roman" charset="0"/>
              </a:rPr>
              <a:t>say</a:t>
            </a:r>
            <a:r>
              <a:rPr lang="en-GB">
                <a:cs typeface="Times New Roman" charset="0"/>
              </a:rPr>
              <a:t> that it is important</a:t>
            </a:r>
            <a:endParaRPr lang="en-GB"/>
          </a:p>
          <a:p>
            <a:r>
              <a:rPr lang="en-GB">
                <a:cs typeface="Times New Roman" charset="0"/>
              </a:rPr>
              <a:t>Use of visual aids to underpin / emphasise material is a popular technique</a:t>
            </a:r>
            <a:endParaRPr lang="en-GB"/>
          </a:p>
          <a:p>
            <a:r>
              <a:rPr lang="en-GB"/>
              <a:t>Diminish importance of background material by indicating the fact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GB" b="1">
                <a:cs typeface="Times New Roman" charset="0"/>
              </a:rPr>
              <a:t>Draw the Strands Together</a:t>
            </a:r>
            <a:r>
              <a:rPr lang="en-GB"/>
              <a:t> 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>
                <a:cs typeface="Times New Roman" charset="0"/>
              </a:rPr>
              <a:t>Part of a presentation likely to be retained is the summary or conclusion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>
                <a:cs typeface="Times New Roman" charset="0"/>
              </a:rPr>
              <a:t>Do not introduce new material in the summary section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>
                <a:cs typeface="Times New Roman" charset="0"/>
              </a:rPr>
              <a:t>Summary is a separate entity</a:t>
            </a:r>
            <a:r>
              <a:rPr lang="en-GB"/>
              <a:t> – so tell the audience so</a:t>
            </a:r>
          </a:p>
          <a:p>
            <a:pPr>
              <a:lnSpc>
                <a:spcPct val="90000"/>
              </a:lnSpc>
            </a:pPr>
            <a:r>
              <a:rPr lang="en-GB">
                <a:cs typeface="Times New Roman" charset="0"/>
              </a:rPr>
              <a:t>Open opportunity to ensure the main point of the material is made</a:t>
            </a:r>
            <a:r>
              <a:rPr lang="en-GB"/>
              <a:t>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GB"/>
              <a:t>Questions from the Audience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/>
              <a:t>CAN’T AVOID THEM – so know your material</a:t>
            </a:r>
          </a:p>
          <a:p>
            <a:pPr>
              <a:lnSpc>
                <a:spcPct val="90000"/>
              </a:lnSpc>
            </a:pPr>
            <a:r>
              <a:rPr lang="en-GB"/>
              <a:t>If don’t know the answer, better to say so than to prevaricate</a:t>
            </a:r>
          </a:p>
          <a:p>
            <a:pPr>
              <a:lnSpc>
                <a:spcPct val="90000"/>
              </a:lnSpc>
            </a:pPr>
            <a:r>
              <a:rPr lang="en-GB"/>
              <a:t>If hostile questioner, retain control and civility (otherwise lose rest of audience!)</a:t>
            </a:r>
          </a:p>
          <a:p>
            <a:pPr>
              <a:lnSpc>
                <a:spcPct val="90000"/>
              </a:lnSpc>
            </a:pPr>
            <a:r>
              <a:rPr lang="en-GB"/>
              <a:t>Can use question session to gauge audience comprehension of material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GB" b="1" dirty="0"/>
              <a:t>Problems for a Presenter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r>
              <a:rPr lang="en-GB"/>
              <a:t>Like an interview situation, the key to success is self-awareness whilst in the act of delivery</a:t>
            </a:r>
          </a:p>
          <a:p>
            <a:r>
              <a:rPr lang="en-GB"/>
              <a:t>Factors relating to speech</a:t>
            </a:r>
          </a:p>
          <a:p>
            <a:r>
              <a:rPr lang="en-GB"/>
              <a:t>Factors relating to the body</a:t>
            </a:r>
          </a:p>
          <a:p>
            <a:r>
              <a:rPr lang="en-GB"/>
              <a:t>Nervousness</a:t>
            </a:r>
          </a:p>
          <a:p>
            <a:endParaRPr lang="en-GB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GB"/>
              <a:t>Factors Relating to Speech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r>
              <a:rPr lang="en-GB"/>
              <a:t>Audibility</a:t>
            </a:r>
          </a:p>
          <a:p>
            <a:r>
              <a:rPr lang="en-GB"/>
              <a:t>Speed</a:t>
            </a:r>
          </a:p>
          <a:p>
            <a:r>
              <a:rPr lang="en-GB"/>
              <a:t>Quality</a:t>
            </a:r>
          </a:p>
          <a:p>
            <a:r>
              <a:rPr lang="en-GB"/>
              <a:t>Accent and Vocabulary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GB"/>
              <a:t>Factors Relating to the Body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r>
              <a:rPr lang="en-GB"/>
              <a:t>General Manner</a:t>
            </a:r>
          </a:p>
          <a:p>
            <a:r>
              <a:rPr lang="en-GB"/>
              <a:t>Displacement Activity</a:t>
            </a:r>
          </a:p>
          <a:p>
            <a:r>
              <a:rPr lang="en-GB"/>
              <a:t>Movement</a:t>
            </a:r>
          </a:p>
          <a:p>
            <a:r>
              <a:rPr lang="en-GB"/>
              <a:t>Gestures</a:t>
            </a:r>
          </a:p>
          <a:p>
            <a:r>
              <a:rPr lang="en-GB"/>
              <a:t>Eye contact</a:t>
            </a:r>
          </a:p>
          <a:p>
            <a:endParaRPr lang="en-GB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GB"/>
              <a:t>The Nervousness Problem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/>
              <a:t>Natural reaction to stress situation</a:t>
            </a:r>
          </a:p>
          <a:p>
            <a:pPr lvl="1">
              <a:lnSpc>
                <a:spcPct val="90000"/>
              </a:lnSpc>
            </a:pPr>
            <a:r>
              <a:rPr lang="en-GB"/>
              <a:t>Body dumps adrenaline “fight or flight” chemical stimulant</a:t>
            </a:r>
          </a:p>
          <a:p>
            <a:pPr>
              <a:lnSpc>
                <a:spcPct val="90000"/>
              </a:lnSpc>
            </a:pPr>
            <a:r>
              <a:rPr lang="en-GB"/>
              <a:t>IT NEVER GOES AWAY</a:t>
            </a:r>
          </a:p>
          <a:p>
            <a:pPr>
              <a:lnSpc>
                <a:spcPct val="90000"/>
              </a:lnSpc>
            </a:pPr>
            <a:r>
              <a:rPr lang="en-GB"/>
              <a:t>Fear of the unknown, fear of the audience, fear of the material presented</a:t>
            </a:r>
          </a:p>
          <a:p>
            <a:pPr>
              <a:lnSpc>
                <a:spcPct val="90000"/>
              </a:lnSpc>
            </a:pPr>
            <a:r>
              <a:rPr lang="en-GB"/>
              <a:t>Awareness of personal response, and practice help to overcome the effects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GB" b="1">
                <a:cs typeface="Times New Roman" charset="0"/>
              </a:rPr>
              <a:t>Use of Audio-Visual Aids</a:t>
            </a:r>
            <a:r>
              <a:rPr lang="en-GB"/>
              <a:t> 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r>
              <a:rPr lang="en-GB">
                <a:cs typeface="Times New Roman" charset="0"/>
              </a:rPr>
              <a:t>Traditional “chalk and talk”</a:t>
            </a:r>
            <a:r>
              <a:rPr lang="en-GB"/>
              <a:t> </a:t>
            </a:r>
          </a:p>
          <a:p>
            <a:r>
              <a:rPr lang="en-GB">
                <a:cs typeface="Times New Roman" charset="0"/>
              </a:rPr>
              <a:t>Overhead Transparencies</a:t>
            </a:r>
            <a:endParaRPr lang="en-GB" b="1">
              <a:cs typeface="Times New Roman" charset="0"/>
            </a:endParaRPr>
          </a:p>
          <a:p>
            <a:r>
              <a:rPr lang="en-GB">
                <a:cs typeface="Times New Roman" charset="0"/>
              </a:rPr>
              <a:t>35mm Slides</a:t>
            </a:r>
            <a:r>
              <a:rPr lang="en-GB" b="1">
                <a:cs typeface="Times New Roman" charset="0"/>
              </a:rPr>
              <a:t> </a:t>
            </a:r>
          </a:p>
          <a:p>
            <a:r>
              <a:rPr lang="en-GB">
                <a:cs typeface="Times New Roman" charset="0"/>
              </a:rPr>
              <a:t>Video </a:t>
            </a:r>
          </a:p>
          <a:p>
            <a:r>
              <a:rPr lang="en-GB">
                <a:cs typeface="Times New Roman" charset="0"/>
              </a:rPr>
              <a:t>Presentation Managers</a:t>
            </a:r>
          </a:p>
          <a:p>
            <a:r>
              <a:rPr lang="en-GB">
                <a:cs typeface="Times New Roman" charset="0"/>
              </a:rPr>
              <a:t>Demonstrations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GB"/>
              <a:t>Visual Aids </a:t>
            </a:r>
            <a:r>
              <a:rPr lang="en-GB">
                <a:cs typeface="Times New Roman" charset="0"/>
              </a:rPr>
              <a:t>Basic Guideline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>
                <a:cs typeface="Times New Roman" charset="0"/>
              </a:rPr>
              <a:t>Maximum of six lines of not more than seven words per line</a:t>
            </a:r>
          </a:p>
          <a:p>
            <a:pPr>
              <a:lnSpc>
                <a:spcPct val="90000"/>
              </a:lnSpc>
            </a:pPr>
            <a:r>
              <a:rPr lang="en-GB">
                <a:cs typeface="Times New Roman" charset="0"/>
              </a:rPr>
              <a:t>Text should be legible and large enough to be read</a:t>
            </a:r>
          </a:p>
          <a:p>
            <a:pPr>
              <a:lnSpc>
                <a:spcPct val="90000"/>
              </a:lnSpc>
            </a:pPr>
            <a:r>
              <a:rPr lang="en-GB">
                <a:cs typeface="Times New Roman" charset="0"/>
              </a:rPr>
              <a:t>Text:  minimum character size of 18 point (about 3/16”) should be used</a:t>
            </a:r>
          </a:p>
          <a:p>
            <a:pPr>
              <a:lnSpc>
                <a:spcPct val="90000"/>
              </a:lnSpc>
            </a:pPr>
            <a:r>
              <a:rPr lang="en-GB">
                <a:cs typeface="Times New Roman" charset="0"/>
              </a:rPr>
              <a:t> Headings:  size of 24 point (1/4”) or larger is appropriate (must stand out!)</a:t>
            </a:r>
            <a:r>
              <a:rPr lang="en-GB"/>
              <a:t> 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GB"/>
              <a:t>Summary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700213"/>
            <a:ext cx="7772400" cy="4114800"/>
          </a:xfrm>
        </p:spPr>
        <p:txBody>
          <a:bodyPr/>
          <a:lstStyle/>
          <a:p>
            <a:r>
              <a:rPr lang="en-GB"/>
              <a:t>Plan the presentation</a:t>
            </a:r>
          </a:p>
          <a:p>
            <a:r>
              <a:rPr lang="en-GB"/>
              <a:t>Rehearse it to get the timing correct</a:t>
            </a:r>
          </a:p>
          <a:p>
            <a:r>
              <a:rPr lang="en-GB"/>
              <a:t>Use effective audio-visual aids if appropriate</a:t>
            </a:r>
          </a:p>
          <a:p>
            <a:r>
              <a:rPr lang="en-GB"/>
              <a:t>Audience, Structure, Volume, Organisation, Dramatic Shape, Emphasis, Summary</a:t>
            </a:r>
          </a:p>
          <a:p>
            <a:r>
              <a:rPr lang="en-GB"/>
              <a:t>Nerves only overcome by practise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Custom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Custom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charset="0"/>
          </a:defRPr>
        </a:defPPr>
      </a:lstStyle>
    </a:lnDef>
  </a:objectDefaults>
  <a:extraClrSchemeLst>
    <a:extraClrScheme>
      <a:clrScheme name="Custom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83</TotalTime>
  <Words>797</Words>
  <Application>Microsoft Office PowerPoint</Application>
  <PresentationFormat>On-screen Show (4:3)</PresentationFormat>
  <Paragraphs>116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Custom Design</vt:lpstr>
      <vt:lpstr>The Presentation of Spoken Information</vt:lpstr>
      <vt:lpstr>Introduction</vt:lpstr>
      <vt:lpstr>Introduction</vt:lpstr>
      <vt:lpstr>Why is this Important?</vt:lpstr>
      <vt:lpstr>Making Effective Presentations:  The Key Issues</vt:lpstr>
      <vt:lpstr>Understand the Audience</vt:lpstr>
      <vt:lpstr>Basic Structure </vt:lpstr>
      <vt:lpstr>Pacing and Volume of Material </vt:lpstr>
      <vt:lpstr>The Organisation and Clarity of Material </vt:lpstr>
      <vt:lpstr>Description of Processes and Systems </vt:lpstr>
      <vt:lpstr>Dramatic Shape </vt:lpstr>
      <vt:lpstr>Dramatic Shape</vt:lpstr>
      <vt:lpstr>Emphasis </vt:lpstr>
      <vt:lpstr>Draw the Strands Together </vt:lpstr>
      <vt:lpstr>Questions from the Audience</vt:lpstr>
      <vt:lpstr>Problems for a Presenter</vt:lpstr>
      <vt:lpstr>Factors Relating to Speech</vt:lpstr>
      <vt:lpstr>Factors Relating to the Body</vt:lpstr>
      <vt:lpstr>The Nervousness Problem</vt:lpstr>
      <vt:lpstr>Use of Audio-Visual Aids </vt:lpstr>
      <vt:lpstr>Visual Aids Basic Guideline</vt:lpstr>
      <vt:lpstr>Summary</vt:lpstr>
    </vt:vector>
  </TitlesOfParts>
  <Company>Staffordshire University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Presentation of Spoken Information</dc:title>
  <dc:creator>Rees</dc:creator>
  <cp:lastModifiedBy>Rees, John</cp:lastModifiedBy>
  <cp:revision>10</cp:revision>
  <dcterms:created xsi:type="dcterms:W3CDTF">2000-03-13T16:51:45Z</dcterms:created>
  <dcterms:modified xsi:type="dcterms:W3CDTF">2015-12-04T08:27:36Z</dcterms:modified>
</cp:coreProperties>
</file>