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handoutMasterIdLst>
    <p:handoutMasterId r:id="rId46"/>
  </p:handoutMasterIdLst>
  <p:sldIdLst>
    <p:sldId id="268" r:id="rId2"/>
    <p:sldId id="258" r:id="rId3"/>
    <p:sldId id="304" r:id="rId4"/>
    <p:sldId id="259" r:id="rId5"/>
    <p:sldId id="276" r:id="rId6"/>
    <p:sldId id="260" r:id="rId7"/>
    <p:sldId id="261" r:id="rId8"/>
    <p:sldId id="277" r:id="rId9"/>
    <p:sldId id="262" r:id="rId10"/>
    <p:sldId id="278" r:id="rId11"/>
    <p:sldId id="281" r:id="rId12"/>
    <p:sldId id="283" r:id="rId13"/>
    <p:sldId id="279" r:id="rId14"/>
    <p:sldId id="284" r:id="rId15"/>
    <p:sldId id="280" r:id="rId16"/>
    <p:sldId id="285" r:id="rId17"/>
    <p:sldId id="287" r:id="rId18"/>
    <p:sldId id="286" r:id="rId19"/>
    <p:sldId id="288" r:id="rId20"/>
    <p:sldId id="263" r:id="rId21"/>
    <p:sldId id="264" r:id="rId22"/>
    <p:sldId id="290" r:id="rId23"/>
    <p:sldId id="292" r:id="rId24"/>
    <p:sldId id="289" r:id="rId25"/>
    <p:sldId id="296" r:id="rId26"/>
    <p:sldId id="294" r:id="rId27"/>
    <p:sldId id="293" r:id="rId28"/>
    <p:sldId id="266" r:id="rId29"/>
    <p:sldId id="298" r:id="rId30"/>
    <p:sldId id="299" r:id="rId31"/>
    <p:sldId id="267" r:id="rId32"/>
    <p:sldId id="269" r:id="rId33"/>
    <p:sldId id="270" r:id="rId34"/>
    <p:sldId id="271" r:id="rId35"/>
    <p:sldId id="297" r:id="rId36"/>
    <p:sldId id="272" r:id="rId37"/>
    <p:sldId id="273" r:id="rId38"/>
    <p:sldId id="300" r:id="rId39"/>
    <p:sldId id="301" r:id="rId40"/>
    <p:sldId id="302" r:id="rId41"/>
    <p:sldId id="303" r:id="rId42"/>
    <p:sldId id="274" r:id="rId43"/>
    <p:sldId id="275"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279" autoAdjust="0"/>
    <p:restoredTop sz="94364" autoAdjust="0"/>
  </p:normalViewPr>
  <p:slideViewPr>
    <p:cSldViewPr snapToGrid="0" showGuides="1">
      <p:cViewPr>
        <p:scale>
          <a:sx n="66" d="100"/>
          <a:sy n="66" d="100"/>
        </p:scale>
        <p:origin x="804" y="168"/>
      </p:cViewPr>
      <p:guideLst>
        <p:guide orient="horz" pos="2160"/>
        <p:guide pos="3840"/>
      </p:guideLst>
    </p:cSldViewPr>
  </p:slideViewPr>
  <p:notesTextViewPr>
    <p:cViewPr>
      <p:scale>
        <a:sx n="150" d="100"/>
        <a:sy n="150" d="100"/>
      </p:scale>
      <p:origin x="0" y="0"/>
    </p:cViewPr>
  </p:notesTextViewPr>
  <p:notesViewPr>
    <p:cSldViewPr snapToGrid="0" showGuides="1">
      <p:cViewPr varScale="1">
        <p:scale>
          <a:sx n="95" d="100"/>
          <a:sy n="95" d="100"/>
        </p:scale>
        <p:origin x="3582"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6F93605-0C0C-4258-9724-5F2F9BB3BC90}" type="datetimeFigureOut">
              <a:rPr lang="en-US" smtClean="0"/>
              <a:t>2/27/2023</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63FFE7F-C917-439A-8026-3D301EB5CC28}" type="slidenum">
              <a:rPr lang="en-US" smtClean="0"/>
              <a:t>‹#›</a:t>
            </a:fld>
            <a:endParaRPr lang="en-US"/>
          </a:p>
        </p:txBody>
      </p:sp>
    </p:spTree>
    <p:extLst>
      <p:ext uri="{BB962C8B-B14F-4D97-AF65-F5344CB8AC3E}">
        <p14:creationId xmlns:p14="http://schemas.microsoft.com/office/powerpoint/2010/main" val="75279982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F31B3D-E4E3-4A80-AB70-C5564C267266}" type="datetimeFigureOut">
              <a:rPr lang="en-US" smtClean="0"/>
              <a:t>2/27/2023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C0B30D-C07A-425B-A90C-BA7BEB191079}" type="slidenum">
              <a:rPr lang="en-US" smtClean="0"/>
              <a:t>‹#›</a:t>
            </a:fld>
            <a:endParaRPr lang="en-US"/>
          </a:p>
        </p:txBody>
      </p:sp>
    </p:spTree>
    <p:extLst>
      <p:ext uri="{BB962C8B-B14F-4D97-AF65-F5344CB8AC3E}">
        <p14:creationId xmlns:p14="http://schemas.microsoft.com/office/powerpoint/2010/main" val="3723190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You will be cared for at the hospital by the physicians, nurses, as well as other healthcare specialists who work on the ward that you are staying. Several hospitals have specialized palliative care teams that collaborate with and assist hospital staff in caring for patients towards the end of their lives . Palliative care teams offer hospital employees specialized counselling on managing symptoms and pain. They can also assist staff with your care plan or transition to a hospice, community hospital, or long-term care facility.</a:t>
            </a:r>
          </a:p>
          <a:p>
            <a:endParaRPr lang="en-US" dirty="0" smtClean="0"/>
          </a:p>
          <a:p>
            <a:r>
              <a:rPr lang="en-US" dirty="0" smtClean="0"/>
              <a:t>The hospital personnel should provide you with high-quality end-of-life care that is tailored to your specific circumstances . They should consult with you and others close to you before making choices concerning your care. They can explain what is going on and should make sure they comprehend and communicate regarding your choices and preferences. If you have any questions, please talk to your physician or nurse. If they cannot answer your queries, ask them to locate someone who can.</a:t>
            </a:r>
          </a:p>
          <a:p>
            <a:endParaRPr lang="en-GB" dirty="0"/>
          </a:p>
        </p:txBody>
      </p:sp>
      <p:sp>
        <p:nvSpPr>
          <p:cNvPr id="4" name="Slide Number Placeholder 3"/>
          <p:cNvSpPr>
            <a:spLocks noGrp="1"/>
          </p:cNvSpPr>
          <p:nvPr>
            <p:ph type="sldNum" sz="quarter" idx="10"/>
          </p:nvPr>
        </p:nvSpPr>
        <p:spPr/>
        <p:txBody>
          <a:bodyPr/>
          <a:lstStyle/>
          <a:p>
            <a:fld id="{4EC0B30D-C07A-425B-A90C-BA7BEB191079}" type="slidenum">
              <a:rPr lang="en-US" smtClean="0"/>
              <a:t>14</a:t>
            </a:fld>
            <a:endParaRPr lang="en-US"/>
          </a:p>
        </p:txBody>
      </p:sp>
    </p:spTree>
    <p:extLst>
      <p:ext uri="{BB962C8B-B14F-4D97-AF65-F5344CB8AC3E}">
        <p14:creationId xmlns:p14="http://schemas.microsoft.com/office/powerpoint/2010/main" val="41473042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6800" y="4245434"/>
            <a:ext cx="8686800" cy="1464906"/>
          </a:xfrm>
        </p:spPr>
        <p:txBody>
          <a:bodyPr anchor="b">
            <a:normAutofit/>
          </a:bodyPr>
          <a:lstStyle>
            <a:lvl1pPr algn="l">
              <a:lnSpc>
                <a:spcPct val="80000"/>
              </a:lnSpc>
              <a:defRPr sz="4800">
                <a:solidFill>
                  <a:schemeClr val="bg1"/>
                </a:solidFill>
                <a:effectLst>
                  <a:outerShdw blurRad="63500" algn="ctr" rotWithShape="0">
                    <a:prstClr val="black">
                      <a:alpha val="40000"/>
                    </a:prst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066800" y="5731795"/>
            <a:ext cx="8686800" cy="440405"/>
          </a:xfrm>
        </p:spPr>
        <p:txBody>
          <a:bodyPr/>
          <a:lstStyle>
            <a:lvl1pPr marL="0" indent="0" algn="l">
              <a:spcBef>
                <a:spcPts val="0"/>
              </a:spcBef>
              <a:buNone/>
              <a:defRPr sz="2400">
                <a:solidFill>
                  <a:schemeClr val="bg1"/>
                </a:solidFill>
                <a:effectLst>
                  <a:outerShdw blurRad="63500" algn="ctr" rotWithShape="0">
                    <a:prstClr val="black">
                      <a:alpha val="40000"/>
                    </a:prstClr>
                  </a:outerShdw>
                </a:effectLs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extLst>
      <p:ext uri="{BB962C8B-B14F-4D97-AF65-F5344CB8AC3E}">
        <p14:creationId xmlns:p14="http://schemas.microsoft.com/office/powerpoint/2010/main" val="798862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066800" y="457518"/>
            <a:ext cx="10058400" cy="1188720"/>
          </a:xfrm>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7CC0096-1860-4642-9CD2-0079EA5E7CD1}" type="datetimeFigureOut">
              <a:rPr lang="en-US" smtClean="0"/>
              <a:t>2/27/2023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9848" y="4242816"/>
            <a:ext cx="8686800" cy="1463040"/>
          </a:xfrm>
        </p:spPr>
        <p:txBody>
          <a:bodyPr anchor="b">
            <a:normAutofit/>
          </a:bodyPr>
          <a:lstStyle>
            <a:lvl1pPr>
              <a:defRPr sz="4800"/>
            </a:lvl1pPr>
          </a:lstStyle>
          <a:p>
            <a:r>
              <a:rPr lang="en-US" smtClean="0"/>
              <a:t>Click to edit Master title style</a:t>
            </a:r>
            <a:endParaRPr lang="en-US"/>
          </a:p>
        </p:txBody>
      </p:sp>
      <p:sp>
        <p:nvSpPr>
          <p:cNvPr id="3" name="Text Placeholder 2"/>
          <p:cNvSpPr>
            <a:spLocks noGrp="1"/>
          </p:cNvSpPr>
          <p:nvPr>
            <p:ph type="body" idx="1"/>
          </p:nvPr>
        </p:nvSpPr>
        <p:spPr>
          <a:xfrm>
            <a:off x="1066799" y="5733288"/>
            <a:ext cx="8686800" cy="438912"/>
          </a:xfrm>
        </p:spPr>
        <p:txBody>
          <a:bodyPr/>
          <a:lstStyle>
            <a:lvl1pPr marL="0" indent="0">
              <a:spcBef>
                <a:spcPts val="0"/>
              </a:spcBef>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Edit Master text styles</a:t>
            </a:r>
          </a:p>
        </p:txBody>
      </p:sp>
    </p:spTree>
    <p:extLst>
      <p:ext uri="{BB962C8B-B14F-4D97-AF65-F5344CB8AC3E}">
        <p14:creationId xmlns:p14="http://schemas.microsoft.com/office/powerpoint/2010/main" val="3506778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1066800" y="1904999"/>
            <a:ext cx="4800600" cy="4271963"/>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24600" y="1904999"/>
            <a:ext cx="4800600" cy="4271963"/>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7CC0096-1860-4642-9CD2-0079EA5E7CD1}" type="datetimeFigureOut">
              <a:rPr lang="en-US" smtClean="0"/>
              <a:t>2/27/2023</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Text Placeholder 2"/>
          <p:cNvSpPr>
            <a:spLocks noGrp="1"/>
          </p:cNvSpPr>
          <p:nvPr>
            <p:ph type="body" idx="1"/>
          </p:nvPr>
        </p:nvSpPr>
        <p:spPr>
          <a:xfrm>
            <a:off x="1066800" y="1772815"/>
            <a:ext cx="4800600" cy="737121"/>
          </a:xfrm>
        </p:spPr>
        <p:txBody>
          <a:bodyPr anchor="ctr"/>
          <a:lstStyle>
            <a:lvl1pPr marL="0" indent="0">
              <a:spcBef>
                <a:spcPts val="0"/>
              </a:spcBef>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66800" y="2509937"/>
            <a:ext cx="4800600" cy="36622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24600" y="1772815"/>
            <a:ext cx="4800600" cy="737121"/>
          </a:xfrm>
        </p:spPr>
        <p:txBody>
          <a:bodyPr anchor="ctr"/>
          <a:lstStyle>
            <a:lvl1pPr marL="0" indent="0">
              <a:spcBef>
                <a:spcPts val="0"/>
              </a:spcBef>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324600" y="2509937"/>
            <a:ext cx="4800600" cy="36622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37CC0096-1860-4642-9CD2-0079EA5E7CD1}" type="datetimeFigureOut">
              <a:rPr lang="en-US" smtClean="0"/>
              <a:t>2/27/2023</a:t>
            </a:fld>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7CC0096-1860-4642-9CD2-0079EA5E7CD1}" type="datetimeFigureOut">
              <a:rPr lang="en-US" smtClean="0"/>
              <a:t>2/27/2023</a:t>
            </a:fld>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CC0096-1860-4642-9CD2-0079EA5E7CD1}" type="datetimeFigureOut">
              <a:rPr lang="en-US" smtClean="0"/>
              <a:t>2/27/2023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760" y="3090672"/>
            <a:ext cx="4663440" cy="1828800"/>
          </a:xfrm>
        </p:spPr>
        <p:txBody>
          <a:bodyPr anchor="b">
            <a:normAutofit/>
          </a:bodyPr>
          <a:lstStyle>
            <a:lvl1pPr>
              <a:defRPr sz="3600"/>
            </a:lvl1pPr>
          </a:lstStyle>
          <a:p>
            <a:r>
              <a:rPr lang="en-US" smtClean="0"/>
              <a:t>Click to edit Master title style</a:t>
            </a:r>
            <a:endParaRPr lang="en-US"/>
          </a:p>
        </p:txBody>
      </p:sp>
      <p:sp>
        <p:nvSpPr>
          <p:cNvPr id="3" name="Content Placeholder 2"/>
          <p:cNvSpPr>
            <a:spLocks noGrp="1"/>
          </p:cNvSpPr>
          <p:nvPr>
            <p:ph idx="1"/>
          </p:nvPr>
        </p:nvSpPr>
        <p:spPr>
          <a:xfrm>
            <a:off x="685799" y="457200"/>
            <a:ext cx="5410201" cy="5715000"/>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42760" y="4983480"/>
            <a:ext cx="4663440" cy="118872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7CC0096-1860-4642-9CD2-0079EA5E7CD1}" type="datetimeFigureOut">
              <a:rPr lang="en-US" smtClean="0"/>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760" y="3093099"/>
            <a:ext cx="4663440" cy="1828800"/>
          </a:xfrm>
        </p:spPr>
        <p:txBody>
          <a:bodyPr anchor="b">
            <a:normAutofit/>
          </a:bodyPr>
          <a:lstStyle>
            <a:lvl1pPr>
              <a:defRPr sz="3600"/>
            </a:lvl1pPr>
          </a:lstStyle>
          <a:p>
            <a:r>
              <a:rPr lang="en-US" smtClean="0"/>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0" y="0"/>
            <a:ext cx="6096000" cy="6858000"/>
          </a:xfrm>
        </p:spPr>
        <p:txBody>
          <a:bodyPr tIns="4572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6842760" y="4983480"/>
            <a:ext cx="4663440" cy="118872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7CC0096-1860-4642-9CD2-0079EA5E7CD1}"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6400" y="457200"/>
            <a:ext cx="1828800" cy="5719762"/>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066800" y="457200"/>
            <a:ext cx="7955280" cy="5719762"/>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7CC0096-1860-4642-9CD2-0079EA5E7CD1}"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6800" y="457518"/>
            <a:ext cx="10058400" cy="118872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1905001"/>
            <a:ext cx="10058400" cy="4267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6800" y="6400800"/>
            <a:ext cx="1097280" cy="228600"/>
          </a:xfrm>
          <a:prstGeom prst="rect">
            <a:avLst/>
          </a:prstGeom>
        </p:spPr>
        <p:txBody>
          <a:bodyPr vert="horz" lIns="91440" tIns="45720" rIns="91440" bIns="45720" rtlCol="0" anchor="ctr"/>
          <a:lstStyle>
            <a:lvl1pPr algn="l">
              <a:defRPr sz="1100">
                <a:solidFill>
                  <a:schemeClr val="tx1"/>
                </a:solidFill>
              </a:defRPr>
            </a:lvl1pPr>
          </a:lstStyle>
          <a:p>
            <a:fld id="{37CC0096-1860-4642-9CD2-0079EA5E7CD1}" type="datetimeFigureOut">
              <a:rPr lang="en-US" smtClean="0"/>
              <a:pPr/>
              <a:t>2/27/2023</a:t>
            </a:fld>
            <a:endParaRPr lang="en-US" dirty="0"/>
          </a:p>
        </p:txBody>
      </p:sp>
      <p:sp>
        <p:nvSpPr>
          <p:cNvPr id="5" name="Footer Placeholder 4"/>
          <p:cNvSpPr>
            <a:spLocks noGrp="1"/>
          </p:cNvSpPr>
          <p:nvPr>
            <p:ph type="ftr" sz="quarter" idx="3"/>
          </p:nvPr>
        </p:nvSpPr>
        <p:spPr>
          <a:xfrm>
            <a:off x="2422849" y="6400800"/>
            <a:ext cx="7315200" cy="228600"/>
          </a:xfrm>
          <a:prstGeom prst="rect">
            <a:avLst/>
          </a:prstGeom>
        </p:spPr>
        <p:txBody>
          <a:bodyPr vert="horz" lIns="91440" tIns="45720" rIns="91440" bIns="45720" rtlCol="0" anchor="ctr"/>
          <a:lstStyle>
            <a:lvl1pPr algn="ctr">
              <a:defRPr sz="1100">
                <a:solidFill>
                  <a:schemeClr val="tx1"/>
                </a:solidFill>
              </a:defRPr>
            </a:lvl1pPr>
          </a:lstStyle>
          <a:p>
            <a:endParaRPr lang="en-US" dirty="0"/>
          </a:p>
        </p:txBody>
      </p:sp>
      <p:sp>
        <p:nvSpPr>
          <p:cNvPr id="6" name="Slide Number Placeholder 5"/>
          <p:cNvSpPr>
            <a:spLocks noGrp="1"/>
          </p:cNvSpPr>
          <p:nvPr>
            <p:ph type="sldNum" sz="quarter" idx="4"/>
          </p:nvPr>
        </p:nvSpPr>
        <p:spPr>
          <a:xfrm>
            <a:off x="10027920" y="6400800"/>
            <a:ext cx="1097280" cy="228600"/>
          </a:xfrm>
          <a:prstGeom prst="rect">
            <a:avLst/>
          </a:prstGeom>
        </p:spPr>
        <p:txBody>
          <a:bodyPr vert="horz" lIns="91440" tIns="45720" rIns="91440" bIns="45720" rtlCol="0" anchor="ctr"/>
          <a:lstStyle>
            <a:lvl1pPr algn="r">
              <a:defRPr sz="1100">
                <a:solidFill>
                  <a:schemeClr val="tx1"/>
                </a:solidFill>
              </a:defRPr>
            </a:lvl1p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a:solidFill>
            <a:schemeClr val="accent1">
              <a:lumMod val="75000"/>
            </a:schemeClr>
          </a:solidFill>
          <a:latin typeface="+mj-lt"/>
          <a:ea typeface="+mj-ea"/>
          <a:cs typeface="+mj-cs"/>
        </a:defRPr>
      </a:lvl1pPr>
    </p:titleStyle>
    <p:bodyStyle>
      <a:lvl1pPr marL="228600" indent="-228600" algn="l" defTabSz="914400" rtl="0" eaLnBrk="1" latinLnBrk="0" hangingPunct="1">
        <a:lnSpc>
          <a:spcPct val="90000"/>
        </a:lnSpc>
        <a:spcBef>
          <a:spcPts val="1800"/>
        </a:spcBef>
        <a:buClr>
          <a:schemeClr val="accent5"/>
        </a:buClr>
        <a:buSzPct val="90000"/>
        <a:buFont typeface="Arial" pitchFamily="34" charset="0"/>
        <a:buChar char="•"/>
        <a:defRPr sz="2400" kern="1200">
          <a:solidFill>
            <a:schemeClr val="tx1"/>
          </a:solidFill>
          <a:latin typeface="+mn-lt"/>
          <a:ea typeface="+mn-ea"/>
          <a:cs typeface="+mn-cs"/>
        </a:defRPr>
      </a:lvl1pPr>
      <a:lvl2pPr marL="548640" indent="-228600" algn="l" defTabSz="914400" rtl="0" eaLnBrk="1" latinLnBrk="0" hangingPunct="1">
        <a:lnSpc>
          <a:spcPct val="90000"/>
        </a:lnSpc>
        <a:spcBef>
          <a:spcPts val="1200"/>
        </a:spcBef>
        <a:buClr>
          <a:schemeClr val="accent5"/>
        </a:buClr>
        <a:buSzPct val="90000"/>
        <a:buFont typeface="Arial" pitchFamily="34" charset="0"/>
        <a:buChar char="•"/>
        <a:defRPr sz="2000" kern="1200">
          <a:solidFill>
            <a:schemeClr val="tx1"/>
          </a:solidFill>
          <a:latin typeface="+mn-lt"/>
          <a:ea typeface="+mn-ea"/>
          <a:cs typeface="+mn-cs"/>
        </a:defRPr>
      </a:lvl2pPr>
      <a:lvl3pPr marL="822960" indent="-228600" algn="l" defTabSz="914400" rtl="0" eaLnBrk="1" latinLnBrk="0" hangingPunct="1">
        <a:lnSpc>
          <a:spcPct val="90000"/>
        </a:lnSpc>
        <a:spcBef>
          <a:spcPts val="800"/>
        </a:spcBef>
        <a:buClr>
          <a:schemeClr val="accent5"/>
        </a:buClr>
        <a:buSzPct val="90000"/>
        <a:buFont typeface="Arial" pitchFamily="34" charset="0"/>
        <a:buChar char="•"/>
        <a:defRPr sz="1800" kern="1200">
          <a:solidFill>
            <a:schemeClr val="tx1"/>
          </a:solidFill>
          <a:latin typeface="+mn-lt"/>
          <a:ea typeface="+mn-ea"/>
          <a:cs typeface="+mn-cs"/>
        </a:defRPr>
      </a:lvl3pPr>
      <a:lvl4pPr marL="1097280" indent="-182880" algn="l" defTabSz="914400" rtl="0" eaLnBrk="1" latinLnBrk="0" hangingPunct="1">
        <a:lnSpc>
          <a:spcPct val="90000"/>
        </a:lnSpc>
        <a:spcBef>
          <a:spcPts val="800"/>
        </a:spcBef>
        <a:buClr>
          <a:schemeClr val="accent5"/>
        </a:buClr>
        <a:buSzPct val="90000"/>
        <a:buFont typeface="Arial" pitchFamily="34" charset="0"/>
        <a:buChar char="•"/>
        <a:defRPr sz="1600" kern="1200">
          <a:solidFill>
            <a:schemeClr val="tx1"/>
          </a:solidFill>
          <a:latin typeface="+mn-lt"/>
          <a:ea typeface="+mn-ea"/>
          <a:cs typeface="+mn-cs"/>
        </a:defRPr>
      </a:lvl4pPr>
      <a:lvl5pPr marL="13258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5pPr>
      <a:lvl6pPr marL="15544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6pPr>
      <a:lvl7pPr marL="17830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7pPr>
      <a:lvl8pPr marL="20116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8pPr>
      <a:lvl9pPr marL="22402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6.xml"/><Relationship Id="rId4" Type="http://schemas.openxmlformats.org/officeDocument/2006/relationships/image" Target="../media/image14.png"/></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hyperlink" Target="https://www.academia.edu/35861509/Unit_51_Support_Individuals_at_End_of_Life_Outline_legal_requirements_and_agreed_ways_of_working_designed_to_protect_the_" TargetMode="External"/><Relationship Id="rId2" Type="http://schemas.openxmlformats.org/officeDocument/2006/relationships/hyperlink" Target="https://abodehospiceandhomehealth.com/hospice-and-palliative-care-whats-the-difference/" TargetMode="External"/><Relationship Id="rId1" Type="http://schemas.openxmlformats.org/officeDocument/2006/relationships/slideLayout" Target="../slideLayouts/slideLayout6.xml"/><Relationship Id="rId5" Type="http://schemas.openxmlformats.org/officeDocument/2006/relationships/hyperlink" Target="https://www.cqc.org.uk/guidance-providers/gps/gp-mythbusters/gp-mythbuster-105-do-not-attempt-cardiopulmonary-resuscitation-dnacpr" TargetMode="External"/><Relationship Id="rId4" Type="http://schemas.openxmlformats.org/officeDocument/2006/relationships/hyperlink" Target="https://www.ageuk.org.uk/information-advice/money-legal/legal-issues/advance-decisions/"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mariecurie.org.uk/globalassets/media/documents/policy/marie-curie-and-apm-survey-analysis-12.01.22-1.pdf" TargetMode="External"/><Relationship Id="rId2" Type="http://schemas.openxmlformats.org/officeDocument/2006/relationships/hyperlink" Target="https://curahpc.com/blog/categorised/view/1/hospice-and-health" TargetMode="External"/><Relationship Id="rId1" Type="http://schemas.openxmlformats.org/officeDocument/2006/relationships/slideLayout" Target="../slideLayouts/slideLayout6.xml"/><Relationship Id="rId5" Type="http://schemas.openxmlformats.org/officeDocument/2006/relationships/hyperlink" Target="https://www.dyingwell.co.uk/what-is-assisted-suicide-difference/" TargetMode="External"/><Relationship Id="rId4" Type="http://schemas.openxmlformats.org/officeDocument/2006/relationships/hyperlink" Target="https://dailycaring.com/what-is-a-dnr-do-not-resuscitate/"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98033/National_Service_Framework_for_Older_People.pdf" TargetMode="External"/><Relationship Id="rId2" Type="http://schemas.openxmlformats.org/officeDocument/2006/relationships/hyperlink" Target="https://everhearthospice.org/palliative-care-vs-hospice-what-is-the-difference" TargetMode="External"/><Relationship Id="rId1" Type="http://schemas.openxmlformats.org/officeDocument/2006/relationships/slideLayout" Target="../slideLayouts/slideLayout6.xml"/><Relationship Id="rId6" Type="http://schemas.openxmlformats.org/officeDocument/2006/relationships/hyperlink" Target="https://www.psychiatrictimes.com/view/second-country-practicing-medical-euthanasia-drops-bomb" TargetMode="External"/><Relationship Id="rId5" Type="http://schemas.openxmlformats.org/officeDocument/2006/relationships/hyperlink" Target="https://www.mariecurie.org.uk/professionals/palliative-care-knowledge-zone/proving-good-quality-care/a-guide-to-end-of-life-services" TargetMode="External"/><Relationship Id="rId4" Type="http://schemas.openxmlformats.org/officeDocument/2006/relationships/hyperlink" Target="https://www.homage.sg/health/palliative-care/"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hgs.uhb.nhs.uk/palliative-and-end-of-life-care/" TargetMode="External"/><Relationship Id="rId2" Type="http://schemas.openxmlformats.org/officeDocument/2006/relationships/hyperlink" Target="https://www.nhs.uk/conditions/end-of-life-care/what-it-involves-and-when-it-starts/" TargetMode="External"/><Relationship Id="rId1" Type="http://schemas.openxmlformats.org/officeDocument/2006/relationships/slideLayout" Target="../slideLayouts/slideLayout6.xml"/><Relationship Id="rId6" Type="http://schemas.openxmlformats.org/officeDocument/2006/relationships/hyperlink" Target="https://www.careershodh.com/maslows-need-hierarchy-theory-of-motivation/" TargetMode="External"/><Relationship Id="rId5" Type="http://schemas.openxmlformats.org/officeDocument/2006/relationships/hyperlink" Target="https://www.nhs.uk/conditions/euthanasia-and-assisted-suicide/" TargetMode="External"/><Relationship Id="rId4" Type="http://schemas.openxmlformats.org/officeDocument/2006/relationships/hyperlink" Target="https://www.nhs.uk/conditions/end-of-life-care/hospital-care/"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www.bbc.co.uk/news/uk-wales-59405656" TargetMode="External"/><Relationship Id="rId2" Type="http://schemas.openxmlformats.org/officeDocument/2006/relationships/hyperlink" Target="https://journals.sagepub.com/doi/pdf/10.1177/09/11/" TargetMode="External"/><Relationship Id="rId1" Type="http://schemas.openxmlformats.org/officeDocument/2006/relationships/slideLayout" Target="../slideLayouts/slideLayout6.xml"/><Relationship Id="rId5" Type="http://schemas.openxmlformats.org/officeDocument/2006/relationships/hyperlink" Target="https://www.statista.com/chart/28133/assisted-dying-world-map/" TargetMode="External"/><Relationship Id="rId4" Type="http://schemas.openxmlformats.org/officeDocument/2006/relationships/hyperlink" Target="https://medicine.missouri.edu/centers-institutes-labs/healthethics/faq/euthanasia#:~:text=Euthanasia%20is%20the%20practice%20of,%E2%80%9Cthanatos%E2%80%9D%20(death)"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lordslibrary.parliament.uk/assisted-dying-bill-hl%20/" TargetMode="External"/><Relationship Id="rId2" Type="http://schemas.openxmlformats.org/officeDocument/2006/relationships/hyperlink" Target="https://trustedcaskets.com/blogs/news/end-of-life-care-providing-care-and-comfort-of-your-loved-ones." TargetMode="External"/><Relationship Id="rId1" Type="http://schemas.openxmlformats.org/officeDocument/2006/relationships/slideLayout" Target="../slideLayouts/slideLayout6.xml"/><Relationship Id="rId5" Type="http://schemas.openxmlformats.org/officeDocument/2006/relationships/hyperlink" Target="https://en.wikipedia.org/wiki/Disengagement_theory/" TargetMode="External"/><Relationship Id="rId4" Type="http://schemas.openxmlformats.org/officeDocument/2006/relationships/hyperlink" Target="https://www.magonlinelibrary.com/doi/abs/10.12968/bjca.2021.005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51085" y="-330921"/>
            <a:ext cx="8686800" cy="1464906"/>
          </a:xfrm>
        </p:spPr>
        <p:txBody>
          <a:bodyPr>
            <a:normAutofit/>
          </a:bodyPr>
          <a:lstStyle/>
          <a:p>
            <a:r>
              <a:rPr lang="en-US" sz="4000" dirty="0" smtClean="0">
                <a:latin typeface="Arial Black" panose="020B0A04020102020204" pitchFamily="34" charset="0"/>
              </a:rPr>
              <a:t>END OF LIFE CARE.</a:t>
            </a:r>
            <a:endParaRPr lang="en-US" sz="4000" dirty="0">
              <a:latin typeface="Arial Black" panose="020B0A04020102020204" pitchFamily="34" charset="0"/>
            </a:endParaRPr>
          </a:p>
        </p:txBody>
      </p:sp>
      <p:sp>
        <p:nvSpPr>
          <p:cNvPr id="3" name="Subtitle 2"/>
          <p:cNvSpPr>
            <a:spLocks noGrp="1"/>
          </p:cNvSpPr>
          <p:nvPr>
            <p:ph type="subTitle" idx="1"/>
          </p:nvPr>
        </p:nvSpPr>
        <p:spPr>
          <a:xfrm>
            <a:off x="253999" y="4252686"/>
            <a:ext cx="8686800" cy="2177143"/>
          </a:xfrm>
        </p:spPr>
        <p:txBody>
          <a:bodyPr>
            <a:normAutofit/>
          </a:bodyPr>
          <a:lstStyle/>
          <a:p>
            <a:r>
              <a:rPr lang="en-US" dirty="0"/>
              <a:t>Name: Yasmin Azam </a:t>
            </a:r>
          </a:p>
          <a:p>
            <a:r>
              <a:rPr lang="en-US" dirty="0"/>
              <a:t>Student number: 2013925</a:t>
            </a:r>
          </a:p>
          <a:p>
            <a:r>
              <a:rPr lang="en-US" dirty="0"/>
              <a:t>Module Name: living With Care : The Older Person</a:t>
            </a:r>
          </a:p>
          <a:p>
            <a:r>
              <a:rPr lang="en-US" dirty="0"/>
              <a:t>Module Code: BMHP6009</a:t>
            </a:r>
          </a:p>
          <a:p>
            <a:r>
              <a:rPr lang="en-US" dirty="0"/>
              <a:t>Lecturer Name: Joanne Davies</a:t>
            </a:r>
          </a:p>
          <a:p>
            <a:r>
              <a:rPr lang="en-US" dirty="0"/>
              <a:t>Assignment Tile: Component 1</a:t>
            </a:r>
          </a:p>
          <a:p>
            <a:endParaRPr lang="en-US" dirty="0" smtClean="0"/>
          </a:p>
        </p:txBody>
      </p:sp>
    </p:spTree>
    <p:extLst>
      <p:ext uri="{BB962C8B-B14F-4D97-AF65-F5344CB8AC3E}">
        <p14:creationId xmlns:p14="http://schemas.microsoft.com/office/powerpoint/2010/main" val="2370110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0" y="-297225"/>
            <a:ext cx="10058400" cy="1188720"/>
          </a:xfrm>
        </p:spPr>
        <p:txBody>
          <a:bodyPr/>
          <a:lstStyle/>
          <a:p>
            <a:r>
              <a:rPr lang="en-US" dirty="0" smtClean="0"/>
              <a:t>CONTENTS PAGE </a:t>
            </a:r>
            <a:endParaRPr lang="en-US" dirty="0"/>
          </a:p>
        </p:txBody>
      </p:sp>
      <p:sp>
        <p:nvSpPr>
          <p:cNvPr id="3" name="Content Placeholder 2"/>
          <p:cNvSpPr>
            <a:spLocks noGrp="1"/>
          </p:cNvSpPr>
          <p:nvPr>
            <p:ph idx="1"/>
          </p:nvPr>
        </p:nvSpPr>
        <p:spPr>
          <a:xfrm>
            <a:off x="827315" y="1160417"/>
            <a:ext cx="10842170" cy="4979125"/>
          </a:xfrm>
        </p:spPr>
        <p:txBody>
          <a:bodyPr>
            <a:normAutofit/>
          </a:bodyPr>
          <a:lstStyle/>
          <a:p>
            <a:pPr marL="0" indent="0">
              <a:buNone/>
            </a:pPr>
            <a:r>
              <a:rPr lang="en-US" sz="1800" dirty="0" smtClean="0">
                <a:latin typeface="Arial" panose="020B0604020202020204" pitchFamily="34" charset="0"/>
                <a:cs typeface="Arial" panose="020B0604020202020204" pitchFamily="34" charset="0"/>
              </a:rPr>
              <a:t>Title page …………………………………………………………..1</a:t>
            </a:r>
          </a:p>
          <a:p>
            <a:pPr marL="0" indent="0">
              <a:buNone/>
            </a:pPr>
            <a:r>
              <a:rPr lang="en-US" sz="1800" dirty="0" smtClean="0">
                <a:latin typeface="Arial" panose="020B0604020202020204" pitchFamily="34" charset="0"/>
                <a:cs typeface="Arial" panose="020B0604020202020204" pitchFamily="34" charset="0"/>
              </a:rPr>
              <a:t>Contents ……………………………………………………………2 &amp;3</a:t>
            </a:r>
            <a:endParaRPr lang="en-US" sz="1800" dirty="0" smtClean="0">
              <a:latin typeface="Arial" panose="020B0604020202020204" pitchFamily="34" charset="0"/>
              <a:cs typeface="Arial" panose="020B0604020202020204" pitchFamily="34" charset="0"/>
            </a:endParaRPr>
          </a:p>
          <a:p>
            <a:pPr marL="0" indent="0">
              <a:buNone/>
            </a:pPr>
            <a:r>
              <a:rPr lang="en-US" sz="1800" dirty="0" smtClean="0">
                <a:latin typeface="Arial" panose="020B0604020202020204" pitchFamily="34" charset="0"/>
                <a:cs typeface="Arial" panose="020B0604020202020204" pitchFamily="34" charset="0"/>
              </a:rPr>
              <a:t>Introduction………………………………………………………..4</a:t>
            </a:r>
          </a:p>
          <a:p>
            <a:pPr marL="0" indent="0">
              <a:buNone/>
            </a:pPr>
            <a:r>
              <a:rPr lang="en-US" sz="1800" dirty="0" smtClean="0">
                <a:latin typeface="Arial" panose="020B0604020202020204" pitchFamily="34" charset="0"/>
                <a:cs typeface="Arial" panose="020B0604020202020204" pitchFamily="34" charset="0"/>
              </a:rPr>
              <a:t>What Is End Of Life care……………………………………….5 &amp; 6</a:t>
            </a:r>
          </a:p>
          <a:p>
            <a:pPr marL="0" indent="0">
              <a:buNone/>
            </a:pPr>
            <a:r>
              <a:rPr lang="en-US" sz="1800" dirty="0" smtClean="0">
                <a:latin typeface="Arial" panose="020B0604020202020204" pitchFamily="34" charset="0"/>
                <a:cs typeface="Arial" panose="020B0604020202020204" pitchFamily="34" charset="0"/>
              </a:rPr>
              <a:t>Palliative care………………………………………………………..7 &amp; 8</a:t>
            </a:r>
          </a:p>
          <a:p>
            <a:pPr marL="0" indent="0">
              <a:buNone/>
            </a:pPr>
            <a:r>
              <a:rPr lang="en-US" sz="1800" dirty="0" smtClean="0">
                <a:latin typeface="Arial" panose="020B0604020202020204" pitchFamily="34" charset="0"/>
                <a:cs typeface="Arial" panose="020B0604020202020204" pitchFamily="34" charset="0"/>
              </a:rPr>
              <a:t>Support And Care Available In Different Settings…....9</a:t>
            </a:r>
          </a:p>
          <a:p>
            <a:pPr marL="0" indent="0">
              <a:buNone/>
            </a:pPr>
            <a:r>
              <a:rPr lang="en-US" sz="1800" dirty="0" smtClean="0">
                <a:latin typeface="Arial" panose="020B0604020202020204" pitchFamily="34" charset="0"/>
                <a:cs typeface="Arial" panose="020B0604020202020204" pitchFamily="34" charset="0"/>
              </a:rPr>
              <a:t>Hospice Care Or Palliative Care …………………...10 &amp; 11</a:t>
            </a:r>
          </a:p>
          <a:p>
            <a:pPr marL="0" indent="0">
              <a:buNone/>
            </a:pPr>
            <a:r>
              <a:rPr lang="en-US" sz="1800" dirty="0" smtClean="0">
                <a:latin typeface="Arial" panose="020B0604020202020204" pitchFamily="34" charset="0"/>
                <a:cs typeface="Arial" panose="020B0604020202020204" pitchFamily="34" charset="0"/>
              </a:rPr>
              <a:t>Hospital Care And Palliative Care …………………12 &amp; 13</a:t>
            </a:r>
          </a:p>
          <a:p>
            <a:pPr marL="0" indent="0">
              <a:buNone/>
            </a:pPr>
            <a:r>
              <a:rPr lang="en-US" sz="1800" dirty="0" smtClean="0">
                <a:latin typeface="Arial" panose="020B0604020202020204" pitchFamily="34" charset="0"/>
                <a:cs typeface="Arial" panose="020B0604020202020204" pitchFamily="34" charset="0"/>
              </a:rPr>
              <a:t>Hospital Care During End Of Life………………………………….14</a:t>
            </a:r>
          </a:p>
          <a:p>
            <a:pPr marL="0" indent="0">
              <a:buNone/>
            </a:pPr>
            <a:r>
              <a:rPr lang="en-US" sz="1800" dirty="0" smtClean="0">
                <a:latin typeface="Arial" panose="020B0604020202020204" pitchFamily="34" charset="0"/>
                <a:cs typeface="Arial" panose="020B0604020202020204" pitchFamily="34" charset="0"/>
              </a:rPr>
              <a:t>Home Care During End Of Life…………………………………….15 -18</a:t>
            </a:r>
          </a:p>
          <a:p>
            <a:pPr marL="0" indent="0">
              <a:buNone/>
            </a:pPr>
            <a:endParaRPr lang="en-US" sz="1800" dirty="0" smtClean="0">
              <a:latin typeface="Arial" panose="020B0604020202020204" pitchFamily="34" charset="0"/>
              <a:cs typeface="Arial" panose="020B0604020202020204" pitchFamily="34" charset="0"/>
            </a:endParaRPr>
          </a:p>
          <a:p>
            <a:pPr marL="0" indent="0">
              <a:buNone/>
            </a:pPr>
            <a:endParaRPr lang="en-US" dirty="0" smtClean="0"/>
          </a:p>
          <a:p>
            <a:pPr marL="0" indent="0">
              <a:buNone/>
            </a:pPr>
            <a:endParaRPr lang="en-US" dirty="0" smtClean="0"/>
          </a:p>
          <a:p>
            <a:pPr marL="0" indent="0">
              <a:buNone/>
            </a:pPr>
            <a:endParaRPr lang="en-US" dirty="0" smtClean="0"/>
          </a:p>
          <a:p>
            <a:pPr marL="0" indent="0">
              <a:buNone/>
            </a:pPr>
            <a:endParaRPr lang="en-US" dirty="0" smtClean="0"/>
          </a:p>
          <a:p>
            <a:pPr marL="0" indent="0">
              <a:buNone/>
            </a:pPr>
            <a:endParaRPr lang="en-US" dirty="0" smtClean="0"/>
          </a:p>
          <a:p>
            <a:pPr marL="0" indent="0">
              <a:buNone/>
            </a:pPr>
            <a:endParaRPr lang="en-US" dirty="0" smtClean="0"/>
          </a:p>
          <a:p>
            <a:pPr marL="0" indent="0">
              <a:buNone/>
            </a:pPr>
            <a:endParaRPr lang="en-US" dirty="0"/>
          </a:p>
        </p:txBody>
      </p:sp>
    </p:spTree>
    <p:extLst>
      <p:ext uri="{BB962C8B-B14F-4D97-AF65-F5344CB8AC3E}">
        <p14:creationId xmlns:p14="http://schemas.microsoft.com/office/powerpoint/2010/main" val="2253536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0" y="-297225"/>
            <a:ext cx="10058400" cy="1188720"/>
          </a:xfrm>
        </p:spPr>
        <p:txBody>
          <a:bodyPr/>
          <a:lstStyle/>
          <a:p>
            <a:r>
              <a:rPr lang="en-US" dirty="0" smtClean="0"/>
              <a:t>CONTENTS PAGE </a:t>
            </a:r>
            <a:endParaRPr lang="en-US" dirty="0"/>
          </a:p>
        </p:txBody>
      </p:sp>
      <p:sp>
        <p:nvSpPr>
          <p:cNvPr id="3" name="Content Placeholder 2"/>
          <p:cNvSpPr>
            <a:spLocks noGrp="1"/>
          </p:cNvSpPr>
          <p:nvPr>
            <p:ph idx="1"/>
          </p:nvPr>
        </p:nvSpPr>
        <p:spPr>
          <a:xfrm>
            <a:off x="232229" y="1160417"/>
            <a:ext cx="11437256" cy="4979125"/>
          </a:xfrm>
        </p:spPr>
        <p:txBody>
          <a:bodyPr>
            <a:normAutofit/>
          </a:bodyPr>
          <a:lstStyle/>
          <a:p>
            <a:pPr marL="0" indent="0">
              <a:buNone/>
            </a:pPr>
            <a:endParaRPr lang="en-US" sz="4800" dirty="0" smtClean="0">
              <a:latin typeface="Arial" panose="020B0604020202020204" pitchFamily="34" charset="0"/>
              <a:cs typeface="Arial" panose="020B0604020202020204" pitchFamily="34" charset="0"/>
            </a:endParaRPr>
          </a:p>
          <a:p>
            <a:pPr marL="0" indent="0">
              <a:buNone/>
            </a:pPr>
            <a:endParaRPr lang="en-US" sz="4800" dirty="0" smtClean="0">
              <a:latin typeface="Arial" panose="020B0604020202020204" pitchFamily="34" charset="0"/>
              <a:cs typeface="Arial" panose="020B0604020202020204" pitchFamily="34" charset="0"/>
            </a:endParaRPr>
          </a:p>
          <a:p>
            <a:pPr marL="0" indent="0">
              <a:buNone/>
            </a:pPr>
            <a:endParaRPr lang="en-US" sz="4800" dirty="0" smtClean="0">
              <a:latin typeface="Arial" panose="020B0604020202020204" pitchFamily="34" charset="0"/>
              <a:cs typeface="Arial" panose="020B0604020202020204" pitchFamily="34" charset="0"/>
            </a:endParaRPr>
          </a:p>
          <a:p>
            <a:pPr marL="0" indent="0">
              <a:buNone/>
            </a:pPr>
            <a:endParaRPr lang="en-US" dirty="0" smtClean="0"/>
          </a:p>
          <a:p>
            <a:pPr marL="0" indent="0">
              <a:buNone/>
            </a:pPr>
            <a:endParaRPr lang="en-US" dirty="0" smtClean="0"/>
          </a:p>
          <a:p>
            <a:pPr marL="0" indent="0">
              <a:buNone/>
            </a:pPr>
            <a:endParaRPr lang="en-US" dirty="0" smtClean="0"/>
          </a:p>
          <a:p>
            <a:pPr marL="0" indent="0">
              <a:buNone/>
            </a:pPr>
            <a:endParaRPr lang="en-US" dirty="0" smtClean="0"/>
          </a:p>
          <a:p>
            <a:pPr marL="0" indent="0">
              <a:buNone/>
            </a:pPr>
            <a:endParaRPr lang="en-US" dirty="0" smtClean="0"/>
          </a:p>
          <a:p>
            <a:pPr marL="0" indent="0">
              <a:buNone/>
            </a:pPr>
            <a:endParaRPr lang="en-US" dirty="0" smtClean="0"/>
          </a:p>
          <a:p>
            <a:pPr marL="0" indent="0">
              <a:buNone/>
            </a:pPr>
            <a:endParaRPr lang="en-US" dirty="0"/>
          </a:p>
        </p:txBody>
      </p:sp>
      <p:sp>
        <p:nvSpPr>
          <p:cNvPr id="4" name="TextBox 3"/>
          <p:cNvSpPr txBox="1"/>
          <p:nvPr/>
        </p:nvSpPr>
        <p:spPr>
          <a:xfrm>
            <a:off x="391886" y="1364342"/>
            <a:ext cx="11466285" cy="5493812"/>
          </a:xfrm>
          <a:prstGeom prst="rect">
            <a:avLst/>
          </a:prstGeom>
          <a:noFill/>
        </p:spPr>
        <p:txBody>
          <a:bodyPr wrap="square" rtlCol="0">
            <a:spAutoFit/>
          </a:bodyPr>
          <a:lstStyle/>
          <a:p>
            <a:pPr>
              <a:lnSpc>
                <a:spcPct val="150000"/>
              </a:lnSpc>
            </a:pPr>
            <a:r>
              <a:rPr lang="en-US" dirty="0" smtClean="0">
                <a:latin typeface="Arial" panose="020B0604020202020204" pitchFamily="34" charset="0"/>
                <a:cs typeface="Arial" panose="020B0604020202020204" pitchFamily="34" charset="0"/>
              </a:rPr>
              <a:t>The Gap Between The Need Of Availability In End Of Life Care……………………19 &amp;20.</a:t>
            </a:r>
          </a:p>
          <a:p>
            <a:pPr>
              <a:lnSpc>
                <a:spcPct val="150000"/>
              </a:lnSpc>
            </a:pPr>
            <a:r>
              <a:rPr lang="en-US" dirty="0" smtClean="0">
                <a:latin typeface="Arial" panose="020B0604020202020204" pitchFamily="34" charset="0"/>
                <a:cs typeface="Arial" panose="020B0604020202020204" pitchFamily="34" charset="0"/>
              </a:rPr>
              <a:t>Planning Of The End Of Life Care………………………………………………………21-25</a:t>
            </a:r>
          </a:p>
          <a:p>
            <a:pPr>
              <a:lnSpc>
                <a:spcPct val="150000"/>
              </a:lnSpc>
            </a:pPr>
            <a:r>
              <a:rPr lang="en-US" dirty="0" smtClean="0">
                <a:latin typeface="Arial" panose="020B0604020202020204" pitchFamily="34" charset="0"/>
                <a:cs typeface="Arial" panose="020B0604020202020204" pitchFamily="34" charset="0"/>
              </a:rPr>
              <a:t>What Is Euthanasia…………………………………………………………………….....26</a:t>
            </a:r>
          </a:p>
          <a:p>
            <a:pPr>
              <a:lnSpc>
                <a:spcPct val="150000"/>
              </a:lnSpc>
            </a:pPr>
            <a:r>
              <a:rPr lang="en-US" dirty="0" smtClean="0">
                <a:latin typeface="Arial" panose="020B0604020202020204" pitchFamily="34" charset="0"/>
                <a:cs typeface="Arial" panose="020B0604020202020204" pitchFamily="34" charset="0"/>
              </a:rPr>
              <a:t>Assisted Suicide…………………………………………………………………………...27</a:t>
            </a:r>
          </a:p>
          <a:p>
            <a:pPr>
              <a:lnSpc>
                <a:spcPct val="150000"/>
              </a:lnSpc>
            </a:pPr>
            <a:r>
              <a:rPr lang="en-US" dirty="0" smtClean="0">
                <a:latin typeface="Arial" panose="020B0604020202020204" pitchFamily="34" charset="0"/>
                <a:cs typeface="Arial" panose="020B0604020202020204" pitchFamily="34" charset="0"/>
              </a:rPr>
              <a:t>The For And Against Regarding Euthanasia……………………………………………28-30</a:t>
            </a:r>
          </a:p>
          <a:p>
            <a:pPr>
              <a:lnSpc>
                <a:spcPct val="150000"/>
              </a:lnSpc>
            </a:pPr>
            <a:r>
              <a:rPr lang="en-US" dirty="0" smtClean="0">
                <a:latin typeface="Arial" panose="020B0604020202020204" pitchFamily="34" charset="0"/>
                <a:cs typeface="Arial" panose="020B0604020202020204" pitchFamily="34" charset="0"/>
              </a:rPr>
              <a:t>The Laws Governing Euthanasia………………………………………………………..31</a:t>
            </a:r>
          </a:p>
          <a:p>
            <a:pPr>
              <a:lnSpc>
                <a:spcPct val="150000"/>
              </a:lnSpc>
            </a:pPr>
            <a:r>
              <a:rPr lang="en-US" dirty="0" smtClean="0">
                <a:latin typeface="Arial" panose="020B0604020202020204" pitchFamily="34" charset="0"/>
                <a:cs typeface="Arial" panose="020B0604020202020204" pitchFamily="34" charset="0"/>
              </a:rPr>
              <a:t>The Law In Other Countries Regarding Euthanasia……………………....................32</a:t>
            </a:r>
          </a:p>
          <a:p>
            <a:pPr>
              <a:lnSpc>
                <a:spcPct val="150000"/>
              </a:lnSpc>
            </a:pPr>
            <a:r>
              <a:rPr lang="en-US" dirty="0" smtClean="0">
                <a:latin typeface="Arial" panose="020B0604020202020204" pitchFamily="34" charset="0"/>
                <a:cs typeface="Arial" panose="020B0604020202020204" pitchFamily="34" charset="0"/>
              </a:rPr>
              <a:t>Legislation And Policy Relevant To Older People At The End Of Life ………………33 </a:t>
            </a:r>
          </a:p>
          <a:p>
            <a:pPr>
              <a:lnSpc>
                <a:spcPct val="150000"/>
              </a:lnSpc>
            </a:pPr>
            <a:r>
              <a:rPr lang="en-US" dirty="0" smtClean="0">
                <a:latin typeface="Arial" panose="020B0604020202020204" pitchFamily="34" charset="0"/>
                <a:cs typeface="Arial" panose="020B0604020202020204" pitchFamily="34" charset="0"/>
              </a:rPr>
              <a:t>Maslow Theory……………………………………………………………………...........34</a:t>
            </a:r>
          </a:p>
          <a:p>
            <a:pPr>
              <a:lnSpc>
                <a:spcPct val="150000"/>
              </a:lnSpc>
            </a:pPr>
            <a:r>
              <a:rPr lang="en-US" dirty="0" smtClean="0">
                <a:latin typeface="Arial" panose="020B0604020202020204" pitchFamily="34" charset="0"/>
                <a:cs typeface="Arial" panose="020B0604020202020204" pitchFamily="34" charset="0"/>
              </a:rPr>
              <a:t>Disengagement And Activity Theory……………………………………………….......35</a:t>
            </a:r>
          </a:p>
          <a:p>
            <a:pPr>
              <a:lnSpc>
                <a:spcPct val="150000"/>
              </a:lnSpc>
            </a:pPr>
            <a:r>
              <a:rPr lang="en-US" dirty="0" smtClean="0">
                <a:latin typeface="Arial" panose="020B0604020202020204" pitchFamily="34" charset="0"/>
                <a:cs typeface="Arial" panose="020B0604020202020204" pitchFamily="34" charset="0"/>
              </a:rPr>
              <a:t>Conclusion…………………………………………………………………………….......36</a:t>
            </a:r>
          </a:p>
          <a:p>
            <a:pPr>
              <a:lnSpc>
                <a:spcPct val="150000"/>
              </a:lnSpc>
            </a:pPr>
            <a:r>
              <a:rPr lang="en-US" dirty="0" smtClean="0">
                <a:latin typeface="Arial" panose="020B0604020202020204" pitchFamily="34" charset="0"/>
                <a:cs typeface="Arial" panose="020B0604020202020204" pitchFamily="34" charset="0"/>
              </a:rPr>
              <a:t>Recommendation…………………………………………………………………………37</a:t>
            </a:r>
            <a:endParaRPr lang="en-GB" dirty="0">
              <a:latin typeface="Arial" panose="020B0604020202020204" pitchFamily="34" charset="0"/>
              <a:cs typeface="Arial" panose="020B0604020202020204" pitchFamily="34" charset="0"/>
            </a:endParaRPr>
          </a:p>
          <a:p>
            <a:pPr>
              <a:lnSpc>
                <a:spcPct val="150000"/>
              </a:lnSpc>
            </a:pPr>
            <a:r>
              <a:rPr lang="en-US" dirty="0" smtClean="0">
                <a:latin typeface="Arial" panose="020B0604020202020204" pitchFamily="34" charset="0"/>
                <a:cs typeface="Arial" panose="020B0604020202020204" pitchFamily="34" charset="0"/>
              </a:rPr>
              <a:t>References………………………………………………………………………….........38-43</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9888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09109" y="142557"/>
            <a:ext cx="5856514" cy="1188720"/>
          </a:xfrm>
        </p:spPr>
        <p:txBody>
          <a:bodyPr/>
          <a:lstStyle/>
          <a:p>
            <a:r>
              <a:rPr lang="en-US" b="1" dirty="0"/>
              <a:t>INTRODUCTION</a:t>
            </a:r>
            <a:endParaRPr lang="en-US" b="1" dirty="0"/>
          </a:p>
        </p:txBody>
      </p:sp>
      <p:pic>
        <p:nvPicPr>
          <p:cNvPr id="4" name="Content Placeholder 3"/>
          <p:cNvPicPr>
            <a:picLocks noGrp="1" noChangeAspect="1"/>
          </p:cNvPicPr>
          <p:nvPr>
            <p:ph idx="1"/>
          </p:nvPr>
        </p:nvPicPr>
        <p:blipFill>
          <a:blip r:embed="rId2"/>
          <a:stretch>
            <a:fillRect/>
          </a:stretch>
        </p:blipFill>
        <p:spPr>
          <a:xfrm>
            <a:off x="8732965" y="1961725"/>
            <a:ext cx="3127519" cy="3950550"/>
          </a:xfrm>
          <a:prstGeom prst="rect">
            <a:avLst/>
          </a:prstGeom>
        </p:spPr>
      </p:pic>
      <p:pic>
        <p:nvPicPr>
          <p:cNvPr id="7" name="Picture 6"/>
          <p:cNvPicPr>
            <a:picLocks noChangeAspect="1"/>
          </p:cNvPicPr>
          <p:nvPr/>
        </p:nvPicPr>
        <p:blipFill>
          <a:blip r:embed="rId3"/>
          <a:stretch>
            <a:fillRect/>
          </a:stretch>
        </p:blipFill>
        <p:spPr>
          <a:xfrm>
            <a:off x="8726868" y="6170693"/>
            <a:ext cx="3133616" cy="493819"/>
          </a:xfrm>
          <a:prstGeom prst="rect">
            <a:avLst/>
          </a:prstGeom>
        </p:spPr>
      </p:pic>
      <p:sp>
        <p:nvSpPr>
          <p:cNvPr id="11" name="TextBox 10"/>
          <p:cNvSpPr txBox="1"/>
          <p:nvPr/>
        </p:nvSpPr>
        <p:spPr>
          <a:xfrm>
            <a:off x="687977" y="2686594"/>
            <a:ext cx="7889966" cy="3139321"/>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In this presentation </a:t>
            </a:r>
            <a:r>
              <a:rPr lang="en-US" sz="2000" dirty="0" err="1">
                <a:latin typeface="Arial" panose="020B0604020202020204" pitchFamily="34" charset="0"/>
                <a:cs typeface="Arial" panose="020B0604020202020204" pitchFamily="34" charset="0"/>
              </a:rPr>
              <a:t>i</a:t>
            </a:r>
            <a:r>
              <a:rPr lang="en-US" sz="2000" dirty="0" smtClean="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will be </a:t>
            </a:r>
            <a:r>
              <a:rPr lang="en-US" sz="2000" dirty="0" smtClean="0">
                <a:latin typeface="Arial" panose="020B0604020202020204" pitchFamily="34" charset="0"/>
                <a:cs typeface="Arial" panose="020B0604020202020204" pitchFamily="34" charset="0"/>
              </a:rPr>
              <a:t>talking </a:t>
            </a:r>
            <a:r>
              <a:rPr lang="en-US" sz="2000" dirty="0">
                <a:latin typeface="Arial" panose="020B0604020202020204" pitchFamily="34" charset="0"/>
                <a:cs typeface="Arial" panose="020B0604020202020204" pitchFamily="34" charset="0"/>
              </a:rPr>
              <a:t>about and </a:t>
            </a:r>
            <a:r>
              <a:rPr lang="en-US" sz="2000" dirty="0" smtClean="0">
                <a:latin typeface="Arial" panose="020B0604020202020204" pitchFamily="34" charset="0"/>
                <a:cs typeface="Arial" panose="020B0604020202020204" pitchFamily="34" charset="0"/>
              </a:rPr>
              <a:t>looking </a:t>
            </a:r>
            <a:r>
              <a:rPr lang="en-US" sz="2000" dirty="0">
                <a:latin typeface="Arial" panose="020B0604020202020204" pitchFamily="34" charset="0"/>
                <a:cs typeface="Arial" panose="020B0604020202020204" pitchFamily="34" charset="0"/>
              </a:rPr>
              <a:t>at a variety of topics related to end-of-life </a:t>
            </a:r>
            <a:r>
              <a:rPr lang="en-US" sz="2000" dirty="0" smtClean="0">
                <a:latin typeface="Arial" panose="020B0604020202020204" pitchFamily="34" charset="0"/>
                <a:cs typeface="Arial" panose="020B0604020202020204" pitchFamily="34" charset="0"/>
              </a:rPr>
              <a:t>care. I am going to explain </a:t>
            </a:r>
            <a:r>
              <a:rPr lang="en-US" sz="2000" dirty="0">
                <a:latin typeface="Arial" panose="020B0604020202020204" pitchFamily="34" charset="0"/>
                <a:cs typeface="Arial" panose="020B0604020202020204" pitchFamily="34" charset="0"/>
              </a:rPr>
              <a:t>what end-of-life care is</a:t>
            </a:r>
            <a:r>
              <a:rPr lang="en-US" sz="2000" dirty="0" smtClean="0">
                <a:latin typeface="Arial" panose="020B0604020202020204" pitchFamily="34" charset="0"/>
                <a:cs typeface="Arial" panose="020B0604020202020204" pitchFamily="34" charset="0"/>
              </a:rPr>
              <a:t>, and also </a:t>
            </a:r>
            <a:r>
              <a:rPr lang="en-US" sz="2000" dirty="0">
                <a:latin typeface="Arial" panose="020B0604020202020204" pitchFamily="34" charset="0"/>
                <a:cs typeface="Arial" panose="020B0604020202020204" pitchFamily="34" charset="0"/>
              </a:rPr>
              <a:t>the support and care </a:t>
            </a:r>
            <a:r>
              <a:rPr lang="en-US" sz="2000" dirty="0" smtClean="0">
                <a:latin typeface="Arial" panose="020B0604020202020204" pitchFamily="34" charset="0"/>
                <a:cs typeface="Arial" panose="020B0604020202020204" pitchFamily="34" charset="0"/>
              </a:rPr>
              <a:t>available whether that be  </a:t>
            </a:r>
            <a:r>
              <a:rPr lang="en-US" sz="2000" dirty="0">
                <a:latin typeface="Arial" panose="020B0604020202020204" pitchFamily="34" charset="0"/>
                <a:cs typeface="Arial" panose="020B0604020202020204" pitchFamily="34" charset="0"/>
              </a:rPr>
              <a:t>in hospitals, care homes, </a:t>
            </a:r>
            <a:r>
              <a:rPr lang="en-US" sz="2000" dirty="0" smtClean="0">
                <a:latin typeface="Arial" panose="020B0604020202020204" pitchFamily="34" charset="0"/>
                <a:cs typeface="Arial" panose="020B0604020202020204" pitchFamily="34" charset="0"/>
              </a:rPr>
              <a:t>or </a:t>
            </a:r>
            <a:r>
              <a:rPr lang="en-US" sz="2000" dirty="0">
                <a:latin typeface="Arial" panose="020B0604020202020204" pitchFamily="34" charset="0"/>
                <a:cs typeface="Arial" panose="020B0604020202020204" pitchFamily="34" charset="0"/>
              </a:rPr>
              <a:t>in your own home</a:t>
            </a:r>
            <a:r>
              <a:rPr lang="en-US" sz="2000" dirty="0" smtClean="0">
                <a:latin typeface="Arial" panose="020B0604020202020204" pitchFamily="34" charset="0"/>
                <a:cs typeface="Arial" panose="020B0604020202020204" pitchFamily="34" charset="0"/>
              </a:rPr>
              <a:t>. I will explain the </a:t>
            </a:r>
            <a:r>
              <a:rPr lang="en-US" sz="2000" dirty="0">
                <a:latin typeface="Arial" panose="020B0604020202020204" pitchFamily="34" charset="0"/>
                <a:cs typeface="Arial" panose="020B0604020202020204" pitchFamily="34" charset="0"/>
              </a:rPr>
              <a:t>Laws, policies, and </a:t>
            </a:r>
            <a:r>
              <a:rPr lang="en-US" sz="2000" dirty="0" smtClean="0">
                <a:latin typeface="Arial" panose="020B0604020202020204" pitchFamily="34" charset="0"/>
                <a:cs typeface="Arial" panose="020B0604020202020204" pitchFamily="34" charset="0"/>
              </a:rPr>
              <a:t>procedures that have to be followed. Planning for end of life care </a:t>
            </a:r>
            <a:r>
              <a:rPr lang="en-US" sz="2000" dirty="0">
                <a:latin typeface="Arial" panose="020B0604020202020204" pitchFamily="34" charset="0"/>
                <a:cs typeface="Arial" panose="020B0604020202020204" pitchFamily="34" charset="0"/>
              </a:rPr>
              <a:t>also </a:t>
            </a:r>
            <a:r>
              <a:rPr lang="en-US" sz="2000" dirty="0" smtClean="0">
                <a:latin typeface="Arial" panose="020B0604020202020204" pitchFamily="34" charset="0"/>
                <a:cs typeface="Arial" panose="020B0604020202020204" pitchFamily="34" charset="0"/>
              </a:rPr>
              <a:t>entail’s </a:t>
            </a:r>
            <a:r>
              <a:rPr lang="en-US" sz="2000" dirty="0">
                <a:latin typeface="Arial" panose="020B0604020202020204" pitchFamily="34" charset="0"/>
                <a:cs typeface="Arial" panose="020B0604020202020204" pitchFamily="34" charset="0"/>
              </a:rPr>
              <a:t>reviewing living wills and DNRs. </a:t>
            </a:r>
            <a:r>
              <a:rPr lang="en-US" sz="2000" dirty="0" smtClean="0">
                <a:latin typeface="Arial" panose="020B0604020202020204" pitchFamily="34" charset="0"/>
                <a:cs typeface="Arial" panose="020B0604020202020204" pitchFamily="34" charset="0"/>
              </a:rPr>
              <a:t>I am also </a:t>
            </a:r>
            <a:r>
              <a:rPr lang="en-US" sz="2000" dirty="0">
                <a:latin typeface="Arial" panose="020B0604020202020204" pitchFamily="34" charset="0"/>
                <a:cs typeface="Arial" panose="020B0604020202020204" pitchFamily="34" charset="0"/>
              </a:rPr>
              <a:t>going </a:t>
            </a:r>
            <a:r>
              <a:rPr lang="en-US" sz="2000" dirty="0" smtClean="0">
                <a:latin typeface="Arial" panose="020B0604020202020204" pitchFamily="34" charset="0"/>
                <a:cs typeface="Arial" panose="020B0604020202020204" pitchFamily="34" charset="0"/>
              </a:rPr>
              <a:t>to discuss </a:t>
            </a:r>
            <a:r>
              <a:rPr lang="en-US" sz="2000" dirty="0">
                <a:latin typeface="Arial" panose="020B0604020202020204" pitchFamily="34" charset="0"/>
                <a:cs typeface="Arial" panose="020B0604020202020204" pitchFamily="34" charset="0"/>
              </a:rPr>
              <a:t>about euthanasia and looking at the arguments connected to this. Policies and legislation in the </a:t>
            </a:r>
            <a:r>
              <a:rPr lang="en-US" sz="2000" dirty="0" smtClean="0">
                <a:latin typeface="Arial" panose="020B0604020202020204" pitchFamily="34" charset="0"/>
                <a:cs typeface="Arial" panose="020B0604020202020204" pitchFamily="34" charset="0"/>
              </a:rPr>
              <a:t>U.K and other countries regarding euthanasia will also be discussed.</a:t>
            </a:r>
          </a:p>
          <a:p>
            <a:endParaRPr lang="en-US" dirty="0"/>
          </a:p>
        </p:txBody>
      </p:sp>
    </p:spTree>
    <p:extLst>
      <p:ext uri="{BB962C8B-B14F-4D97-AF65-F5344CB8AC3E}">
        <p14:creationId xmlns:p14="http://schemas.microsoft.com/office/powerpoint/2010/main" val="1585734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6904" y="-143373"/>
            <a:ext cx="10058400" cy="1188720"/>
          </a:xfrm>
        </p:spPr>
        <p:txBody>
          <a:bodyPr>
            <a:normAutofit/>
          </a:bodyPr>
          <a:lstStyle/>
          <a:p>
            <a:r>
              <a:rPr lang="en-US" sz="4000" b="1" dirty="0" smtClean="0"/>
              <a:t>WHAT IS END OF LIFE CARE </a:t>
            </a:r>
            <a:endParaRPr lang="en-US" sz="4000" b="1" dirty="0"/>
          </a:p>
        </p:txBody>
      </p:sp>
      <p:sp>
        <p:nvSpPr>
          <p:cNvPr id="4" name="Content Placeholder 3"/>
          <p:cNvSpPr>
            <a:spLocks noGrp="1"/>
          </p:cNvSpPr>
          <p:nvPr>
            <p:ph sz="half" idx="2"/>
          </p:nvPr>
        </p:nvSpPr>
        <p:spPr>
          <a:xfrm>
            <a:off x="953589" y="1577293"/>
            <a:ext cx="10962640" cy="4271963"/>
          </a:xfrm>
        </p:spPr>
        <p:txBody>
          <a:bodyPr>
            <a:normAutofit fontScale="85000" lnSpcReduction="20000"/>
          </a:bodyPr>
          <a:lstStyle/>
          <a:p>
            <a:pPr marL="0" indent="0">
              <a:lnSpc>
                <a:spcPct val="110000"/>
              </a:lnSpc>
              <a:buNone/>
            </a:pPr>
            <a:r>
              <a:rPr lang="en-US" sz="2200" dirty="0">
                <a:latin typeface="Arial" panose="020B0604020202020204" pitchFamily="34" charset="0"/>
                <a:cs typeface="Arial" panose="020B0604020202020204" pitchFamily="34" charset="0"/>
              </a:rPr>
              <a:t>End of life care is a form of palliative care you receive when you're close to the end of life. </a:t>
            </a:r>
          </a:p>
          <a:p>
            <a:pPr>
              <a:lnSpc>
                <a:spcPct val="110000"/>
              </a:lnSpc>
            </a:pPr>
            <a:r>
              <a:rPr lang="en-US" sz="2200" dirty="0" smtClean="0">
                <a:latin typeface="Arial" panose="020B0604020202020204" pitchFamily="34" charset="0"/>
                <a:cs typeface="Arial" panose="020B0604020202020204" pitchFamily="34" charset="0"/>
              </a:rPr>
              <a:t>Assistance for persons in their final months or years of life.</a:t>
            </a:r>
          </a:p>
          <a:p>
            <a:pPr>
              <a:lnSpc>
                <a:spcPct val="110000"/>
              </a:lnSpc>
            </a:pPr>
            <a:r>
              <a:rPr lang="en-US" sz="2200" dirty="0" smtClean="0">
                <a:latin typeface="Arial" panose="020B0604020202020204" pitchFamily="34" charset="0"/>
                <a:cs typeface="Arial" panose="020B0604020202020204" pitchFamily="34" charset="0"/>
              </a:rPr>
              <a:t>Living as comftabily as possible until death and dying with dignity.</a:t>
            </a:r>
          </a:p>
          <a:p>
            <a:pPr>
              <a:lnSpc>
                <a:spcPct val="110000"/>
              </a:lnSpc>
            </a:pPr>
            <a:r>
              <a:rPr lang="en-US" sz="2200" dirty="0" smtClean="0">
                <a:latin typeface="Arial" panose="020B0604020202020204" pitchFamily="34" charset="0"/>
                <a:cs typeface="Arial" panose="020B0604020202020204" pitchFamily="34" charset="0"/>
              </a:rPr>
              <a:t>People providing care should ask about person preference.</a:t>
            </a:r>
          </a:p>
          <a:p>
            <a:pPr>
              <a:lnSpc>
                <a:spcPct val="110000"/>
              </a:lnSpc>
            </a:pPr>
            <a:r>
              <a:rPr lang="en-US" sz="2200" dirty="0" smtClean="0">
                <a:latin typeface="Arial" panose="020B0604020202020204" pitchFamily="34" charset="0"/>
                <a:cs typeface="Arial" panose="020B0604020202020204" pitchFamily="34" charset="0"/>
              </a:rPr>
              <a:t>Be considerate when planning care with them.</a:t>
            </a:r>
          </a:p>
          <a:p>
            <a:pPr>
              <a:lnSpc>
                <a:spcPct val="110000"/>
              </a:lnSpc>
            </a:pPr>
            <a:r>
              <a:rPr lang="en-US" sz="2200" dirty="0" smtClean="0">
                <a:latin typeface="Arial" panose="020B0604020202020204" pitchFamily="34" charset="0"/>
                <a:cs typeface="Arial" panose="020B0604020202020204" pitchFamily="34" charset="0"/>
              </a:rPr>
              <a:t>Assist family, carers and other key people in your life.</a:t>
            </a:r>
          </a:p>
          <a:p>
            <a:pPr>
              <a:lnSpc>
                <a:spcPct val="110000"/>
              </a:lnSpc>
            </a:pPr>
            <a:r>
              <a:rPr lang="en-US" sz="2200" dirty="0" smtClean="0">
                <a:latin typeface="Arial" panose="020B0604020202020204" pitchFamily="34" charset="0"/>
                <a:cs typeface="Arial" panose="020B0604020202020204" pitchFamily="34" charset="0"/>
              </a:rPr>
              <a:t>You have the right to view your preference.</a:t>
            </a:r>
          </a:p>
          <a:p>
            <a:pPr>
              <a:lnSpc>
                <a:spcPct val="110000"/>
              </a:lnSpc>
            </a:pPr>
            <a:r>
              <a:rPr lang="en-US" sz="2200" dirty="0" smtClean="0">
                <a:latin typeface="Arial" panose="020B0604020202020204" pitchFamily="34" charset="0"/>
                <a:cs typeface="Arial" panose="020B0604020202020204" pitchFamily="34" charset="0"/>
              </a:rPr>
              <a:t>You have the right to high quality care no matter where their being cared for.</a:t>
            </a:r>
          </a:p>
          <a:p>
            <a:pPr marL="0" indent="0">
              <a:lnSpc>
                <a:spcPct val="110000"/>
              </a:lnSpc>
              <a:buNone/>
            </a:pPr>
            <a:r>
              <a:rPr lang="en-US" sz="2200" dirty="0" smtClean="0">
                <a:latin typeface="Arial" panose="020B0604020202020204" pitchFamily="34" charset="0"/>
                <a:cs typeface="Arial" panose="020B0604020202020204" pitchFamily="34" charset="0"/>
              </a:rPr>
              <a:t>(NHS 2022)</a:t>
            </a:r>
          </a:p>
          <a:p>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0767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40149" y="-313190"/>
            <a:ext cx="10058400" cy="1188720"/>
          </a:xfrm>
        </p:spPr>
        <p:txBody>
          <a:bodyPr>
            <a:normAutofit/>
          </a:bodyPr>
          <a:lstStyle/>
          <a:p>
            <a:r>
              <a:rPr lang="en-US" sz="4000" b="1" dirty="0" smtClean="0"/>
              <a:t>WHAT IS END OF LIFE CARE </a:t>
            </a:r>
            <a:endParaRPr lang="en-US" sz="4000" b="1" dirty="0"/>
          </a:p>
        </p:txBody>
      </p:sp>
      <p:pic>
        <p:nvPicPr>
          <p:cNvPr id="6" name="Content Placeholder 5"/>
          <p:cNvPicPr>
            <a:picLocks noGrp="1" noChangeAspect="1"/>
          </p:cNvPicPr>
          <p:nvPr>
            <p:ph sz="half" idx="1"/>
          </p:nvPr>
        </p:nvPicPr>
        <p:blipFill>
          <a:blip r:embed="rId2"/>
          <a:stretch>
            <a:fillRect/>
          </a:stretch>
        </p:blipFill>
        <p:spPr>
          <a:xfrm>
            <a:off x="2640149" y="1379889"/>
            <a:ext cx="6686731" cy="5351394"/>
          </a:xfrm>
          <a:prstGeom prst="rect">
            <a:avLst/>
          </a:prstGeom>
        </p:spPr>
      </p:pic>
      <p:sp>
        <p:nvSpPr>
          <p:cNvPr id="8" name="TextBox 7"/>
          <p:cNvSpPr txBox="1"/>
          <p:nvPr/>
        </p:nvSpPr>
        <p:spPr>
          <a:xfrm flipH="1">
            <a:off x="6654800" y="6102480"/>
            <a:ext cx="5283927" cy="369332"/>
          </a:xfrm>
          <a:prstGeom prst="rect">
            <a:avLst/>
          </a:prstGeom>
          <a:noFill/>
        </p:spPr>
        <p:txBody>
          <a:bodyPr wrap="square" rtlCol="0">
            <a:spAutoFit/>
          </a:bodyPr>
          <a:lstStyle/>
          <a:p>
            <a:pPr algn="r"/>
            <a:r>
              <a:rPr lang="en-US" dirty="0" smtClean="0">
                <a:latin typeface="Arial" panose="020B0604020202020204" pitchFamily="34" charset="0"/>
                <a:cs typeface="Arial" panose="020B0604020202020204" pitchFamily="34" charset="0"/>
              </a:rPr>
              <a:t>(EM3, 2023)</a:t>
            </a:r>
            <a:endParaRPr lang="en-US" dirty="0"/>
          </a:p>
        </p:txBody>
      </p:sp>
    </p:spTree>
    <p:extLst>
      <p:ext uri="{BB962C8B-B14F-4D97-AF65-F5344CB8AC3E}">
        <p14:creationId xmlns:p14="http://schemas.microsoft.com/office/powerpoint/2010/main" val="1570508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12160" y="120787"/>
            <a:ext cx="10058400" cy="1188720"/>
          </a:xfrm>
        </p:spPr>
        <p:txBody>
          <a:bodyPr>
            <a:normAutofit/>
          </a:bodyPr>
          <a:lstStyle/>
          <a:p>
            <a:r>
              <a:rPr lang="en-US" sz="4000" b="1" dirty="0" smtClean="0"/>
              <a:t>PALLIATIVE CARE</a:t>
            </a:r>
            <a:endParaRPr lang="en-US" sz="4000" b="1" dirty="0"/>
          </a:p>
        </p:txBody>
      </p:sp>
      <p:sp>
        <p:nvSpPr>
          <p:cNvPr id="3" name="Content Placeholder 2"/>
          <p:cNvSpPr>
            <a:spLocks noGrp="1"/>
          </p:cNvSpPr>
          <p:nvPr>
            <p:ph sz="half" idx="1"/>
          </p:nvPr>
        </p:nvSpPr>
        <p:spPr>
          <a:xfrm>
            <a:off x="857793" y="2309947"/>
            <a:ext cx="10624457" cy="4271963"/>
          </a:xfrm>
        </p:spPr>
        <p:txBody>
          <a:bodyPr>
            <a:normAutofit/>
          </a:bodyPr>
          <a:lstStyle/>
          <a:p>
            <a:pPr>
              <a:lnSpc>
                <a:spcPct val="150000"/>
              </a:lnSpc>
            </a:pPr>
            <a:r>
              <a:rPr lang="en-US" sz="2000" dirty="0" smtClean="0">
                <a:latin typeface="Arial" panose="020B0604020202020204" pitchFamily="34" charset="0"/>
                <a:cs typeface="Arial" panose="020B0604020202020204" pitchFamily="34" charset="0"/>
              </a:rPr>
              <a:t>Makes a person as comfortable as possible.</a:t>
            </a:r>
          </a:p>
          <a:p>
            <a:pPr>
              <a:lnSpc>
                <a:spcPct val="150000"/>
              </a:lnSpc>
            </a:pPr>
            <a:r>
              <a:rPr lang="en-US" sz="2000" dirty="0" smtClean="0">
                <a:latin typeface="Arial" panose="020B0604020202020204" pitchFamily="34" charset="0"/>
                <a:cs typeface="Arial" panose="020B0604020202020204" pitchFamily="34" charset="0"/>
              </a:rPr>
              <a:t>Treating your pain and other uncomfortable symptoms.</a:t>
            </a:r>
          </a:p>
          <a:p>
            <a:pPr>
              <a:lnSpc>
                <a:spcPct val="150000"/>
              </a:lnSpc>
            </a:pPr>
            <a:r>
              <a:rPr lang="en-US" sz="2000" dirty="0" smtClean="0">
                <a:latin typeface="Arial" panose="020B0604020202020204" pitchFamily="34" charset="0"/>
                <a:cs typeface="Arial" panose="020B0604020202020204" pitchFamily="34" charset="0"/>
              </a:rPr>
              <a:t>Mental, social and spiritual guidance to help you and your relatives.</a:t>
            </a:r>
          </a:p>
          <a:p>
            <a:pPr marL="0" indent="0">
              <a:lnSpc>
                <a:spcPct val="150000"/>
              </a:lnSpc>
              <a:buNone/>
            </a:pPr>
            <a:r>
              <a:rPr lang="en-US" sz="2000" dirty="0" smtClean="0">
                <a:latin typeface="Arial" panose="020B0604020202020204" pitchFamily="34" charset="0"/>
                <a:cs typeface="Arial" panose="020B0604020202020204" pitchFamily="34" charset="0"/>
              </a:rPr>
              <a:t>This treats you as a whole person not just your sickness and symptoms. Palliative treatments starts when have a terminal illness. You can get palliative care while receiving other treatments for your disease. (NHS 2022)</a:t>
            </a:r>
            <a:endParaRPr lang="en-US" sz="2000" dirty="0" smtClean="0">
              <a:latin typeface="Arial" panose="020B0604020202020204" pitchFamily="34" charset="0"/>
              <a:cs typeface="Arial" panose="020B0604020202020204" pitchFamily="34" charset="0"/>
            </a:endParaRPr>
          </a:p>
          <a:p>
            <a:endParaRPr lang="en-US" dirty="0"/>
          </a:p>
          <a:p>
            <a:endParaRPr lang="en-US" dirty="0"/>
          </a:p>
        </p:txBody>
      </p:sp>
    </p:spTree>
    <p:extLst>
      <p:ext uri="{BB962C8B-B14F-4D97-AF65-F5344CB8AC3E}">
        <p14:creationId xmlns:p14="http://schemas.microsoft.com/office/powerpoint/2010/main" val="3213178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6743" y="-427853"/>
            <a:ext cx="10058400" cy="1188720"/>
          </a:xfrm>
        </p:spPr>
        <p:txBody>
          <a:bodyPr/>
          <a:lstStyle/>
          <a:p>
            <a:r>
              <a:rPr lang="en-US" b="1" dirty="0" smtClean="0"/>
              <a:t>PALLIATIVE CARE</a:t>
            </a:r>
            <a:endParaRPr lang="en-US" b="1" dirty="0"/>
          </a:p>
        </p:txBody>
      </p:sp>
      <p:pic>
        <p:nvPicPr>
          <p:cNvPr id="6" name="Content Placeholder 5"/>
          <p:cNvPicPr>
            <a:picLocks noGrp="1" noChangeAspect="1"/>
          </p:cNvPicPr>
          <p:nvPr>
            <p:ph sz="half" idx="2"/>
          </p:nvPr>
        </p:nvPicPr>
        <p:blipFill>
          <a:blip r:embed="rId2"/>
          <a:stretch>
            <a:fillRect/>
          </a:stretch>
        </p:blipFill>
        <p:spPr>
          <a:xfrm>
            <a:off x="992778" y="898027"/>
            <a:ext cx="8865325" cy="5769499"/>
          </a:xfrm>
          <a:prstGeom prst="rect">
            <a:avLst/>
          </a:prstGeom>
        </p:spPr>
      </p:pic>
      <p:sp>
        <p:nvSpPr>
          <p:cNvPr id="7" name="TextBox 6"/>
          <p:cNvSpPr txBox="1"/>
          <p:nvPr/>
        </p:nvSpPr>
        <p:spPr>
          <a:xfrm>
            <a:off x="10264239" y="6188743"/>
            <a:ext cx="3213463" cy="369332"/>
          </a:xfrm>
          <a:prstGeom prst="rect">
            <a:avLst/>
          </a:prstGeom>
          <a:noFill/>
        </p:spPr>
        <p:txBody>
          <a:bodyPr wrap="square" rtlCol="0">
            <a:spAutoFit/>
          </a:bodyPr>
          <a:lstStyle/>
          <a:p>
            <a:r>
              <a:rPr lang="en-US" dirty="0" smtClean="0">
                <a:latin typeface="Arial" panose="020B0604020202020204" pitchFamily="34" charset="0"/>
                <a:cs typeface="Arial" panose="020B0604020202020204" pitchFamily="34" charset="0"/>
              </a:rPr>
              <a:t>(Homage 2023</a:t>
            </a:r>
            <a:r>
              <a:rPr lang="en-US" dirty="0" smtClean="0"/>
              <a:t>).</a:t>
            </a:r>
            <a:endParaRPr lang="en-GB" dirty="0"/>
          </a:p>
        </p:txBody>
      </p:sp>
      <p:sp>
        <p:nvSpPr>
          <p:cNvPr id="5" name="TextBox 4"/>
          <p:cNvSpPr txBox="1"/>
          <p:nvPr/>
        </p:nvSpPr>
        <p:spPr>
          <a:xfrm>
            <a:off x="1267097" y="3782776"/>
            <a:ext cx="2312126" cy="1985554"/>
          </a:xfrm>
          <a:prstGeom prst="rect">
            <a:avLst/>
          </a:prstGeom>
          <a:solidFill>
            <a:srgbClr val="002060"/>
          </a:solidFill>
        </p:spPr>
        <p:txBody>
          <a:bodyPr wrap="square" rtlCol="0">
            <a:spAutoFit/>
          </a:bodyPr>
          <a:lstStyle/>
          <a:p>
            <a:endParaRPr lang="en-GB" dirty="0"/>
          </a:p>
        </p:txBody>
      </p:sp>
    </p:spTree>
    <p:extLst>
      <p:ext uri="{BB962C8B-B14F-4D97-AF65-F5344CB8AC3E}">
        <p14:creationId xmlns:p14="http://schemas.microsoft.com/office/powerpoint/2010/main" val="2688754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2990" y="135274"/>
            <a:ext cx="8686800" cy="1463040"/>
          </a:xfrm>
        </p:spPr>
        <p:txBody>
          <a:bodyPr>
            <a:normAutofit/>
          </a:bodyPr>
          <a:lstStyle/>
          <a:p>
            <a:r>
              <a:rPr lang="en-US" sz="3600" b="1" dirty="0" smtClean="0">
                <a:latin typeface="Arial" panose="020B0604020202020204" pitchFamily="34" charset="0"/>
                <a:cs typeface="Arial" panose="020B0604020202020204" pitchFamily="34" charset="0"/>
              </a:rPr>
              <a:t>SUPPORT AND CARE AVAILABLE IN DIFFERENT SETTINGS</a:t>
            </a:r>
            <a:r>
              <a:rPr lang="en-US" dirty="0" smtClean="0"/>
              <a:t> </a:t>
            </a:r>
            <a:endParaRPr lang="en-US" dirty="0"/>
          </a:p>
        </p:txBody>
      </p:sp>
      <p:sp>
        <p:nvSpPr>
          <p:cNvPr id="3" name="Text Placeholder 2"/>
          <p:cNvSpPr>
            <a:spLocks noGrp="1"/>
          </p:cNvSpPr>
          <p:nvPr>
            <p:ph type="body" idx="1"/>
          </p:nvPr>
        </p:nvSpPr>
        <p:spPr>
          <a:xfrm>
            <a:off x="257319" y="1598314"/>
            <a:ext cx="11618142" cy="4912940"/>
          </a:xfrm>
        </p:spPr>
        <p:txBody>
          <a:bodyPr/>
          <a:lstStyle/>
          <a:p>
            <a:endParaRPr lang="en-US" dirty="0" smtClean="0"/>
          </a:p>
          <a:p>
            <a:endParaRPr lang="en-US" dirty="0"/>
          </a:p>
          <a:p>
            <a:endParaRPr lang="en-US" dirty="0" smtClean="0"/>
          </a:p>
          <a:p>
            <a:pPr>
              <a:lnSpc>
                <a:spcPct val="150000"/>
              </a:lnSpc>
            </a:pPr>
            <a:r>
              <a:rPr lang="en-US" sz="2000" dirty="0">
                <a:latin typeface="Arial" panose="020B0604020202020204" pitchFamily="34" charset="0"/>
                <a:cs typeface="Arial" panose="020B0604020202020204" pitchFamily="34" charset="0"/>
              </a:rPr>
              <a:t>Depending on your needs, several medical and social care experts may be engaged in your end-of-life care. Hospital physicians and nurses, your primary care physician, community nurses, hospice workers, and counsellors, for example, may all be engaged, as may social care personnel, chaplains (of all religions or none), physiotherapists, occupational therapists, or complementary therapists.</a:t>
            </a:r>
            <a:endParaRPr lang="en-US" sz="2000" dirty="0" smtClean="0">
              <a:latin typeface="Arial" panose="020B0604020202020204" pitchFamily="34" charset="0"/>
              <a:cs typeface="Arial" panose="020B0604020202020204" pitchFamily="34" charset="0"/>
            </a:endParaRPr>
          </a:p>
          <a:p>
            <a:pPr>
              <a:lnSpc>
                <a:spcPct val="150000"/>
              </a:lnSpc>
            </a:pPr>
            <a:r>
              <a:rPr lang="en-US" sz="2000" dirty="0">
                <a:latin typeface="Arial" panose="020B0604020202020204" pitchFamily="34" charset="0"/>
                <a:cs typeface="Arial" panose="020B0604020202020204" pitchFamily="34" charset="0"/>
              </a:rPr>
              <a:t>Depending on your requirements and preferences, you can get end-of-life care at home, in a care home, hospice, or in a hospital. Individuals nearing the end of their lives have the right to high-quality care, regardless of where they are cared for. (NHS 2022).</a:t>
            </a:r>
          </a:p>
          <a:p>
            <a:endParaRPr lang="en-US" dirty="0"/>
          </a:p>
        </p:txBody>
      </p:sp>
    </p:spTree>
    <p:extLst>
      <p:ext uri="{BB962C8B-B14F-4D97-AF65-F5344CB8AC3E}">
        <p14:creationId xmlns:p14="http://schemas.microsoft.com/office/powerpoint/2010/main" val="2811700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6066" y="-535577"/>
            <a:ext cx="8686800" cy="1463040"/>
          </a:xfrm>
        </p:spPr>
        <p:txBody>
          <a:bodyPr>
            <a:normAutofit/>
          </a:bodyPr>
          <a:lstStyle/>
          <a:p>
            <a:r>
              <a:rPr lang="en-US" sz="4400" b="1" dirty="0" smtClean="0">
                <a:latin typeface="Arial" panose="020B0604020202020204" pitchFamily="34" charset="0"/>
                <a:cs typeface="Arial" panose="020B0604020202020204" pitchFamily="34" charset="0"/>
              </a:rPr>
              <a:t>Hospice Care Or Palliative Care</a:t>
            </a:r>
            <a:endParaRPr lang="en-GB" sz="4400" b="1"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875213" y="1302222"/>
            <a:ext cx="7680960" cy="5346773"/>
          </a:xfrm>
          <a:prstGeom prst="rect">
            <a:avLst/>
          </a:prstGeom>
        </p:spPr>
      </p:pic>
      <p:sp>
        <p:nvSpPr>
          <p:cNvPr id="5" name="TextBox 4"/>
          <p:cNvSpPr txBox="1"/>
          <p:nvPr/>
        </p:nvSpPr>
        <p:spPr>
          <a:xfrm>
            <a:off x="8961120" y="6139543"/>
            <a:ext cx="3357154" cy="400110"/>
          </a:xfrm>
          <a:prstGeom prst="rect">
            <a:avLst/>
          </a:prstGeom>
          <a:noFill/>
        </p:spPr>
        <p:txBody>
          <a:bodyPr wrap="square" rtlCol="0">
            <a:spAutoFit/>
          </a:bodyPr>
          <a:lstStyle/>
          <a:p>
            <a:r>
              <a:rPr lang="en-US" sz="2000" dirty="0" smtClean="0">
                <a:latin typeface="Arial" panose="020B0604020202020204" pitchFamily="34" charset="0"/>
                <a:cs typeface="Arial" panose="020B0604020202020204" pitchFamily="34" charset="0"/>
              </a:rPr>
              <a:t>(Abode Hospice 2023</a:t>
            </a:r>
            <a:r>
              <a:rPr lang="en-US" dirty="0" smtClean="0"/>
              <a:t>) </a:t>
            </a:r>
            <a:endParaRPr lang="en-GB" dirty="0"/>
          </a:p>
        </p:txBody>
      </p:sp>
      <p:sp>
        <p:nvSpPr>
          <p:cNvPr id="6" name="Rectangle 5"/>
          <p:cNvSpPr/>
          <p:nvPr/>
        </p:nvSpPr>
        <p:spPr>
          <a:xfrm>
            <a:off x="1123406" y="5394960"/>
            <a:ext cx="7249885" cy="47026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7" name="Rectangle 6"/>
          <p:cNvSpPr/>
          <p:nvPr/>
        </p:nvSpPr>
        <p:spPr>
          <a:xfrm flipV="1">
            <a:off x="1123406" y="4767944"/>
            <a:ext cx="7249885" cy="62701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689808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6066" y="-535577"/>
            <a:ext cx="8686800" cy="1463040"/>
          </a:xfrm>
        </p:spPr>
        <p:txBody>
          <a:bodyPr>
            <a:normAutofit/>
          </a:bodyPr>
          <a:lstStyle/>
          <a:p>
            <a:r>
              <a:rPr lang="en-US" sz="4400" b="1" dirty="0" smtClean="0">
                <a:latin typeface="Arial" panose="020B0604020202020204" pitchFamily="34" charset="0"/>
                <a:cs typeface="Arial" panose="020B0604020202020204" pitchFamily="34" charset="0"/>
              </a:rPr>
              <a:t>Hospice Care Or Palliative Care</a:t>
            </a:r>
            <a:endParaRPr lang="en-GB" sz="4400" b="1" dirty="0">
              <a:latin typeface="Arial" panose="020B0604020202020204" pitchFamily="34" charset="0"/>
              <a:cs typeface="Arial" panose="020B0604020202020204" pitchFamily="34" charset="0"/>
            </a:endParaRPr>
          </a:p>
        </p:txBody>
      </p:sp>
      <p:sp>
        <p:nvSpPr>
          <p:cNvPr id="3" name="TextBox 2"/>
          <p:cNvSpPr txBox="1"/>
          <p:nvPr/>
        </p:nvSpPr>
        <p:spPr>
          <a:xfrm>
            <a:off x="143692" y="1388610"/>
            <a:ext cx="6505303" cy="369332"/>
          </a:xfrm>
          <a:prstGeom prst="rect">
            <a:avLst/>
          </a:prstGeom>
          <a:noFill/>
        </p:spPr>
        <p:txBody>
          <a:bodyPr wrap="square" rtlCol="0">
            <a:spAutoFit/>
          </a:bodyPr>
          <a:lstStyle/>
          <a:p>
            <a:r>
              <a:rPr lang="en-US" dirty="0" smtClean="0">
                <a:latin typeface="Arial" panose="020B0604020202020204" pitchFamily="34" charset="0"/>
                <a:cs typeface="Arial" panose="020B0604020202020204" pitchFamily="34" charset="0"/>
              </a:rPr>
              <a:t>The Difference Between Hospice And Palliative Care:</a:t>
            </a:r>
            <a:endParaRPr lang="en-GB" dirty="0">
              <a:latin typeface="Arial" panose="020B0604020202020204" pitchFamily="34" charset="0"/>
              <a:cs typeface="Arial" panose="020B0604020202020204" pitchFamily="34" charset="0"/>
            </a:endParaRPr>
          </a:p>
        </p:txBody>
      </p:sp>
      <p:sp>
        <p:nvSpPr>
          <p:cNvPr id="6" name="TextBox 5"/>
          <p:cNvSpPr txBox="1"/>
          <p:nvPr/>
        </p:nvSpPr>
        <p:spPr>
          <a:xfrm>
            <a:off x="143692" y="2299062"/>
            <a:ext cx="5185956" cy="5078313"/>
          </a:xfrm>
          <a:prstGeom prst="rect">
            <a:avLst/>
          </a:prstGeom>
          <a:noFill/>
        </p:spPr>
        <p:txBody>
          <a:bodyPr wrap="square" rtlCol="0">
            <a:spAutoFit/>
          </a:bodyPr>
          <a:lstStyle/>
          <a:p>
            <a:r>
              <a:rPr lang="en-US" dirty="0" smtClean="0">
                <a:latin typeface="Arial" panose="020B0604020202020204" pitchFamily="34" charset="0"/>
                <a:cs typeface="Arial" panose="020B0604020202020204" pitchFamily="34" charset="0"/>
              </a:rPr>
              <a:t>Hospice Care:</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Care for people with less than 6 months to live </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Terminal Illness</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 Do not carry on any curative treatments.</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24 hour on call service</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Provided anywhere patient considers home </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In person visits</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Medication</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Respite Care </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Medical Equipment</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Spiritual Care</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Bereavement Counseling</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Care provided for as long as needed</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Funded by the NHS and charities</a:t>
            </a:r>
          </a:p>
          <a:p>
            <a:endParaRPr lang="en-US" dirty="0" smtClean="0"/>
          </a:p>
          <a:p>
            <a:pPr marL="285750" indent="-285750">
              <a:buFont typeface="Arial" panose="020B0604020202020204" pitchFamily="34" charset="0"/>
              <a:buChar char="•"/>
            </a:pPr>
            <a:endParaRPr lang="en-US" dirty="0" smtClean="0"/>
          </a:p>
          <a:p>
            <a:pPr marL="285750" indent="-285750">
              <a:buFont typeface="Arial" panose="020B0604020202020204" pitchFamily="34" charset="0"/>
              <a:buChar char="•"/>
            </a:pPr>
            <a:endParaRPr lang="en-US" dirty="0" smtClean="0"/>
          </a:p>
          <a:p>
            <a:pPr marL="285750" indent="-285750">
              <a:buFont typeface="Arial" panose="020B0604020202020204" pitchFamily="34" charset="0"/>
              <a:buChar char="•"/>
            </a:pPr>
            <a:endParaRPr lang="en-GB" dirty="0"/>
          </a:p>
        </p:txBody>
      </p:sp>
      <p:sp>
        <p:nvSpPr>
          <p:cNvPr id="7" name="TextBox 6"/>
          <p:cNvSpPr txBox="1"/>
          <p:nvPr/>
        </p:nvSpPr>
        <p:spPr>
          <a:xfrm>
            <a:off x="6648995" y="2299062"/>
            <a:ext cx="5799909" cy="4801314"/>
          </a:xfrm>
          <a:prstGeom prst="rect">
            <a:avLst/>
          </a:prstGeom>
          <a:noFill/>
        </p:spPr>
        <p:txBody>
          <a:bodyPr wrap="square" rtlCol="0">
            <a:spAutoFit/>
          </a:bodyPr>
          <a:lstStyle/>
          <a:p>
            <a:r>
              <a:rPr lang="en-US" dirty="0" smtClean="0">
                <a:latin typeface="Arial" panose="020B0604020202020204" pitchFamily="34" charset="0"/>
                <a:cs typeface="Arial" panose="020B0604020202020204" pitchFamily="34" charset="0"/>
              </a:rPr>
              <a:t>Palliative Care:</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Anyone with a serious illness</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Individuals continue to have curative treatments</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In person and telephonic visits</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Provided at home, Nursing home or Hospital</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Help navigating treatment options</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Advance care planning</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Referrals to community resources</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Time scale depends on patient needs.</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Funded by the NHS</a:t>
            </a:r>
          </a:p>
          <a:p>
            <a:r>
              <a:rPr lang="en-US" dirty="0" smtClean="0"/>
              <a:t> </a:t>
            </a:r>
          </a:p>
          <a:p>
            <a:pPr marL="285750" indent="-285750">
              <a:buFont typeface="Arial" panose="020B0604020202020204" pitchFamily="34" charset="0"/>
              <a:buChar char="•"/>
            </a:pPr>
            <a:endParaRPr lang="en-US" dirty="0" smtClean="0"/>
          </a:p>
          <a:p>
            <a:endParaRPr lang="en-US" dirty="0" smtClean="0"/>
          </a:p>
          <a:p>
            <a:pPr marL="285750" indent="-285750">
              <a:buFont typeface="Arial" panose="020B0604020202020204" pitchFamily="34" charset="0"/>
              <a:buChar char="•"/>
            </a:pPr>
            <a:endParaRPr lang="en-US" dirty="0" smtClean="0"/>
          </a:p>
          <a:p>
            <a:endParaRPr lang="en-US" dirty="0" smtClean="0"/>
          </a:p>
          <a:p>
            <a:pPr marL="285750" indent="-285750">
              <a:buFont typeface="Arial" panose="020B0604020202020204" pitchFamily="34" charset="0"/>
              <a:buChar char="•"/>
            </a:pPr>
            <a:endParaRPr lang="en-US" dirty="0" smtClean="0"/>
          </a:p>
          <a:p>
            <a:pPr marL="285750" indent="-285750">
              <a:buFont typeface="Arial" panose="020B0604020202020204" pitchFamily="34" charset="0"/>
              <a:buChar char="•"/>
            </a:pPr>
            <a:endParaRPr lang="en-GB" dirty="0"/>
          </a:p>
        </p:txBody>
      </p:sp>
      <p:sp>
        <p:nvSpPr>
          <p:cNvPr id="9" name="TextBox 8"/>
          <p:cNvSpPr txBox="1"/>
          <p:nvPr/>
        </p:nvSpPr>
        <p:spPr>
          <a:xfrm flipH="1">
            <a:off x="7256416" y="6492240"/>
            <a:ext cx="3729447" cy="369332"/>
          </a:xfrm>
          <a:prstGeom prst="rect">
            <a:avLst/>
          </a:prstGeom>
          <a:noFill/>
        </p:spPr>
        <p:txBody>
          <a:bodyPr wrap="square" rtlCol="0">
            <a:spAutoFit/>
          </a:bodyPr>
          <a:lstStyle/>
          <a:p>
            <a:r>
              <a:rPr lang="en-US" dirty="0" smtClean="0">
                <a:latin typeface="Arial" panose="020B0604020202020204" pitchFamily="34" charset="0"/>
                <a:cs typeface="Arial" panose="020B0604020202020204" pitchFamily="34" charset="0"/>
              </a:rPr>
              <a:t>(Marie curie 2022)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0238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3600" y="-234814"/>
            <a:ext cx="10058400" cy="1188720"/>
          </a:xfrm>
        </p:spPr>
        <p:txBody>
          <a:bodyPr/>
          <a:lstStyle/>
          <a:p>
            <a:r>
              <a:rPr lang="en-US" dirty="0" smtClean="0"/>
              <a:t>Hospital Care And Palliative Care</a:t>
            </a:r>
            <a:endParaRPr lang="en-GB" dirty="0"/>
          </a:p>
        </p:txBody>
      </p:sp>
      <p:sp>
        <p:nvSpPr>
          <p:cNvPr id="3" name="TextBox 2"/>
          <p:cNvSpPr txBox="1"/>
          <p:nvPr/>
        </p:nvSpPr>
        <p:spPr>
          <a:xfrm>
            <a:off x="770709" y="2011679"/>
            <a:ext cx="10894423" cy="4801314"/>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Palliative care is not meant to be a replacement for other therapies. Consider it a supplement to help with significant symptoms and to improve a patient's overall quality of life. Palliative care is typically "passed through" by patients, implying that it is a temporary phase between late life and death. Yet, while it frequently leads to hospice care, it does not have to</a:t>
            </a:r>
            <a:r>
              <a:rPr lang="en-US" dirty="0" smtClean="0">
                <a:latin typeface="Arial" panose="020B0604020202020204" pitchFamily="34" charset="0"/>
                <a:cs typeface="Arial" panose="020B0604020202020204" pitchFamily="34" charset="0"/>
              </a:rPr>
              <a:t>.</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Hospice care is meant for terminally ill patients who aren't expected to recover. It may incorporate a number of identical aspects of palliative care, but there are several key distinctions. Curative medical treatments often discontinue when hospice care begins. As a result, the focus of care shifts from curing to </a:t>
            </a:r>
            <a:r>
              <a:rPr lang="en-US" dirty="0" smtClean="0">
                <a:latin typeface="Arial" panose="020B0604020202020204" pitchFamily="34" charset="0"/>
                <a:cs typeface="Arial" panose="020B0604020202020204" pitchFamily="34" charset="0"/>
              </a:rPr>
              <a:t>comfort. </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Hospice care generally focuses on reducing psychological symptoms and assisting patients and their loved ones in preparing for death. Therapy can be received in an inpatient environment, such as a nursing home or healthcare facility, or at </a:t>
            </a:r>
            <a:r>
              <a:rPr lang="en-US" dirty="0" smtClean="0">
                <a:latin typeface="Arial" panose="020B0604020202020204" pitchFamily="34" charset="0"/>
                <a:cs typeface="Arial" panose="020B0604020202020204" pitchFamily="34" charset="0"/>
              </a:rPr>
              <a:t>home . One </a:t>
            </a:r>
            <a:r>
              <a:rPr lang="en-US" dirty="0">
                <a:latin typeface="Arial" panose="020B0604020202020204" pitchFamily="34" charset="0"/>
                <a:cs typeface="Arial" panose="020B0604020202020204" pitchFamily="34" charset="0"/>
              </a:rPr>
              <a:t>of the common misconceptions about hospice is that treatment is just for individuals who are terminally ill. Every hospice experience is unique and </a:t>
            </a:r>
            <a:r>
              <a:rPr lang="en-US" dirty="0" smtClean="0">
                <a:latin typeface="Arial" panose="020B0604020202020204" pitchFamily="34" charset="0"/>
                <a:cs typeface="Arial" panose="020B0604020202020204" pitchFamily="34" charset="0"/>
              </a:rPr>
              <a:t>personalized.</a:t>
            </a:r>
          </a:p>
          <a:p>
            <a:endParaRPr lang="en-US" dirty="0"/>
          </a:p>
          <a:p>
            <a:endParaRPr lang="en-GB" dirty="0"/>
          </a:p>
        </p:txBody>
      </p:sp>
      <p:sp>
        <p:nvSpPr>
          <p:cNvPr id="4" name="TextBox 3"/>
          <p:cNvSpPr txBox="1"/>
          <p:nvPr/>
        </p:nvSpPr>
        <p:spPr>
          <a:xfrm flipH="1">
            <a:off x="7426233" y="6258996"/>
            <a:ext cx="4238899" cy="369332"/>
          </a:xfrm>
          <a:prstGeom prst="rect">
            <a:avLst/>
          </a:prstGeom>
          <a:noFill/>
        </p:spPr>
        <p:txBody>
          <a:bodyPr wrap="square" rtlCol="0">
            <a:spAutoFit/>
          </a:bodyPr>
          <a:lstStyle/>
          <a:p>
            <a:r>
              <a:rPr lang="en-US" dirty="0" smtClean="0">
                <a:latin typeface="Arial" panose="020B0604020202020204" pitchFamily="34" charset="0"/>
                <a:cs typeface="Arial" panose="020B0604020202020204" pitchFamily="34" charset="0"/>
              </a:rPr>
              <a:t>(Ever heart Hospice 2021)</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233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0" y="-104185"/>
            <a:ext cx="10058400" cy="1188720"/>
          </a:xfrm>
        </p:spPr>
        <p:txBody>
          <a:bodyPr>
            <a:normAutofit/>
          </a:bodyPr>
          <a:lstStyle/>
          <a:p>
            <a:r>
              <a:rPr lang="en-US" sz="4000" b="1" dirty="0" smtClean="0">
                <a:latin typeface="Arial" panose="020B0604020202020204" pitchFamily="34" charset="0"/>
                <a:cs typeface="Arial" panose="020B0604020202020204" pitchFamily="34" charset="0"/>
              </a:rPr>
              <a:t>Hospital Care</a:t>
            </a:r>
            <a:endParaRPr lang="en-GB" sz="4000" b="1"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1685109" y="1762125"/>
            <a:ext cx="8516982" cy="4076972"/>
          </a:xfrm>
          <a:prstGeom prst="rect">
            <a:avLst/>
          </a:prstGeom>
        </p:spPr>
      </p:pic>
      <p:sp>
        <p:nvSpPr>
          <p:cNvPr id="7" name="TextBox 6"/>
          <p:cNvSpPr txBox="1"/>
          <p:nvPr/>
        </p:nvSpPr>
        <p:spPr>
          <a:xfrm>
            <a:off x="10202091" y="6332021"/>
            <a:ext cx="2782388" cy="369332"/>
          </a:xfrm>
          <a:prstGeom prst="rect">
            <a:avLst/>
          </a:prstGeom>
          <a:noFill/>
        </p:spPr>
        <p:txBody>
          <a:bodyPr wrap="square" rtlCol="0">
            <a:spAutoFit/>
          </a:bodyPr>
          <a:lstStyle/>
          <a:p>
            <a:r>
              <a:rPr lang="en-US" dirty="0" smtClean="0"/>
              <a:t>(NHS 2015)</a:t>
            </a:r>
            <a:endParaRPr lang="en-GB" dirty="0"/>
          </a:p>
        </p:txBody>
      </p:sp>
    </p:spTree>
    <p:extLst>
      <p:ext uri="{BB962C8B-B14F-4D97-AF65-F5344CB8AC3E}">
        <p14:creationId xmlns:p14="http://schemas.microsoft.com/office/powerpoint/2010/main" val="42177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7326" y="-208687"/>
            <a:ext cx="10058400" cy="1188720"/>
          </a:xfrm>
        </p:spPr>
        <p:txBody>
          <a:bodyPr>
            <a:normAutofit/>
          </a:bodyPr>
          <a:lstStyle/>
          <a:p>
            <a:r>
              <a:rPr lang="en-US" sz="4000" b="1" dirty="0" smtClean="0">
                <a:latin typeface="Arial" panose="020B0604020202020204" pitchFamily="34" charset="0"/>
                <a:cs typeface="Arial" panose="020B0604020202020204" pitchFamily="34" charset="0"/>
              </a:rPr>
              <a:t>Hospital Care During End Of Life </a:t>
            </a:r>
            <a:endParaRPr lang="en-GB" sz="4000" b="1" dirty="0">
              <a:latin typeface="Arial" panose="020B0604020202020204" pitchFamily="34" charset="0"/>
              <a:cs typeface="Arial" panose="020B0604020202020204" pitchFamily="34" charset="0"/>
            </a:endParaRPr>
          </a:p>
        </p:txBody>
      </p:sp>
      <p:sp>
        <p:nvSpPr>
          <p:cNvPr id="3" name="TextBox 2"/>
          <p:cNvSpPr txBox="1"/>
          <p:nvPr/>
        </p:nvSpPr>
        <p:spPr>
          <a:xfrm>
            <a:off x="535577" y="2139539"/>
            <a:ext cx="11325497" cy="3970318"/>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You will be cared for at the hospital by the physicians, nurses, as well as other healthcare specialists who work on the ward that you are staying. Several hospitals have </a:t>
            </a:r>
            <a:r>
              <a:rPr lang="en-US" dirty="0" smtClean="0">
                <a:latin typeface="Arial" panose="020B0604020202020204" pitchFamily="34" charset="0"/>
                <a:cs typeface="Arial" panose="020B0604020202020204" pitchFamily="34" charset="0"/>
              </a:rPr>
              <a:t>specialized </a:t>
            </a:r>
            <a:r>
              <a:rPr lang="en-US" dirty="0">
                <a:latin typeface="Arial" panose="020B0604020202020204" pitchFamily="34" charset="0"/>
                <a:cs typeface="Arial" panose="020B0604020202020204" pitchFamily="34" charset="0"/>
              </a:rPr>
              <a:t>palliative care teams that collaborate with and assist hospital staff in caring for patients towards the end of their </a:t>
            </a:r>
            <a:r>
              <a:rPr lang="en-US" dirty="0" smtClean="0">
                <a:latin typeface="Arial" panose="020B0604020202020204" pitchFamily="34" charset="0"/>
                <a:cs typeface="Arial" panose="020B0604020202020204" pitchFamily="34" charset="0"/>
              </a:rPr>
              <a:t>lives . Palliative </a:t>
            </a:r>
            <a:r>
              <a:rPr lang="en-US" dirty="0">
                <a:latin typeface="Arial" panose="020B0604020202020204" pitchFamily="34" charset="0"/>
                <a:cs typeface="Arial" panose="020B0604020202020204" pitchFamily="34" charset="0"/>
              </a:rPr>
              <a:t>care teams offer hospital employees </a:t>
            </a:r>
            <a:r>
              <a:rPr lang="en-US" dirty="0" smtClean="0">
                <a:latin typeface="Arial" panose="020B0604020202020204" pitchFamily="34" charset="0"/>
                <a:cs typeface="Arial" panose="020B0604020202020204" pitchFamily="34" charset="0"/>
              </a:rPr>
              <a:t>specialized </a:t>
            </a:r>
            <a:r>
              <a:rPr lang="en-US" dirty="0">
                <a:latin typeface="Arial" panose="020B0604020202020204" pitchFamily="34" charset="0"/>
                <a:cs typeface="Arial" panose="020B0604020202020204" pitchFamily="34" charset="0"/>
              </a:rPr>
              <a:t>counselling on managing symptoms and </a:t>
            </a:r>
            <a:r>
              <a:rPr lang="en-US" dirty="0" smtClean="0">
                <a:latin typeface="Arial" panose="020B0604020202020204" pitchFamily="34" charset="0"/>
                <a:cs typeface="Arial" panose="020B0604020202020204" pitchFamily="34" charset="0"/>
              </a:rPr>
              <a:t>pain and end of life care. </a:t>
            </a:r>
            <a:r>
              <a:rPr lang="en-US" dirty="0">
                <a:latin typeface="Arial" panose="020B0604020202020204" pitchFamily="34" charset="0"/>
                <a:cs typeface="Arial" panose="020B0604020202020204" pitchFamily="34" charset="0"/>
              </a:rPr>
              <a:t>They can also assist staff with your care plan or transition to a hospice, community hospital, or long-term care facility</a:t>
            </a:r>
            <a:r>
              <a:rPr lang="en-US" dirty="0" smtClean="0">
                <a:latin typeface="Arial" panose="020B0604020202020204" pitchFamily="34" charset="0"/>
                <a:cs typeface="Arial" panose="020B0604020202020204" pitchFamily="34" charset="0"/>
              </a:rPr>
              <a:t>.</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Health Care Professionals</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Limited Access For Family</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Paid For By The NHS</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Patient Support Given In Decision Making</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Support For Families During Bereavement</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Open And Honest Communication</a:t>
            </a:r>
          </a:p>
          <a:p>
            <a:pPr marL="285750" indent="-285750">
              <a:buFont typeface="Arial" panose="020B0604020202020204" pitchFamily="34" charset="0"/>
              <a:buChar char="•"/>
            </a:pPr>
            <a:r>
              <a:rPr lang="en-US" dirty="0" smtClean="0">
                <a:latin typeface="Arial" panose="020B0604020202020204" pitchFamily="34" charset="0"/>
                <a:cs typeface="Arial" panose="020B0604020202020204" pitchFamily="34" charset="0"/>
              </a:rPr>
              <a:t>Specialized Palliative Care Teams</a:t>
            </a:r>
            <a:endParaRPr lang="en-GB" dirty="0">
              <a:latin typeface="Arial" panose="020B0604020202020204" pitchFamily="34" charset="0"/>
              <a:cs typeface="Arial" panose="020B0604020202020204" pitchFamily="34" charset="0"/>
            </a:endParaRPr>
          </a:p>
        </p:txBody>
      </p:sp>
      <p:sp>
        <p:nvSpPr>
          <p:cNvPr id="4" name="TextBox 3"/>
          <p:cNvSpPr txBox="1"/>
          <p:nvPr/>
        </p:nvSpPr>
        <p:spPr>
          <a:xfrm flipH="1">
            <a:off x="10182794" y="6171412"/>
            <a:ext cx="3765864" cy="400110"/>
          </a:xfrm>
          <a:prstGeom prst="rect">
            <a:avLst/>
          </a:prstGeom>
          <a:noFill/>
        </p:spPr>
        <p:txBody>
          <a:bodyPr wrap="square" rtlCol="0">
            <a:spAutoFit/>
          </a:bodyPr>
          <a:lstStyle/>
          <a:p>
            <a:r>
              <a:rPr lang="en-US" sz="2000" dirty="0" smtClean="0">
                <a:latin typeface="Arial" panose="020B0604020202020204" pitchFamily="34" charset="0"/>
                <a:cs typeface="Arial" panose="020B0604020202020204" pitchFamily="34" charset="0"/>
              </a:rPr>
              <a:t>(NHS 2022</a:t>
            </a:r>
            <a:r>
              <a:rPr lang="en-US" dirty="0" smtClean="0"/>
              <a:t>)</a:t>
            </a:r>
            <a:endParaRPr lang="en-GB" dirty="0"/>
          </a:p>
        </p:txBody>
      </p:sp>
    </p:spTree>
    <p:extLst>
      <p:ext uri="{BB962C8B-B14F-4D97-AF65-F5344CB8AC3E}">
        <p14:creationId xmlns:p14="http://schemas.microsoft.com/office/powerpoint/2010/main" val="2451961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7104" y="-275585"/>
            <a:ext cx="10058400" cy="1188720"/>
          </a:xfrm>
        </p:spPr>
        <p:txBody>
          <a:bodyPr>
            <a:normAutofit/>
          </a:bodyPr>
          <a:lstStyle/>
          <a:p>
            <a:r>
              <a:rPr lang="en-US" sz="4000" b="1" dirty="0" smtClean="0">
                <a:latin typeface="Arial" panose="020B0604020202020204" pitchFamily="34" charset="0"/>
                <a:cs typeface="Arial" panose="020B0604020202020204" pitchFamily="34" charset="0"/>
              </a:rPr>
              <a:t>Home Care During End Of Life</a:t>
            </a:r>
            <a:endParaRPr lang="en-GB" sz="4000" b="1" dirty="0">
              <a:latin typeface="Arial" panose="020B0604020202020204" pitchFamily="34" charset="0"/>
              <a:cs typeface="Arial" panose="020B0604020202020204" pitchFamily="34" charset="0"/>
            </a:endParaRPr>
          </a:p>
        </p:txBody>
      </p:sp>
      <p:sp>
        <p:nvSpPr>
          <p:cNvPr id="3" name="TextBox 2"/>
          <p:cNvSpPr txBox="1"/>
          <p:nvPr/>
        </p:nvSpPr>
        <p:spPr>
          <a:xfrm>
            <a:off x="10006013" y="6333260"/>
            <a:ext cx="1978169" cy="369332"/>
          </a:xfrm>
          <a:prstGeom prst="rect">
            <a:avLst/>
          </a:prstGeom>
          <a:noFill/>
        </p:spPr>
        <p:txBody>
          <a:bodyPr wrap="square" rtlCol="0">
            <a:spAutoFit/>
          </a:bodyPr>
          <a:lstStyle/>
          <a:p>
            <a:r>
              <a:rPr lang="en-US" dirty="0" smtClean="0"/>
              <a:t>(BBC News 2021)</a:t>
            </a:r>
            <a:endParaRPr lang="en-GB" dirty="0"/>
          </a:p>
        </p:txBody>
      </p:sp>
      <p:pic>
        <p:nvPicPr>
          <p:cNvPr id="4" name="Picture 3"/>
          <p:cNvPicPr>
            <a:picLocks noChangeAspect="1"/>
          </p:cNvPicPr>
          <p:nvPr/>
        </p:nvPicPr>
        <p:blipFill>
          <a:blip r:embed="rId2"/>
          <a:stretch>
            <a:fillRect/>
          </a:stretch>
        </p:blipFill>
        <p:spPr>
          <a:xfrm>
            <a:off x="709613" y="1104035"/>
            <a:ext cx="9296400" cy="5229225"/>
          </a:xfrm>
          <a:prstGeom prst="rect">
            <a:avLst/>
          </a:prstGeom>
        </p:spPr>
      </p:pic>
    </p:spTree>
    <p:extLst>
      <p:ext uri="{BB962C8B-B14F-4D97-AF65-F5344CB8AC3E}">
        <p14:creationId xmlns:p14="http://schemas.microsoft.com/office/powerpoint/2010/main" val="2191215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8449" y="209324"/>
            <a:ext cx="10058400" cy="1188720"/>
          </a:xfrm>
        </p:spPr>
        <p:txBody>
          <a:bodyPr>
            <a:normAutofit/>
          </a:bodyPr>
          <a:lstStyle/>
          <a:p>
            <a:r>
              <a:rPr lang="en-US" sz="4000" b="1" dirty="0" smtClean="0">
                <a:latin typeface="Arial" panose="020B0604020202020204" pitchFamily="34" charset="0"/>
                <a:cs typeface="Arial" panose="020B0604020202020204" pitchFamily="34" charset="0"/>
              </a:rPr>
              <a:t>Home Care During End Of Life</a:t>
            </a:r>
            <a:endParaRPr lang="en-GB" sz="4000" b="1" dirty="0">
              <a:latin typeface="Arial" panose="020B0604020202020204" pitchFamily="34" charset="0"/>
              <a:cs typeface="Arial" panose="020B0604020202020204" pitchFamily="34" charset="0"/>
            </a:endParaRPr>
          </a:p>
        </p:txBody>
      </p:sp>
      <p:sp>
        <p:nvSpPr>
          <p:cNvPr id="5" name="TextBox 4"/>
          <p:cNvSpPr txBox="1"/>
          <p:nvPr/>
        </p:nvSpPr>
        <p:spPr>
          <a:xfrm>
            <a:off x="568036" y="2590800"/>
            <a:ext cx="10493664" cy="3323987"/>
          </a:xfrm>
          <a:prstGeom prst="rect">
            <a:avLst/>
          </a:prstGeom>
          <a:noFill/>
        </p:spPr>
        <p:txBody>
          <a:bodyPr wrap="square" rtlCol="0">
            <a:spAutoFit/>
          </a:bodyPr>
          <a:lstStyle/>
          <a:p>
            <a:pPr>
              <a:lnSpc>
                <a:spcPct val="150000"/>
              </a:lnSpc>
            </a:pPr>
            <a:r>
              <a:rPr lang="en-US" sz="2000" dirty="0" smtClean="0">
                <a:latin typeface="Arial" panose="020B0604020202020204" pitchFamily="34" charset="0"/>
                <a:cs typeface="Arial" panose="020B0604020202020204" pitchFamily="34" charset="0"/>
              </a:rPr>
              <a:t>As more people are spending their last days at home there is a concern that they are not receiving the appropriate care and their needs are not met.</a:t>
            </a:r>
          </a:p>
          <a:p>
            <a:pPr>
              <a:lnSpc>
                <a:spcPct val="150000"/>
              </a:lnSpc>
            </a:pPr>
            <a:r>
              <a:rPr lang="en-US" sz="2000" dirty="0" smtClean="0">
                <a:latin typeface="Arial" panose="020B0604020202020204" pitchFamily="34" charset="0"/>
                <a:cs typeface="Arial" panose="020B0604020202020204" pitchFamily="34" charset="0"/>
              </a:rPr>
              <a:t> It </a:t>
            </a:r>
            <a:r>
              <a:rPr lang="en-US" sz="2000" dirty="0">
                <a:latin typeface="Arial" panose="020B0604020202020204" pitchFamily="34" charset="0"/>
                <a:cs typeface="Arial" panose="020B0604020202020204" pitchFamily="34" charset="0"/>
              </a:rPr>
              <a:t>comes as data indicate that the number of individuals dying at home has increased across each of the three Welsh local authority regions</a:t>
            </a:r>
            <a:r>
              <a:rPr lang="en-US" sz="2000" dirty="0" smtClean="0">
                <a:latin typeface="Arial" panose="020B0604020202020204" pitchFamily="34" charset="0"/>
                <a:cs typeface="Arial" panose="020B0604020202020204" pitchFamily="34" charset="0"/>
              </a:rPr>
              <a:t>. The </a:t>
            </a:r>
            <a:r>
              <a:rPr lang="en-US" sz="2000" dirty="0">
                <a:latin typeface="Arial" panose="020B0604020202020204" pitchFamily="34" charset="0"/>
                <a:cs typeface="Arial" panose="020B0604020202020204" pitchFamily="34" charset="0"/>
              </a:rPr>
              <a:t>Welsh government announced an increase in financing for end-of-life care at </a:t>
            </a:r>
            <a:r>
              <a:rPr lang="en-US" sz="2000" dirty="0" smtClean="0">
                <a:latin typeface="Arial" panose="020B0604020202020204" pitchFamily="34" charset="0"/>
                <a:cs typeface="Arial" panose="020B0604020202020204" pitchFamily="34" charset="0"/>
              </a:rPr>
              <a:t>home. Nevertheless, </a:t>
            </a:r>
            <a:r>
              <a:rPr lang="en-US" sz="2000" dirty="0">
                <a:latin typeface="Arial" panose="020B0604020202020204" pitchFamily="34" charset="0"/>
                <a:cs typeface="Arial" panose="020B0604020202020204" pitchFamily="34" charset="0"/>
              </a:rPr>
              <a:t>Lowri Griffiths of Marie Curie said there were "genuine worries" about the rise of individuals dying at home, as well as the unavoidable strain on those who care for them</a:t>
            </a:r>
            <a:r>
              <a:rPr lang="en-US" sz="2000" dirty="0" smtClean="0">
                <a:latin typeface="Arial" panose="020B0604020202020204" pitchFamily="34" charset="0"/>
                <a:cs typeface="Arial" panose="020B0604020202020204" pitchFamily="34" charset="0"/>
              </a:rPr>
              <a:t>. (BBC News 2021)</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77995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8449" y="209324"/>
            <a:ext cx="10058400" cy="1188720"/>
          </a:xfrm>
        </p:spPr>
        <p:txBody>
          <a:bodyPr>
            <a:normAutofit/>
          </a:bodyPr>
          <a:lstStyle/>
          <a:p>
            <a:r>
              <a:rPr lang="en-US" sz="4000" b="1" dirty="0" smtClean="0">
                <a:latin typeface="Arial" panose="020B0604020202020204" pitchFamily="34" charset="0"/>
                <a:cs typeface="Arial" panose="020B0604020202020204" pitchFamily="34" charset="0"/>
              </a:rPr>
              <a:t>Home Care During End Of Life</a:t>
            </a:r>
            <a:endParaRPr lang="en-GB" sz="4000" b="1" dirty="0">
              <a:latin typeface="Arial" panose="020B0604020202020204" pitchFamily="34" charset="0"/>
              <a:cs typeface="Arial" panose="020B0604020202020204" pitchFamily="34" charset="0"/>
            </a:endParaRPr>
          </a:p>
        </p:txBody>
      </p:sp>
      <p:sp>
        <p:nvSpPr>
          <p:cNvPr id="5" name="TextBox 4"/>
          <p:cNvSpPr txBox="1"/>
          <p:nvPr/>
        </p:nvSpPr>
        <p:spPr>
          <a:xfrm>
            <a:off x="901699" y="2206336"/>
            <a:ext cx="10493664" cy="4339650"/>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Your doctor can </a:t>
            </a:r>
            <a:r>
              <a:rPr lang="en-US" sz="2000" dirty="0" smtClean="0">
                <a:latin typeface="Arial" panose="020B0604020202020204" pitchFamily="34" charset="0"/>
                <a:cs typeface="Arial" panose="020B0604020202020204" pitchFamily="34" charset="0"/>
              </a:rPr>
              <a:t>organize </a:t>
            </a:r>
            <a:r>
              <a:rPr lang="en-US" sz="2000" dirty="0">
                <a:latin typeface="Arial" panose="020B0604020202020204" pitchFamily="34" charset="0"/>
                <a:cs typeface="Arial" panose="020B0604020202020204" pitchFamily="34" charset="0"/>
              </a:rPr>
              <a:t>for health workers to visit you at home and offer nursing care. You may also require </a:t>
            </a:r>
            <a:r>
              <a:rPr lang="en-US" sz="2000" dirty="0" smtClean="0">
                <a:latin typeface="Arial" panose="020B0604020202020204" pitchFamily="34" charset="0"/>
                <a:cs typeface="Arial" panose="020B0604020202020204" pitchFamily="34" charset="0"/>
              </a:rPr>
              <a:t>specialized </a:t>
            </a:r>
            <a:r>
              <a:rPr lang="en-US" sz="2000" dirty="0">
                <a:latin typeface="Arial" panose="020B0604020202020204" pitchFamily="34" charset="0"/>
                <a:cs typeface="Arial" panose="020B0604020202020204" pitchFamily="34" charset="0"/>
              </a:rPr>
              <a:t>care from community palliative care nurses, who will come to your house to give or arrange hands-on nursing or personal care if necessary. Provide pain and symptom management </a:t>
            </a:r>
            <a:r>
              <a:rPr lang="en-US" sz="2000" dirty="0" smtClean="0">
                <a:latin typeface="Arial" panose="020B0604020202020204" pitchFamily="34" charset="0"/>
                <a:cs typeface="Arial" panose="020B0604020202020204" pitchFamily="34" charset="0"/>
              </a:rPr>
              <a:t>advice. (NHS 2022)</a:t>
            </a:r>
          </a:p>
          <a:p>
            <a:endParaRPr lang="en-US" sz="2000" dirty="0">
              <a:latin typeface="Arial" panose="020B0604020202020204" pitchFamily="34" charset="0"/>
              <a:cs typeface="Arial" panose="020B0604020202020204" pitchFamily="34" charset="0"/>
            </a:endParaRPr>
          </a:p>
          <a:p>
            <a:r>
              <a:rPr lang="en-US" sz="2000" dirty="0" smtClean="0">
                <a:latin typeface="Arial" panose="020B0604020202020204" pitchFamily="34" charset="0"/>
                <a:cs typeface="Arial" panose="020B0604020202020204" pitchFamily="34" charset="0"/>
              </a:rPr>
              <a:t>The </a:t>
            </a:r>
            <a:r>
              <a:rPr lang="en-US" sz="2000" dirty="0">
                <a:latin typeface="Arial" panose="020B0604020202020204" pitchFamily="34" charset="0"/>
                <a:cs typeface="Arial" panose="020B0604020202020204" pitchFamily="34" charset="0"/>
              </a:rPr>
              <a:t>NHS CHC is not means-tested, thus it does not rely on your financial situation. If you qualify, the programme will pay for all of your social care needs, including care home costs and carers if you are still residing within your own home</a:t>
            </a:r>
            <a:r>
              <a:rPr lang="en-US" sz="2000" dirty="0" smtClean="0">
                <a:latin typeface="Arial" panose="020B0604020202020204" pitchFamily="34" charset="0"/>
                <a:cs typeface="Arial" panose="020B0604020202020204" pitchFamily="34" charset="0"/>
              </a:rPr>
              <a:t>. (BBC News 2021)</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Your local council's social services section may be able to provide a variety of services and equipment to assist you in remaining at home as you near the end of your life. These might involve housing modifications like hand railings</a:t>
            </a:r>
            <a:r>
              <a:rPr lang="en-US" sz="2000" dirty="0" smtClean="0">
                <a:latin typeface="Arial" panose="020B0604020202020204" pitchFamily="34" charset="0"/>
                <a:cs typeface="Arial" panose="020B0604020202020204" pitchFamily="34" charset="0"/>
              </a:rPr>
              <a:t>. (NHS 2022)</a:t>
            </a:r>
            <a:endParaRPr lang="en-US" sz="2000" dirty="0">
              <a:latin typeface="Arial" panose="020B0604020202020204" pitchFamily="34" charset="0"/>
              <a:cs typeface="Arial" panose="020B0604020202020204" pitchFamily="34" charset="0"/>
            </a:endParaRPr>
          </a:p>
          <a:p>
            <a:endParaRPr lang="en-US" dirty="0" smtClean="0"/>
          </a:p>
          <a:p>
            <a:endParaRPr lang="en-US" dirty="0" smtClean="0"/>
          </a:p>
        </p:txBody>
      </p:sp>
    </p:spTree>
    <p:extLst>
      <p:ext uri="{BB962C8B-B14F-4D97-AF65-F5344CB8AC3E}">
        <p14:creationId xmlns:p14="http://schemas.microsoft.com/office/powerpoint/2010/main" val="3790161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8449" y="209324"/>
            <a:ext cx="10058400" cy="1188720"/>
          </a:xfrm>
        </p:spPr>
        <p:txBody>
          <a:bodyPr>
            <a:normAutofit/>
          </a:bodyPr>
          <a:lstStyle/>
          <a:p>
            <a:r>
              <a:rPr lang="en-US" sz="4000" b="1" dirty="0" smtClean="0">
                <a:latin typeface="Arial" panose="020B0604020202020204" pitchFamily="34" charset="0"/>
                <a:cs typeface="Arial" panose="020B0604020202020204" pitchFamily="34" charset="0"/>
              </a:rPr>
              <a:t>Home Care During End Of Life</a:t>
            </a:r>
            <a:endParaRPr lang="en-GB" sz="4000" b="1" dirty="0">
              <a:latin typeface="Arial" panose="020B0604020202020204" pitchFamily="34" charset="0"/>
              <a:cs typeface="Arial" panose="020B0604020202020204" pitchFamily="34" charset="0"/>
            </a:endParaRPr>
          </a:p>
        </p:txBody>
      </p:sp>
      <p:sp>
        <p:nvSpPr>
          <p:cNvPr id="3" name="TextBox 2"/>
          <p:cNvSpPr txBox="1"/>
          <p:nvPr/>
        </p:nvSpPr>
        <p:spPr>
          <a:xfrm>
            <a:off x="457200" y="2618508"/>
            <a:ext cx="5195455" cy="4031873"/>
          </a:xfrm>
          <a:prstGeom prst="rect">
            <a:avLst/>
          </a:prstGeom>
          <a:noFill/>
        </p:spPr>
        <p:txBody>
          <a:bodyPr wrap="square" rtlCol="0">
            <a:spAutoFit/>
          </a:bodyPr>
          <a:lstStyle/>
          <a:p>
            <a:r>
              <a:rPr lang="en-US" dirty="0" smtClean="0"/>
              <a:t> </a:t>
            </a:r>
            <a:r>
              <a:rPr lang="en-US" sz="2000" dirty="0" smtClean="0">
                <a:latin typeface="Arial" panose="020B0604020202020204" pitchFamily="34" charset="0"/>
                <a:cs typeface="Arial" panose="020B0604020202020204" pitchFamily="34" charset="0"/>
              </a:rPr>
              <a:t>Advantages of Being at home For End Of Life Care:</a:t>
            </a:r>
          </a:p>
          <a:p>
            <a:endParaRPr 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24 Hour support for patient from loved ones</a:t>
            </a: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Open access for family and friends </a:t>
            </a: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Patients feeling comfortable in own home</a:t>
            </a: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Familiar surroundings</a:t>
            </a: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Regular visits from palliative care team</a:t>
            </a: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Regular visits from carers </a:t>
            </a: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G.P Visits</a:t>
            </a:r>
          </a:p>
          <a:p>
            <a:pPr marL="285750" indent="-285750">
              <a:buFont typeface="Arial" panose="020B0604020202020204" pitchFamily="34" charset="0"/>
              <a:buChar char="•"/>
            </a:pPr>
            <a:endParaRPr lang="en-US" dirty="0" smtClean="0"/>
          </a:p>
          <a:p>
            <a:pPr marL="285750" indent="-285750">
              <a:buFont typeface="Arial" panose="020B0604020202020204" pitchFamily="34" charset="0"/>
              <a:buChar char="•"/>
            </a:pPr>
            <a:endParaRPr lang="en-GB" dirty="0"/>
          </a:p>
        </p:txBody>
      </p:sp>
      <p:sp>
        <p:nvSpPr>
          <p:cNvPr id="6" name="TextBox 5"/>
          <p:cNvSpPr txBox="1"/>
          <p:nvPr/>
        </p:nvSpPr>
        <p:spPr>
          <a:xfrm>
            <a:off x="6174509" y="2618507"/>
            <a:ext cx="5611091" cy="2554545"/>
          </a:xfrm>
          <a:prstGeom prst="rect">
            <a:avLst/>
          </a:prstGeom>
          <a:noFill/>
        </p:spPr>
        <p:txBody>
          <a:bodyPr wrap="square" rtlCol="0">
            <a:spAutoFit/>
          </a:bodyPr>
          <a:lstStyle/>
          <a:p>
            <a:r>
              <a:rPr lang="en-US" sz="2000" dirty="0" smtClean="0">
                <a:latin typeface="Arial" panose="020B0604020202020204" pitchFamily="34" charset="0"/>
                <a:cs typeface="Arial" panose="020B0604020202020204" pitchFamily="34" charset="0"/>
              </a:rPr>
              <a:t>Disadvantages Of Being At Home For End Of Life Care:</a:t>
            </a:r>
          </a:p>
          <a:p>
            <a:endParaRPr 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Lack of medical equipment</a:t>
            </a: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Delays in getting help and support required</a:t>
            </a: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Not receiving basic pain relief on time </a:t>
            </a: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Bigger rise in death </a:t>
            </a: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Pressure on family members and carers </a:t>
            </a:r>
            <a:endParaRPr lang="en-GB" sz="2000" dirty="0">
              <a:latin typeface="Arial" panose="020B0604020202020204" pitchFamily="34" charset="0"/>
              <a:cs typeface="Arial" panose="020B0604020202020204" pitchFamily="34" charset="0"/>
            </a:endParaRPr>
          </a:p>
        </p:txBody>
      </p:sp>
      <p:sp>
        <p:nvSpPr>
          <p:cNvPr id="7" name="TextBox 6"/>
          <p:cNvSpPr txBox="1"/>
          <p:nvPr/>
        </p:nvSpPr>
        <p:spPr>
          <a:xfrm flipH="1">
            <a:off x="9462655" y="6172200"/>
            <a:ext cx="2534194" cy="400110"/>
          </a:xfrm>
          <a:prstGeom prst="rect">
            <a:avLst/>
          </a:prstGeom>
          <a:noFill/>
        </p:spPr>
        <p:txBody>
          <a:bodyPr wrap="square" rtlCol="0">
            <a:spAutoFit/>
          </a:bodyPr>
          <a:lstStyle/>
          <a:p>
            <a:r>
              <a:rPr lang="en-US" sz="2000" dirty="0" smtClean="0">
                <a:latin typeface="Arial" panose="020B0604020202020204" pitchFamily="34" charset="0"/>
                <a:cs typeface="Arial" panose="020B0604020202020204" pitchFamily="34" charset="0"/>
              </a:rPr>
              <a:t>(BBC News 2021</a:t>
            </a:r>
            <a:r>
              <a:rPr lang="en-US" dirty="0" smtClean="0"/>
              <a:t>)</a:t>
            </a:r>
            <a:endParaRPr lang="en-GB" dirty="0"/>
          </a:p>
        </p:txBody>
      </p:sp>
    </p:spTree>
    <p:extLst>
      <p:ext uri="{BB962C8B-B14F-4D97-AF65-F5344CB8AC3E}">
        <p14:creationId xmlns:p14="http://schemas.microsoft.com/office/powerpoint/2010/main" val="2298495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smtClean="0"/>
              <a:t>THE GAP BETWEEN THE NEED OF AVAILABILITY IN END OF LIFE CARE.</a:t>
            </a:r>
            <a:endParaRPr lang="en-US" b="1" dirty="0"/>
          </a:p>
        </p:txBody>
      </p:sp>
      <p:sp>
        <p:nvSpPr>
          <p:cNvPr id="9" name="TextBox 8"/>
          <p:cNvSpPr txBox="1"/>
          <p:nvPr/>
        </p:nvSpPr>
        <p:spPr>
          <a:xfrm>
            <a:off x="571500" y="2044700"/>
            <a:ext cx="11087100" cy="6063198"/>
          </a:xfrm>
          <a:prstGeom prst="rect">
            <a:avLst/>
          </a:prstGeom>
          <a:noFill/>
        </p:spPr>
        <p:txBody>
          <a:bodyPr wrap="square" rtlCol="0">
            <a:spAutoFit/>
          </a:bodyPr>
          <a:lstStyle/>
          <a:p>
            <a:r>
              <a:rPr lang="en-US" sz="2000" dirty="0" smtClean="0">
                <a:latin typeface="Arial" panose="020B0604020202020204" pitchFamily="34" charset="0"/>
                <a:cs typeface="Arial" panose="020B0604020202020204" pitchFamily="34" charset="0"/>
              </a:rPr>
              <a:t>There have been many things that have contributed to gaps in the need of end of life care. Some of these reasons are stated below:</a:t>
            </a:r>
          </a:p>
          <a:p>
            <a:endParaRPr 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Strikes</a:t>
            </a: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Staff Shortage </a:t>
            </a: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Not Enough </a:t>
            </a:r>
            <a:r>
              <a:rPr lang="en-US" sz="2000" dirty="0">
                <a:latin typeface="Arial" panose="020B0604020202020204" pitchFamily="34" charset="0"/>
                <a:cs typeface="Arial" panose="020B0604020202020204" pitchFamily="34" charset="0"/>
              </a:rPr>
              <a:t>C</a:t>
            </a:r>
            <a:r>
              <a:rPr lang="en-US" sz="2000" dirty="0" smtClean="0">
                <a:latin typeface="Arial" panose="020B0604020202020204" pitchFamily="34" charset="0"/>
                <a:cs typeface="Arial" panose="020B0604020202020204" pitchFamily="34" charset="0"/>
              </a:rPr>
              <a:t>arers</a:t>
            </a: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Older </a:t>
            </a:r>
            <a:r>
              <a:rPr lang="en-US" sz="2000" dirty="0">
                <a:latin typeface="Arial" panose="020B0604020202020204" pitchFamily="34" charset="0"/>
                <a:cs typeface="Arial" panose="020B0604020202020204" pitchFamily="34" charset="0"/>
              </a:rPr>
              <a:t>P</a:t>
            </a:r>
            <a:r>
              <a:rPr lang="en-US" sz="2000" dirty="0" smtClean="0">
                <a:latin typeface="Arial" panose="020B0604020202020204" pitchFamily="34" charset="0"/>
                <a:cs typeface="Arial" panose="020B0604020202020204" pitchFamily="34" charset="0"/>
              </a:rPr>
              <a:t>eople </a:t>
            </a:r>
            <a:r>
              <a:rPr lang="en-US" sz="2000" dirty="0">
                <a:latin typeface="Arial" panose="020B0604020202020204" pitchFamily="34" charset="0"/>
                <a:cs typeface="Arial" panose="020B0604020202020204" pitchFamily="34" charset="0"/>
              </a:rPr>
              <a:t>D</a:t>
            </a:r>
            <a:r>
              <a:rPr lang="en-US" sz="2000" dirty="0" smtClean="0">
                <a:latin typeface="Arial" panose="020B0604020202020204" pitchFamily="34" charset="0"/>
                <a:cs typeface="Arial" panose="020B0604020202020204" pitchFamily="34" charset="0"/>
              </a:rPr>
              <a:t>eclining </a:t>
            </a:r>
            <a:r>
              <a:rPr lang="en-US" sz="2000" dirty="0">
                <a:latin typeface="Arial" panose="020B0604020202020204" pitchFamily="34" charset="0"/>
                <a:cs typeface="Arial" panose="020B0604020202020204" pitchFamily="34" charset="0"/>
              </a:rPr>
              <a:t>C</a:t>
            </a:r>
            <a:r>
              <a:rPr lang="en-US" sz="2000" dirty="0" smtClean="0">
                <a:latin typeface="Arial" panose="020B0604020202020204" pitchFamily="34" charset="0"/>
                <a:cs typeface="Arial" panose="020B0604020202020204" pitchFamily="34" charset="0"/>
              </a:rPr>
              <a:t>omplicated </a:t>
            </a:r>
            <a:r>
              <a:rPr lang="en-US" sz="2000" dirty="0">
                <a:latin typeface="Arial" panose="020B0604020202020204" pitchFamily="34" charset="0"/>
                <a:cs typeface="Arial" panose="020B0604020202020204" pitchFamily="34" charset="0"/>
              </a:rPr>
              <a:t>P</a:t>
            </a:r>
            <a:r>
              <a:rPr lang="en-US" sz="2000" dirty="0" smtClean="0">
                <a:latin typeface="Arial" panose="020B0604020202020204" pitchFamily="34" charset="0"/>
                <a:cs typeface="Arial" panose="020B0604020202020204" pitchFamily="34" charset="0"/>
              </a:rPr>
              <a:t>rocedures </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N</a:t>
            </a:r>
            <a:r>
              <a:rPr lang="en-US" sz="2000" dirty="0" smtClean="0">
                <a:latin typeface="Arial" panose="020B0604020202020204" pitchFamily="34" charset="0"/>
                <a:cs typeface="Arial" panose="020B0604020202020204" pitchFamily="34" charset="0"/>
              </a:rPr>
              <a:t>ot </a:t>
            </a:r>
            <a:r>
              <a:rPr lang="en-US" sz="2000" dirty="0">
                <a:latin typeface="Arial" panose="020B0604020202020204" pitchFamily="34" charset="0"/>
                <a:cs typeface="Arial" panose="020B0604020202020204" pitchFamily="34" charset="0"/>
              </a:rPr>
              <a:t>E</a:t>
            </a:r>
            <a:r>
              <a:rPr lang="en-US" sz="2000" dirty="0" smtClean="0">
                <a:latin typeface="Arial" panose="020B0604020202020204" pitchFamily="34" charset="0"/>
                <a:cs typeface="Arial" panose="020B0604020202020204" pitchFamily="34" charset="0"/>
              </a:rPr>
              <a:t>nough </a:t>
            </a:r>
            <a:r>
              <a:rPr lang="en-US" sz="2000" dirty="0">
                <a:latin typeface="Arial" panose="020B0604020202020204" pitchFamily="34" charset="0"/>
                <a:cs typeface="Arial" panose="020B0604020202020204" pitchFamily="34" charset="0"/>
              </a:rPr>
              <a:t>E</a:t>
            </a:r>
            <a:r>
              <a:rPr lang="en-US" sz="2000" dirty="0" smtClean="0">
                <a:latin typeface="Arial" panose="020B0604020202020204" pitchFamily="34" charset="0"/>
                <a:cs typeface="Arial" panose="020B0604020202020204" pitchFamily="34" charset="0"/>
              </a:rPr>
              <a:t>nd </a:t>
            </a:r>
            <a:r>
              <a:rPr lang="en-US" sz="2000" dirty="0">
                <a:latin typeface="Arial" panose="020B0604020202020204" pitchFamily="34" charset="0"/>
                <a:cs typeface="Arial" panose="020B0604020202020204" pitchFamily="34" charset="0"/>
              </a:rPr>
              <a:t>O</a:t>
            </a:r>
            <a:r>
              <a:rPr lang="en-US" sz="2000" dirty="0" smtClean="0">
                <a:latin typeface="Arial" panose="020B0604020202020204" pitchFamily="34" charset="0"/>
                <a:cs typeface="Arial" panose="020B0604020202020204" pitchFamily="34" charset="0"/>
              </a:rPr>
              <a:t>f </a:t>
            </a:r>
            <a:r>
              <a:rPr lang="en-US" sz="2000" dirty="0">
                <a:latin typeface="Arial" panose="020B0604020202020204" pitchFamily="34" charset="0"/>
                <a:cs typeface="Arial" panose="020B0604020202020204" pitchFamily="34" charset="0"/>
              </a:rPr>
              <a:t>L</a:t>
            </a:r>
            <a:r>
              <a:rPr lang="en-US" sz="2000" dirty="0" smtClean="0">
                <a:latin typeface="Arial" panose="020B0604020202020204" pitchFamily="34" charset="0"/>
                <a:cs typeface="Arial" panose="020B0604020202020204" pitchFamily="34" charset="0"/>
              </a:rPr>
              <a:t>ife </a:t>
            </a:r>
            <a:r>
              <a:rPr lang="en-US" sz="2000" dirty="0">
                <a:latin typeface="Arial" panose="020B0604020202020204" pitchFamily="34" charset="0"/>
                <a:cs typeface="Arial" panose="020B0604020202020204" pitchFamily="34" charset="0"/>
              </a:rPr>
              <a:t>C</a:t>
            </a:r>
            <a:r>
              <a:rPr lang="en-US" sz="2000" dirty="0" smtClean="0">
                <a:latin typeface="Arial" panose="020B0604020202020204" pitchFamily="34" charset="0"/>
                <a:cs typeface="Arial" panose="020B0604020202020204" pitchFamily="34" charset="0"/>
              </a:rPr>
              <a:t>are </a:t>
            </a:r>
            <a:r>
              <a:rPr lang="en-US" sz="2000" dirty="0">
                <a:latin typeface="Arial" panose="020B0604020202020204" pitchFamily="34" charset="0"/>
                <a:cs typeface="Arial" panose="020B0604020202020204" pitchFamily="34" charset="0"/>
              </a:rPr>
              <a:t>A</a:t>
            </a:r>
            <a:r>
              <a:rPr lang="en-US" sz="2000" dirty="0" smtClean="0">
                <a:latin typeface="Arial" panose="020B0604020202020204" pitchFamily="34" charset="0"/>
                <a:cs typeface="Arial" panose="020B0604020202020204" pitchFamily="34" charset="0"/>
              </a:rPr>
              <a:t>vailable </a:t>
            </a:r>
            <a:r>
              <a:rPr lang="en-US" sz="2000" dirty="0">
                <a:latin typeface="Arial" panose="020B0604020202020204" pitchFamily="34" charset="0"/>
                <a:cs typeface="Arial" panose="020B0604020202020204" pitchFamily="34" charset="0"/>
              </a:rPr>
              <a:t>F</a:t>
            </a:r>
            <a:r>
              <a:rPr lang="en-US" sz="2000" dirty="0" smtClean="0">
                <a:latin typeface="Arial" panose="020B0604020202020204" pitchFamily="34" charset="0"/>
                <a:cs typeface="Arial" panose="020B0604020202020204" pitchFamily="34" charset="0"/>
              </a:rPr>
              <a:t>or </a:t>
            </a:r>
            <a:r>
              <a:rPr lang="en-US" sz="2000" dirty="0">
                <a:latin typeface="Arial" panose="020B0604020202020204" pitchFamily="34" charset="0"/>
                <a:cs typeface="Arial" panose="020B0604020202020204" pitchFamily="34" charset="0"/>
              </a:rPr>
              <a:t>E</a:t>
            </a:r>
            <a:r>
              <a:rPr lang="en-US" sz="2000" dirty="0" smtClean="0">
                <a:latin typeface="Arial" panose="020B0604020202020204" pitchFamily="34" charset="0"/>
                <a:cs typeface="Arial" panose="020B0604020202020204" pitchFamily="34" charset="0"/>
              </a:rPr>
              <a:t>veryone </a:t>
            </a:r>
            <a:r>
              <a:rPr lang="en-US" sz="2000" dirty="0">
                <a:latin typeface="Arial" panose="020B0604020202020204" pitchFamily="34" charset="0"/>
                <a:cs typeface="Arial" panose="020B0604020202020204" pitchFamily="34" charset="0"/>
              </a:rPr>
              <a:t>T</a:t>
            </a:r>
            <a:r>
              <a:rPr lang="en-US" sz="2000" dirty="0" smtClean="0">
                <a:latin typeface="Arial" panose="020B0604020202020204" pitchFamily="34" charset="0"/>
                <a:cs typeface="Arial" panose="020B0604020202020204" pitchFamily="34" charset="0"/>
              </a:rPr>
              <a:t>hat </a:t>
            </a:r>
            <a:r>
              <a:rPr lang="en-US" sz="2000" dirty="0">
                <a:latin typeface="Arial" panose="020B0604020202020204" pitchFamily="34" charset="0"/>
                <a:cs typeface="Arial" panose="020B0604020202020204" pitchFamily="34" charset="0"/>
              </a:rPr>
              <a:t>N</a:t>
            </a:r>
            <a:r>
              <a:rPr lang="en-US" sz="2000" dirty="0" smtClean="0">
                <a:latin typeface="Arial" panose="020B0604020202020204" pitchFamily="34" charset="0"/>
                <a:cs typeface="Arial" panose="020B0604020202020204" pitchFamily="34" charset="0"/>
              </a:rPr>
              <a:t>eeds </a:t>
            </a:r>
            <a:r>
              <a:rPr lang="en-US" sz="2000" dirty="0">
                <a:latin typeface="Arial" panose="020B0604020202020204" pitchFamily="34" charset="0"/>
                <a:cs typeface="Arial" panose="020B0604020202020204" pitchFamily="34" charset="0"/>
              </a:rPr>
              <a:t>I</a:t>
            </a:r>
            <a:r>
              <a:rPr lang="en-US" sz="2000" dirty="0" smtClean="0">
                <a:latin typeface="Arial" panose="020B0604020202020204" pitchFamily="34" charset="0"/>
                <a:cs typeface="Arial" panose="020B0604020202020204" pitchFamily="34" charset="0"/>
              </a:rPr>
              <a:t>t</a:t>
            </a: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Not Enough </a:t>
            </a:r>
            <a:r>
              <a:rPr lang="en-US" sz="2000" dirty="0">
                <a:latin typeface="Arial" panose="020B0604020202020204" pitchFamily="34" charset="0"/>
                <a:cs typeface="Arial" panose="020B0604020202020204" pitchFamily="34" charset="0"/>
              </a:rPr>
              <a:t>E</a:t>
            </a:r>
            <a:r>
              <a:rPr lang="en-US" sz="2000" dirty="0" smtClean="0">
                <a:latin typeface="Arial" panose="020B0604020202020204" pitchFamily="34" charset="0"/>
                <a:cs typeface="Arial" panose="020B0604020202020204" pitchFamily="34" charset="0"/>
              </a:rPr>
              <a:t>nd </a:t>
            </a:r>
            <a:r>
              <a:rPr lang="en-US" sz="2000" dirty="0">
                <a:latin typeface="Arial" panose="020B0604020202020204" pitchFamily="34" charset="0"/>
                <a:cs typeface="Arial" panose="020B0604020202020204" pitchFamily="34" charset="0"/>
              </a:rPr>
              <a:t>O</a:t>
            </a:r>
            <a:r>
              <a:rPr lang="en-US" sz="2000" dirty="0" smtClean="0">
                <a:latin typeface="Arial" panose="020B0604020202020204" pitchFamily="34" charset="0"/>
                <a:cs typeface="Arial" panose="020B0604020202020204" pitchFamily="34" charset="0"/>
              </a:rPr>
              <a:t>f </a:t>
            </a:r>
            <a:r>
              <a:rPr lang="en-US" sz="2000" dirty="0">
                <a:latin typeface="Arial" panose="020B0604020202020204" pitchFamily="34" charset="0"/>
                <a:cs typeface="Arial" panose="020B0604020202020204" pitchFamily="34" charset="0"/>
              </a:rPr>
              <a:t>L</a:t>
            </a:r>
            <a:r>
              <a:rPr lang="en-US" sz="2000" dirty="0" smtClean="0">
                <a:latin typeface="Arial" panose="020B0604020202020204" pitchFamily="34" charset="0"/>
                <a:cs typeface="Arial" panose="020B0604020202020204" pitchFamily="34" charset="0"/>
              </a:rPr>
              <a:t>ife </a:t>
            </a:r>
            <a:r>
              <a:rPr lang="en-US" sz="2000" dirty="0">
                <a:latin typeface="Arial" panose="020B0604020202020204" pitchFamily="34" charset="0"/>
                <a:cs typeface="Arial" panose="020B0604020202020204" pitchFamily="34" charset="0"/>
              </a:rPr>
              <a:t>C</a:t>
            </a:r>
            <a:r>
              <a:rPr lang="en-US" sz="2000" dirty="0" smtClean="0">
                <a:latin typeface="Arial" panose="020B0604020202020204" pitchFamily="34" charset="0"/>
                <a:cs typeface="Arial" panose="020B0604020202020204" pitchFamily="34" charset="0"/>
              </a:rPr>
              <a:t>are </a:t>
            </a:r>
            <a:r>
              <a:rPr lang="en-US" sz="2000" dirty="0">
                <a:latin typeface="Arial" panose="020B0604020202020204" pitchFamily="34" charset="0"/>
                <a:cs typeface="Arial" panose="020B0604020202020204" pitchFamily="34" charset="0"/>
              </a:rPr>
              <a:t>A</a:t>
            </a:r>
            <a:r>
              <a:rPr lang="en-US" sz="2000" dirty="0" smtClean="0">
                <a:latin typeface="Arial" panose="020B0604020202020204" pitchFamily="34" charset="0"/>
                <a:cs typeface="Arial" panose="020B0604020202020204" pitchFamily="34" charset="0"/>
              </a:rPr>
              <a:t>vailable </a:t>
            </a:r>
            <a:r>
              <a:rPr lang="en-US" sz="2000" dirty="0">
                <a:latin typeface="Arial" panose="020B0604020202020204" pitchFamily="34" charset="0"/>
                <a:cs typeface="Arial" panose="020B0604020202020204" pitchFamily="34" charset="0"/>
              </a:rPr>
              <a:t>I</a:t>
            </a:r>
            <a:r>
              <a:rPr lang="en-US" sz="2000" dirty="0" smtClean="0">
                <a:latin typeface="Arial" panose="020B0604020202020204" pitchFamily="34" charset="0"/>
                <a:cs typeface="Arial" panose="020B0604020202020204" pitchFamily="34" charset="0"/>
              </a:rPr>
              <a:t>n </a:t>
            </a:r>
            <a:r>
              <a:rPr lang="en-US" sz="2000" dirty="0">
                <a:latin typeface="Arial" panose="020B0604020202020204" pitchFamily="34" charset="0"/>
                <a:cs typeface="Arial" panose="020B0604020202020204" pitchFamily="34" charset="0"/>
              </a:rPr>
              <a:t>T</a:t>
            </a:r>
            <a:r>
              <a:rPr lang="en-US" sz="2000" dirty="0" smtClean="0">
                <a:latin typeface="Arial" panose="020B0604020202020204" pitchFamily="34" charset="0"/>
                <a:cs typeface="Arial" panose="020B0604020202020204" pitchFamily="34" charset="0"/>
              </a:rPr>
              <a:t>he U.K</a:t>
            </a: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Practitioners </a:t>
            </a:r>
            <a:r>
              <a:rPr lang="en-US" sz="2000" dirty="0">
                <a:latin typeface="Arial" panose="020B0604020202020204" pitchFamily="34" charset="0"/>
                <a:cs typeface="Arial" panose="020B0604020202020204" pitchFamily="34" charset="0"/>
              </a:rPr>
              <a:t>M</a:t>
            </a:r>
            <a:r>
              <a:rPr lang="en-US" sz="2000" dirty="0" smtClean="0">
                <a:latin typeface="Arial" panose="020B0604020202020204" pitchFamily="34" charset="0"/>
                <a:cs typeface="Arial" panose="020B0604020202020204" pitchFamily="34" charset="0"/>
              </a:rPr>
              <a:t>issing </a:t>
            </a:r>
            <a:r>
              <a:rPr lang="en-US" sz="2000" dirty="0">
                <a:latin typeface="Arial" panose="020B0604020202020204" pitchFamily="34" charset="0"/>
                <a:cs typeface="Arial" panose="020B0604020202020204" pitchFamily="34" charset="0"/>
              </a:rPr>
              <a:t>O</a:t>
            </a:r>
            <a:r>
              <a:rPr lang="en-US" sz="2000" dirty="0" smtClean="0">
                <a:latin typeface="Arial" panose="020B0604020202020204" pitchFamily="34" charset="0"/>
                <a:cs typeface="Arial" panose="020B0604020202020204" pitchFamily="34" charset="0"/>
              </a:rPr>
              <a:t>pportunities </a:t>
            </a:r>
            <a:r>
              <a:rPr lang="en-US" sz="2000" dirty="0">
                <a:latin typeface="Arial" panose="020B0604020202020204" pitchFamily="34" charset="0"/>
                <a:cs typeface="Arial" panose="020B0604020202020204" pitchFamily="34" charset="0"/>
              </a:rPr>
              <a:t>T</a:t>
            </a:r>
            <a:r>
              <a:rPr lang="en-US" sz="2000" dirty="0" smtClean="0">
                <a:latin typeface="Arial" panose="020B0604020202020204" pitchFamily="34" charset="0"/>
                <a:cs typeface="Arial" panose="020B0604020202020204" pitchFamily="34" charset="0"/>
              </a:rPr>
              <a:t>o </a:t>
            </a:r>
            <a:r>
              <a:rPr lang="en-US" sz="2000" dirty="0">
                <a:latin typeface="Arial" panose="020B0604020202020204" pitchFamily="34" charset="0"/>
                <a:cs typeface="Arial" panose="020B0604020202020204" pitchFamily="34" charset="0"/>
              </a:rPr>
              <a:t>R</a:t>
            </a:r>
            <a:r>
              <a:rPr lang="en-US" sz="2000" dirty="0" smtClean="0">
                <a:latin typeface="Arial" panose="020B0604020202020204" pitchFamily="34" charset="0"/>
                <a:cs typeface="Arial" panose="020B0604020202020204" pitchFamily="34" charset="0"/>
              </a:rPr>
              <a:t>efer Patients</a:t>
            </a: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Professionals Not </a:t>
            </a:r>
            <a:r>
              <a:rPr lang="en-US" sz="2000" dirty="0">
                <a:latin typeface="Arial" panose="020B0604020202020204" pitchFamily="34" charset="0"/>
                <a:cs typeface="Arial" panose="020B0604020202020204" pitchFamily="34" charset="0"/>
              </a:rPr>
              <a:t>R</a:t>
            </a:r>
            <a:r>
              <a:rPr lang="en-US" sz="2000" dirty="0" smtClean="0">
                <a:latin typeface="Arial" panose="020B0604020202020204" pitchFamily="34" charset="0"/>
                <a:cs typeface="Arial" panose="020B0604020202020204" pitchFamily="34" charset="0"/>
              </a:rPr>
              <a:t>ecognizing </a:t>
            </a:r>
            <a:r>
              <a:rPr lang="en-US" sz="2000" dirty="0">
                <a:latin typeface="Arial" panose="020B0604020202020204" pitchFamily="34" charset="0"/>
                <a:cs typeface="Arial" panose="020B0604020202020204" pitchFamily="34" charset="0"/>
              </a:rPr>
              <a:t>W</a:t>
            </a:r>
            <a:r>
              <a:rPr lang="en-US" sz="2000" dirty="0" smtClean="0">
                <a:latin typeface="Arial" panose="020B0604020202020204" pitchFamily="34" charset="0"/>
                <a:cs typeface="Arial" panose="020B0604020202020204" pitchFamily="34" charset="0"/>
              </a:rPr>
              <a:t>hen </a:t>
            </a:r>
            <a:r>
              <a:rPr lang="en-US" sz="2000" dirty="0">
                <a:latin typeface="Arial" panose="020B0604020202020204" pitchFamily="34" charset="0"/>
                <a:cs typeface="Arial" panose="020B0604020202020204" pitchFamily="34" charset="0"/>
              </a:rPr>
              <a:t>P</a:t>
            </a:r>
            <a:r>
              <a:rPr lang="en-US" sz="2000" dirty="0" smtClean="0">
                <a:latin typeface="Arial" panose="020B0604020202020204" pitchFamily="34" charset="0"/>
                <a:cs typeface="Arial" panose="020B0604020202020204" pitchFamily="34" charset="0"/>
              </a:rPr>
              <a:t>alliative </a:t>
            </a:r>
            <a:r>
              <a:rPr lang="en-US" sz="2000" dirty="0">
                <a:latin typeface="Arial" panose="020B0604020202020204" pitchFamily="34" charset="0"/>
                <a:cs typeface="Arial" panose="020B0604020202020204" pitchFamily="34" charset="0"/>
              </a:rPr>
              <a:t>C</a:t>
            </a:r>
            <a:r>
              <a:rPr lang="en-US" sz="2000" dirty="0" smtClean="0">
                <a:latin typeface="Arial" panose="020B0604020202020204" pitchFamily="34" charset="0"/>
                <a:cs typeface="Arial" panose="020B0604020202020204" pitchFamily="34" charset="0"/>
              </a:rPr>
              <a:t>are </a:t>
            </a:r>
            <a:r>
              <a:rPr lang="en-US" sz="2000" dirty="0">
                <a:latin typeface="Arial" panose="020B0604020202020204" pitchFamily="34" charset="0"/>
                <a:cs typeface="Arial" panose="020B0604020202020204" pitchFamily="34" charset="0"/>
              </a:rPr>
              <a:t>I</a:t>
            </a:r>
            <a:r>
              <a:rPr lang="en-US" sz="2000" dirty="0" smtClean="0">
                <a:latin typeface="Arial" panose="020B0604020202020204" pitchFamily="34" charset="0"/>
                <a:cs typeface="Arial" panose="020B0604020202020204" pitchFamily="34" charset="0"/>
              </a:rPr>
              <a:t>s </a:t>
            </a:r>
            <a:r>
              <a:rPr lang="en-US" sz="2000" dirty="0">
                <a:latin typeface="Arial" panose="020B0604020202020204" pitchFamily="34" charset="0"/>
                <a:cs typeface="Arial" panose="020B0604020202020204" pitchFamily="34" charset="0"/>
              </a:rPr>
              <a:t>N</a:t>
            </a:r>
            <a:r>
              <a:rPr lang="en-US" sz="2000" dirty="0" smtClean="0">
                <a:latin typeface="Arial" panose="020B0604020202020204" pitchFamily="34" charset="0"/>
                <a:cs typeface="Arial" panose="020B0604020202020204" pitchFamily="34" charset="0"/>
              </a:rPr>
              <a:t>eeded</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S</a:t>
            </a:r>
            <a:r>
              <a:rPr lang="en-US" sz="2000" dirty="0" smtClean="0">
                <a:latin typeface="Arial" panose="020B0604020202020204" pitchFamily="34" charset="0"/>
                <a:cs typeface="Arial" panose="020B0604020202020204" pitchFamily="34" charset="0"/>
              </a:rPr>
              <a:t>ervice </a:t>
            </a:r>
            <a:r>
              <a:rPr lang="en-US" sz="2000" dirty="0">
                <a:latin typeface="Arial" panose="020B0604020202020204" pitchFamily="34" charset="0"/>
                <a:cs typeface="Arial" panose="020B0604020202020204" pitchFamily="34" charset="0"/>
              </a:rPr>
              <a:t>C</a:t>
            </a:r>
            <a:r>
              <a:rPr lang="en-US" sz="2000" dirty="0" smtClean="0">
                <a:latin typeface="Arial" panose="020B0604020202020204" pitchFamily="34" charset="0"/>
                <a:cs typeface="Arial" panose="020B0604020202020204" pitchFamily="34" charset="0"/>
              </a:rPr>
              <a:t>losures </a:t>
            </a:r>
            <a:r>
              <a:rPr lang="en-US" sz="2000" dirty="0">
                <a:latin typeface="Arial" panose="020B0604020202020204" pitchFamily="34" charset="0"/>
                <a:cs typeface="Arial" panose="020B0604020202020204" pitchFamily="34" charset="0"/>
              </a:rPr>
              <a:t>D</a:t>
            </a:r>
            <a:r>
              <a:rPr lang="en-US" sz="2000" dirty="0" smtClean="0">
                <a:latin typeface="Arial" panose="020B0604020202020204" pitchFamily="34" charset="0"/>
                <a:cs typeface="Arial" panose="020B0604020202020204" pitchFamily="34" charset="0"/>
              </a:rPr>
              <a:t>ue </a:t>
            </a:r>
            <a:r>
              <a:rPr lang="en-US" sz="2000" dirty="0">
                <a:latin typeface="Arial" panose="020B0604020202020204" pitchFamily="34" charset="0"/>
                <a:cs typeface="Arial" panose="020B0604020202020204" pitchFamily="34" charset="0"/>
              </a:rPr>
              <a:t>T</a:t>
            </a:r>
            <a:r>
              <a:rPr lang="en-US" sz="2000" dirty="0" smtClean="0">
                <a:latin typeface="Arial" panose="020B0604020202020204" pitchFamily="34" charset="0"/>
                <a:cs typeface="Arial" panose="020B0604020202020204" pitchFamily="34" charset="0"/>
              </a:rPr>
              <a:t>o </a:t>
            </a:r>
            <a:r>
              <a:rPr lang="en-US" sz="2000" dirty="0">
                <a:latin typeface="Arial" panose="020B0604020202020204" pitchFamily="34" charset="0"/>
                <a:cs typeface="Arial" panose="020B0604020202020204" pitchFamily="34" charset="0"/>
              </a:rPr>
              <a:t>I</a:t>
            </a:r>
            <a:r>
              <a:rPr lang="en-US" sz="2000" dirty="0" smtClean="0">
                <a:latin typeface="Arial" panose="020B0604020202020204" pitchFamily="34" charset="0"/>
                <a:cs typeface="Arial" panose="020B0604020202020204" pitchFamily="34" charset="0"/>
              </a:rPr>
              <a:t>nfections </a:t>
            </a:r>
            <a:r>
              <a:rPr lang="en-US" sz="2000" dirty="0">
                <a:latin typeface="Arial" panose="020B0604020202020204" pitchFamily="34" charset="0"/>
                <a:cs typeface="Arial" panose="020B0604020202020204" pitchFamily="34" charset="0"/>
              </a:rPr>
              <a:t>A</a:t>
            </a:r>
            <a:r>
              <a:rPr lang="en-US" sz="2000" dirty="0" smtClean="0">
                <a:latin typeface="Arial" panose="020B0604020202020204" pitchFamily="34" charset="0"/>
                <a:cs typeface="Arial" panose="020B0604020202020204" pitchFamily="34" charset="0"/>
              </a:rPr>
              <a:t>nd </a:t>
            </a:r>
            <a:r>
              <a:rPr lang="en-US" sz="2000" dirty="0">
                <a:latin typeface="Arial" panose="020B0604020202020204" pitchFamily="34" charset="0"/>
                <a:cs typeface="Arial" panose="020B0604020202020204" pitchFamily="34" charset="0"/>
              </a:rPr>
              <a:t>C</a:t>
            </a:r>
            <a:r>
              <a:rPr lang="en-US" sz="2000" dirty="0" smtClean="0">
                <a:latin typeface="Arial" panose="020B0604020202020204" pitchFamily="34" charset="0"/>
                <a:cs typeface="Arial" panose="020B0604020202020204" pitchFamily="34" charset="0"/>
              </a:rPr>
              <a:t>ovid Restrictions </a:t>
            </a: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Increase In </a:t>
            </a:r>
            <a:r>
              <a:rPr lang="en-US" sz="2000" dirty="0">
                <a:latin typeface="Arial" panose="020B0604020202020204" pitchFamily="34" charset="0"/>
                <a:cs typeface="Arial" panose="020B0604020202020204" pitchFamily="34" charset="0"/>
              </a:rPr>
              <a:t>T</a:t>
            </a:r>
            <a:r>
              <a:rPr lang="en-US" sz="2000" dirty="0" smtClean="0">
                <a:latin typeface="Arial" panose="020B0604020202020204" pitchFamily="34" charset="0"/>
                <a:cs typeface="Arial" panose="020B0604020202020204" pitchFamily="34" charset="0"/>
              </a:rPr>
              <a:t>he </a:t>
            </a:r>
            <a:r>
              <a:rPr lang="en-US" sz="2000" dirty="0">
                <a:latin typeface="Arial" panose="020B0604020202020204" pitchFamily="34" charset="0"/>
                <a:cs typeface="Arial" panose="020B0604020202020204" pitchFamily="34" charset="0"/>
              </a:rPr>
              <a:t>C</a:t>
            </a:r>
            <a:r>
              <a:rPr lang="en-US" sz="2000" dirty="0" smtClean="0">
                <a:latin typeface="Arial" panose="020B0604020202020204" pitchFamily="34" charset="0"/>
                <a:cs typeface="Arial" panose="020B0604020202020204" pitchFamily="34" charset="0"/>
              </a:rPr>
              <a:t>omplexity Of </a:t>
            </a:r>
            <a:r>
              <a:rPr lang="en-US" sz="2000" dirty="0">
                <a:latin typeface="Arial" panose="020B0604020202020204" pitchFamily="34" charset="0"/>
                <a:cs typeface="Arial" panose="020B0604020202020204" pitchFamily="34" charset="0"/>
              </a:rPr>
              <a:t>P</a:t>
            </a:r>
            <a:r>
              <a:rPr lang="en-US" sz="2000" dirty="0" smtClean="0">
                <a:latin typeface="Arial" panose="020B0604020202020204" pitchFamily="34" charset="0"/>
                <a:cs typeface="Arial" panose="020B0604020202020204" pitchFamily="34" charset="0"/>
              </a:rPr>
              <a:t>atients</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F</a:t>
            </a:r>
            <a:r>
              <a:rPr lang="en-US" sz="2000" dirty="0" smtClean="0">
                <a:latin typeface="Arial" panose="020B0604020202020204" pitchFamily="34" charset="0"/>
                <a:cs typeface="Arial" panose="020B0604020202020204" pitchFamily="34" charset="0"/>
              </a:rPr>
              <a:t>unding</a:t>
            </a:r>
          </a:p>
          <a:p>
            <a:endParaRPr lang="en-US" dirty="0" smtClean="0"/>
          </a:p>
          <a:p>
            <a:endParaRPr lang="en-US" dirty="0" smtClean="0"/>
          </a:p>
          <a:p>
            <a:pPr marL="285750" indent="-285750">
              <a:buFont typeface="Arial" panose="020B0604020202020204" pitchFamily="34" charset="0"/>
              <a:buChar char="•"/>
            </a:pPr>
            <a:endParaRPr lang="en-US" dirty="0" smtClean="0"/>
          </a:p>
          <a:p>
            <a:pPr marL="285750" indent="-285750">
              <a:buFont typeface="Arial" panose="020B0604020202020204" pitchFamily="34" charset="0"/>
              <a:buChar char="•"/>
            </a:pPr>
            <a:endParaRPr lang="en-US" dirty="0" smtClean="0"/>
          </a:p>
          <a:p>
            <a:endParaRPr lang="en-US" dirty="0"/>
          </a:p>
          <a:p>
            <a:pPr marL="285750" indent="-285750">
              <a:buFont typeface="Arial" panose="020B0604020202020204" pitchFamily="34" charset="0"/>
              <a:buChar char="•"/>
            </a:pPr>
            <a:endParaRPr lang="en-GB" dirty="0"/>
          </a:p>
        </p:txBody>
      </p:sp>
      <p:sp>
        <p:nvSpPr>
          <p:cNvPr id="10" name="TextBox 9"/>
          <p:cNvSpPr txBox="1"/>
          <p:nvPr/>
        </p:nvSpPr>
        <p:spPr>
          <a:xfrm>
            <a:off x="8020050" y="6184900"/>
            <a:ext cx="3835400" cy="400110"/>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a:t>
            </a:r>
            <a:r>
              <a:rPr lang="en-US" sz="2000" dirty="0" smtClean="0">
                <a:latin typeface="Arial" panose="020B0604020202020204" pitchFamily="34" charset="0"/>
                <a:cs typeface="Arial" panose="020B0604020202020204" pitchFamily="34" charset="0"/>
              </a:rPr>
              <a:t>GOV. U.K 2001</a:t>
            </a:r>
            <a:r>
              <a:rPr lang="en-US" dirty="0" smtClean="0"/>
              <a:t>.,</a:t>
            </a:r>
            <a:endParaRPr lang="en-GB" dirty="0"/>
          </a:p>
        </p:txBody>
      </p:sp>
      <p:sp>
        <p:nvSpPr>
          <p:cNvPr id="11" name="TextBox 10"/>
          <p:cNvSpPr txBox="1"/>
          <p:nvPr/>
        </p:nvSpPr>
        <p:spPr>
          <a:xfrm flipH="1">
            <a:off x="9937750" y="6184900"/>
            <a:ext cx="2022929" cy="400110"/>
          </a:xfrm>
          <a:prstGeom prst="rect">
            <a:avLst/>
          </a:prstGeom>
          <a:noFill/>
        </p:spPr>
        <p:txBody>
          <a:bodyPr wrap="square" rtlCol="0">
            <a:spAutoFit/>
          </a:bodyPr>
          <a:lstStyle/>
          <a:p>
            <a:r>
              <a:rPr lang="en-US" sz="2000" dirty="0" smtClean="0">
                <a:latin typeface="Arial" panose="020B0604020202020204" pitchFamily="34" charset="0"/>
                <a:cs typeface="Arial" panose="020B0604020202020204" pitchFamily="34" charset="0"/>
              </a:rPr>
              <a:t>Curie 2021)</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347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0"/>
            <a:ext cx="10058400" cy="1188720"/>
          </a:xfrm>
        </p:spPr>
        <p:txBody>
          <a:bodyPr>
            <a:normAutofit/>
          </a:bodyPr>
          <a:lstStyle/>
          <a:p>
            <a:r>
              <a:rPr lang="en-US" b="1" dirty="0" smtClean="0"/>
              <a:t>THE GAP BETWEEN THE NEED OF AVAILABILITY IN END OF LIFE CARE.</a:t>
            </a:r>
            <a:endParaRPr lang="en-US" b="1" dirty="0"/>
          </a:p>
        </p:txBody>
      </p:sp>
      <p:sp>
        <p:nvSpPr>
          <p:cNvPr id="10" name="TextBox 9"/>
          <p:cNvSpPr txBox="1"/>
          <p:nvPr/>
        </p:nvSpPr>
        <p:spPr>
          <a:xfrm>
            <a:off x="679450" y="1547009"/>
            <a:ext cx="10833100" cy="5016758"/>
          </a:xfrm>
          <a:prstGeom prst="rect">
            <a:avLst/>
          </a:prstGeom>
          <a:noFill/>
        </p:spPr>
        <p:txBody>
          <a:bodyPr wrap="square" rtlCol="0">
            <a:spAutoFit/>
          </a:bodyPr>
          <a:lstStyle/>
          <a:p>
            <a:r>
              <a:rPr lang="en-US" sz="2000" dirty="0" smtClean="0">
                <a:latin typeface="Arial" panose="020B0604020202020204" pitchFamily="34" charset="0"/>
                <a:cs typeface="Arial" panose="020B0604020202020204" pitchFamily="34" charset="0"/>
              </a:rPr>
              <a:t>Ten large factors that practitioners say that have had a large impact on delivering good quality palliative care are:</a:t>
            </a:r>
          </a:p>
          <a:p>
            <a:endParaRPr 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Visiting Restrictions</a:t>
            </a: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Patients Lacking Usual Contact With The Community</a:t>
            </a: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Lack Of Provision In Community Services</a:t>
            </a: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Inadequate Staff Levels </a:t>
            </a: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Lack Of Integration Of Health And Social Care Services</a:t>
            </a: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Inadequate Funding And Resources</a:t>
            </a: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Time Constraints </a:t>
            </a: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Communication Challenges From Wearing PPE</a:t>
            </a: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Challenges From Remote Working And Social Distancing</a:t>
            </a:r>
          </a:p>
          <a:p>
            <a:pPr marL="285750" indent="-285750">
              <a:buFont typeface="Arial" panose="020B0604020202020204" pitchFamily="34" charset="0"/>
              <a:buChar char="•"/>
            </a:pPr>
            <a:r>
              <a:rPr lang="en-US" sz="2000" dirty="0" smtClean="0">
                <a:latin typeface="Arial" panose="020B0604020202020204" pitchFamily="34" charset="0"/>
                <a:cs typeface="Arial" panose="020B0604020202020204" pitchFamily="34" charset="0"/>
              </a:rPr>
              <a:t>Lack Of Prior Advance Planning </a:t>
            </a:r>
          </a:p>
          <a:p>
            <a:endParaRPr lang="en-US" sz="2000" dirty="0">
              <a:latin typeface="Arial" panose="020B0604020202020204" pitchFamily="34" charset="0"/>
              <a:cs typeface="Arial" panose="020B0604020202020204" pitchFamily="34" charset="0"/>
            </a:endParaRPr>
          </a:p>
          <a:p>
            <a:r>
              <a:rPr lang="en-US" sz="2000" dirty="0" smtClean="0">
                <a:latin typeface="Arial" panose="020B0604020202020204" pitchFamily="34" charset="0"/>
                <a:cs typeface="Arial" panose="020B0604020202020204" pitchFamily="34" charset="0"/>
              </a:rPr>
              <a:t>During the pandemic in the U.K in the year 2019 is when most of these issues became more of a problem.</a:t>
            </a:r>
            <a:endParaRPr lang="en-US" sz="2000" dirty="0">
              <a:latin typeface="Arial" panose="020B0604020202020204" pitchFamily="34" charset="0"/>
              <a:cs typeface="Arial" panose="020B0604020202020204" pitchFamily="34" charset="0"/>
            </a:endParaRPr>
          </a:p>
        </p:txBody>
      </p:sp>
      <p:sp>
        <p:nvSpPr>
          <p:cNvPr id="11" name="TextBox 10"/>
          <p:cNvSpPr txBox="1"/>
          <p:nvPr/>
        </p:nvSpPr>
        <p:spPr>
          <a:xfrm>
            <a:off x="9874250" y="6429613"/>
            <a:ext cx="1638300" cy="369332"/>
          </a:xfrm>
          <a:prstGeom prst="rect">
            <a:avLst/>
          </a:prstGeom>
          <a:noFill/>
        </p:spPr>
        <p:txBody>
          <a:bodyPr wrap="square" rtlCol="0">
            <a:spAutoFit/>
          </a:bodyPr>
          <a:lstStyle/>
          <a:p>
            <a:r>
              <a:rPr lang="en-US" dirty="0" smtClean="0"/>
              <a:t>(Curie 2021)</a:t>
            </a:r>
            <a:endParaRPr lang="en-GB" dirty="0"/>
          </a:p>
        </p:txBody>
      </p:sp>
    </p:spTree>
    <p:extLst>
      <p:ext uri="{BB962C8B-B14F-4D97-AF65-F5344CB8AC3E}">
        <p14:creationId xmlns:p14="http://schemas.microsoft.com/office/powerpoint/2010/main" val="1543295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9600" y="94660"/>
            <a:ext cx="10058400" cy="1188720"/>
          </a:xfrm>
        </p:spPr>
        <p:txBody>
          <a:bodyPr/>
          <a:lstStyle/>
          <a:p>
            <a:r>
              <a:rPr lang="en-US" b="1" dirty="0" smtClean="0"/>
              <a:t>PLANNING OF THE END OF LIFE CARE</a:t>
            </a:r>
            <a:r>
              <a:rPr lang="en-US" dirty="0" smtClean="0"/>
              <a:t>.</a:t>
            </a:r>
            <a:endParaRPr lang="en-US" dirty="0"/>
          </a:p>
        </p:txBody>
      </p:sp>
      <p:sp>
        <p:nvSpPr>
          <p:cNvPr id="3" name="TextBox 2"/>
          <p:cNvSpPr txBox="1"/>
          <p:nvPr/>
        </p:nvSpPr>
        <p:spPr>
          <a:xfrm>
            <a:off x="706714" y="2403499"/>
            <a:ext cx="10307649" cy="3600986"/>
          </a:xfrm>
          <a:prstGeom prst="rect">
            <a:avLst/>
          </a:prstGeom>
          <a:noFill/>
        </p:spPr>
        <p:txBody>
          <a:bodyPr wrap="square" rtlCol="0">
            <a:spAutoFit/>
          </a:bodyPr>
          <a:lstStyle/>
          <a:p>
            <a:pPr>
              <a:lnSpc>
                <a:spcPct val="150000"/>
              </a:lnSpc>
            </a:pPr>
            <a:r>
              <a:rPr lang="en-US" sz="2000" dirty="0">
                <a:latin typeface="Arial" panose="020B0604020202020204" pitchFamily="34" charset="0"/>
                <a:cs typeface="Arial" panose="020B0604020202020204" pitchFamily="34" charset="0"/>
              </a:rPr>
              <a:t>This is also known as advance care planning, and it entails thinking about and discussing your preferences for how you want to be cared for in your final months of life. This may involve therapies that you do not wish to undergo. Preparing ahead of time can help you express your wishes and sentiments to others while you still have the ability to do </a:t>
            </a:r>
            <a:r>
              <a:rPr lang="en-US" sz="2000" dirty="0" smtClean="0">
                <a:latin typeface="Arial" panose="020B0604020202020204" pitchFamily="34" charset="0"/>
                <a:cs typeface="Arial" panose="020B0604020202020204" pitchFamily="34" charset="0"/>
              </a:rPr>
              <a:t>so . Planning for the end of life is important and allows people to have a choice in the sort of care that they receive if people do not plan then they do not sometimes receive the care that they require</a:t>
            </a:r>
            <a:r>
              <a:rPr lang="en-US" dirty="0" smtClean="0"/>
              <a:t>. </a:t>
            </a:r>
            <a:r>
              <a:rPr lang="en-US" sz="2000" dirty="0" smtClean="0">
                <a:latin typeface="Arial" panose="020B0604020202020204" pitchFamily="34" charset="0"/>
                <a:cs typeface="Arial" panose="020B0604020202020204" pitchFamily="34" charset="0"/>
              </a:rPr>
              <a:t>(NHS 2021)</a:t>
            </a:r>
          </a:p>
          <a:p>
            <a:endParaRPr lang="en-US" dirty="0" smtClean="0"/>
          </a:p>
        </p:txBody>
      </p:sp>
    </p:spTree>
    <p:extLst>
      <p:ext uri="{BB962C8B-B14F-4D97-AF65-F5344CB8AC3E}">
        <p14:creationId xmlns:p14="http://schemas.microsoft.com/office/powerpoint/2010/main" val="2840829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9600" y="94660"/>
            <a:ext cx="10058400" cy="1188720"/>
          </a:xfrm>
        </p:spPr>
        <p:txBody>
          <a:bodyPr/>
          <a:lstStyle/>
          <a:p>
            <a:r>
              <a:rPr lang="en-US" b="1" dirty="0" smtClean="0"/>
              <a:t>PLANNING OF THE END OF LIFE CARE</a:t>
            </a:r>
            <a:r>
              <a:rPr lang="en-US" dirty="0" smtClean="0"/>
              <a:t>.</a:t>
            </a:r>
            <a:endParaRPr lang="en-US" dirty="0"/>
          </a:p>
        </p:txBody>
      </p:sp>
      <p:pic>
        <p:nvPicPr>
          <p:cNvPr id="5" name="Picture 4"/>
          <p:cNvPicPr>
            <a:picLocks noChangeAspect="1"/>
          </p:cNvPicPr>
          <p:nvPr/>
        </p:nvPicPr>
        <p:blipFill>
          <a:blip r:embed="rId2"/>
          <a:stretch>
            <a:fillRect/>
          </a:stretch>
        </p:blipFill>
        <p:spPr>
          <a:xfrm>
            <a:off x="336550" y="2050473"/>
            <a:ext cx="4249305" cy="3810000"/>
          </a:xfrm>
          <a:prstGeom prst="rect">
            <a:avLst/>
          </a:prstGeom>
        </p:spPr>
      </p:pic>
      <p:sp>
        <p:nvSpPr>
          <p:cNvPr id="6" name="TextBox 5"/>
          <p:cNvSpPr txBox="1"/>
          <p:nvPr/>
        </p:nvSpPr>
        <p:spPr>
          <a:xfrm>
            <a:off x="1094509" y="6442364"/>
            <a:ext cx="4197927" cy="400110"/>
          </a:xfrm>
          <a:prstGeom prst="rect">
            <a:avLst/>
          </a:prstGeom>
          <a:noFill/>
        </p:spPr>
        <p:txBody>
          <a:bodyPr wrap="square" rtlCol="0">
            <a:spAutoFit/>
          </a:bodyPr>
          <a:lstStyle/>
          <a:p>
            <a:r>
              <a:rPr lang="en-US" sz="2000" dirty="0" smtClean="0">
                <a:latin typeface="Arial" panose="020B0604020202020204" pitchFamily="34" charset="0"/>
                <a:cs typeface="Arial" panose="020B0604020202020204" pitchFamily="34" charset="0"/>
              </a:rPr>
              <a:t>(Daily Caring 2022)</a:t>
            </a:r>
            <a:endParaRPr lang="en-GB" sz="2000" dirty="0">
              <a:latin typeface="Arial" panose="020B0604020202020204" pitchFamily="34" charset="0"/>
              <a:cs typeface="Arial" panose="020B0604020202020204" pitchFamily="34" charset="0"/>
            </a:endParaRPr>
          </a:p>
        </p:txBody>
      </p:sp>
      <p:sp>
        <p:nvSpPr>
          <p:cNvPr id="8" name="TextBox 7"/>
          <p:cNvSpPr txBox="1"/>
          <p:nvPr/>
        </p:nvSpPr>
        <p:spPr>
          <a:xfrm>
            <a:off x="4807527" y="2050473"/>
            <a:ext cx="7130473" cy="3365024"/>
          </a:xfrm>
          <a:prstGeom prst="rect">
            <a:avLst/>
          </a:prstGeom>
          <a:noFill/>
        </p:spPr>
        <p:txBody>
          <a:bodyPr wrap="square" rtlCol="0">
            <a:spAutoFit/>
          </a:bodyPr>
          <a:lstStyle/>
          <a:p>
            <a:pPr>
              <a:lnSpc>
                <a:spcPct val="150000"/>
              </a:lnSpc>
            </a:pPr>
            <a:r>
              <a:rPr lang="en-US" dirty="0" smtClean="0">
                <a:latin typeface="Arial" panose="020B0604020202020204" pitchFamily="34" charset="0"/>
                <a:cs typeface="Arial" panose="020B0604020202020204" pitchFamily="34" charset="0"/>
              </a:rPr>
              <a:t>At the time of end of life patients may have care plans which include all the requirements and choices of the patient. Within this care plan it may contain a DNR form this means DO NOT RESUSCITATE, if a patient has this in their file then it would of already been discussed with them and they have made that decision and it is their choice</a:t>
            </a:r>
            <a:r>
              <a:rPr lang="en-US" dirty="0">
                <a:latin typeface="Arial" panose="020B0604020202020204" pitchFamily="34" charset="0"/>
                <a:cs typeface="Arial" panose="020B0604020202020204" pitchFamily="34" charset="0"/>
              </a:rPr>
              <a:t>.</a:t>
            </a:r>
            <a:r>
              <a:rPr lang="en-US" dirty="0" smtClean="0">
                <a:latin typeface="Arial" panose="020B0604020202020204" pitchFamily="34" charset="0"/>
                <a:cs typeface="Arial" panose="020B0604020202020204" pitchFamily="34" charset="0"/>
              </a:rPr>
              <a:t>  Although it is their decision there are certain people that have to be involved when this is put into place and it has to be in line with policies and the law.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0576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9600" y="94660"/>
            <a:ext cx="10058400" cy="1188720"/>
          </a:xfrm>
        </p:spPr>
        <p:txBody>
          <a:bodyPr/>
          <a:lstStyle/>
          <a:p>
            <a:r>
              <a:rPr lang="en-US" b="1" dirty="0" smtClean="0"/>
              <a:t>PLANNING OF THE END OF LIFE CARE</a:t>
            </a:r>
            <a:r>
              <a:rPr lang="en-US" dirty="0" smtClean="0"/>
              <a:t>.</a:t>
            </a:r>
            <a:endParaRPr lang="en-US" dirty="0"/>
          </a:p>
        </p:txBody>
      </p:sp>
      <p:sp>
        <p:nvSpPr>
          <p:cNvPr id="4" name="TextBox 3"/>
          <p:cNvSpPr txBox="1"/>
          <p:nvPr/>
        </p:nvSpPr>
        <p:spPr>
          <a:xfrm>
            <a:off x="429491" y="1415484"/>
            <a:ext cx="11263745" cy="5078313"/>
          </a:xfrm>
          <a:prstGeom prst="rect">
            <a:avLst/>
          </a:prstGeom>
          <a:noFill/>
        </p:spPr>
        <p:txBody>
          <a:bodyPr wrap="square" rtlCol="0">
            <a:spAutoFit/>
          </a:bodyPr>
          <a:lstStyle/>
          <a:p>
            <a:pPr>
              <a:lnSpc>
                <a:spcPct val="150000"/>
              </a:lnSpc>
            </a:pPr>
            <a:r>
              <a:rPr lang="en-US" dirty="0" smtClean="0">
                <a:latin typeface="Arial" panose="020B0604020202020204" pitchFamily="34" charset="0"/>
                <a:cs typeface="Arial" panose="020B0604020202020204" pitchFamily="34" charset="0"/>
              </a:rPr>
              <a:t>When looking at DNR’S there are certain things that this involves including government policies and the law . When requesting this there is a DNR form that has to be filled in and signed by the patient it is to be kept in their file in view and must be recorded. G.P’S and health professionals must be aware of your choice and preference. This can be overlooked if it is a child. </a:t>
            </a:r>
          </a:p>
          <a:p>
            <a:pPr>
              <a:lnSpc>
                <a:spcPct val="150000"/>
              </a:lnSpc>
            </a:pPr>
            <a:endParaRPr lang="en-US" dirty="0">
              <a:latin typeface="Arial" panose="020B0604020202020204" pitchFamily="34" charset="0"/>
              <a:cs typeface="Arial" panose="020B0604020202020204" pitchFamily="34" charset="0"/>
            </a:endParaRPr>
          </a:p>
          <a:p>
            <a:pPr>
              <a:lnSpc>
                <a:spcPct val="150000"/>
              </a:lnSpc>
            </a:pPr>
            <a:r>
              <a:rPr lang="en-US" dirty="0" smtClean="0">
                <a:latin typeface="Arial" panose="020B0604020202020204" pitchFamily="34" charset="0"/>
                <a:cs typeface="Arial" panose="020B0604020202020204" pitchFamily="34" charset="0"/>
              </a:rPr>
              <a:t>Other things to be considered are: </a:t>
            </a:r>
          </a:p>
          <a:p>
            <a:pPr marL="285750" indent="-285750">
              <a:lnSpc>
                <a:spcPct val="150000"/>
              </a:lnSpc>
              <a:buFont typeface="Arial" panose="020B0604020202020204" pitchFamily="34" charset="0"/>
              <a:buChar char="•"/>
            </a:pPr>
            <a:r>
              <a:rPr lang="en-US" dirty="0" smtClean="0">
                <a:latin typeface="Arial" panose="020B0604020202020204" pitchFamily="34" charset="0"/>
                <a:cs typeface="Arial" panose="020B0604020202020204" pitchFamily="34" charset="0"/>
              </a:rPr>
              <a:t>In line with mental capacity act 2005</a:t>
            </a:r>
          </a:p>
          <a:p>
            <a:pPr marL="285750" indent="-285750">
              <a:lnSpc>
                <a:spcPct val="150000"/>
              </a:lnSpc>
              <a:buFont typeface="Arial" panose="020B0604020202020204" pitchFamily="34" charset="0"/>
              <a:buChar char="•"/>
            </a:pPr>
            <a:r>
              <a:rPr lang="en-US" dirty="0" smtClean="0">
                <a:latin typeface="Arial" panose="020B0604020202020204" pitchFamily="34" charset="0"/>
                <a:cs typeface="Arial" panose="020B0604020202020204" pitchFamily="34" charset="0"/>
              </a:rPr>
              <a:t>Equality Act 2010 </a:t>
            </a:r>
          </a:p>
          <a:p>
            <a:pPr marL="285750" indent="-285750">
              <a:lnSpc>
                <a:spcPct val="150000"/>
              </a:lnSpc>
              <a:buFont typeface="Arial" panose="020B0604020202020204" pitchFamily="34" charset="0"/>
              <a:buChar char="•"/>
            </a:pPr>
            <a:r>
              <a:rPr lang="en-US" dirty="0" smtClean="0">
                <a:latin typeface="Arial" panose="020B0604020202020204" pitchFamily="34" charset="0"/>
                <a:cs typeface="Arial" panose="020B0604020202020204" pitchFamily="34" charset="0"/>
              </a:rPr>
              <a:t>Human Rights Act 1998</a:t>
            </a:r>
          </a:p>
          <a:p>
            <a:pPr marL="285750" indent="-285750">
              <a:lnSpc>
                <a:spcPct val="150000"/>
              </a:lnSpc>
              <a:buFont typeface="Arial" panose="020B0604020202020204" pitchFamily="34" charset="0"/>
              <a:buChar char="•"/>
            </a:pPr>
            <a:r>
              <a:rPr lang="en-US" dirty="0" smtClean="0">
                <a:latin typeface="Arial" panose="020B0604020202020204" pitchFamily="34" charset="0"/>
                <a:cs typeface="Arial" panose="020B0604020202020204" pitchFamily="34" charset="0"/>
              </a:rPr>
              <a:t>Understanding the patients rights </a:t>
            </a:r>
          </a:p>
          <a:p>
            <a:pPr marL="285750" indent="-285750">
              <a:lnSpc>
                <a:spcPct val="150000"/>
              </a:lnSpc>
              <a:buFont typeface="Arial" panose="020B0604020202020204" pitchFamily="34" charset="0"/>
              <a:buChar char="•"/>
            </a:pPr>
            <a:r>
              <a:rPr lang="en-US" dirty="0" smtClean="0">
                <a:latin typeface="Arial" panose="020B0604020202020204" pitchFamily="34" charset="0"/>
                <a:cs typeface="Arial" panose="020B0604020202020204" pitchFamily="34" charset="0"/>
              </a:rPr>
              <a:t>Decisions not to be based on a persons quality of life</a:t>
            </a:r>
          </a:p>
          <a:p>
            <a:pPr marL="285750" indent="-285750">
              <a:lnSpc>
                <a:spcPct val="150000"/>
              </a:lnSpc>
              <a:buFont typeface="Arial" panose="020B0604020202020204" pitchFamily="34" charset="0"/>
              <a:buChar char="•"/>
            </a:pPr>
            <a:r>
              <a:rPr lang="en-US" dirty="0" smtClean="0">
                <a:latin typeface="Arial" panose="020B0604020202020204" pitchFamily="34" charset="0"/>
                <a:cs typeface="Arial" panose="020B0604020202020204" pitchFamily="34" charset="0"/>
              </a:rPr>
              <a:t>Policy must be readable and understood by all relevant staff </a:t>
            </a:r>
            <a:endParaRPr lang="en-GB" dirty="0">
              <a:latin typeface="Arial" panose="020B0604020202020204" pitchFamily="34" charset="0"/>
              <a:cs typeface="Arial" panose="020B0604020202020204" pitchFamily="34" charset="0"/>
            </a:endParaRPr>
          </a:p>
        </p:txBody>
      </p:sp>
      <p:sp>
        <p:nvSpPr>
          <p:cNvPr id="9" name="TextBox 8"/>
          <p:cNvSpPr txBox="1"/>
          <p:nvPr/>
        </p:nvSpPr>
        <p:spPr>
          <a:xfrm>
            <a:off x="10289309" y="6335711"/>
            <a:ext cx="1648691" cy="369332"/>
          </a:xfrm>
          <a:prstGeom prst="rect">
            <a:avLst/>
          </a:prstGeom>
          <a:noFill/>
        </p:spPr>
        <p:txBody>
          <a:bodyPr wrap="square" rtlCol="0">
            <a:spAutoFit/>
          </a:bodyPr>
          <a:lstStyle/>
          <a:p>
            <a:r>
              <a:rPr lang="en-US" dirty="0" smtClean="0"/>
              <a:t>(CQC 2022)</a:t>
            </a:r>
            <a:endParaRPr lang="en-GB" dirty="0"/>
          </a:p>
        </p:txBody>
      </p:sp>
    </p:spTree>
    <p:extLst>
      <p:ext uri="{BB962C8B-B14F-4D97-AF65-F5344CB8AC3E}">
        <p14:creationId xmlns:p14="http://schemas.microsoft.com/office/powerpoint/2010/main" val="2888082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9600" y="94660"/>
            <a:ext cx="10058400" cy="1188720"/>
          </a:xfrm>
        </p:spPr>
        <p:txBody>
          <a:bodyPr/>
          <a:lstStyle/>
          <a:p>
            <a:r>
              <a:rPr lang="en-US" b="1" dirty="0" smtClean="0"/>
              <a:t>PLANNING OF THE END OF LIFE CARE</a:t>
            </a:r>
            <a:r>
              <a:rPr lang="en-US" dirty="0" smtClean="0"/>
              <a:t>.</a:t>
            </a:r>
            <a:endParaRPr lang="en-US" dirty="0"/>
          </a:p>
        </p:txBody>
      </p:sp>
      <p:sp>
        <p:nvSpPr>
          <p:cNvPr id="3" name="TextBox 2"/>
          <p:cNvSpPr txBox="1"/>
          <p:nvPr/>
        </p:nvSpPr>
        <p:spPr>
          <a:xfrm>
            <a:off x="651296" y="2057135"/>
            <a:ext cx="10307649" cy="3693319"/>
          </a:xfrm>
          <a:prstGeom prst="rect">
            <a:avLst/>
          </a:prstGeom>
          <a:noFill/>
        </p:spPr>
        <p:txBody>
          <a:bodyPr wrap="square" rtlCol="0">
            <a:spAutoFit/>
          </a:bodyPr>
          <a:lstStyle/>
          <a:p>
            <a:pPr>
              <a:lnSpc>
                <a:spcPct val="150000"/>
              </a:lnSpc>
            </a:pPr>
            <a:r>
              <a:rPr lang="en-US" dirty="0" smtClean="0">
                <a:latin typeface="Arial" panose="020B0604020202020204" pitchFamily="34" charset="0"/>
                <a:cs typeface="Arial" panose="020B0604020202020204" pitchFamily="34" charset="0"/>
              </a:rPr>
              <a:t>People are signing living wills more now as this gives them more control over decisions regarding their death. Living wills are documents that are signed so people have more control over their deaths. Within this document people state their wishes and treatments that they wish to have or may not want. This is also for people who cannot state/ express their wishes.</a:t>
            </a:r>
          </a:p>
          <a:p>
            <a:pPr>
              <a:lnSpc>
                <a:spcPct val="150000"/>
              </a:lnSpc>
            </a:pPr>
            <a:r>
              <a:rPr lang="en-US" dirty="0" smtClean="0">
                <a:latin typeface="Arial" panose="020B0604020202020204" pitchFamily="34" charset="0"/>
                <a:cs typeface="Arial" panose="020B0604020202020204" pitchFamily="34" charset="0"/>
              </a:rPr>
              <a:t>Non terminal illnesses are not covered in this and some also have a section where you fill in for a proxy this is someone you nominate to keep your best interests in mind and do what they can for the best for you and do what it takes to keep you alive and this is also signed by them. Living wills are recommended to be spoken about and shown to your G.P.</a:t>
            </a:r>
          </a:p>
          <a:p>
            <a:endParaRPr lang="en-US" dirty="0" smtClean="0"/>
          </a:p>
        </p:txBody>
      </p:sp>
      <p:sp>
        <p:nvSpPr>
          <p:cNvPr id="4" name="TextBox 3"/>
          <p:cNvSpPr txBox="1"/>
          <p:nvPr/>
        </p:nvSpPr>
        <p:spPr>
          <a:xfrm>
            <a:off x="9832109" y="6220691"/>
            <a:ext cx="2105891" cy="369332"/>
          </a:xfrm>
          <a:prstGeom prst="rect">
            <a:avLst/>
          </a:prstGeom>
          <a:noFill/>
        </p:spPr>
        <p:txBody>
          <a:bodyPr wrap="square" rtlCol="0">
            <a:spAutoFit/>
          </a:bodyPr>
          <a:lstStyle/>
          <a:p>
            <a:r>
              <a:rPr lang="en-US" dirty="0" smtClean="0">
                <a:latin typeface="Arial" panose="020B0604020202020204" pitchFamily="34" charset="0"/>
                <a:cs typeface="Arial" panose="020B0604020202020204" pitchFamily="34" charset="0"/>
              </a:rPr>
              <a:t>(AGEUK, 2019)</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8129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72972" y="-805225"/>
            <a:ext cx="10058400" cy="1188720"/>
          </a:xfrm>
        </p:spPr>
        <p:txBody>
          <a:bodyPr>
            <a:normAutofit/>
          </a:bodyPr>
          <a:lstStyle/>
          <a:p>
            <a:r>
              <a:rPr lang="en-US" sz="2000" dirty="0" smtClean="0">
                <a:latin typeface="Arial" panose="020B0604020202020204" pitchFamily="34" charset="0"/>
                <a:cs typeface="Arial" panose="020B0604020202020204" pitchFamily="34" charset="0"/>
              </a:rPr>
              <a:t>LIVING WILL AND DNR FORMS</a:t>
            </a:r>
            <a:endParaRPr lang="en-GB" sz="2000"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2"/>
          <a:stretch>
            <a:fillRect/>
          </a:stretch>
        </p:blipFill>
        <p:spPr>
          <a:xfrm>
            <a:off x="334896" y="483325"/>
            <a:ext cx="3858281" cy="5878285"/>
          </a:xfrm>
          <a:prstGeom prst="rect">
            <a:avLst/>
          </a:prstGeom>
        </p:spPr>
      </p:pic>
      <p:pic>
        <p:nvPicPr>
          <p:cNvPr id="4" name="Picture 3"/>
          <p:cNvPicPr>
            <a:picLocks noChangeAspect="1"/>
          </p:cNvPicPr>
          <p:nvPr/>
        </p:nvPicPr>
        <p:blipFill>
          <a:blip r:embed="rId3"/>
          <a:stretch>
            <a:fillRect/>
          </a:stretch>
        </p:blipFill>
        <p:spPr>
          <a:xfrm>
            <a:off x="4193177" y="483326"/>
            <a:ext cx="3749509" cy="5878284"/>
          </a:xfrm>
          <a:prstGeom prst="rect">
            <a:avLst/>
          </a:prstGeom>
        </p:spPr>
      </p:pic>
      <p:pic>
        <p:nvPicPr>
          <p:cNvPr id="5" name="Picture 4"/>
          <p:cNvPicPr>
            <a:picLocks noChangeAspect="1"/>
          </p:cNvPicPr>
          <p:nvPr/>
        </p:nvPicPr>
        <p:blipFill>
          <a:blip r:embed="rId4"/>
          <a:stretch>
            <a:fillRect/>
          </a:stretch>
        </p:blipFill>
        <p:spPr>
          <a:xfrm>
            <a:off x="7942686" y="444137"/>
            <a:ext cx="3911579" cy="5878285"/>
          </a:xfrm>
          <a:prstGeom prst="rect">
            <a:avLst/>
          </a:prstGeom>
        </p:spPr>
      </p:pic>
    </p:spTree>
    <p:extLst>
      <p:ext uri="{BB962C8B-B14F-4D97-AF65-F5344CB8AC3E}">
        <p14:creationId xmlns:p14="http://schemas.microsoft.com/office/powerpoint/2010/main" val="3984482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83428" y="203200"/>
            <a:ext cx="9506857" cy="707886"/>
          </a:xfrm>
          <a:prstGeom prst="rect">
            <a:avLst/>
          </a:prstGeom>
          <a:noFill/>
        </p:spPr>
        <p:txBody>
          <a:bodyPr wrap="square" rtlCol="0">
            <a:spAutoFit/>
          </a:bodyPr>
          <a:lstStyle/>
          <a:p>
            <a:r>
              <a:rPr lang="en-US" sz="4000" dirty="0" smtClean="0">
                <a:solidFill>
                  <a:schemeClr val="accent1">
                    <a:lumMod val="75000"/>
                  </a:schemeClr>
                </a:solidFill>
              </a:rPr>
              <a:t>WHAT IS EUTHANASIA </a:t>
            </a:r>
            <a:endParaRPr lang="en-GB" sz="4000" dirty="0">
              <a:solidFill>
                <a:schemeClr val="accent1">
                  <a:lumMod val="75000"/>
                </a:schemeClr>
              </a:solidFill>
            </a:endParaRPr>
          </a:p>
        </p:txBody>
      </p:sp>
      <p:sp>
        <p:nvSpPr>
          <p:cNvPr id="4" name="TextBox 3"/>
          <p:cNvSpPr txBox="1"/>
          <p:nvPr/>
        </p:nvSpPr>
        <p:spPr>
          <a:xfrm>
            <a:off x="445041" y="2299670"/>
            <a:ext cx="6884447" cy="2169825"/>
          </a:xfrm>
          <a:prstGeom prst="rect">
            <a:avLst/>
          </a:prstGeom>
          <a:noFill/>
        </p:spPr>
        <p:txBody>
          <a:bodyPr wrap="square" rtlCol="0">
            <a:spAutoFit/>
          </a:bodyPr>
          <a:lstStyle/>
          <a:p>
            <a:pPr>
              <a:lnSpc>
                <a:spcPct val="150000"/>
              </a:lnSpc>
            </a:pPr>
            <a:r>
              <a:rPr lang="en-US" dirty="0">
                <a:latin typeface="Arial" panose="020B0604020202020204" pitchFamily="34" charset="0"/>
                <a:cs typeface="Arial" panose="020B0604020202020204" pitchFamily="34" charset="0"/>
              </a:rPr>
              <a:t>Euthanasia is the </a:t>
            </a:r>
            <a:r>
              <a:rPr lang="en-US" dirty="0" smtClean="0">
                <a:latin typeface="Arial" panose="020B0604020202020204" pitchFamily="34" charset="0"/>
                <a:cs typeface="Arial" panose="020B0604020202020204" pitchFamily="34" charset="0"/>
              </a:rPr>
              <a:t>practice </a:t>
            </a:r>
            <a:r>
              <a:rPr lang="en-US" dirty="0">
                <a:latin typeface="Arial" panose="020B0604020202020204" pitchFamily="34" charset="0"/>
                <a:cs typeface="Arial" panose="020B0604020202020204" pitchFamily="34" charset="0"/>
              </a:rPr>
              <a:t>of ending a patient's life in order to alleviate the patient's suffering. Often, the patient in issue would be terminally sick or in excruciating agony</a:t>
            </a:r>
            <a:r>
              <a:rPr lang="en-US" dirty="0" smtClean="0">
                <a:latin typeface="Arial" panose="020B0604020202020204" pitchFamily="34" charset="0"/>
                <a:cs typeface="Arial" panose="020B0604020202020204" pitchFamily="34" charset="0"/>
              </a:rPr>
              <a:t>. For example this could be done by administering extra medication then needed i.e. extra sedatives.( School Of Medicine 2023)</a:t>
            </a:r>
            <a:endParaRPr lang="en-GB" dirty="0">
              <a:latin typeface="Arial" panose="020B0604020202020204" pitchFamily="34" charset="0"/>
              <a:cs typeface="Arial" panose="020B0604020202020204" pitchFamily="34" charset="0"/>
            </a:endParaRPr>
          </a:p>
        </p:txBody>
      </p:sp>
      <p:pic>
        <p:nvPicPr>
          <p:cNvPr id="1026" name="Picture 2" descr="A Second Country Practicing Medical Euthanasia Drops a Bom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931850" y="16505766"/>
            <a:ext cx="18370550" cy="12247033"/>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3"/>
          <a:stretch>
            <a:fillRect/>
          </a:stretch>
        </p:blipFill>
        <p:spPr>
          <a:xfrm>
            <a:off x="8236856" y="2299670"/>
            <a:ext cx="3615241" cy="3895682"/>
          </a:xfrm>
          <a:prstGeom prst="rect">
            <a:avLst/>
          </a:prstGeom>
        </p:spPr>
      </p:pic>
      <p:sp>
        <p:nvSpPr>
          <p:cNvPr id="5" name="TextBox 4"/>
          <p:cNvSpPr txBox="1"/>
          <p:nvPr/>
        </p:nvSpPr>
        <p:spPr>
          <a:xfrm>
            <a:off x="9034463" y="6195352"/>
            <a:ext cx="3157537" cy="369332"/>
          </a:xfrm>
          <a:prstGeom prst="rect">
            <a:avLst/>
          </a:prstGeom>
          <a:noFill/>
        </p:spPr>
        <p:txBody>
          <a:bodyPr wrap="square" rtlCol="0">
            <a:spAutoFit/>
          </a:bodyPr>
          <a:lstStyle/>
          <a:p>
            <a:r>
              <a:rPr lang="en-US" dirty="0" smtClean="0">
                <a:latin typeface="Arial" panose="020B0604020202020204" pitchFamily="34" charset="0"/>
                <a:cs typeface="Arial" panose="020B0604020202020204" pitchFamily="34" charset="0"/>
              </a:rPr>
              <a:t>(Psychiatric times 2019)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3800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83428" y="203200"/>
            <a:ext cx="9506857" cy="707886"/>
          </a:xfrm>
          <a:prstGeom prst="rect">
            <a:avLst/>
          </a:prstGeom>
          <a:noFill/>
        </p:spPr>
        <p:txBody>
          <a:bodyPr wrap="square" rtlCol="0">
            <a:spAutoFit/>
          </a:bodyPr>
          <a:lstStyle/>
          <a:p>
            <a:r>
              <a:rPr lang="en-US" sz="4000" dirty="0" smtClean="0">
                <a:solidFill>
                  <a:schemeClr val="accent1">
                    <a:lumMod val="75000"/>
                  </a:schemeClr>
                </a:solidFill>
              </a:rPr>
              <a:t>ASSISTED SUICIDE  </a:t>
            </a:r>
            <a:endParaRPr lang="en-GB" sz="4000" dirty="0">
              <a:solidFill>
                <a:schemeClr val="accent1">
                  <a:lumMod val="75000"/>
                </a:schemeClr>
              </a:solidFill>
            </a:endParaRPr>
          </a:p>
        </p:txBody>
      </p:sp>
      <p:sp>
        <p:nvSpPr>
          <p:cNvPr id="4" name="TextBox 3"/>
          <p:cNvSpPr txBox="1"/>
          <p:nvPr/>
        </p:nvSpPr>
        <p:spPr>
          <a:xfrm>
            <a:off x="512618" y="1260764"/>
            <a:ext cx="11166763" cy="1287532"/>
          </a:xfrm>
          <a:prstGeom prst="rect">
            <a:avLst/>
          </a:prstGeom>
          <a:noFill/>
        </p:spPr>
        <p:txBody>
          <a:bodyPr wrap="square" rtlCol="0">
            <a:spAutoFit/>
          </a:bodyPr>
          <a:lstStyle/>
          <a:p>
            <a:pPr>
              <a:lnSpc>
                <a:spcPct val="150000"/>
              </a:lnSpc>
            </a:pPr>
            <a:r>
              <a:rPr lang="en-US" dirty="0">
                <a:latin typeface="Arial" panose="020B0604020202020204" pitchFamily="34" charset="0"/>
                <a:cs typeface="Arial" panose="020B0604020202020204" pitchFamily="34" charset="0"/>
              </a:rPr>
              <a:t>Assisted suicide is the purposeful act of aiding another person to commit suicide. If a relative of a terminally sick person received heavy sedatives with the knowledge that the person intended to use them to commit suicide, the relative may be seen to be facilitating suicide</a:t>
            </a:r>
            <a:r>
              <a:rPr lang="en-US" dirty="0" smtClean="0">
                <a:latin typeface="Arial" panose="020B0604020202020204" pitchFamily="34" charset="0"/>
                <a:cs typeface="Arial" panose="020B0604020202020204" pitchFamily="34" charset="0"/>
              </a:rPr>
              <a:t>. (NHS 2020)</a:t>
            </a:r>
            <a:endParaRPr lang="en-GB"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952500" y="2874818"/>
            <a:ext cx="6030191" cy="3768869"/>
          </a:xfrm>
          <a:prstGeom prst="rect">
            <a:avLst/>
          </a:prstGeom>
        </p:spPr>
      </p:pic>
      <p:sp>
        <p:nvSpPr>
          <p:cNvPr id="6" name="TextBox 5"/>
          <p:cNvSpPr txBox="1"/>
          <p:nvPr/>
        </p:nvSpPr>
        <p:spPr>
          <a:xfrm>
            <a:off x="9337964" y="6165273"/>
            <a:ext cx="3754582" cy="369332"/>
          </a:xfrm>
          <a:prstGeom prst="rect">
            <a:avLst/>
          </a:prstGeom>
          <a:noFill/>
        </p:spPr>
        <p:txBody>
          <a:bodyPr wrap="square" rtlCol="0">
            <a:spAutoFit/>
          </a:bodyPr>
          <a:lstStyle/>
          <a:p>
            <a:r>
              <a:rPr lang="en-US" dirty="0" smtClean="0">
                <a:latin typeface="Arial" panose="020B0604020202020204" pitchFamily="34" charset="0"/>
                <a:cs typeface="Arial" panose="020B0604020202020204" pitchFamily="34" charset="0"/>
              </a:rPr>
              <a:t>(Dying Well 2020)</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2086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4104" y="1952995"/>
            <a:ext cx="11596010" cy="4578434"/>
          </a:xfrm>
        </p:spPr>
        <p:txBody>
          <a:bodyPr>
            <a:normAutofit lnSpcReduction="10000"/>
          </a:bodyPr>
          <a:lstStyle/>
          <a:p>
            <a:pPr marL="0" indent="0">
              <a:lnSpc>
                <a:spcPct val="150000"/>
              </a:lnSpc>
              <a:buNone/>
            </a:pPr>
            <a:r>
              <a:rPr lang="en-US" sz="1800" dirty="0">
                <a:latin typeface="Arial" panose="020B0604020202020204" pitchFamily="34" charset="0"/>
                <a:cs typeface="Arial" panose="020B0604020202020204" pitchFamily="34" charset="0"/>
              </a:rPr>
              <a:t>"We have no control over how we come </a:t>
            </a:r>
            <a:r>
              <a:rPr lang="en-US" sz="1800" dirty="0" smtClean="0">
                <a:latin typeface="Arial" panose="020B0604020202020204" pitchFamily="34" charset="0"/>
                <a:cs typeface="Arial" panose="020B0604020202020204" pitchFamily="34" charset="0"/>
              </a:rPr>
              <a:t>in to </a:t>
            </a:r>
            <a:r>
              <a:rPr lang="en-US" sz="1800" dirty="0">
                <a:latin typeface="Arial" panose="020B0604020202020204" pitchFamily="34" charset="0"/>
                <a:cs typeface="Arial" panose="020B0604020202020204" pitchFamily="34" charset="0"/>
              </a:rPr>
              <a:t>the world </a:t>
            </a:r>
            <a:r>
              <a:rPr lang="en-US" sz="1800" dirty="0" smtClean="0">
                <a:latin typeface="Arial" panose="020B0604020202020204" pitchFamily="34" charset="0"/>
                <a:cs typeface="Arial" panose="020B0604020202020204" pitchFamily="34" charset="0"/>
              </a:rPr>
              <a:t>but when the time comes for end of life then we should be able to have that control and decide how we leave this temporary world.</a:t>
            </a:r>
          </a:p>
          <a:p>
            <a:pPr marL="0" indent="0">
              <a:lnSpc>
                <a:spcPct val="150000"/>
              </a:lnSpc>
              <a:buNone/>
            </a:pPr>
            <a:r>
              <a:rPr lang="en-US" sz="1800" dirty="0">
                <a:latin typeface="Arial" panose="020B0604020202020204" pitchFamily="34" charset="0"/>
                <a:cs typeface="Arial" panose="020B0604020202020204" pitchFamily="34" charset="0"/>
              </a:rPr>
              <a:t>The reasons for assisted suicide are as follows</a:t>
            </a:r>
            <a:r>
              <a:rPr lang="en-US" sz="1800" dirty="0" smtClean="0">
                <a:latin typeface="Arial" panose="020B0604020202020204" pitchFamily="34" charset="0"/>
                <a:cs typeface="Arial" panose="020B0604020202020204" pitchFamily="34" charset="0"/>
              </a:rPr>
              <a:t>:</a:t>
            </a:r>
          </a:p>
          <a:p>
            <a:pPr marL="0" indent="0">
              <a:lnSpc>
                <a:spcPct val="150000"/>
              </a:lnSpc>
              <a:buNone/>
            </a:pPr>
            <a:r>
              <a:rPr lang="en-US" sz="1800" dirty="0" smtClean="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1. We require it - 'the compassion argument'. Advocates of assisted suicide feel that enabling individuals to 'die with dignity' is kinder than forcing them to languish in pain for the rest of their </a:t>
            </a:r>
            <a:r>
              <a:rPr lang="en-US" sz="1800" dirty="0" smtClean="0">
                <a:latin typeface="Arial" panose="020B0604020202020204" pitchFamily="34" charset="0"/>
                <a:cs typeface="Arial" panose="020B0604020202020204" pitchFamily="34" charset="0"/>
              </a:rPr>
              <a:t>lives</a:t>
            </a:r>
          </a:p>
          <a:p>
            <a:pPr marL="0" indent="0">
              <a:lnSpc>
                <a:spcPct val="150000"/>
              </a:lnSpc>
              <a:buNone/>
            </a:pPr>
            <a:r>
              <a:rPr lang="en-US" sz="1800" dirty="0" smtClean="0">
                <a:latin typeface="Arial" panose="020B0604020202020204" pitchFamily="34" charset="0"/>
                <a:cs typeface="Arial" panose="020B0604020202020204" pitchFamily="34" charset="0"/>
              </a:rPr>
              <a:t>.</a:t>
            </a:r>
            <a:r>
              <a:rPr lang="en-US" sz="1800" dirty="0">
                <a:latin typeface="Arial" panose="020B0604020202020204" pitchFamily="34" charset="0"/>
                <a:cs typeface="Arial" panose="020B0604020202020204" pitchFamily="34" charset="0"/>
              </a:rPr>
              <a:t>2. 'The autonomy argument,' we want it. Some people feel that each patient has the right to choose when they die</a:t>
            </a:r>
            <a:r>
              <a:rPr lang="en-US" sz="1800" dirty="0" smtClean="0">
                <a:latin typeface="Arial" panose="020B0604020202020204" pitchFamily="34" charset="0"/>
                <a:cs typeface="Arial" panose="020B0604020202020204" pitchFamily="34" charset="0"/>
              </a:rPr>
              <a:t>.</a:t>
            </a:r>
          </a:p>
          <a:p>
            <a:pPr marL="0" indent="0">
              <a:lnSpc>
                <a:spcPct val="150000"/>
              </a:lnSpc>
              <a:buNone/>
            </a:pPr>
            <a:r>
              <a:rPr lang="en-US" sz="1800" dirty="0">
                <a:latin typeface="Arial" panose="020B0604020202020204" pitchFamily="34" charset="0"/>
                <a:cs typeface="Arial" panose="020B0604020202020204" pitchFamily="34" charset="0"/>
              </a:rPr>
              <a:t>3. 'The public policy argument' says we can regulate it. Proponents argue that government law can safely regulate assisted suicide.</a:t>
            </a:r>
            <a:endParaRPr lang="en-US" sz="1800" dirty="0" smtClean="0">
              <a:latin typeface="Arial" panose="020B0604020202020204" pitchFamily="34" charset="0"/>
              <a:cs typeface="Arial" panose="020B0604020202020204" pitchFamily="34" charset="0"/>
            </a:endParaRPr>
          </a:p>
          <a:p>
            <a:pPr marL="0" indent="0">
              <a:lnSpc>
                <a:spcPct val="150000"/>
              </a:lnSpc>
              <a:buNone/>
            </a:pPr>
            <a:endParaRPr lang="en-US" sz="1800" dirty="0" smtClean="0">
              <a:latin typeface="Arial" panose="020B0604020202020204" pitchFamily="34" charset="0"/>
              <a:cs typeface="Arial" panose="020B0604020202020204" pitchFamily="34" charset="0"/>
            </a:endParaRPr>
          </a:p>
          <a:p>
            <a:pPr marL="0" indent="0">
              <a:lnSpc>
                <a:spcPct val="150000"/>
              </a:lnSpc>
              <a:buNone/>
            </a:pPr>
            <a:endParaRPr lang="en-US" sz="1800" dirty="0" smtClean="0">
              <a:latin typeface="Arial" panose="020B0604020202020204" pitchFamily="34" charset="0"/>
              <a:cs typeface="Arial" panose="020B0604020202020204" pitchFamily="34" charset="0"/>
            </a:endParaRPr>
          </a:p>
          <a:p>
            <a:endParaRPr lang="en-US" sz="1800" dirty="0" smtClean="0">
              <a:latin typeface="Arial" panose="020B0604020202020204" pitchFamily="34" charset="0"/>
              <a:cs typeface="Arial" panose="020B0604020202020204" pitchFamily="34" charset="0"/>
            </a:endParaRPr>
          </a:p>
          <a:p>
            <a:endParaRPr lang="en-US" sz="1800" dirty="0" smtClean="0">
              <a:latin typeface="Arial" panose="020B0604020202020204" pitchFamily="34" charset="0"/>
              <a:cs typeface="Arial" panose="020B0604020202020204" pitchFamily="34" charset="0"/>
            </a:endParaRPr>
          </a:p>
          <a:p>
            <a:endParaRPr lang="en-US" dirty="0"/>
          </a:p>
        </p:txBody>
      </p:sp>
      <p:sp>
        <p:nvSpPr>
          <p:cNvPr id="5" name="TextBox 4"/>
          <p:cNvSpPr txBox="1"/>
          <p:nvPr/>
        </p:nvSpPr>
        <p:spPr>
          <a:xfrm flipH="1">
            <a:off x="1851658" y="116114"/>
            <a:ext cx="8227424" cy="1323439"/>
          </a:xfrm>
          <a:prstGeom prst="rect">
            <a:avLst/>
          </a:prstGeom>
          <a:noFill/>
        </p:spPr>
        <p:txBody>
          <a:bodyPr wrap="square" rtlCol="0">
            <a:spAutoFit/>
          </a:bodyPr>
          <a:lstStyle/>
          <a:p>
            <a:r>
              <a:rPr lang="en-US" sz="4000" dirty="0" smtClean="0">
                <a:solidFill>
                  <a:schemeClr val="accent1">
                    <a:lumMod val="75000"/>
                  </a:schemeClr>
                </a:solidFill>
              </a:rPr>
              <a:t>THE FOR AND AGAINST REGARDING EUTHANAISIA.</a:t>
            </a:r>
            <a:endParaRPr lang="en-GB" sz="4000" dirty="0">
              <a:solidFill>
                <a:schemeClr val="accent1">
                  <a:lumMod val="75000"/>
                </a:schemeClr>
              </a:solidFill>
            </a:endParaRPr>
          </a:p>
        </p:txBody>
      </p:sp>
      <p:sp>
        <p:nvSpPr>
          <p:cNvPr id="7" name="TextBox 6"/>
          <p:cNvSpPr txBox="1"/>
          <p:nvPr/>
        </p:nvSpPr>
        <p:spPr>
          <a:xfrm>
            <a:off x="8868228" y="6346763"/>
            <a:ext cx="3062514" cy="369332"/>
          </a:xfrm>
          <a:prstGeom prst="rect">
            <a:avLst/>
          </a:prstGeom>
          <a:noFill/>
        </p:spPr>
        <p:txBody>
          <a:bodyPr wrap="square" rtlCol="0">
            <a:spAutoFit/>
          </a:bodyPr>
          <a:lstStyle/>
          <a:p>
            <a:r>
              <a:rPr lang="en-US" dirty="0" smtClean="0">
                <a:latin typeface="Arial" panose="020B0604020202020204" pitchFamily="34" charset="0"/>
                <a:cs typeface="Arial" panose="020B0604020202020204" pitchFamily="34" charset="0"/>
              </a:rPr>
              <a:t>(Care Org, 2023)</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98938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flipH="1">
            <a:off x="1851658" y="116114"/>
            <a:ext cx="8227424" cy="1323439"/>
          </a:xfrm>
          <a:prstGeom prst="rect">
            <a:avLst/>
          </a:prstGeom>
          <a:noFill/>
        </p:spPr>
        <p:txBody>
          <a:bodyPr wrap="square" rtlCol="0">
            <a:spAutoFit/>
          </a:bodyPr>
          <a:lstStyle/>
          <a:p>
            <a:r>
              <a:rPr lang="en-US" sz="4000" dirty="0" smtClean="0">
                <a:solidFill>
                  <a:schemeClr val="accent1">
                    <a:lumMod val="75000"/>
                  </a:schemeClr>
                </a:solidFill>
              </a:rPr>
              <a:t>THE FOR AND AGAINST REGARDING EUTHANAISIA.</a:t>
            </a:r>
            <a:endParaRPr lang="en-GB" sz="4000" dirty="0">
              <a:solidFill>
                <a:schemeClr val="accent1">
                  <a:lumMod val="75000"/>
                </a:schemeClr>
              </a:solidFill>
            </a:endParaRPr>
          </a:p>
        </p:txBody>
      </p:sp>
      <p:sp>
        <p:nvSpPr>
          <p:cNvPr id="7" name="TextBox 6"/>
          <p:cNvSpPr txBox="1"/>
          <p:nvPr/>
        </p:nvSpPr>
        <p:spPr>
          <a:xfrm>
            <a:off x="8868228" y="6346763"/>
            <a:ext cx="3062514" cy="369332"/>
          </a:xfrm>
          <a:prstGeom prst="rect">
            <a:avLst/>
          </a:prstGeom>
          <a:noFill/>
        </p:spPr>
        <p:txBody>
          <a:bodyPr wrap="square" rtlCol="0">
            <a:spAutoFit/>
          </a:bodyPr>
          <a:lstStyle/>
          <a:p>
            <a:r>
              <a:rPr lang="en-US" dirty="0" smtClean="0">
                <a:latin typeface="Arial" panose="020B0604020202020204" pitchFamily="34" charset="0"/>
                <a:cs typeface="Arial" panose="020B0604020202020204" pitchFamily="34" charset="0"/>
              </a:rPr>
              <a:t>(Care Org, 2023)</a:t>
            </a:r>
            <a:endParaRPr lang="en-GB" dirty="0">
              <a:latin typeface="Arial" panose="020B0604020202020204" pitchFamily="34" charset="0"/>
              <a:cs typeface="Arial" panose="020B0604020202020204" pitchFamily="34" charset="0"/>
            </a:endParaRPr>
          </a:p>
        </p:txBody>
      </p:sp>
      <p:sp>
        <p:nvSpPr>
          <p:cNvPr id="2" name="Content Placeholder 1"/>
          <p:cNvSpPr>
            <a:spLocks noGrp="1"/>
          </p:cNvSpPr>
          <p:nvPr>
            <p:ph idx="1"/>
          </p:nvPr>
        </p:nvSpPr>
        <p:spPr>
          <a:xfrm>
            <a:off x="444498" y="2111439"/>
            <a:ext cx="11041743" cy="4100676"/>
          </a:xfrm>
        </p:spPr>
        <p:txBody>
          <a:bodyPr>
            <a:normAutofit/>
          </a:bodyPr>
          <a:lstStyle/>
          <a:p>
            <a:pPr marL="0" indent="0">
              <a:buNone/>
            </a:pPr>
            <a:r>
              <a:rPr lang="en-US" sz="1800" dirty="0">
                <a:latin typeface="Arial" panose="020B0604020202020204" pitchFamily="34" charset="0"/>
                <a:cs typeface="Arial" panose="020B0604020202020204" pitchFamily="34" charset="0"/>
              </a:rPr>
              <a:t>The following are the arguments against assisted suicide: </a:t>
            </a:r>
            <a:endParaRPr lang="en-US" sz="1800" dirty="0" smtClean="0">
              <a:latin typeface="Arial" panose="020B0604020202020204" pitchFamily="34" charset="0"/>
              <a:cs typeface="Arial" panose="020B0604020202020204" pitchFamily="34" charset="0"/>
            </a:endParaRPr>
          </a:p>
          <a:p>
            <a:pPr marL="457200" indent="-457200">
              <a:buAutoNum type="arabicPeriod"/>
            </a:pPr>
            <a:r>
              <a:rPr lang="en-US" sz="1800" dirty="0" smtClean="0">
                <a:latin typeface="Arial" panose="020B0604020202020204" pitchFamily="34" charset="0"/>
                <a:cs typeface="Arial" panose="020B0604020202020204" pitchFamily="34" charset="0"/>
              </a:rPr>
              <a:t>Other </a:t>
            </a:r>
            <a:r>
              <a:rPr lang="en-US" sz="1800" dirty="0">
                <a:latin typeface="Arial" panose="020B0604020202020204" pitchFamily="34" charset="0"/>
                <a:cs typeface="Arial" panose="020B0604020202020204" pitchFamily="34" charset="0"/>
              </a:rPr>
              <a:t>therapies, such as palliative care and hospices, are available. We don't need to kill the patient to get rid of the symptoms. Almost all discomfort may be eased</a:t>
            </a:r>
            <a:r>
              <a:rPr lang="en-US" sz="1800" dirty="0" smtClean="0">
                <a:latin typeface="Arial" panose="020B0604020202020204" pitchFamily="34" charset="0"/>
                <a:cs typeface="Arial" panose="020B0604020202020204" pitchFamily="34" charset="0"/>
              </a:rPr>
              <a:t>.</a:t>
            </a:r>
          </a:p>
          <a:p>
            <a:pPr marL="457200" indent="-457200">
              <a:buAutoNum type="arabicPeriod"/>
            </a:pPr>
            <a:r>
              <a:rPr lang="en-US" sz="1800" dirty="0" smtClean="0">
                <a:latin typeface="Arial" panose="020B0604020202020204" pitchFamily="34" charset="0"/>
                <a:cs typeface="Arial" panose="020B0604020202020204" pitchFamily="34" charset="0"/>
              </a:rPr>
              <a:t>There </a:t>
            </a:r>
            <a:r>
              <a:rPr lang="en-US" sz="1800" dirty="0">
                <a:latin typeface="Arial" panose="020B0604020202020204" pitchFamily="34" charset="0"/>
                <a:cs typeface="Arial" panose="020B0604020202020204" pitchFamily="34" charset="0"/>
              </a:rPr>
              <a:t>is no 'right' to be killed, and there are actual risks </a:t>
            </a:r>
            <a:r>
              <a:rPr lang="en-US" sz="1800" dirty="0" smtClean="0">
                <a:latin typeface="Arial" panose="020B0604020202020204" pitchFamily="34" charset="0"/>
                <a:cs typeface="Arial" panose="020B0604020202020204" pitchFamily="34" charset="0"/>
              </a:rPr>
              <a:t>of 'slippery </a:t>
            </a:r>
            <a:r>
              <a:rPr lang="en-US" sz="1800" dirty="0">
                <a:latin typeface="Arial" panose="020B0604020202020204" pitchFamily="34" charset="0"/>
                <a:cs typeface="Arial" panose="020B0604020202020204" pitchFamily="34" charset="0"/>
              </a:rPr>
              <a:t>slopes'. Allowing voluntary euthanasia and assisted suicide might lead to non-voluntary and involuntary euthanasia by granting doctors the authority to determine when a patient's life is no longer worth living</a:t>
            </a:r>
            <a:r>
              <a:rPr lang="en-US" sz="1800" dirty="0" smtClean="0">
                <a:latin typeface="Arial" panose="020B0604020202020204" pitchFamily="34" charset="0"/>
                <a:cs typeface="Arial" panose="020B0604020202020204" pitchFamily="34" charset="0"/>
              </a:rPr>
              <a:t>.</a:t>
            </a:r>
          </a:p>
          <a:p>
            <a:pPr marL="457200" indent="-457200">
              <a:buAutoNum type="arabicPeriod"/>
            </a:pPr>
            <a:r>
              <a:rPr lang="en-US" sz="1800" dirty="0">
                <a:latin typeface="Arial" panose="020B0604020202020204" pitchFamily="34" charset="0"/>
                <a:cs typeface="Arial" panose="020B0604020202020204" pitchFamily="34" charset="0"/>
              </a:rPr>
              <a:t>3. We'd never be able to properly manage it. According to reports from the Netherlands, in which euthanasia and medical professional suicide are permitted, physicians don't always disclose it</a:t>
            </a:r>
            <a:r>
              <a:rPr lang="en-US" sz="1800" dirty="0" smtClean="0">
                <a:latin typeface="Arial" panose="020B0604020202020204" pitchFamily="34" charset="0"/>
                <a:cs typeface="Arial" panose="020B0604020202020204" pitchFamily="34" charset="0"/>
              </a:rPr>
              <a:t>.</a:t>
            </a:r>
          </a:p>
          <a:p>
            <a:pPr marL="457200" indent="-457200">
              <a:buFont typeface="Arial" pitchFamily="34" charset="0"/>
              <a:buAutoNum type="arabicPeriod"/>
            </a:pPr>
            <a:r>
              <a:rPr lang="en-US" sz="1800" dirty="0">
                <a:latin typeface="Arial" panose="020B0604020202020204" pitchFamily="34" charset="0"/>
                <a:cs typeface="Arial" panose="020B0604020202020204" pitchFamily="34" charset="0"/>
              </a:rPr>
              <a:t>4. The idea that patients should have the right to die would impose a responsibility to kill on doctors, limiting their autonomy. Therefore, a 'right to die' for some may become a 'responsibility to die' for others, particularly those who are fragile or reliant on others</a:t>
            </a:r>
            <a:r>
              <a:rPr lang="en-US" sz="1800" dirty="0" smtClean="0">
                <a:latin typeface="Arial" panose="020B0604020202020204" pitchFamily="34" charset="0"/>
                <a:cs typeface="Arial" panose="020B0604020202020204" pitchFamily="34" charset="0"/>
              </a:rPr>
              <a:t>.</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05217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FOR AND AGAINST REGARDING EUTHANASIA </a:t>
            </a:r>
            <a:endParaRPr lang="en-GB" dirty="0"/>
          </a:p>
        </p:txBody>
      </p:sp>
      <p:sp>
        <p:nvSpPr>
          <p:cNvPr id="3" name="TextBox 2"/>
          <p:cNvSpPr txBox="1"/>
          <p:nvPr/>
        </p:nvSpPr>
        <p:spPr>
          <a:xfrm>
            <a:off x="1066800" y="2481943"/>
            <a:ext cx="10638972" cy="3000821"/>
          </a:xfrm>
          <a:prstGeom prst="rect">
            <a:avLst/>
          </a:prstGeom>
          <a:noFill/>
        </p:spPr>
        <p:txBody>
          <a:bodyPr wrap="square" rtlCol="0">
            <a:spAutoFit/>
          </a:bodyPr>
          <a:lstStyle/>
          <a:p>
            <a:pPr>
              <a:lnSpc>
                <a:spcPct val="150000"/>
              </a:lnSpc>
            </a:pPr>
            <a:endParaRPr lang="en-US" dirty="0" smtClean="0">
              <a:latin typeface="Arial" panose="020B0604020202020204" pitchFamily="34" charset="0"/>
              <a:cs typeface="Arial" panose="020B0604020202020204" pitchFamily="34" charset="0"/>
            </a:endParaRPr>
          </a:p>
          <a:p>
            <a:pPr>
              <a:lnSpc>
                <a:spcPct val="150000"/>
              </a:lnSpc>
            </a:pPr>
            <a:r>
              <a:rPr lang="en-US" dirty="0" smtClean="0">
                <a:latin typeface="Arial" panose="020B0604020202020204" pitchFamily="34" charset="0"/>
                <a:cs typeface="Arial" panose="020B0604020202020204" pitchFamily="34" charset="0"/>
              </a:rPr>
              <a:t>Other reasons that go against assisted suicide are:</a:t>
            </a:r>
          </a:p>
          <a:p>
            <a:pPr marL="285750" indent="-285750">
              <a:lnSpc>
                <a:spcPct val="150000"/>
              </a:lnSpc>
              <a:buFont typeface="Arial" panose="020B0604020202020204" pitchFamily="34" charset="0"/>
              <a:buChar char="•"/>
            </a:pPr>
            <a:r>
              <a:rPr lang="en-US" dirty="0" smtClean="0">
                <a:latin typeface="Arial" panose="020B0604020202020204" pitchFamily="34" charset="0"/>
                <a:cs typeface="Arial" panose="020B0604020202020204" pitchFamily="34" charset="0"/>
              </a:rPr>
              <a:t> peoples religion and beliefs</a:t>
            </a:r>
          </a:p>
          <a:p>
            <a:pPr marL="285750" indent="-285750">
              <a:lnSpc>
                <a:spcPct val="150000"/>
              </a:lnSpc>
              <a:buFont typeface="Arial" panose="020B0604020202020204" pitchFamily="34" charset="0"/>
              <a:buChar char="•"/>
            </a:pPr>
            <a:r>
              <a:rPr lang="en-US" dirty="0" smtClean="0">
                <a:latin typeface="Arial" panose="020B0604020202020204" pitchFamily="34" charset="0"/>
                <a:cs typeface="Arial" panose="020B0604020202020204" pitchFamily="34" charset="0"/>
              </a:rPr>
              <a:t>Palliative Care Is Better </a:t>
            </a:r>
          </a:p>
          <a:p>
            <a:pPr marL="285750" indent="-285750">
              <a:lnSpc>
                <a:spcPct val="150000"/>
              </a:lnSpc>
              <a:buFont typeface="Arial" panose="020B0604020202020204" pitchFamily="34" charset="0"/>
              <a:buChar char="•"/>
            </a:pPr>
            <a:r>
              <a:rPr lang="en-US" dirty="0" smtClean="0">
                <a:latin typeface="Arial" panose="020B0604020202020204" pitchFamily="34" charset="0"/>
                <a:cs typeface="Arial" panose="020B0604020202020204" pitchFamily="34" charset="0"/>
              </a:rPr>
              <a:t>If The Law Says That It Is OK Then This Effects Everyone </a:t>
            </a:r>
          </a:p>
          <a:p>
            <a:pPr marL="285750" indent="-285750">
              <a:lnSpc>
                <a:spcPct val="150000"/>
              </a:lnSpc>
              <a:buFont typeface="Arial" panose="020B0604020202020204" pitchFamily="34" charset="0"/>
              <a:buChar char="•"/>
            </a:pPr>
            <a:r>
              <a:rPr lang="en-US" dirty="0" smtClean="0">
                <a:latin typeface="Arial" panose="020B0604020202020204" pitchFamily="34" charset="0"/>
                <a:cs typeface="Arial" panose="020B0604020202020204" pitchFamily="34" charset="0"/>
              </a:rPr>
              <a:t>DRS Take Oaths To Save Lives Not Take Them</a:t>
            </a:r>
          </a:p>
          <a:p>
            <a:pPr marL="285750" indent="-285750">
              <a:lnSpc>
                <a:spcPct val="150000"/>
              </a:lnSpc>
              <a:buFont typeface="Arial" panose="020B0604020202020204" pitchFamily="34" charset="0"/>
              <a:buChar char="•"/>
            </a:pPr>
            <a:r>
              <a:rPr lang="en-US" dirty="0" smtClean="0">
                <a:latin typeface="Arial" panose="020B0604020202020204" pitchFamily="34" charset="0"/>
                <a:cs typeface="Arial" panose="020B0604020202020204" pitchFamily="34" charset="0"/>
              </a:rPr>
              <a:t>Suicide Devalues Human Life </a:t>
            </a:r>
          </a:p>
        </p:txBody>
      </p:sp>
      <p:sp>
        <p:nvSpPr>
          <p:cNvPr id="5" name="TextBox 4"/>
          <p:cNvSpPr txBox="1"/>
          <p:nvPr/>
        </p:nvSpPr>
        <p:spPr>
          <a:xfrm flipH="1">
            <a:off x="7810862" y="6133803"/>
            <a:ext cx="3684452" cy="369332"/>
          </a:xfrm>
          <a:prstGeom prst="rect">
            <a:avLst/>
          </a:prstGeom>
          <a:noFill/>
        </p:spPr>
        <p:txBody>
          <a:bodyPr wrap="square" rtlCol="0">
            <a:spAutoFit/>
          </a:bodyPr>
          <a:lstStyle/>
          <a:p>
            <a:r>
              <a:rPr lang="en-US" dirty="0" smtClean="0">
                <a:latin typeface="Arial" panose="020B0604020202020204" pitchFamily="34" charset="0"/>
                <a:cs typeface="Arial" panose="020B0604020202020204" pitchFamily="34" charset="0"/>
              </a:rPr>
              <a:t>(Care Org 2023)</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38360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30514" y="188686"/>
            <a:ext cx="10475686" cy="1323439"/>
          </a:xfrm>
          <a:prstGeom prst="rect">
            <a:avLst/>
          </a:prstGeom>
          <a:noFill/>
        </p:spPr>
        <p:txBody>
          <a:bodyPr wrap="square" rtlCol="0">
            <a:spAutoFit/>
          </a:bodyPr>
          <a:lstStyle/>
          <a:p>
            <a:r>
              <a:rPr lang="en-US" sz="4000" dirty="0" smtClean="0">
                <a:solidFill>
                  <a:schemeClr val="accent1">
                    <a:lumMod val="75000"/>
                  </a:schemeClr>
                </a:solidFill>
              </a:rPr>
              <a:t>THE LAWS GOVERNING EUTHANASIA IN THE U.K.</a:t>
            </a:r>
            <a:endParaRPr lang="en-GB" sz="4000" dirty="0">
              <a:solidFill>
                <a:schemeClr val="accent1">
                  <a:lumMod val="75000"/>
                </a:schemeClr>
              </a:solidFill>
            </a:endParaRPr>
          </a:p>
        </p:txBody>
      </p:sp>
      <p:sp>
        <p:nvSpPr>
          <p:cNvPr id="9" name="TextBox 8"/>
          <p:cNvSpPr txBox="1"/>
          <p:nvPr/>
        </p:nvSpPr>
        <p:spPr>
          <a:xfrm>
            <a:off x="427446" y="1901370"/>
            <a:ext cx="11242040" cy="3831818"/>
          </a:xfrm>
          <a:prstGeom prst="rect">
            <a:avLst/>
          </a:prstGeom>
          <a:noFill/>
        </p:spPr>
        <p:txBody>
          <a:bodyPr wrap="square" rtlCol="0">
            <a:spAutoFit/>
          </a:bodyPr>
          <a:lstStyle/>
          <a:p>
            <a:pPr>
              <a:lnSpc>
                <a:spcPct val="150000"/>
              </a:lnSpc>
            </a:pPr>
            <a:r>
              <a:rPr lang="en-US" dirty="0">
                <a:latin typeface="Arial" panose="020B0604020202020204" pitchFamily="34" charset="0"/>
                <a:cs typeface="Arial" panose="020B0604020202020204" pitchFamily="34" charset="0"/>
              </a:rPr>
              <a:t>Euthanasia is unlawful in the United Kingdom and can result in a murder or manslaughter charge. Section two of the Suicide Act 1961 makes assisted suicide unlawful in England and Wales. A person convicted of assisting the suicide or attempted suicide of another person faces up to 14 years in prison under this </a:t>
            </a:r>
            <a:r>
              <a:rPr lang="en-US" dirty="0" smtClean="0">
                <a:latin typeface="Arial" panose="020B0604020202020204" pitchFamily="34" charset="0"/>
                <a:cs typeface="Arial" panose="020B0604020202020204" pitchFamily="34" charset="0"/>
              </a:rPr>
              <a:t>statute.</a:t>
            </a:r>
          </a:p>
          <a:p>
            <a:pPr>
              <a:lnSpc>
                <a:spcPct val="150000"/>
              </a:lnSpc>
            </a:pPr>
            <a:endParaRPr lang="en-US" dirty="0">
              <a:latin typeface="Arial" panose="020B0604020202020204" pitchFamily="34" charset="0"/>
              <a:cs typeface="Arial" panose="020B0604020202020204" pitchFamily="34" charset="0"/>
            </a:endParaRPr>
          </a:p>
          <a:p>
            <a:pPr>
              <a:lnSpc>
                <a:spcPct val="150000"/>
              </a:lnSpc>
            </a:pPr>
            <a:r>
              <a:rPr lang="en-US" dirty="0" smtClean="0">
                <a:latin typeface="Arial" panose="020B0604020202020204" pitchFamily="34" charset="0"/>
                <a:cs typeface="Arial" panose="020B0604020202020204" pitchFamily="34" charset="0"/>
              </a:rPr>
              <a:t>Even though that the law states euthanasia and assisted suicide are both unlawful and serves prison sentences  there has been 167 cases since 2009 up to 2021 referred </a:t>
            </a:r>
            <a:r>
              <a:rPr lang="en-US" dirty="0">
                <a:latin typeface="Arial" panose="020B0604020202020204" pitchFamily="34" charset="0"/>
                <a:cs typeface="Arial" panose="020B0604020202020204" pitchFamily="34" charset="0"/>
              </a:rPr>
              <a:t>t</a:t>
            </a:r>
            <a:r>
              <a:rPr lang="en-US" dirty="0" smtClean="0">
                <a:latin typeface="Arial" panose="020B0604020202020204" pitchFamily="34" charset="0"/>
                <a:cs typeface="Arial" panose="020B0604020202020204" pitchFamily="34" charset="0"/>
              </a:rPr>
              <a:t>o the cps by the police out of all 167 cases only 3 cases of encouraging or assisting suicide have resulted in a conviction, 1 case of assisted suicide was charged but after trial in may 2015 was acquitted, 32 withdrawn by the police,110 processed by the cps and 8 were referred on for prosecution for other crimes. </a:t>
            </a:r>
            <a:endParaRPr lang="en-GB" dirty="0">
              <a:latin typeface="Arial" panose="020B0604020202020204" pitchFamily="34" charset="0"/>
              <a:cs typeface="Arial" panose="020B0604020202020204" pitchFamily="34" charset="0"/>
            </a:endParaRPr>
          </a:p>
        </p:txBody>
      </p:sp>
      <p:sp>
        <p:nvSpPr>
          <p:cNvPr id="10" name="Text Placeholder 9"/>
          <p:cNvSpPr>
            <a:spLocks noGrp="1"/>
          </p:cNvSpPr>
          <p:nvPr>
            <p:ph type="body" sz="half" idx="2"/>
          </p:nvPr>
        </p:nvSpPr>
        <p:spPr>
          <a:xfrm>
            <a:off x="8816703" y="5988594"/>
            <a:ext cx="2852783" cy="629920"/>
          </a:xfrm>
        </p:spPr>
        <p:txBody>
          <a:bodyPr/>
          <a:lstStyle/>
          <a:p>
            <a:r>
              <a:rPr lang="en-US" dirty="0" smtClean="0">
                <a:latin typeface="Arial" panose="020B0604020202020204" pitchFamily="34" charset="0"/>
                <a:cs typeface="Arial" panose="020B0604020202020204" pitchFamily="34" charset="0"/>
              </a:rPr>
              <a:t>(U.K Parliament 2021)</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0749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2285" y="138203"/>
            <a:ext cx="10058400" cy="1188720"/>
          </a:xfrm>
        </p:spPr>
        <p:txBody>
          <a:bodyPr/>
          <a:lstStyle/>
          <a:p>
            <a:r>
              <a:rPr lang="en-US" dirty="0" smtClean="0"/>
              <a:t>THE LAW IN OTHER COUNTRIES REGARDING EUTHANASIA.</a:t>
            </a:r>
            <a:endParaRPr lang="en-GB" dirty="0"/>
          </a:p>
        </p:txBody>
      </p:sp>
      <p:sp>
        <p:nvSpPr>
          <p:cNvPr id="5" name="TextBox 4"/>
          <p:cNvSpPr txBox="1"/>
          <p:nvPr/>
        </p:nvSpPr>
        <p:spPr>
          <a:xfrm>
            <a:off x="631371" y="1326923"/>
            <a:ext cx="11132458" cy="5493812"/>
          </a:xfrm>
          <a:prstGeom prst="rect">
            <a:avLst/>
          </a:prstGeom>
          <a:noFill/>
        </p:spPr>
        <p:txBody>
          <a:bodyPr wrap="square" rtlCol="0">
            <a:spAutoFit/>
          </a:bodyPr>
          <a:lstStyle/>
          <a:p>
            <a:r>
              <a:rPr lang="en-US" dirty="0" smtClean="0">
                <a:latin typeface="Arial" panose="020B0604020202020204" pitchFamily="34" charset="0"/>
                <a:cs typeface="Arial" panose="020B0604020202020204" pitchFamily="34" charset="0"/>
              </a:rPr>
              <a:t>.</a:t>
            </a:r>
          </a:p>
          <a:p>
            <a:r>
              <a:rPr lang="en-US" dirty="0">
                <a:latin typeface="Arial" panose="020B0604020202020204" pitchFamily="34" charset="0"/>
                <a:cs typeface="Arial" panose="020B0604020202020204" pitchFamily="34" charset="0"/>
              </a:rPr>
              <a:t>There are 9 countries that have one or both practices regarding euthanasia and assisted suicide made legal  and 2 have decriminalized them</a:t>
            </a:r>
            <a:endParaRPr lang="en-US" dirty="0" smtClean="0">
              <a:latin typeface="Arial" panose="020B0604020202020204" pitchFamily="34" charset="0"/>
              <a:cs typeface="Arial" panose="020B0604020202020204" pitchFamily="34" charset="0"/>
            </a:endParaRPr>
          </a:p>
          <a:p>
            <a:pPr>
              <a:lnSpc>
                <a:spcPct val="150000"/>
              </a:lnSpc>
            </a:pPr>
            <a:endParaRPr lang="en-US" dirty="0">
              <a:latin typeface="Arial" panose="020B0604020202020204" pitchFamily="34" charset="0"/>
              <a:cs typeface="Arial" panose="020B0604020202020204" pitchFamily="34" charset="0"/>
            </a:endParaRPr>
          </a:p>
          <a:p>
            <a:pPr>
              <a:lnSpc>
                <a:spcPct val="150000"/>
              </a:lnSpc>
            </a:pPr>
            <a:r>
              <a:rPr lang="en-US" dirty="0" smtClean="0">
                <a:latin typeface="Arial" panose="020B0604020202020204" pitchFamily="34" charset="0"/>
                <a:cs typeface="Arial" panose="020B0604020202020204" pitchFamily="34" charset="0"/>
              </a:rPr>
              <a:t>Legislated are:</a:t>
            </a:r>
          </a:p>
          <a:p>
            <a:pPr marL="285750" indent="-285750">
              <a:lnSpc>
                <a:spcPct val="150000"/>
              </a:lnSpc>
              <a:buFont typeface="Arial" panose="020B0604020202020204" pitchFamily="34" charset="0"/>
              <a:buChar char="•"/>
            </a:pPr>
            <a:r>
              <a:rPr lang="en-US" dirty="0" smtClean="0">
                <a:latin typeface="Arial" panose="020B0604020202020204" pitchFamily="34" charset="0"/>
                <a:cs typeface="Arial" panose="020B0604020202020204" pitchFamily="34" charset="0"/>
              </a:rPr>
              <a:t>USA (1998)</a:t>
            </a:r>
          </a:p>
          <a:p>
            <a:pPr marL="285750" indent="-285750">
              <a:lnSpc>
                <a:spcPct val="150000"/>
              </a:lnSpc>
              <a:buFont typeface="Arial" panose="020B0604020202020204" pitchFamily="34" charset="0"/>
              <a:buChar char="•"/>
            </a:pPr>
            <a:r>
              <a:rPr lang="en-US" dirty="0" smtClean="0">
                <a:latin typeface="Arial" panose="020B0604020202020204" pitchFamily="34" charset="0"/>
                <a:cs typeface="Arial" panose="020B0604020202020204" pitchFamily="34" charset="0"/>
              </a:rPr>
              <a:t>NETHERLANDS (2002)</a:t>
            </a:r>
          </a:p>
          <a:p>
            <a:pPr marL="285750" indent="-285750">
              <a:lnSpc>
                <a:spcPct val="150000"/>
              </a:lnSpc>
              <a:buFont typeface="Arial" panose="020B0604020202020204" pitchFamily="34" charset="0"/>
              <a:buChar char="•"/>
            </a:pPr>
            <a:r>
              <a:rPr lang="en-US" dirty="0" smtClean="0">
                <a:latin typeface="Arial" panose="020B0604020202020204" pitchFamily="34" charset="0"/>
                <a:cs typeface="Arial" panose="020B0604020202020204" pitchFamily="34" charset="0"/>
              </a:rPr>
              <a:t>BELGIUM (2002)</a:t>
            </a:r>
          </a:p>
          <a:p>
            <a:pPr marL="285750" indent="-285750">
              <a:lnSpc>
                <a:spcPct val="150000"/>
              </a:lnSpc>
              <a:buFont typeface="Arial" panose="020B0604020202020204" pitchFamily="34" charset="0"/>
              <a:buChar char="•"/>
            </a:pPr>
            <a:r>
              <a:rPr lang="en-US" dirty="0" smtClean="0">
                <a:latin typeface="Arial" panose="020B0604020202020204" pitchFamily="34" charset="0"/>
                <a:cs typeface="Arial" panose="020B0604020202020204" pitchFamily="34" charset="0"/>
              </a:rPr>
              <a:t>LUXEMBURG (2008)</a:t>
            </a:r>
          </a:p>
          <a:p>
            <a:pPr marL="285750" indent="-285750">
              <a:lnSpc>
                <a:spcPct val="150000"/>
              </a:lnSpc>
              <a:buFont typeface="Arial" panose="020B0604020202020204" pitchFamily="34" charset="0"/>
              <a:buChar char="•"/>
            </a:pPr>
            <a:r>
              <a:rPr lang="en-US" dirty="0" smtClean="0">
                <a:latin typeface="Arial" panose="020B0604020202020204" pitchFamily="34" charset="0"/>
                <a:cs typeface="Arial" panose="020B0604020202020204" pitchFamily="34" charset="0"/>
              </a:rPr>
              <a:t>COLOMBIA (2014) </a:t>
            </a:r>
          </a:p>
          <a:p>
            <a:pPr marL="285750" indent="-285750">
              <a:lnSpc>
                <a:spcPct val="150000"/>
              </a:lnSpc>
              <a:buFont typeface="Arial" panose="020B0604020202020204" pitchFamily="34" charset="0"/>
              <a:buChar char="•"/>
            </a:pPr>
            <a:r>
              <a:rPr lang="en-US" dirty="0" smtClean="0">
                <a:latin typeface="Arial" panose="020B0604020202020204" pitchFamily="34" charset="0"/>
                <a:cs typeface="Arial" panose="020B0604020202020204" pitchFamily="34" charset="0"/>
              </a:rPr>
              <a:t>CANADA (2016)</a:t>
            </a:r>
          </a:p>
          <a:p>
            <a:pPr marL="285750" indent="-285750">
              <a:lnSpc>
                <a:spcPct val="150000"/>
              </a:lnSpc>
              <a:buFont typeface="Arial" panose="020B0604020202020204" pitchFamily="34" charset="0"/>
              <a:buChar char="•"/>
            </a:pPr>
            <a:r>
              <a:rPr lang="en-US" dirty="0" smtClean="0">
                <a:latin typeface="Arial" panose="020B0604020202020204" pitchFamily="34" charset="0"/>
                <a:cs typeface="Arial" panose="020B0604020202020204" pitchFamily="34" charset="0"/>
              </a:rPr>
              <a:t>AUSTRAILIA (2019)</a:t>
            </a:r>
          </a:p>
          <a:p>
            <a:pPr marL="285750" indent="-285750">
              <a:lnSpc>
                <a:spcPct val="150000"/>
              </a:lnSpc>
              <a:buFont typeface="Arial" panose="020B0604020202020204" pitchFamily="34" charset="0"/>
              <a:buChar char="•"/>
            </a:pPr>
            <a:r>
              <a:rPr lang="en-US" dirty="0" smtClean="0">
                <a:latin typeface="Arial" panose="020B0604020202020204" pitchFamily="34" charset="0"/>
                <a:cs typeface="Arial" panose="020B0604020202020204" pitchFamily="34" charset="0"/>
              </a:rPr>
              <a:t>NEW ZEALAND (2021)</a:t>
            </a:r>
          </a:p>
          <a:p>
            <a:pPr marL="285750" indent="-285750">
              <a:lnSpc>
                <a:spcPct val="150000"/>
              </a:lnSpc>
              <a:buFont typeface="Arial" panose="020B0604020202020204" pitchFamily="34" charset="0"/>
              <a:buChar char="•"/>
            </a:pPr>
            <a:r>
              <a:rPr lang="en-US" dirty="0" smtClean="0">
                <a:latin typeface="Arial" panose="020B0604020202020204" pitchFamily="34" charset="0"/>
                <a:cs typeface="Arial" panose="020B0604020202020204" pitchFamily="34" charset="0"/>
              </a:rPr>
              <a:t>SPAIN (2021) </a:t>
            </a:r>
            <a:endParaRPr lang="en-GB" dirty="0">
              <a:latin typeface="Arial" panose="020B0604020202020204" pitchFamily="34" charset="0"/>
              <a:cs typeface="Arial" panose="020B0604020202020204" pitchFamily="34" charset="0"/>
            </a:endParaRPr>
          </a:p>
        </p:txBody>
      </p:sp>
      <p:sp>
        <p:nvSpPr>
          <p:cNvPr id="6" name="TextBox 5"/>
          <p:cNvSpPr txBox="1"/>
          <p:nvPr/>
        </p:nvSpPr>
        <p:spPr>
          <a:xfrm>
            <a:off x="6197600" y="2930151"/>
            <a:ext cx="5689601" cy="1892826"/>
          </a:xfrm>
          <a:prstGeom prst="rect">
            <a:avLst/>
          </a:prstGeom>
          <a:noFill/>
        </p:spPr>
        <p:txBody>
          <a:bodyPr wrap="square" rtlCol="0">
            <a:spAutoFit/>
          </a:bodyPr>
          <a:lstStyle/>
          <a:p>
            <a:pPr>
              <a:lnSpc>
                <a:spcPct val="150000"/>
              </a:lnSpc>
            </a:pPr>
            <a:r>
              <a:rPr lang="en-US" dirty="0" smtClean="0">
                <a:latin typeface="Arial" panose="020B0604020202020204" pitchFamily="34" charset="0"/>
                <a:cs typeface="Arial" panose="020B0604020202020204" pitchFamily="34" charset="0"/>
              </a:rPr>
              <a:t>Decriminalized are:</a:t>
            </a:r>
          </a:p>
          <a:p>
            <a:pPr marL="285750" indent="-285750">
              <a:lnSpc>
                <a:spcPct val="150000"/>
              </a:lnSpc>
              <a:buFont typeface="Arial" panose="020B0604020202020204" pitchFamily="34" charset="0"/>
              <a:buChar char="•"/>
            </a:pPr>
            <a:r>
              <a:rPr lang="en-US" dirty="0" smtClean="0">
                <a:latin typeface="Arial" panose="020B0604020202020204" pitchFamily="34" charset="0"/>
                <a:cs typeface="Arial" panose="020B0604020202020204" pitchFamily="34" charset="0"/>
              </a:rPr>
              <a:t>SWITZERLAND (2006)</a:t>
            </a:r>
          </a:p>
          <a:p>
            <a:pPr marL="285750" indent="-285750">
              <a:lnSpc>
                <a:spcPct val="150000"/>
              </a:lnSpc>
              <a:buFont typeface="Arial" panose="020B0604020202020204" pitchFamily="34" charset="0"/>
              <a:buChar char="•"/>
            </a:pPr>
            <a:r>
              <a:rPr lang="en-US" dirty="0" smtClean="0">
                <a:latin typeface="Arial" panose="020B0604020202020204" pitchFamily="34" charset="0"/>
                <a:cs typeface="Arial" panose="020B0604020202020204" pitchFamily="34" charset="0"/>
              </a:rPr>
              <a:t>GERMANY (2020)</a:t>
            </a:r>
          </a:p>
          <a:p>
            <a:pPr marL="285750" indent="-285750">
              <a:buFont typeface="Arial" panose="020B0604020202020204" pitchFamily="34" charset="0"/>
              <a:buChar char="•"/>
            </a:pPr>
            <a:endParaRPr lang="en-US"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8" name="TextBox 7"/>
          <p:cNvSpPr txBox="1"/>
          <p:nvPr/>
        </p:nvSpPr>
        <p:spPr>
          <a:xfrm flipH="1">
            <a:off x="7781833" y="6241539"/>
            <a:ext cx="3858624" cy="369332"/>
          </a:xfrm>
          <a:prstGeom prst="rect">
            <a:avLst/>
          </a:prstGeom>
          <a:noFill/>
        </p:spPr>
        <p:txBody>
          <a:bodyPr wrap="square" rtlCol="0">
            <a:spAutoFit/>
          </a:bodyPr>
          <a:lstStyle/>
          <a:p>
            <a:r>
              <a:rPr lang="en-US" dirty="0" smtClean="0">
                <a:latin typeface="Arial" panose="020B0604020202020204" pitchFamily="34" charset="0"/>
                <a:cs typeface="Arial" panose="020B0604020202020204" pitchFamily="34" charset="0"/>
              </a:rPr>
              <a:t>(Nursing Ethics 2022)</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3146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LEGISLATION AND POLICY RELEVANT TO OLDER PEOPLE AT END OF LIFE.</a:t>
            </a:r>
            <a:endParaRPr lang="en-GB" dirty="0"/>
          </a:p>
        </p:txBody>
      </p:sp>
      <p:sp>
        <p:nvSpPr>
          <p:cNvPr id="4" name="TextBox 3"/>
          <p:cNvSpPr txBox="1"/>
          <p:nvPr/>
        </p:nvSpPr>
        <p:spPr>
          <a:xfrm>
            <a:off x="885371" y="1973942"/>
            <a:ext cx="10508343" cy="5078313"/>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The Care Act </a:t>
            </a:r>
            <a:r>
              <a:rPr lang="en-US" b="1" dirty="0" smtClean="0">
                <a:latin typeface="Arial" panose="020B0604020202020204" pitchFamily="34" charset="0"/>
                <a:cs typeface="Arial" panose="020B0604020202020204" pitchFamily="34" charset="0"/>
              </a:rPr>
              <a:t>2014-</a:t>
            </a:r>
            <a:r>
              <a:rPr lang="en-US" dirty="0">
                <a:latin typeface="Arial" panose="020B0604020202020204" pitchFamily="34" charset="0"/>
                <a:cs typeface="Arial" panose="020B0604020202020204" pitchFamily="34" charset="0"/>
              </a:rPr>
              <a:t> sets the legal framework for councils with social care responsibilities to support individuals nearing the end of their lives along with their families and carers</a:t>
            </a:r>
            <a:r>
              <a:rPr lang="en-US" dirty="0" smtClean="0">
                <a:latin typeface="Arial" panose="020B0604020202020204" pitchFamily="34" charset="0"/>
                <a:cs typeface="Arial" panose="020B0604020202020204" pitchFamily="34" charset="0"/>
              </a:rPr>
              <a:t>.</a:t>
            </a:r>
          </a:p>
          <a:p>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The Human Rights Act </a:t>
            </a:r>
            <a:r>
              <a:rPr lang="en-US" b="1" dirty="0" smtClean="0">
                <a:latin typeface="Arial" panose="020B0604020202020204" pitchFamily="34" charset="0"/>
                <a:cs typeface="Arial" panose="020B0604020202020204" pitchFamily="34" charset="0"/>
              </a:rPr>
              <a:t>1998 </a:t>
            </a:r>
            <a:r>
              <a:rPr lang="en-US" dirty="0">
                <a:latin typeface="Arial" panose="020B0604020202020204" pitchFamily="34" charset="0"/>
                <a:cs typeface="Arial" panose="020B0604020202020204" pitchFamily="34" charset="0"/>
              </a:rPr>
              <a:t>derives 16 of its rights directly from the European Convention on Human Rights, which can help with ethical decision making, effect change, and ensure compassion and dignity are at the heart of end-of-life care</a:t>
            </a:r>
            <a:r>
              <a:rPr lang="en-US" dirty="0" smtClean="0">
                <a:latin typeface="Arial" panose="020B0604020202020204" pitchFamily="34" charset="0"/>
                <a:cs typeface="Arial" panose="020B0604020202020204" pitchFamily="34" charset="0"/>
              </a:rPr>
              <a:t>.</a:t>
            </a:r>
          </a:p>
          <a:p>
            <a:endParaRPr lang="en-US" dirty="0">
              <a:latin typeface="Arial" panose="020B0604020202020204" pitchFamily="34" charset="0"/>
              <a:cs typeface="Arial" panose="020B0604020202020204" pitchFamily="34" charset="0"/>
            </a:endParaRPr>
          </a:p>
          <a:p>
            <a:r>
              <a:rPr lang="en-US" b="1" dirty="0" smtClean="0">
                <a:latin typeface="Arial" panose="020B0604020202020204" pitchFamily="34" charset="0"/>
                <a:cs typeface="Arial" panose="020B0604020202020204" pitchFamily="34" charset="0"/>
              </a:rPr>
              <a:t>Mental </a:t>
            </a:r>
            <a:r>
              <a:rPr lang="en-US" b="1" dirty="0">
                <a:latin typeface="Arial" panose="020B0604020202020204" pitchFamily="34" charset="0"/>
                <a:cs typeface="Arial" panose="020B0604020202020204" pitchFamily="34" charset="0"/>
              </a:rPr>
              <a:t>Capacity </a:t>
            </a:r>
            <a:r>
              <a:rPr lang="en-US" b="1" dirty="0" smtClean="0">
                <a:latin typeface="Arial" panose="020B0604020202020204" pitchFamily="34" charset="0"/>
                <a:cs typeface="Arial" panose="020B0604020202020204" pitchFamily="34" charset="0"/>
              </a:rPr>
              <a:t>2005 </a:t>
            </a:r>
            <a:r>
              <a:rPr lang="en-US" dirty="0" smtClean="0">
                <a:latin typeface="Arial" panose="020B0604020202020204" pitchFamily="34" charset="0"/>
                <a:cs typeface="Arial" panose="020B0604020202020204" pitchFamily="34" charset="0"/>
              </a:rPr>
              <a:t>.The </a:t>
            </a:r>
            <a:r>
              <a:rPr lang="en-US" dirty="0">
                <a:latin typeface="Arial" panose="020B0604020202020204" pitchFamily="34" charset="0"/>
                <a:cs typeface="Arial" panose="020B0604020202020204" pitchFamily="34" charset="0"/>
              </a:rPr>
              <a:t>Mental Capacity Act of 2005 protects and supports persons who lack the capacity to make their own decisions, and it does so through three key </a:t>
            </a:r>
            <a:r>
              <a:rPr lang="en-US" dirty="0" smtClean="0">
                <a:latin typeface="Arial" panose="020B0604020202020204" pitchFamily="34" charset="0"/>
                <a:cs typeface="Arial" panose="020B0604020202020204" pitchFamily="34" charset="0"/>
              </a:rPr>
              <a:t>organizations.</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Depending on your requirements and preferences, you can get end-of-life care at home, in a nursing home, hospice, or in a hospital. Individuals nearing the end of their lives have the right to high-quality care regardless of where they are cared for</a:t>
            </a:r>
            <a:r>
              <a:rPr lang="en-US" dirty="0" smtClean="0">
                <a:latin typeface="Arial" panose="020B0604020202020204" pitchFamily="34" charset="0"/>
                <a:cs typeface="Arial" panose="020B0604020202020204" pitchFamily="34" charset="0"/>
              </a:rPr>
              <a:t>.</a:t>
            </a:r>
          </a:p>
          <a:p>
            <a:endParaRPr lang="en-US" dirty="0" smtClean="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a:t/>
            </a:r>
            <a:br>
              <a:rPr lang="en-US" dirty="0"/>
            </a:br>
            <a:endParaRPr lang="en-GB" dirty="0"/>
          </a:p>
        </p:txBody>
      </p:sp>
      <p:sp>
        <p:nvSpPr>
          <p:cNvPr id="5" name="TextBox 4"/>
          <p:cNvSpPr txBox="1"/>
          <p:nvPr/>
        </p:nvSpPr>
        <p:spPr>
          <a:xfrm>
            <a:off x="8098971" y="6241143"/>
            <a:ext cx="3294743" cy="369332"/>
          </a:xfrm>
          <a:prstGeom prst="rect">
            <a:avLst/>
          </a:prstGeom>
          <a:noFill/>
        </p:spPr>
        <p:txBody>
          <a:bodyPr wrap="square" rtlCol="0">
            <a:spAutoFit/>
          </a:bodyPr>
          <a:lstStyle/>
          <a:p>
            <a:r>
              <a:rPr lang="en-US" dirty="0" smtClean="0">
                <a:latin typeface="Arial" panose="020B0604020202020204" pitchFamily="34" charset="0"/>
                <a:cs typeface="Arial" panose="020B0604020202020204" pitchFamily="34" charset="0"/>
              </a:rPr>
              <a:t>(Academia 2023)</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63562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0743" y="0"/>
            <a:ext cx="10058400" cy="1188720"/>
          </a:xfrm>
        </p:spPr>
        <p:txBody>
          <a:bodyPr/>
          <a:lstStyle/>
          <a:p>
            <a:r>
              <a:rPr lang="en-US" dirty="0" smtClean="0"/>
              <a:t>MASLOWS THEORY.</a:t>
            </a:r>
            <a:endParaRPr lang="en-GB" dirty="0"/>
          </a:p>
        </p:txBody>
      </p:sp>
      <p:pic>
        <p:nvPicPr>
          <p:cNvPr id="7" name="Picture 6"/>
          <p:cNvPicPr>
            <a:picLocks noChangeAspect="1"/>
          </p:cNvPicPr>
          <p:nvPr/>
        </p:nvPicPr>
        <p:blipFill>
          <a:blip r:embed="rId2"/>
          <a:stretch>
            <a:fillRect/>
          </a:stretch>
        </p:blipFill>
        <p:spPr>
          <a:xfrm>
            <a:off x="827314" y="1434328"/>
            <a:ext cx="10638972" cy="4522335"/>
          </a:xfrm>
          <a:prstGeom prst="rect">
            <a:avLst/>
          </a:prstGeom>
        </p:spPr>
      </p:pic>
      <p:sp>
        <p:nvSpPr>
          <p:cNvPr id="8" name="TextBox 7"/>
          <p:cNvSpPr txBox="1"/>
          <p:nvPr/>
        </p:nvSpPr>
        <p:spPr>
          <a:xfrm>
            <a:off x="6453051" y="6296297"/>
            <a:ext cx="4036423" cy="369332"/>
          </a:xfrm>
          <a:prstGeom prst="rect">
            <a:avLst/>
          </a:prstGeom>
          <a:noFill/>
        </p:spPr>
        <p:txBody>
          <a:bodyPr wrap="square" rtlCol="0">
            <a:spAutoFit/>
          </a:bodyPr>
          <a:lstStyle/>
          <a:p>
            <a:r>
              <a:rPr lang="en-US" dirty="0" smtClean="0">
                <a:latin typeface="Arial" panose="020B0604020202020204" pitchFamily="34" charset="0"/>
                <a:cs typeface="Arial" panose="020B0604020202020204" pitchFamily="34" charset="0"/>
              </a:rPr>
              <a:t>(Valliani, 2023)</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5722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2229" y="326229"/>
            <a:ext cx="10058400" cy="1188720"/>
          </a:xfrm>
        </p:spPr>
        <p:txBody>
          <a:bodyPr/>
          <a:lstStyle/>
          <a:p>
            <a:r>
              <a:rPr lang="en-US" dirty="0" smtClean="0"/>
              <a:t>DISENGAGEMENT AND ACTIVITY THEORY</a:t>
            </a:r>
            <a:endParaRPr lang="en-GB" dirty="0"/>
          </a:p>
        </p:txBody>
      </p:sp>
      <p:sp>
        <p:nvSpPr>
          <p:cNvPr id="3" name="TextBox 2"/>
          <p:cNvSpPr txBox="1"/>
          <p:nvPr/>
        </p:nvSpPr>
        <p:spPr>
          <a:xfrm>
            <a:off x="841829" y="2119086"/>
            <a:ext cx="10972800" cy="2949525"/>
          </a:xfrm>
          <a:prstGeom prst="rect">
            <a:avLst/>
          </a:prstGeom>
          <a:noFill/>
        </p:spPr>
        <p:txBody>
          <a:bodyPr wrap="square" rtlCol="0">
            <a:spAutoFit/>
          </a:bodyPr>
          <a:lstStyle/>
          <a:p>
            <a:pPr>
              <a:lnSpc>
                <a:spcPct val="150000"/>
              </a:lnSpc>
            </a:pPr>
            <a:r>
              <a:rPr lang="en-US" dirty="0">
                <a:latin typeface="Arial" panose="020B0604020202020204" pitchFamily="34" charset="0"/>
                <a:cs typeface="Arial" panose="020B0604020202020204" pitchFamily="34" charset="0"/>
              </a:rPr>
              <a:t>The disengagement </a:t>
            </a:r>
            <a:r>
              <a:rPr lang="en-US" dirty="0" smtClean="0">
                <a:latin typeface="Arial" panose="020B0604020202020204" pitchFamily="34" charset="0"/>
                <a:cs typeface="Arial" panose="020B0604020202020204" pitchFamily="34" charset="0"/>
              </a:rPr>
              <a:t>theory </a:t>
            </a:r>
            <a:r>
              <a:rPr lang="en-US" dirty="0">
                <a:latin typeface="Arial" panose="020B0604020202020204" pitchFamily="34" charset="0"/>
                <a:cs typeface="Arial" panose="020B0604020202020204" pitchFamily="34" charset="0"/>
              </a:rPr>
              <a:t>of ageing holds that "ageing is an unavoidable, mutual withdrawal or disengagement, resulting in diminished connection between the ageing person and those in the social structure he belongs to". The theory explains that it is acceptable and natural to be withdrawn from society as you get </a:t>
            </a:r>
            <a:r>
              <a:rPr lang="en-US" dirty="0" smtClean="0">
                <a:latin typeface="Arial" panose="020B0604020202020204" pitchFamily="34" charset="0"/>
                <a:cs typeface="Arial" panose="020B0604020202020204" pitchFamily="34" charset="0"/>
              </a:rPr>
              <a:t>older.</a:t>
            </a:r>
          </a:p>
          <a:p>
            <a:pPr>
              <a:lnSpc>
                <a:spcPct val="150000"/>
              </a:lnSpc>
            </a:pPr>
            <a:r>
              <a:rPr lang="en-US" dirty="0" smtClean="0">
                <a:latin typeface="Arial" panose="020B0604020202020204" pitchFamily="34" charset="0"/>
                <a:cs typeface="Arial" panose="020B0604020202020204" pitchFamily="34" charset="0"/>
              </a:rPr>
              <a:t>The </a:t>
            </a:r>
            <a:r>
              <a:rPr lang="en-US" dirty="0">
                <a:latin typeface="Arial" panose="020B0604020202020204" pitchFamily="34" charset="0"/>
                <a:cs typeface="Arial" panose="020B0604020202020204" pitchFamily="34" charset="0"/>
              </a:rPr>
              <a:t>disengagement theory is one of three  psychosocial theories that explain how individuals mature</a:t>
            </a:r>
            <a:r>
              <a:rPr lang="en-US" dirty="0" smtClean="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The activity theory and the continuity theory are the other two primary psychosocial theories, and the disengagement theory contradicts both</a:t>
            </a:r>
            <a:r>
              <a:rPr lang="en-US" dirty="0" smtClean="0">
                <a:latin typeface="Arial" panose="020B0604020202020204" pitchFamily="34" charset="0"/>
                <a:cs typeface="Arial" panose="020B0604020202020204" pitchFamily="34" charset="0"/>
              </a:rPr>
              <a:t>. </a:t>
            </a:r>
          </a:p>
        </p:txBody>
      </p:sp>
      <p:sp>
        <p:nvSpPr>
          <p:cNvPr id="4" name="TextBox 3"/>
          <p:cNvSpPr txBox="1"/>
          <p:nvPr/>
        </p:nvSpPr>
        <p:spPr>
          <a:xfrm flipH="1">
            <a:off x="8855890" y="6139543"/>
            <a:ext cx="2958739" cy="369332"/>
          </a:xfrm>
          <a:prstGeom prst="rect">
            <a:avLst/>
          </a:prstGeom>
          <a:noFill/>
        </p:spPr>
        <p:txBody>
          <a:bodyPr wrap="square" rtlCol="0">
            <a:spAutoFit/>
          </a:bodyPr>
          <a:lstStyle/>
          <a:p>
            <a:r>
              <a:rPr lang="en-US" dirty="0" smtClean="0">
                <a:latin typeface="Arial" panose="020B0604020202020204" pitchFamily="34" charset="0"/>
                <a:cs typeface="Arial" panose="020B0604020202020204" pitchFamily="34" charset="0"/>
              </a:rPr>
              <a:t>(Wikipedia, 2022)</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23566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59943" y="-340768"/>
            <a:ext cx="10058400" cy="1188720"/>
          </a:xfrm>
        </p:spPr>
        <p:txBody>
          <a:bodyPr/>
          <a:lstStyle/>
          <a:p>
            <a:r>
              <a:rPr lang="en-US" dirty="0" smtClean="0"/>
              <a:t>CONCLUSION</a:t>
            </a:r>
            <a:endParaRPr lang="en-GB" dirty="0"/>
          </a:p>
        </p:txBody>
      </p:sp>
      <p:sp>
        <p:nvSpPr>
          <p:cNvPr id="4" name="TextBox 3"/>
          <p:cNvSpPr txBox="1"/>
          <p:nvPr/>
        </p:nvSpPr>
        <p:spPr>
          <a:xfrm>
            <a:off x="406399" y="847952"/>
            <a:ext cx="11342914" cy="7155805"/>
          </a:xfrm>
          <a:prstGeom prst="rect">
            <a:avLst/>
          </a:prstGeom>
          <a:noFill/>
        </p:spPr>
        <p:txBody>
          <a:bodyPr wrap="square" rtlCol="0">
            <a:spAutoFit/>
          </a:bodyPr>
          <a:lstStyle/>
          <a:p>
            <a:pPr>
              <a:lnSpc>
                <a:spcPct val="150000"/>
              </a:lnSpc>
            </a:pPr>
            <a:r>
              <a:rPr lang="en-US" dirty="0" smtClean="0">
                <a:latin typeface="Arial" panose="020B0604020202020204" pitchFamily="34" charset="0"/>
                <a:cs typeface="Arial" panose="020B0604020202020204" pitchFamily="34" charset="0"/>
              </a:rPr>
              <a:t>After looking into end of life care I can conclude that it if people are at the end of life they still have needs more than usual and in some cases they are not being met appropriately, this is due to many things which include being let down by the authorities where there is a gap in the care that is received by the patient.</a:t>
            </a:r>
          </a:p>
          <a:p>
            <a:pPr>
              <a:lnSpc>
                <a:spcPct val="150000"/>
              </a:lnSpc>
            </a:pPr>
            <a:r>
              <a:rPr lang="en-US" dirty="0" smtClean="0">
                <a:latin typeface="Arial" panose="020B0604020202020204" pitchFamily="34" charset="0"/>
                <a:cs typeface="Arial" panose="020B0604020202020204" pitchFamily="34" charset="0"/>
              </a:rPr>
              <a:t> At the end of life something's become more important to you and want to do things as they wish.</a:t>
            </a:r>
          </a:p>
          <a:p>
            <a:pPr>
              <a:lnSpc>
                <a:spcPct val="150000"/>
              </a:lnSpc>
            </a:pPr>
            <a:r>
              <a:rPr lang="en-US" dirty="0" smtClean="0">
                <a:latin typeface="Arial" panose="020B0604020202020204" pitchFamily="34" charset="0"/>
                <a:cs typeface="Arial" panose="020B0604020202020204" pitchFamily="34" charset="0"/>
              </a:rPr>
              <a:t>I have found that palliative care is definitely needed and I found that hospice care is more appropriate at end of life and the patient is able to access care and needs are met as there is always someone there 24 hours a day</a:t>
            </a:r>
            <a:r>
              <a:rPr lang="en-US" dirty="0">
                <a:latin typeface="Arial" panose="020B0604020202020204" pitchFamily="34" charset="0"/>
                <a:cs typeface="Arial" panose="020B0604020202020204" pitchFamily="34" charset="0"/>
              </a:rPr>
              <a:t>. After looking into the different places care can be provided it shows that there are delays and mishaps also information not getting from A to B quick enough so patients are missing the care they need.</a:t>
            </a:r>
          </a:p>
          <a:p>
            <a:pPr>
              <a:lnSpc>
                <a:spcPct val="150000"/>
              </a:lnSpc>
            </a:pPr>
            <a:endParaRPr lang="en-US" dirty="0" smtClean="0">
              <a:latin typeface="Arial" panose="020B0604020202020204" pitchFamily="34" charset="0"/>
              <a:cs typeface="Arial" panose="020B0604020202020204" pitchFamily="34" charset="0"/>
            </a:endParaRPr>
          </a:p>
          <a:p>
            <a:pPr>
              <a:lnSpc>
                <a:spcPct val="150000"/>
              </a:lnSpc>
            </a:pPr>
            <a:r>
              <a:rPr lang="en-US" dirty="0" smtClean="0">
                <a:latin typeface="Arial" panose="020B0604020202020204" pitchFamily="34" charset="0"/>
                <a:cs typeface="Arial" panose="020B0604020202020204" pitchFamily="34" charset="0"/>
              </a:rPr>
              <a:t>Care plans are important at this stage as this provides information to professionals about the patients wishes and care that is needed, it is also wher</a:t>
            </a:r>
            <a:r>
              <a:rPr lang="en-US" dirty="0">
                <a:latin typeface="Arial" panose="020B0604020202020204" pitchFamily="34" charset="0"/>
                <a:cs typeface="Arial" panose="020B0604020202020204" pitchFamily="34" charset="0"/>
              </a:rPr>
              <a:t>e</a:t>
            </a:r>
            <a:r>
              <a:rPr lang="en-US" dirty="0" smtClean="0">
                <a:latin typeface="Arial" panose="020B0604020202020204" pitchFamily="34" charset="0"/>
                <a:cs typeface="Arial" panose="020B0604020202020204" pitchFamily="34" charset="0"/>
              </a:rPr>
              <a:t> the living wills and DNR are put.</a:t>
            </a:r>
          </a:p>
          <a:p>
            <a:pPr>
              <a:lnSpc>
                <a:spcPct val="150000"/>
              </a:lnSpc>
            </a:pPr>
            <a:r>
              <a:rPr lang="en-US" dirty="0">
                <a:latin typeface="Arial" panose="020B0604020202020204" pitchFamily="34" charset="0"/>
                <a:cs typeface="Arial" panose="020B0604020202020204" pitchFamily="34" charset="0"/>
              </a:rPr>
              <a:t>I</a:t>
            </a:r>
            <a:r>
              <a:rPr lang="en-US" dirty="0" smtClean="0">
                <a:latin typeface="Arial" panose="020B0604020202020204" pitchFamily="34" charset="0"/>
                <a:cs typeface="Arial" panose="020B0604020202020204" pitchFamily="34" charset="0"/>
              </a:rPr>
              <a:t> found that there are mixed views about euthanasia. People with religious backgrounds and beliefs are against this. Although it is legal in some countries it has been taken advantage of and wrong decisions have been </a:t>
            </a:r>
            <a:r>
              <a:rPr lang="en-US" dirty="0">
                <a:latin typeface="Arial" panose="020B0604020202020204" pitchFamily="34" charset="0"/>
                <a:cs typeface="Arial" panose="020B0604020202020204" pitchFamily="34" charset="0"/>
              </a:rPr>
              <a:t>made. </a:t>
            </a:r>
          </a:p>
          <a:p>
            <a:pPr>
              <a:lnSpc>
                <a:spcPct val="150000"/>
              </a:lnSpc>
            </a:pPr>
            <a:endParaRPr lang="en-US" dirty="0" smtClean="0">
              <a:latin typeface="Arial" panose="020B0604020202020204" pitchFamily="34" charset="0"/>
              <a:cs typeface="Arial" panose="020B0604020202020204" pitchFamily="34" charset="0"/>
            </a:endParaRPr>
          </a:p>
          <a:p>
            <a:pPr>
              <a:lnSpc>
                <a:spcPct val="150000"/>
              </a:lnSpc>
            </a:pPr>
            <a:endParaRPr lang="en-US" dirty="0" smtClean="0">
              <a:latin typeface="Arial" panose="020B0604020202020204" pitchFamily="34" charset="0"/>
              <a:cs typeface="Arial" panose="020B0604020202020204" pitchFamily="34" charset="0"/>
            </a:endParaRPr>
          </a:p>
          <a:p>
            <a:pPr>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0557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08400" y="-413339"/>
            <a:ext cx="10058400" cy="1188720"/>
          </a:xfrm>
        </p:spPr>
        <p:txBody>
          <a:bodyPr/>
          <a:lstStyle/>
          <a:p>
            <a:r>
              <a:rPr lang="en-US" dirty="0" smtClean="0"/>
              <a:t>RECCOMMENDATIONS</a:t>
            </a:r>
            <a:endParaRPr lang="en-GB" dirty="0"/>
          </a:p>
        </p:txBody>
      </p:sp>
      <p:sp>
        <p:nvSpPr>
          <p:cNvPr id="4" name="TextBox 3"/>
          <p:cNvSpPr txBox="1"/>
          <p:nvPr/>
        </p:nvSpPr>
        <p:spPr>
          <a:xfrm>
            <a:off x="493486" y="1059543"/>
            <a:ext cx="11088914" cy="5355312"/>
          </a:xfrm>
          <a:prstGeom prst="rect">
            <a:avLst/>
          </a:prstGeom>
          <a:noFill/>
        </p:spPr>
        <p:txBody>
          <a:bodyPr wrap="square" rtlCol="0">
            <a:spAutoFit/>
          </a:bodyPr>
          <a:lstStyle/>
          <a:p>
            <a:pPr>
              <a:lnSpc>
                <a:spcPct val="150000"/>
              </a:lnSpc>
            </a:pPr>
            <a:r>
              <a:rPr lang="en-US" dirty="0" smtClean="0">
                <a:latin typeface="Arial" panose="020B0604020202020204" pitchFamily="34" charset="0"/>
                <a:cs typeface="Arial" panose="020B0604020202020204" pitchFamily="34" charset="0"/>
              </a:rPr>
              <a:t>From my presentation and findings I recommend that people look more into hospice care rather than being cared for at their homes and hospital’s at the end of life , at hospices there is always people available for you 24 hours a day and this is what patients need at this stressful time in their lives.</a:t>
            </a:r>
          </a:p>
          <a:p>
            <a:pPr>
              <a:lnSpc>
                <a:spcPct val="150000"/>
              </a:lnSpc>
            </a:pPr>
            <a:r>
              <a:rPr lang="en-US" dirty="0" smtClean="0">
                <a:latin typeface="Arial" panose="020B0604020202020204" pitchFamily="34" charset="0"/>
                <a:cs typeface="Arial" panose="020B0604020202020204" pitchFamily="34" charset="0"/>
              </a:rPr>
              <a:t> Although this may be the best decision it may be difficult to access due to the barrier of funding available and not enough end of life care being available in the U.K.</a:t>
            </a:r>
          </a:p>
          <a:p>
            <a:pPr>
              <a:lnSpc>
                <a:spcPct val="150000"/>
              </a:lnSpc>
            </a:pPr>
            <a:r>
              <a:rPr lang="en-US" dirty="0" smtClean="0">
                <a:latin typeface="Arial" panose="020B0604020202020204" pitchFamily="34" charset="0"/>
                <a:cs typeface="Arial" panose="020B0604020202020204" pitchFamily="34" charset="0"/>
              </a:rPr>
              <a:t> A solution to this problem that can help people is looking into charity organizations that provide end of life care. I would like to recommend Marie Curie, Hospice U.K and National council.   </a:t>
            </a:r>
          </a:p>
          <a:p>
            <a:pPr>
              <a:lnSpc>
                <a:spcPct val="150000"/>
              </a:lnSpc>
            </a:pPr>
            <a:r>
              <a:rPr lang="en-US" dirty="0" smtClean="0">
                <a:latin typeface="Arial" panose="020B0604020202020204" pitchFamily="34" charset="0"/>
                <a:cs typeface="Arial" panose="020B0604020202020204" pitchFamily="34" charset="0"/>
              </a:rPr>
              <a:t>I recommend that in countries that euthanasia is legal should look more closely into their policies regarding euthanasia and assisted suicide as it has been used when it is not needed and recommended and has gone against people’s wishes, its been taking advantage because of it being legal which is the barrier. I recommend that more information is given to people and it made law that it will only be done for the patients that are actually suffering with a terminal illness and circumstances. </a:t>
            </a:r>
          </a:p>
          <a:p>
            <a:endParaRPr lang="en-GB" dirty="0"/>
          </a:p>
        </p:txBody>
      </p:sp>
    </p:spTree>
    <p:extLst>
      <p:ext uri="{BB962C8B-B14F-4D97-AF65-F5344CB8AC3E}">
        <p14:creationId xmlns:p14="http://schemas.microsoft.com/office/powerpoint/2010/main" val="134048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33372" y="-489869"/>
            <a:ext cx="10058400" cy="1188720"/>
          </a:xfrm>
        </p:spPr>
        <p:txBody>
          <a:bodyPr/>
          <a:lstStyle/>
          <a:p>
            <a:r>
              <a:rPr lang="en-US" dirty="0" smtClean="0"/>
              <a:t>REFRENCES</a:t>
            </a:r>
            <a:endParaRPr lang="en-GB" dirty="0"/>
          </a:p>
        </p:txBody>
      </p:sp>
      <p:sp>
        <p:nvSpPr>
          <p:cNvPr id="6" name="TextBox 5"/>
          <p:cNvSpPr txBox="1"/>
          <p:nvPr/>
        </p:nvSpPr>
        <p:spPr>
          <a:xfrm>
            <a:off x="480456" y="812459"/>
            <a:ext cx="11533413" cy="6740307"/>
          </a:xfrm>
          <a:prstGeom prst="rect">
            <a:avLst/>
          </a:prstGeom>
          <a:noFill/>
        </p:spPr>
        <p:txBody>
          <a:bodyPr wrap="square" rtlCol="0">
            <a:spAutoFit/>
          </a:bodyPr>
          <a:lstStyle/>
          <a:p>
            <a:pPr>
              <a:lnSpc>
                <a:spcPct val="150000"/>
              </a:lnSpc>
            </a:pPr>
            <a:r>
              <a:rPr lang="en-US" dirty="0">
                <a:latin typeface="Arial" panose="020B0604020202020204" pitchFamily="34" charset="0"/>
                <a:cs typeface="Arial" panose="020B0604020202020204" pitchFamily="34" charset="0"/>
              </a:rPr>
              <a:t>Abode Hospice And Home Health (2023) Hospice And Palliative Care: What's The Difference. Available at </a:t>
            </a:r>
            <a:r>
              <a:rPr lang="en-US" dirty="0">
                <a:latin typeface="Arial" panose="020B0604020202020204" pitchFamily="34" charset="0"/>
                <a:cs typeface="Arial" panose="020B0604020202020204" pitchFamily="34" charset="0"/>
                <a:hlinkClick r:id="rId2"/>
              </a:rPr>
              <a:t>https://abodehospiceandhomehealth.com/hospice-and-palliative-care-whats-the-difference</a:t>
            </a:r>
            <a:r>
              <a:rPr lang="en-US" dirty="0" smtClean="0">
                <a:latin typeface="Arial" panose="020B0604020202020204" pitchFamily="34" charset="0"/>
                <a:cs typeface="Arial" panose="020B0604020202020204" pitchFamily="34" charset="0"/>
                <a:hlinkClick r:id="rId2"/>
              </a:rPr>
              <a:t>/</a:t>
            </a:r>
            <a:r>
              <a:rPr lang="en-US" dirty="0" smtClean="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(Accessed: 28 February 2023</a:t>
            </a:r>
            <a:r>
              <a:rPr lang="en-US" dirty="0" smtClean="0">
                <a:latin typeface="Arial" panose="020B0604020202020204" pitchFamily="34" charset="0"/>
                <a:cs typeface="Arial" panose="020B0604020202020204" pitchFamily="34" charset="0"/>
              </a:rPr>
              <a:t>)</a:t>
            </a:r>
          </a:p>
          <a:p>
            <a:pPr>
              <a:lnSpc>
                <a:spcPct val="150000"/>
              </a:lnSpc>
            </a:pPr>
            <a:endParaRPr lang="en-US" dirty="0" smtClean="0">
              <a:latin typeface="Arial" panose="020B0604020202020204" pitchFamily="34" charset="0"/>
              <a:cs typeface="Arial" panose="020B0604020202020204" pitchFamily="34" charset="0"/>
            </a:endParaRPr>
          </a:p>
          <a:p>
            <a:pPr>
              <a:lnSpc>
                <a:spcPct val="150000"/>
              </a:lnSpc>
            </a:pPr>
            <a:r>
              <a:rPr lang="en-US" dirty="0" smtClean="0">
                <a:latin typeface="Arial" panose="020B0604020202020204" pitchFamily="34" charset="0"/>
                <a:cs typeface="Arial" panose="020B0604020202020204" pitchFamily="34" charset="0"/>
              </a:rPr>
              <a:t>Academia </a:t>
            </a:r>
            <a:r>
              <a:rPr lang="en-US" dirty="0">
                <a:latin typeface="Arial" panose="020B0604020202020204" pitchFamily="34" charset="0"/>
                <a:cs typeface="Arial" panose="020B0604020202020204" pitchFamily="34" charset="0"/>
              </a:rPr>
              <a:t>(2023) Support Individuals At End Of Life Available at: </a:t>
            </a:r>
            <a:r>
              <a:rPr lang="en-US" dirty="0">
                <a:latin typeface="Arial" panose="020B0604020202020204" pitchFamily="34" charset="0"/>
                <a:cs typeface="Arial" panose="020B0604020202020204" pitchFamily="34" charset="0"/>
                <a:hlinkClick r:id="rId3"/>
              </a:rPr>
              <a:t>https://www.academia.edu/35861509/Unit_51_Support_Individuals_at_End_of_Life_Outline_legal_requirements_and_agreed_ways_of_working_designed_to_protect_the</a:t>
            </a:r>
            <a:r>
              <a:rPr lang="en-US" dirty="0" smtClean="0">
                <a:latin typeface="Arial" panose="020B0604020202020204" pitchFamily="34" charset="0"/>
                <a:cs typeface="Arial" panose="020B0604020202020204" pitchFamily="34" charset="0"/>
                <a:hlinkClick r:id="rId3"/>
              </a:rPr>
              <a:t>_</a:t>
            </a:r>
            <a:r>
              <a:rPr lang="en-US" dirty="0" smtClean="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(Accessed 2 March 2023)</a:t>
            </a:r>
          </a:p>
          <a:p>
            <a:pPr>
              <a:lnSpc>
                <a:spcPct val="150000"/>
              </a:lnSpc>
            </a:pPr>
            <a:endParaRPr lang="en-US" dirty="0">
              <a:latin typeface="Arial" panose="020B0604020202020204" pitchFamily="34" charset="0"/>
              <a:cs typeface="Arial" panose="020B0604020202020204" pitchFamily="34" charset="0"/>
            </a:endParaRPr>
          </a:p>
          <a:p>
            <a:pPr>
              <a:lnSpc>
                <a:spcPct val="150000"/>
              </a:lnSpc>
            </a:pPr>
            <a:r>
              <a:rPr lang="en-US" dirty="0" smtClean="0">
                <a:latin typeface="Arial" panose="020B0604020202020204" pitchFamily="34" charset="0"/>
                <a:cs typeface="Arial" panose="020B0604020202020204" pitchFamily="34" charset="0"/>
              </a:rPr>
              <a:t>AgeUK</a:t>
            </a:r>
            <a:r>
              <a:rPr lang="en-US" dirty="0">
                <a:latin typeface="Arial" panose="020B0604020202020204" pitchFamily="34" charset="0"/>
                <a:cs typeface="Arial" panose="020B0604020202020204" pitchFamily="34" charset="0"/>
              </a:rPr>
              <a:t>, (2019) Advance Decisions (Living Wills) Available at: </a:t>
            </a:r>
            <a:r>
              <a:rPr lang="en-US" dirty="0">
                <a:latin typeface="Arial" panose="020B0604020202020204" pitchFamily="34" charset="0"/>
                <a:cs typeface="Arial" panose="020B0604020202020204" pitchFamily="34" charset="0"/>
                <a:hlinkClick r:id="rId4"/>
              </a:rPr>
              <a:t>https://www.ageuk.org.uk/information-advice/money-legal/legal-issues/advance-decisions</a:t>
            </a:r>
            <a:r>
              <a:rPr lang="en-US" dirty="0" smtClean="0">
                <a:latin typeface="Arial" panose="020B0604020202020204" pitchFamily="34" charset="0"/>
                <a:cs typeface="Arial" panose="020B0604020202020204" pitchFamily="34" charset="0"/>
                <a:hlinkClick r:id="rId4"/>
              </a:rPr>
              <a:t>/</a:t>
            </a:r>
            <a:r>
              <a:rPr lang="en-US" dirty="0" smtClean="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(Accessed: 1 March 2023</a:t>
            </a:r>
            <a:r>
              <a:rPr lang="en-US" dirty="0" smtClean="0">
                <a:latin typeface="Arial" panose="020B0604020202020204" pitchFamily="34" charset="0"/>
                <a:cs typeface="Arial" panose="020B0604020202020204" pitchFamily="34" charset="0"/>
              </a:rPr>
              <a:t>).</a:t>
            </a:r>
          </a:p>
          <a:p>
            <a:pPr>
              <a:lnSpc>
                <a:spcPct val="150000"/>
              </a:lnSpc>
            </a:pPr>
            <a:endParaRPr lang="en-US"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Care Quality Commission , CQC (2022) Do Not Attempt  Cardiopulmonary Resuscitation . Available at: </a:t>
            </a:r>
            <a:r>
              <a:rPr lang="en-US" dirty="0">
                <a:latin typeface="Arial" panose="020B0604020202020204" pitchFamily="34" charset="0"/>
                <a:cs typeface="Arial" panose="020B0604020202020204" pitchFamily="34" charset="0"/>
                <a:hlinkClick r:id="rId5"/>
              </a:rPr>
              <a:t>https://</a:t>
            </a:r>
            <a:r>
              <a:rPr lang="en-US" dirty="0" smtClean="0">
                <a:latin typeface="Arial" panose="020B0604020202020204" pitchFamily="34" charset="0"/>
                <a:cs typeface="Arial" panose="020B0604020202020204" pitchFamily="34" charset="0"/>
                <a:hlinkClick r:id="rId5"/>
              </a:rPr>
              <a:t>www.cqc.org.uk/guidance-providers/gps/gp-mythbusters/gp-mythbuster-105-do-not-attempt-cardiopulmonary-resuscitation-dnacpr</a:t>
            </a:r>
            <a:r>
              <a:rPr lang="en-US" dirty="0" smtClean="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(Accessed 1 March 2023</a:t>
            </a:r>
            <a:r>
              <a:rPr lang="en-US" dirty="0" smtClean="0">
                <a:latin typeface="Arial" panose="020B0604020202020204" pitchFamily="34" charset="0"/>
                <a:cs typeface="Arial" panose="020B0604020202020204" pitchFamily="34" charset="0"/>
              </a:rPr>
              <a:t>)</a:t>
            </a:r>
            <a:endParaRPr lang="en-US" dirty="0"/>
          </a:p>
          <a:p>
            <a:endParaRPr lang="en-US" dirty="0" smtClean="0"/>
          </a:p>
          <a:p>
            <a:endParaRPr lang="en-US" dirty="0"/>
          </a:p>
          <a:p>
            <a:endParaRPr lang="en-US" dirty="0"/>
          </a:p>
        </p:txBody>
      </p:sp>
    </p:spTree>
    <p:extLst>
      <p:ext uri="{BB962C8B-B14F-4D97-AF65-F5344CB8AC3E}">
        <p14:creationId xmlns:p14="http://schemas.microsoft.com/office/powerpoint/2010/main" val="750289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6743" y="-224653"/>
            <a:ext cx="10058400" cy="1188720"/>
          </a:xfrm>
        </p:spPr>
        <p:txBody>
          <a:bodyPr/>
          <a:lstStyle/>
          <a:p>
            <a:r>
              <a:rPr lang="en-US" dirty="0" smtClean="0"/>
              <a:t>REFRENCES</a:t>
            </a:r>
            <a:endParaRPr lang="en-GB" dirty="0"/>
          </a:p>
        </p:txBody>
      </p:sp>
      <p:sp>
        <p:nvSpPr>
          <p:cNvPr id="5" name="TextBox 4"/>
          <p:cNvSpPr txBox="1"/>
          <p:nvPr/>
        </p:nvSpPr>
        <p:spPr>
          <a:xfrm>
            <a:off x="394525" y="1083953"/>
            <a:ext cx="11379200" cy="8956298"/>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Curahpc.com hospice-and-health (2022) Available at </a:t>
            </a:r>
            <a:r>
              <a:rPr lang="en-US" dirty="0">
                <a:latin typeface="Arial" panose="020B0604020202020204" pitchFamily="34" charset="0"/>
                <a:cs typeface="Arial" panose="020B0604020202020204" pitchFamily="34" charset="0"/>
                <a:hlinkClick r:id="rId2"/>
              </a:rPr>
              <a:t>https://curahpc.com/blog/categorised/view/1/hospice-and-health</a:t>
            </a:r>
            <a:r>
              <a:rPr lang="en-US" dirty="0">
                <a:latin typeface="Arial" panose="020B0604020202020204" pitchFamily="34" charset="0"/>
                <a:cs typeface="Arial" panose="020B0604020202020204" pitchFamily="34" charset="0"/>
              </a:rPr>
              <a:t>  (Accessed: 14 February 2023)</a:t>
            </a:r>
          </a:p>
          <a:p>
            <a:endParaRPr lang="en-US" dirty="0" smtClean="0">
              <a:latin typeface="Arial" panose="020B0604020202020204" pitchFamily="34" charset="0"/>
              <a:cs typeface="Arial" panose="020B0604020202020204" pitchFamily="34" charset="0"/>
            </a:endParaRPr>
          </a:p>
          <a:p>
            <a:r>
              <a:rPr lang="en-US" dirty="0" smtClean="0">
                <a:latin typeface="Arial" panose="020B0604020202020204" pitchFamily="34" charset="0"/>
                <a:cs typeface="Arial" panose="020B0604020202020204" pitchFamily="34" charset="0"/>
              </a:rPr>
              <a:t>Curie</a:t>
            </a:r>
            <a:r>
              <a:rPr lang="en-US" dirty="0">
                <a:latin typeface="Arial" panose="020B0604020202020204" pitchFamily="34" charset="0"/>
                <a:cs typeface="Arial" panose="020B0604020202020204" pitchFamily="34" charset="0"/>
              </a:rPr>
              <a:t>, M., (2021) </a:t>
            </a:r>
            <a:r>
              <a:rPr lang="en-US" i="1" dirty="0">
                <a:latin typeface="Arial" panose="020B0604020202020204" pitchFamily="34" charset="0"/>
                <a:cs typeface="Arial" panose="020B0604020202020204" pitchFamily="34" charset="0"/>
              </a:rPr>
              <a:t>Association For Palliative Medicine </a:t>
            </a: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3"/>
              </a:rPr>
              <a:t>https://www.mariecurie.org.uk/globalassets/media/documents/policy/marie-curie-and-apm-survey-analysis-12.01.22-1.pdf</a:t>
            </a:r>
            <a:r>
              <a:rPr lang="en-US" dirty="0">
                <a:latin typeface="Arial" panose="020B0604020202020204" pitchFamily="34" charset="0"/>
                <a:cs typeface="Arial" panose="020B0604020202020204" pitchFamily="34" charset="0"/>
              </a:rPr>
              <a:t> (Accessed 1 March 2023</a:t>
            </a:r>
            <a:r>
              <a:rPr lang="en-US" dirty="0" smtClean="0">
                <a:latin typeface="Arial" panose="020B0604020202020204" pitchFamily="34" charset="0"/>
                <a:cs typeface="Arial" panose="020B0604020202020204" pitchFamily="34" charset="0"/>
              </a:rPr>
              <a:t>)</a:t>
            </a:r>
          </a:p>
          <a:p>
            <a:endParaRPr lang="en-US" dirty="0">
              <a:latin typeface="Arial" panose="020B0604020202020204" pitchFamily="34" charset="0"/>
              <a:cs typeface="Arial" panose="020B0604020202020204" pitchFamily="34" charset="0"/>
            </a:endParaRPr>
          </a:p>
          <a:p>
            <a:r>
              <a:rPr lang="en-US" dirty="0" smtClean="0">
                <a:latin typeface="Arial" panose="020B0604020202020204" pitchFamily="34" charset="0"/>
                <a:cs typeface="Arial" panose="020B0604020202020204" pitchFamily="34" charset="0"/>
              </a:rPr>
              <a:t>Curahpc.com(2022) </a:t>
            </a:r>
            <a:r>
              <a:rPr lang="en-US" i="1" dirty="0">
                <a:latin typeface="Arial" panose="020B0604020202020204" pitchFamily="34" charset="0"/>
                <a:cs typeface="Arial" panose="020B0604020202020204" pitchFamily="34" charset="0"/>
              </a:rPr>
              <a:t>hospice-and-health</a:t>
            </a:r>
            <a:r>
              <a:rPr lang="en-US" dirty="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Available at </a:t>
            </a:r>
            <a:r>
              <a:rPr lang="en-US" u="sng" dirty="0">
                <a:solidFill>
                  <a:schemeClr val="accent4"/>
                </a:solidFill>
                <a:latin typeface="Arial" panose="020B0604020202020204" pitchFamily="34" charset="0"/>
                <a:cs typeface="Arial" panose="020B0604020202020204" pitchFamily="34" charset="0"/>
              </a:rPr>
              <a:t>https://curahpc.com/blog/categorised/view/1/hospice-and-health </a:t>
            </a:r>
            <a:r>
              <a:rPr lang="en-US" dirty="0">
                <a:latin typeface="Arial" panose="020B0604020202020204" pitchFamily="34" charset="0"/>
                <a:cs typeface="Arial" panose="020B0604020202020204" pitchFamily="34" charset="0"/>
              </a:rPr>
              <a:t>(Accessed: 14 February 2023</a:t>
            </a:r>
            <a:r>
              <a:rPr lang="en-US" dirty="0" smtClean="0">
                <a:latin typeface="Arial" panose="020B0604020202020204" pitchFamily="34" charset="0"/>
                <a:cs typeface="Arial" panose="020B0604020202020204" pitchFamily="34" charset="0"/>
              </a:rPr>
              <a:t>)</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Daily caring (2022) </a:t>
            </a:r>
            <a:r>
              <a:rPr lang="en-US" i="1" dirty="0">
                <a:latin typeface="Arial" panose="020B0604020202020204" pitchFamily="34" charset="0"/>
                <a:cs typeface="Arial" panose="020B0604020202020204" pitchFamily="34" charset="0"/>
              </a:rPr>
              <a:t>What Is A DNR </a:t>
            </a:r>
            <a:r>
              <a:rPr lang="en-US"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4"/>
              </a:rPr>
              <a:t>https://dailycaring.com/what-is-a-dnr-do-not-resuscitate/</a:t>
            </a:r>
            <a:r>
              <a:rPr lang="en-GB" dirty="0">
                <a:latin typeface="Arial" panose="020B0604020202020204" pitchFamily="34" charset="0"/>
                <a:cs typeface="Arial" panose="020B0604020202020204" pitchFamily="34" charset="0"/>
              </a:rPr>
              <a:t> (Accessed 1 March 2023</a:t>
            </a:r>
            <a:r>
              <a:rPr lang="en-GB" dirty="0" smtClean="0">
                <a:latin typeface="Arial" panose="020B0604020202020204" pitchFamily="34" charset="0"/>
                <a:cs typeface="Arial" panose="020B0604020202020204" pitchFamily="34" charset="0"/>
              </a:rPr>
              <a:t>)</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Dying Well , (2021) </a:t>
            </a:r>
            <a:r>
              <a:rPr lang="en-US" i="1" dirty="0">
                <a:latin typeface="Arial" panose="020B0604020202020204" pitchFamily="34" charset="0"/>
                <a:cs typeface="Arial" panose="020B0604020202020204" pitchFamily="34" charset="0"/>
              </a:rPr>
              <a:t>What Is The Difference In Assisted Suicide And Assisted Dying </a:t>
            </a: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5"/>
              </a:rPr>
              <a:t>https://www.dyingwell.co.uk/what-is-assisted-suicide-difference/</a:t>
            </a:r>
            <a:r>
              <a:rPr lang="en-US" dirty="0">
                <a:latin typeface="Arial" panose="020B0604020202020204" pitchFamily="34" charset="0"/>
                <a:cs typeface="Arial" panose="020B0604020202020204" pitchFamily="34" charset="0"/>
              </a:rPr>
              <a:t> (Accessed 2 March 2023</a:t>
            </a:r>
            <a:r>
              <a:rPr lang="en-US" dirty="0" smtClean="0">
                <a:latin typeface="Arial" panose="020B0604020202020204" pitchFamily="34" charset="0"/>
                <a:cs typeface="Arial" panose="020B0604020202020204" pitchFamily="34" charset="0"/>
              </a:rPr>
              <a:t>)</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East Midlands Emergency Medicine (2023) </a:t>
            </a:r>
            <a:r>
              <a:rPr lang="en-US" i="1" dirty="0">
                <a:latin typeface="Arial" panose="020B0604020202020204" pitchFamily="34" charset="0"/>
                <a:cs typeface="Arial" panose="020B0604020202020204" pitchFamily="34" charset="0"/>
              </a:rPr>
              <a:t>Educational Media the end of life care jigsaw </a:t>
            </a:r>
            <a:r>
              <a:rPr lang="en-US" dirty="0">
                <a:latin typeface="Arial" panose="020B0604020202020204" pitchFamily="34" charset="0"/>
                <a:cs typeface="Arial" panose="020B0604020202020204" pitchFamily="34" charset="0"/>
              </a:rPr>
              <a:t>Available at  </a:t>
            </a:r>
            <a:r>
              <a:rPr lang="en-US" dirty="0">
                <a:solidFill>
                  <a:schemeClr val="accent4"/>
                </a:solidFill>
                <a:latin typeface="Arial" panose="020B0604020202020204" pitchFamily="34" charset="0"/>
                <a:cs typeface="Arial" panose="020B0604020202020204" pitchFamily="34" charset="0"/>
              </a:rPr>
              <a:t>https://em3.org.uk/foamed/1/3/2017/eoljigsaw </a:t>
            </a:r>
            <a:r>
              <a:rPr lang="en-US" dirty="0">
                <a:latin typeface="Arial" panose="020B0604020202020204" pitchFamily="34" charset="0"/>
                <a:cs typeface="Arial" panose="020B0604020202020204" pitchFamily="34" charset="0"/>
              </a:rPr>
              <a:t>(Accessed: 27 February 2023</a:t>
            </a:r>
            <a:r>
              <a:rPr lang="en-US" dirty="0" smtClean="0">
                <a:latin typeface="Arial" panose="020B0604020202020204" pitchFamily="34" charset="0"/>
                <a:cs typeface="Arial" panose="020B0604020202020204" pitchFamily="34" charset="0"/>
              </a:rPr>
              <a:t>) </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smtClean="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smtClean="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smtClean="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659145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85771" y="-413339"/>
            <a:ext cx="10058400" cy="1188720"/>
          </a:xfrm>
        </p:spPr>
        <p:txBody>
          <a:bodyPr/>
          <a:lstStyle/>
          <a:p>
            <a:r>
              <a:rPr lang="en-US" dirty="0" smtClean="0"/>
              <a:t>REFRENCES</a:t>
            </a:r>
            <a:endParaRPr lang="en-GB" dirty="0"/>
          </a:p>
        </p:txBody>
      </p:sp>
      <p:sp>
        <p:nvSpPr>
          <p:cNvPr id="3" name="TextBox 2"/>
          <p:cNvSpPr txBox="1"/>
          <p:nvPr/>
        </p:nvSpPr>
        <p:spPr>
          <a:xfrm>
            <a:off x="232229" y="1306284"/>
            <a:ext cx="11379200" cy="8956298"/>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Ever Heart Hospice (2021) </a:t>
            </a:r>
            <a:r>
              <a:rPr lang="en-US" i="1" dirty="0">
                <a:latin typeface="Arial" panose="020B0604020202020204" pitchFamily="34" charset="0"/>
                <a:cs typeface="Arial" panose="020B0604020202020204" pitchFamily="34" charset="0"/>
              </a:rPr>
              <a:t>Palliative Care VS Hospice: What Is The Difference. Available at </a:t>
            </a:r>
            <a:r>
              <a:rPr lang="en-US" i="1" dirty="0">
                <a:latin typeface="Arial" panose="020B0604020202020204" pitchFamily="34" charset="0"/>
                <a:cs typeface="Arial" panose="020B0604020202020204" pitchFamily="34" charset="0"/>
                <a:hlinkClick r:id="rId2"/>
              </a:rPr>
              <a:t>https://everhearthospice.org/palliative-care-vs-hospice-what-is-the-difference</a:t>
            </a:r>
            <a:r>
              <a:rPr lang="en-US" i="1" dirty="0">
                <a:latin typeface="Arial" panose="020B0604020202020204" pitchFamily="34" charset="0"/>
                <a:cs typeface="Arial" panose="020B0604020202020204" pitchFamily="34" charset="0"/>
              </a:rPr>
              <a:t> (Accessed 28 February 2023)</a:t>
            </a:r>
            <a:r>
              <a:rPr lang="en-US" dirty="0">
                <a:latin typeface="Arial" panose="020B0604020202020204" pitchFamily="34" charset="0"/>
                <a:cs typeface="Arial" panose="020B0604020202020204" pitchFamily="34" charset="0"/>
              </a:rPr>
              <a:t> </a:t>
            </a:r>
          </a:p>
          <a:p>
            <a:r>
              <a:rPr lang="en-US" dirty="0" smtClean="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a:p>
            <a:r>
              <a:rPr lang="en-US" dirty="0" smtClean="0">
                <a:latin typeface="Arial" panose="020B0604020202020204" pitchFamily="34" charset="0"/>
                <a:cs typeface="Arial" panose="020B0604020202020204" pitchFamily="34" charset="0"/>
              </a:rPr>
              <a:t>GOV</a:t>
            </a:r>
            <a:r>
              <a:rPr lang="en-US" dirty="0">
                <a:latin typeface="Arial" panose="020B0604020202020204" pitchFamily="34" charset="0"/>
                <a:cs typeface="Arial" panose="020B0604020202020204" pitchFamily="34" charset="0"/>
              </a:rPr>
              <a:t>. U.K (2001) </a:t>
            </a:r>
            <a:r>
              <a:rPr lang="en-US" i="1" dirty="0">
                <a:latin typeface="Arial" panose="020B0604020202020204" pitchFamily="34" charset="0"/>
                <a:cs typeface="Arial" panose="020B0604020202020204" pitchFamily="34" charset="0"/>
              </a:rPr>
              <a:t>Modern Standard And Service Model National Service Framework For Older People </a:t>
            </a: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3"/>
              </a:rPr>
              <a:t>https://assets.publishing.service.gov.uk/government/uploads/system/uploads/attachment_data/file/198033/National_Service_Framework_for_Older_People.pdf</a:t>
            </a:r>
            <a:r>
              <a:rPr lang="en-US" dirty="0">
                <a:latin typeface="Arial" panose="020B0604020202020204" pitchFamily="34" charset="0"/>
                <a:cs typeface="Arial" panose="020B0604020202020204" pitchFamily="34" charset="0"/>
              </a:rPr>
              <a:t> (Accessed 1 March 2023</a:t>
            </a:r>
            <a:r>
              <a:rPr lang="en-US" dirty="0" smtClean="0">
                <a:latin typeface="Arial" panose="020B0604020202020204" pitchFamily="34" charset="0"/>
                <a:cs typeface="Arial" panose="020B0604020202020204" pitchFamily="34" charset="0"/>
              </a:rPr>
              <a:t>)</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Hui, J,T., (2023) </a:t>
            </a:r>
            <a:r>
              <a:rPr lang="en-US" i="1" dirty="0">
                <a:latin typeface="Arial" panose="020B0604020202020204" pitchFamily="34" charset="0"/>
                <a:cs typeface="Arial" panose="020B0604020202020204" pitchFamily="34" charset="0"/>
              </a:rPr>
              <a:t>Homage Palliative Care </a:t>
            </a: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4"/>
              </a:rPr>
              <a:t>https://www.homage.sg/health/palliative-care/</a:t>
            </a:r>
            <a:r>
              <a:rPr lang="en-US" dirty="0">
                <a:latin typeface="Arial" panose="020B0604020202020204" pitchFamily="34" charset="0"/>
                <a:cs typeface="Arial" panose="020B0604020202020204" pitchFamily="34" charset="0"/>
              </a:rPr>
              <a:t>  (Accessed: 28 February 2023</a:t>
            </a:r>
            <a:r>
              <a:rPr lang="en-US" dirty="0" smtClean="0">
                <a:latin typeface="Arial" panose="020B0604020202020204" pitchFamily="34" charset="0"/>
                <a:cs typeface="Arial" panose="020B0604020202020204" pitchFamily="34" charset="0"/>
              </a:rPr>
              <a:t>)</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Marie Curie (2022) </a:t>
            </a:r>
            <a:r>
              <a:rPr lang="en-US" i="1" dirty="0">
                <a:latin typeface="Arial" panose="020B0604020202020204" pitchFamily="34" charset="0"/>
                <a:cs typeface="Arial" panose="020B0604020202020204" pitchFamily="34" charset="0"/>
              </a:rPr>
              <a:t>A Guide To End Of Life Services </a:t>
            </a:r>
            <a:r>
              <a:rPr lang="en-US"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5"/>
              </a:rPr>
              <a:t>https://www.mariecurie.org.uk/professionals/palliative-care-knowledge-zone/proving-good-quality-care/a-guide-to-end-of-life-services</a:t>
            </a:r>
            <a:r>
              <a:rPr lang="en-GB" dirty="0">
                <a:latin typeface="Arial" panose="020B0604020202020204" pitchFamily="34" charset="0"/>
                <a:cs typeface="Arial" panose="020B0604020202020204" pitchFamily="34" charset="0"/>
              </a:rPr>
              <a:t> (Accessed 28 February 2023</a:t>
            </a:r>
            <a:r>
              <a:rPr lang="en-GB" dirty="0" smtClean="0">
                <a:latin typeface="Arial" panose="020B0604020202020204" pitchFamily="34" charset="0"/>
                <a:cs typeface="Arial" panose="020B0604020202020204" pitchFamily="34" charset="0"/>
              </a:rPr>
              <a:t>)</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Mark S. Komrad , MD (2019) Psychiatric times </a:t>
            </a:r>
            <a:r>
              <a:rPr lang="en-US" i="1" dirty="0">
                <a:latin typeface="Arial" panose="020B0604020202020204" pitchFamily="34" charset="0"/>
                <a:cs typeface="Arial" panose="020B0604020202020204" pitchFamily="34" charset="0"/>
              </a:rPr>
              <a:t>A Second Country Practicing Medical Euthanasia Drops A Bomb</a:t>
            </a:r>
            <a:r>
              <a:rPr lang="en-US" dirty="0">
                <a:latin typeface="Arial" panose="020B0604020202020204" pitchFamily="34" charset="0"/>
                <a:cs typeface="Arial" panose="020B0604020202020204" pitchFamily="34" charset="0"/>
              </a:rPr>
              <a:t> Available at: </a:t>
            </a:r>
            <a:r>
              <a:rPr lang="en-US" dirty="0">
                <a:latin typeface="Arial" panose="020B0604020202020204" pitchFamily="34" charset="0"/>
                <a:cs typeface="Arial" panose="020B0604020202020204" pitchFamily="34" charset="0"/>
                <a:hlinkClick r:id="rId6"/>
              </a:rPr>
              <a:t>https://www.psychiatrictimes.com/view/second-country-practicing-medical-euthanasia-drops-bomb</a:t>
            </a:r>
            <a:r>
              <a:rPr lang="en-US" dirty="0">
                <a:latin typeface="Arial" panose="020B0604020202020204" pitchFamily="34" charset="0"/>
                <a:cs typeface="Arial" panose="020B0604020202020204" pitchFamily="34" charset="0"/>
              </a:rPr>
              <a:t> (Accessed 1 March 2023</a:t>
            </a:r>
            <a:r>
              <a:rPr lang="en-US" dirty="0" smtClean="0">
                <a:latin typeface="Arial" panose="020B0604020202020204" pitchFamily="34" charset="0"/>
                <a:cs typeface="Arial" panose="020B0604020202020204" pitchFamily="34" charset="0"/>
              </a:rPr>
              <a:t>)</a:t>
            </a:r>
          </a:p>
          <a:p>
            <a:endParaRPr lang="en-US" dirty="0" smtClean="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smtClean="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GB" dirty="0" smtClean="0"/>
          </a:p>
          <a:p>
            <a:endParaRPr lang="en-US" dirty="0"/>
          </a:p>
          <a:p>
            <a:endParaRPr lang="en-GB" dirty="0"/>
          </a:p>
          <a:p>
            <a:endParaRPr lang="en-US" dirty="0" smtClean="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smtClean="0"/>
          </a:p>
          <a:p>
            <a:endParaRPr lang="en-US" dirty="0"/>
          </a:p>
          <a:p>
            <a:endParaRPr lang="en-GB" dirty="0"/>
          </a:p>
        </p:txBody>
      </p:sp>
    </p:spTree>
    <p:extLst>
      <p:ext uri="{BB962C8B-B14F-4D97-AF65-F5344CB8AC3E}">
        <p14:creationId xmlns:p14="http://schemas.microsoft.com/office/powerpoint/2010/main" val="2271677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69658" y="-413339"/>
            <a:ext cx="10058400" cy="1188720"/>
          </a:xfrm>
        </p:spPr>
        <p:txBody>
          <a:bodyPr/>
          <a:lstStyle/>
          <a:p>
            <a:r>
              <a:rPr lang="en-US" dirty="0" smtClean="0"/>
              <a:t>REFRENCES</a:t>
            </a:r>
            <a:endParaRPr lang="en-GB" dirty="0"/>
          </a:p>
        </p:txBody>
      </p:sp>
      <p:sp>
        <p:nvSpPr>
          <p:cNvPr id="3" name="TextBox 2"/>
          <p:cNvSpPr txBox="1"/>
          <p:nvPr/>
        </p:nvSpPr>
        <p:spPr>
          <a:xfrm>
            <a:off x="508000" y="1320800"/>
            <a:ext cx="11234057" cy="9510296"/>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NHS, (2022) </a:t>
            </a:r>
            <a:r>
              <a:rPr lang="en-US" i="1" dirty="0">
                <a:latin typeface="Arial" panose="020B0604020202020204" pitchFamily="34" charset="0"/>
                <a:cs typeface="Arial" panose="020B0604020202020204" pitchFamily="34" charset="0"/>
              </a:rPr>
              <a:t>End of life Care </a:t>
            </a: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2"/>
              </a:rPr>
              <a:t>https://www.nhs.uk/conditions/end-of-life-care/what-it-involves-and-when-it-starts/</a:t>
            </a:r>
            <a:r>
              <a:rPr lang="en-US" dirty="0">
                <a:latin typeface="Arial" panose="020B0604020202020204" pitchFamily="34" charset="0"/>
                <a:cs typeface="Arial" panose="020B0604020202020204" pitchFamily="34" charset="0"/>
              </a:rPr>
              <a:t>  (Accessed: 27th February 2023).</a:t>
            </a:r>
          </a:p>
          <a:p>
            <a:endParaRPr lang="en-US" dirty="0" smtClean="0">
              <a:latin typeface="Arial" panose="020B0604020202020204" pitchFamily="34" charset="0"/>
              <a:cs typeface="Arial" panose="020B0604020202020204" pitchFamily="34" charset="0"/>
            </a:endParaRPr>
          </a:p>
          <a:p>
            <a:r>
              <a:rPr lang="en-US" dirty="0" smtClean="0">
                <a:latin typeface="Arial" panose="020B0604020202020204" pitchFamily="34" charset="0"/>
                <a:cs typeface="Arial" panose="020B0604020202020204" pitchFamily="34" charset="0"/>
              </a:rPr>
              <a:t>NHS</a:t>
            </a:r>
            <a:r>
              <a:rPr lang="en-US" dirty="0">
                <a:latin typeface="Arial" panose="020B0604020202020204" pitchFamily="34" charset="0"/>
                <a:cs typeface="Arial" panose="020B0604020202020204" pitchFamily="34" charset="0"/>
              </a:rPr>
              <a:t>,(2022) </a:t>
            </a:r>
            <a:r>
              <a:rPr lang="en-US" i="1" dirty="0">
                <a:latin typeface="Arial" panose="020B0604020202020204" pitchFamily="34" charset="0"/>
                <a:cs typeface="Arial" panose="020B0604020202020204" pitchFamily="34" charset="0"/>
              </a:rPr>
              <a:t>What End Of Life Involves </a:t>
            </a: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2"/>
              </a:rPr>
              <a:t>https://www.nhs.uk/conditions/end-of-life-care/what-it-involves-and-when-it-starts/</a:t>
            </a:r>
            <a:r>
              <a:rPr lang="en-US" dirty="0">
                <a:latin typeface="Arial" panose="020B0604020202020204" pitchFamily="34" charset="0"/>
                <a:cs typeface="Arial" panose="020B0604020202020204" pitchFamily="34" charset="0"/>
              </a:rPr>
              <a:t> (Accessed 28 February 2023</a:t>
            </a:r>
            <a:r>
              <a:rPr lang="en-US" dirty="0" smtClean="0">
                <a:latin typeface="Arial" panose="020B0604020202020204" pitchFamily="34" charset="0"/>
                <a:cs typeface="Arial" panose="020B0604020202020204" pitchFamily="34" charset="0"/>
              </a:rPr>
              <a:t>)</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NHS, University Hospitals Birmingham (2015) </a:t>
            </a:r>
            <a:r>
              <a:rPr lang="en-US" i="1" dirty="0">
                <a:latin typeface="Arial" panose="020B0604020202020204" pitchFamily="34" charset="0"/>
                <a:cs typeface="Arial" panose="020B0604020202020204" pitchFamily="34" charset="0"/>
              </a:rPr>
              <a:t>Palliative And End Of Life Care. </a:t>
            </a: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3"/>
              </a:rPr>
              <a:t>https://hgs.uhb.nhs.uk/palliative-and-end-of-life-care/</a:t>
            </a:r>
            <a:r>
              <a:rPr lang="en-US" dirty="0">
                <a:latin typeface="Arial" panose="020B0604020202020204" pitchFamily="34" charset="0"/>
                <a:cs typeface="Arial" panose="020B0604020202020204" pitchFamily="34" charset="0"/>
              </a:rPr>
              <a:t> (Accessed 28 February 2023)</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NHS, (2022) </a:t>
            </a:r>
            <a:r>
              <a:rPr lang="en-US" i="1" dirty="0">
                <a:latin typeface="Arial" panose="020B0604020202020204" pitchFamily="34" charset="0"/>
                <a:cs typeface="Arial" panose="020B0604020202020204" pitchFamily="34" charset="0"/>
              </a:rPr>
              <a:t>Being Cared For In Hospital </a:t>
            </a: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4"/>
              </a:rPr>
              <a:t>https://www.nhs.uk/conditions/end-of-life-care/hospital-care/</a:t>
            </a:r>
            <a:r>
              <a:rPr lang="en-US" dirty="0">
                <a:latin typeface="Arial" panose="020B0604020202020204" pitchFamily="34" charset="0"/>
                <a:cs typeface="Arial" panose="020B0604020202020204" pitchFamily="34" charset="0"/>
              </a:rPr>
              <a:t> (Accessed 28 February 2023) </a:t>
            </a:r>
            <a:endParaRPr lang="en-US" dirty="0" smtClean="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NHS , (2020) </a:t>
            </a:r>
            <a:r>
              <a:rPr lang="en-US" i="1" dirty="0">
                <a:latin typeface="Arial" panose="020B0604020202020204" pitchFamily="34" charset="0"/>
                <a:cs typeface="Arial" panose="020B0604020202020204" pitchFamily="34" charset="0"/>
              </a:rPr>
              <a:t>Euthanasia and assisted suicide </a:t>
            </a: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5"/>
              </a:rPr>
              <a:t>https://www.nhs.uk/conditions/euthanasia-and-assisted-suicide/</a:t>
            </a:r>
            <a:r>
              <a:rPr lang="en-US" dirty="0">
                <a:latin typeface="Arial" panose="020B0604020202020204" pitchFamily="34" charset="0"/>
                <a:cs typeface="Arial" panose="020B0604020202020204" pitchFamily="34" charset="0"/>
              </a:rPr>
              <a:t> (Accessed 2 March 2023</a:t>
            </a:r>
            <a:r>
              <a:rPr lang="en-US" dirty="0" smtClean="0">
                <a:latin typeface="Arial" panose="020B0604020202020204" pitchFamily="34" charset="0"/>
                <a:cs typeface="Arial" panose="020B0604020202020204" pitchFamily="34" charset="0"/>
              </a:rPr>
              <a:t>)</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Niwlikar, B.,  (2022) </a:t>
            </a:r>
            <a:r>
              <a:rPr lang="en-US" i="1" dirty="0">
                <a:latin typeface="Arial" panose="020B0604020202020204" pitchFamily="34" charset="0"/>
                <a:cs typeface="Arial" panose="020B0604020202020204" pitchFamily="34" charset="0"/>
              </a:rPr>
              <a:t>Maslow’s surprisingly interesting Need Hierarchy Theory of Motivation </a:t>
            </a: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6"/>
              </a:rPr>
              <a:t>https://www.careershodh.com/maslows-need-hierarchy-theory-of-motivation/</a:t>
            </a:r>
            <a:r>
              <a:rPr lang="en-US" dirty="0">
                <a:latin typeface="Arial" panose="020B0604020202020204" pitchFamily="34" charset="0"/>
                <a:cs typeface="Arial" panose="020B0604020202020204" pitchFamily="34" charset="0"/>
              </a:rPr>
              <a:t> (Accessed: 27 February 2023</a:t>
            </a:r>
            <a:r>
              <a:rPr lang="en-US" dirty="0" smtClean="0">
                <a:latin typeface="Arial" panose="020B0604020202020204" pitchFamily="34" charset="0"/>
                <a:cs typeface="Arial" panose="020B0604020202020204" pitchFamily="34" charset="0"/>
              </a:rPr>
              <a:t>).</a:t>
            </a:r>
          </a:p>
          <a:p>
            <a:endParaRPr lang="en-US" dirty="0" smtClean="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smtClean="0">
              <a:latin typeface="Arial" panose="020B0604020202020204" pitchFamily="34" charset="0"/>
              <a:cs typeface="Arial" panose="020B0604020202020204" pitchFamily="34" charset="0"/>
            </a:endParaRPr>
          </a:p>
          <a:p>
            <a:endParaRPr lang="en-US" i="1" dirty="0">
              <a:latin typeface="Arial" panose="020B0604020202020204" pitchFamily="34" charset="0"/>
              <a:cs typeface="Arial" panose="020B0604020202020204" pitchFamily="34" charset="0"/>
            </a:endParaRPr>
          </a:p>
          <a:p>
            <a:endParaRPr lang="en-US" i="1" dirty="0">
              <a:latin typeface="Arial" panose="020B0604020202020204" pitchFamily="34" charset="0"/>
              <a:cs typeface="Arial" panose="020B0604020202020204" pitchFamily="34" charset="0"/>
            </a:endParaRPr>
          </a:p>
          <a:p>
            <a:endParaRPr lang="en-US" dirty="0" smtClean="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smtClean="0"/>
          </a:p>
          <a:p>
            <a:endParaRPr lang="en-US" dirty="0"/>
          </a:p>
          <a:p>
            <a:endParaRPr lang="en-US" dirty="0"/>
          </a:p>
          <a:p>
            <a:endParaRPr lang="en-US" dirty="0" smtClean="0">
              <a:latin typeface="Arial" panose="020B0604020202020204" pitchFamily="34" charset="0"/>
              <a:cs typeface="Arial" panose="020B0604020202020204" pitchFamily="34" charset="0"/>
            </a:endParaRPr>
          </a:p>
          <a:p>
            <a:endParaRPr lang="en-US" i="1" dirty="0">
              <a:latin typeface="Arial" panose="020B0604020202020204" pitchFamily="34" charset="0"/>
              <a:cs typeface="Arial" panose="020B0604020202020204" pitchFamily="34" charset="0"/>
            </a:endParaRPr>
          </a:p>
          <a:p>
            <a:endParaRPr lang="en-US" i="1" dirty="0">
              <a:latin typeface="Arial" panose="020B0604020202020204" pitchFamily="34" charset="0"/>
              <a:cs typeface="Arial" panose="020B0604020202020204" pitchFamily="34" charset="0"/>
            </a:endParaRPr>
          </a:p>
          <a:p>
            <a:endParaRPr lang="en-US" i="1" dirty="0" smtClean="0">
              <a:latin typeface="Arial" panose="020B0604020202020204" pitchFamily="34" charset="0"/>
              <a:cs typeface="Arial" panose="020B0604020202020204" pitchFamily="34" charset="0"/>
            </a:endParaRPr>
          </a:p>
          <a:p>
            <a:endParaRPr lang="en-US" i="1" dirty="0">
              <a:latin typeface="Arial" panose="020B0604020202020204" pitchFamily="34" charset="0"/>
              <a:cs typeface="Arial" panose="020B0604020202020204" pitchFamily="34" charset="0"/>
            </a:endParaRPr>
          </a:p>
          <a:p>
            <a:endParaRPr lang="en-US"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732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0343" y="-297225"/>
            <a:ext cx="10058400" cy="1188720"/>
          </a:xfrm>
        </p:spPr>
        <p:txBody>
          <a:bodyPr/>
          <a:lstStyle/>
          <a:p>
            <a:r>
              <a:rPr lang="en-US" dirty="0" smtClean="0"/>
              <a:t>YASMINS REFRENCES.</a:t>
            </a:r>
            <a:endParaRPr lang="en-GB" dirty="0"/>
          </a:p>
        </p:txBody>
      </p:sp>
      <p:sp>
        <p:nvSpPr>
          <p:cNvPr id="4" name="TextBox 3"/>
          <p:cNvSpPr txBox="1"/>
          <p:nvPr/>
        </p:nvSpPr>
        <p:spPr>
          <a:xfrm>
            <a:off x="377371" y="1538514"/>
            <a:ext cx="11538858" cy="8402300"/>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Nursing Ethics (2022) </a:t>
            </a:r>
            <a:r>
              <a:rPr lang="en-US" i="1" dirty="0">
                <a:latin typeface="Arial" panose="020B0604020202020204" pitchFamily="34" charset="0"/>
                <a:cs typeface="Arial" panose="020B0604020202020204" pitchFamily="34" charset="0"/>
              </a:rPr>
              <a:t>Opinions Of Nurses Regarding Euthanasia And Medically Assisted Suicide </a:t>
            </a:r>
            <a:r>
              <a:rPr lang="en-US" dirty="0">
                <a:latin typeface="Arial" panose="020B0604020202020204" pitchFamily="34" charset="0"/>
                <a:cs typeface="Arial" panose="020B0604020202020204" pitchFamily="34" charset="0"/>
              </a:rPr>
              <a:t>vol.29 (7-8) Available at: </a:t>
            </a:r>
            <a:r>
              <a:rPr lang="en-US" dirty="0">
                <a:latin typeface="Arial" panose="020B0604020202020204" pitchFamily="34" charset="0"/>
                <a:cs typeface="Arial" panose="020B0604020202020204" pitchFamily="34" charset="0"/>
                <a:hlinkClick r:id="rId2"/>
              </a:rPr>
              <a:t>https://journals.sagepub.com/doi/pdf/10.1177/09/11/</a:t>
            </a:r>
            <a:r>
              <a:rPr lang="en-US" dirty="0">
                <a:latin typeface="Arial" panose="020B0604020202020204" pitchFamily="34" charset="0"/>
                <a:cs typeface="Arial" panose="020B0604020202020204" pitchFamily="34" charset="0"/>
              </a:rPr>
              <a:t> ( Accessed 2 March 2023)</a:t>
            </a:r>
          </a:p>
          <a:p>
            <a:endParaRPr lang="en-US" dirty="0" smtClean="0">
              <a:latin typeface="Arial" panose="020B0604020202020204" pitchFamily="34" charset="0"/>
              <a:cs typeface="Arial" panose="020B0604020202020204" pitchFamily="34" charset="0"/>
            </a:endParaRPr>
          </a:p>
          <a:p>
            <a:r>
              <a:rPr lang="en-US" dirty="0" smtClean="0">
                <a:latin typeface="Arial" panose="020B0604020202020204" pitchFamily="34" charset="0"/>
                <a:cs typeface="Arial" panose="020B0604020202020204" pitchFamily="34" charset="0"/>
              </a:rPr>
              <a:t>Pollock</a:t>
            </a:r>
            <a:r>
              <a:rPr lang="en-US" dirty="0">
                <a:latin typeface="Arial" panose="020B0604020202020204" pitchFamily="34" charset="0"/>
                <a:cs typeface="Arial" panose="020B0604020202020204" pitchFamily="34" charset="0"/>
              </a:rPr>
              <a:t>, I., (2021)BBC News </a:t>
            </a:r>
            <a:r>
              <a:rPr lang="en-US" i="1" dirty="0">
                <a:latin typeface="Arial" panose="020B0604020202020204" pitchFamily="34" charset="0"/>
                <a:cs typeface="Arial" panose="020B0604020202020204" pitchFamily="34" charset="0"/>
              </a:rPr>
              <a:t>End Of Life Care: Worry For Support For Them Dying At Home. </a:t>
            </a: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3"/>
              </a:rPr>
              <a:t>https://www.bbc.co.uk/news/uk-wales-59405656</a:t>
            </a:r>
            <a:r>
              <a:rPr lang="en-US" dirty="0">
                <a:latin typeface="Arial" panose="020B0604020202020204" pitchFamily="34" charset="0"/>
                <a:cs typeface="Arial" panose="020B0604020202020204" pitchFamily="34" charset="0"/>
              </a:rPr>
              <a:t> (Accessed 1 March 2023</a:t>
            </a:r>
            <a:r>
              <a:rPr lang="en-US" dirty="0" smtClean="0">
                <a:latin typeface="Arial" panose="020B0604020202020204" pitchFamily="34" charset="0"/>
                <a:cs typeface="Arial" panose="020B0604020202020204" pitchFamily="34" charset="0"/>
              </a:rPr>
              <a:t>)</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Rudnicka, E., Napierała, P., Podfigurna, A., Męczekalski, B., Smolarczyk, R. and Grymowicz, M., (2020). The World Health Organization </a:t>
            </a:r>
            <a:r>
              <a:rPr lang="en-US" i="1" dirty="0">
                <a:latin typeface="Arial" panose="020B0604020202020204" pitchFamily="34" charset="0"/>
                <a:cs typeface="Arial" panose="020B0604020202020204" pitchFamily="34" charset="0"/>
              </a:rPr>
              <a:t>(WHO) approach to healthy ageing. Maturitas</a:t>
            </a:r>
            <a:r>
              <a:rPr lang="en-US" dirty="0">
                <a:latin typeface="Arial" panose="020B0604020202020204" pitchFamily="34" charset="0"/>
                <a:cs typeface="Arial" panose="020B0604020202020204" pitchFamily="34" charset="0"/>
              </a:rPr>
              <a:t>, 139, pp.6-11. Available at </a:t>
            </a:r>
            <a:r>
              <a:rPr lang="en-US" dirty="0">
                <a:solidFill>
                  <a:schemeClr val="accent4"/>
                </a:solidFill>
                <a:latin typeface="Arial" panose="020B0604020202020204" pitchFamily="34" charset="0"/>
                <a:cs typeface="Arial" panose="020B0604020202020204" pitchFamily="34" charset="0"/>
              </a:rPr>
              <a:t>https//www.sciencedirect.com/science/article</a:t>
            </a:r>
            <a:r>
              <a:rPr lang="en-US" dirty="0">
                <a:latin typeface="Arial" panose="020B0604020202020204" pitchFamily="34" charset="0"/>
                <a:cs typeface="Arial" panose="020B0604020202020204" pitchFamily="34" charset="0"/>
              </a:rPr>
              <a:t>.  (Accessed: 20th February 2023</a:t>
            </a:r>
            <a:r>
              <a:rPr lang="en-US" dirty="0" smtClean="0">
                <a:latin typeface="Arial" panose="020B0604020202020204" pitchFamily="34" charset="0"/>
                <a:cs typeface="Arial" panose="020B0604020202020204" pitchFamily="34" charset="0"/>
              </a:rPr>
              <a:t>).</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School Of Medicine (2023) </a:t>
            </a:r>
            <a:r>
              <a:rPr lang="en-US" i="1" dirty="0">
                <a:latin typeface="Arial" panose="020B0604020202020204" pitchFamily="34" charset="0"/>
                <a:cs typeface="Arial" panose="020B0604020202020204" pitchFamily="34" charset="0"/>
              </a:rPr>
              <a:t>Euthanasia</a:t>
            </a:r>
            <a:r>
              <a:rPr lang="en-US" dirty="0">
                <a:latin typeface="Arial" panose="020B0604020202020204" pitchFamily="34" charset="0"/>
                <a:cs typeface="Arial" panose="020B0604020202020204" pitchFamily="34" charset="0"/>
              </a:rPr>
              <a:t> Available at: </a:t>
            </a:r>
            <a:r>
              <a:rPr lang="en-US" dirty="0">
                <a:latin typeface="Arial" panose="020B0604020202020204" pitchFamily="34" charset="0"/>
                <a:cs typeface="Arial" panose="020B0604020202020204" pitchFamily="34" charset="0"/>
                <a:hlinkClick r:id="rId4"/>
              </a:rPr>
              <a:t>https://medicine.missouri.edu/centers-institutes-labs/healthethics/faq/euthanasia#:~:text=Euthanasia%20is%20the%20practice%20of,%E2%80%9Cthanatos%E2%80%9D%20(death)</a:t>
            </a:r>
            <a:r>
              <a:rPr lang="en-US" dirty="0">
                <a:latin typeface="Arial" panose="020B0604020202020204" pitchFamily="34" charset="0"/>
                <a:cs typeface="Arial" panose="020B0604020202020204" pitchFamily="34" charset="0"/>
              </a:rPr>
              <a:t> (Accessed 1 March 2023) </a:t>
            </a:r>
            <a:endParaRPr lang="en-US" dirty="0" smtClean="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smtClean="0">
                <a:latin typeface="Arial" panose="020B0604020202020204" pitchFamily="34" charset="0"/>
                <a:cs typeface="Arial" panose="020B0604020202020204" pitchFamily="34" charset="0"/>
              </a:rPr>
              <a:t>Statista (2022) Where Most People Die By Assisted Suicide Available at; </a:t>
            </a:r>
            <a:r>
              <a:rPr lang="en-US" dirty="0" smtClean="0">
                <a:latin typeface="Arial" panose="020B0604020202020204" pitchFamily="34" charset="0"/>
                <a:cs typeface="Arial" panose="020B0604020202020204" pitchFamily="34" charset="0"/>
                <a:hlinkClick r:id="rId5"/>
              </a:rPr>
              <a:t>https</a:t>
            </a:r>
            <a:r>
              <a:rPr lang="en-US" dirty="0">
                <a:latin typeface="Arial" panose="020B0604020202020204" pitchFamily="34" charset="0"/>
                <a:cs typeface="Arial" panose="020B0604020202020204" pitchFamily="34" charset="0"/>
                <a:hlinkClick r:id="rId5"/>
              </a:rPr>
              <a:t>:</a:t>
            </a:r>
            <a:r>
              <a:rPr lang="en-US" dirty="0" smtClean="0">
                <a:latin typeface="Arial" panose="020B0604020202020204" pitchFamily="34" charset="0"/>
                <a:cs typeface="Arial" panose="020B0604020202020204" pitchFamily="34" charset="0"/>
                <a:hlinkClick r:id="rId5"/>
              </a:rPr>
              <a:t>//www.statista.com/chart/28133/assisted-dying-world-map/</a:t>
            </a:r>
            <a:r>
              <a:rPr lang="en-US" dirty="0" smtClean="0">
                <a:latin typeface="Arial" panose="020B0604020202020204" pitchFamily="34" charset="0"/>
                <a:cs typeface="Arial" panose="020B0604020202020204" pitchFamily="34" charset="0"/>
              </a:rPr>
              <a:t> (Accessed 28 February 2023) </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smtClean="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smtClean="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smtClean="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smtClean="0"/>
          </a:p>
          <a:p>
            <a:endParaRPr lang="en-US" dirty="0"/>
          </a:p>
          <a:p>
            <a:endParaRPr lang="en-US" dirty="0"/>
          </a:p>
        </p:txBody>
      </p:sp>
    </p:spTree>
    <p:extLst>
      <p:ext uri="{BB962C8B-B14F-4D97-AF65-F5344CB8AC3E}">
        <p14:creationId xmlns:p14="http://schemas.microsoft.com/office/powerpoint/2010/main" val="2791403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34526" y="0"/>
            <a:ext cx="10058400" cy="1188720"/>
          </a:xfrm>
        </p:spPr>
        <p:txBody>
          <a:bodyPr/>
          <a:lstStyle/>
          <a:p>
            <a:r>
              <a:rPr lang="en-US" dirty="0" smtClean="0"/>
              <a:t>REFRENCES</a:t>
            </a:r>
            <a:endParaRPr lang="en-GB" dirty="0"/>
          </a:p>
        </p:txBody>
      </p:sp>
      <p:sp>
        <p:nvSpPr>
          <p:cNvPr id="3" name="TextBox 2"/>
          <p:cNvSpPr txBox="1"/>
          <p:nvPr/>
        </p:nvSpPr>
        <p:spPr>
          <a:xfrm>
            <a:off x="378823" y="1296124"/>
            <a:ext cx="11323650" cy="6047809"/>
          </a:xfrm>
          <a:prstGeom prst="rect">
            <a:avLst/>
          </a:prstGeom>
          <a:noFill/>
        </p:spPr>
        <p:txBody>
          <a:bodyPr wrap="square" rtlCol="0">
            <a:spAutoFit/>
          </a:bodyPr>
          <a:lstStyle/>
          <a:p>
            <a:pPr>
              <a:lnSpc>
                <a:spcPct val="150000"/>
              </a:lnSpc>
            </a:pPr>
            <a:r>
              <a:rPr lang="en-US" dirty="0" smtClean="0">
                <a:latin typeface="Arial" panose="020B0604020202020204" pitchFamily="34" charset="0"/>
                <a:cs typeface="Arial" panose="020B0604020202020204" pitchFamily="34" charset="0"/>
              </a:rPr>
              <a:t>Trustedcaskets.com. (1970</a:t>
            </a:r>
            <a:r>
              <a:rPr lang="en-US" i="1" dirty="0" smtClean="0">
                <a:latin typeface="Arial" panose="020B0604020202020204" pitchFamily="34" charset="0"/>
                <a:cs typeface="Arial" panose="020B0604020202020204" pitchFamily="34" charset="0"/>
              </a:rPr>
              <a:t>).End Of Life Care: providing Care And Comfort For Your Loved Ones. Trusted Caskets. </a:t>
            </a:r>
            <a:r>
              <a:rPr lang="en-US" dirty="0" smtClean="0">
                <a:latin typeface="Arial" panose="020B0604020202020204" pitchFamily="34" charset="0"/>
                <a:cs typeface="Arial" panose="020B0604020202020204" pitchFamily="34" charset="0"/>
              </a:rPr>
              <a:t>Available at :</a:t>
            </a:r>
            <a:r>
              <a:rPr lang="en-US" dirty="0" smtClean="0">
                <a:latin typeface="Arial" panose="020B0604020202020204" pitchFamily="34" charset="0"/>
                <a:cs typeface="Arial" panose="020B0604020202020204" pitchFamily="34" charset="0"/>
                <a:hlinkClick r:id="rId2"/>
              </a:rPr>
              <a:t>https://trustedcaskets.com/blogs/news/end-of-life-care-providing-care-and-comfort-of-your-loved-ones.</a:t>
            </a:r>
            <a:r>
              <a:rPr lang="en-US" dirty="0" smtClean="0">
                <a:latin typeface="Arial" panose="020B0604020202020204" pitchFamily="34" charset="0"/>
                <a:cs typeface="Arial" panose="020B0604020202020204" pitchFamily="34" charset="0"/>
              </a:rPr>
              <a:t> (Accessed 1March 2023)</a:t>
            </a:r>
          </a:p>
          <a:p>
            <a:pPr>
              <a:lnSpc>
                <a:spcPct val="150000"/>
              </a:lnSpc>
            </a:pPr>
            <a:endParaRPr lang="en-US" dirty="0">
              <a:latin typeface="Arial" panose="020B0604020202020204" pitchFamily="34" charset="0"/>
              <a:cs typeface="Arial" panose="020B0604020202020204" pitchFamily="34" charset="0"/>
            </a:endParaRPr>
          </a:p>
          <a:p>
            <a:pPr>
              <a:lnSpc>
                <a:spcPct val="150000"/>
              </a:lnSpc>
            </a:pPr>
            <a:r>
              <a:rPr lang="en-US" dirty="0" smtClean="0">
                <a:latin typeface="Arial" panose="020B0604020202020204" pitchFamily="34" charset="0"/>
                <a:cs typeface="Arial" panose="020B0604020202020204" pitchFamily="34" charset="0"/>
              </a:rPr>
              <a:t> U.K </a:t>
            </a:r>
            <a:r>
              <a:rPr lang="en-US" dirty="0">
                <a:latin typeface="Arial" panose="020B0604020202020204" pitchFamily="34" charset="0"/>
                <a:cs typeface="Arial" panose="020B0604020202020204" pitchFamily="34" charset="0"/>
              </a:rPr>
              <a:t>Parliament (2021) </a:t>
            </a:r>
            <a:r>
              <a:rPr lang="en-US" i="1" dirty="0">
                <a:latin typeface="Arial" panose="020B0604020202020204" pitchFamily="34" charset="0"/>
                <a:cs typeface="Arial" panose="020B0604020202020204" pitchFamily="34" charset="0"/>
              </a:rPr>
              <a:t>Assisted Dying Bill </a:t>
            </a: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3"/>
              </a:rPr>
              <a:t>https://lordslibrary.parliament.uk/assisted-dying-bill-hl /</a:t>
            </a:r>
            <a:r>
              <a:rPr lang="en-US" dirty="0">
                <a:latin typeface="Arial" panose="020B0604020202020204" pitchFamily="34" charset="0"/>
                <a:cs typeface="Arial" panose="020B0604020202020204" pitchFamily="34" charset="0"/>
              </a:rPr>
              <a:t> (Accessed 2 March 2023</a:t>
            </a:r>
            <a:r>
              <a:rPr lang="en-US" dirty="0" smtClean="0">
                <a:latin typeface="Arial" panose="020B0604020202020204" pitchFamily="34" charset="0"/>
                <a:cs typeface="Arial" panose="020B0604020202020204" pitchFamily="34" charset="0"/>
              </a:rPr>
              <a:t>)</a:t>
            </a:r>
          </a:p>
          <a:p>
            <a:pPr>
              <a:lnSpc>
                <a:spcPct val="150000"/>
              </a:lnSpc>
            </a:pPr>
            <a:endParaRPr lang="en-US" dirty="0">
              <a:latin typeface="Arial" panose="020B0604020202020204" pitchFamily="34" charset="0"/>
              <a:cs typeface="Arial" panose="020B0604020202020204" pitchFamily="34" charset="0"/>
            </a:endParaRPr>
          </a:p>
          <a:p>
            <a:pPr>
              <a:lnSpc>
                <a:spcPct val="150000"/>
              </a:lnSpc>
            </a:pPr>
            <a:r>
              <a:rPr lang="en-US" dirty="0" smtClean="0">
                <a:latin typeface="Arial" panose="020B0604020202020204" pitchFamily="34" charset="0"/>
                <a:cs typeface="Arial" panose="020B0604020202020204" pitchFamily="34" charset="0"/>
              </a:rPr>
              <a:t>Valliani</a:t>
            </a:r>
            <a:r>
              <a:rPr lang="en-US" dirty="0">
                <a:latin typeface="Arial" panose="020B0604020202020204" pitchFamily="34" charset="0"/>
                <a:cs typeface="Arial" panose="020B0604020202020204" pitchFamily="34" charset="0"/>
              </a:rPr>
              <a:t>, K., (2021) British Journal Of Cardiac Nursing vol.16, No.10</a:t>
            </a:r>
            <a:r>
              <a:rPr lang="en-US" i="1" dirty="0">
                <a:latin typeface="Arial" panose="020B0604020202020204" pitchFamily="34" charset="0"/>
                <a:cs typeface="Arial" panose="020B0604020202020204" pitchFamily="34" charset="0"/>
              </a:rPr>
              <a:t> improving Palliative Care With Maslows Hierarchy needs  </a:t>
            </a: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4"/>
              </a:rPr>
              <a:t>https://www.magonlinelibrary.com/doi/abs/10.12968/bjca.2021.0052</a:t>
            </a:r>
            <a:r>
              <a:rPr lang="en-US" dirty="0">
                <a:latin typeface="Arial" panose="020B0604020202020204" pitchFamily="34" charset="0"/>
                <a:cs typeface="Arial" panose="020B0604020202020204" pitchFamily="34" charset="0"/>
              </a:rPr>
              <a:t> (Accessed: 27 February 2023)</a:t>
            </a:r>
          </a:p>
          <a:p>
            <a:pPr>
              <a:lnSpc>
                <a:spcPct val="150000"/>
              </a:lnSpc>
            </a:pPr>
            <a:endParaRPr lang="en-US" dirty="0" smtClean="0">
              <a:latin typeface="Arial" panose="020B0604020202020204" pitchFamily="34" charset="0"/>
              <a:cs typeface="Arial" panose="020B0604020202020204" pitchFamily="34" charset="0"/>
            </a:endParaRPr>
          </a:p>
          <a:p>
            <a:pPr>
              <a:lnSpc>
                <a:spcPct val="150000"/>
              </a:lnSpc>
            </a:pPr>
            <a:r>
              <a:rPr lang="en-US" dirty="0" smtClean="0">
                <a:latin typeface="Arial" panose="020B0604020202020204" pitchFamily="34" charset="0"/>
                <a:cs typeface="Arial" panose="020B0604020202020204" pitchFamily="34" charset="0"/>
              </a:rPr>
              <a:t>Wikipedia </a:t>
            </a:r>
            <a:r>
              <a:rPr lang="en-US" dirty="0">
                <a:latin typeface="Arial" panose="020B0604020202020204" pitchFamily="34" charset="0"/>
                <a:cs typeface="Arial" panose="020B0604020202020204" pitchFamily="34" charset="0"/>
              </a:rPr>
              <a:t>(2022) </a:t>
            </a:r>
            <a:r>
              <a:rPr lang="en-US" i="1" dirty="0">
                <a:latin typeface="Arial" panose="020B0604020202020204" pitchFamily="34" charset="0"/>
                <a:cs typeface="Arial" panose="020B0604020202020204" pitchFamily="34" charset="0"/>
              </a:rPr>
              <a:t>Disengagement Theory </a:t>
            </a: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5"/>
              </a:rPr>
              <a:t>https://en.wikipedia.org/wiki/Disengagement_theory/</a:t>
            </a:r>
            <a:r>
              <a:rPr lang="en-US" dirty="0">
                <a:latin typeface="Arial" panose="020B0604020202020204" pitchFamily="34" charset="0"/>
                <a:cs typeface="Arial" panose="020B0604020202020204" pitchFamily="34" charset="0"/>
              </a:rPr>
              <a:t> . (Accessed 2 March 2023</a:t>
            </a:r>
            <a:r>
              <a:rPr lang="en-US" dirty="0" smtClean="0">
                <a:latin typeface="Arial" panose="020B0604020202020204" pitchFamily="34" charset="0"/>
                <a:cs typeface="Arial" panose="020B0604020202020204" pitchFamily="34" charset="0"/>
              </a:rPr>
              <a:t>)</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15544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herry Blossom 16x9">
  <a:themeElements>
    <a:clrScheme name="CherryBlossom">
      <a:dk1>
        <a:srgbClr val="595959"/>
      </a:dk1>
      <a:lt1>
        <a:sysClr val="window" lastClr="FFFFFF"/>
      </a:lt1>
      <a:dk2>
        <a:srgbClr val="000000"/>
      </a:dk2>
      <a:lt2>
        <a:srgbClr val="F6F7E4"/>
      </a:lt2>
      <a:accent1>
        <a:srgbClr val="C44475"/>
      </a:accent1>
      <a:accent2>
        <a:srgbClr val="FA906A"/>
      </a:accent2>
      <a:accent3>
        <a:srgbClr val="FCB268"/>
      </a:accent3>
      <a:accent4>
        <a:srgbClr val="DB6B70"/>
      </a:accent4>
      <a:accent5>
        <a:srgbClr val="D680A5"/>
      </a:accent5>
      <a:accent6>
        <a:srgbClr val="BA7362"/>
      </a:accent6>
      <a:hlink>
        <a:srgbClr val="DB6B70"/>
      </a:hlink>
      <a:folHlink>
        <a:srgbClr val="969696"/>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117.potx" id="{A8D831F9-2DA4-4700-B230-431725864604}" vid="{ED9A2A59-32A4-4461-8593-D9E87F204B18}"/>
    </a:ext>
  </a:extLst>
</a:theme>
</file>

<file path=ppt/theme/theme2.xml><?xml version="1.0" encoding="utf-8"?>
<a:theme xmlns:a="http://schemas.openxmlformats.org/drawingml/2006/main" name="Office Theme">
  <a:themeElements>
    <a:clrScheme name="CherryBlossom">
      <a:dk1>
        <a:srgbClr val="595959"/>
      </a:dk1>
      <a:lt1>
        <a:sysClr val="window" lastClr="FFFFFF"/>
      </a:lt1>
      <a:dk2>
        <a:srgbClr val="000000"/>
      </a:dk2>
      <a:lt2>
        <a:srgbClr val="F6F7E4"/>
      </a:lt2>
      <a:accent1>
        <a:srgbClr val="C44475"/>
      </a:accent1>
      <a:accent2>
        <a:srgbClr val="FA906A"/>
      </a:accent2>
      <a:accent3>
        <a:srgbClr val="FCB268"/>
      </a:accent3>
      <a:accent4>
        <a:srgbClr val="DB6B70"/>
      </a:accent4>
      <a:accent5>
        <a:srgbClr val="D680A5"/>
      </a:accent5>
      <a:accent6>
        <a:srgbClr val="BA7362"/>
      </a:accent6>
      <a:hlink>
        <a:srgbClr val="DB6B70"/>
      </a:hlink>
      <a:folHlink>
        <a:srgbClr val="969696"/>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erryBlossom">
      <a:dk1>
        <a:srgbClr val="595959"/>
      </a:dk1>
      <a:lt1>
        <a:sysClr val="window" lastClr="FFFFFF"/>
      </a:lt1>
      <a:dk2>
        <a:srgbClr val="000000"/>
      </a:dk2>
      <a:lt2>
        <a:srgbClr val="F6F7E4"/>
      </a:lt2>
      <a:accent1>
        <a:srgbClr val="C44475"/>
      </a:accent1>
      <a:accent2>
        <a:srgbClr val="FA906A"/>
      </a:accent2>
      <a:accent3>
        <a:srgbClr val="FCB268"/>
      </a:accent3>
      <a:accent4>
        <a:srgbClr val="DB6B70"/>
      </a:accent4>
      <a:accent5>
        <a:srgbClr val="D680A5"/>
      </a:accent5>
      <a:accent6>
        <a:srgbClr val="BA7362"/>
      </a:accent6>
      <a:hlink>
        <a:srgbClr val="DB6B70"/>
      </a:hlink>
      <a:folHlink>
        <a:srgbClr val="969696"/>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Cherry blossom nature presentation (widescreen)</Template>
  <TotalTime>5645</TotalTime>
  <Words>4069</Words>
  <Application>Microsoft Office PowerPoint</Application>
  <PresentationFormat>Widescreen</PresentationFormat>
  <Paragraphs>418</Paragraphs>
  <Slides>43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43</vt:i4>
      </vt:variant>
    </vt:vector>
  </HeadingPairs>
  <TitlesOfParts>
    <vt:vector size="47" baseType="lpstr">
      <vt:lpstr>Arial</vt:lpstr>
      <vt:lpstr>Arial Black</vt:lpstr>
      <vt:lpstr>Cambria</vt:lpstr>
      <vt:lpstr>Cherry Blossom 16x9</vt:lpstr>
      <vt:lpstr>END OF LIFE CARE.</vt:lpstr>
      <vt:lpstr>CONTENTS PAGE </vt:lpstr>
      <vt:lpstr>CONTENTS PAGE </vt:lpstr>
      <vt:lpstr>INTRODUCTION</vt:lpstr>
      <vt:lpstr>WHAT IS END OF LIFE CARE </vt:lpstr>
      <vt:lpstr>WHAT IS END OF LIFE CARE </vt:lpstr>
      <vt:lpstr>PALLIATIVE CARE</vt:lpstr>
      <vt:lpstr>PALLIATIVE CARE</vt:lpstr>
      <vt:lpstr>SUPPORT AND CARE AVAILABLE IN DIFFERENT SETTINGS </vt:lpstr>
      <vt:lpstr>Hospice Care Or Palliative Care</vt:lpstr>
      <vt:lpstr>Hospice Care Or Palliative Care</vt:lpstr>
      <vt:lpstr>Hospital Care And Palliative Care</vt:lpstr>
      <vt:lpstr>Hospital Care</vt:lpstr>
      <vt:lpstr>Hospital Care During End Of Life </vt:lpstr>
      <vt:lpstr>Home Care During End Of Life</vt:lpstr>
      <vt:lpstr>Home Care During End Of Life</vt:lpstr>
      <vt:lpstr>Home Care During End Of Life</vt:lpstr>
      <vt:lpstr>Home Care During End Of Life</vt:lpstr>
      <vt:lpstr>THE GAP BETWEEN THE NEED OF AVAILABILITY IN END OF LIFE CARE.</vt:lpstr>
      <vt:lpstr>THE GAP BETWEEN THE NEED OF AVAILABILITY IN END OF LIFE CARE.</vt:lpstr>
      <vt:lpstr>PLANNING OF THE END OF LIFE CARE.</vt:lpstr>
      <vt:lpstr>PLANNING OF THE END OF LIFE CARE.</vt:lpstr>
      <vt:lpstr>PLANNING OF THE END OF LIFE CARE.</vt:lpstr>
      <vt:lpstr>PLANNING OF THE END OF LIFE CARE.</vt:lpstr>
      <vt:lpstr>LIVING WILL AND DNR FORMS</vt:lpstr>
      <vt:lpstr>PowerPoint Presentation</vt:lpstr>
      <vt:lpstr>PowerPoint Presentation</vt:lpstr>
      <vt:lpstr>PowerPoint Presentation</vt:lpstr>
      <vt:lpstr>PowerPoint Presentation</vt:lpstr>
      <vt:lpstr>THE FOR AND AGAINST REGARDING EUTHANASIA </vt:lpstr>
      <vt:lpstr>PowerPoint Presentation</vt:lpstr>
      <vt:lpstr>THE LAW IN OTHER COUNTRIES REGARDING EUTHANASIA.</vt:lpstr>
      <vt:lpstr>LEGISLATION AND POLICY RELEVANT TO OLDER PEOPLE AT END OF LIFE.</vt:lpstr>
      <vt:lpstr>MASLOWS THEORY.</vt:lpstr>
      <vt:lpstr>DISENGAGEMENT AND ACTIVITY THEORY</vt:lpstr>
      <vt:lpstr>CONCLUSION</vt:lpstr>
      <vt:lpstr>RECCOMMENDATIONS</vt:lpstr>
      <vt:lpstr>REFRENCES</vt:lpstr>
      <vt:lpstr>REFRENCES</vt:lpstr>
      <vt:lpstr>REFRENCES</vt:lpstr>
      <vt:lpstr>REFRENCES</vt:lpstr>
      <vt:lpstr>YASMINS REFRENCES.</vt:lpstr>
      <vt:lpstr>REFRENCES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DEMENTIA</dc:title>
  <dc:creator>Yasmin Azam (2013925)</dc:creator>
  <cp:lastModifiedBy>Yasmin Azam (2013925)</cp:lastModifiedBy>
  <cp:revision>142</cp:revision>
  <dcterms:created xsi:type="dcterms:W3CDTF">2023-02-27T15:21:20Z</dcterms:created>
  <dcterms:modified xsi:type="dcterms:W3CDTF">2023-03-03T13:27:14Z</dcterms:modified>
</cp:coreProperties>
</file>