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2" r:id="rId3"/>
    <p:sldId id="259" r:id="rId4"/>
    <p:sldId id="257" r:id="rId5"/>
    <p:sldId id="260" r:id="rId6"/>
    <p:sldId id="261"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2" d="100"/>
          <a:sy n="72" d="100"/>
        </p:scale>
        <p:origin x="43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0754DCA-8A95-6940-BE92-4FC39E6CA54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5BADCD2D-537D-5851-CD6B-DA4A5BF7E49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C1D6FC84-EB60-4023-AE59-06485561AF22}" type="datetime1">
              <a:rPr lang="en-GB"/>
              <a:pPr lvl="0"/>
              <a:t>17/08/2022</a:t>
            </a:fld>
            <a:endParaRPr lang="en-GB"/>
          </a:p>
        </p:txBody>
      </p:sp>
      <p:sp>
        <p:nvSpPr>
          <p:cNvPr id="4" name="Slide Image Placeholder 3">
            <a:extLst>
              <a:ext uri="{FF2B5EF4-FFF2-40B4-BE49-F238E27FC236}">
                <a16:creationId xmlns:a16="http://schemas.microsoft.com/office/drawing/2014/main" id="{DA2705AA-3BDA-ED4F-994F-2E6F9B665FD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C72833D8-F2CD-8118-320C-307EA678178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E9FFB13-A52F-3852-94CD-C56A742E9DE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A303F4C9-A990-405E-7DDB-2C33894BAC5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F4AFB493-E762-4353-B1F6-195D6F28504B}" type="slidenum">
              <a:t>‹#›</a:t>
            </a:fld>
            <a:endParaRPr lang="en-GB"/>
          </a:p>
        </p:txBody>
      </p:sp>
    </p:spTree>
    <p:extLst>
      <p:ext uri="{BB962C8B-B14F-4D97-AF65-F5344CB8AC3E}">
        <p14:creationId xmlns:p14="http://schemas.microsoft.com/office/powerpoint/2010/main" val="92841037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A1A45F-6625-E467-C917-B975211BA9CD}"/>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57AEC90C-7E0A-6DA8-B600-2DF24FA0788F}"/>
              </a:ext>
            </a:extLst>
          </p:cNvPr>
          <p:cNvSpPr txBox="1">
            <a:spLocks noGrp="1"/>
          </p:cNvSpPr>
          <p:nvPr>
            <p:ph type="body" sz="quarter" idx="1"/>
          </p:nvPr>
        </p:nvSpPr>
        <p:spPr/>
        <p:txBody>
          <a:bodyPr/>
          <a:lstStyle/>
          <a:p>
            <a:pPr lvl="0"/>
            <a:r>
              <a:rPr lang="en-GB"/>
              <a:t>Because of easy access of data it provides unparalleled scaling and data integration. As a result doctors get patient’s all information electronically which saves cost and time at the same time patients are being given the best treatment.</a:t>
            </a:r>
          </a:p>
          <a:p>
            <a:pPr lvl="0"/>
            <a:r>
              <a:rPr lang="en-GB"/>
              <a:t>Healthcare practices need to collect and keep a huge amount of data regular basis. Most importantly system has to maintain the security which the old system could not provide as better security as cloud computing.</a:t>
            </a:r>
          </a:p>
        </p:txBody>
      </p:sp>
      <p:sp>
        <p:nvSpPr>
          <p:cNvPr id="4" name="Slide Number Placeholder 3">
            <a:extLst>
              <a:ext uri="{FF2B5EF4-FFF2-40B4-BE49-F238E27FC236}">
                <a16:creationId xmlns:a16="http://schemas.microsoft.com/office/drawing/2014/main" id="{53CACFDD-BACB-2A08-0B83-151ABA47100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4474BDA-2F55-4122-B0BE-DAF61432304B}"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97882-C7EF-105C-A4F2-BE5E32F869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4063AD-F627-493D-7C0D-28AD9C5FC54B}"/>
              </a:ext>
            </a:extLst>
          </p:cNvPr>
          <p:cNvSpPr txBox="1">
            <a:spLocks noGrp="1"/>
          </p:cNvSpPr>
          <p:nvPr>
            <p:ph type="body" sz="quarter" idx="1"/>
          </p:nvPr>
        </p:nvSpPr>
        <p:spPr/>
        <p:txBody>
          <a:bodyPr/>
          <a:lstStyle/>
          <a:p>
            <a:pPr lvl="0"/>
            <a:r>
              <a:rPr lang="en-GB"/>
              <a:t>,jasnd,manf,msdn</a:t>
            </a:r>
          </a:p>
        </p:txBody>
      </p:sp>
      <p:sp>
        <p:nvSpPr>
          <p:cNvPr id="4" name="Slide Number Placeholder 3">
            <a:extLst>
              <a:ext uri="{FF2B5EF4-FFF2-40B4-BE49-F238E27FC236}">
                <a16:creationId xmlns:a16="http://schemas.microsoft.com/office/drawing/2014/main" id="{B3E7DFA4-BED7-03E6-27CC-42CDDFEFCD7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F17FF5B-B07D-4483-85E9-7A2BA209C56A}"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BF48F3-2182-49A0-8B50-6ACA8D631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B1101A-33A9-CCEB-3892-30736CF592A4}"/>
              </a:ext>
            </a:extLst>
          </p:cNvPr>
          <p:cNvSpPr txBox="1">
            <a:spLocks noGrp="1"/>
          </p:cNvSpPr>
          <p:nvPr>
            <p:ph type="body" sz="quarter" idx="1"/>
          </p:nvPr>
        </p:nvSpPr>
        <p:spPr/>
        <p:txBody>
          <a:bodyPr/>
          <a:lstStyle/>
          <a:p>
            <a:pPr lvl="0"/>
            <a:r>
              <a:rPr lang="en-GB"/>
              <a:t>hjeewndjsn</a:t>
            </a:r>
          </a:p>
        </p:txBody>
      </p:sp>
      <p:sp>
        <p:nvSpPr>
          <p:cNvPr id="4" name="Slide Number Placeholder 3">
            <a:extLst>
              <a:ext uri="{FF2B5EF4-FFF2-40B4-BE49-F238E27FC236}">
                <a16:creationId xmlns:a16="http://schemas.microsoft.com/office/drawing/2014/main" id="{84B9FF75-591A-ACD1-FC87-651A608102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3880D9F-AA16-4881-A325-97B8105C3D03}" type="slidenum">
              <a:t>6</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BE16A4-BCE5-EC77-724D-6E208BEC60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D522D5-5564-210E-B018-A6FEECC34174}"/>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56BA2DC4-1B50-DC51-9C03-8465DD13C23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2B1ABFE-C00F-4063-A03E-840D72CA32F0}"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BCD25-B818-7591-641A-A4D8B99D5F3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B131C376-4E59-3107-F2D2-0E19D5F64E7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386C9E87-DEA6-5609-4714-AFAC4CD4A917}"/>
              </a:ext>
            </a:extLst>
          </p:cNvPr>
          <p:cNvSpPr txBox="1">
            <a:spLocks noGrp="1"/>
          </p:cNvSpPr>
          <p:nvPr>
            <p:ph type="dt" sz="half" idx="7"/>
          </p:nvPr>
        </p:nvSpPr>
        <p:spPr/>
        <p:txBody>
          <a:bodyPr/>
          <a:lstStyle>
            <a:lvl1pPr>
              <a:defRPr/>
            </a:lvl1pPr>
          </a:lstStyle>
          <a:p>
            <a:pPr lvl="0"/>
            <a:fld id="{D0D94DC5-33E1-48FE-B885-49E377842DFF}" type="datetime1">
              <a:rPr lang="en-GB"/>
              <a:pPr lvl="0"/>
              <a:t>17/08/2022</a:t>
            </a:fld>
            <a:endParaRPr lang="en-GB"/>
          </a:p>
        </p:txBody>
      </p:sp>
      <p:sp>
        <p:nvSpPr>
          <p:cNvPr id="5" name="Footer Placeholder 4">
            <a:extLst>
              <a:ext uri="{FF2B5EF4-FFF2-40B4-BE49-F238E27FC236}">
                <a16:creationId xmlns:a16="http://schemas.microsoft.com/office/drawing/2014/main" id="{081A096F-9729-F9F9-EAAF-A532BD4808A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665EE3E-5FFF-74C2-6D60-2EA7661F7784}"/>
              </a:ext>
            </a:extLst>
          </p:cNvPr>
          <p:cNvSpPr txBox="1">
            <a:spLocks noGrp="1"/>
          </p:cNvSpPr>
          <p:nvPr>
            <p:ph type="sldNum" sz="quarter" idx="8"/>
          </p:nvPr>
        </p:nvSpPr>
        <p:spPr/>
        <p:txBody>
          <a:bodyPr/>
          <a:lstStyle>
            <a:lvl1pPr>
              <a:defRPr/>
            </a:lvl1pPr>
          </a:lstStyle>
          <a:p>
            <a:pPr lvl="0"/>
            <a:fld id="{032B8FA3-12F9-465C-A9F6-B83A5BDAC136}" type="slidenum">
              <a:t>‹#›</a:t>
            </a:fld>
            <a:endParaRPr lang="en-GB"/>
          </a:p>
        </p:txBody>
      </p:sp>
    </p:spTree>
    <p:extLst>
      <p:ext uri="{BB962C8B-B14F-4D97-AF65-F5344CB8AC3E}">
        <p14:creationId xmlns:p14="http://schemas.microsoft.com/office/powerpoint/2010/main" val="21596280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1859-A705-69C0-9C89-CB0B0D618E15}"/>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6393811E-7758-4A75-563A-C1EA42A8E12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0BBBA5-8CE3-4901-5149-840AF1D24A81}"/>
              </a:ext>
            </a:extLst>
          </p:cNvPr>
          <p:cNvSpPr txBox="1">
            <a:spLocks noGrp="1"/>
          </p:cNvSpPr>
          <p:nvPr>
            <p:ph type="dt" sz="half" idx="7"/>
          </p:nvPr>
        </p:nvSpPr>
        <p:spPr/>
        <p:txBody>
          <a:bodyPr/>
          <a:lstStyle>
            <a:lvl1pPr>
              <a:defRPr/>
            </a:lvl1pPr>
          </a:lstStyle>
          <a:p>
            <a:pPr lvl="0"/>
            <a:fld id="{A32C8F21-C5DD-4D99-AFD8-D756F51AE222}" type="datetime1">
              <a:rPr lang="en-GB"/>
              <a:pPr lvl="0"/>
              <a:t>17/08/2022</a:t>
            </a:fld>
            <a:endParaRPr lang="en-GB"/>
          </a:p>
        </p:txBody>
      </p:sp>
      <p:sp>
        <p:nvSpPr>
          <p:cNvPr id="5" name="Footer Placeholder 4">
            <a:extLst>
              <a:ext uri="{FF2B5EF4-FFF2-40B4-BE49-F238E27FC236}">
                <a16:creationId xmlns:a16="http://schemas.microsoft.com/office/drawing/2014/main" id="{D7014159-154D-B4A1-B61A-F42F931CF21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59334C5-2E5F-BB0C-C29F-C19520D12306}"/>
              </a:ext>
            </a:extLst>
          </p:cNvPr>
          <p:cNvSpPr txBox="1">
            <a:spLocks noGrp="1"/>
          </p:cNvSpPr>
          <p:nvPr>
            <p:ph type="sldNum" sz="quarter" idx="8"/>
          </p:nvPr>
        </p:nvSpPr>
        <p:spPr/>
        <p:txBody>
          <a:bodyPr/>
          <a:lstStyle>
            <a:lvl1pPr>
              <a:defRPr/>
            </a:lvl1pPr>
          </a:lstStyle>
          <a:p>
            <a:pPr lvl="0"/>
            <a:fld id="{DE0FC711-05D8-493A-8ADD-2BAFC063FA3F}" type="slidenum">
              <a:t>‹#›</a:t>
            </a:fld>
            <a:endParaRPr lang="en-GB"/>
          </a:p>
        </p:txBody>
      </p:sp>
    </p:spTree>
    <p:extLst>
      <p:ext uri="{BB962C8B-B14F-4D97-AF65-F5344CB8AC3E}">
        <p14:creationId xmlns:p14="http://schemas.microsoft.com/office/powerpoint/2010/main" val="34900642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CA96D-8A6D-836D-55AC-A15F848A8047}"/>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3A7B0A2-AFCC-12F7-F6E4-7D4FB538905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51B03C7E-B0D2-E140-97AF-9974D05047B1}"/>
              </a:ext>
            </a:extLst>
          </p:cNvPr>
          <p:cNvSpPr txBox="1">
            <a:spLocks noGrp="1"/>
          </p:cNvSpPr>
          <p:nvPr>
            <p:ph type="dt" sz="half" idx="7"/>
          </p:nvPr>
        </p:nvSpPr>
        <p:spPr/>
        <p:txBody>
          <a:bodyPr/>
          <a:lstStyle>
            <a:lvl1pPr>
              <a:defRPr/>
            </a:lvl1pPr>
          </a:lstStyle>
          <a:p>
            <a:pPr lvl="0"/>
            <a:fld id="{00F9702F-9F6D-4A6B-8909-1FBE227649C7}" type="datetime1">
              <a:rPr lang="en-GB"/>
              <a:pPr lvl="0"/>
              <a:t>17/08/2022</a:t>
            </a:fld>
            <a:endParaRPr lang="en-GB"/>
          </a:p>
        </p:txBody>
      </p:sp>
      <p:sp>
        <p:nvSpPr>
          <p:cNvPr id="5" name="Footer Placeholder 4">
            <a:extLst>
              <a:ext uri="{FF2B5EF4-FFF2-40B4-BE49-F238E27FC236}">
                <a16:creationId xmlns:a16="http://schemas.microsoft.com/office/drawing/2014/main" id="{B06BA138-42ED-400A-98E8-A22D75C79A1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99C50B9-1A1E-6EE1-0A8A-C32ED3E4A51C}"/>
              </a:ext>
            </a:extLst>
          </p:cNvPr>
          <p:cNvSpPr txBox="1">
            <a:spLocks noGrp="1"/>
          </p:cNvSpPr>
          <p:nvPr>
            <p:ph type="sldNum" sz="quarter" idx="8"/>
          </p:nvPr>
        </p:nvSpPr>
        <p:spPr/>
        <p:txBody>
          <a:bodyPr/>
          <a:lstStyle>
            <a:lvl1pPr>
              <a:defRPr/>
            </a:lvl1pPr>
          </a:lstStyle>
          <a:p>
            <a:pPr lvl="0"/>
            <a:fld id="{BDC0E1FC-F16C-41BA-9A27-6202FC3BB96B}" type="slidenum">
              <a:t>‹#›</a:t>
            </a:fld>
            <a:endParaRPr lang="en-GB"/>
          </a:p>
        </p:txBody>
      </p:sp>
    </p:spTree>
    <p:extLst>
      <p:ext uri="{BB962C8B-B14F-4D97-AF65-F5344CB8AC3E}">
        <p14:creationId xmlns:p14="http://schemas.microsoft.com/office/powerpoint/2010/main" val="697830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8BB20-0742-8097-46DD-B0C6DD5DD32B}"/>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41E5C499-5E35-D716-681C-80D4F8211C9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3A83AA-B4E9-E2B1-17F0-66F2BE8A28B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3ABB08-36C1-ED89-0689-5923CDF781A3}"/>
              </a:ext>
            </a:extLst>
          </p:cNvPr>
          <p:cNvSpPr txBox="1">
            <a:spLocks noGrp="1"/>
          </p:cNvSpPr>
          <p:nvPr>
            <p:ph type="dt" sz="half" idx="7"/>
          </p:nvPr>
        </p:nvSpPr>
        <p:spPr/>
        <p:txBody>
          <a:bodyPr/>
          <a:lstStyle>
            <a:lvl1pPr>
              <a:defRPr/>
            </a:lvl1pPr>
          </a:lstStyle>
          <a:p>
            <a:pPr lvl="0"/>
            <a:fld id="{7F1139F3-DC0C-4DF1-AAC6-101BB72EDAB2}" type="datetime1">
              <a:rPr lang="en-GB"/>
              <a:pPr lvl="0"/>
              <a:t>17/08/2022</a:t>
            </a:fld>
            <a:endParaRPr lang="en-GB"/>
          </a:p>
        </p:txBody>
      </p:sp>
      <p:sp>
        <p:nvSpPr>
          <p:cNvPr id="6" name="Footer Placeholder 5">
            <a:extLst>
              <a:ext uri="{FF2B5EF4-FFF2-40B4-BE49-F238E27FC236}">
                <a16:creationId xmlns:a16="http://schemas.microsoft.com/office/drawing/2014/main" id="{E07E7CE8-B162-F1D0-2BA1-3B346AC3F56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AA7C9BB-4070-6C6C-F879-4E9FD8D90107}"/>
              </a:ext>
            </a:extLst>
          </p:cNvPr>
          <p:cNvSpPr txBox="1">
            <a:spLocks noGrp="1"/>
          </p:cNvSpPr>
          <p:nvPr>
            <p:ph type="sldNum" sz="quarter" idx="8"/>
          </p:nvPr>
        </p:nvSpPr>
        <p:spPr/>
        <p:txBody>
          <a:bodyPr/>
          <a:lstStyle>
            <a:lvl1pPr>
              <a:defRPr/>
            </a:lvl1pPr>
          </a:lstStyle>
          <a:p>
            <a:pPr lvl="0"/>
            <a:fld id="{35120A25-7F6C-4C17-80B4-C90F7D8AA846}" type="slidenum">
              <a:t>‹#›</a:t>
            </a:fld>
            <a:endParaRPr lang="en-GB"/>
          </a:p>
        </p:txBody>
      </p:sp>
    </p:spTree>
    <p:extLst>
      <p:ext uri="{BB962C8B-B14F-4D97-AF65-F5344CB8AC3E}">
        <p14:creationId xmlns:p14="http://schemas.microsoft.com/office/powerpoint/2010/main" val="331215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7AD8-D47A-B10B-9AD0-B71A8FF272BC}"/>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B7A0666-6489-751B-1947-36FD73498D5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23F4A797-F5C0-A840-944E-D8AB458575B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04C9C0-4CB1-4A7E-B267-5C3231F1A9D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2036C1F9-E427-3357-8CD2-9C4CD37BB86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76D6224-EE25-4E2C-F6EA-824C56AE33AB}"/>
              </a:ext>
            </a:extLst>
          </p:cNvPr>
          <p:cNvSpPr txBox="1">
            <a:spLocks noGrp="1"/>
          </p:cNvSpPr>
          <p:nvPr>
            <p:ph type="dt" sz="half" idx="7"/>
          </p:nvPr>
        </p:nvSpPr>
        <p:spPr/>
        <p:txBody>
          <a:bodyPr/>
          <a:lstStyle>
            <a:lvl1pPr>
              <a:defRPr/>
            </a:lvl1pPr>
          </a:lstStyle>
          <a:p>
            <a:pPr lvl="0"/>
            <a:fld id="{FC4F31D7-C1AC-4432-AE4C-4C2F81D2D5AF}" type="datetime1">
              <a:rPr lang="en-GB"/>
              <a:pPr lvl="0"/>
              <a:t>17/08/2022</a:t>
            </a:fld>
            <a:endParaRPr lang="en-GB"/>
          </a:p>
        </p:txBody>
      </p:sp>
      <p:sp>
        <p:nvSpPr>
          <p:cNvPr id="8" name="Footer Placeholder 7">
            <a:extLst>
              <a:ext uri="{FF2B5EF4-FFF2-40B4-BE49-F238E27FC236}">
                <a16:creationId xmlns:a16="http://schemas.microsoft.com/office/drawing/2014/main" id="{3C5E1BAC-484D-FD41-BF38-4941A41DB0FA}"/>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B67C588D-B115-AA6C-C75F-8F2D6DD9B2DD}"/>
              </a:ext>
            </a:extLst>
          </p:cNvPr>
          <p:cNvSpPr txBox="1">
            <a:spLocks noGrp="1"/>
          </p:cNvSpPr>
          <p:nvPr>
            <p:ph type="sldNum" sz="quarter" idx="8"/>
          </p:nvPr>
        </p:nvSpPr>
        <p:spPr/>
        <p:txBody>
          <a:bodyPr/>
          <a:lstStyle>
            <a:lvl1pPr>
              <a:defRPr/>
            </a:lvl1pPr>
          </a:lstStyle>
          <a:p>
            <a:pPr lvl="0"/>
            <a:fld id="{D9DC5155-BCA4-422B-AC0E-4617A06E22ED}" type="slidenum">
              <a:t>‹#›</a:t>
            </a:fld>
            <a:endParaRPr lang="en-GB"/>
          </a:p>
        </p:txBody>
      </p:sp>
    </p:spTree>
    <p:extLst>
      <p:ext uri="{BB962C8B-B14F-4D97-AF65-F5344CB8AC3E}">
        <p14:creationId xmlns:p14="http://schemas.microsoft.com/office/powerpoint/2010/main" val="2976125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AC926-5FE6-CB4D-CDC6-4855EBF425FE}"/>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8BE4D02A-7B7B-0075-7FC8-18E835678B46}"/>
              </a:ext>
            </a:extLst>
          </p:cNvPr>
          <p:cNvSpPr txBox="1">
            <a:spLocks noGrp="1"/>
          </p:cNvSpPr>
          <p:nvPr>
            <p:ph type="dt" sz="half" idx="7"/>
          </p:nvPr>
        </p:nvSpPr>
        <p:spPr/>
        <p:txBody>
          <a:bodyPr/>
          <a:lstStyle>
            <a:lvl1pPr>
              <a:defRPr/>
            </a:lvl1pPr>
          </a:lstStyle>
          <a:p>
            <a:pPr lvl="0"/>
            <a:fld id="{5289D06D-34B5-4458-B32F-048BA774F49D}" type="datetime1">
              <a:rPr lang="en-GB"/>
              <a:pPr lvl="0"/>
              <a:t>17/08/2022</a:t>
            </a:fld>
            <a:endParaRPr lang="en-GB"/>
          </a:p>
        </p:txBody>
      </p:sp>
      <p:sp>
        <p:nvSpPr>
          <p:cNvPr id="4" name="Footer Placeholder 3">
            <a:extLst>
              <a:ext uri="{FF2B5EF4-FFF2-40B4-BE49-F238E27FC236}">
                <a16:creationId xmlns:a16="http://schemas.microsoft.com/office/drawing/2014/main" id="{B4C243DA-38F0-78BA-97C7-52FB86F562C6}"/>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113CEE26-239F-D964-8443-84FFFB9F5478}"/>
              </a:ext>
            </a:extLst>
          </p:cNvPr>
          <p:cNvSpPr txBox="1">
            <a:spLocks noGrp="1"/>
          </p:cNvSpPr>
          <p:nvPr>
            <p:ph type="sldNum" sz="quarter" idx="8"/>
          </p:nvPr>
        </p:nvSpPr>
        <p:spPr/>
        <p:txBody>
          <a:bodyPr/>
          <a:lstStyle>
            <a:lvl1pPr>
              <a:defRPr/>
            </a:lvl1pPr>
          </a:lstStyle>
          <a:p>
            <a:pPr lvl="0"/>
            <a:fld id="{E374D44C-BB79-420B-9439-D187DC3626AE}" type="slidenum">
              <a:t>‹#›</a:t>
            </a:fld>
            <a:endParaRPr lang="en-GB"/>
          </a:p>
        </p:txBody>
      </p:sp>
    </p:spTree>
    <p:extLst>
      <p:ext uri="{BB962C8B-B14F-4D97-AF65-F5344CB8AC3E}">
        <p14:creationId xmlns:p14="http://schemas.microsoft.com/office/powerpoint/2010/main" val="243311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DFEBED-E415-7855-7C03-C48E2E9A6B9F}"/>
              </a:ext>
            </a:extLst>
          </p:cNvPr>
          <p:cNvSpPr txBox="1">
            <a:spLocks noGrp="1"/>
          </p:cNvSpPr>
          <p:nvPr>
            <p:ph type="dt" sz="half" idx="7"/>
          </p:nvPr>
        </p:nvSpPr>
        <p:spPr/>
        <p:txBody>
          <a:bodyPr/>
          <a:lstStyle>
            <a:lvl1pPr>
              <a:defRPr/>
            </a:lvl1pPr>
          </a:lstStyle>
          <a:p>
            <a:pPr lvl="0"/>
            <a:fld id="{D6629882-3420-4DB1-913E-BB14832B7A5E}" type="datetime1">
              <a:rPr lang="en-GB"/>
              <a:pPr lvl="0"/>
              <a:t>17/08/2022</a:t>
            </a:fld>
            <a:endParaRPr lang="en-GB"/>
          </a:p>
        </p:txBody>
      </p:sp>
      <p:sp>
        <p:nvSpPr>
          <p:cNvPr id="3" name="Footer Placeholder 2">
            <a:extLst>
              <a:ext uri="{FF2B5EF4-FFF2-40B4-BE49-F238E27FC236}">
                <a16:creationId xmlns:a16="http://schemas.microsoft.com/office/drawing/2014/main" id="{C40CE1E6-0A72-018B-8F35-B232ADCDB073}"/>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394C894C-E959-7538-3A0D-F1583DDA2DC5}"/>
              </a:ext>
            </a:extLst>
          </p:cNvPr>
          <p:cNvSpPr txBox="1">
            <a:spLocks noGrp="1"/>
          </p:cNvSpPr>
          <p:nvPr>
            <p:ph type="sldNum" sz="quarter" idx="8"/>
          </p:nvPr>
        </p:nvSpPr>
        <p:spPr/>
        <p:txBody>
          <a:bodyPr/>
          <a:lstStyle>
            <a:lvl1pPr>
              <a:defRPr/>
            </a:lvl1pPr>
          </a:lstStyle>
          <a:p>
            <a:pPr lvl="0"/>
            <a:fld id="{E07CBEBE-BE55-45F4-875B-935BA149A495}" type="slidenum">
              <a:t>‹#›</a:t>
            </a:fld>
            <a:endParaRPr lang="en-GB"/>
          </a:p>
        </p:txBody>
      </p:sp>
    </p:spTree>
    <p:extLst>
      <p:ext uri="{BB962C8B-B14F-4D97-AF65-F5344CB8AC3E}">
        <p14:creationId xmlns:p14="http://schemas.microsoft.com/office/powerpoint/2010/main" val="2981073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89F56-CC68-9CF2-FA1B-E268E6BCAE4A}"/>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BCD65A38-5943-DFE7-5C64-E8F08BAA7DD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C207BF2-372F-C14A-4E1A-D1D9148BBAF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55471941-E33C-99E5-ED9B-C9F777D5DB99}"/>
              </a:ext>
            </a:extLst>
          </p:cNvPr>
          <p:cNvSpPr txBox="1">
            <a:spLocks noGrp="1"/>
          </p:cNvSpPr>
          <p:nvPr>
            <p:ph type="dt" sz="half" idx="7"/>
          </p:nvPr>
        </p:nvSpPr>
        <p:spPr/>
        <p:txBody>
          <a:bodyPr/>
          <a:lstStyle>
            <a:lvl1pPr>
              <a:defRPr/>
            </a:lvl1pPr>
          </a:lstStyle>
          <a:p>
            <a:pPr lvl="0"/>
            <a:fld id="{E70482AE-525C-4BF3-81DC-67E575BB1977}" type="datetime1">
              <a:rPr lang="en-GB"/>
              <a:pPr lvl="0"/>
              <a:t>17/08/2022</a:t>
            </a:fld>
            <a:endParaRPr lang="en-GB"/>
          </a:p>
        </p:txBody>
      </p:sp>
      <p:sp>
        <p:nvSpPr>
          <p:cNvPr id="6" name="Footer Placeholder 5">
            <a:extLst>
              <a:ext uri="{FF2B5EF4-FFF2-40B4-BE49-F238E27FC236}">
                <a16:creationId xmlns:a16="http://schemas.microsoft.com/office/drawing/2014/main" id="{ECA55206-FC64-AD83-F38E-A3F8D5B7C952}"/>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7F480096-E410-13BE-1968-07CE798C7913}"/>
              </a:ext>
            </a:extLst>
          </p:cNvPr>
          <p:cNvSpPr txBox="1">
            <a:spLocks noGrp="1"/>
          </p:cNvSpPr>
          <p:nvPr>
            <p:ph type="sldNum" sz="quarter" idx="8"/>
          </p:nvPr>
        </p:nvSpPr>
        <p:spPr/>
        <p:txBody>
          <a:bodyPr/>
          <a:lstStyle>
            <a:lvl1pPr>
              <a:defRPr/>
            </a:lvl1pPr>
          </a:lstStyle>
          <a:p>
            <a:pPr lvl="0"/>
            <a:fld id="{EA124E6B-8D2A-4FA3-9EB3-CF24FB08D656}" type="slidenum">
              <a:t>‹#›</a:t>
            </a:fld>
            <a:endParaRPr lang="en-GB"/>
          </a:p>
        </p:txBody>
      </p:sp>
    </p:spTree>
    <p:extLst>
      <p:ext uri="{BB962C8B-B14F-4D97-AF65-F5344CB8AC3E}">
        <p14:creationId xmlns:p14="http://schemas.microsoft.com/office/powerpoint/2010/main" val="390639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11719-6A71-BF73-1E38-5947576CA5E7}"/>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E2AAA380-3235-DE4A-02DB-0ABF2974E3F3}"/>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B2B81C81-E15F-1AB9-686E-C920CC783A9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15D6C0CD-7A05-3DA6-053B-AE18AE8A624B}"/>
              </a:ext>
            </a:extLst>
          </p:cNvPr>
          <p:cNvSpPr txBox="1">
            <a:spLocks noGrp="1"/>
          </p:cNvSpPr>
          <p:nvPr>
            <p:ph type="dt" sz="half" idx="7"/>
          </p:nvPr>
        </p:nvSpPr>
        <p:spPr/>
        <p:txBody>
          <a:bodyPr/>
          <a:lstStyle>
            <a:lvl1pPr>
              <a:defRPr/>
            </a:lvl1pPr>
          </a:lstStyle>
          <a:p>
            <a:pPr lvl="0"/>
            <a:fld id="{F862F96E-2A03-4F12-BFD0-4A648C8FD0CD}" type="datetime1">
              <a:rPr lang="en-GB"/>
              <a:pPr lvl="0"/>
              <a:t>17/08/2022</a:t>
            </a:fld>
            <a:endParaRPr lang="en-GB"/>
          </a:p>
        </p:txBody>
      </p:sp>
      <p:sp>
        <p:nvSpPr>
          <p:cNvPr id="6" name="Footer Placeholder 5">
            <a:extLst>
              <a:ext uri="{FF2B5EF4-FFF2-40B4-BE49-F238E27FC236}">
                <a16:creationId xmlns:a16="http://schemas.microsoft.com/office/drawing/2014/main" id="{22AEB9F7-6156-CB9D-0C2A-710611D7356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55480B43-FAEA-2A66-55D6-A42CDA750A40}"/>
              </a:ext>
            </a:extLst>
          </p:cNvPr>
          <p:cNvSpPr txBox="1">
            <a:spLocks noGrp="1"/>
          </p:cNvSpPr>
          <p:nvPr>
            <p:ph type="sldNum" sz="quarter" idx="8"/>
          </p:nvPr>
        </p:nvSpPr>
        <p:spPr/>
        <p:txBody>
          <a:bodyPr/>
          <a:lstStyle>
            <a:lvl1pPr>
              <a:defRPr/>
            </a:lvl1pPr>
          </a:lstStyle>
          <a:p>
            <a:pPr lvl="0"/>
            <a:fld id="{4CE49171-0651-4894-AA6E-A8E0560317DC}" type="slidenum">
              <a:t>‹#›</a:t>
            </a:fld>
            <a:endParaRPr lang="en-GB"/>
          </a:p>
        </p:txBody>
      </p:sp>
    </p:spTree>
    <p:extLst>
      <p:ext uri="{BB962C8B-B14F-4D97-AF65-F5344CB8AC3E}">
        <p14:creationId xmlns:p14="http://schemas.microsoft.com/office/powerpoint/2010/main" val="3347028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BE0F3-2017-9686-4454-1D5DEF3D5BD1}"/>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FB5636FF-969A-1FAF-2531-75C3A62B6A0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1BF3B0-E40F-8FB0-981D-BFBB07091B10}"/>
              </a:ext>
            </a:extLst>
          </p:cNvPr>
          <p:cNvSpPr txBox="1">
            <a:spLocks noGrp="1"/>
          </p:cNvSpPr>
          <p:nvPr>
            <p:ph type="dt" sz="half" idx="7"/>
          </p:nvPr>
        </p:nvSpPr>
        <p:spPr/>
        <p:txBody>
          <a:bodyPr/>
          <a:lstStyle>
            <a:lvl1pPr>
              <a:defRPr/>
            </a:lvl1pPr>
          </a:lstStyle>
          <a:p>
            <a:pPr lvl="0"/>
            <a:fld id="{DF71EA06-E14A-49A4-94A9-8E04637D6E0D}" type="datetime1">
              <a:rPr lang="en-GB"/>
              <a:pPr lvl="0"/>
              <a:t>17/08/2022</a:t>
            </a:fld>
            <a:endParaRPr lang="en-GB"/>
          </a:p>
        </p:txBody>
      </p:sp>
      <p:sp>
        <p:nvSpPr>
          <p:cNvPr id="5" name="Footer Placeholder 4">
            <a:extLst>
              <a:ext uri="{FF2B5EF4-FFF2-40B4-BE49-F238E27FC236}">
                <a16:creationId xmlns:a16="http://schemas.microsoft.com/office/drawing/2014/main" id="{D3AC203F-4180-4CB5-6AD1-4E0BC4E898A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EEAFD8F-48ED-FCF2-0FCC-1BF035D740D9}"/>
              </a:ext>
            </a:extLst>
          </p:cNvPr>
          <p:cNvSpPr txBox="1">
            <a:spLocks noGrp="1"/>
          </p:cNvSpPr>
          <p:nvPr>
            <p:ph type="sldNum" sz="quarter" idx="8"/>
          </p:nvPr>
        </p:nvSpPr>
        <p:spPr/>
        <p:txBody>
          <a:bodyPr/>
          <a:lstStyle>
            <a:lvl1pPr>
              <a:defRPr/>
            </a:lvl1pPr>
          </a:lstStyle>
          <a:p>
            <a:pPr lvl="0"/>
            <a:fld id="{665FEBC5-E20C-4DEA-A188-392BF9CDB20A}" type="slidenum">
              <a:t>‹#›</a:t>
            </a:fld>
            <a:endParaRPr lang="en-GB"/>
          </a:p>
        </p:txBody>
      </p:sp>
    </p:spTree>
    <p:extLst>
      <p:ext uri="{BB962C8B-B14F-4D97-AF65-F5344CB8AC3E}">
        <p14:creationId xmlns:p14="http://schemas.microsoft.com/office/powerpoint/2010/main" val="1316614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D54374-03BA-8C35-783D-D823C9D75D91}"/>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0B64ECB1-6550-D537-09D1-F89DD4571D2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B2B4A0-EAA4-9AB4-0259-EE9378FC36BC}"/>
              </a:ext>
            </a:extLst>
          </p:cNvPr>
          <p:cNvSpPr txBox="1">
            <a:spLocks noGrp="1"/>
          </p:cNvSpPr>
          <p:nvPr>
            <p:ph type="dt" sz="half" idx="7"/>
          </p:nvPr>
        </p:nvSpPr>
        <p:spPr/>
        <p:txBody>
          <a:bodyPr/>
          <a:lstStyle>
            <a:lvl1pPr>
              <a:defRPr/>
            </a:lvl1pPr>
          </a:lstStyle>
          <a:p>
            <a:pPr lvl="0"/>
            <a:fld id="{4C78D8BF-AC9E-4A28-8212-EE28454E66D4}" type="datetime1">
              <a:rPr lang="en-GB"/>
              <a:pPr lvl="0"/>
              <a:t>17/08/2022</a:t>
            </a:fld>
            <a:endParaRPr lang="en-GB"/>
          </a:p>
        </p:txBody>
      </p:sp>
      <p:sp>
        <p:nvSpPr>
          <p:cNvPr id="5" name="Footer Placeholder 4">
            <a:extLst>
              <a:ext uri="{FF2B5EF4-FFF2-40B4-BE49-F238E27FC236}">
                <a16:creationId xmlns:a16="http://schemas.microsoft.com/office/drawing/2014/main" id="{D159A4F7-C596-ADCB-5F5F-F8EA6F94B51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D62C96F-553D-B573-3EE9-D0CC44DB4D5F}"/>
              </a:ext>
            </a:extLst>
          </p:cNvPr>
          <p:cNvSpPr txBox="1">
            <a:spLocks noGrp="1"/>
          </p:cNvSpPr>
          <p:nvPr>
            <p:ph type="sldNum" sz="quarter" idx="8"/>
          </p:nvPr>
        </p:nvSpPr>
        <p:spPr/>
        <p:txBody>
          <a:bodyPr/>
          <a:lstStyle>
            <a:lvl1pPr>
              <a:defRPr/>
            </a:lvl1pPr>
          </a:lstStyle>
          <a:p>
            <a:pPr lvl="0"/>
            <a:fld id="{84E7EF09-092D-4DA4-B841-FC7604886E54}" type="slidenum">
              <a:t>‹#›</a:t>
            </a:fld>
            <a:endParaRPr lang="en-GB"/>
          </a:p>
        </p:txBody>
      </p:sp>
    </p:spTree>
    <p:extLst>
      <p:ext uri="{BB962C8B-B14F-4D97-AF65-F5344CB8AC3E}">
        <p14:creationId xmlns:p14="http://schemas.microsoft.com/office/powerpoint/2010/main" val="1136415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6F8FC"/>
            </a:gs>
            <a:gs pos="100000">
              <a:srgbClr val="ABC0E4"/>
            </a:gs>
          </a:gsLst>
          <a:lin ang="54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EB3D91-AA03-FD08-07C1-4A38A103E51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47A76583-10A7-A459-2805-52D242F9D42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835372-70AA-80CB-C66A-3CEE4C20BF9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5819FBEE-A46B-416C-9033-64CC632C67F4}" type="datetime1">
              <a:rPr lang="en-GB"/>
              <a:pPr lvl="0"/>
              <a:t>17/08/2022</a:t>
            </a:fld>
            <a:endParaRPr lang="en-GB"/>
          </a:p>
        </p:txBody>
      </p:sp>
      <p:sp>
        <p:nvSpPr>
          <p:cNvPr id="5" name="Footer Placeholder 4">
            <a:extLst>
              <a:ext uri="{FF2B5EF4-FFF2-40B4-BE49-F238E27FC236}">
                <a16:creationId xmlns:a16="http://schemas.microsoft.com/office/drawing/2014/main" id="{41C66E9A-FCDE-85F8-1B9C-183421169E4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BBE72E44-D511-EA6B-2DD6-9ECBBDFA39B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D26B574E-30B1-43F0-BADF-8C19E9504380}"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entrepreneur.com/article/36312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dincloud.com/blog/cloudcompuping-health-industry-pros-con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cbi.nlm.nih.gov/pmc/articles/PMC8084752/" TargetMode="External"/><Relationship Id="rId2" Type="http://schemas.openxmlformats.org/officeDocument/2006/relationships/hyperlink" Target="http://www.entrepreneur.com/article/363124" TargetMode="External"/><Relationship Id="rId1" Type="http://schemas.openxmlformats.org/officeDocument/2006/relationships/slideLayout" Target="../slideLayouts/slideLayout2.xml"/><Relationship Id="rId4" Type="http://schemas.openxmlformats.org/officeDocument/2006/relationships/hyperlink" Target="https://doi.org/10.1002/hbe2.242"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EAB3A-DFE0-18DD-41F9-51A41B69CFE8}"/>
              </a:ext>
            </a:extLst>
          </p:cNvPr>
          <p:cNvSpPr txBox="1">
            <a:spLocks noGrp="1"/>
          </p:cNvSpPr>
          <p:nvPr>
            <p:ph type="ctrTitle"/>
          </p:nvPr>
        </p:nvSpPr>
        <p:spPr>
          <a:xfrm>
            <a:off x="0" y="734510"/>
            <a:ext cx="9144000" cy="3509960"/>
          </a:xfrm>
        </p:spPr>
        <p:txBody>
          <a:bodyPr>
            <a:noAutofit/>
          </a:bodyPr>
          <a:lstStyle/>
          <a:p>
            <a:pPr lvl="0" algn="l"/>
            <a:r>
              <a:rPr lang="en-GB" sz="4000"/>
              <a:t>Name: Rahee Rahman</a:t>
            </a:r>
            <a:br>
              <a:rPr lang="en-GB" sz="4000"/>
            </a:br>
            <a:r>
              <a:rPr lang="en-GB" sz="4000"/>
              <a:t>student ID: 2129645</a:t>
            </a:r>
            <a:br>
              <a:rPr lang="en-GB" sz="4000"/>
            </a:br>
            <a:r>
              <a:rPr lang="en-GB" sz="4000"/>
              <a:t>Module code: LCHS:4002</a:t>
            </a:r>
            <a:br>
              <a:rPr lang="en-GB" sz="4000"/>
            </a:br>
            <a:r>
              <a:rPr lang="en-GB" sz="4000"/>
              <a:t>The Use of Contemporary Technology in Healthcare</a:t>
            </a:r>
            <a:br>
              <a:rPr lang="en-GB" sz="4000"/>
            </a:br>
            <a:r>
              <a:rPr lang="en-GB" sz="4000"/>
              <a:t>The Use of Technology During Pandemic </a:t>
            </a:r>
            <a:br>
              <a:rPr lang="en-GB" sz="4000"/>
            </a:br>
            <a:r>
              <a:rPr lang="en-GB" sz="4000"/>
              <a:t>Group leader: Amitave Banik</a:t>
            </a:r>
          </a:p>
        </p:txBody>
      </p:sp>
      <p:sp>
        <p:nvSpPr>
          <p:cNvPr id="3" name="Subtitle 2">
            <a:extLst>
              <a:ext uri="{FF2B5EF4-FFF2-40B4-BE49-F238E27FC236}">
                <a16:creationId xmlns:a16="http://schemas.microsoft.com/office/drawing/2014/main" id="{14226971-B47E-A52B-D1FC-EBAE9B197593}"/>
              </a:ext>
            </a:extLst>
          </p:cNvPr>
          <p:cNvSpPr txBox="1">
            <a:spLocks noGrp="1"/>
          </p:cNvSpPr>
          <p:nvPr>
            <p:ph type="subTitle" idx="1"/>
          </p:nvPr>
        </p:nvSpPr>
        <p:spPr/>
        <p:txBody>
          <a:bodyPr/>
          <a:lstStyle/>
          <a:p>
            <a:pPr lvl="0"/>
            <a:endParaRPr lang="en-GB"/>
          </a:p>
          <a:p>
            <a:pPr lvl="0"/>
            <a:endParaRPr lang="en-GB"/>
          </a:p>
        </p:txBody>
      </p:sp>
      <p:pic>
        <p:nvPicPr>
          <p:cNvPr id="4" name="Graphic 8" descr="Cloud Computing outline">
            <a:extLst>
              <a:ext uri="{FF2B5EF4-FFF2-40B4-BE49-F238E27FC236}">
                <a16:creationId xmlns:a16="http://schemas.microsoft.com/office/drawing/2014/main" id="{19708C6A-A7A1-47AF-0F07-F1ED48BF376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65157" y="3549901"/>
            <a:ext cx="2757711" cy="2757711"/>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BA46E-A653-2969-B6FD-E6F655D913DB}"/>
              </a:ext>
            </a:extLst>
          </p:cNvPr>
          <p:cNvSpPr txBox="1">
            <a:spLocks noGrp="1"/>
          </p:cNvSpPr>
          <p:nvPr>
            <p:ph type="title"/>
          </p:nvPr>
        </p:nvSpPr>
        <p:spPr>
          <a:xfrm>
            <a:off x="838203" y="586834"/>
            <a:ext cx="10515600" cy="1325559"/>
          </a:xfrm>
        </p:spPr>
        <p:txBody>
          <a:bodyPr/>
          <a:lstStyle/>
          <a:p>
            <a:pPr lvl="0"/>
            <a:r>
              <a:rPr lang="en-GB" sz="2900"/>
              <a:t>Overview</a:t>
            </a:r>
            <a:br>
              <a:rPr lang="en-GB" sz="2900"/>
            </a:br>
            <a:br>
              <a:rPr lang="en-GB" sz="2900"/>
            </a:br>
            <a:endParaRPr lang="en-GB" sz="2900"/>
          </a:p>
        </p:txBody>
      </p:sp>
      <p:sp>
        <p:nvSpPr>
          <p:cNvPr id="3" name="Content Placeholder 2">
            <a:extLst>
              <a:ext uri="{FF2B5EF4-FFF2-40B4-BE49-F238E27FC236}">
                <a16:creationId xmlns:a16="http://schemas.microsoft.com/office/drawing/2014/main" id="{95A8142A-7431-5A0A-7EF7-4235087EC1C2}"/>
              </a:ext>
            </a:extLst>
          </p:cNvPr>
          <p:cNvSpPr txBox="1">
            <a:spLocks noGrp="1"/>
          </p:cNvSpPr>
          <p:nvPr>
            <p:ph idx="1"/>
          </p:nvPr>
        </p:nvSpPr>
        <p:spPr>
          <a:xfrm>
            <a:off x="838203" y="1318217"/>
            <a:ext cx="10515600" cy="4351336"/>
          </a:xfrm>
        </p:spPr>
        <p:txBody>
          <a:bodyPr/>
          <a:lstStyle/>
          <a:p>
            <a:pPr lvl="0"/>
            <a:r>
              <a:rPr lang="en-GB"/>
              <a:t>Introduction of cloud computing</a:t>
            </a:r>
          </a:p>
          <a:p>
            <a:pPr lvl="0"/>
            <a:r>
              <a:rPr lang="en-GB"/>
              <a:t>advantages and disadvantages of cloud computing</a:t>
            </a:r>
          </a:p>
          <a:p>
            <a:pPr lvl="0"/>
            <a:r>
              <a:rPr lang="en-GB"/>
              <a:t>Conclusion</a:t>
            </a:r>
          </a:p>
          <a:p>
            <a:pPr lvl="0"/>
            <a:r>
              <a:rPr lang="en-GB"/>
              <a:t>References</a:t>
            </a:r>
          </a:p>
          <a:p>
            <a:pPr lvl="0"/>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E0F9E-04EC-A4AF-4F62-7A7FBB6219D9}"/>
              </a:ext>
            </a:extLst>
          </p:cNvPr>
          <p:cNvSpPr txBox="1">
            <a:spLocks noGrp="1"/>
          </p:cNvSpPr>
          <p:nvPr>
            <p:ph type="title"/>
          </p:nvPr>
        </p:nvSpPr>
        <p:spPr/>
        <p:txBody>
          <a:bodyPr/>
          <a:lstStyle/>
          <a:p>
            <a:pPr lvl="0"/>
            <a:r>
              <a:rPr lang="en-GB" b="1"/>
              <a:t>Introduction to Cloud Computing</a:t>
            </a:r>
          </a:p>
        </p:txBody>
      </p:sp>
      <p:sp>
        <p:nvSpPr>
          <p:cNvPr id="3" name="Content Placeholder 2">
            <a:extLst>
              <a:ext uri="{FF2B5EF4-FFF2-40B4-BE49-F238E27FC236}">
                <a16:creationId xmlns:a16="http://schemas.microsoft.com/office/drawing/2014/main" id="{14DE203D-2227-20C8-2005-7E470D73FDFD}"/>
              </a:ext>
            </a:extLst>
          </p:cNvPr>
          <p:cNvSpPr txBox="1">
            <a:spLocks noGrp="1"/>
          </p:cNvSpPr>
          <p:nvPr>
            <p:ph idx="1"/>
          </p:nvPr>
        </p:nvSpPr>
        <p:spPr/>
        <p:txBody>
          <a:bodyPr/>
          <a:lstStyle/>
          <a:p>
            <a:pPr marL="0" lvl="0" indent="0">
              <a:buNone/>
            </a:pPr>
            <a:r>
              <a:rPr lang="en-GB"/>
              <a:t>In the 21</a:t>
            </a:r>
            <a:r>
              <a:rPr lang="en-GB" baseline="30000"/>
              <a:t>st</a:t>
            </a:r>
            <a:r>
              <a:rPr lang="en-GB"/>
              <a:t> century it’s a fundamental requirement to adopt new technology to provide better services to the patients. </a:t>
            </a:r>
          </a:p>
          <a:p>
            <a:pPr marL="0" lvl="0" indent="0">
              <a:buNone/>
            </a:pPr>
            <a:r>
              <a:rPr lang="en-GB"/>
              <a:t>Due to the quickly growing nature of the healthcare industry, especially in the online space with doctors and consultations moving online, there has never been a greater need for cloud computing before to connect patient to doctor</a:t>
            </a:r>
          </a:p>
          <a:p>
            <a:pPr marL="0" lvl="0" indent="0">
              <a:buNone/>
            </a:pPr>
            <a:endParaRPr lang="en-GB"/>
          </a:p>
        </p:txBody>
      </p:sp>
      <p:pic>
        <p:nvPicPr>
          <p:cNvPr id="4" name="Graphic 8" descr="Cloud Computing outline">
            <a:extLst>
              <a:ext uri="{FF2B5EF4-FFF2-40B4-BE49-F238E27FC236}">
                <a16:creationId xmlns:a16="http://schemas.microsoft.com/office/drawing/2014/main" id="{A6C8E16C-B716-1C9F-92A4-7874FC9DCD7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65157" y="3684812"/>
            <a:ext cx="2757711" cy="2757711"/>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8C005-77C3-7AD5-B5B1-8FBC95FA64CD}"/>
              </a:ext>
            </a:extLst>
          </p:cNvPr>
          <p:cNvSpPr txBox="1">
            <a:spLocks noGrp="1"/>
          </p:cNvSpPr>
          <p:nvPr>
            <p:ph type="title"/>
          </p:nvPr>
        </p:nvSpPr>
        <p:spPr>
          <a:xfrm>
            <a:off x="190496" y="340604"/>
            <a:ext cx="13163546" cy="1325559"/>
          </a:xfrm>
        </p:spPr>
        <p:txBody>
          <a:bodyPr/>
          <a:lstStyle/>
          <a:p>
            <a:pPr lvl="0"/>
            <a:r>
              <a:rPr lang="en-GB" sz="3600" b="1"/>
              <a:t>Advantages &amp; Disadvantages of Cloud Computing                                                                                  </a:t>
            </a:r>
            <a:br>
              <a:rPr lang="en-GB" sz="2300"/>
            </a:br>
            <a:br>
              <a:rPr lang="en-GB" sz="2300"/>
            </a:br>
            <a:endParaRPr lang="en-GB" sz="2300"/>
          </a:p>
        </p:txBody>
      </p:sp>
      <p:sp>
        <p:nvSpPr>
          <p:cNvPr id="3" name="Content Placeholder 2">
            <a:extLst>
              <a:ext uri="{FF2B5EF4-FFF2-40B4-BE49-F238E27FC236}">
                <a16:creationId xmlns:a16="http://schemas.microsoft.com/office/drawing/2014/main" id="{B41C5CD0-003D-E908-0C54-E7D9F37F839E}"/>
              </a:ext>
            </a:extLst>
          </p:cNvPr>
          <p:cNvSpPr txBox="1"/>
          <p:nvPr/>
        </p:nvSpPr>
        <p:spPr>
          <a:xfrm>
            <a:off x="190496" y="4567446"/>
            <a:ext cx="8128001" cy="2511920"/>
          </a:xfrm>
          <a:prstGeom prst="rect">
            <a:avLst/>
          </a:prstGeom>
          <a:noFill/>
          <a:ln cap="flat">
            <a:noFill/>
          </a:ln>
        </p:spPr>
        <p:txBody>
          <a:bodyPr vert="horz" wrap="square" lIns="91440" tIns="45720" rIns="91440" bIns="45720" anchor="t" anchorCtr="0" compatLnSpc="1">
            <a:normAutofit/>
          </a:bodyPr>
          <a:lstStyle/>
          <a:p>
            <a:pPr marL="228600" marR="0" lvl="0" indent="-228600" algn="l" defTabSz="914400" rtl="0" fontAlgn="auto" hangingPunct="1">
              <a:lnSpc>
                <a:spcPct val="7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Because of easy access of data it provides unparalleled scaling and data integration. As a result doctors get patient’s all information electronically which saves cost and time at the same time patients are being given the best treatment.</a:t>
            </a:r>
          </a:p>
          <a:p>
            <a:pPr marL="228600" marR="0" lvl="0" indent="-228600" algn="l" defTabSz="914400" rtl="0" fontAlgn="auto" hangingPunct="1">
              <a:lnSpc>
                <a:spcPct val="7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Healthcare practices need to collect and keep a huge amount of data regular basis. Most importantly system has to maintain the security which the old system could not provide as better security as cloud computing.</a:t>
            </a:r>
          </a:p>
        </p:txBody>
      </p:sp>
      <p:pic>
        <p:nvPicPr>
          <p:cNvPr id="4" name="Graphic 9" descr="Badge Tick outline">
            <a:extLst>
              <a:ext uri="{FF2B5EF4-FFF2-40B4-BE49-F238E27FC236}">
                <a16:creationId xmlns:a16="http://schemas.microsoft.com/office/drawing/2014/main" id="{05509831-98FC-4C8A-C5D9-C1F218C9635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0496" y="3642201"/>
            <a:ext cx="1062039" cy="1062039"/>
          </a:xfrm>
          <a:prstGeom prst="rect">
            <a:avLst/>
          </a:prstGeom>
          <a:noFill/>
          <a:ln cap="flat">
            <a:noFill/>
          </a:ln>
        </p:spPr>
      </p:pic>
      <p:graphicFrame>
        <p:nvGraphicFramePr>
          <p:cNvPr id="5" name="Table 13">
            <a:extLst>
              <a:ext uri="{FF2B5EF4-FFF2-40B4-BE49-F238E27FC236}">
                <a16:creationId xmlns:a16="http://schemas.microsoft.com/office/drawing/2014/main" id="{4614B90E-0D09-BCAC-F6A3-9C28FB93BA14}"/>
              </a:ext>
            </a:extLst>
          </p:cNvPr>
          <p:cNvGraphicFramePr>
            <a:graphicFrameLocks noGrp="1"/>
          </p:cNvGraphicFramePr>
          <p:nvPr/>
        </p:nvGraphicFramePr>
        <p:xfrm>
          <a:off x="190496" y="1145898"/>
          <a:ext cx="8127990" cy="2599519"/>
        </p:xfrm>
        <a:graphic>
          <a:graphicData uri="http://schemas.openxmlformats.org/drawingml/2006/table">
            <a:tbl>
              <a:tblPr firstRow="1" bandRow="1">
                <a:effectLst/>
                <a:tableStyleId>{5C22544A-7EE6-4342-B048-85BDC9FD1C3A}</a:tableStyleId>
              </a:tblPr>
              <a:tblGrid>
                <a:gridCol w="4063995">
                  <a:extLst>
                    <a:ext uri="{9D8B030D-6E8A-4147-A177-3AD203B41FA5}">
                      <a16:colId xmlns:a16="http://schemas.microsoft.com/office/drawing/2014/main" val="936224603"/>
                    </a:ext>
                  </a:extLst>
                </a:gridCol>
                <a:gridCol w="4063995">
                  <a:extLst>
                    <a:ext uri="{9D8B030D-6E8A-4147-A177-3AD203B41FA5}">
                      <a16:colId xmlns:a16="http://schemas.microsoft.com/office/drawing/2014/main" val="1056768823"/>
                    </a:ext>
                  </a:extLst>
                </a:gridCol>
              </a:tblGrid>
              <a:tr h="374455">
                <a:tc>
                  <a:txBody>
                    <a:bodyPr/>
                    <a:lstStyle/>
                    <a:p>
                      <a:pPr lvl="0"/>
                      <a:r>
                        <a:rPr lang="en-GB"/>
                        <a:t>Advantages</a:t>
                      </a:r>
                    </a:p>
                  </a:txBody>
                  <a:tcPr/>
                </a:tc>
                <a:tc>
                  <a:txBody>
                    <a:bodyPr/>
                    <a:lstStyle/>
                    <a:p>
                      <a:pPr lvl="0"/>
                      <a:r>
                        <a:rPr lang="en-GB"/>
                        <a:t>Disadvantages</a:t>
                      </a:r>
                    </a:p>
                  </a:txBody>
                  <a:tcPr/>
                </a:tc>
                <a:extLst>
                  <a:ext uri="{0D108BD9-81ED-4DB2-BD59-A6C34878D82A}">
                    <a16:rowId xmlns:a16="http://schemas.microsoft.com/office/drawing/2014/main" val="659902417"/>
                  </a:ext>
                </a:extLst>
              </a:tr>
              <a:tr h="370844">
                <a:tc>
                  <a:txBody>
                    <a:bodyPr/>
                    <a:lstStyle/>
                    <a:p>
                      <a:pPr lvl="0"/>
                      <a:r>
                        <a:rPr lang="en-GB"/>
                        <a:t>Cost saving</a:t>
                      </a:r>
                    </a:p>
                  </a:txBody>
                  <a:tcPr/>
                </a:tc>
                <a:tc>
                  <a:txBody>
                    <a:bodyPr/>
                    <a:lstStyle/>
                    <a:p>
                      <a:pPr lvl="0"/>
                      <a:r>
                        <a:rPr lang="en-GB"/>
                        <a:t>Limited control</a:t>
                      </a:r>
                    </a:p>
                  </a:txBody>
                  <a:tcPr/>
                </a:tc>
                <a:extLst>
                  <a:ext uri="{0D108BD9-81ED-4DB2-BD59-A6C34878D82A}">
                    <a16:rowId xmlns:a16="http://schemas.microsoft.com/office/drawing/2014/main" val="3671799817"/>
                  </a:ext>
                </a:extLst>
              </a:tr>
              <a:tr h="370844">
                <a:tc>
                  <a:txBody>
                    <a:bodyPr/>
                    <a:lstStyle/>
                    <a:p>
                      <a:pPr lvl="0"/>
                      <a:r>
                        <a:rPr lang="en-GB"/>
                        <a:t>Easy access to data</a:t>
                      </a:r>
                    </a:p>
                  </a:txBody>
                  <a:tcPr/>
                </a:tc>
                <a:tc>
                  <a:txBody>
                    <a:bodyPr/>
                    <a:lstStyle/>
                    <a:p>
                      <a:pPr lvl="0"/>
                      <a:r>
                        <a:rPr lang="en-GB"/>
                        <a:t>Outages</a:t>
                      </a:r>
                    </a:p>
                  </a:txBody>
                  <a:tcPr/>
                </a:tc>
                <a:extLst>
                  <a:ext uri="{0D108BD9-81ED-4DB2-BD59-A6C34878D82A}">
                    <a16:rowId xmlns:a16="http://schemas.microsoft.com/office/drawing/2014/main" val="3765221496"/>
                  </a:ext>
                </a:extLst>
              </a:tr>
              <a:tr h="370844">
                <a:tc>
                  <a:txBody>
                    <a:bodyPr/>
                    <a:lstStyle/>
                    <a:p>
                      <a:pPr lvl="0"/>
                      <a:r>
                        <a:rPr lang="en-GB"/>
                        <a:t>Saving time</a:t>
                      </a:r>
                    </a:p>
                  </a:txBody>
                  <a:tcPr/>
                </a:tc>
                <a:tc>
                  <a:txBody>
                    <a:bodyPr/>
                    <a:lstStyle/>
                    <a:p>
                      <a:pPr lvl="0"/>
                      <a:r>
                        <a:rPr lang="en-GB"/>
                        <a:t>Data security</a:t>
                      </a:r>
                    </a:p>
                  </a:txBody>
                  <a:tcPr/>
                </a:tc>
                <a:extLst>
                  <a:ext uri="{0D108BD9-81ED-4DB2-BD59-A6C34878D82A}">
                    <a16:rowId xmlns:a16="http://schemas.microsoft.com/office/drawing/2014/main" val="2674382949"/>
                  </a:ext>
                </a:extLst>
              </a:tr>
              <a:tr h="370844">
                <a:tc>
                  <a:txBody>
                    <a:bodyPr/>
                    <a:lstStyle/>
                    <a:p>
                      <a:pPr lvl="0"/>
                      <a:r>
                        <a:rPr lang="en-GB"/>
                        <a:t>Better security</a:t>
                      </a:r>
                    </a:p>
                  </a:txBody>
                  <a:tcPr/>
                </a:tc>
                <a:tc>
                  <a:txBody>
                    <a:bodyPr/>
                    <a:lstStyle/>
                    <a:p>
                      <a:pPr lvl="0"/>
                      <a:endParaRPr lang="en-GB"/>
                    </a:p>
                  </a:txBody>
                  <a:tcPr/>
                </a:tc>
                <a:extLst>
                  <a:ext uri="{0D108BD9-81ED-4DB2-BD59-A6C34878D82A}">
                    <a16:rowId xmlns:a16="http://schemas.microsoft.com/office/drawing/2014/main" val="2445665482"/>
                  </a:ext>
                </a:extLst>
              </a:tr>
              <a:tr h="370844">
                <a:tc>
                  <a:txBody>
                    <a:bodyPr/>
                    <a:lstStyle/>
                    <a:p>
                      <a:pPr lvl="0"/>
                      <a:r>
                        <a:rPr lang="en-GB"/>
                        <a:t>Offload data collection</a:t>
                      </a:r>
                    </a:p>
                  </a:txBody>
                  <a:tcPr/>
                </a:tc>
                <a:tc>
                  <a:txBody>
                    <a:bodyPr/>
                    <a:lstStyle/>
                    <a:p>
                      <a:pPr lvl="0"/>
                      <a:endParaRPr lang="en-GB"/>
                    </a:p>
                  </a:txBody>
                  <a:tcPr/>
                </a:tc>
                <a:extLst>
                  <a:ext uri="{0D108BD9-81ED-4DB2-BD59-A6C34878D82A}">
                    <a16:rowId xmlns:a16="http://schemas.microsoft.com/office/drawing/2014/main" val="400068797"/>
                  </a:ext>
                </a:extLst>
              </a:tr>
              <a:tr h="370844">
                <a:tc>
                  <a:txBody>
                    <a:bodyPr/>
                    <a:lstStyle/>
                    <a:p>
                      <a:pPr lvl="0"/>
                      <a:endParaRPr lang="en-GB"/>
                    </a:p>
                  </a:txBody>
                  <a:tcPr/>
                </a:tc>
                <a:tc>
                  <a:txBody>
                    <a:bodyPr/>
                    <a:lstStyle/>
                    <a:p>
                      <a:pPr lvl="0"/>
                      <a:endParaRPr lang="en-GB"/>
                    </a:p>
                  </a:txBody>
                  <a:tcPr/>
                </a:tc>
                <a:extLst>
                  <a:ext uri="{0D108BD9-81ED-4DB2-BD59-A6C34878D82A}">
                    <a16:rowId xmlns:a16="http://schemas.microsoft.com/office/drawing/2014/main" val="1030672981"/>
                  </a:ext>
                </a:extLst>
              </a:tr>
            </a:tbl>
          </a:graphicData>
        </a:graphic>
      </p:graphicFrame>
      <p:sp>
        <p:nvSpPr>
          <p:cNvPr id="6" name="TextBox 13">
            <a:extLst>
              <a:ext uri="{FF2B5EF4-FFF2-40B4-BE49-F238E27FC236}">
                <a16:creationId xmlns:a16="http://schemas.microsoft.com/office/drawing/2014/main" id="{445FEE4E-C43B-54D6-DAC4-064DE6F6E684}"/>
              </a:ext>
            </a:extLst>
          </p:cNvPr>
          <p:cNvSpPr txBox="1"/>
          <p:nvPr/>
        </p:nvSpPr>
        <p:spPr>
          <a:xfrm>
            <a:off x="8659294" y="915725"/>
            <a:ext cx="3187698" cy="61863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0" cap="none" spc="0" baseline="0">
                <a:solidFill>
                  <a:srgbClr val="000000"/>
                </a:solidFill>
                <a:uFillTx/>
                <a:latin typeface="Calibri"/>
              </a:rPr>
              <a:t>Organisations have limited control over their infrastructure  because it is entirely managed and monitored by service providers.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0" cap="none" spc="0" baseline="0">
                <a:solidFill>
                  <a:srgbClr val="000000"/>
                </a:solidFill>
                <a:uFillTx/>
                <a:latin typeface="Calibri"/>
              </a:rPr>
              <a:t>They manage several clients simultaneously  which causes support challenges. Hackers often find weaknesses to exploit to steal data due to compromised architecture.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7" name="Graphic 15" descr="Warning outline">
            <a:extLst>
              <a:ext uri="{FF2B5EF4-FFF2-40B4-BE49-F238E27FC236}">
                <a16:creationId xmlns:a16="http://schemas.microsoft.com/office/drawing/2014/main" id="{5C0841B0-56FE-FD21-E837-AF796CADB4B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04068" y="688698"/>
            <a:ext cx="914400" cy="914400"/>
          </a:xfrm>
          <a:prstGeom prst="rect">
            <a:avLst/>
          </a:prstGeom>
          <a:noFill/>
          <a:ln cap="flat">
            <a:noFill/>
          </a:ln>
        </p:spPr>
      </p:pic>
      <p:cxnSp>
        <p:nvCxnSpPr>
          <p:cNvPr id="8" name="Straight Connector 8">
            <a:extLst>
              <a:ext uri="{FF2B5EF4-FFF2-40B4-BE49-F238E27FC236}">
                <a16:creationId xmlns:a16="http://schemas.microsoft.com/office/drawing/2014/main" id="{DE28F24C-DE94-1408-6C77-16DB4EFC9377}"/>
              </a:ext>
            </a:extLst>
          </p:cNvPr>
          <p:cNvCxnSpPr/>
          <p:nvPr/>
        </p:nvCxnSpPr>
        <p:spPr>
          <a:xfrm>
            <a:off x="8493075" y="915725"/>
            <a:ext cx="0" cy="5942275"/>
          </a:xfrm>
          <a:prstGeom prst="straightConnector1">
            <a:avLst/>
          </a:prstGeom>
          <a:noFill/>
          <a:ln w="38103" cap="flat">
            <a:solidFill>
              <a:srgbClr val="000000"/>
            </a:solidFill>
            <a:custDash>
              <a:ds d="100000" sp="100000"/>
            </a:custDash>
            <a:miter/>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F0BA8-0387-9688-701C-9CE097A98A52}"/>
              </a:ext>
            </a:extLst>
          </p:cNvPr>
          <p:cNvSpPr txBox="1">
            <a:spLocks noGrp="1"/>
          </p:cNvSpPr>
          <p:nvPr>
            <p:ph type="title"/>
          </p:nvPr>
        </p:nvSpPr>
        <p:spPr/>
        <p:txBody>
          <a:bodyPr/>
          <a:lstStyle/>
          <a:p>
            <a:pPr lvl="0"/>
            <a:r>
              <a:rPr lang="en-GB"/>
              <a:t>Conclusion: </a:t>
            </a:r>
            <a:br>
              <a:rPr lang="en-GB"/>
            </a:br>
            <a:endParaRPr lang="en-GB"/>
          </a:p>
        </p:txBody>
      </p:sp>
      <p:sp>
        <p:nvSpPr>
          <p:cNvPr id="3" name="Content Placeholder 2">
            <a:extLst>
              <a:ext uri="{FF2B5EF4-FFF2-40B4-BE49-F238E27FC236}">
                <a16:creationId xmlns:a16="http://schemas.microsoft.com/office/drawing/2014/main" id="{5D149D4D-5461-1FF9-641C-F7C772698EFD}"/>
              </a:ext>
            </a:extLst>
          </p:cNvPr>
          <p:cNvSpPr txBox="1">
            <a:spLocks noGrp="1"/>
          </p:cNvSpPr>
          <p:nvPr>
            <p:ph idx="1"/>
          </p:nvPr>
        </p:nvSpPr>
        <p:spPr>
          <a:xfrm>
            <a:off x="838203" y="1368427"/>
            <a:ext cx="10515600" cy="4351336"/>
          </a:xfrm>
        </p:spPr>
        <p:txBody>
          <a:bodyPr/>
          <a:lstStyle/>
          <a:p>
            <a:pPr lvl="0"/>
            <a:r>
              <a:rPr lang="en-GB"/>
              <a:t>In spite of all the disadvantages and challenges cloud computing is still one of the most advance technologies which is being used in the health care industries because of its many virtues. </a:t>
            </a:r>
          </a:p>
          <a:p>
            <a:pPr lvl="0"/>
            <a:r>
              <a:rPr lang="en-GB"/>
              <a:t>The limitations of the cloud computing can easily be solved through deeper cloud adoption and in-house solutions.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7DEAE-F14F-B27C-8AB1-103F79BFE3EB}"/>
              </a:ext>
            </a:extLst>
          </p:cNvPr>
          <p:cNvSpPr txBox="1">
            <a:spLocks noGrp="1"/>
          </p:cNvSpPr>
          <p:nvPr>
            <p:ph type="title"/>
          </p:nvPr>
        </p:nvSpPr>
        <p:spPr/>
        <p:txBody>
          <a:bodyPr/>
          <a:lstStyle/>
          <a:p>
            <a:pPr lvl="0"/>
            <a:r>
              <a:rPr lang="en-GB"/>
              <a:t>Reference </a:t>
            </a:r>
          </a:p>
        </p:txBody>
      </p:sp>
      <p:sp>
        <p:nvSpPr>
          <p:cNvPr id="3" name="Content Placeholder 2">
            <a:extLst>
              <a:ext uri="{FF2B5EF4-FFF2-40B4-BE49-F238E27FC236}">
                <a16:creationId xmlns:a16="http://schemas.microsoft.com/office/drawing/2014/main" id="{CDDD11E8-0C05-97A1-5689-F454ABCFF1DB}"/>
              </a:ext>
            </a:extLst>
          </p:cNvPr>
          <p:cNvSpPr txBox="1">
            <a:spLocks noGrp="1"/>
          </p:cNvSpPr>
          <p:nvPr>
            <p:ph idx="1"/>
          </p:nvPr>
        </p:nvSpPr>
        <p:spPr/>
        <p:txBody>
          <a:bodyPr/>
          <a:lstStyle/>
          <a:p>
            <a:pPr marL="0" lvl="0" indent="0">
              <a:buNone/>
            </a:pPr>
            <a:r>
              <a:rPr lang="en-GB"/>
              <a:t>Panner, M (2021) The Future of Healthcare is in the cloud(online)</a:t>
            </a:r>
          </a:p>
          <a:p>
            <a:pPr marL="0" lvl="0" indent="0">
              <a:buNone/>
            </a:pPr>
            <a:r>
              <a:rPr lang="en-GB">
                <a:hlinkClick r:id="rId3"/>
              </a:rPr>
              <a:t>www.entrepreneur.com/article/363124</a:t>
            </a:r>
            <a:endParaRPr lang="en-GB"/>
          </a:p>
          <a:p>
            <a:pPr marL="0" lvl="0" indent="0">
              <a:buNone/>
            </a:pPr>
            <a:r>
              <a:rPr lang="en-GB"/>
              <a:t>Din Cloud (2021)Advantages &amp;disadvantages of Cloud Computing in Healthcare(online) </a:t>
            </a:r>
            <a:r>
              <a:rPr lang="en-GB">
                <a:hlinkClick r:id="rId4"/>
              </a:rPr>
              <a:t>www.dincloud.com/blog/cloudcompuping-health-industry-pros-cons</a:t>
            </a:r>
            <a:endParaRPr lang="en-GB"/>
          </a:p>
          <a:p>
            <a:pPr marL="0" lvl="0" indent="0">
              <a:buNone/>
            </a:pPr>
            <a:endParaRPr lang="en-GB"/>
          </a:p>
          <a:p>
            <a:pPr marL="0" lvl="0" indent="0">
              <a:buNone/>
            </a:pPr>
            <a:endParaRPr lang="en-GB"/>
          </a:p>
          <a:p>
            <a:pPr marL="0" lvl="0" indent="0">
              <a:buNone/>
            </a:pPr>
            <a:endParaRPr lang="en-GB"/>
          </a:p>
          <a:p>
            <a:pPr marL="0" lvl="0" indent="0">
              <a:buNone/>
            </a:pPr>
            <a:endParaRPr lang="en-GB"/>
          </a:p>
          <a:p>
            <a:pPr marL="0" lvl="0" indent="0">
              <a:buNone/>
            </a:pPr>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089D6-C71B-9C8F-9E80-657902FAA075}"/>
              </a:ext>
            </a:extLst>
          </p:cNvPr>
          <p:cNvSpPr txBox="1">
            <a:spLocks noGrp="1"/>
          </p:cNvSpPr>
          <p:nvPr>
            <p:ph type="title"/>
          </p:nvPr>
        </p:nvSpPr>
        <p:spPr/>
        <p:txBody>
          <a:bodyPr/>
          <a:lstStyle/>
          <a:p>
            <a:pPr lvl="0"/>
            <a:r>
              <a:rPr lang="en-GB"/>
              <a:t>The Use of Technology During Pandemic</a:t>
            </a:r>
          </a:p>
        </p:txBody>
      </p:sp>
      <p:sp>
        <p:nvSpPr>
          <p:cNvPr id="3" name="Content Placeholder 2">
            <a:extLst>
              <a:ext uri="{FF2B5EF4-FFF2-40B4-BE49-F238E27FC236}">
                <a16:creationId xmlns:a16="http://schemas.microsoft.com/office/drawing/2014/main" id="{BB79F307-510E-72B0-229A-1592F30B21BA}"/>
              </a:ext>
            </a:extLst>
          </p:cNvPr>
          <p:cNvSpPr txBox="1">
            <a:spLocks noGrp="1"/>
          </p:cNvSpPr>
          <p:nvPr>
            <p:ph idx="1"/>
          </p:nvPr>
        </p:nvSpPr>
        <p:spPr/>
        <p:txBody>
          <a:bodyPr/>
          <a:lstStyle/>
          <a:p>
            <a:pPr lvl="0"/>
            <a:r>
              <a:rPr lang="en-GB"/>
              <a:t>COVID-19 has left an enormous effect in our lives, both socially and economically</a:t>
            </a:r>
          </a:p>
          <a:p>
            <a:pPr lvl="0"/>
            <a:r>
              <a:rPr lang="en-GB"/>
              <a:t>It is compared to Second World War</a:t>
            </a:r>
          </a:p>
          <a:p>
            <a:pPr lvl="0"/>
            <a:r>
              <a:rPr lang="en-GB"/>
              <a:t>The spread of COVID-19 has led to rapid adaption of digital technology in every field such as:</a:t>
            </a:r>
          </a:p>
          <a:p>
            <a:pPr lvl="1"/>
            <a:r>
              <a:rPr lang="en-GB"/>
              <a:t>Education</a:t>
            </a:r>
          </a:p>
          <a:p>
            <a:pPr lvl="1"/>
            <a:r>
              <a:rPr lang="en-GB"/>
              <a:t>E-Commerce</a:t>
            </a:r>
          </a:p>
          <a:p>
            <a:pPr lvl="1"/>
            <a:r>
              <a:rPr lang="en-GB"/>
              <a:t>Health</a:t>
            </a:r>
          </a:p>
          <a:p>
            <a:pPr lvl="1"/>
            <a:r>
              <a:rPr lang="en-GB"/>
              <a:t>Workplace </a:t>
            </a:r>
          </a:p>
          <a:p>
            <a:pPr lvl="1"/>
            <a:r>
              <a:rPr lang="en-GB"/>
              <a:t>Meeting/Shopping/Socializing etc.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D47DC3B7-4242-E148-D4E4-1BCA63E94CEE}"/>
              </a:ext>
            </a:extLst>
          </p:cNvPr>
          <p:cNvSpPr txBox="1">
            <a:spLocks noGrp="1"/>
          </p:cNvSpPr>
          <p:nvPr>
            <p:ph idx="1"/>
          </p:nvPr>
        </p:nvSpPr>
        <p:spPr>
          <a:xfrm>
            <a:off x="838203" y="311627"/>
            <a:ext cx="10515600" cy="2521512"/>
          </a:xfrm>
        </p:spPr>
        <p:txBody>
          <a:bodyPr/>
          <a:lstStyle/>
          <a:p>
            <a:pPr marL="0" lvl="0" indent="0">
              <a:buNone/>
            </a:pPr>
            <a:r>
              <a:rPr lang="en-GB"/>
              <a:t>The </a:t>
            </a:r>
            <a:r>
              <a:rPr lang="en-GB" b="1"/>
              <a:t>education</a:t>
            </a:r>
            <a:r>
              <a:rPr lang="en-GB"/>
              <a:t> sector adapted dynamically to the challenges posed by COVID-19, most evidently from universities, who used the following measures to continue to deliver content:</a:t>
            </a:r>
          </a:p>
          <a:p>
            <a:pPr lvl="1"/>
            <a:r>
              <a:rPr lang="en-GB"/>
              <a:t>Internet for online teaching</a:t>
            </a:r>
          </a:p>
          <a:p>
            <a:pPr lvl="1"/>
            <a:r>
              <a:rPr lang="en-GB"/>
              <a:t>Pre-recorded lectures</a:t>
            </a:r>
          </a:p>
          <a:p>
            <a:pPr lvl="1"/>
            <a:r>
              <a:rPr lang="en-GB"/>
              <a:t>Zoom for seminars</a:t>
            </a:r>
          </a:p>
          <a:p>
            <a:pPr marL="457200" lvl="1" indent="0">
              <a:buNone/>
            </a:pPr>
            <a:endParaRPr lang="en-GB"/>
          </a:p>
        </p:txBody>
      </p:sp>
      <p:sp>
        <p:nvSpPr>
          <p:cNvPr id="3" name="Content Placeholder 2">
            <a:extLst>
              <a:ext uri="{FF2B5EF4-FFF2-40B4-BE49-F238E27FC236}">
                <a16:creationId xmlns:a16="http://schemas.microsoft.com/office/drawing/2014/main" id="{6CD5BA98-6237-F8D2-593C-CCC7A51BE70C}"/>
              </a:ext>
            </a:extLst>
          </p:cNvPr>
          <p:cNvSpPr txBox="1"/>
          <p:nvPr/>
        </p:nvSpPr>
        <p:spPr>
          <a:xfrm>
            <a:off x="838193" y="2750698"/>
            <a:ext cx="10515600" cy="1403165"/>
          </a:xfrm>
          <a:prstGeom prst="rect">
            <a:avLst/>
          </a:prstGeom>
          <a:noFill/>
          <a:ln cap="flat">
            <a:noFill/>
          </a:ln>
        </p:spPr>
        <p:txBody>
          <a:bodyPr vert="horz" wrap="square" lIns="91440" tIns="45720" rIns="91440" bIns="45720" anchor="t" anchorCtr="0" compatLnSpc="1">
            <a:normAutofit/>
          </a:bodyPr>
          <a:lstStyle/>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Calibri"/>
              </a:rPr>
              <a:t>E-commerce</a:t>
            </a:r>
            <a:r>
              <a:rPr lang="en-GB" sz="2800" b="0" i="0" u="none" strike="noStrike" kern="1200" cap="none" spc="0" baseline="0">
                <a:solidFill>
                  <a:srgbClr val="000000"/>
                </a:solidFill>
                <a:uFillTx/>
                <a:latin typeface="Calibri"/>
              </a:rPr>
              <a:t> saw an unprecedented growth during the pandemic as people sought to shop from their homes and retained their salaries from generous government schemes.</a:t>
            </a:r>
          </a:p>
        </p:txBody>
      </p:sp>
      <p:sp>
        <p:nvSpPr>
          <p:cNvPr id="4" name="Content Placeholder 2">
            <a:extLst>
              <a:ext uri="{FF2B5EF4-FFF2-40B4-BE49-F238E27FC236}">
                <a16:creationId xmlns:a16="http://schemas.microsoft.com/office/drawing/2014/main" id="{FA12715A-0929-81E6-E9EA-F00C0115FF2E}"/>
              </a:ext>
            </a:extLst>
          </p:cNvPr>
          <p:cNvSpPr txBox="1"/>
          <p:nvPr/>
        </p:nvSpPr>
        <p:spPr>
          <a:xfrm>
            <a:off x="838193" y="4153863"/>
            <a:ext cx="10515600" cy="1827218"/>
          </a:xfrm>
          <a:prstGeom prst="rect">
            <a:avLst/>
          </a:prstGeom>
          <a:noFill/>
          <a:ln cap="flat">
            <a:noFill/>
          </a:ln>
        </p:spPr>
        <p:txBody>
          <a:bodyPr vert="horz" wrap="square" lIns="91440" tIns="45720" rIns="91440" bIns="45720" anchor="t" anchorCtr="0" compatLnSpc="1">
            <a:normAutofit/>
          </a:bodyPr>
          <a:lstStyle/>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Calibri"/>
              </a:rPr>
              <a:t>There has been growth in </a:t>
            </a:r>
            <a:r>
              <a:rPr lang="en-GB" sz="2800" b="1" i="0" u="none" strike="noStrike" kern="1200" cap="none" spc="0" baseline="0">
                <a:solidFill>
                  <a:srgbClr val="000000"/>
                </a:solidFill>
                <a:uFillTx/>
                <a:latin typeface="Calibri"/>
              </a:rPr>
              <a:t>online communication and video conferences </a:t>
            </a:r>
            <a:r>
              <a:rPr lang="en-GB" sz="2800" b="0" i="0" u="none" strike="noStrike" kern="1200" cap="none" spc="0" baseline="0">
                <a:solidFill>
                  <a:srgbClr val="000000"/>
                </a:solidFill>
                <a:uFillTx/>
                <a:latin typeface="Calibri"/>
              </a:rPr>
              <a:t>after the pandemic because of the restrictions imposed. These practices have continued post-pandemic, with many companies still offering WFH, where Zoom is a prerequisite.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3E7FF-6196-6858-20F5-13B499A8F6CF}"/>
              </a:ext>
            </a:extLst>
          </p:cNvPr>
          <p:cNvSpPr txBox="1">
            <a:spLocks noGrp="1"/>
          </p:cNvSpPr>
          <p:nvPr>
            <p:ph type="title"/>
          </p:nvPr>
        </p:nvSpPr>
        <p:spPr/>
        <p:txBody>
          <a:bodyPr/>
          <a:lstStyle/>
          <a:p>
            <a:pPr lvl="0"/>
            <a:r>
              <a:rPr lang="en-GB"/>
              <a:t>Healthcare Adaptations During Pandemic</a:t>
            </a:r>
          </a:p>
        </p:txBody>
      </p:sp>
      <p:sp>
        <p:nvSpPr>
          <p:cNvPr id="3" name="Content Placeholder 2">
            <a:extLst>
              <a:ext uri="{FF2B5EF4-FFF2-40B4-BE49-F238E27FC236}">
                <a16:creationId xmlns:a16="http://schemas.microsoft.com/office/drawing/2014/main" id="{CD8436D6-1901-79C6-6B6F-FCC5FF920A1C}"/>
              </a:ext>
            </a:extLst>
          </p:cNvPr>
          <p:cNvSpPr txBox="1">
            <a:spLocks noGrp="1"/>
          </p:cNvSpPr>
          <p:nvPr>
            <p:ph idx="1"/>
          </p:nvPr>
        </p:nvSpPr>
        <p:spPr/>
        <p:txBody>
          <a:bodyPr/>
          <a:lstStyle/>
          <a:p>
            <a:pPr lvl="0"/>
            <a:r>
              <a:rPr lang="en-GB"/>
              <a:t>Allows for greater patience safety</a:t>
            </a:r>
          </a:p>
          <a:p>
            <a:pPr lvl="0"/>
            <a:r>
              <a:rPr lang="en-GB"/>
              <a:t>Remote appointments which is beneficial for patients in remote areas or have difficulty travelling otherwise</a:t>
            </a:r>
          </a:p>
          <a:p>
            <a:pPr lvl="0"/>
            <a:r>
              <a:rPr lang="en-GB"/>
              <a:t>Better disease control as less people using practices and hospitals</a:t>
            </a:r>
          </a:p>
          <a:p>
            <a:pPr lvl="0"/>
            <a:r>
              <a:rPr lang="en-GB"/>
              <a:t>Patients have more transparent access to their data </a:t>
            </a:r>
          </a:p>
          <a:p>
            <a:pPr lvl="0"/>
            <a:r>
              <a:rPr lang="en-GB"/>
              <a:t>Cloud system eliminates bureaucratic excess such as radiographers having to come in to read a screen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D2CB6-CDF9-B9CB-8FDA-7B86351BC683}"/>
              </a:ext>
            </a:extLst>
          </p:cNvPr>
          <p:cNvSpPr txBox="1">
            <a:spLocks noGrp="1"/>
          </p:cNvSpPr>
          <p:nvPr>
            <p:ph type="title"/>
          </p:nvPr>
        </p:nvSpPr>
        <p:spPr/>
        <p:txBody>
          <a:bodyPr/>
          <a:lstStyle/>
          <a:p>
            <a:pPr lvl="0"/>
            <a:r>
              <a:rPr lang="en-GB"/>
              <a:t>Conclusion</a:t>
            </a:r>
          </a:p>
        </p:txBody>
      </p:sp>
      <p:sp>
        <p:nvSpPr>
          <p:cNvPr id="3" name="Content Placeholder 2">
            <a:extLst>
              <a:ext uri="{FF2B5EF4-FFF2-40B4-BE49-F238E27FC236}">
                <a16:creationId xmlns:a16="http://schemas.microsoft.com/office/drawing/2014/main" id="{5EF63278-9319-125D-DC71-88A30E010002}"/>
              </a:ext>
            </a:extLst>
          </p:cNvPr>
          <p:cNvSpPr txBox="1">
            <a:spLocks noGrp="1"/>
          </p:cNvSpPr>
          <p:nvPr>
            <p:ph idx="1"/>
          </p:nvPr>
        </p:nvSpPr>
        <p:spPr/>
        <p:txBody>
          <a:bodyPr/>
          <a:lstStyle/>
          <a:p>
            <a:pPr marL="0" lvl="0" indent="0">
              <a:buNone/>
            </a:pPr>
            <a:r>
              <a:rPr lang="en-GB"/>
              <a:t>The pandemic has significantly shifted social norms from one in which facetime and interpersonal interactions has been synergized into creating a hybrid environment whereby:</a:t>
            </a:r>
          </a:p>
          <a:p>
            <a:pPr lvl="1"/>
            <a:r>
              <a:rPr lang="en-GB"/>
              <a:t>Workplaces have adopted permanent hybrid WFH regimes </a:t>
            </a:r>
          </a:p>
          <a:p>
            <a:pPr lvl="1"/>
            <a:r>
              <a:rPr lang="en-GB"/>
              <a:t>GPs and doctors utilizing telephone and online appointments rather than in person meetings for non-urgent queries </a:t>
            </a:r>
          </a:p>
          <a:p>
            <a:pPr marL="457200" lvl="1" indent="0">
              <a:buNone/>
            </a:pP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F1423-C956-DC4D-2821-614E7896B1EF}"/>
              </a:ext>
            </a:extLst>
          </p:cNvPr>
          <p:cNvSpPr txBox="1">
            <a:spLocks noGrp="1"/>
          </p:cNvSpPr>
          <p:nvPr>
            <p:ph type="title"/>
          </p:nvPr>
        </p:nvSpPr>
        <p:spPr/>
        <p:txBody>
          <a:bodyPr/>
          <a:lstStyle/>
          <a:p>
            <a:pPr lvl="0"/>
            <a:r>
              <a:rPr lang="en-GB"/>
              <a:t>References</a:t>
            </a:r>
          </a:p>
        </p:txBody>
      </p:sp>
      <p:sp>
        <p:nvSpPr>
          <p:cNvPr id="3" name="Content Placeholder 2">
            <a:extLst>
              <a:ext uri="{FF2B5EF4-FFF2-40B4-BE49-F238E27FC236}">
                <a16:creationId xmlns:a16="http://schemas.microsoft.com/office/drawing/2014/main" id="{56D48655-A766-1961-0229-E765A7045B06}"/>
              </a:ext>
            </a:extLst>
          </p:cNvPr>
          <p:cNvSpPr txBox="1">
            <a:spLocks noGrp="1"/>
          </p:cNvSpPr>
          <p:nvPr>
            <p:ph idx="1"/>
          </p:nvPr>
        </p:nvSpPr>
        <p:spPr/>
        <p:txBody>
          <a:bodyPr/>
          <a:lstStyle/>
          <a:p>
            <a:pPr marL="0" lvl="0" indent="0">
              <a:lnSpc>
                <a:spcPct val="80000"/>
              </a:lnSpc>
              <a:buNone/>
            </a:pPr>
            <a:r>
              <a:rPr lang="en-GB" sz="2600"/>
              <a:t>Panner, M (2021) The Future of Healthcare is in the cloud(online)</a:t>
            </a:r>
          </a:p>
          <a:p>
            <a:pPr marL="0" lvl="0" indent="0">
              <a:lnSpc>
                <a:spcPct val="80000"/>
              </a:lnSpc>
              <a:buNone/>
            </a:pPr>
            <a:r>
              <a:rPr lang="en-GB" sz="2600">
                <a:hlinkClick r:id="rId2"/>
              </a:rPr>
              <a:t>www.entrepreneur.com/article/363124</a:t>
            </a:r>
            <a:endParaRPr lang="en-GB" sz="2600"/>
          </a:p>
          <a:p>
            <a:pPr marL="0" lvl="0" indent="0">
              <a:lnSpc>
                <a:spcPct val="80000"/>
              </a:lnSpc>
              <a:buNone/>
            </a:pPr>
            <a:endParaRPr lang="en-GB" sz="2600"/>
          </a:p>
          <a:p>
            <a:pPr marL="0" lvl="0" indent="0">
              <a:lnSpc>
                <a:spcPct val="80000"/>
              </a:lnSpc>
              <a:buNone/>
            </a:pPr>
            <a:r>
              <a:rPr lang="en-GB" sz="2600">
                <a:solidFill>
                  <a:srgbClr val="212121"/>
                </a:solidFill>
                <a:latin typeface="Roboto" pitchFamily="2"/>
              </a:rPr>
              <a:t>Saher R, Anjum M. Role of technology in COVID-19 pandemic. Researches and Applications of Artificial Intelligence to Mitigate Pandemics. 2021:109–38. (online)</a:t>
            </a:r>
          </a:p>
          <a:p>
            <a:pPr marL="0" lvl="0" indent="0">
              <a:lnSpc>
                <a:spcPct val="80000"/>
              </a:lnSpc>
              <a:buNone/>
            </a:pPr>
            <a:r>
              <a:rPr lang="en-GB" sz="2600">
                <a:solidFill>
                  <a:srgbClr val="212121"/>
                </a:solidFill>
                <a:latin typeface="Roboto" pitchFamily="2"/>
                <a:hlinkClick r:id="rId3"/>
              </a:rPr>
              <a:t>https://www.ncbi.nlm.nih.gov/pmc/articles/PMC8084752/</a:t>
            </a:r>
            <a:endParaRPr lang="en-GB" sz="2600">
              <a:solidFill>
                <a:srgbClr val="212121"/>
              </a:solidFill>
              <a:latin typeface="Roboto" pitchFamily="2"/>
            </a:endParaRPr>
          </a:p>
          <a:p>
            <a:pPr marL="0" lvl="0" indent="0">
              <a:lnSpc>
                <a:spcPct val="80000"/>
              </a:lnSpc>
              <a:buNone/>
            </a:pPr>
            <a:endParaRPr lang="en-GB" sz="2600">
              <a:solidFill>
                <a:srgbClr val="212121"/>
              </a:solidFill>
              <a:latin typeface="Roboto" pitchFamily="2"/>
            </a:endParaRPr>
          </a:p>
          <a:p>
            <a:pPr marL="0" lvl="0" indent="0">
              <a:lnSpc>
                <a:spcPct val="80000"/>
              </a:lnSpc>
              <a:buNone/>
            </a:pPr>
            <a:r>
              <a:rPr lang="en-GB" sz="2600">
                <a:solidFill>
                  <a:srgbClr val="1C1D1E"/>
                </a:solidFill>
                <a:latin typeface="Open Sans" pitchFamily="34"/>
              </a:rPr>
              <a:t>Vargo, D, Zhu, L, Benwell, B, Yan, Z. Digital technology use during COVID-19 pandemic: A rapid review. </a:t>
            </a:r>
            <a:r>
              <a:rPr lang="en-GB" sz="2600" i="1">
                <a:solidFill>
                  <a:srgbClr val="1C1D1E"/>
                </a:solidFill>
                <a:latin typeface="Open Sans" pitchFamily="34"/>
              </a:rPr>
              <a:t>Hum Behav &amp; Emerg Tech</a:t>
            </a:r>
            <a:r>
              <a:rPr lang="en-GB" sz="2600">
                <a:solidFill>
                  <a:srgbClr val="1C1D1E"/>
                </a:solidFill>
                <a:latin typeface="Open Sans" pitchFamily="34"/>
              </a:rPr>
              <a:t>. 2021; 3: 13– 24. (online)   </a:t>
            </a:r>
            <a:r>
              <a:rPr lang="en-GB" sz="2600">
                <a:solidFill>
                  <a:srgbClr val="005274"/>
                </a:solidFill>
                <a:latin typeface="Open Sans" pitchFamily="34"/>
                <a:hlinkClick r:id="rId4"/>
              </a:rPr>
              <a:t>https://doi.org/10.1002/hbe2.242</a:t>
            </a:r>
            <a:endParaRPr lang="en-GB" sz="2600">
              <a:solidFill>
                <a:srgbClr val="212121"/>
              </a:solidFill>
              <a:latin typeface="Roboto" pitchFamily="2"/>
            </a:endParaRPr>
          </a:p>
          <a:p>
            <a:pPr marL="0" lvl="0" indent="0">
              <a:lnSpc>
                <a:spcPct val="80000"/>
              </a:lnSpc>
              <a:buNone/>
            </a:pPr>
            <a:endParaRPr lang="en-GB" sz="2600">
              <a:solidFill>
                <a:srgbClr val="212121"/>
              </a:solidFill>
              <a:latin typeface="Roboto" pitchFamily="2"/>
            </a:endParaRPr>
          </a:p>
          <a:p>
            <a:pPr marL="0" lvl="0" indent="0">
              <a:lnSpc>
                <a:spcPct val="80000"/>
              </a:lnSpc>
              <a:buNone/>
            </a:pPr>
            <a:endParaRPr lang="en-GB" sz="26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2972</TotalTime>
  <Words>845</Words>
  <Application>Microsoft Office PowerPoint</Application>
  <PresentationFormat>Widescreen</PresentationFormat>
  <Paragraphs>75</Paragraphs>
  <Slides>11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Open Sans</vt:lpstr>
      <vt:lpstr>Roboto</vt:lpstr>
      <vt:lpstr>Office Theme</vt:lpstr>
      <vt:lpstr>Name: Rahee Rahman student ID: 2129645 Module code: LCHS:4002 The Use of Contemporary Technology in Healthcare The Use of Technology During Pandemic  Group leader: Amitave Banik</vt:lpstr>
      <vt:lpstr>Overview  </vt:lpstr>
      <vt:lpstr>Introduction to Cloud Computing</vt:lpstr>
      <vt:lpstr>Advantages &amp; Disadvantages of Cloud Computing                                                                                    </vt:lpstr>
      <vt:lpstr>Conclusion:  </vt:lpstr>
      <vt:lpstr>Reference </vt:lpstr>
      <vt:lpstr>The Use of Technology During Pandemic</vt:lpstr>
      <vt:lpstr>PowerPoint Presentation</vt:lpstr>
      <vt:lpstr>Healthcare Adaptations During Pandemic</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Name:Rahee Rahman student ID:2129645 Module: Digital Skills and method Module Cod: Group:2 Group Leader: Amitave Banik</dc:title>
  <dc:creator>Rahee Rahman (2129645)</dc:creator>
  <cp:lastModifiedBy>Amitave Banik</cp:lastModifiedBy>
  <cp:revision>19</cp:revision>
  <dcterms:created xsi:type="dcterms:W3CDTF">2022-07-12T20:14:02Z</dcterms:created>
  <dcterms:modified xsi:type="dcterms:W3CDTF">2022-08-17T10:24:04Z</dcterms:modified>
</cp:coreProperties>
</file>