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embeddedFontLst>
    <p:embeddedFont>
      <p:font typeface="Calibri (MS)" panose="020B0604020202020204" charset="0"/>
      <p:regular r:id="rId15"/>
    </p:embeddedFont>
    <p:embeddedFont>
      <p:font typeface="Calibri (MS) Bold" panose="020B0604020202020204" charset="0"/>
      <p:regular r:id="rId16"/>
    </p:embeddedFont>
    <p:embeddedFont>
      <p:font typeface="Calibri (MS) Italics" panose="020B0604020202020204" charset="0"/>
      <p:regular r:id="rId17"/>
    </p:embeddedFont>
    <p:embeddedFont>
      <p:font typeface="Cambria Bold" panose="02040803050406030204" pitchFamily="18" charset="0"/>
      <p:regular r:id="rId18"/>
      <p:bold r:id="rId19"/>
    </p:embeddedFont>
    <p:embeddedFont>
      <p:font typeface="TT Rounds Condense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2" autoAdjust="0"/>
    <p:restoredTop sz="94622" autoAdjust="0"/>
  </p:normalViewPr>
  <p:slideViewPr>
    <p:cSldViewPr>
      <p:cViewPr varScale="1">
        <p:scale>
          <a:sx n="46" d="100"/>
          <a:sy n="46" d="100"/>
        </p:scale>
        <p:origin x="78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083B9-5FA6-4C9D-A4F6-03E9C7998038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5C3730-D163-4CFC-9842-EEFCDF4CEB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029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5993C-5BAD-4E2C-8C9A-FB3321E13618}" type="datetime1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8BB7E-E37F-4A38-AABF-EE9F44AA37B5}" type="datetime1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3DFE-7B1B-4CD1-B766-D4F0803947DE}" type="datetime1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85443-C660-4593-86F0-1FE2711E0169}" type="datetime1">
              <a:rPr lang="en-US" smtClean="0"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6A2F5-E2EC-49D5-8BF2-4EFD90B280CB}" type="datetime1">
              <a:rPr lang="en-US" smtClean="0"/>
              <a:t>10/10/2026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894CF-782A-4031-AB52-B017A9858AC7}" type="datetime1">
              <a:rPr lang="en-US" smtClean="0"/>
              <a:t>10/10/2026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FCF19-7DEA-41C9-B484-CFE3DF2463BD}" type="datetime1">
              <a:rPr lang="en-US" smtClean="0"/>
              <a:t>10/10/2026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0AB6C-F42C-47A0-A5D1-FE9247053E21}" type="datetime1">
              <a:rPr lang="en-US" smtClean="0"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DFC88-7AA0-4AC0-841B-6B00767BF588}" type="datetime1">
              <a:rPr lang="en-US" smtClean="0"/>
              <a:t>10/10/2026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3EF64-0548-473E-9EA7-F9B96812FA20}" type="datetime1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2B0BE-EC5D-4F63-92DE-3F84E8D6C43B}" type="datetime1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2E227-A25F-4BED-AA99-71F7D8ED438C}" type="datetime1">
              <a:rPr lang="en-US" smtClean="0"/>
              <a:t>10/10/2026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acamh.onlinelibrary.wiley.com/doi/abs/10.1111/jcpp.13720" TargetMode="External"/><Relationship Id="rId3" Type="http://schemas.openxmlformats.org/officeDocument/2006/relationships/hyperlink" Target="https://doi.org/10.3390/brainsci12020174" TargetMode="External"/><Relationship Id="rId7" Type="http://schemas.openxmlformats.org/officeDocument/2006/relationships/hyperlink" Target="https://academic.oup.com/bjsw/article-abstract/53/1/100/663138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iles.froebel.org.uk/production/documents/Froebel-Trust-PDF-Research-Highlight-Book-One.pdf" TargetMode="External"/><Relationship Id="rId5" Type="http://schemas.openxmlformats.org/officeDocument/2006/relationships/hyperlink" Target="https://dera.ioe.ac.uk/id/eprint/39980/" TargetMode="External"/><Relationship Id="rId4" Type="http://schemas.openxmlformats.org/officeDocument/2006/relationships/hyperlink" Target="https://pesquisa.bvsalud.org/portal/resource/pt/psa-52618" TargetMode="External"/><Relationship Id="rId9" Type="http://schemas.openxmlformats.org/officeDocument/2006/relationships/hyperlink" Target="https://www.tandfonline.com/doi/abs/10.1080/14616734.2020.180076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673383" y="2440965"/>
            <a:ext cx="12941235" cy="5405071"/>
          </a:xfrm>
          <a:custGeom>
            <a:avLst/>
            <a:gdLst/>
            <a:ahLst/>
            <a:cxnLst/>
            <a:rect l="l" t="t" r="r" b="b"/>
            <a:pathLst>
              <a:path w="12941235" h="5405071">
                <a:moveTo>
                  <a:pt x="0" y="0"/>
                </a:moveTo>
                <a:lnTo>
                  <a:pt x="12941234" y="0"/>
                </a:lnTo>
                <a:lnTo>
                  <a:pt x="12941234" y="5405070"/>
                </a:lnTo>
                <a:lnTo>
                  <a:pt x="0" y="540507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5730198-C766-4238-A5EA-EBD7C7FB7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231216" y="3607984"/>
            <a:ext cx="12939827" cy="3581400"/>
            <a:chOff x="0" y="0"/>
            <a:chExt cx="17253102" cy="47752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253099" cy="4775200"/>
            </a:xfrm>
            <a:custGeom>
              <a:avLst/>
              <a:gdLst/>
              <a:ahLst/>
              <a:cxnLst/>
              <a:rect l="l" t="t" r="r" b="b"/>
              <a:pathLst>
                <a:path w="17253099" h="4775200">
                  <a:moveTo>
                    <a:pt x="0" y="0"/>
                  </a:moveTo>
                  <a:lnTo>
                    <a:pt x="17253099" y="0"/>
                  </a:lnTo>
                  <a:lnTo>
                    <a:pt x="17253099" y="4775200"/>
                  </a:lnTo>
                  <a:lnTo>
                    <a:pt x="0" y="477520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0400" b="-20400"/>
              </a:stretch>
            </a:blipFill>
          </p:spPr>
        </p:sp>
        <p:sp>
          <p:nvSpPr>
            <p:cNvPr id="4" name="TextBox 4"/>
            <p:cNvSpPr txBox="1"/>
            <p:nvPr/>
          </p:nvSpPr>
          <p:spPr>
            <a:xfrm>
              <a:off x="0" y="95250"/>
              <a:ext cx="17253102" cy="4679950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9720"/>
                </a:lnSpc>
              </a:pPr>
              <a:r>
                <a:rPr lang="en-US" sz="9000" spc="-54">
                  <a:solidFill>
                    <a:srgbClr val="000000"/>
                  </a:solidFill>
                  <a:latin typeface="TT Rounds Condensed"/>
                  <a:ea typeface="TT Rounds Condensed"/>
                  <a:cs typeface="TT Rounds Condensed"/>
                  <a:sym typeface="TT Rounds Condensed"/>
                </a:rPr>
                <a:t>Applying Attachment Theory in Practice</a:t>
              </a:r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0298697" y="7729433"/>
            <a:ext cx="7366235" cy="2253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3600" u="sng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Student Name </a:t>
            </a:r>
            <a:r>
              <a:rPr lang="en-US" sz="36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: Joni B Robarobalevu</a:t>
            </a:r>
          </a:p>
          <a:p>
            <a:pPr algn="ctr">
              <a:lnSpc>
                <a:spcPts val="3499"/>
              </a:lnSpc>
            </a:pPr>
            <a:r>
              <a:rPr lang="en-US" sz="3600" u="sng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Module Code </a:t>
            </a:r>
            <a:r>
              <a:rPr lang="en-US" sz="36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:LCHS 4010</a:t>
            </a:r>
          </a:p>
          <a:p>
            <a:pPr algn="ctr">
              <a:lnSpc>
                <a:spcPts val="3499"/>
              </a:lnSpc>
            </a:pPr>
            <a:r>
              <a:rPr lang="en-US" sz="3600" u="sng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Word Count </a:t>
            </a:r>
            <a:r>
              <a:rPr lang="en-US" sz="36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: 10 mins Presentation</a:t>
            </a:r>
          </a:p>
          <a:p>
            <a:pPr algn="ctr">
              <a:lnSpc>
                <a:spcPts val="3499"/>
              </a:lnSpc>
            </a:pPr>
            <a:r>
              <a:rPr lang="en-US" sz="3600" u="sng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Date</a:t>
            </a:r>
            <a:r>
              <a:rPr lang="en-US" sz="36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: Monday 12</a:t>
            </a:r>
            <a:r>
              <a:rPr lang="en-US" sz="3600" baseline="300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th</a:t>
            </a:r>
            <a:r>
              <a:rPr lang="en-US" sz="3600" dirty="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October 2026,10am</a:t>
            </a:r>
          </a:p>
          <a:p>
            <a:pPr algn="ctr">
              <a:lnSpc>
                <a:spcPts val="3499"/>
              </a:lnSpc>
            </a:pPr>
            <a:endParaRPr lang="en-US" sz="3600" dirty="0">
              <a:solidFill>
                <a:srgbClr val="000000"/>
              </a:solidFill>
              <a:latin typeface="Calibri (MS)"/>
              <a:ea typeface="Calibri (MS)"/>
              <a:cs typeface="Calibri (MS)"/>
              <a:sym typeface="Calibri (MS)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648424" y="1015241"/>
            <a:ext cx="5959878" cy="9154497"/>
            <a:chOff x="0" y="0"/>
            <a:chExt cx="7946504" cy="1220599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946517" cy="12205970"/>
            </a:xfrm>
            <a:custGeom>
              <a:avLst/>
              <a:gdLst/>
              <a:ahLst/>
              <a:cxnLst/>
              <a:rect l="l" t="t" r="r" b="b"/>
              <a:pathLst>
                <a:path w="7946517" h="12205970">
                  <a:moveTo>
                    <a:pt x="0" y="0"/>
                  </a:moveTo>
                  <a:lnTo>
                    <a:pt x="7946517" y="0"/>
                  </a:lnTo>
                  <a:lnTo>
                    <a:pt x="7946517" y="12205970"/>
                  </a:lnTo>
                  <a:lnTo>
                    <a:pt x="0" y="122059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4137" r="-24137"/>
              </a:stretch>
            </a:blipFill>
          </p:spPr>
        </p:sp>
      </p:grp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F58B489-F4BA-FBE7-83E6-E310955D4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317BB41-3EA3-3DF9-B972-9741F4492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1AD5F-1DA6-4675-BECB-B77F39629464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F4B183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The Scenario: Meet Shona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1783080"/>
            <a:ext cx="754380" cy="82296"/>
            <a:chOff x="0" y="0"/>
            <a:chExt cx="1005840" cy="1097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05840" cy="109728"/>
            </a:xfrm>
            <a:custGeom>
              <a:avLst/>
              <a:gdLst/>
              <a:ahLst/>
              <a:cxnLst/>
              <a:rect l="l" t="t" r="r" b="b"/>
              <a:pathLst>
                <a:path w="1005840" h="109728">
                  <a:moveTo>
                    <a:pt x="0" y="0"/>
                  </a:moveTo>
                  <a:lnTo>
                    <a:pt x="1005840" y="0"/>
                  </a:lnTo>
                  <a:lnTo>
                    <a:pt x="1005840" y="109728"/>
                  </a:lnTo>
                  <a:lnTo>
                    <a:pt x="0" y="109728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7145000" y="9806940"/>
            <a:ext cx="548640" cy="411480"/>
            <a:chOff x="0" y="0"/>
            <a:chExt cx="731520" cy="548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31520" cy="548640"/>
            </a:xfrm>
            <a:custGeom>
              <a:avLst/>
              <a:gdLst/>
              <a:ahLst/>
              <a:cxnLst/>
              <a:rect l="l" t="t" r="r" b="b"/>
              <a:pathLst>
                <a:path w="731520" h="548640">
                  <a:moveTo>
                    <a:pt x="0" y="0"/>
                  </a:moveTo>
                  <a:lnTo>
                    <a:pt x="731520" y="0"/>
                  </a:lnTo>
                  <a:lnTo>
                    <a:pt x="731520" y="548640"/>
                  </a:lnTo>
                  <a:lnTo>
                    <a:pt x="0" y="5486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46227" r="-46227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31520" cy="57721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r">
                <a:lnSpc>
                  <a:spcPts val="1620"/>
                </a:lnSpc>
              </a:pPr>
              <a:r>
                <a:rPr lang="en-US" sz="1350">
                  <a:solidFill>
                    <a:srgbClr val="8A9A96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2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36756" y="2750725"/>
            <a:ext cx="9616831" cy="850649"/>
            <a:chOff x="0" y="0"/>
            <a:chExt cx="12822441" cy="113419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2822428" cy="1134237"/>
            </a:xfrm>
            <a:custGeom>
              <a:avLst/>
              <a:gdLst/>
              <a:ahLst/>
              <a:cxnLst/>
              <a:rect l="l" t="t" r="r" b="b"/>
              <a:pathLst>
                <a:path w="12822428" h="1134237">
                  <a:moveTo>
                    <a:pt x="0" y="0"/>
                  </a:moveTo>
                  <a:lnTo>
                    <a:pt x="12822428" y="0"/>
                  </a:lnTo>
                  <a:lnTo>
                    <a:pt x="12822428" y="1134237"/>
                  </a:lnTo>
                  <a:lnTo>
                    <a:pt x="0" y="1134237"/>
                  </a:lnTo>
                  <a:close/>
                </a:path>
              </a:pathLst>
            </a:custGeom>
            <a:solidFill>
              <a:srgbClr val="D5E3CF">
                <a:alpha val="80784"/>
              </a:srgbClr>
            </a:solidFill>
            <a:ln w="19050" cap="sq">
              <a:solidFill>
                <a:srgbClr val="70AD47"/>
              </a:solidFill>
              <a:prstDash val="solid"/>
              <a:miter/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816645" y="2263645"/>
            <a:ext cx="8307524" cy="993210"/>
            <a:chOff x="0" y="0"/>
            <a:chExt cx="11076699" cy="132428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1076686" cy="1324229"/>
            </a:xfrm>
            <a:custGeom>
              <a:avLst/>
              <a:gdLst/>
              <a:ahLst/>
              <a:cxnLst/>
              <a:rect l="l" t="t" r="r" b="b"/>
              <a:pathLst>
                <a:path w="11076686" h="1324229">
                  <a:moveTo>
                    <a:pt x="0" y="220726"/>
                  </a:moveTo>
                  <a:cubicBezTo>
                    <a:pt x="0" y="98806"/>
                    <a:pt x="98806" y="0"/>
                    <a:pt x="220726" y="0"/>
                  </a:cubicBezTo>
                  <a:lnTo>
                    <a:pt x="10855960" y="0"/>
                  </a:lnTo>
                  <a:cubicBezTo>
                    <a:pt x="10977880" y="0"/>
                    <a:pt x="11076686" y="98806"/>
                    <a:pt x="11076686" y="220726"/>
                  </a:cubicBezTo>
                  <a:lnTo>
                    <a:pt x="11076686" y="1103503"/>
                  </a:lnTo>
                  <a:cubicBezTo>
                    <a:pt x="11076686" y="1225423"/>
                    <a:pt x="10977880" y="1324229"/>
                    <a:pt x="10855960" y="1324229"/>
                  </a:cubicBezTo>
                  <a:lnTo>
                    <a:pt x="220726" y="1324229"/>
                  </a:lnTo>
                  <a:cubicBezTo>
                    <a:pt x="98806" y="1324229"/>
                    <a:pt x="0" y="1225423"/>
                    <a:pt x="0" y="1103503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659C3F"/>
              </a:solidFill>
              <a:prstDash val="solid"/>
              <a:miter/>
            </a:ln>
          </p:spPr>
        </p:sp>
      </p:grpSp>
      <p:grpSp>
        <p:nvGrpSpPr>
          <p:cNvPr id="16" name="Group 16"/>
          <p:cNvGrpSpPr/>
          <p:nvPr/>
        </p:nvGrpSpPr>
        <p:grpSpPr>
          <a:xfrm>
            <a:off x="864203" y="2311194"/>
            <a:ext cx="8212417" cy="898103"/>
            <a:chOff x="0" y="0"/>
            <a:chExt cx="10949889" cy="119747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949892" cy="1197468"/>
            </a:xfrm>
            <a:custGeom>
              <a:avLst/>
              <a:gdLst/>
              <a:ahLst/>
              <a:cxnLst/>
              <a:rect l="l" t="t" r="r" b="b"/>
              <a:pathLst>
                <a:path w="10949892" h="1197468">
                  <a:moveTo>
                    <a:pt x="0" y="0"/>
                  </a:moveTo>
                  <a:lnTo>
                    <a:pt x="10949892" y="0"/>
                  </a:lnTo>
                  <a:lnTo>
                    <a:pt x="10949892" y="1197468"/>
                  </a:lnTo>
                  <a:lnTo>
                    <a:pt x="0" y="119746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28175" b="-128175"/>
              </a:stretch>
            </a:blipFill>
          </p:spPr>
        </p:sp>
        <p:sp>
          <p:nvSpPr>
            <p:cNvPr id="18" name="TextBox 18"/>
            <p:cNvSpPr txBox="1"/>
            <p:nvPr/>
          </p:nvSpPr>
          <p:spPr>
            <a:xfrm>
              <a:off x="0" y="-19050"/>
              <a:ext cx="10949889" cy="121652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 3-year-old child who has recently joined an early years nursery setting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336756" y="4247607"/>
            <a:ext cx="9616831" cy="850649"/>
            <a:chOff x="0" y="0"/>
            <a:chExt cx="12822441" cy="113419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2822428" cy="1134237"/>
            </a:xfrm>
            <a:custGeom>
              <a:avLst/>
              <a:gdLst/>
              <a:ahLst/>
              <a:cxnLst/>
              <a:rect l="l" t="t" r="r" b="b"/>
              <a:pathLst>
                <a:path w="12822428" h="1134237">
                  <a:moveTo>
                    <a:pt x="0" y="0"/>
                  </a:moveTo>
                  <a:lnTo>
                    <a:pt x="12822428" y="0"/>
                  </a:lnTo>
                  <a:lnTo>
                    <a:pt x="12822428" y="1134237"/>
                  </a:lnTo>
                  <a:lnTo>
                    <a:pt x="0" y="1134237"/>
                  </a:lnTo>
                  <a:close/>
                </a:path>
              </a:pathLst>
            </a:custGeom>
            <a:solidFill>
              <a:srgbClr val="D5E3CF">
                <a:alpha val="80784"/>
              </a:srgbClr>
            </a:solidFill>
            <a:ln w="19050" cap="sq">
              <a:solidFill>
                <a:srgbClr val="70AD47"/>
              </a:solidFill>
              <a:prstDash val="solid"/>
              <a:miter/>
            </a:ln>
          </p:spPr>
        </p:sp>
      </p:grpSp>
      <p:grpSp>
        <p:nvGrpSpPr>
          <p:cNvPr id="21" name="Group 21"/>
          <p:cNvGrpSpPr/>
          <p:nvPr/>
        </p:nvGrpSpPr>
        <p:grpSpPr>
          <a:xfrm>
            <a:off x="816645" y="3760527"/>
            <a:ext cx="8692629" cy="993210"/>
            <a:chOff x="0" y="0"/>
            <a:chExt cx="11590172" cy="132428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11590147" cy="1324229"/>
            </a:xfrm>
            <a:custGeom>
              <a:avLst/>
              <a:gdLst/>
              <a:ahLst/>
              <a:cxnLst/>
              <a:rect l="l" t="t" r="r" b="b"/>
              <a:pathLst>
                <a:path w="11590147" h="1324229">
                  <a:moveTo>
                    <a:pt x="0" y="220726"/>
                  </a:moveTo>
                  <a:cubicBezTo>
                    <a:pt x="0" y="98806"/>
                    <a:pt x="98806" y="0"/>
                    <a:pt x="220726" y="0"/>
                  </a:cubicBezTo>
                  <a:lnTo>
                    <a:pt x="11369421" y="0"/>
                  </a:lnTo>
                  <a:cubicBezTo>
                    <a:pt x="11491340" y="0"/>
                    <a:pt x="11590147" y="98806"/>
                    <a:pt x="11590147" y="220726"/>
                  </a:cubicBezTo>
                  <a:lnTo>
                    <a:pt x="11590147" y="1103503"/>
                  </a:lnTo>
                  <a:cubicBezTo>
                    <a:pt x="11590147" y="1225423"/>
                    <a:pt x="11491340" y="1324229"/>
                    <a:pt x="11369421" y="1324229"/>
                  </a:cubicBezTo>
                  <a:lnTo>
                    <a:pt x="220726" y="1324229"/>
                  </a:lnTo>
                  <a:cubicBezTo>
                    <a:pt x="98806" y="1324229"/>
                    <a:pt x="0" y="1225423"/>
                    <a:pt x="0" y="1103503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659C3F"/>
              </a:solidFill>
              <a:prstDash val="solid"/>
              <a:miter/>
            </a:ln>
          </p:spPr>
        </p:sp>
      </p:grpSp>
      <p:grpSp>
        <p:nvGrpSpPr>
          <p:cNvPr id="23" name="Group 23"/>
          <p:cNvGrpSpPr/>
          <p:nvPr/>
        </p:nvGrpSpPr>
        <p:grpSpPr>
          <a:xfrm>
            <a:off x="864203" y="3808076"/>
            <a:ext cx="8597522" cy="898103"/>
            <a:chOff x="0" y="0"/>
            <a:chExt cx="11463363" cy="119747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1463360" cy="1197468"/>
            </a:xfrm>
            <a:custGeom>
              <a:avLst/>
              <a:gdLst/>
              <a:ahLst/>
              <a:cxnLst/>
              <a:rect l="l" t="t" r="r" b="b"/>
              <a:pathLst>
                <a:path w="11463360" h="1197468">
                  <a:moveTo>
                    <a:pt x="0" y="0"/>
                  </a:moveTo>
                  <a:lnTo>
                    <a:pt x="11463360" y="0"/>
                  </a:lnTo>
                  <a:lnTo>
                    <a:pt x="11463360" y="1197468"/>
                  </a:lnTo>
                  <a:lnTo>
                    <a:pt x="0" y="119746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36530" b="-136530"/>
              </a:stretch>
            </a:blipFill>
          </p:spPr>
        </p:sp>
        <p:sp>
          <p:nvSpPr>
            <p:cNvPr id="25" name="TextBox 25"/>
            <p:cNvSpPr txBox="1"/>
            <p:nvPr/>
          </p:nvSpPr>
          <p:spPr>
            <a:xfrm>
              <a:off x="0" y="-19050"/>
              <a:ext cx="11463363" cy="121652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Shows signs of anxiety when left by her parents/carers at drop-off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336756" y="5744480"/>
            <a:ext cx="9616831" cy="850649"/>
            <a:chOff x="0" y="0"/>
            <a:chExt cx="12822441" cy="1134199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2822428" cy="1134237"/>
            </a:xfrm>
            <a:custGeom>
              <a:avLst/>
              <a:gdLst/>
              <a:ahLst/>
              <a:cxnLst/>
              <a:rect l="l" t="t" r="r" b="b"/>
              <a:pathLst>
                <a:path w="12822428" h="1134237">
                  <a:moveTo>
                    <a:pt x="0" y="0"/>
                  </a:moveTo>
                  <a:lnTo>
                    <a:pt x="12822428" y="0"/>
                  </a:lnTo>
                  <a:lnTo>
                    <a:pt x="12822428" y="1134237"/>
                  </a:lnTo>
                  <a:lnTo>
                    <a:pt x="0" y="1134237"/>
                  </a:lnTo>
                  <a:close/>
                </a:path>
              </a:pathLst>
            </a:custGeom>
            <a:solidFill>
              <a:srgbClr val="D5E3CF">
                <a:alpha val="80784"/>
              </a:srgbClr>
            </a:solidFill>
            <a:ln w="19050" cap="sq">
              <a:solidFill>
                <a:srgbClr val="70AD47"/>
              </a:solidFill>
              <a:prstDash val="solid"/>
              <a:miter/>
            </a:ln>
          </p:spPr>
        </p:sp>
      </p:grpSp>
      <p:grpSp>
        <p:nvGrpSpPr>
          <p:cNvPr id="28" name="Group 28"/>
          <p:cNvGrpSpPr/>
          <p:nvPr/>
        </p:nvGrpSpPr>
        <p:grpSpPr>
          <a:xfrm>
            <a:off x="816645" y="5257400"/>
            <a:ext cx="9077658" cy="993210"/>
            <a:chOff x="0" y="0"/>
            <a:chExt cx="12103544" cy="132428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2103608" cy="1324229"/>
            </a:xfrm>
            <a:custGeom>
              <a:avLst/>
              <a:gdLst/>
              <a:ahLst/>
              <a:cxnLst/>
              <a:rect l="l" t="t" r="r" b="b"/>
              <a:pathLst>
                <a:path w="12103608" h="1324229">
                  <a:moveTo>
                    <a:pt x="0" y="220726"/>
                  </a:moveTo>
                  <a:cubicBezTo>
                    <a:pt x="0" y="98806"/>
                    <a:pt x="98806" y="0"/>
                    <a:pt x="220726" y="0"/>
                  </a:cubicBezTo>
                  <a:lnTo>
                    <a:pt x="11882882" y="0"/>
                  </a:lnTo>
                  <a:cubicBezTo>
                    <a:pt x="12004801" y="0"/>
                    <a:pt x="12103608" y="98806"/>
                    <a:pt x="12103608" y="220726"/>
                  </a:cubicBezTo>
                  <a:lnTo>
                    <a:pt x="12103608" y="1103503"/>
                  </a:lnTo>
                  <a:cubicBezTo>
                    <a:pt x="12103608" y="1225423"/>
                    <a:pt x="12004801" y="1324229"/>
                    <a:pt x="11882882" y="1324229"/>
                  </a:cubicBezTo>
                  <a:lnTo>
                    <a:pt x="220726" y="1324229"/>
                  </a:lnTo>
                  <a:cubicBezTo>
                    <a:pt x="98806" y="1324229"/>
                    <a:pt x="0" y="1225423"/>
                    <a:pt x="0" y="1103503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659C3F"/>
              </a:solidFill>
              <a:prstDash val="solid"/>
              <a:miter/>
            </a:ln>
          </p:spPr>
        </p:sp>
      </p:grpSp>
      <p:grpSp>
        <p:nvGrpSpPr>
          <p:cNvPr id="30" name="Group 30"/>
          <p:cNvGrpSpPr/>
          <p:nvPr/>
        </p:nvGrpSpPr>
        <p:grpSpPr>
          <a:xfrm>
            <a:off x="864203" y="5304958"/>
            <a:ext cx="8982551" cy="898103"/>
            <a:chOff x="0" y="0"/>
            <a:chExt cx="11976735" cy="119747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11976738" cy="1197468"/>
            </a:xfrm>
            <a:custGeom>
              <a:avLst/>
              <a:gdLst/>
              <a:ahLst/>
              <a:cxnLst/>
              <a:rect l="l" t="t" r="r" b="b"/>
              <a:pathLst>
                <a:path w="11976738" h="1197468">
                  <a:moveTo>
                    <a:pt x="0" y="0"/>
                  </a:moveTo>
                  <a:lnTo>
                    <a:pt x="11976738" y="0"/>
                  </a:lnTo>
                  <a:lnTo>
                    <a:pt x="11976738" y="1197468"/>
                  </a:lnTo>
                  <a:lnTo>
                    <a:pt x="0" y="119746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44883" b="-144883"/>
              </a:stretch>
            </a:blipFill>
          </p:spPr>
        </p:sp>
        <p:sp>
          <p:nvSpPr>
            <p:cNvPr id="32" name="TextBox 32"/>
            <p:cNvSpPr txBox="1"/>
            <p:nvPr/>
          </p:nvSpPr>
          <p:spPr>
            <a:xfrm>
              <a:off x="0" y="-19050"/>
              <a:ext cx="11976735" cy="121652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Displays limited verbal communication with staff and peers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336756" y="7241362"/>
            <a:ext cx="9616831" cy="850649"/>
            <a:chOff x="0" y="0"/>
            <a:chExt cx="12822441" cy="1134199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12822428" cy="1134237"/>
            </a:xfrm>
            <a:custGeom>
              <a:avLst/>
              <a:gdLst/>
              <a:ahLst/>
              <a:cxnLst/>
              <a:rect l="l" t="t" r="r" b="b"/>
              <a:pathLst>
                <a:path w="12822428" h="1134237">
                  <a:moveTo>
                    <a:pt x="0" y="0"/>
                  </a:moveTo>
                  <a:lnTo>
                    <a:pt x="12822428" y="0"/>
                  </a:lnTo>
                  <a:lnTo>
                    <a:pt x="12822428" y="1134237"/>
                  </a:lnTo>
                  <a:lnTo>
                    <a:pt x="0" y="1134237"/>
                  </a:lnTo>
                  <a:close/>
                </a:path>
              </a:pathLst>
            </a:custGeom>
            <a:solidFill>
              <a:srgbClr val="D5E3CF">
                <a:alpha val="80784"/>
              </a:srgbClr>
            </a:solidFill>
            <a:ln w="19050" cap="sq">
              <a:solidFill>
                <a:srgbClr val="70AD47"/>
              </a:solidFill>
              <a:prstDash val="solid"/>
              <a:miter/>
            </a:ln>
          </p:spPr>
        </p:sp>
      </p:grpSp>
      <p:grpSp>
        <p:nvGrpSpPr>
          <p:cNvPr id="35" name="Group 35"/>
          <p:cNvGrpSpPr/>
          <p:nvPr/>
        </p:nvGrpSpPr>
        <p:grpSpPr>
          <a:xfrm>
            <a:off x="816645" y="6754282"/>
            <a:ext cx="8544487" cy="993210"/>
            <a:chOff x="0" y="0"/>
            <a:chExt cx="11392649" cy="132428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11392662" cy="1324229"/>
            </a:xfrm>
            <a:custGeom>
              <a:avLst/>
              <a:gdLst/>
              <a:ahLst/>
              <a:cxnLst/>
              <a:rect l="l" t="t" r="r" b="b"/>
              <a:pathLst>
                <a:path w="11392662" h="1324229">
                  <a:moveTo>
                    <a:pt x="0" y="220726"/>
                  </a:moveTo>
                  <a:cubicBezTo>
                    <a:pt x="0" y="98806"/>
                    <a:pt x="98806" y="0"/>
                    <a:pt x="220726" y="0"/>
                  </a:cubicBezTo>
                  <a:lnTo>
                    <a:pt x="11171936" y="0"/>
                  </a:lnTo>
                  <a:cubicBezTo>
                    <a:pt x="11293856" y="0"/>
                    <a:pt x="11392662" y="98806"/>
                    <a:pt x="11392662" y="220726"/>
                  </a:cubicBezTo>
                  <a:lnTo>
                    <a:pt x="11392662" y="1103503"/>
                  </a:lnTo>
                  <a:cubicBezTo>
                    <a:pt x="11392662" y="1225423"/>
                    <a:pt x="11293856" y="1324229"/>
                    <a:pt x="11171936" y="1324229"/>
                  </a:cubicBezTo>
                  <a:lnTo>
                    <a:pt x="220726" y="1324229"/>
                  </a:lnTo>
                  <a:cubicBezTo>
                    <a:pt x="98806" y="1324229"/>
                    <a:pt x="0" y="1225423"/>
                    <a:pt x="0" y="1103503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659C3F"/>
              </a:solidFill>
              <a:prstDash val="solid"/>
              <a:miter/>
            </a:ln>
          </p:spPr>
        </p:sp>
      </p:grpSp>
      <p:grpSp>
        <p:nvGrpSpPr>
          <p:cNvPr id="37" name="Group 37"/>
          <p:cNvGrpSpPr/>
          <p:nvPr/>
        </p:nvGrpSpPr>
        <p:grpSpPr>
          <a:xfrm>
            <a:off x="864203" y="6801841"/>
            <a:ext cx="8449380" cy="898103"/>
            <a:chOff x="0" y="0"/>
            <a:chExt cx="11265840" cy="1197470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11265838" cy="1197468"/>
            </a:xfrm>
            <a:custGeom>
              <a:avLst/>
              <a:gdLst/>
              <a:ahLst/>
              <a:cxnLst/>
              <a:rect l="l" t="t" r="r" b="b"/>
              <a:pathLst>
                <a:path w="11265838" h="1197468">
                  <a:moveTo>
                    <a:pt x="0" y="0"/>
                  </a:moveTo>
                  <a:lnTo>
                    <a:pt x="11265838" y="0"/>
                  </a:lnTo>
                  <a:lnTo>
                    <a:pt x="11265838" y="1197468"/>
                  </a:lnTo>
                  <a:lnTo>
                    <a:pt x="0" y="119746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33316" b="-133316"/>
              </a:stretch>
            </a:blipFill>
          </p:spPr>
        </p:sp>
        <p:sp>
          <p:nvSpPr>
            <p:cNvPr id="39" name="TextBox 39"/>
            <p:cNvSpPr txBox="1"/>
            <p:nvPr/>
          </p:nvSpPr>
          <p:spPr>
            <a:xfrm>
              <a:off x="0" y="-19050"/>
              <a:ext cx="11265840" cy="121652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Finds it difficult to engage confidently in group play</a:t>
              </a:r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336756" y="8738245"/>
            <a:ext cx="9616831" cy="850649"/>
            <a:chOff x="0" y="0"/>
            <a:chExt cx="12822441" cy="1134199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12822428" cy="1134237"/>
            </a:xfrm>
            <a:custGeom>
              <a:avLst/>
              <a:gdLst/>
              <a:ahLst/>
              <a:cxnLst/>
              <a:rect l="l" t="t" r="r" b="b"/>
              <a:pathLst>
                <a:path w="12822428" h="1134237">
                  <a:moveTo>
                    <a:pt x="0" y="0"/>
                  </a:moveTo>
                  <a:lnTo>
                    <a:pt x="12822428" y="0"/>
                  </a:lnTo>
                  <a:lnTo>
                    <a:pt x="12822428" y="1134237"/>
                  </a:lnTo>
                  <a:lnTo>
                    <a:pt x="0" y="1134237"/>
                  </a:lnTo>
                  <a:close/>
                </a:path>
              </a:pathLst>
            </a:custGeom>
            <a:solidFill>
              <a:srgbClr val="D5E3CF">
                <a:alpha val="80784"/>
              </a:srgbClr>
            </a:solidFill>
            <a:ln w="19050" cap="sq">
              <a:solidFill>
                <a:srgbClr val="70AD47"/>
              </a:solidFill>
              <a:prstDash val="solid"/>
              <a:miter/>
            </a:ln>
          </p:spPr>
        </p:sp>
      </p:grpSp>
      <p:grpSp>
        <p:nvGrpSpPr>
          <p:cNvPr id="42" name="Group 42"/>
          <p:cNvGrpSpPr/>
          <p:nvPr/>
        </p:nvGrpSpPr>
        <p:grpSpPr>
          <a:xfrm>
            <a:off x="793680" y="8251165"/>
            <a:ext cx="9157554" cy="993210"/>
            <a:chOff x="0" y="0"/>
            <a:chExt cx="12210072" cy="132428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12210034" cy="1324229"/>
            </a:xfrm>
            <a:custGeom>
              <a:avLst/>
              <a:gdLst/>
              <a:ahLst/>
              <a:cxnLst/>
              <a:rect l="l" t="t" r="r" b="b"/>
              <a:pathLst>
                <a:path w="12210034" h="1324229">
                  <a:moveTo>
                    <a:pt x="0" y="220726"/>
                  </a:moveTo>
                  <a:cubicBezTo>
                    <a:pt x="0" y="98806"/>
                    <a:pt x="98806" y="0"/>
                    <a:pt x="220726" y="0"/>
                  </a:cubicBezTo>
                  <a:lnTo>
                    <a:pt x="11989308" y="0"/>
                  </a:lnTo>
                  <a:cubicBezTo>
                    <a:pt x="12111227" y="0"/>
                    <a:pt x="12210034" y="98806"/>
                    <a:pt x="12210034" y="220726"/>
                  </a:cubicBezTo>
                  <a:lnTo>
                    <a:pt x="12210034" y="1103503"/>
                  </a:lnTo>
                  <a:cubicBezTo>
                    <a:pt x="12210034" y="1225423"/>
                    <a:pt x="12111227" y="1324229"/>
                    <a:pt x="11989308" y="1324229"/>
                  </a:cubicBezTo>
                  <a:lnTo>
                    <a:pt x="220726" y="1324229"/>
                  </a:lnTo>
                  <a:cubicBezTo>
                    <a:pt x="98806" y="1324229"/>
                    <a:pt x="0" y="1225423"/>
                    <a:pt x="0" y="1103503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659C3F"/>
              </a:solidFill>
              <a:prstDash val="solid"/>
              <a:miter/>
            </a:ln>
          </p:spPr>
        </p:sp>
      </p:grpSp>
      <p:grpSp>
        <p:nvGrpSpPr>
          <p:cNvPr id="44" name="Group 44"/>
          <p:cNvGrpSpPr/>
          <p:nvPr/>
        </p:nvGrpSpPr>
        <p:grpSpPr>
          <a:xfrm>
            <a:off x="841238" y="8298723"/>
            <a:ext cx="9062437" cy="898103"/>
            <a:chOff x="0" y="0"/>
            <a:chExt cx="12083250" cy="1197470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12083254" cy="1197468"/>
            </a:xfrm>
            <a:custGeom>
              <a:avLst/>
              <a:gdLst/>
              <a:ahLst/>
              <a:cxnLst/>
              <a:rect l="l" t="t" r="r" b="b"/>
              <a:pathLst>
                <a:path w="12083254" h="1197468">
                  <a:moveTo>
                    <a:pt x="0" y="0"/>
                  </a:moveTo>
                  <a:lnTo>
                    <a:pt x="12083254" y="0"/>
                  </a:lnTo>
                  <a:lnTo>
                    <a:pt x="12083254" y="1197468"/>
                  </a:lnTo>
                  <a:lnTo>
                    <a:pt x="0" y="119746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46616" b="-146617"/>
              </a:stretch>
            </a:blipFill>
          </p:spPr>
        </p:sp>
        <p:sp>
          <p:nvSpPr>
            <p:cNvPr id="46" name="TextBox 46"/>
            <p:cNvSpPr txBox="1"/>
            <p:nvPr/>
          </p:nvSpPr>
          <p:spPr>
            <a:xfrm>
              <a:off x="0" y="-19050"/>
              <a:ext cx="12083250" cy="121652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Practitioner role: understand her developmental needs and contribute to a support plan promoting her emotional, social, cognitive and physical wellbeing</a:t>
              </a:r>
            </a:p>
          </p:txBody>
        </p:sp>
      </p:grpSp>
      <p:grpSp>
        <p:nvGrpSpPr>
          <p:cNvPr id="47" name="Group 47"/>
          <p:cNvGrpSpPr/>
          <p:nvPr/>
        </p:nvGrpSpPr>
        <p:grpSpPr>
          <a:xfrm>
            <a:off x="10493492" y="2222944"/>
            <a:ext cx="5897880" cy="3323911"/>
            <a:chOff x="0" y="0"/>
            <a:chExt cx="7863840" cy="4431881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7863840" cy="4431919"/>
            </a:xfrm>
            <a:custGeom>
              <a:avLst/>
              <a:gdLst/>
              <a:ahLst/>
              <a:cxnLst/>
              <a:rect l="l" t="t" r="r" b="b"/>
              <a:pathLst>
                <a:path w="7863840" h="4431919">
                  <a:moveTo>
                    <a:pt x="0" y="123698"/>
                  </a:moveTo>
                  <a:cubicBezTo>
                    <a:pt x="0" y="55372"/>
                    <a:pt x="55372" y="0"/>
                    <a:pt x="123698" y="0"/>
                  </a:cubicBezTo>
                  <a:lnTo>
                    <a:pt x="7740142" y="0"/>
                  </a:lnTo>
                  <a:cubicBezTo>
                    <a:pt x="7808468" y="0"/>
                    <a:pt x="7863840" y="55372"/>
                    <a:pt x="7863840" y="123698"/>
                  </a:cubicBezTo>
                  <a:lnTo>
                    <a:pt x="7863840" y="4308221"/>
                  </a:lnTo>
                  <a:cubicBezTo>
                    <a:pt x="7863840" y="4376547"/>
                    <a:pt x="7808468" y="4431919"/>
                    <a:pt x="7740142" y="4431919"/>
                  </a:cubicBezTo>
                  <a:lnTo>
                    <a:pt x="123698" y="4431919"/>
                  </a:lnTo>
                  <a:cubicBezTo>
                    <a:pt x="55372" y="4431919"/>
                    <a:pt x="0" y="4376547"/>
                    <a:pt x="0" y="4308221"/>
                  </a:cubicBezTo>
                  <a:close/>
                </a:path>
              </a:pathLst>
            </a:custGeom>
            <a:solidFill>
              <a:srgbClr val="C5E0B4"/>
            </a:solidFill>
          </p:spPr>
        </p:sp>
      </p:grpSp>
      <p:grpSp>
        <p:nvGrpSpPr>
          <p:cNvPr id="49" name="Group 49"/>
          <p:cNvGrpSpPr/>
          <p:nvPr/>
        </p:nvGrpSpPr>
        <p:grpSpPr>
          <a:xfrm>
            <a:off x="10605364" y="2270474"/>
            <a:ext cx="5074920" cy="548640"/>
            <a:chOff x="0" y="0"/>
            <a:chExt cx="6766560" cy="731520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6766560" cy="731520"/>
            </a:xfrm>
            <a:custGeom>
              <a:avLst/>
              <a:gdLst/>
              <a:ahLst/>
              <a:cxnLst/>
              <a:rect l="l" t="t" r="r" b="b"/>
              <a:pathLst>
                <a:path w="6766560" h="731520">
                  <a:moveTo>
                    <a:pt x="0" y="0"/>
                  </a:moveTo>
                  <a:lnTo>
                    <a:pt x="6766560" y="0"/>
                  </a:lnTo>
                  <a:lnTo>
                    <a:pt x="6766560" y="731520"/>
                  </a:lnTo>
                  <a:lnTo>
                    <a:pt x="0" y="73152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30236" b="-130236"/>
              </a:stretch>
            </a:blipFill>
          </p:spPr>
        </p:sp>
        <p:sp>
          <p:nvSpPr>
            <p:cNvPr id="51" name="TextBox 51"/>
            <p:cNvSpPr txBox="1"/>
            <p:nvPr/>
          </p:nvSpPr>
          <p:spPr>
            <a:xfrm>
              <a:off x="0" y="-38100"/>
              <a:ext cx="6766560" cy="76962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160"/>
                </a:lnSpc>
              </a:pPr>
              <a:r>
                <a:rPr lang="en-US" sz="1800" b="1">
                  <a:solidFill>
                    <a:srgbClr val="0D0D0D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A PRACTITIONER'S LENS</a:t>
              </a:r>
            </a:p>
          </p:txBody>
        </p:sp>
      </p:grpSp>
      <p:sp>
        <p:nvSpPr>
          <p:cNvPr id="52" name="TextBox 52"/>
          <p:cNvSpPr txBox="1"/>
          <p:nvPr/>
        </p:nvSpPr>
        <p:spPr>
          <a:xfrm>
            <a:off x="10696804" y="2779014"/>
            <a:ext cx="4892040" cy="2301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10"/>
              </a:lnSpc>
            </a:pPr>
            <a:r>
              <a:rPr lang="en-US" sz="2250">
                <a:solidFill>
                  <a:srgbClr val="0D0D0D"/>
                </a:solidFill>
                <a:latin typeface="Calibri (MS)"/>
                <a:ea typeface="Calibri (MS)"/>
                <a:cs typeface="Calibri (MS)"/>
                <a:sym typeface="Calibri (MS)"/>
              </a:rPr>
              <a:t>As Shona's key practitioner, my task is to identify the psychological theory that best explains her behaviour, and use it to guide a responsive, evidence-based support plan.</a:t>
            </a:r>
          </a:p>
        </p:txBody>
      </p:sp>
      <p:grpSp>
        <p:nvGrpSpPr>
          <p:cNvPr id="53" name="Group 53"/>
          <p:cNvGrpSpPr/>
          <p:nvPr/>
        </p:nvGrpSpPr>
        <p:grpSpPr>
          <a:xfrm>
            <a:off x="11334302" y="5303949"/>
            <a:ext cx="6953698" cy="4914471"/>
            <a:chOff x="0" y="0"/>
            <a:chExt cx="9271597" cy="6552629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9271635" cy="6552692"/>
            </a:xfrm>
            <a:custGeom>
              <a:avLst/>
              <a:gdLst/>
              <a:ahLst/>
              <a:cxnLst/>
              <a:rect l="l" t="t" r="r" b="b"/>
              <a:pathLst>
                <a:path w="9271635" h="6552692">
                  <a:moveTo>
                    <a:pt x="0" y="0"/>
                  </a:moveTo>
                  <a:lnTo>
                    <a:pt x="9271635" y="0"/>
                  </a:lnTo>
                  <a:lnTo>
                    <a:pt x="9271635" y="6552692"/>
                  </a:lnTo>
                  <a:lnTo>
                    <a:pt x="0" y="65526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8992" b="-8991"/>
              </a:stretch>
            </a:blipFill>
          </p:spPr>
        </p:sp>
      </p:grpSp>
      <p:sp>
        <p:nvSpPr>
          <p:cNvPr id="55" name="Slide Number Placeholder 54">
            <a:extLst>
              <a:ext uri="{FF2B5EF4-FFF2-40B4-BE49-F238E27FC236}">
                <a16:creationId xmlns:a16="http://schemas.microsoft.com/office/drawing/2014/main" id="{9F6AC1D0-3056-CF26-E96B-1FC0F255B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6" name="Date Placeholder 55">
            <a:extLst>
              <a:ext uri="{FF2B5EF4-FFF2-40B4-BE49-F238E27FC236}">
                <a16:creationId xmlns:a16="http://schemas.microsoft.com/office/drawing/2014/main" id="{7ADE7516-E70E-6F65-E8AF-1AEA0BB23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083D5-DD55-4076-A442-B79D81BD77D0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F4B183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Chosen Theory: Bowlby's Attachment Theory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1783080"/>
            <a:ext cx="754380" cy="82296"/>
            <a:chOff x="0" y="0"/>
            <a:chExt cx="1005840" cy="1097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05840" cy="109728"/>
            </a:xfrm>
            <a:custGeom>
              <a:avLst/>
              <a:gdLst/>
              <a:ahLst/>
              <a:cxnLst/>
              <a:rect l="l" t="t" r="r" b="b"/>
              <a:pathLst>
                <a:path w="1005840" h="109728">
                  <a:moveTo>
                    <a:pt x="0" y="0"/>
                  </a:moveTo>
                  <a:lnTo>
                    <a:pt x="1005840" y="0"/>
                  </a:lnTo>
                  <a:lnTo>
                    <a:pt x="1005840" y="109728"/>
                  </a:lnTo>
                  <a:lnTo>
                    <a:pt x="0" y="109728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7145000" y="9806940"/>
            <a:ext cx="548640" cy="411480"/>
            <a:chOff x="0" y="0"/>
            <a:chExt cx="731520" cy="548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31520" cy="548640"/>
            </a:xfrm>
            <a:custGeom>
              <a:avLst/>
              <a:gdLst/>
              <a:ahLst/>
              <a:cxnLst/>
              <a:rect l="l" t="t" r="r" b="b"/>
              <a:pathLst>
                <a:path w="731520" h="548640">
                  <a:moveTo>
                    <a:pt x="0" y="0"/>
                  </a:moveTo>
                  <a:lnTo>
                    <a:pt x="731520" y="0"/>
                  </a:lnTo>
                  <a:lnTo>
                    <a:pt x="731520" y="548640"/>
                  </a:lnTo>
                  <a:lnTo>
                    <a:pt x="0" y="5486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46227" r="-46227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31520" cy="57721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r">
                <a:lnSpc>
                  <a:spcPts val="1620"/>
                </a:lnSpc>
              </a:pPr>
              <a:r>
                <a:rPr lang="en-US" sz="1350">
                  <a:solidFill>
                    <a:srgbClr val="8A9A96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3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60120" y="2071116"/>
            <a:ext cx="16322030" cy="7255764"/>
            <a:chOff x="0" y="0"/>
            <a:chExt cx="21762707" cy="967435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1762720" cy="9674352"/>
            </a:xfrm>
            <a:custGeom>
              <a:avLst/>
              <a:gdLst/>
              <a:ahLst/>
              <a:cxnLst/>
              <a:rect l="l" t="t" r="r" b="b"/>
              <a:pathLst>
                <a:path w="21762720" h="9674352">
                  <a:moveTo>
                    <a:pt x="0" y="2418588"/>
                  </a:moveTo>
                  <a:lnTo>
                    <a:pt x="16925544" y="2418588"/>
                  </a:lnTo>
                  <a:lnTo>
                    <a:pt x="16925544" y="0"/>
                  </a:lnTo>
                  <a:lnTo>
                    <a:pt x="21762720" y="4837176"/>
                  </a:lnTo>
                  <a:lnTo>
                    <a:pt x="16925544" y="9674352"/>
                  </a:lnTo>
                  <a:lnTo>
                    <a:pt x="16925544" y="7255764"/>
                  </a:lnTo>
                  <a:lnTo>
                    <a:pt x="0" y="7255764"/>
                  </a:lnTo>
                  <a:close/>
                </a:path>
              </a:pathLst>
            </a:custGeom>
            <a:solidFill>
              <a:srgbClr val="F8D7CD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955377" y="4238320"/>
            <a:ext cx="2897724" cy="2921356"/>
            <a:chOff x="0" y="0"/>
            <a:chExt cx="3863632" cy="3895141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863594" cy="3895090"/>
            </a:xfrm>
            <a:custGeom>
              <a:avLst/>
              <a:gdLst/>
              <a:ahLst/>
              <a:cxnLst/>
              <a:rect l="l" t="t" r="r" b="b"/>
              <a:pathLst>
                <a:path w="3863594" h="3895090">
                  <a:moveTo>
                    <a:pt x="0" y="643890"/>
                  </a:moveTo>
                  <a:cubicBezTo>
                    <a:pt x="0" y="288290"/>
                    <a:pt x="288290" y="0"/>
                    <a:pt x="643890" y="0"/>
                  </a:cubicBezTo>
                  <a:lnTo>
                    <a:pt x="3219704" y="0"/>
                  </a:lnTo>
                  <a:cubicBezTo>
                    <a:pt x="3575304" y="0"/>
                    <a:pt x="3863594" y="288290"/>
                    <a:pt x="3863594" y="643890"/>
                  </a:cubicBezTo>
                  <a:lnTo>
                    <a:pt x="3863594" y="3251200"/>
                  </a:lnTo>
                  <a:cubicBezTo>
                    <a:pt x="3863594" y="3606800"/>
                    <a:pt x="3575304" y="3895090"/>
                    <a:pt x="3219704" y="3895090"/>
                  </a:cubicBezTo>
                  <a:lnTo>
                    <a:pt x="643890" y="3895090"/>
                  </a:lnTo>
                  <a:cubicBezTo>
                    <a:pt x="288290" y="3895090"/>
                    <a:pt x="0" y="3606800"/>
                    <a:pt x="0" y="3251200"/>
                  </a:cubicBezTo>
                  <a:close/>
                </a:path>
              </a:pathLst>
            </a:custGeom>
            <a:solidFill>
              <a:srgbClr val="ED7D31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id="16" name="Group 16"/>
          <p:cNvGrpSpPr/>
          <p:nvPr/>
        </p:nvGrpSpPr>
        <p:grpSpPr>
          <a:xfrm>
            <a:off x="1095899" y="4378843"/>
            <a:ext cx="2616670" cy="2640301"/>
            <a:chOff x="0" y="0"/>
            <a:chExt cx="3488893" cy="3520402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3488896" cy="3520408"/>
            </a:xfrm>
            <a:custGeom>
              <a:avLst/>
              <a:gdLst/>
              <a:ahLst/>
              <a:cxnLst/>
              <a:rect l="l" t="t" r="r" b="b"/>
              <a:pathLst>
                <a:path w="3488896" h="3520408">
                  <a:moveTo>
                    <a:pt x="0" y="0"/>
                  </a:moveTo>
                  <a:lnTo>
                    <a:pt x="3488896" y="0"/>
                  </a:lnTo>
                  <a:lnTo>
                    <a:pt x="3488896" y="3520408"/>
                  </a:lnTo>
                  <a:lnTo>
                    <a:pt x="0" y="352040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9462" r="-79462"/>
              </a:stretch>
            </a:blipFill>
          </p:spPr>
        </p:sp>
        <p:sp>
          <p:nvSpPr>
            <p:cNvPr id="18" name="TextBox 18"/>
            <p:cNvSpPr txBox="1"/>
            <p:nvPr/>
          </p:nvSpPr>
          <p:spPr>
            <a:xfrm>
              <a:off x="0" y="-19050"/>
              <a:ext cx="3488893" cy="353945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Developed by John Bowlby, British psychiatrist and psychoanalyst (1907–1990)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4313825" y="4238320"/>
            <a:ext cx="2897724" cy="2921356"/>
            <a:chOff x="0" y="0"/>
            <a:chExt cx="3863632" cy="389514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3863594" cy="3895090"/>
            </a:xfrm>
            <a:custGeom>
              <a:avLst/>
              <a:gdLst/>
              <a:ahLst/>
              <a:cxnLst/>
              <a:rect l="l" t="t" r="r" b="b"/>
              <a:pathLst>
                <a:path w="3863594" h="3895090">
                  <a:moveTo>
                    <a:pt x="0" y="643890"/>
                  </a:moveTo>
                  <a:cubicBezTo>
                    <a:pt x="0" y="288290"/>
                    <a:pt x="288290" y="0"/>
                    <a:pt x="643890" y="0"/>
                  </a:cubicBezTo>
                  <a:lnTo>
                    <a:pt x="3219704" y="0"/>
                  </a:lnTo>
                  <a:cubicBezTo>
                    <a:pt x="3575304" y="0"/>
                    <a:pt x="3863594" y="288290"/>
                    <a:pt x="3863594" y="643890"/>
                  </a:cubicBezTo>
                  <a:lnTo>
                    <a:pt x="3863594" y="3251200"/>
                  </a:lnTo>
                  <a:cubicBezTo>
                    <a:pt x="3863594" y="3606800"/>
                    <a:pt x="3575304" y="3895090"/>
                    <a:pt x="3219704" y="3895090"/>
                  </a:cubicBezTo>
                  <a:lnTo>
                    <a:pt x="643890" y="3895090"/>
                  </a:lnTo>
                  <a:cubicBezTo>
                    <a:pt x="288290" y="3895090"/>
                    <a:pt x="0" y="3606800"/>
                    <a:pt x="0" y="3251200"/>
                  </a:cubicBezTo>
                  <a:close/>
                </a:path>
              </a:pathLst>
            </a:custGeom>
            <a:solidFill>
              <a:srgbClr val="A5A5A5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id="21" name="Group 21"/>
          <p:cNvGrpSpPr/>
          <p:nvPr/>
        </p:nvGrpSpPr>
        <p:grpSpPr>
          <a:xfrm>
            <a:off x="4454357" y="4378843"/>
            <a:ext cx="2616670" cy="2640301"/>
            <a:chOff x="0" y="0"/>
            <a:chExt cx="3488893" cy="3520402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3488896" cy="3520408"/>
            </a:xfrm>
            <a:custGeom>
              <a:avLst/>
              <a:gdLst/>
              <a:ahLst/>
              <a:cxnLst/>
              <a:rect l="l" t="t" r="r" b="b"/>
              <a:pathLst>
                <a:path w="3488896" h="3520408">
                  <a:moveTo>
                    <a:pt x="0" y="0"/>
                  </a:moveTo>
                  <a:lnTo>
                    <a:pt x="3488896" y="0"/>
                  </a:lnTo>
                  <a:lnTo>
                    <a:pt x="3488896" y="3520408"/>
                  </a:lnTo>
                  <a:lnTo>
                    <a:pt x="0" y="352040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9462" r="-79462"/>
              </a:stretch>
            </a:blipFill>
          </p:spPr>
        </p:sp>
        <p:sp>
          <p:nvSpPr>
            <p:cNvPr id="23" name="TextBox 23"/>
            <p:cNvSpPr txBox="1"/>
            <p:nvPr/>
          </p:nvSpPr>
          <p:spPr>
            <a:xfrm>
              <a:off x="0" y="-19050"/>
              <a:ext cx="3488893" cy="353945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Rooted in evolutionary and ethological perspectives on infant-caregiver bonds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7672283" y="4238320"/>
            <a:ext cx="2897724" cy="2921356"/>
            <a:chOff x="0" y="0"/>
            <a:chExt cx="3863632" cy="3895141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3863594" cy="3895090"/>
            </a:xfrm>
            <a:custGeom>
              <a:avLst/>
              <a:gdLst/>
              <a:ahLst/>
              <a:cxnLst/>
              <a:rect l="l" t="t" r="r" b="b"/>
              <a:pathLst>
                <a:path w="3863594" h="3895090">
                  <a:moveTo>
                    <a:pt x="0" y="643890"/>
                  </a:moveTo>
                  <a:cubicBezTo>
                    <a:pt x="0" y="288290"/>
                    <a:pt x="288290" y="0"/>
                    <a:pt x="643890" y="0"/>
                  </a:cubicBezTo>
                  <a:lnTo>
                    <a:pt x="3219704" y="0"/>
                  </a:lnTo>
                  <a:cubicBezTo>
                    <a:pt x="3575304" y="0"/>
                    <a:pt x="3863594" y="288290"/>
                    <a:pt x="3863594" y="643890"/>
                  </a:cubicBezTo>
                  <a:lnTo>
                    <a:pt x="3863594" y="3251200"/>
                  </a:lnTo>
                  <a:cubicBezTo>
                    <a:pt x="3863594" y="3606800"/>
                    <a:pt x="3575304" y="3895090"/>
                    <a:pt x="3219704" y="3895090"/>
                  </a:cubicBezTo>
                  <a:lnTo>
                    <a:pt x="643890" y="3895090"/>
                  </a:lnTo>
                  <a:cubicBezTo>
                    <a:pt x="288290" y="3895090"/>
                    <a:pt x="0" y="3606800"/>
                    <a:pt x="0" y="3251200"/>
                  </a:cubicBezTo>
                  <a:close/>
                </a:path>
              </a:pathLst>
            </a:custGeom>
            <a:solidFill>
              <a:srgbClr val="FFC000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id="26" name="Group 26"/>
          <p:cNvGrpSpPr/>
          <p:nvPr/>
        </p:nvGrpSpPr>
        <p:grpSpPr>
          <a:xfrm>
            <a:off x="7812805" y="4378843"/>
            <a:ext cx="2616670" cy="2640301"/>
            <a:chOff x="0" y="0"/>
            <a:chExt cx="3488893" cy="3520402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488896" cy="3520408"/>
            </a:xfrm>
            <a:custGeom>
              <a:avLst/>
              <a:gdLst/>
              <a:ahLst/>
              <a:cxnLst/>
              <a:rect l="l" t="t" r="r" b="b"/>
              <a:pathLst>
                <a:path w="3488896" h="3520408">
                  <a:moveTo>
                    <a:pt x="0" y="0"/>
                  </a:moveTo>
                  <a:lnTo>
                    <a:pt x="3488896" y="0"/>
                  </a:lnTo>
                  <a:lnTo>
                    <a:pt x="3488896" y="3520408"/>
                  </a:lnTo>
                  <a:lnTo>
                    <a:pt x="0" y="352040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9462" r="-79462"/>
              </a:stretch>
            </a:blipFill>
          </p:spPr>
        </p:sp>
        <p:sp>
          <p:nvSpPr>
            <p:cNvPr id="28" name="TextBox 28"/>
            <p:cNvSpPr txBox="1"/>
            <p:nvPr/>
          </p:nvSpPr>
          <p:spPr>
            <a:xfrm>
              <a:off x="0" y="-19050"/>
              <a:ext cx="3488893" cy="353945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Core premise: infants are biologically predisposed to form an emotional bond with a primary caregiver to ensure safety and survival (Bowlby, 1969)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1030731" y="4238320"/>
            <a:ext cx="2897724" cy="2921356"/>
            <a:chOff x="0" y="0"/>
            <a:chExt cx="3863632" cy="3895141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3863594" cy="3895090"/>
            </a:xfrm>
            <a:custGeom>
              <a:avLst/>
              <a:gdLst/>
              <a:ahLst/>
              <a:cxnLst/>
              <a:rect l="l" t="t" r="r" b="b"/>
              <a:pathLst>
                <a:path w="3863594" h="3895090">
                  <a:moveTo>
                    <a:pt x="0" y="643890"/>
                  </a:moveTo>
                  <a:cubicBezTo>
                    <a:pt x="0" y="288290"/>
                    <a:pt x="288290" y="0"/>
                    <a:pt x="643890" y="0"/>
                  </a:cubicBezTo>
                  <a:lnTo>
                    <a:pt x="3219704" y="0"/>
                  </a:lnTo>
                  <a:cubicBezTo>
                    <a:pt x="3575304" y="0"/>
                    <a:pt x="3863594" y="288290"/>
                    <a:pt x="3863594" y="643890"/>
                  </a:cubicBezTo>
                  <a:lnTo>
                    <a:pt x="3863594" y="3251200"/>
                  </a:lnTo>
                  <a:cubicBezTo>
                    <a:pt x="3863594" y="3606800"/>
                    <a:pt x="3575304" y="3895090"/>
                    <a:pt x="3219704" y="3895090"/>
                  </a:cubicBezTo>
                  <a:lnTo>
                    <a:pt x="643890" y="3895090"/>
                  </a:lnTo>
                  <a:cubicBezTo>
                    <a:pt x="288290" y="3895090"/>
                    <a:pt x="0" y="3606800"/>
                    <a:pt x="0" y="3251200"/>
                  </a:cubicBezTo>
                  <a:close/>
                </a:path>
              </a:pathLst>
            </a:custGeom>
            <a:solidFill>
              <a:srgbClr val="5B9BD5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id="31" name="Group 31"/>
          <p:cNvGrpSpPr/>
          <p:nvPr/>
        </p:nvGrpSpPr>
        <p:grpSpPr>
          <a:xfrm>
            <a:off x="11171253" y="4378843"/>
            <a:ext cx="2616670" cy="2640301"/>
            <a:chOff x="0" y="0"/>
            <a:chExt cx="3488893" cy="3520402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3488896" cy="3520408"/>
            </a:xfrm>
            <a:custGeom>
              <a:avLst/>
              <a:gdLst/>
              <a:ahLst/>
              <a:cxnLst/>
              <a:rect l="l" t="t" r="r" b="b"/>
              <a:pathLst>
                <a:path w="3488896" h="3520408">
                  <a:moveTo>
                    <a:pt x="0" y="0"/>
                  </a:moveTo>
                  <a:lnTo>
                    <a:pt x="3488896" y="0"/>
                  </a:lnTo>
                  <a:lnTo>
                    <a:pt x="3488896" y="3520408"/>
                  </a:lnTo>
                  <a:lnTo>
                    <a:pt x="0" y="352040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9462" r="-79462"/>
              </a:stretch>
            </a:blipFill>
          </p:spPr>
        </p:sp>
        <p:sp>
          <p:nvSpPr>
            <p:cNvPr id="33" name="TextBox 33"/>
            <p:cNvSpPr txBox="1"/>
            <p:nvPr/>
          </p:nvSpPr>
          <p:spPr>
            <a:xfrm>
              <a:off x="0" y="-19050"/>
              <a:ext cx="3488893" cy="353945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Chosen because Shona's separation anxiety, limited communication and reluctance to engage mirror classic attachment-related behaviour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4389179" y="4238320"/>
            <a:ext cx="2897724" cy="2921356"/>
            <a:chOff x="0" y="0"/>
            <a:chExt cx="3863632" cy="3895141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3863594" cy="3895090"/>
            </a:xfrm>
            <a:custGeom>
              <a:avLst/>
              <a:gdLst/>
              <a:ahLst/>
              <a:cxnLst/>
              <a:rect l="l" t="t" r="r" b="b"/>
              <a:pathLst>
                <a:path w="3863594" h="3895090">
                  <a:moveTo>
                    <a:pt x="0" y="643890"/>
                  </a:moveTo>
                  <a:cubicBezTo>
                    <a:pt x="0" y="288290"/>
                    <a:pt x="288290" y="0"/>
                    <a:pt x="643890" y="0"/>
                  </a:cubicBezTo>
                  <a:lnTo>
                    <a:pt x="3219704" y="0"/>
                  </a:lnTo>
                  <a:cubicBezTo>
                    <a:pt x="3575304" y="0"/>
                    <a:pt x="3863594" y="288290"/>
                    <a:pt x="3863594" y="643890"/>
                  </a:cubicBezTo>
                  <a:lnTo>
                    <a:pt x="3863594" y="3251200"/>
                  </a:lnTo>
                  <a:cubicBezTo>
                    <a:pt x="3863594" y="3606800"/>
                    <a:pt x="3575304" y="3895090"/>
                    <a:pt x="3219704" y="3895090"/>
                  </a:cubicBezTo>
                  <a:lnTo>
                    <a:pt x="643890" y="3895090"/>
                  </a:lnTo>
                  <a:cubicBezTo>
                    <a:pt x="288290" y="3895090"/>
                    <a:pt x="0" y="3606800"/>
                    <a:pt x="0" y="3251200"/>
                  </a:cubicBezTo>
                  <a:close/>
                </a:path>
              </a:pathLst>
            </a:custGeom>
            <a:solidFill>
              <a:srgbClr val="70AD47"/>
            </a:solidFill>
            <a:ln w="19050" cap="sq">
              <a:solidFill>
                <a:srgbClr val="FFFFFF"/>
              </a:solidFill>
              <a:prstDash val="solid"/>
              <a:miter/>
            </a:ln>
          </p:spPr>
        </p:sp>
      </p:grpSp>
      <p:grpSp>
        <p:nvGrpSpPr>
          <p:cNvPr id="36" name="Group 36"/>
          <p:cNvGrpSpPr/>
          <p:nvPr/>
        </p:nvGrpSpPr>
        <p:grpSpPr>
          <a:xfrm>
            <a:off x="14529702" y="4378843"/>
            <a:ext cx="2616670" cy="2640301"/>
            <a:chOff x="0" y="0"/>
            <a:chExt cx="3488893" cy="3520402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3488896" cy="3520408"/>
            </a:xfrm>
            <a:custGeom>
              <a:avLst/>
              <a:gdLst/>
              <a:ahLst/>
              <a:cxnLst/>
              <a:rect l="l" t="t" r="r" b="b"/>
              <a:pathLst>
                <a:path w="3488896" h="3520408">
                  <a:moveTo>
                    <a:pt x="0" y="0"/>
                  </a:moveTo>
                  <a:lnTo>
                    <a:pt x="3488896" y="0"/>
                  </a:lnTo>
                  <a:lnTo>
                    <a:pt x="3488896" y="3520408"/>
                  </a:lnTo>
                  <a:lnTo>
                    <a:pt x="0" y="352040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9462" r="-79462"/>
              </a:stretch>
            </a:blipFill>
          </p:spPr>
        </p:sp>
        <p:sp>
          <p:nvSpPr>
            <p:cNvPr id="38" name="TextBox 38"/>
            <p:cNvSpPr txBox="1"/>
            <p:nvPr/>
          </p:nvSpPr>
          <p:spPr>
            <a:xfrm>
              <a:off x="0" y="-19050"/>
              <a:ext cx="3488893" cy="353945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268"/>
                </a:lnSpc>
              </a:pPr>
              <a:r>
                <a:rPr lang="en-US" sz="21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Remains one of the most influential and clinically relevant frameworks in developmental psychology (Bosmans and Borelli, 2022)</a:t>
              </a:r>
            </a:p>
          </p:txBody>
        </p:sp>
      </p:grpSp>
      <p:sp>
        <p:nvSpPr>
          <p:cNvPr id="39" name="Slide Number Placeholder 38">
            <a:extLst>
              <a:ext uri="{FF2B5EF4-FFF2-40B4-BE49-F238E27FC236}">
                <a16:creationId xmlns:a16="http://schemas.microsoft.com/office/drawing/2014/main" id="{FD4E34C8-B4FF-A9C8-406E-4C4149A56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0" name="Date Placeholder 39">
            <a:extLst>
              <a:ext uri="{FF2B5EF4-FFF2-40B4-BE49-F238E27FC236}">
                <a16:creationId xmlns:a16="http://schemas.microsoft.com/office/drawing/2014/main" id="{D9AE2176-D7FB-9985-87BA-9615A5F2D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D058B-FE19-4707-9E45-0AE52882C170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8FAADC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Key Concepts of Attachment Theory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1783080"/>
            <a:ext cx="754380" cy="82296"/>
            <a:chOff x="0" y="0"/>
            <a:chExt cx="1005840" cy="1097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05840" cy="109728"/>
            </a:xfrm>
            <a:custGeom>
              <a:avLst/>
              <a:gdLst/>
              <a:ahLst/>
              <a:cxnLst/>
              <a:rect l="l" t="t" r="r" b="b"/>
              <a:pathLst>
                <a:path w="1005840" h="109728">
                  <a:moveTo>
                    <a:pt x="0" y="0"/>
                  </a:moveTo>
                  <a:lnTo>
                    <a:pt x="1005840" y="0"/>
                  </a:lnTo>
                  <a:lnTo>
                    <a:pt x="1005840" y="109728"/>
                  </a:lnTo>
                  <a:lnTo>
                    <a:pt x="0" y="109728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7145000" y="9806940"/>
            <a:ext cx="548640" cy="411480"/>
            <a:chOff x="0" y="0"/>
            <a:chExt cx="731520" cy="548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31520" cy="548640"/>
            </a:xfrm>
            <a:custGeom>
              <a:avLst/>
              <a:gdLst/>
              <a:ahLst/>
              <a:cxnLst/>
              <a:rect l="l" t="t" r="r" b="b"/>
              <a:pathLst>
                <a:path w="731520" h="548640">
                  <a:moveTo>
                    <a:pt x="0" y="0"/>
                  </a:moveTo>
                  <a:lnTo>
                    <a:pt x="731520" y="0"/>
                  </a:lnTo>
                  <a:lnTo>
                    <a:pt x="731520" y="548640"/>
                  </a:lnTo>
                  <a:lnTo>
                    <a:pt x="0" y="5486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46227" r="-46227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31520" cy="57721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r">
                <a:lnSpc>
                  <a:spcPts val="1620"/>
                </a:lnSpc>
              </a:pPr>
              <a:r>
                <a:rPr lang="en-US" sz="1350">
                  <a:solidFill>
                    <a:srgbClr val="8A9A96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4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60120" y="9052560"/>
            <a:ext cx="6858000" cy="480060"/>
            <a:chOff x="0" y="0"/>
            <a:chExt cx="9144000" cy="64008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144000" cy="640080"/>
            </a:xfrm>
            <a:custGeom>
              <a:avLst/>
              <a:gdLst/>
              <a:ahLst/>
              <a:cxnLst/>
              <a:rect l="l" t="t" r="r" b="b"/>
              <a:pathLst>
                <a:path w="9144000" h="640080">
                  <a:moveTo>
                    <a:pt x="0" y="0"/>
                  </a:moveTo>
                  <a:lnTo>
                    <a:pt x="9144000" y="0"/>
                  </a:lnTo>
                  <a:lnTo>
                    <a:pt x="9144000" y="640080"/>
                  </a:lnTo>
                  <a:lnTo>
                    <a:pt x="0" y="64008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28357" b="-228357"/>
              </a:stretch>
            </a:blip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9144000" cy="67818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160"/>
                </a:lnSpc>
              </a:pPr>
              <a:r>
                <a:rPr lang="en-US" sz="1800" i="1" dirty="0">
                  <a:solidFill>
                    <a:srgbClr val="6B7C78"/>
                  </a:solidFill>
                  <a:latin typeface="Calibri (MS) Italics"/>
                  <a:ea typeface="Calibri (MS) Italics"/>
                  <a:cs typeface="Calibri (MS) Italics"/>
                  <a:sym typeface="Calibri (MS) Italics"/>
                </a:rPr>
                <a:t>(Opie et al., 2021)</a:t>
              </a:r>
            </a:p>
          </p:txBody>
        </p:sp>
      </p:grpSp>
      <p:graphicFrame>
        <p:nvGraphicFramePr>
          <p:cNvPr id="15" name="Table 15"/>
          <p:cNvGraphicFramePr>
            <a:graphicFrameLocks noGrp="1"/>
          </p:cNvGraphicFramePr>
          <p:nvPr/>
        </p:nvGraphicFramePr>
        <p:xfrm>
          <a:off x="1577338" y="2016252"/>
          <a:ext cx="15354300" cy="6686870"/>
        </p:xfrm>
        <a:graphic>
          <a:graphicData uri="http://schemas.openxmlformats.org/drawingml/2006/table">
            <a:tbl>
              <a:tblPr/>
              <a:tblGrid>
                <a:gridCol w="767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7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2450"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 b="1">
                          <a:solidFill>
                            <a:srgbClr val="FFFFFF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Monotropy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 b="1">
                          <a:solidFill>
                            <a:srgbClr val="FFFFFF"/>
                          </a:solidFill>
                          <a:latin typeface="Calibri (MS) Bold"/>
                          <a:ea typeface="Calibri (MS) Bold"/>
                          <a:cs typeface="Calibri (MS) Bold"/>
                          <a:sym typeface="Calibri (MS) Bold"/>
                        </a:rPr>
                        <a:t>Innate drive to form one especially important primary attachment bond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alibri (MS)"/>
                          <a:ea typeface="Calibri (MS)"/>
                          <a:cs typeface="Calibri (MS)"/>
                          <a:sym typeface="Calibri (MS)"/>
                        </a:rPr>
                        <a:t>Secure Base &amp; Safe Haven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alibri (MS)"/>
                          <a:ea typeface="Calibri (MS)"/>
                          <a:cs typeface="Calibri (MS)"/>
                          <a:sym typeface="Calibri (MS)"/>
                        </a:rPr>
                        <a:t>Caregiver as a platform for exploration and a source of comfort in distress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alibri (MS)"/>
                          <a:ea typeface="Calibri (MS)"/>
                          <a:cs typeface="Calibri (MS)"/>
                          <a:sym typeface="Calibri (MS)"/>
                        </a:rPr>
                        <a:t>Internal Working Models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alibri (MS)"/>
                          <a:ea typeface="Calibri (MS)"/>
                          <a:cs typeface="Calibri (MS)"/>
                          <a:sym typeface="Calibri (MS)"/>
                        </a:rPr>
                        <a:t>Mental templates, built from early experience, shaping expectations of future relationships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alibri (MS)"/>
                          <a:ea typeface="Calibri (MS)"/>
                          <a:cs typeface="Calibri (MS)"/>
                          <a:sym typeface="Calibri (MS)"/>
                        </a:rPr>
                        <a:t>Sensitive Period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alibri (MS)"/>
                          <a:ea typeface="Calibri (MS)"/>
                          <a:cs typeface="Calibri (MS)"/>
                          <a:sym typeface="Calibri (MS)"/>
                        </a:rPr>
                        <a:t>The first years of life are critical for attachment formation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alibri (MS)"/>
                          <a:ea typeface="Calibri (MS)"/>
                          <a:cs typeface="Calibri (MS)"/>
                          <a:sym typeface="Calibri (MS)"/>
                        </a:rPr>
                        <a:t>The Strange Situation (Ainsworth)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3240"/>
                        </a:lnSpc>
                        <a:defRPr/>
                      </a:pPr>
                      <a:r>
                        <a:rPr lang="en-US" sz="2700">
                          <a:solidFill>
                            <a:srgbClr val="000000"/>
                          </a:solidFill>
                          <a:latin typeface="Calibri (MS)"/>
                          <a:ea typeface="Calibri (MS)"/>
                          <a:cs typeface="Calibri (MS)"/>
                          <a:sym typeface="Calibri (MS)"/>
                        </a:rPr>
                        <a:t>Identified secure, avoidant, ambivalent and disorganised attachment styles</a:t>
                      </a:r>
                      <a:endParaRPr lang="en-US" sz="1100"/>
                    </a:p>
                    <a:p>
                      <a:pPr algn="l">
                        <a:lnSpc>
                          <a:spcPts val="3240"/>
                        </a:lnSpc>
                      </a:pPr>
                      <a:endParaRPr lang="en-US" sz="1100"/>
                    </a:p>
                  </a:txBody>
                  <a:tcPr marT="91440" marB="91440">
                    <a:lnL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66B0E6E8-E1C3-EB42-FC6F-5B964EC54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F4B183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Relevance to Early Years Practice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1783080"/>
            <a:ext cx="754380" cy="82296"/>
            <a:chOff x="0" y="0"/>
            <a:chExt cx="1005840" cy="1097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05840" cy="109728"/>
            </a:xfrm>
            <a:custGeom>
              <a:avLst/>
              <a:gdLst/>
              <a:ahLst/>
              <a:cxnLst/>
              <a:rect l="l" t="t" r="r" b="b"/>
              <a:pathLst>
                <a:path w="1005840" h="109728">
                  <a:moveTo>
                    <a:pt x="0" y="0"/>
                  </a:moveTo>
                  <a:lnTo>
                    <a:pt x="1005840" y="0"/>
                  </a:lnTo>
                  <a:lnTo>
                    <a:pt x="1005840" y="109728"/>
                  </a:lnTo>
                  <a:lnTo>
                    <a:pt x="0" y="109728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7145000" y="9806940"/>
            <a:ext cx="548640" cy="411480"/>
            <a:chOff x="0" y="0"/>
            <a:chExt cx="731520" cy="548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31520" cy="548640"/>
            </a:xfrm>
            <a:custGeom>
              <a:avLst/>
              <a:gdLst/>
              <a:ahLst/>
              <a:cxnLst/>
              <a:rect l="l" t="t" r="r" b="b"/>
              <a:pathLst>
                <a:path w="731520" h="548640">
                  <a:moveTo>
                    <a:pt x="0" y="0"/>
                  </a:moveTo>
                  <a:lnTo>
                    <a:pt x="731520" y="0"/>
                  </a:lnTo>
                  <a:lnTo>
                    <a:pt x="731520" y="548640"/>
                  </a:lnTo>
                  <a:lnTo>
                    <a:pt x="0" y="5486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46227" r="-46227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31520" cy="57721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r">
                <a:lnSpc>
                  <a:spcPts val="1620"/>
                </a:lnSpc>
              </a:pPr>
              <a:r>
                <a:rPr lang="en-US" sz="1350">
                  <a:solidFill>
                    <a:srgbClr val="8A9A96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5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3065174" y="2322195"/>
            <a:ext cx="7014210" cy="7014210"/>
            <a:chOff x="0" y="0"/>
            <a:chExt cx="9352280" cy="935228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9352280" cy="9352280"/>
            </a:xfrm>
            <a:custGeom>
              <a:avLst/>
              <a:gdLst/>
              <a:ahLst/>
              <a:cxnLst/>
              <a:rect l="l" t="t" r="r" b="b"/>
              <a:pathLst>
                <a:path w="9352280" h="9352280">
                  <a:moveTo>
                    <a:pt x="0" y="9352280"/>
                  </a:moveTo>
                  <a:lnTo>
                    <a:pt x="4676140" y="0"/>
                  </a:lnTo>
                  <a:lnTo>
                    <a:pt x="9352280" y="9352280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528CC1"/>
              </a:solidFill>
              <a:prstDash val="solid"/>
              <a:miter/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6303778" y="3022397"/>
            <a:ext cx="6168400" cy="1262329"/>
            <a:chOff x="0" y="0"/>
            <a:chExt cx="8224533" cy="168310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224520" cy="1683131"/>
            </a:xfrm>
            <a:custGeom>
              <a:avLst/>
              <a:gdLst/>
              <a:ahLst/>
              <a:cxnLst/>
              <a:rect l="l" t="t" r="r" b="b"/>
              <a:pathLst>
                <a:path w="8224520" h="1683131">
                  <a:moveTo>
                    <a:pt x="0" y="280543"/>
                  </a:moveTo>
                  <a:cubicBezTo>
                    <a:pt x="0" y="125603"/>
                    <a:pt x="125603" y="0"/>
                    <a:pt x="280543" y="0"/>
                  </a:cubicBezTo>
                  <a:lnTo>
                    <a:pt x="7943977" y="0"/>
                  </a:lnTo>
                  <a:cubicBezTo>
                    <a:pt x="8098917" y="0"/>
                    <a:pt x="8224520" y="125603"/>
                    <a:pt x="8224520" y="280543"/>
                  </a:cubicBezTo>
                  <a:lnTo>
                    <a:pt x="8224520" y="1402588"/>
                  </a:lnTo>
                  <a:cubicBezTo>
                    <a:pt x="8224520" y="1557528"/>
                    <a:pt x="8098917" y="1683131"/>
                    <a:pt x="7943977" y="1683131"/>
                  </a:cubicBezTo>
                  <a:lnTo>
                    <a:pt x="280543" y="1683131"/>
                  </a:lnTo>
                  <a:cubicBezTo>
                    <a:pt x="125603" y="1683131"/>
                    <a:pt x="0" y="1557528"/>
                    <a:pt x="0" y="1402588"/>
                  </a:cubicBezTo>
                  <a:close/>
                </a:path>
              </a:pathLst>
            </a:custGeom>
            <a:solidFill>
              <a:srgbClr val="D2DEEF">
                <a:alpha val="80784"/>
              </a:srgbClr>
            </a:solidFill>
            <a:ln w="19050" cap="sq">
              <a:solidFill>
                <a:srgbClr val="5B9BD5"/>
              </a:solidFill>
              <a:prstDash val="solid"/>
              <a:miter/>
            </a:ln>
          </p:spPr>
        </p:sp>
      </p:grpSp>
      <p:grpSp>
        <p:nvGrpSpPr>
          <p:cNvPr id="16" name="Group 16"/>
          <p:cNvGrpSpPr/>
          <p:nvPr/>
        </p:nvGrpSpPr>
        <p:grpSpPr>
          <a:xfrm>
            <a:off x="6364472" y="3083081"/>
            <a:ext cx="6047013" cy="1140943"/>
            <a:chOff x="0" y="0"/>
            <a:chExt cx="8062684" cy="152125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062684" cy="1521262"/>
            </a:xfrm>
            <a:custGeom>
              <a:avLst/>
              <a:gdLst/>
              <a:ahLst/>
              <a:cxnLst/>
              <a:rect l="l" t="t" r="r" b="b"/>
              <a:pathLst>
                <a:path w="8062684" h="1521262">
                  <a:moveTo>
                    <a:pt x="0" y="0"/>
                  </a:moveTo>
                  <a:lnTo>
                    <a:pt x="8062684" y="0"/>
                  </a:lnTo>
                  <a:lnTo>
                    <a:pt x="8062684" y="1521262"/>
                  </a:lnTo>
                  <a:lnTo>
                    <a:pt x="0" y="1521262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53270" b="-53270"/>
              </a:stretch>
            </a:blipFill>
          </p:spPr>
        </p:sp>
        <p:sp>
          <p:nvSpPr>
            <p:cNvPr id="18" name="TextBox 18"/>
            <p:cNvSpPr txBox="1"/>
            <p:nvPr/>
          </p:nvSpPr>
          <p:spPr>
            <a:xfrm>
              <a:off x="0" y="-9525"/>
              <a:ext cx="8062684" cy="153078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Secure attachment supports emotional regulation, social competence and cognitive/language development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6381140" y="4421086"/>
            <a:ext cx="6013666" cy="1262329"/>
            <a:chOff x="0" y="0"/>
            <a:chExt cx="8018221" cy="1683106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018273" cy="1683131"/>
            </a:xfrm>
            <a:custGeom>
              <a:avLst/>
              <a:gdLst/>
              <a:ahLst/>
              <a:cxnLst/>
              <a:rect l="l" t="t" r="r" b="b"/>
              <a:pathLst>
                <a:path w="8018273" h="1683131">
                  <a:moveTo>
                    <a:pt x="0" y="280543"/>
                  </a:moveTo>
                  <a:cubicBezTo>
                    <a:pt x="0" y="125603"/>
                    <a:pt x="125603" y="0"/>
                    <a:pt x="280543" y="0"/>
                  </a:cubicBezTo>
                  <a:lnTo>
                    <a:pt x="7737729" y="0"/>
                  </a:lnTo>
                  <a:cubicBezTo>
                    <a:pt x="7892669" y="0"/>
                    <a:pt x="8018273" y="125603"/>
                    <a:pt x="8018273" y="280543"/>
                  </a:cubicBezTo>
                  <a:lnTo>
                    <a:pt x="8018273" y="1402588"/>
                  </a:lnTo>
                  <a:cubicBezTo>
                    <a:pt x="8018273" y="1557528"/>
                    <a:pt x="7892669" y="1683131"/>
                    <a:pt x="7737729" y="1683131"/>
                  </a:cubicBezTo>
                  <a:lnTo>
                    <a:pt x="280543" y="1683131"/>
                  </a:lnTo>
                  <a:cubicBezTo>
                    <a:pt x="125603" y="1683131"/>
                    <a:pt x="0" y="1557528"/>
                    <a:pt x="0" y="1402588"/>
                  </a:cubicBezTo>
                  <a:close/>
                </a:path>
              </a:pathLst>
            </a:custGeom>
            <a:solidFill>
              <a:srgbClr val="D2DEEF">
                <a:alpha val="80784"/>
              </a:srgbClr>
            </a:solidFill>
            <a:ln w="19050" cap="sq">
              <a:solidFill>
                <a:srgbClr val="5B9BD5"/>
              </a:solidFill>
              <a:prstDash val="solid"/>
              <a:miter/>
            </a:ln>
          </p:spPr>
        </p:sp>
      </p:grpSp>
      <p:grpSp>
        <p:nvGrpSpPr>
          <p:cNvPr id="21" name="Group 21"/>
          <p:cNvGrpSpPr/>
          <p:nvPr/>
        </p:nvGrpSpPr>
        <p:grpSpPr>
          <a:xfrm>
            <a:off x="6441834" y="4481779"/>
            <a:ext cx="5892279" cy="1140943"/>
            <a:chOff x="0" y="0"/>
            <a:chExt cx="7856372" cy="1521257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7856378" cy="1521262"/>
            </a:xfrm>
            <a:custGeom>
              <a:avLst/>
              <a:gdLst/>
              <a:ahLst/>
              <a:cxnLst/>
              <a:rect l="l" t="t" r="r" b="b"/>
              <a:pathLst>
                <a:path w="7856378" h="1521262">
                  <a:moveTo>
                    <a:pt x="0" y="0"/>
                  </a:moveTo>
                  <a:lnTo>
                    <a:pt x="7856378" y="0"/>
                  </a:lnTo>
                  <a:lnTo>
                    <a:pt x="7856378" y="1521262"/>
                  </a:lnTo>
                  <a:lnTo>
                    <a:pt x="0" y="1521262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50628" b="-50627"/>
              </a:stretch>
            </a:blipFill>
          </p:spPr>
        </p:sp>
        <p:sp>
          <p:nvSpPr>
            <p:cNvPr id="23" name="TextBox 23"/>
            <p:cNvSpPr txBox="1"/>
            <p:nvPr/>
          </p:nvSpPr>
          <p:spPr>
            <a:xfrm>
              <a:off x="0" y="-9525"/>
              <a:ext cx="7856372" cy="153078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Underpins the statutory EYFS requirement for every child to be assigned a named key person (Department for Education, 2023)</a:t>
              </a:r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6485039" y="5819775"/>
            <a:ext cx="5805878" cy="1262329"/>
            <a:chOff x="0" y="0"/>
            <a:chExt cx="7741171" cy="1683106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7741158" cy="1683131"/>
            </a:xfrm>
            <a:custGeom>
              <a:avLst/>
              <a:gdLst/>
              <a:ahLst/>
              <a:cxnLst/>
              <a:rect l="l" t="t" r="r" b="b"/>
              <a:pathLst>
                <a:path w="7741158" h="1683131">
                  <a:moveTo>
                    <a:pt x="0" y="280543"/>
                  </a:moveTo>
                  <a:cubicBezTo>
                    <a:pt x="0" y="125603"/>
                    <a:pt x="125603" y="0"/>
                    <a:pt x="280543" y="0"/>
                  </a:cubicBezTo>
                  <a:lnTo>
                    <a:pt x="7460615" y="0"/>
                  </a:lnTo>
                  <a:cubicBezTo>
                    <a:pt x="7615555" y="0"/>
                    <a:pt x="7741158" y="125603"/>
                    <a:pt x="7741158" y="280543"/>
                  </a:cubicBezTo>
                  <a:lnTo>
                    <a:pt x="7741158" y="1402588"/>
                  </a:lnTo>
                  <a:cubicBezTo>
                    <a:pt x="7741158" y="1557528"/>
                    <a:pt x="7615555" y="1683131"/>
                    <a:pt x="7460615" y="1683131"/>
                  </a:cubicBezTo>
                  <a:lnTo>
                    <a:pt x="280543" y="1683131"/>
                  </a:lnTo>
                  <a:cubicBezTo>
                    <a:pt x="125603" y="1683131"/>
                    <a:pt x="0" y="1557528"/>
                    <a:pt x="0" y="1402588"/>
                  </a:cubicBezTo>
                  <a:close/>
                </a:path>
              </a:pathLst>
            </a:custGeom>
            <a:solidFill>
              <a:srgbClr val="D2DEEF">
                <a:alpha val="80784"/>
              </a:srgbClr>
            </a:solidFill>
            <a:ln w="19050" cap="sq">
              <a:solidFill>
                <a:srgbClr val="5B9BD5"/>
              </a:solidFill>
              <a:prstDash val="solid"/>
              <a:miter/>
            </a:ln>
          </p:spPr>
        </p:sp>
      </p:grpSp>
      <p:grpSp>
        <p:nvGrpSpPr>
          <p:cNvPr id="26" name="Group 26"/>
          <p:cNvGrpSpPr/>
          <p:nvPr/>
        </p:nvGrpSpPr>
        <p:grpSpPr>
          <a:xfrm>
            <a:off x="6545732" y="5880468"/>
            <a:ext cx="5684491" cy="1140943"/>
            <a:chOff x="0" y="0"/>
            <a:chExt cx="7579322" cy="152125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7579324" cy="1521262"/>
            </a:xfrm>
            <a:custGeom>
              <a:avLst/>
              <a:gdLst/>
              <a:ahLst/>
              <a:cxnLst/>
              <a:rect l="l" t="t" r="r" b="b"/>
              <a:pathLst>
                <a:path w="7579324" h="1521262">
                  <a:moveTo>
                    <a:pt x="0" y="0"/>
                  </a:moveTo>
                  <a:lnTo>
                    <a:pt x="7579324" y="0"/>
                  </a:lnTo>
                  <a:lnTo>
                    <a:pt x="7579324" y="1521262"/>
                  </a:lnTo>
                  <a:lnTo>
                    <a:pt x="0" y="1521262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47079" b="-47079"/>
              </a:stretch>
            </a:blipFill>
          </p:spPr>
        </p:sp>
        <p:sp>
          <p:nvSpPr>
            <p:cNvPr id="28" name="TextBox 28"/>
            <p:cNvSpPr txBox="1"/>
            <p:nvPr/>
          </p:nvSpPr>
          <p:spPr>
            <a:xfrm>
              <a:off x="0" y="-9525"/>
              <a:ext cx="7579322" cy="153078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The Key Person Approach operationalises attachment theory within nursery settings (Froebel Trust / Elfer, 2022)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6401924" y="7218464"/>
            <a:ext cx="5972108" cy="1262329"/>
            <a:chOff x="0" y="0"/>
            <a:chExt cx="7962811" cy="1683106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7962774" cy="1683131"/>
            </a:xfrm>
            <a:custGeom>
              <a:avLst/>
              <a:gdLst/>
              <a:ahLst/>
              <a:cxnLst/>
              <a:rect l="l" t="t" r="r" b="b"/>
              <a:pathLst>
                <a:path w="7962774" h="1683131">
                  <a:moveTo>
                    <a:pt x="0" y="280543"/>
                  </a:moveTo>
                  <a:cubicBezTo>
                    <a:pt x="0" y="125603"/>
                    <a:pt x="125603" y="0"/>
                    <a:pt x="280543" y="0"/>
                  </a:cubicBezTo>
                  <a:lnTo>
                    <a:pt x="7682230" y="0"/>
                  </a:lnTo>
                  <a:cubicBezTo>
                    <a:pt x="7837170" y="0"/>
                    <a:pt x="7962774" y="125603"/>
                    <a:pt x="7962774" y="280543"/>
                  </a:cubicBezTo>
                  <a:lnTo>
                    <a:pt x="7962774" y="1402588"/>
                  </a:lnTo>
                  <a:cubicBezTo>
                    <a:pt x="7962774" y="1557528"/>
                    <a:pt x="7837170" y="1683131"/>
                    <a:pt x="7682230" y="1683131"/>
                  </a:cubicBezTo>
                  <a:lnTo>
                    <a:pt x="280543" y="1683131"/>
                  </a:lnTo>
                  <a:cubicBezTo>
                    <a:pt x="125603" y="1683131"/>
                    <a:pt x="0" y="1557528"/>
                    <a:pt x="0" y="1402588"/>
                  </a:cubicBezTo>
                  <a:close/>
                </a:path>
              </a:pathLst>
            </a:custGeom>
            <a:solidFill>
              <a:srgbClr val="D2DEEF">
                <a:alpha val="80784"/>
              </a:srgbClr>
            </a:solidFill>
            <a:ln w="19050" cap="sq">
              <a:solidFill>
                <a:srgbClr val="5B9BD5"/>
              </a:solidFill>
              <a:prstDash val="solid"/>
              <a:miter/>
            </a:ln>
          </p:spPr>
        </p:sp>
      </p:grpSp>
      <p:grpSp>
        <p:nvGrpSpPr>
          <p:cNvPr id="31" name="Group 31"/>
          <p:cNvGrpSpPr/>
          <p:nvPr/>
        </p:nvGrpSpPr>
        <p:grpSpPr>
          <a:xfrm>
            <a:off x="6462608" y="7279157"/>
            <a:ext cx="5850722" cy="1140943"/>
            <a:chOff x="0" y="0"/>
            <a:chExt cx="7800962" cy="1521257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7800968" cy="1521262"/>
            </a:xfrm>
            <a:custGeom>
              <a:avLst/>
              <a:gdLst/>
              <a:ahLst/>
              <a:cxnLst/>
              <a:rect l="l" t="t" r="r" b="b"/>
              <a:pathLst>
                <a:path w="7800968" h="1521262">
                  <a:moveTo>
                    <a:pt x="0" y="0"/>
                  </a:moveTo>
                  <a:lnTo>
                    <a:pt x="7800968" y="0"/>
                  </a:lnTo>
                  <a:lnTo>
                    <a:pt x="7800968" y="1521262"/>
                  </a:lnTo>
                  <a:lnTo>
                    <a:pt x="0" y="1521262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49918" b="-49918"/>
              </a:stretch>
            </a:blipFill>
          </p:spPr>
        </p:sp>
        <p:sp>
          <p:nvSpPr>
            <p:cNvPr id="33" name="TextBox 33"/>
            <p:cNvSpPr txBox="1"/>
            <p:nvPr/>
          </p:nvSpPr>
          <p:spPr>
            <a:xfrm>
              <a:off x="0" y="-9525"/>
              <a:ext cx="7800962" cy="1530782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Equips practitioners to recognise and respond sensitively to separation distress, such as Shona’s.</a:t>
              </a:r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127283" y="2071116"/>
            <a:ext cx="4779883" cy="4212326"/>
            <a:chOff x="0" y="0"/>
            <a:chExt cx="6373178" cy="5616435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6373241" cy="5616448"/>
            </a:xfrm>
            <a:custGeom>
              <a:avLst/>
              <a:gdLst/>
              <a:ahLst/>
              <a:cxnLst/>
              <a:rect l="l" t="t" r="r" b="b"/>
              <a:pathLst>
                <a:path w="6373241" h="5616448">
                  <a:moveTo>
                    <a:pt x="0" y="0"/>
                  </a:moveTo>
                  <a:lnTo>
                    <a:pt x="6373241" y="0"/>
                  </a:lnTo>
                  <a:lnTo>
                    <a:pt x="6373241" y="5616448"/>
                  </a:lnTo>
                  <a:lnTo>
                    <a:pt x="0" y="56164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grpSp>
        <p:nvGrpSpPr>
          <p:cNvPr id="36" name="Group 36"/>
          <p:cNvGrpSpPr/>
          <p:nvPr/>
        </p:nvGrpSpPr>
        <p:grpSpPr>
          <a:xfrm>
            <a:off x="12758823" y="5368061"/>
            <a:ext cx="5210442" cy="4438879"/>
            <a:chOff x="0" y="0"/>
            <a:chExt cx="6947256" cy="5918505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6947281" cy="5918454"/>
            </a:xfrm>
            <a:custGeom>
              <a:avLst/>
              <a:gdLst/>
              <a:ahLst/>
              <a:cxnLst/>
              <a:rect l="l" t="t" r="r" b="b"/>
              <a:pathLst>
                <a:path w="6947281" h="5918454">
                  <a:moveTo>
                    <a:pt x="0" y="0"/>
                  </a:moveTo>
                  <a:lnTo>
                    <a:pt x="6947281" y="0"/>
                  </a:lnTo>
                  <a:lnTo>
                    <a:pt x="6947281" y="5918454"/>
                  </a:lnTo>
                  <a:lnTo>
                    <a:pt x="0" y="59184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</p:grpSp>
      <p:sp>
        <p:nvSpPr>
          <p:cNvPr id="38" name="Slide Number Placeholder 37">
            <a:extLst>
              <a:ext uri="{FF2B5EF4-FFF2-40B4-BE49-F238E27FC236}">
                <a16:creationId xmlns:a16="http://schemas.microsoft.com/office/drawing/2014/main" id="{3D6515E8-CA60-5168-34F5-83C5339A7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9" name="Date Placeholder 38">
            <a:extLst>
              <a:ext uri="{FF2B5EF4-FFF2-40B4-BE49-F238E27FC236}">
                <a16:creationId xmlns:a16="http://schemas.microsoft.com/office/drawing/2014/main" id="{CC7F3C55-8435-FBB2-3A06-EB0642485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D021A-C4AD-4D0E-A4A7-B4DEC8290F97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50808E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Applying the Theory to Shona's Situation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1783080"/>
            <a:ext cx="754380" cy="82296"/>
            <a:chOff x="0" y="0"/>
            <a:chExt cx="1005840" cy="1097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05840" cy="109728"/>
            </a:xfrm>
            <a:custGeom>
              <a:avLst/>
              <a:gdLst/>
              <a:ahLst/>
              <a:cxnLst/>
              <a:rect l="l" t="t" r="r" b="b"/>
              <a:pathLst>
                <a:path w="1005840" h="109728">
                  <a:moveTo>
                    <a:pt x="0" y="0"/>
                  </a:moveTo>
                  <a:lnTo>
                    <a:pt x="1005840" y="0"/>
                  </a:lnTo>
                  <a:lnTo>
                    <a:pt x="1005840" y="109728"/>
                  </a:lnTo>
                  <a:lnTo>
                    <a:pt x="0" y="109728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7145000" y="9806940"/>
            <a:ext cx="548640" cy="411480"/>
            <a:chOff x="0" y="0"/>
            <a:chExt cx="731520" cy="548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31520" cy="548640"/>
            </a:xfrm>
            <a:custGeom>
              <a:avLst/>
              <a:gdLst/>
              <a:ahLst/>
              <a:cxnLst/>
              <a:rect l="l" t="t" r="r" b="b"/>
              <a:pathLst>
                <a:path w="731520" h="548640">
                  <a:moveTo>
                    <a:pt x="0" y="0"/>
                  </a:moveTo>
                  <a:lnTo>
                    <a:pt x="731520" y="0"/>
                  </a:lnTo>
                  <a:lnTo>
                    <a:pt x="731520" y="548640"/>
                  </a:lnTo>
                  <a:lnTo>
                    <a:pt x="0" y="5486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46227" r="-46227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31520" cy="57721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r">
                <a:lnSpc>
                  <a:spcPts val="1620"/>
                </a:lnSpc>
              </a:pPr>
              <a:r>
                <a:rPr lang="en-US" sz="1350">
                  <a:solidFill>
                    <a:srgbClr val="8A9A96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6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50595" y="2322195"/>
            <a:ext cx="16341090" cy="1459230"/>
            <a:chOff x="0" y="0"/>
            <a:chExt cx="21788120" cy="194564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1788121" cy="1945640"/>
            </a:xfrm>
            <a:custGeom>
              <a:avLst/>
              <a:gdLst/>
              <a:ahLst/>
              <a:cxnLst/>
              <a:rect l="l" t="t" r="r" b="b"/>
              <a:pathLst>
                <a:path w="21788121" h="1945640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21639912" y="0"/>
                  </a:lnTo>
                  <a:cubicBezTo>
                    <a:pt x="21721826" y="0"/>
                    <a:pt x="21788121" y="66421"/>
                    <a:pt x="21788121" y="148209"/>
                  </a:cubicBezTo>
                  <a:lnTo>
                    <a:pt x="21788121" y="1797431"/>
                  </a:lnTo>
                  <a:cubicBezTo>
                    <a:pt x="21788121" y="1879346"/>
                    <a:pt x="21721700" y="1945640"/>
                    <a:pt x="21639912" y="1945640"/>
                  </a:cubicBezTo>
                  <a:lnTo>
                    <a:pt x="148209" y="1945640"/>
                  </a:lnTo>
                  <a:cubicBezTo>
                    <a:pt x="66421" y="1945640"/>
                    <a:pt x="0" y="1879219"/>
                    <a:pt x="0" y="1797431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4B59F"/>
              </a:solidFill>
              <a:prstDash val="solid"/>
              <a:miter/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960120" y="2331720"/>
            <a:ext cx="164592" cy="1440180"/>
            <a:chOff x="0" y="0"/>
            <a:chExt cx="219456" cy="192024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19456" cy="1920240"/>
            </a:xfrm>
            <a:custGeom>
              <a:avLst/>
              <a:gdLst/>
              <a:ahLst/>
              <a:cxnLst/>
              <a:rect l="l" t="t" r="r" b="b"/>
              <a:pathLst>
                <a:path w="219456" h="1920240">
                  <a:moveTo>
                    <a:pt x="0" y="0"/>
                  </a:moveTo>
                  <a:lnTo>
                    <a:pt x="219456" y="0"/>
                  </a:lnTo>
                  <a:lnTo>
                    <a:pt x="219456" y="1920240"/>
                  </a:lnTo>
                  <a:lnTo>
                    <a:pt x="0" y="1920240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16" name="Group 16"/>
          <p:cNvGrpSpPr/>
          <p:nvPr/>
        </p:nvGrpSpPr>
        <p:grpSpPr>
          <a:xfrm>
            <a:off x="1371600" y="2331720"/>
            <a:ext cx="4937760" cy="1440180"/>
            <a:chOff x="0" y="0"/>
            <a:chExt cx="6583680" cy="192024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583680" cy="1920240"/>
            </a:xfrm>
            <a:custGeom>
              <a:avLst/>
              <a:gdLst/>
              <a:ahLst/>
              <a:cxnLst/>
              <a:rect l="l" t="t" r="r" b="b"/>
              <a:pathLst>
                <a:path w="6583680" h="1920240">
                  <a:moveTo>
                    <a:pt x="0" y="0"/>
                  </a:moveTo>
                  <a:lnTo>
                    <a:pt x="6583680" y="0"/>
                  </a:lnTo>
                  <a:lnTo>
                    <a:pt x="6583680" y="1920240"/>
                  </a:lnTo>
                  <a:lnTo>
                    <a:pt x="0" y="19202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6805" b="-16805"/>
              </a:stretch>
            </a:blipFill>
          </p:spPr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6583680" cy="196786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520"/>
                </a:lnSpc>
              </a:pPr>
              <a:r>
                <a:rPr lang="en-US" sz="2100" b="1">
                  <a:solidFill>
                    <a:srgbClr val="50808E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Separation anxiety at drop-off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6446520" y="2331720"/>
            <a:ext cx="10561320" cy="1440180"/>
            <a:chOff x="0" y="0"/>
            <a:chExt cx="14081760" cy="192024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4081761" cy="1920240"/>
            </a:xfrm>
            <a:custGeom>
              <a:avLst/>
              <a:gdLst/>
              <a:ahLst/>
              <a:cxnLst/>
              <a:rect l="l" t="t" r="r" b="b"/>
              <a:pathLst>
                <a:path w="14081761" h="1920240">
                  <a:moveTo>
                    <a:pt x="0" y="0"/>
                  </a:moveTo>
                  <a:lnTo>
                    <a:pt x="14081761" y="0"/>
                  </a:lnTo>
                  <a:lnTo>
                    <a:pt x="14081761" y="1920240"/>
                  </a:lnTo>
                  <a:lnTo>
                    <a:pt x="0" y="19202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92890" b="-92890"/>
              </a:stretch>
            </a:blipFill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14081760" cy="195834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430"/>
                </a:lnSpc>
              </a:pPr>
              <a:r>
                <a:rPr lang="en-US" sz="2025">
                  <a:solidFill>
                    <a:srgbClr val="2E3D3A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Reflects Bowlby's 'protest' response when the attachment figure becomes unavailable (</a:t>
              </a:r>
              <a:r>
                <a:rPr lang="en-US" sz="2025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Bowlby, 1974).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950595" y="3995547"/>
            <a:ext cx="16341090" cy="1459230"/>
            <a:chOff x="0" y="0"/>
            <a:chExt cx="21788120" cy="194564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1788121" cy="1945640"/>
            </a:xfrm>
            <a:custGeom>
              <a:avLst/>
              <a:gdLst/>
              <a:ahLst/>
              <a:cxnLst/>
              <a:rect l="l" t="t" r="r" b="b"/>
              <a:pathLst>
                <a:path w="21788121" h="1945640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21639912" y="0"/>
                  </a:lnTo>
                  <a:cubicBezTo>
                    <a:pt x="21721826" y="0"/>
                    <a:pt x="21788121" y="66421"/>
                    <a:pt x="21788121" y="148209"/>
                  </a:cubicBezTo>
                  <a:lnTo>
                    <a:pt x="21788121" y="1797431"/>
                  </a:lnTo>
                  <a:cubicBezTo>
                    <a:pt x="21788121" y="1879346"/>
                    <a:pt x="21721700" y="1945640"/>
                    <a:pt x="21639912" y="1945640"/>
                  </a:cubicBezTo>
                  <a:lnTo>
                    <a:pt x="148209" y="1945640"/>
                  </a:lnTo>
                  <a:cubicBezTo>
                    <a:pt x="66421" y="1945640"/>
                    <a:pt x="0" y="1879219"/>
                    <a:pt x="0" y="1797431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4B59F"/>
              </a:solidFill>
              <a:prstDash val="solid"/>
              <a:miter/>
            </a:ln>
          </p:spPr>
        </p:sp>
      </p:grpSp>
      <p:grpSp>
        <p:nvGrpSpPr>
          <p:cNvPr id="24" name="Group 24"/>
          <p:cNvGrpSpPr/>
          <p:nvPr/>
        </p:nvGrpSpPr>
        <p:grpSpPr>
          <a:xfrm>
            <a:off x="960120" y="4005072"/>
            <a:ext cx="164592" cy="1440180"/>
            <a:chOff x="0" y="0"/>
            <a:chExt cx="219456" cy="192024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19456" cy="1920240"/>
            </a:xfrm>
            <a:custGeom>
              <a:avLst/>
              <a:gdLst/>
              <a:ahLst/>
              <a:cxnLst/>
              <a:rect l="l" t="t" r="r" b="b"/>
              <a:pathLst>
                <a:path w="219456" h="1920240">
                  <a:moveTo>
                    <a:pt x="0" y="0"/>
                  </a:moveTo>
                  <a:lnTo>
                    <a:pt x="219456" y="0"/>
                  </a:lnTo>
                  <a:lnTo>
                    <a:pt x="219456" y="1920240"/>
                  </a:lnTo>
                  <a:lnTo>
                    <a:pt x="0" y="1920240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26" name="Group 26"/>
          <p:cNvGrpSpPr/>
          <p:nvPr/>
        </p:nvGrpSpPr>
        <p:grpSpPr>
          <a:xfrm>
            <a:off x="1371600" y="4005072"/>
            <a:ext cx="4937760" cy="1440180"/>
            <a:chOff x="0" y="0"/>
            <a:chExt cx="6583680" cy="192024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6583680" cy="1920240"/>
            </a:xfrm>
            <a:custGeom>
              <a:avLst/>
              <a:gdLst/>
              <a:ahLst/>
              <a:cxnLst/>
              <a:rect l="l" t="t" r="r" b="b"/>
              <a:pathLst>
                <a:path w="6583680" h="1920240">
                  <a:moveTo>
                    <a:pt x="0" y="0"/>
                  </a:moveTo>
                  <a:lnTo>
                    <a:pt x="6583680" y="0"/>
                  </a:lnTo>
                  <a:lnTo>
                    <a:pt x="6583680" y="1920240"/>
                  </a:lnTo>
                  <a:lnTo>
                    <a:pt x="0" y="19202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6805" b="-16805"/>
              </a:stretch>
            </a:blipFill>
          </p:spPr>
        </p:sp>
        <p:sp>
          <p:nvSpPr>
            <p:cNvPr id="28" name="TextBox 28"/>
            <p:cNvSpPr txBox="1"/>
            <p:nvPr/>
          </p:nvSpPr>
          <p:spPr>
            <a:xfrm>
              <a:off x="0" y="-47625"/>
              <a:ext cx="6583680" cy="196786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520"/>
                </a:lnSpc>
              </a:pPr>
              <a:r>
                <a:rPr lang="en-US" sz="2100" b="1">
                  <a:solidFill>
                    <a:srgbClr val="50808E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Limited verbal communication</a:t>
              </a:r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6446520" y="4005072"/>
            <a:ext cx="10561320" cy="1440180"/>
            <a:chOff x="0" y="0"/>
            <a:chExt cx="14081760" cy="192024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4081761" cy="1920240"/>
            </a:xfrm>
            <a:custGeom>
              <a:avLst/>
              <a:gdLst/>
              <a:ahLst/>
              <a:cxnLst/>
              <a:rect l="l" t="t" r="r" b="b"/>
              <a:pathLst>
                <a:path w="14081761" h="1920240">
                  <a:moveTo>
                    <a:pt x="0" y="0"/>
                  </a:moveTo>
                  <a:lnTo>
                    <a:pt x="14081761" y="0"/>
                  </a:lnTo>
                  <a:lnTo>
                    <a:pt x="14081761" y="1920240"/>
                  </a:lnTo>
                  <a:lnTo>
                    <a:pt x="0" y="19202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92890" b="-92890"/>
              </a:stretch>
            </a:blipFill>
          </p:spPr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14081760" cy="195834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430"/>
                </a:lnSpc>
              </a:pPr>
              <a:r>
                <a:rPr lang="en-US" sz="2025">
                  <a:solidFill>
                    <a:srgbClr val="2E3D3A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May reflect reduced confidence to explore and interact within an unfamiliar environment</a:t>
              </a: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950595" y="5668899"/>
            <a:ext cx="16341090" cy="1459230"/>
            <a:chOff x="0" y="0"/>
            <a:chExt cx="21788120" cy="1945640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21788121" cy="1945640"/>
            </a:xfrm>
            <a:custGeom>
              <a:avLst/>
              <a:gdLst/>
              <a:ahLst/>
              <a:cxnLst/>
              <a:rect l="l" t="t" r="r" b="b"/>
              <a:pathLst>
                <a:path w="21788121" h="1945640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21639912" y="0"/>
                  </a:lnTo>
                  <a:cubicBezTo>
                    <a:pt x="21721826" y="0"/>
                    <a:pt x="21788121" y="66421"/>
                    <a:pt x="21788121" y="148209"/>
                  </a:cubicBezTo>
                  <a:lnTo>
                    <a:pt x="21788121" y="1797431"/>
                  </a:lnTo>
                  <a:cubicBezTo>
                    <a:pt x="21788121" y="1879346"/>
                    <a:pt x="21721700" y="1945640"/>
                    <a:pt x="21639912" y="1945640"/>
                  </a:cubicBezTo>
                  <a:lnTo>
                    <a:pt x="148209" y="1945640"/>
                  </a:lnTo>
                  <a:cubicBezTo>
                    <a:pt x="66421" y="1945640"/>
                    <a:pt x="0" y="1879219"/>
                    <a:pt x="0" y="1797431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4B59F"/>
              </a:solidFill>
              <a:prstDash val="solid"/>
              <a:miter/>
            </a:ln>
          </p:spPr>
        </p:sp>
      </p:grpSp>
      <p:grpSp>
        <p:nvGrpSpPr>
          <p:cNvPr id="34" name="Group 34"/>
          <p:cNvGrpSpPr/>
          <p:nvPr/>
        </p:nvGrpSpPr>
        <p:grpSpPr>
          <a:xfrm>
            <a:off x="960120" y="5678424"/>
            <a:ext cx="164592" cy="1440180"/>
            <a:chOff x="0" y="0"/>
            <a:chExt cx="219456" cy="192024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19456" cy="1920240"/>
            </a:xfrm>
            <a:custGeom>
              <a:avLst/>
              <a:gdLst/>
              <a:ahLst/>
              <a:cxnLst/>
              <a:rect l="l" t="t" r="r" b="b"/>
              <a:pathLst>
                <a:path w="219456" h="1920240">
                  <a:moveTo>
                    <a:pt x="0" y="0"/>
                  </a:moveTo>
                  <a:lnTo>
                    <a:pt x="219456" y="0"/>
                  </a:lnTo>
                  <a:lnTo>
                    <a:pt x="219456" y="1920240"/>
                  </a:lnTo>
                  <a:lnTo>
                    <a:pt x="0" y="1920240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36" name="Group 36"/>
          <p:cNvGrpSpPr/>
          <p:nvPr/>
        </p:nvGrpSpPr>
        <p:grpSpPr>
          <a:xfrm>
            <a:off x="1371600" y="5678424"/>
            <a:ext cx="4937760" cy="1440180"/>
            <a:chOff x="0" y="0"/>
            <a:chExt cx="6583680" cy="192024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6583680" cy="1920240"/>
            </a:xfrm>
            <a:custGeom>
              <a:avLst/>
              <a:gdLst/>
              <a:ahLst/>
              <a:cxnLst/>
              <a:rect l="l" t="t" r="r" b="b"/>
              <a:pathLst>
                <a:path w="6583680" h="1920240">
                  <a:moveTo>
                    <a:pt x="0" y="0"/>
                  </a:moveTo>
                  <a:lnTo>
                    <a:pt x="6583680" y="0"/>
                  </a:lnTo>
                  <a:lnTo>
                    <a:pt x="6583680" y="1920240"/>
                  </a:lnTo>
                  <a:lnTo>
                    <a:pt x="0" y="19202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6805" b="-16805"/>
              </a:stretch>
            </a:blipFill>
          </p:spPr>
        </p:sp>
        <p:sp>
          <p:nvSpPr>
            <p:cNvPr id="38" name="TextBox 38"/>
            <p:cNvSpPr txBox="1"/>
            <p:nvPr/>
          </p:nvSpPr>
          <p:spPr>
            <a:xfrm>
              <a:off x="0" y="-47625"/>
              <a:ext cx="6583680" cy="196786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520"/>
                </a:lnSpc>
              </a:pPr>
              <a:r>
                <a:rPr lang="en-US" sz="2100" b="1">
                  <a:solidFill>
                    <a:srgbClr val="50808E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Difficulty in group play</a:t>
              </a:r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6446520" y="5678424"/>
            <a:ext cx="10561320" cy="1440180"/>
            <a:chOff x="0" y="0"/>
            <a:chExt cx="14081760" cy="192024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14081761" cy="1920240"/>
            </a:xfrm>
            <a:custGeom>
              <a:avLst/>
              <a:gdLst/>
              <a:ahLst/>
              <a:cxnLst/>
              <a:rect l="l" t="t" r="r" b="b"/>
              <a:pathLst>
                <a:path w="14081761" h="1920240">
                  <a:moveTo>
                    <a:pt x="0" y="0"/>
                  </a:moveTo>
                  <a:lnTo>
                    <a:pt x="14081761" y="0"/>
                  </a:lnTo>
                  <a:lnTo>
                    <a:pt x="14081761" y="1920240"/>
                  </a:lnTo>
                  <a:lnTo>
                    <a:pt x="0" y="19202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92890" b="-92890"/>
              </a:stretch>
            </a:blipFill>
          </p:spPr>
        </p:sp>
        <p:sp>
          <p:nvSpPr>
            <p:cNvPr id="41" name="TextBox 41"/>
            <p:cNvSpPr txBox="1"/>
            <p:nvPr/>
          </p:nvSpPr>
          <p:spPr>
            <a:xfrm>
              <a:off x="0" y="-38100"/>
              <a:ext cx="14081760" cy="195834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430"/>
                </a:lnSpc>
              </a:pPr>
              <a:r>
                <a:rPr lang="en-US" sz="2025">
                  <a:solidFill>
                    <a:srgbClr val="2E3D3A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Suggests Shona has not yet developed a secure base within the nursery setting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950595" y="7342251"/>
            <a:ext cx="16341090" cy="1459230"/>
            <a:chOff x="0" y="0"/>
            <a:chExt cx="21788120" cy="194564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21788121" cy="1945640"/>
            </a:xfrm>
            <a:custGeom>
              <a:avLst/>
              <a:gdLst/>
              <a:ahLst/>
              <a:cxnLst/>
              <a:rect l="l" t="t" r="r" b="b"/>
              <a:pathLst>
                <a:path w="21788121" h="1945640">
                  <a:moveTo>
                    <a:pt x="0" y="148209"/>
                  </a:moveTo>
                  <a:cubicBezTo>
                    <a:pt x="0" y="66421"/>
                    <a:pt x="66421" y="0"/>
                    <a:pt x="148209" y="0"/>
                  </a:cubicBezTo>
                  <a:lnTo>
                    <a:pt x="21639912" y="0"/>
                  </a:lnTo>
                  <a:cubicBezTo>
                    <a:pt x="21721826" y="0"/>
                    <a:pt x="21788121" y="66421"/>
                    <a:pt x="21788121" y="148209"/>
                  </a:cubicBezTo>
                  <a:lnTo>
                    <a:pt x="21788121" y="1797431"/>
                  </a:lnTo>
                  <a:cubicBezTo>
                    <a:pt x="21788121" y="1879346"/>
                    <a:pt x="21721700" y="1945640"/>
                    <a:pt x="21639912" y="1945640"/>
                  </a:cubicBezTo>
                  <a:lnTo>
                    <a:pt x="148209" y="1945640"/>
                  </a:lnTo>
                  <a:cubicBezTo>
                    <a:pt x="66421" y="1945640"/>
                    <a:pt x="0" y="1879219"/>
                    <a:pt x="0" y="1797431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84B59F"/>
              </a:solidFill>
              <a:prstDash val="solid"/>
              <a:miter/>
            </a:ln>
          </p:spPr>
        </p:sp>
      </p:grpSp>
      <p:grpSp>
        <p:nvGrpSpPr>
          <p:cNvPr id="44" name="Group 44"/>
          <p:cNvGrpSpPr/>
          <p:nvPr/>
        </p:nvGrpSpPr>
        <p:grpSpPr>
          <a:xfrm>
            <a:off x="960120" y="7351776"/>
            <a:ext cx="164592" cy="1440180"/>
            <a:chOff x="0" y="0"/>
            <a:chExt cx="219456" cy="1920240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219456" cy="1920240"/>
            </a:xfrm>
            <a:custGeom>
              <a:avLst/>
              <a:gdLst/>
              <a:ahLst/>
              <a:cxnLst/>
              <a:rect l="l" t="t" r="r" b="b"/>
              <a:pathLst>
                <a:path w="219456" h="1920240">
                  <a:moveTo>
                    <a:pt x="0" y="0"/>
                  </a:moveTo>
                  <a:lnTo>
                    <a:pt x="219456" y="0"/>
                  </a:lnTo>
                  <a:lnTo>
                    <a:pt x="219456" y="1920240"/>
                  </a:lnTo>
                  <a:lnTo>
                    <a:pt x="0" y="1920240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46" name="Group 46"/>
          <p:cNvGrpSpPr/>
          <p:nvPr/>
        </p:nvGrpSpPr>
        <p:grpSpPr>
          <a:xfrm>
            <a:off x="1371600" y="7351776"/>
            <a:ext cx="4937760" cy="1440180"/>
            <a:chOff x="0" y="0"/>
            <a:chExt cx="6583680" cy="1920240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6583680" cy="1920240"/>
            </a:xfrm>
            <a:custGeom>
              <a:avLst/>
              <a:gdLst/>
              <a:ahLst/>
              <a:cxnLst/>
              <a:rect l="l" t="t" r="r" b="b"/>
              <a:pathLst>
                <a:path w="6583680" h="1920240">
                  <a:moveTo>
                    <a:pt x="0" y="0"/>
                  </a:moveTo>
                  <a:lnTo>
                    <a:pt x="6583680" y="0"/>
                  </a:lnTo>
                  <a:lnTo>
                    <a:pt x="6583680" y="1920240"/>
                  </a:lnTo>
                  <a:lnTo>
                    <a:pt x="0" y="19202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6805" b="-16805"/>
              </a:stretch>
            </a:blipFill>
          </p:spPr>
        </p:sp>
        <p:sp>
          <p:nvSpPr>
            <p:cNvPr id="48" name="TextBox 48"/>
            <p:cNvSpPr txBox="1"/>
            <p:nvPr/>
          </p:nvSpPr>
          <p:spPr>
            <a:xfrm>
              <a:off x="0" y="-47625"/>
              <a:ext cx="6583680" cy="196786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520"/>
                </a:lnSpc>
              </a:pPr>
              <a:r>
                <a:rPr lang="en-US" sz="2100" b="1">
                  <a:solidFill>
                    <a:srgbClr val="50808E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Transition to nursery</a:t>
              </a:r>
            </a:p>
          </p:txBody>
        </p:sp>
      </p:grpSp>
      <p:grpSp>
        <p:nvGrpSpPr>
          <p:cNvPr id="49" name="Group 49"/>
          <p:cNvGrpSpPr/>
          <p:nvPr/>
        </p:nvGrpSpPr>
        <p:grpSpPr>
          <a:xfrm>
            <a:off x="6446520" y="7351776"/>
            <a:ext cx="10561320" cy="1440180"/>
            <a:chOff x="0" y="0"/>
            <a:chExt cx="14081760" cy="1920240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14081761" cy="1920240"/>
            </a:xfrm>
            <a:custGeom>
              <a:avLst/>
              <a:gdLst/>
              <a:ahLst/>
              <a:cxnLst/>
              <a:rect l="l" t="t" r="r" b="b"/>
              <a:pathLst>
                <a:path w="14081761" h="1920240">
                  <a:moveTo>
                    <a:pt x="0" y="0"/>
                  </a:moveTo>
                  <a:lnTo>
                    <a:pt x="14081761" y="0"/>
                  </a:lnTo>
                  <a:lnTo>
                    <a:pt x="14081761" y="1920240"/>
                  </a:lnTo>
                  <a:lnTo>
                    <a:pt x="0" y="19202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92890" b="-92890"/>
              </a:stretch>
            </a:blipFill>
          </p:spPr>
        </p:sp>
        <p:sp>
          <p:nvSpPr>
            <p:cNvPr id="51" name="TextBox 51"/>
            <p:cNvSpPr txBox="1"/>
            <p:nvPr/>
          </p:nvSpPr>
          <p:spPr>
            <a:xfrm>
              <a:off x="0" y="-38100"/>
              <a:ext cx="14081760" cy="195834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430"/>
                </a:lnSpc>
              </a:pPr>
              <a:r>
                <a:rPr lang="en-US" sz="2025">
                  <a:solidFill>
                    <a:srgbClr val="2E3D3A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Disrupts her established Internal Working Model, requiring a new trusted attachment figure</a:t>
              </a:r>
            </a:p>
          </p:txBody>
        </p:sp>
      </p:grpSp>
      <p:sp>
        <p:nvSpPr>
          <p:cNvPr id="52" name="Slide Number Placeholder 51">
            <a:extLst>
              <a:ext uri="{FF2B5EF4-FFF2-40B4-BE49-F238E27FC236}">
                <a16:creationId xmlns:a16="http://schemas.microsoft.com/office/drawing/2014/main" id="{F456AE28-2653-9452-AC1F-6E9AE00FA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3" name="Date Placeholder 52">
            <a:extLst>
              <a:ext uri="{FF2B5EF4-FFF2-40B4-BE49-F238E27FC236}">
                <a16:creationId xmlns:a16="http://schemas.microsoft.com/office/drawing/2014/main" id="{725FC8EC-E0A4-391B-F5AB-5645789EE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4A0F2-0449-435D-BCDC-0AA52E27DA30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50808E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Practical Strategies and Interventions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1783080"/>
            <a:ext cx="754380" cy="82296"/>
            <a:chOff x="0" y="0"/>
            <a:chExt cx="1005840" cy="1097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05840" cy="109728"/>
            </a:xfrm>
            <a:custGeom>
              <a:avLst/>
              <a:gdLst/>
              <a:ahLst/>
              <a:cxnLst/>
              <a:rect l="l" t="t" r="r" b="b"/>
              <a:pathLst>
                <a:path w="1005840" h="109728">
                  <a:moveTo>
                    <a:pt x="0" y="0"/>
                  </a:moveTo>
                  <a:lnTo>
                    <a:pt x="1005840" y="0"/>
                  </a:lnTo>
                  <a:lnTo>
                    <a:pt x="1005840" y="109728"/>
                  </a:lnTo>
                  <a:lnTo>
                    <a:pt x="0" y="109728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7145000" y="9806940"/>
            <a:ext cx="548640" cy="411480"/>
            <a:chOff x="0" y="0"/>
            <a:chExt cx="731520" cy="548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31520" cy="548640"/>
            </a:xfrm>
            <a:custGeom>
              <a:avLst/>
              <a:gdLst/>
              <a:ahLst/>
              <a:cxnLst/>
              <a:rect l="l" t="t" r="r" b="b"/>
              <a:pathLst>
                <a:path w="731520" h="548640">
                  <a:moveTo>
                    <a:pt x="0" y="0"/>
                  </a:moveTo>
                  <a:lnTo>
                    <a:pt x="731520" y="0"/>
                  </a:lnTo>
                  <a:lnTo>
                    <a:pt x="731520" y="548640"/>
                  </a:lnTo>
                  <a:lnTo>
                    <a:pt x="0" y="5486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46227" r="-46227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31520" cy="57721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r">
                <a:lnSpc>
                  <a:spcPts val="1620"/>
                </a:lnSpc>
              </a:pPr>
              <a:r>
                <a:rPr lang="en-US" sz="1350">
                  <a:solidFill>
                    <a:srgbClr val="8A9A96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7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60120" y="4058212"/>
            <a:ext cx="16184880" cy="1625765"/>
            <a:chOff x="0" y="0"/>
            <a:chExt cx="21579840" cy="2167687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1579839" cy="2167636"/>
            </a:xfrm>
            <a:custGeom>
              <a:avLst/>
              <a:gdLst/>
              <a:ahLst/>
              <a:cxnLst/>
              <a:rect l="l" t="t" r="r" b="b"/>
              <a:pathLst>
                <a:path w="21579839" h="2167636">
                  <a:moveTo>
                    <a:pt x="0" y="541909"/>
                  </a:moveTo>
                  <a:lnTo>
                    <a:pt x="20496022" y="541909"/>
                  </a:lnTo>
                  <a:lnTo>
                    <a:pt x="20496022" y="0"/>
                  </a:lnTo>
                  <a:lnTo>
                    <a:pt x="21579839" y="1083818"/>
                  </a:lnTo>
                  <a:lnTo>
                    <a:pt x="20496022" y="2167636"/>
                  </a:lnTo>
                  <a:lnTo>
                    <a:pt x="20496022" y="1625727"/>
                  </a:lnTo>
                  <a:lnTo>
                    <a:pt x="0" y="1625727"/>
                  </a:lnTo>
                  <a:lnTo>
                    <a:pt x="541909" y="1083818"/>
                  </a:lnTo>
                  <a:close/>
                </a:path>
              </a:pathLst>
            </a:custGeom>
            <a:solidFill>
              <a:srgbClr val="CBCBCB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961758" y="2834126"/>
            <a:ext cx="2808294" cy="1635290"/>
            <a:chOff x="0" y="0"/>
            <a:chExt cx="3744392" cy="218038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3744388" cy="2180382"/>
            </a:xfrm>
            <a:custGeom>
              <a:avLst/>
              <a:gdLst/>
              <a:ahLst/>
              <a:cxnLst/>
              <a:rect l="l" t="t" r="r" b="b"/>
              <a:pathLst>
                <a:path w="3744388" h="2180382">
                  <a:moveTo>
                    <a:pt x="0" y="0"/>
                  </a:moveTo>
                  <a:lnTo>
                    <a:pt x="3744388" y="0"/>
                  </a:lnTo>
                  <a:lnTo>
                    <a:pt x="3744388" y="2180382"/>
                  </a:lnTo>
                  <a:lnTo>
                    <a:pt x="0" y="2180382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24712" r="-24712"/>
              </a:stretch>
            </a:blipFill>
          </p:spPr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3744392" cy="219943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2268"/>
                </a:lnSpc>
              </a:pPr>
              <a:r>
                <a:rPr lang="en-US" sz="21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Assign a consistent, responsive key person to build a new secure base (Froebel Trust / Elfer, 2022)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2153155" y="4658344"/>
            <a:ext cx="425491" cy="425491"/>
            <a:chOff x="0" y="0"/>
            <a:chExt cx="567322" cy="56732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67309" cy="567436"/>
            </a:xfrm>
            <a:custGeom>
              <a:avLst/>
              <a:gdLst/>
              <a:ahLst/>
              <a:cxnLst/>
              <a:rect l="l" t="t" r="r" b="b"/>
              <a:pathLst>
                <a:path w="567309" h="567436">
                  <a:moveTo>
                    <a:pt x="0" y="283718"/>
                  </a:moveTo>
                  <a:cubicBezTo>
                    <a:pt x="0" y="127000"/>
                    <a:pt x="127000" y="0"/>
                    <a:pt x="283718" y="0"/>
                  </a:cubicBezTo>
                  <a:cubicBezTo>
                    <a:pt x="440436" y="0"/>
                    <a:pt x="567309" y="127000"/>
                    <a:pt x="567309" y="283718"/>
                  </a:cubicBezTo>
                  <a:cubicBezTo>
                    <a:pt x="567309" y="440436"/>
                    <a:pt x="440309" y="567436"/>
                    <a:pt x="283591" y="567436"/>
                  </a:cubicBezTo>
                  <a:cubicBezTo>
                    <a:pt x="126873" y="567436"/>
                    <a:pt x="0" y="440309"/>
                    <a:pt x="0" y="283718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9" name="TextBox 19"/>
          <p:cNvSpPr txBox="1"/>
          <p:nvPr/>
        </p:nvSpPr>
        <p:spPr>
          <a:xfrm>
            <a:off x="4000033" y="5353288"/>
            <a:ext cx="2609155" cy="1455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68"/>
              </a:lnSpc>
            </a:pPr>
            <a:r>
              <a:rPr lang="en-US" sz="21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Gradual, structured settling-in sessions with parental involvement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5091865" y="4658344"/>
            <a:ext cx="425491" cy="425491"/>
            <a:chOff x="0" y="0"/>
            <a:chExt cx="567322" cy="567322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567309" cy="567436"/>
            </a:xfrm>
            <a:custGeom>
              <a:avLst/>
              <a:gdLst/>
              <a:ahLst/>
              <a:cxnLst/>
              <a:rect l="l" t="t" r="r" b="b"/>
              <a:pathLst>
                <a:path w="567309" h="567436">
                  <a:moveTo>
                    <a:pt x="0" y="283718"/>
                  </a:moveTo>
                  <a:cubicBezTo>
                    <a:pt x="0" y="127000"/>
                    <a:pt x="127000" y="0"/>
                    <a:pt x="283718" y="0"/>
                  </a:cubicBezTo>
                  <a:cubicBezTo>
                    <a:pt x="440436" y="0"/>
                    <a:pt x="567309" y="127000"/>
                    <a:pt x="567309" y="283718"/>
                  </a:cubicBezTo>
                  <a:cubicBezTo>
                    <a:pt x="567309" y="440436"/>
                    <a:pt x="440309" y="567436"/>
                    <a:pt x="283591" y="567436"/>
                  </a:cubicBezTo>
                  <a:cubicBezTo>
                    <a:pt x="126873" y="567436"/>
                    <a:pt x="0" y="440309"/>
                    <a:pt x="0" y="283718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id="22" name="Group 22"/>
          <p:cNvGrpSpPr/>
          <p:nvPr/>
        </p:nvGrpSpPr>
        <p:grpSpPr>
          <a:xfrm>
            <a:off x="6839169" y="2834126"/>
            <a:ext cx="2808294" cy="1635290"/>
            <a:chOff x="0" y="0"/>
            <a:chExt cx="3744392" cy="2180387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744388" cy="2180382"/>
            </a:xfrm>
            <a:custGeom>
              <a:avLst/>
              <a:gdLst/>
              <a:ahLst/>
              <a:cxnLst/>
              <a:rect l="l" t="t" r="r" b="b"/>
              <a:pathLst>
                <a:path w="3744388" h="2180382">
                  <a:moveTo>
                    <a:pt x="0" y="0"/>
                  </a:moveTo>
                  <a:lnTo>
                    <a:pt x="3744388" y="0"/>
                  </a:lnTo>
                  <a:lnTo>
                    <a:pt x="3744388" y="2180382"/>
                  </a:lnTo>
                  <a:lnTo>
                    <a:pt x="0" y="2180382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24712" r="-24712"/>
              </a:stretch>
            </a:blipFill>
          </p:spPr>
        </p:sp>
        <p:sp>
          <p:nvSpPr>
            <p:cNvPr id="24" name="TextBox 24"/>
            <p:cNvSpPr txBox="1"/>
            <p:nvPr/>
          </p:nvSpPr>
          <p:spPr>
            <a:xfrm>
              <a:off x="0" y="-19050"/>
              <a:ext cx="3744392" cy="219943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2268"/>
                </a:lnSpc>
              </a:pPr>
              <a:r>
                <a:rPr lang="en-US" sz="21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Encourage use of a familiar comfort object from home to ease the transition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8030566" y="4658344"/>
            <a:ext cx="425491" cy="425491"/>
            <a:chOff x="0" y="0"/>
            <a:chExt cx="567322" cy="567322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567309" cy="567436"/>
            </a:xfrm>
            <a:custGeom>
              <a:avLst/>
              <a:gdLst/>
              <a:ahLst/>
              <a:cxnLst/>
              <a:rect l="l" t="t" r="r" b="b"/>
              <a:pathLst>
                <a:path w="567309" h="567436">
                  <a:moveTo>
                    <a:pt x="0" y="283718"/>
                  </a:moveTo>
                  <a:cubicBezTo>
                    <a:pt x="0" y="127000"/>
                    <a:pt x="127000" y="0"/>
                    <a:pt x="283718" y="0"/>
                  </a:cubicBezTo>
                  <a:cubicBezTo>
                    <a:pt x="440436" y="0"/>
                    <a:pt x="567309" y="127000"/>
                    <a:pt x="567309" y="283718"/>
                  </a:cubicBezTo>
                  <a:cubicBezTo>
                    <a:pt x="567309" y="440436"/>
                    <a:pt x="440309" y="567436"/>
                    <a:pt x="283591" y="567436"/>
                  </a:cubicBezTo>
                  <a:cubicBezTo>
                    <a:pt x="126873" y="567436"/>
                    <a:pt x="0" y="440309"/>
                    <a:pt x="0" y="283718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27" name="TextBox 27"/>
          <p:cNvSpPr txBox="1"/>
          <p:nvPr/>
        </p:nvSpPr>
        <p:spPr>
          <a:xfrm>
            <a:off x="9877444" y="5353288"/>
            <a:ext cx="2609155" cy="14552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68"/>
              </a:lnSpc>
            </a:pPr>
            <a:r>
              <a:rPr lang="en-US" sz="2100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Maintain predictable daily routines to increase Shona's sense of safety</a:t>
            </a:r>
          </a:p>
        </p:txBody>
      </p:sp>
      <p:grpSp>
        <p:nvGrpSpPr>
          <p:cNvPr id="28" name="Group 28"/>
          <p:cNvGrpSpPr/>
          <p:nvPr/>
        </p:nvGrpSpPr>
        <p:grpSpPr>
          <a:xfrm>
            <a:off x="10969276" y="4658344"/>
            <a:ext cx="425491" cy="425491"/>
            <a:chOff x="0" y="0"/>
            <a:chExt cx="567322" cy="567322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567309" cy="567436"/>
            </a:xfrm>
            <a:custGeom>
              <a:avLst/>
              <a:gdLst/>
              <a:ahLst/>
              <a:cxnLst/>
              <a:rect l="l" t="t" r="r" b="b"/>
              <a:pathLst>
                <a:path w="567309" h="567436">
                  <a:moveTo>
                    <a:pt x="0" y="283718"/>
                  </a:moveTo>
                  <a:cubicBezTo>
                    <a:pt x="0" y="127000"/>
                    <a:pt x="127000" y="0"/>
                    <a:pt x="283718" y="0"/>
                  </a:cubicBezTo>
                  <a:cubicBezTo>
                    <a:pt x="440436" y="0"/>
                    <a:pt x="567309" y="127000"/>
                    <a:pt x="567309" y="283718"/>
                  </a:cubicBezTo>
                  <a:cubicBezTo>
                    <a:pt x="567309" y="440436"/>
                    <a:pt x="440309" y="567436"/>
                    <a:pt x="283591" y="567436"/>
                  </a:cubicBezTo>
                  <a:cubicBezTo>
                    <a:pt x="126873" y="567436"/>
                    <a:pt x="0" y="440309"/>
                    <a:pt x="0" y="283718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id="30" name="Group 30"/>
          <p:cNvGrpSpPr/>
          <p:nvPr/>
        </p:nvGrpSpPr>
        <p:grpSpPr>
          <a:xfrm>
            <a:off x="12716580" y="2834126"/>
            <a:ext cx="2808294" cy="1635290"/>
            <a:chOff x="0" y="0"/>
            <a:chExt cx="3744392" cy="2180387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3744388" cy="2180382"/>
            </a:xfrm>
            <a:custGeom>
              <a:avLst/>
              <a:gdLst/>
              <a:ahLst/>
              <a:cxnLst/>
              <a:rect l="l" t="t" r="r" b="b"/>
              <a:pathLst>
                <a:path w="3744388" h="2180382">
                  <a:moveTo>
                    <a:pt x="0" y="0"/>
                  </a:moveTo>
                  <a:lnTo>
                    <a:pt x="3744388" y="0"/>
                  </a:lnTo>
                  <a:lnTo>
                    <a:pt x="3744388" y="2180382"/>
                  </a:lnTo>
                  <a:lnTo>
                    <a:pt x="0" y="2180382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24712" r="-24712"/>
              </a:stretch>
            </a:blipFill>
          </p:spPr>
        </p:sp>
        <p:sp>
          <p:nvSpPr>
            <p:cNvPr id="32" name="TextBox 32"/>
            <p:cNvSpPr txBox="1"/>
            <p:nvPr/>
          </p:nvSpPr>
          <p:spPr>
            <a:xfrm>
              <a:off x="0" y="-19050"/>
              <a:ext cx="3744392" cy="2199437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pPr algn="ctr">
                <a:lnSpc>
                  <a:spcPts val="2268"/>
                </a:lnSpc>
              </a:pPr>
              <a:r>
                <a:rPr lang="en-US" sz="21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Use small, key-person-led group activities to build social and communication confidence gradually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13907976" y="4658344"/>
            <a:ext cx="425491" cy="425491"/>
            <a:chOff x="0" y="0"/>
            <a:chExt cx="567322" cy="567322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567309" cy="567436"/>
            </a:xfrm>
            <a:custGeom>
              <a:avLst/>
              <a:gdLst/>
              <a:ahLst/>
              <a:cxnLst/>
              <a:rect l="l" t="t" r="r" b="b"/>
              <a:pathLst>
                <a:path w="567309" h="567436">
                  <a:moveTo>
                    <a:pt x="0" y="283718"/>
                  </a:moveTo>
                  <a:cubicBezTo>
                    <a:pt x="0" y="127000"/>
                    <a:pt x="127000" y="0"/>
                    <a:pt x="283718" y="0"/>
                  </a:cubicBezTo>
                  <a:cubicBezTo>
                    <a:pt x="440436" y="0"/>
                    <a:pt x="567309" y="127000"/>
                    <a:pt x="567309" y="283718"/>
                  </a:cubicBezTo>
                  <a:cubicBezTo>
                    <a:pt x="567309" y="440436"/>
                    <a:pt x="440309" y="567436"/>
                    <a:pt x="283591" y="567436"/>
                  </a:cubicBezTo>
                  <a:cubicBezTo>
                    <a:pt x="126873" y="567436"/>
                    <a:pt x="0" y="440309"/>
                    <a:pt x="0" y="283718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id="35" name="Group 35"/>
          <p:cNvGrpSpPr/>
          <p:nvPr/>
        </p:nvGrpSpPr>
        <p:grpSpPr>
          <a:xfrm>
            <a:off x="6478838" y="6497650"/>
            <a:ext cx="6191564" cy="3714940"/>
            <a:chOff x="0" y="0"/>
            <a:chExt cx="8255419" cy="4953254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255381" cy="4953254"/>
            </a:xfrm>
            <a:custGeom>
              <a:avLst/>
              <a:gdLst/>
              <a:ahLst/>
              <a:cxnLst/>
              <a:rect l="l" t="t" r="r" b="b"/>
              <a:pathLst>
                <a:path w="8255381" h="4953254">
                  <a:moveTo>
                    <a:pt x="0" y="0"/>
                  </a:moveTo>
                  <a:lnTo>
                    <a:pt x="8255381" y="0"/>
                  </a:lnTo>
                  <a:lnTo>
                    <a:pt x="8255381" y="4953254"/>
                  </a:lnTo>
                  <a:lnTo>
                    <a:pt x="0" y="49532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sp>
        <p:nvSpPr>
          <p:cNvPr id="37" name="Slide Number Placeholder 36">
            <a:extLst>
              <a:ext uri="{FF2B5EF4-FFF2-40B4-BE49-F238E27FC236}">
                <a16:creationId xmlns:a16="http://schemas.microsoft.com/office/drawing/2014/main" id="{95CC069F-76EE-F998-5478-E8E8B1DA3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8" name="Date Placeholder 37">
            <a:extLst>
              <a:ext uri="{FF2B5EF4-FFF2-40B4-BE49-F238E27FC236}">
                <a16:creationId xmlns:a16="http://schemas.microsoft.com/office/drawing/2014/main" id="{809080CB-F24F-63E7-9680-9A8E512BF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B7AA8-675F-4508-AD6C-D4648D826865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8497B0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60120" y="219456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Nature and Nurture Influences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1783080"/>
            <a:ext cx="754380" cy="82296"/>
            <a:chOff x="0" y="0"/>
            <a:chExt cx="1005840" cy="1097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05840" cy="109728"/>
            </a:xfrm>
            <a:custGeom>
              <a:avLst/>
              <a:gdLst/>
              <a:ahLst/>
              <a:cxnLst/>
              <a:rect l="l" t="t" r="r" b="b"/>
              <a:pathLst>
                <a:path w="1005840" h="109728">
                  <a:moveTo>
                    <a:pt x="0" y="0"/>
                  </a:moveTo>
                  <a:lnTo>
                    <a:pt x="1005840" y="0"/>
                  </a:lnTo>
                  <a:lnTo>
                    <a:pt x="1005840" y="109728"/>
                  </a:lnTo>
                  <a:lnTo>
                    <a:pt x="0" y="109728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7145000" y="9806940"/>
            <a:ext cx="548640" cy="411480"/>
            <a:chOff x="0" y="0"/>
            <a:chExt cx="731520" cy="548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31520" cy="548640"/>
            </a:xfrm>
            <a:custGeom>
              <a:avLst/>
              <a:gdLst/>
              <a:ahLst/>
              <a:cxnLst/>
              <a:rect l="l" t="t" r="r" b="b"/>
              <a:pathLst>
                <a:path w="731520" h="548640">
                  <a:moveTo>
                    <a:pt x="0" y="0"/>
                  </a:moveTo>
                  <a:lnTo>
                    <a:pt x="731520" y="0"/>
                  </a:lnTo>
                  <a:lnTo>
                    <a:pt x="731520" y="548640"/>
                  </a:lnTo>
                  <a:lnTo>
                    <a:pt x="0" y="5486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46227" r="-46227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31520" cy="57721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r">
                <a:lnSpc>
                  <a:spcPts val="1620"/>
                </a:lnSpc>
              </a:pPr>
              <a:r>
                <a:rPr lang="en-US" sz="1350">
                  <a:solidFill>
                    <a:srgbClr val="8A9A96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8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45832" y="2317433"/>
            <a:ext cx="7709535" cy="5926455"/>
            <a:chOff x="0" y="0"/>
            <a:chExt cx="10279380" cy="790194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279380" cy="7901939"/>
            </a:xfrm>
            <a:custGeom>
              <a:avLst/>
              <a:gdLst/>
              <a:ahLst/>
              <a:cxnLst/>
              <a:rect l="l" t="t" r="r" b="b"/>
              <a:pathLst>
                <a:path w="10279380" h="7901939">
                  <a:moveTo>
                    <a:pt x="0" y="183769"/>
                  </a:moveTo>
                  <a:cubicBezTo>
                    <a:pt x="0" y="82296"/>
                    <a:pt x="82296" y="0"/>
                    <a:pt x="183769" y="0"/>
                  </a:cubicBezTo>
                  <a:lnTo>
                    <a:pt x="10095611" y="0"/>
                  </a:lnTo>
                  <a:cubicBezTo>
                    <a:pt x="10197084" y="0"/>
                    <a:pt x="10279380" y="82296"/>
                    <a:pt x="10279380" y="183769"/>
                  </a:cubicBezTo>
                  <a:lnTo>
                    <a:pt x="10279380" y="7718171"/>
                  </a:lnTo>
                  <a:cubicBezTo>
                    <a:pt x="10279380" y="7819644"/>
                    <a:pt x="10197084" y="7901939"/>
                    <a:pt x="10095611" y="7901939"/>
                  </a:cubicBezTo>
                  <a:lnTo>
                    <a:pt x="183769" y="7901939"/>
                  </a:lnTo>
                  <a:cubicBezTo>
                    <a:pt x="82296" y="7901940"/>
                    <a:pt x="0" y="7819644"/>
                    <a:pt x="0" y="7718171"/>
                  </a:cubicBezTo>
                  <a:close/>
                </a:path>
              </a:pathLst>
            </a:custGeom>
            <a:solidFill>
              <a:srgbClr val="DAE3F3"/>
            </a:solidFill>
            <a:ln w="28575" cap="sq">
              <a:solidFill>
                <a:srgbClr val="50808E"/>
              </a:solidFill>
              <a:prstDash val="solid"/>
              <a:miter/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1371600" y="2674620"/>
            <a:ext cx="6858000" cy="548640"/>
            <a:chOff x="0" y="0"/>
            <a:chExt cx="9144000" cy="73152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144000" cy="731520"/>
            </a:xfrm>
            <a:custGeom>
              <a:avLst/>
              <a:gdLst/>
              <a:ahLst/>
              <a:cxnLst/>
              <a:rect l="l" t="t" r="r" b="b"/>
              <a:pathLst>
                <a:path w="9144000" h="731520">
                  <a:moveTo>
                    <a:pt x="0" y="0"/>
                  </a:moveTo>
                  <a:lnTo>
                    <a:pt x="9144000" y="0"/>
                  </a:lnTo>
                  <a:lnTo>
                    <a:pt x="9144000" y="731520"/>
                  </a:lnTo>
                  <a:lnTo>
                    <a:pt x="0" y="73152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93562" b="-193562"/>
              </a:stretch>
            </a:blipFill>
          </p:spPr>
        </p:sp>
        <p:sp>
          <p:nvSpPr>
            <p:cNvPr id="16" name="TextBox 16"/>
            <p:cNvSpPr txBox="1"/>
            <p:nvPr/>
          </p:nvSpPr>
          <p:spPr>
            <a:xfrm>
              <a:off x="0" y="-19050"/>
              <a:ext cx="9144000" cy="75057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3240"/>
                </a:lnSpc>
              </a:pPr>
              <a:r>
                <a:rPr lang="en-US" sz="2700" b="1">
                  <a:solidFill>
                    <a:srgbClr val="50808E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NATURE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362075" y="3717017"/>
            <a:ext cx="6877050" cy="1844250"/>
            <a:chOff x="0" y="0"/>
            <a:chExt cx="9169400" cy="2458999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9169400" cy="2458974"/>
            </a:xfrm>
            <a:custGeom>
              <a:avLst/>
              <a:gdLst/>
              <a:ahLst/>
              <a:cxnLst/>
              <a:rect l="l" t="t" r="r" b="b"/>
              <a:pathLst>
                <a:path w="9169400" h="2458974">
                  <a:moveTo>
                    <a:pt x="0" y="409829"/>
                  </a:moveTo>
                  <a:cubicBezTo>
                    <a:pt x="0" y="183515"/>
                    <a:pt x="183515" y="0"/>
                    <a:pt x="409829" y="0"/>
                  </a:cubicBezTo>
                  <a:lnTo>
                    <a:pt x="8759571" y="0"/>
                  </a:lnTo>
                  <a:cubicBezTo>
                    <a:pt x="8985885" y="0"/>
                    <a:pt x="9169400" y="183515"/>
                    <a:pt x="9169400" y="409829"/>
                  </a:cubicBezTo>
                  <a:lnTo>
                    <a:pt x="9169400" y="2049145"/>
                  </a:lnTo>
                  <a:cubicBezTo>
                    <a:pt x="9169400" y="2275459"/>
                    <a:pt x="8985885" y="2458974"/>
                    <a:pt x="8759571" y="2458974"/>
                  </a:cubicBezTo>
                  <a:lnTo>
                    <a:pt x="409829" y="2458974"/>
                  </a:lnTo>
                  <a:cubicBezTo>
                    <a:pt x="183515" y="2458974"/>
                    <a:pt x="0" y="2275459"/>
                    <a:pt x="0" y="2049145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D7712B"/>
              </a:solidFill>
              <a:prstDash val="solid"/>
              <a:miter/>
            </a:ln>
          </p:spPr>
        </p:sp>
      </p:grpSp>
      <p:grpSp>
        <p:nvGrpSpPr>
          <p:cNvPr id="19" name="Group 19"/>
          <p:cNvGrpSpPr/>
          <p:nvPr/>
        </p:nvGrpSpPr>
        <p:grpSpPr>
          <a:xfrm>
            <a:off x="1451172" y="3806114"/>
            <a:ext cx="6698856" cy="1666056"/>
            <a:chOff x="0" y="0"/>
            <a:chExt cx="8931808" cy="2221408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931804" cy="2221404"/>
            </a:xfrm>
            <a:custGeom>
              <a:avLst/>
              <a:gdLst/>
              <a:ahLst/>
              <a:cxnLst/>
              <a:rect l="l" t="t" r="r" b="b"/>
              <a:pathLst>
                <a:path w="8931804" h="2221404">
                  <a:moveTo>
                    <a:pt x="0" y="0"/>
                  </a:moveTo>
                  <a:lnTo>
                    <a:pt x="8931804" y="0"/>
                  </a:lnTo>
                  <a:lnTo>
                    <a:pt x="8931804" y="2221404"/>
                  </a:lnTo>
                  <a:lnTo>
                    <a:pt x="0" y="222140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8345" b="-28345"/>
              </a:stretch>
            </a:blipFill>
          </p:spPr>
        </p:sp>
        <p:sp>
          <p:nvSpPr>
            <p:cNvPr id="21" name="TextBox 21"/>
            <p:cNvSpPr txBox="1"/>
            <p:nvPr/>
          </p:nvSpPr>
          <p:spPr>
            <a:xfrm>
              <a:off x="0" y="-9525"/>
              <a:ext cx="8931808" cy="223093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592"/>
                </a:lnSpc>
              </a:pPr>
              <a:r>
                <a:rPr lang="en-US" sz="24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Innate, evolutionary drive to form attachment bonds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362075" y="5823014"/>
            <a:ext cx="6877050" cy="1844250"/>
            <a:chOff x="0" y="0"/>
            <a:chExt cx="9169400" cy="2458999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9169400" cy="2458974"/>
            </a:xfrm>
            <a:custGeom>
              <a:avLst/>
              <a:gdLst/>
              <a:ahLst/>
              <a:cxnLst/>
              <a:rect l="l" t="t" r="r" b="b"/>
              <a:pathLst>
                <a:path w="9169400" h="2458974">
                  <a:moveTo>
                    <a:pt x="0" y="409829"/>
                  </a:moveTo>
                  <a:cubicBezTo>
                    <a:pt x="0" y="183515"/>
                    <a:pt x="183515" y="0"/>
                    <a:pt x="409829" y="0"/>
                  </a:cubicBezTo>
                  <a:lnTo>
                    <a:pt x="8759571" y="0"/>
                  </a:lnTo>
                  <a:cubicBezTo>
                    <a:pt x="8985885" y="0"/>
                    <a:pt x="9169400" y="183515"/>
                    <a:pt x="9169400" y="409829"/>
                  </a:cubicBezTo>
                  <a:lnTo>
                    <a:pt x="9169400" y="2049145"/>
                  </a:lnTo>
                  <a:cubicBezTo>
                    <a:pt x="9169400" y="2275459"/>
                    <a:pt x="8985885" y="2458974"/>
                    <a:pt x="8759571" y="2458974"/>
                  </a:cubicBezTo>
                  <a:lnTo>
                    <a:pt x="409829" y="2458974"/>
                  </a:lnTo>
                  <a:cubicBezTo>
                    <a:pt x="183515" y="2458974"/>
                    <a:pt x="0" y="2275459"/>
                    <a:pt x="0" y="2049145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D7712B"/>
              </a:solidFill>
              <a:prstDash val="solid"/>
              <a:miter/>
            </a:ln>
          </p:spPr>
        </p:sp>
      </p:grpSp>
      <p:grpSp>
        <p:nvGrpSpPr>
          <p:cNvPr id="24" name="Group 24"/>
          <p:cNvGrpSpPr/>
          <p:nvPr/>
        </p:nvGrpSpPr>
        <p:grpSpPr>
          <a:xfrm>
            <a:off x="1451172" y="5912110"/>
            <a:ext cx="6698856" cy="1666056"/>
            <a:chOff x="0" y="0"/>
            <a:chExt cx="8931808" cy="2221408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931804" cy="2221404"/>
            </a:xfrm>
            <a:custGeom>
              <a:avLst/>
              <a:gdLst/>
              <a:ahLst/>
              <a:cxnLst/>
              <a:rect l="l" t="t" r="r" b="b"/>
              <a:pathLst>
                <a:path w="8931804" h="2221404">
                  <a:moveTo>
                    <a:pt x="0" y="0"/>
                  </a:moveTo>
                  <a:lnTo>
                    <a:pt x="8931804" y="0"/>
                  </a:lnTo>
                  <a:lnTo>
                    <a:pt x="8931804" y="2221404"/>
                  </a:lnTo>
                  <a:lnTo>
                    <a:pt x="0" y="222140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8345" b="-28345"/>
              </a:stretch>
            </a:blipFill>
          </p:spPr>
        </p:sp>
        <p:sp>
          <p:nvSpPr>
            <p:cNvPr id="26" name="TextBox 26"/>
            <p:cNvSpPr txBox="1"/>
            <p:nvPr/>
          </p:nvSpPr>
          <p:spPr>
            <a:xfrm>
              <a:off x="0" y="-9525"/>
              <a:ext cx="8931808" cy="223093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592"/>
                </a:lnSpc>
              </a:pPr>
              <a:r>
                <a:rPr lang="en-US" sz="24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Individual differences in inborn temperament</a:t>
              </a:r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9449752" y="2317433"/>
            <a:ext cx="7709535" cy="5926455"/>
            <a:chOff x="0" y="0"/>
            <a:chExt cx="10279380" cy="790194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0279380" cy="7901939"/>
            </a:xfrm>
            <a:custGeom>
              <a:avLst/>
              <a:gdLst/>
              <a:ahLst/>
              <a:cxnLst/>
              <a:rect l="l" t="t" r="r" b="b"/>
              <a:pathLst>
                <a:path w="10279380" h="7901939">
                  <a:moveTo>
                    <a:pt x="0" y="183769"/>
                  </a:moveTo>
                  <a:cubicBezTo>
                    <a:pt x="0" y="82296"/>
                    <a:pt x="82296" y="0"/>
                    <a:pt x="183769" y="0"/>
                  </a:cubicBezTo>
                  <a:lnTo>
                    <a:pt x="10095611" y="0"/>
                  </a:lnTo>
                  <a:cubicBezTo>
                    <a:pt x="10197084" y="0"/>
                    <a:pt x="10279380" y="82296"/>
                    <a:pt x="10279380" y="183769"/>
                  </a:cubicBezTo>
                  <a:lnTo>
                    <a:pt x="10279380" y="7718171"/>
                  </a:lnTo>
                  <a:cubicBezTo>
                    <a:pt x="10279380" y="7819644"/>
                    <a:pt x="10197084" y="7901939"/>
                    <a:pt x="10095611" y="7901939"/>
                  </a:cubicBezTo>
                  <a:lnTo>
                    <a:pt x="183769" y="7901939"/>
                  </a:lnTo>
                  <a:cubicBezTo>
                    <a:pt x="82296" y="7901940"/>
                    <a:pt x="0" y="7819644"/>
                    <a:pt x="0" y="7718171"/>
                  </a:cubicBezTo>
                  <a:close/>
                </a:path>
              </a:pathLst>
            </a:custGeom>
            <a:solidFill>
              <a:srgbClr val="DAE3F3"/>
            </a:solidFill>
            <a:ln w="28575" cap="sq">
              <a:solidFill>
                <a:srgbClr val="69A297"/>
              </a:solidFill>
              <a:prstDash val="solid"/>
              <a:miter/>
            </a:ln>
          </p:spPr>
        </p:sp>
      </p:grpSp>
      <p:grpSp>
        <p:nvGrpSpPr>
          <p:cNvPr id="29" name="Group 29"/>
          <p:cNvGrpSpPr/>
          <p:nvPr/>
        </p:nvGrpSpPr>
        <p:grpSpPr>
          <a:xfrm>
            <a:off x="9875520" y="2674620"/>
            <a:ext cx="6858000" cy="548640"/>
            <a:chOff x="0" y="0"/>
            <a:chExt cx="9144000" cy="73152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9144000" cy="731520"/>
            </a:xfrm>
            <a:custGeom>
              <a:avLst/>
              <a:gdLst/>
              <a:ahLst/>
              <a:cxnLst/>
              <a:rect l="l" t="t" r="r" b="b"/>
              <a:pathLst>
                <a:path w="9144000" h="731520">
                  <a:moveTo>
                    <a:pt x="0" y="0"/>
                  </a:moveTo>
                  <a:lnTo>
                    <a:pt x="9144000" y="0"/>
                  </a:lnTo>
                  <a:lnTo>
                    <a:pt x="9144000" y="731520"/>
                  </a:lnTo>
                  <a:lnTo>
                    <a:pt x="0" y="73152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93562" b="-193562"/>
              </a:stretch>
            </a:blipFill>
          </p:spPr>
        </p:sp>
        <p:sp>
          <p:nvSpPr>
            <p:cNvPr id="31" name="TextBox 31"/>
            <p:cNvSpPr txBox="1"/>
            <p:nvPr/>
          </p:nvSpPr>
          <p:spPr>
            <a:xfrm>
              <a:off x="0" y="-19050"/>
              <a:ext cx="9144000" cy="75057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3240"/>
                </a:lnSpc>
              </a:pPr>
              <a:r>
                <a:rPr lang="en-US" sz="2700" b="1">
                  <a:solidFill>
                    <a:srgbClr val="69A297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NURTURE</a:t>
              </a:r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9865995" y="3717017"/>
            <a:ext cx="6877050" cy="1844250"/>
            <a:chOff x="0" y="0"/>
            <a:chExt cx="9169400" cy="2458999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9169400" cy="2458974"/>
            </a:xfrm>
            <a:custGeom>
              <a:avLst/>
              <a:gdLst/>
              <a:ahLst/>
              <a:cxnLst/>
              <a:rect l="l" t="t" r="r" b="b"/>
              <a:pathLst>
                <a:path w="9169400" h="2458974">
                  <a:moveTo>
                    <a:pt x="0" y="409829"/>
                  </a:moveTo>
                  <a:cubicBezTo>
                    <a:pt x="0" y="183515"/>
                    <a:pt x="183515" y="0"/>
                    <a:pt x="409829" y="0"/>
                  </a:cubicBezTo>
                  <a:lnTo>
                    <a:pt x="8759571" y="0"/>
                  </a:lnTo>
                  <a:cubicBezTo>
                    <a:pt x="8985885" y="0"/>
                    <a:pt x="9169400" y="183515"/>
                    <a:pt x="9169400" y="409829"/>
                  </a:cubicBezTo>
                  <a:lnTo>
                    <a:pt x="9169400" y="2049145"/>
                  </a:lnTo>
                  <a:cubicBezTo>
                    <a:pt x="9169400" y="2275459"/>
                    <a:pt x="8985885" y="2458974"/>
                    <a:pt x="8759571" y="2458974"/>
                  </a:cubicBezTo>
                  <a:lnTo>
                    <a:pt x="409829" y="2458974"/>
                  </a:lnTo>
                  <a:cubicBezTo>
                    <a:pt x="183515" y="2458974"/>
                    <a:pt x="0" y="2275459"/>
                    <a:pt x="0" y="2049145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3D67B1"/>
              </a:solidFill>
              <a:prstDash val="solid"/>
              <a:miter/>
            </a:ln>
          </p:spPr>
        </p:sp>
      </p:grpSp>
      <p:grpSp>
        <p:nvGrpSpPr>
          <p:cNvPr id="34" name="Group 34"/>
          <p:cNvGrpSpPr/>
          <p:nvPr/>
        </p:nvGrpSpPr>
        <p:grpSpPr>
          <a:xfrm>
            <a:off x="9955092" y="3806114"/>
            <a:ext cx="6698856" cy="1666056"/>
            <a:chOff x="0" y="0"/>
            <a:chExt cx="8931808" cy="2221408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931804" cy="2221404"/>
            </a:xfrm>
            <a:custGeom>
              <a:avLst/>
              <a:gdLst/>
              <a:ahLst/>
              <a:cxnLst/>
              <a:rect l="l" t="t" r="r" b="b"/>
              <a:pathLst>
                <a:path w="8931804" h="2221404">
                  <a:moveTo>
                    <a:pt x="0" y="0"/>
                  </a:moveTo>
                  <a:lnTo>
                    <a:pt x="8931804" y="0"/>
                  </a:lnTo>
                  <a:lnTo>
                    <a:pt x="8931804" y="2221404"/>
                  </a:lnTo>
                  <a:lnTo>
                    <a:pt x="0" y="222140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8345" b="-28345"/>
              </a:stretch>
            </a:blipFill>
          </p:spPr>
        </p:sp>
        <p:sp>
          <p:nvSpPr>
            <p:cNvPr id="36" name="TextBox 36"/>
            <p:cNvSpPr txBox="1"/>
            <p:nvPr/>
          </p:nvSpPr>
          <p:spPr>
            <a:xfrm>
              <a:off x="0" y="-9525"/>
              <a:ext cx="8931808" cy="223093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592"/>
                </a:lnSpc>
              </a:pPr>
              <a:r>
                <a:rPr lang="en-US" sz="24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Caregiver sensitivity, consistency and responsiveness shape attachment security</a:t>
              </a: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9865995" y="5823014"/>
            <a:ext cx="6877050" cy="1844250"/>
            <a:chOff x="0" y="0"/>
            <a:chExt cx="9169400" cy="2458999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9169400" cy="2458974"/>
            </a:xfrm>
            <a:custGeom>
              <a:avLst/>
              <a:gdLst/>
              <a:ahLst/>
              <a:cxnLst/>
              <a:rect l="l" t="t" r="r" b="b"/>
              <a:pathLst>
                <a:path w="9169400" h="2458974">
                  <a:moveTo>
                    <a:pt x="0" y="409829"/>
                  </a:moveTo>
                  <a:cubicBezTo>
                    <a:pt x="0" y="183515"/>
                    <a:pt x="183515" y="0"/>
                    <a:pt x="409829" y="0"/>
                  </a:cubicBezTo>
                  <a:lnTo>
                    <a:pt x="8759571" y="0"/>
                  </a:lnTo>
                  <a:cubicBezTo>
                    <a:pt x="8985885" y="0"/>
                    <a:pt x="9169400" y="183515"/>
                    <a:pt x="9169400" y="409829"/>
                  </a:cubicBezTo>
                  <a:lnTo>
                    <a:pt x="9169400" y="2049145"/>
                  </a:lnTo>
                  <a:cubicBezTo>
                    <a:pt x="9169400" y="2275459"/>
                    <a:pt x="8985885" y="2458974"/>
                    <a:pt x="8759571" y="2458974"/>
                  </a:cubicBezTo>
                  <a:lnTo>
                    <a:pt x="409829" y="2458974"/>
                  </a:lnTo>
                  <a:cubicBezTo>
                    <a:pt x="183515" y="2458974"/>
                    <a:pt x="0" y="2275459"/>
                    <a:pt x="0" y="2049145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3D67B1"/>
              </a:solidFill>
              <a:prstDash val="solid"/>
              <a:miter/>
            </a:ln>
          </p:spPr>
        </p:sp>
      </p:grpSp>
      <p:grpSp>
        <p:nvGrpSpPr>
          <p:cNvPr id="39" name="Group 39"/>
          <p:cNvGrpSpPr/>
          <p:nvPr/>
        </p:nvGrpSpPr>
        <p:grpSpPr>
          <a:xfrm>
            <a:off x="9955092" y="5912110"/>
            <a:ext cx="6698856" cy="1666056"/>
            <a:chOff x="0" y="0"/>
            <a:chExt cx="8931808" cy="2221408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931804" cy="2221404"/>
            </a:xfrm>
            <a:custGeom>
              <a:avLst/>
              <a:gdLst/>
              <a:ahLst/>
              <a:cxnLst/>
              <a:rect l="l" t="t" r="r" b="b"/>
              <a:pathLst>
                <a:path w="8931804" h="2221404">
                  <a:moveTo>
                    <a:pt x="0" y="0"/>
                  </a:moveTo>
                  <a:lnTo>
                    <a:pt x="8931804" y="0"/>
                  </a:lnTo>
                  <a:lnTo>
                    <a:pt x="8931804" y="2221404"/>
                  </a:lnTo>
                  <a:lnTo>
                    <a:pt x="0" y="222140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8345" b="-28345"/>
              </a:stretch>
            </a:blipFill>
          </p:spPr>
        </p:sp>
        <p:sp>
          <p:nvSpPr>
            <p:cNvPr id="41" name="TextBox 41"/>
            <p:cNvSpPr txBox="1"/>
            <p:nvPr/>
          </p:nvSpPr>
          <p:spPr>
            <a:xfrm>
              <a:off x="0" y="-9525"/>
              <a:ext cx="8931808" cy="223093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2592"/>
                </a:lnSpc>
              </a:pPr>
              <a:r>
                <a:rPr lang="en-US" sz="24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Quality of relationships formed within the nursery environment</a:t>
              </a:r>
            </a:p>
          </p:txBody>
        </p:sp>
      </p:grpSp>
      <p:sp>
        <p:nvSpPr>
          <p:cNvPr id="42" name="TextBox 42"/>
          <p:cNvSpPr txBox="1"/>
          <p:nvPr/>
        </p:nvSpPr>
        <p:spPr>
          <a:xfrm>
            <a:off x="1051560" y="8433435"/>
            <a:ext cx="16139160" cy="1190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40"/>
              </a:lnSpc>
            </a:pPr>
            <a:r>
              <a:rPr lang="en-US" sz="1950" i="1">
                <a:solidFill>
                  <a:srgbClr val="45564F"/>
                </a:solidFill>
                <a:latin typeface="Calibri (MS) Italics"/>
                <a:ea typeface="Calibri (MS) Italics"/>
                <a:cs typeface="Calibri (MS) Italics"/>
                <a:sym typeface="Calibri (MS) Italics"/>
              </a:rPr>
              <a:t>Gene–environment interplay (epigenetics) means early experiences shape how biological predispositions are expressed — for Shona, both her temperament and the quality of new nursery relationships will influence her outcomes (McAdams et al., 2023).</a:t>
            </a:r>
          </a:p>
        </p:txBody>
      </p:sp>
      <p:sp>
        <p:nvSpPr>
          <p:cNvPr id="43" name="Slide Number Placeholder 42">
            <a:extLst>
              <a:ext uri="{FF2B5EF4-FFF2-40B4-BE49-F238E27FC236}">
                <a16:creationId xmlns:a16="http://schemas.microsoft.com/office/drawing/2014/main" id="{A75670CB-6C34-BB8A-30F8-24ECB3208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4" name="Date Placeholder 43">
            <a:extLst>
              <a:ext uri="{FF2B5EF4-FFF2-40B4-BE49-F238E27FC236}">
                <a16:creationId xmlns:a16="http://schemas.microsoft.com/office/drawing/2014/main" id="{7902FA9E-E5CE-2BAB-7204-AB19A4F0D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86B4-C153-4AC4-8403-1211EDFA514C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50808E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Critical Evaluation: Strengths and Limitations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1783080"/>
            <a:ext cx="754380" cy="82296"/>
            <a:chOff x="0" y="0"/>
            <a:chExt cx="1005840" cy="10972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05840" cy="109728"/>
            </a:xfrm>
            <a:custGeom>
              <a:avLst/>
              <a:gdLst/>
              <a:ahLst/>
              <a:cxnLst/>
              <a:rect l="l" t="t" r="r" b="b"/>
              <a:pathLst>
                <a:path w="1005840" h="109728">
                  <a:moveTo>
                    <a:pt x="0" y="0"/>
                  </a:moveTo>
                  <a:lnTo>
                    <a:pt x="1005840" y="0"/>
                  </a:lnTo>
                  <a:lnTo>
                    <a:pt x="1005840" y="109728"/>
                  </a:lnTo>
                  <a:lnTo>
                    <a:pt x="0" y="109728"/>
                  </a:lnTo>
                  <a:close/>
                </a:path>
              </a:pathLst>
            </a:custGeom>
            <a:solidFill>
              <a:srgbClr val="69A297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17145000" y="9806940"/>
            <a:ext cx="548640" cy="411480"/>
            <a:chOff x="0" y="0"/>
            <a:chExt cx="731520" cy="54864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31520" cy="548640"/>
            </a:xfrm>
            <a:custGeom>
              <a:avLst/>
              <a:gdLst/>
              <a:ahLst/>
              <a:cxnLst/>
              <a:rect l="l" t="t" r="r" b="b"/>
              <a:pathLst>
                <a:path w="731520" h="548640">
                  <a:moveTo>
                    <a:pt x="0" y="0"/>
                  </a:moveTo>
                  <a:lnTo>
                    <a:pt x="731520" y="0"/>
                  </a:lnTo>
                  <a:lnTo>
                    <a:pt x="731520" y="548640"/>
                  </a:lnTo>
                  <a:lnTo>
                    <a:pt x="0" y="5486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46227" r="-46227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28575"/>
              <a:ext cx="731520" cy="57721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r">
                <a:lnSpc>
                  <a:spcPts val="1620"/>
                </a:lnSpc>
              </a:pPr>
              <a:r>
                <a:rPr lang="en-US" sz="1350">
                  <a:solidFill>
                    <a:srgbClr val="8A9A96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9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60120" y="2331720"/>
            <a:ext cx="7680960" cy="6720840"/>
            <a:chOff x="0" y="0"/>
            <a:chExt cx="10241280" cy="896112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241280" cy="8961120"/>
            </a:xfrm>
            <a:custGeom>
              <a:avLst/>
              <a:gdLst/>
              <a:ahLst/>
              <a:cxnLst/>
              <a:rect l="l" t="t" r="r" b="b"/>
              <a:pathLst>
                <a:path w="10241280" h="8961120">
                  <a:moveTo>
                    <a:pt x="0" y="182880"/>
                  </a:moveTo>
                  <a:cubicBezTo>
                    <a:pt x="0" y="81915"/>
                    <a:pt x="81915" y="0"/>
                    <a:pt x="182880" y="0"/>
                  </a:cubicBezTo>
                  <a:lnTo>
                    <a:pt x="10058400" y="0"/>
                  </a:lnTo>
                  <a:cubicBezTo>
                    <a:pt x="10159365" y="0"/>
                    <a:pt x="10241280" y="81915"/>
                    <a:pt x="10241280" y="182880"/>
                  </a:cubicBezTo>
                  <a:lnTo>
                    <a:pt x="10241280" y="8778240"/>
                  </a:lnTo>
                  <a:cubicBezTo>
                    <a:pt x="10241280" y="8879205"/>
                    <a:pt x="10159365" y="8961120"/>
                    <a:pt x="10058400" y="8961120"/>
                  </a:cubicBezTo>
                  <a:lnTo>
                    <a:pt x="182880" y="8961120"/>
                  </a:lnTo>
                  <a:cubicBezTo>
                    <a:pt x="81915" y="8961120"/>
                    <a:pt x="0" y="8879205"/>
                    <a:pt x="0" y="8778240"/>
                  </a:cubicBezTo>
                  <a:close/>
                </a:path>
              </a:pathLst>
            </a:custGeom>
            <a:solidFill>
              <a:srgbClr val="A9D18E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1371600" y="2674620"/>
            <a:ext cx="6858000" cy="548640"/>
            <a:chOff x="0" y="0"/>
            <a:chExt cx="9144000" cy="73152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144000" cy="731520"/>
            </a:xfrm>
            <a:custGeom>
              <a:avLst/>
              <a:gdLst/>
              <a:ahLst/>
              <a:cxnLst/>
              <a:rect l="l" t="t" r="r" b="b"/>
              <a:pathLst>
                <a:path w="9144000" h="731520">
                  <a:moveTo>
                    <a:pt x="0" y="0"/>
                  </a:moveTo>
                  <a:lnTo>
                    <a:pt x="9144000" y="0"/>
                  </a:lnTo>
                  <a:lnTo>
                    <a:pt x="9144000" y="731520"/>
                  </a:lnTo>
                  <a:lnTo>
                    <a:pt x="0" y="73152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93562" b="-193562"/>
              </a:stretch>
            </a:blip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9144000" cy="77914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3060"/>
                </a:lnSpc>
              </a:pPr>
              <a:r>
                <a:rPr lang="en-US" sz="2550" b="1">
                  <a:solidFill>
                    <a:srgbClr val="0D0D0D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STRENGTHS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5483504" y="3408178"/>
            <a:ext cx="2025396" cy="2025396"/>
            <a:chOff x="0" y="0"/>
            <a:chExt cx="2700528" cy="270052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700534" cy="2700534"/>
            </a:xfrm>
            <a:custGeom>
              <a:avLst/>
              <a:gdLst/>
              <a:ahLst/>
              <a:cxnLst/>
              <a:rect l="l" t="t" r="r" b="b"/>
              <a:pathLst>
                <a:path w="2700534" h="2700534">
                  <a:moveTo>
                    <a:pt x="0" y="0"/>
                  </a:moveTo>
                  <a:lnTo>
                    <a:pt x="2700534" y="0"/>
                  </a:lnTo>
                  <a:lnTo>
                    <a:pt x="2700534" y="2700534"/>
                  </a:lnTo>
                  <a:lnTo>
                    <a:pt x="0" y="270053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8303" r="-78303"/>
              </a:stretch>
            </a:blipFill>
          </p:spPr>
        </p:sp>
        <p:sp>
          <p:nvSpPr>
            <p:cNvPr id="19" name="TextBox 19"/>
            <p:cNvSpPr txBox="1"/>
            <p:nvPr/>
          </p:nvSpPr>
          <p:spPr>
            <a:xfrm>
              <a:off x="0" y="-9525"/>
              <a:ext cx="2700528" cy="271005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Strong empirical and meta-analytic support (Opie et al., 2021)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2407301" y="3006547"/>
            <a:ext cx="4786589" cy="4786589"/>
            <a:chOff x="0" y="0"/>
            <a:chExt cx="6382118" cy="6382118"/>
          </a:xfrm>
        </p:grpSpPr>
        <p:sp>
          <p:nvSpPr>
            <p:cNvPr id="21" name="Freeform 21"/>
            <p:cNvSpPr/>
            <p:nvPr/>
          </p:nvSpPr>
          <p:spPr>
            <a:xfrm>
              <a:off x="4517644" y="3225292"/>
              <a:ext cx="1513332" cy="2449322"/>
            </a:xfrm>
            <a:custGeom>
              <a:avLst/>
              <a:gdLst/>
              <a:ahLst/>
              <a:cxnLst/>
              <a:rect l="l" t="t" r="r" b="b"/>
              <a:pathLst>
                <a:path w="1513332" h="2449322">
                  <a:moveTo>
                    <a:pt x="1513332" y="7747"/>
                  </a:moveTo>
                  <a:cubicBezTo>
                    <a:pt x="1501013" y="837946"/>
                    <a:pt x="1126109" y="1621282"/>
                    <a:pt x="487045" y="2151507"/>
                  </a:cubicBezTo>
                  <a:lnTo>
                    <a:pt x="665861" y="2449322"/>
                  </a:lnTo>
                  <a:lnTo>
                    <a:pt x="0" y="2175129"/>
                  </a:lnTo>
                  <a:lnTo>
                    <a:pt x="33782" y="1396746"/>
                  </a:lnTo>
                  <a:lnTo>
                    <a:pt x="212217" y="1693926"/>
                  </a:lnTo>
                  <a:cubicBezTo>
                    <a:pt x="696341" y="1262761"/>
                    <a:pt x="977519" y="648208"/>
                    <a:pt x="98704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959595"/>
              </a:solidFill>
              <a:prstDash val="solid"/>
              <a:miter/>
            </a:ln>
          </p:spPr>
        </p:sp>
      </p:grpSp>
      <p:grpSp>
        <p:nvGrpSpPr>
          <p:cNvPr id="22" name="Group 22"/>
          <p:cNvGrpSpPr/>
          <p:nvPr/>
        </p:nvGrpSpPr>
        <p:grpSpPr>
          <a:xfrm>
            <a:off x="3787902" y="6345050"/>
            <a:ext cx="2025396" cy="2025396"/>
            <a:chOff x="0" y="0"/>
            <a:chExt cx="2700528" cy="270052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700534" cy="2700534"/>
            </a:xfrm>
            <a:custGeom>
              <a:avLst/>
              <a:gdLst/>
              <a:ahLst/>
              <a:cxnLst/>
              <a:rect l="l" t="t" r="r" b="b"/>
              <a:pathLst>
                <a:path w="2700534" h="2700534">
                  <a:moveTo>
                    <a:pt x="0" y="0"/>
                  </a:moveTo>
                  <a:lnTo>
                    <a:pt x="2700534" y="0"/>
                  </a:lnTo>
                  <a:lnTo>
                    <a:pt x="2700534" y="2700534"/>
                  </a:lnTo>
                  <a:lnTo>
                    <a:pt x="0" y="270053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8303" r="-78303"/>
              </a:stretch>
            </a:blipFill>
          </p:spPr>
        </p:sp>
        <p:sp>
          <p:nvSpPr>
            <p:cNvPr id="24" name="TextBox 24"/>
            <p:cNvSpPr txBox="1"/>
            <p:nvPr/>
          </p:nvSpPr>
          <p:spPr>
            <a:xfrm>
              <a:off x="0" y="-9525"/>
              <a:ext cx="2700528" cy="271005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Underpins UK statutory early years practice</a:t>
              </a:r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2407301" y="3006547"/>
            <a:ext cx="4786589" cy="4786589"/>
            <a:chOff x="0" y="0"/>
            <a:chExt cx="6382118" cy="6382118"/>
          </a:xfrm>
        </p:grpSpPr>
        <p:sp>
          <p:nvSpPr>
            <p:cNvPr id="26" name="Freeform 26"/>
            <p:cNvSpPr/>
            <p:nvPr/>
          </p:nvSpPr>
          <p:spPr>
            <a:xfrm>
              <a:off x="42799" y="3229229"/>
              <a:ext cx="1956943" cy="2396871"/>
            </a:xfrm>
            <a:custGeom>
              <a:avLst/>
              <a:gdLst/>
              <a:ahLst/>
              <a:cxnLst/>
              <a:rect l="l" t="t" r="r" b="b"/>
              <a:pathLst>
                <a:path w="1956943" h="2396871">
                  <a:moveTo>
                    <a:pt x="1686052" y="2396871"/>
                  </a:moveTo>
                  <a:cubicBezTo>
                    <a:pt x="974217" y="1969389"/>
                    <a:pt x="485140" y="1251839"/>
                    <a:pt x="347345" y="433070"/>
                  </a:cubicBezTo>
                  <a:lnTo>
                    <a:pt x="0" y="438150"/>
                  </a:lnTo>
                  <a:lnTo>
                    <a:pt x="571373" y="0"/>
                  </a:lnTo>
                  <a:lnTo>
                    <a:pt x="1227582" y="419989"/>
                  </a:lnTo>
                  <a:lnTo>
                    <a:pt x="880999" y="425069"/>
                  </a:lnTo>
                  <a:cubicBezTo>
                    <a:pt x="1010793" y="1060323"/>
                    <a:pt x="1401064" y="1611884"/>
                    <a:pt x="1956943" y="194564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959595"/>
              </a:solidFill>
              <a:prstDash val="solid"/>
              <a:miter/>
            </a:ln>
          </p:spPr>
        </p:sp>
      </p:grpSp>
      <p:grpSp>
        <p:nvGrpSpPr>
          <p:cNvPr id="27" name="Group 27"/>
          <p:cNvGrpSpPr/>
          <p:nvPr/>
        </p:nvGrpSpPr>
        <p:grpSpPr>
          <a:xfrm>
            <a:off x="2092290" y="3408178"/>
            <a:ext cx="2025396" cy="2025396"/>
            <a:chOff x="0" y="0"/>
            <a:chExt cx="2700528" cy="2700528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2700534" cy="2700534"/>
            </a:xfrm>
            <a:custGeom>
              <a:avLst/>
              <a:gdLst/>
              <a:ahLst/>
              <a:cxnLst/>
              <a:rect l="l" t="t" r="r" b="b"/>
              <a:pathLst>
                <a:path w="2700534" h="2700534">
                  <a:moveTo>
                    <a:pt x="0" y="0"/>
                  </a:moveTo>
                  <a:lnTo>
                    <a:pt x="2700534" y="0"/>
                  </a:lnTo>
                  <a:lnTo>
                    <a:pt x="2700534" y="2700534"/>
                  </a:lnTo>
                  <a:lnTo>
                    <a:pt x="0" y="270053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8303" r="-78303"/>
              </a:stretch>
            </a:blipFill>
          </p:spPr>
        </p:sp>
        <p:sp>
          <p:nvSpPr>
            <p:cNvPr id="29" name="TextBox 29"/>
            <p:cNvSpPr txBox="1"/>
            <p:nvPr/>
          </p:nvSpPr>
          <p:spPr>
            <a:xfrm>
              <a:off x="0" y="-9525"/>
              <a:ext cx="2700528" cy="271005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Provides clear, practical guidance for key person relationships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2407301" y="3006547"/>
            <a:ext cx="4786589" cy="4786589"/>
            <a:chOff x="0" y="0"/>
            <a:chExt cx="6382118" cy="6382118"/>
          </a:xfrm>
        </p:grpSpPr>
        <p:sp>
          <p:nvSpPr>
            <p:cNvPr id="31" name="Freeform 31"/>
            <p:cNvSpPr/>
            <p:nvPr/>
          </p:nvSpPr>
          <p:spPr>
            <a:xfrm>
              <a:off x="2193544" y="86233"/>
              <a:ext cx="1902841" cy="1149477"/>
            </a:xfrm>
            <a:custGeom>
              <a:avLst/>
              <a:gdLst/>
              <a:ahLst/>
              <a:cxnLst/>
              <a:rect l="l" t="t" r="r" b="b"/>
              <a:pathLst>
                <a:path w="1902841" h="1149477">
                  <a:moveTo>
                    <a:pt x="0" y="445516"/>
                  </a:moveTo>
                  <a:cubicBezTo>
                    <a:pt x="504952" y="256032"/>
                    <a:pt x="1053465" y="214376"/>
                    <a:pt x="1581404" y="325247"/>
                  </a:cubicBezTo>
                  <a:lnTo>
                    <a:pt x="1703451" y="0"/>
                  </a:lnTo>
                  <a:lnTo>
                    <a:pt x="1902841" y="691896"/>
                  </a:lnTo>
                  <a:lnTo>
                    <a:pt x="1272032" y="1149477"/>
                  </a:lnTo>
                  <a:lnTo>
                    <a:pt x="1393825" y="824992"/>
                  </a:lnTo>
                  <a:cubicBezTo>
                    <a:pt x="987933" y="754380"/>
                    <a:pt x="570484" y="793496"/>
                    <a:pt x="184785" y="938276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959595"/>
              </a:solidFill>
              <a:prstDash val="solid"/>
              <a:miter/>
            </a:ln>
          </p:spPr>
        </p:sp>
      </p:grpSp>
      <p:grpSp>
        <p:nvGrpSpPr>
          <p:cNvPr id="32" name="Group 32"/>
          <p:cNvGrpSpPr/>
          <p:nvPr/>
        </p:nvGrpSpPr>
        <p:grpSpPr>
          <a:xfrm>
            <a:off x="9464040" y="2331720"/>
            <a:ext cx="7680960" cy="6720840"/>
            <a:chOff x="0" y="0"/>
            <a:chExt cx="10241280" cy="8961120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0241280" cy="8961120"/>
            </a:xfrm>
            <a:custGeom>
              <a:avLst/>
              <a:gdLst/>
              <a:ahLst/>
              <a:cxnLst/>
              <a:rect l="l" t="t" r="r" b="b"/>
              <a:pathLst>
                <a:path w="10241280" h="8961120">
                  <a:moveTo>
                    <a:pt x="0" y="182880"/>
                  </a:moveTo>
                  <a:cubicBezTo>
                    <a:pt x="0" y="81915"/>
                    <a:pt x="81915" y="0"/>
                    <a:pt x="182880" y="0"/>
                  </a:cubicBezTo>
                  <a:lnTo>
                    <a:pt x="10058400" y="0"/>
                  </a:lnTo>
                  <a:cubicBezTo>
                    <a:pt x="10159365" y="0"/>
                    <a:pt x="10241280" y="81915"/>
                    <a:pt x="10241280" y="182880"/>
                  </a:cubicBezTo>
                  <a:lnTo>
                    <a:pt x="10241280" y="8778240"/>
                  </a:lnTo>
                  <a:cubicBezTo>
                    <a:pt x="10241280" y="8879205"/>
                    <a:pt x="10159365" y="8961120"/>
                    <a:pt x="10058400" y="8961120"/>
                  </a:cubicBezTo>
                  <a:lnTo>
                    <a:pt x="182880" y="8961120"/>
                  </a:lnTo>
                  <a:cubicBezTo>
                    <a:pt x="81915" y="8961120"/>
                    <a:pt x="0" y="8879205"/>
                    <a:pt x="0" y="8778240"/>
                  </a:cubicBezTo>
                  <a:close/>
                </a:path>
              </a:pathLst>
            </a:custGeom>
            <a:solidFill>
              <a:srgbClr val="C5E0B4"/>
            </a:solidFill>
          </p:spPr>
        </p:sp>
      </p:grpSp>
      <p:grpSp>
        <p:nvGrpSpPr>
          <p:cNvPr id="34" name="Group 34"/>
          <p:cNvGrpSpPr/>
          <p:nvPr/>
        </p:nvGrpSpPr>
        <p:grpSpPr>
          <a:xfrm>
            <a:off x="9875520" y="2674620"/>
            <a:ext cx="6858000" cy="548640"/>
            <a:chOff x="0" y="0"/>
            <a:chExt cx="9144000" cy="73152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9144000" cy="731520"/>
            </a:xfrm>
            <a:custGeom>
              <a:avLst/>
              <a:gdLst/>
              <a:ahLst/>
              <a:cxnLst/>
              <a:rect l="l" t="t" r="r" b="b"/>
              <a:pathLst>
                <a:path w="9144000" h="731520">
                  <a:moveTo>
                    <a:pt x="0" y="0"/>
                  </a:moveTo>
                  <a:lnTo>
                    <a:pt x="9144000" y="0"/>
                  </a:lnTo>
                  <a:lnTo>
                    <a:pt x="9144000" y="731520"/>
                  </a:lnTo>
                  <a:lnTo>
                    <a:pt x="0" y="73152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193562" b="-193562"/>
              </a:stretch>
            </a:blipFill>
          </p:spPr>
        </p:sp>
        <p:sp>
          <p:nvSpPr>
            <p:cNvPr id="36" name="TextBox 36"/>
            <p:cNvSpPr txBox="1"/>
            <p:nvPr/>
          </p:nvSpPr>
          <p:spPr>
            <a:xfrm>
              <a:off x="0" y="-47625"/>
              <a:ext cx="9144000" cy="77914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3060"/>
                </a:lnSpc>
              </a:pPr>
              <a:r>
                <a:rPr lang="en-US" sz="2550" b="1">
                  <a:solidFill>
                    <a:srgbClr val="0D0D0D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LIMITATIONS</a:t>
              </a:r>
            </a:p>
          </p:txBody>
        </p:sp>
      </p:grpSp>
      <p:grpSp>
        <p:nvGrpSpPr>
          <p:cNvPr id="37" name="Group 37"/>
          <p:cNvGrpSpPr/>
          <p:nvPr/>
        </p:nvGrpSpPr>
        <p:grpSpPr>
          <a:xfrm>
            <a:off x="13987424" y="3442468"/>
            <a:ext cx="2025396" cy="2025396"/>
            <a:chOff x="0" y="0"/>
            <a:chExt cx="2700528" cy="2700528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2700534" cy="2700534"/>
            </a:xfrm>
            <a:custGeom>
              <a:avLst/>
              <a:gdLst/>
              <a:ahLst/>
              <a:cxnLst/>
              <a:rect l="l" t="t" r="r" b="b"/>
              <a:pathLst>
                <a:path w="2700534" h="2700534">
                  <a:moveTo>
                    <a:pt x="0" y="0"/>
                  </a:moveTo>
                  <a:lnTo>
                    <a:pt x="2700534" y="0"/>
                  </a:lnTo>
                  <a:lnTo>
                    <a:pt x="2700534" y="2700534"/>
                  </a:lnTo>
                  <a:lnTo>
                    <a:pt x="0" y="270053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8303" r="-78303"/>
              </a:stretch>
            </a:blipFill>
          </p:spPr>
        </p:sp>
        <p:sp>
          <p:nvSpPr>
            <p:cNvPr id="39" name="TextBox 39"/>
            <p:cNvSpPr txBox="1"/>
            <p:nvPr/>
          </p:nvSpPr>
          <p:spPr>
            <a:xfrm>
              <a:off x="0" y="-9525"/>
              <a:ext cx="2700528" cy="271005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Overemphasis on monotropy — children form multiple meaningful attachments</a:t>
              </a:r>
            </a:p>
          </p:txBody>
        </p:sp>
      </p:grpSp>
      <p:grpSp>
        <p:nvGrpSpPr>
          <p:cNvPr id="40" name="Group 40"/>
          <p:cNvGrpSpPr/>
          <p:nvPr/>
        </p:nvGrpSpPr>
        <p:grpSpPr>
          <a:xfrm>
            <a:off x="10911221" y="3040837"/>
            <a:ext cx="4786589" cy="4786589"/>
            <a:chOff x="0" y="0"/>
            <a:chExt cx="6382118" cy="6382118"/>
          </a:xfrm>
        </p:grpSpPr>
        <p:sp>
          <p:nvSpPr>
            <p:cNvPr id="41" name="Freeform 41"/>
            <p:cNvSpPr/>
            <p:nvPr/>
          </p:nvSpPr>
          <p:spPr>
            <a:xfrm>
              <a:off x="4517644" y="3225292"/>
              <a:ext cx="1513332" cy="2449322"/>
            </a:xfrm>
            <a:custGeom>
              <a:avLst/>
              <a:gdLst/>
              <a:ahLst/>
              <a:cxnLst/>
              <a:rect l="l" t="t" r="r" b="b"/>
              <a:pathLst>
                <a:path w="1513332" h="2449322">
                  <a:moveTo>
                    <a:pt x="1513332" y="7747"/>
                  </a:moveTo>
                  <a:cubicBezTo>
                    <a:pt x="1501013" y="837946"/>
                    <a:pt x="1126109" y="1621282"/>
                    <a:pt x="487045" y="2151507"/>
                  </a:cubicBezTo>
                  <a:lnTo>
                    <a:pt x="665861" y="2449322"/>
                  </a:lnTo>
                  <a:lnTo>
                    <a:pt x="0" y="2175129"/>
                  </a:lnTo>
                  <a:lnTo>
                    <a:pt x="33782" y="1396746"/>
                  </a:lnTo>
                  <a:lnTo>
                    <a:pt x="212217" y="1693926"/>
                  </a:lnTo>
                  <a:cubicBezTo>
                    <a:pt x="696341" y="1262761"/>
                    <a:pt x="977519" y="648208"/>
                    <a:pt x="987044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659C3F"/>
              </a:solidFill>
              <a:prstDash val="solid"/>
              <a:miter/>
            </a:ln>
          </p:spPr>
        </p:sp>
      </p:grpSp>
      <p:grpSp>
        <p:nvGrpSpPr>
          <p:cNvPr id="42" name="Group 42"/>
          <p:cNvGrpSpPr/>
          <p:nvPr/>
        </p:nvGrpSpPr>
        <p:grpSpPr>
          <a:xfrm>
            <a:off x="12291822" y="6379340"/>
            <a:ext cx="2025396" cy="2025396"/>
            <a:chOff x="0" y="0"/>
            <a:chExt cx="2700528" cy="2700528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2700534" cy="2700534"/>
            </a:xfrm>
            <a:custGeom>
              <a:avLst/>
              <a:gdLst/>
              <a:ahLst/>
              <a:cxnLst/>
              <a:rect l="l" t="t" r="r" b="b"/>
              <a:pathLst>
                <a:path w="2700534" h="2700534">
                  <a:moveTo>
                    <a:pt x="0" y="0"/>
                  </a:moveTo>
                  <a:lnTo>
                    <a:pt x="2700534" y="0"/>
                  </a:lnTo>
                  <a:lnTo>
                    <a:pt x="2700534" y="2700534"/>
                  </a:lnTo>
                  <a:lnTo>
                    <a:pt x="0" y="270053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8303" r="-78303"/>
              </a:stretch>
            </a:blipFill>
          </p:spPr>
        </p:sp>
        <p:sp>
          <p:nvSpPr>
            <p:cNvPr id="44" name="TextBox 44"/>
            <p:cNvSpPr txBox="1"/>
            <p:nvPr/>
          </p:nvSpPr>
          <p:spPr>
            <a:xfrm>
              <a:off x="0" y="-9525"/>
              <a:ext cx="2700528" cy="271005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Criticised for Western, individualistic cultural assumptions (Keller, 2021)</a:t>
              </a:r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10911221" y="3040837"/>
            <a:ext cx="4786589" cy="4786589"/>
            <a:chOff x="0" y="0"/>
            <a:chExt cx="6382118" cy="6382118"/>
          </a:xfrm>
        </p:grpSpPr>
        <p:sp>
          <p:nvSpPr>
            <p:cNvPr id="46" name="Freeform 46"/>
            <p:cNvSpPr/>
            <p:nvPr/>
          </p:nvSpPr>
          <p:spPr>
            <a:xfrm>
              <a:off x="42799" y="3229229"/>
              <a:ext cx="1956943" cy="2396871"/>
            </a:xfrm>
            <a:custGeom>
              <a:avLst/>
              <a:gdLst/>
              <a:ahLst/>
              <a:cxnLst/>
              <a:rect l="l" t="t" r="r" b="b"/>
              <a:pathLst>
                <a:path w="1956943" h="2396871">
                  <a:moveTo>
                    <a:pt x="1686052" y="2396871"/>
                  </a:moveTo>
                  <a:cubicBezTo>
                    <a:pt x="974217" y="1969389"/>
                    <a:pt x="485140" y="1251839"/>
                    <a:pt x="347345" y="433070"/>
                  </a:cubicBezTo>
                  <a:lnTo>
                    <a:pt x="0" y="438150"/>
                  </a:lnTo>
                  <a:lnTo>
                    <a:pt x="571373" y="0"/>
                  </a:lnTo>
                  <a:lnTo>
                    <a:pt x="1227582" y="419989"/>
                  </a:lnTo>
                  <a:lnTo>
                    <a:pt x="880999" y="425069"/>
                  </a:lnTo>
                  <a:cubicBezTo>
                    <a:pt x="1010793" y="1060323"/>
                    <a:pt x="1401064" y="1611884"/>
                    <a:pt x="1956943" y="1945640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659C3F"/>
              </a:solidFill>
              <a:prstDash val="solid"/>
              <a:miter/>
            </a:ln>
          </p:spPr>
        </p:sp>
      </p:grpSp>
      <p:grpSp>
        <p:nvGrpSpPr>
          <p:cNvPr id="47" name="Group 47"/>
          <p:cNvGrpSpPr/>
          <p:nvPr/>
        </p:nvGrpSpPr>
        <p:grpSpPr>
          <a:xfrm>
            <a:off x="10596210" y="3442468"/>
            <a:ext cx="2025396" cy="2025396"/>
            <a:chOff x="0" y="0"/>
            <a:chExt cx="2700528" cy="2700528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2700534" cy="2700534"/>
            </a:xfrm>
            <a:custGeom>
              <a:avLst/>
              <a:gdLst/>
              <a:ahLst/>
              <a:cxnLst/>
              <a:rect l="l" t="t" r="r" b="b"/>
              <a:pathLst>
                <a:path w="2700534" h="2700534">
                  <a:moveTo>
                    <a:pt x="0" y="0"/>
                  </a:moveTo>
                  <a:lnTo>
                    <a:pt x="2700534" y="0"/>
                  </a:lnTo>
                  <a:lnTo>
                    <a:pt x="2700534" y="2700534"/>
                  </a:lnTo>
                  <a:lnTo>
                    <a:pt x="0" y="2700534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78303" r="-78303"/>
              </a:stretch>
            </a:blipFill>
          </p:spPr>
        </p:sp>
        <p:sp>
          <p:nvSpPr>
            <p:cNvPr id="49" name="TextBox 49"/>
            <p:cNvSpPr txBox="1"/>
            <p:nvPr/>
          </p:nvSpPr>
          <p:spPr>
            <a:xfrm>
              <a:off x="0" y="-9525"/>
              <a:ext cx="2700528" cy="271005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592"/>
                </a:lnSpc>
              </a:pPr>
              <a:r>
                <a:rPr lang="en-US" sz="2400">
                  <a:solidFill>
                    <a:srgbClr val="000000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Critiqued as an oversimplified, deterministic 'received idea' in care practice (Garrett, 2023)</a:t>
              </a:r>
            </a:p>
          </p:txBody>
        </p:sp>
      </p:grpSp>
      <p:grpSp>
        <p:nvGrpSpPr>
          <p:cNvPr id="50" name="Group 50"/>
          <p:cNvGrpSpPr/>
          <p:nvPr/>
        </p:nvGrpSpPr>
        <p:grpSpPr>
          <a:xfrm>
            <a:off x="10911221" y="3040837"/>
            <a:ext cx="4786589" cy="4786589"/>
            <a:chOff x="0" y="0"/>
            <a:chExt cx="6382118" cy="6382118"/>
          </a:xfrm>
        </p:grpSpPr>
        <p:sp>
          <p:nvSpPr>
            <p:cNvPr id="51" name="Freeform 51"/>
            <p:cNvSpPr/>
            <p:nvPr/>
          </p:nvSpPr>
          <p:spPr>
            <a:xfrm>
              <a:off x="2193544" y="86233"/>
              <a:ext cx="1902841" cy="1149477"/>
            </a:xfrm>
            <a:custGeom>
              <a:avLst/>
              <a:gdLst/>
              <a:ahLst/>
              <a:cxnLst/>
              <a:rect l="l" t="t" r="r" b="b"/>
              <a:pathLst>
                <a:path w="1902841" h="1149477">
                  <a:moveTo>
                    <a:pt x="0" y="445516"/>
                  </a:moveTo>
                  <a:cubicBezTo>
                    <a:pt x="504952" y="256032"/>
                    <a:pt x="1053465" y="214376"/>
                    <a:pt x="1581404" y="325247"/>
                  </a:cubicBezTo>
                  <a:lnTo>
                    <a:pt x="1703451" y="0"/>
                  </a:lnTo>
                  <a:lnTo>
                    <a:pt x="1902841" y="691896"/>
                  </a:lnTo>
                  <a:lnTo>
                    <a:pt x="1272032" y="1149477"/>
                  </a:lnTo>
                  <a:lnTo>
                    <a:pt x="1393825" y="824992"/>
                  </a:lnTo>
                  <a:cubicBezTo>
                    <a:pt x="987933" y="754380"/>
                    <a:pt x="570484" y="793496"/>
                    <a:pt x="184785" y="938276"/>
                  </a:cubicBez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rgbClr val="659C3F"/>
              </a:solidFill>
              <a:prstDash val="solid"/>
              <a:miter/>
            </a:ln>
          </p:spPr>
        </p:sp>
      </p:grpSp>
      <p:sp>
        <p:nvSpPr>
          <p:cNvPr id="52" name="Slide Number Placeholder 51">
            <a:extLst>
              <a:ext uri="{FF2B5EF4-FFF2-40B4-BE49-F238E27FC236}">
                <a16:creationId xmlns:a16="http://schemas.microsoft.com/office/drawing/2014/main" id="{553E3E4F-AD46-A8FE-F776-5E60E4FDC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3" name="Date Placeholder 52">
            <a:extLst>
              <a:ext uri="{FF2B5EF4-FFF2-40B4-BE49-F238E27FC236}">
                <a16:creationId xmlns:a16="http://schemas.microsoft.com/office/drawing/2014/main" id="{4C8ED6EE-9B9A-FAAE-1E51-6E7AF39DB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44C6E-326C-4AD1-82BF-2A3BB6738BBA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50808E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19050"/>
              <a:ext cx="22128480" cy="14820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mbria Bold"/>
                  <a:ea typeface="Cambria Bold"/>
                  <a:cs typeface="Cambria Bold"/>
                  <a:sym typeface="Cambria Bold"/>
                </a:rPr>
                <a:t>Conclusion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18617" y="3844242"/>
            <a:ext cx="5075749" cy="2041731"/>
            <a:chOff x="0" y="0"/>
            <a:chExt cx="6767665" cy="272230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767703" cy="2722245"/>
            </a:xfrm>
            <a:custGeom>
              <a:avLst/>
              <a:gdLst/>
              <a:ahLst/>
              <a:cxnLst/>
              <a:rect l="l" t="t" r="r" b="b"/>
              <a:pathLst>
                <a:path w="6767703" h="2722245">
                  <a:moveTo>
                    <a:pt x="0" y="0"/>
                  </a:moveTo>
                  <a:lnTo>
                    <a:pt x="6767703" y="0"/>
                  </a:lnTo>
                  <a:lnTo>
                    <a:pt x="6767703" y="2722245"/>
                  </a:lnTo>
                  <a:lnTo>
                    <a:pt x="0" y="2722245"/>
                  </a:lnTo>
                  <a:close/>
                </a:path>
              </a:pathLst>
            </a:custGeom>
            <a:solidFill>
              <a:srgbClr val="5B9BD5"/>
            </a:solidFill>
            <a:ln w="19050" cap="sq">
              <a:solidFill>
                <a:srgbClr val="5B9BD5"/>
              </a:solidFill>
              <a:prstDash val="solid"/>
              <a:miter/>
            </a:ln>
          </p:spPr>
        </p:sp>
      </p:grpSp>
      <p:grpSp>
        <p:nvGrpSpPr>
          <p:cNvPr id="9" name="Group 9"/>
          <p:cNvGrpSpPr/>
          <p:nvPr/>
        </p:nvGrpSpPr>
        <p:grpSpPr>
          <a:xfrm>
            <a:off x="818617" y="3844242"/>
            <a:ext cx="5075749" cy="2041731"/>
            <a:chOff x="0" y="0"/>
            <a:chExt cx="6767665" cy="272230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767670" cy="2722308"/>
            </a:xfrm>
            <a:custGeom>
              <a:avLst/>
              <a:gdLst/>
              <a:ahLst/>
              <a:cxnLst/>
              <a:rect l="l" t="t" r="r" b="b"/>
              <a:pathLst>
                <a:path w="6767670" h="2722308">
                  <a:moveTo>
                    <a:pt x="0" y="0"/>
                  </a:moveTo>
                  <a:lnTo>
                    <a:pt x="6767670" y="0"/>
                  </a:lnTo>
                  <a:lnTo>
                    <a:pt x="6767670" y="2722308"/>
                  </a:lnTo>
                  <a:lnTo>
                    <a:pt x="0" y="272230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1610" r="-1610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6767665" cy="274135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754"/>
                </a:lnSpc>
              </a:pPr>
              <a:r>
                <a:rPr lang="en-US" sz="255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Bowlby's Attachment Theory offers a valuable, evidence-based framework for understanding Shona's anxiety and communication difficulties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818617" y="5866933"/>
            <a:ext cx="5075749" cy="1139009"/>
            <a:chOff x="0" y="0"/>
            <a:chExt cx="6767665" cy="151867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767703" cy="1518666"/>
            </a:xfrm>
            <a:custGeom>
              <a:avLst/>
              <a:gdLst/>
              <a:ahLst/>
              <a:cxnLst/>
              <a:rect l="l" t="t" r="r" b="b"/>
              <a:pathLst>
                <a:path w="6767703" h="1518666">
                  <a:moveTo>
                    <a:pt x="0" y="0"/>
                  </a:moveTo>
                  <a:lnTo>
                    <a:pt x="6767703" y="0"/>
                  </a:lnTo>
                  <a:lnTo>
                    <a:pt x="6767703" y="1518666"/>
                  </a:lnTo>
                  <a:lnTo>
                    <a:pt x="0" y="1518666"/>
                  </a:lnTo>
                  <a:close/>
                </a:path>
              </a:pathLst>
            </a:custGeom>
            <a:solidFill>
              <a:srgbClr val="D2DEEF">
                <a:alpha val="80784"/>
              </a:srgbClr>
            </a:solidFill>
            <a:ln w="19050" cap="sq">
              <a:solidFill>
                <a:srgbClr val="D2DEEF"/>
              </a:solidFill>
              <a:prstDash val="solid"/>
              <a:miter/>
            </a:ln>
          </p:spPr>
        </p:sp>
      </p:grpSp>
      <p:grpSp>
        <p:nvGrpSpPr>
          <p:cNvPr id="14" name="Group 14"/>
          <p:cNvGrpSpPr/>
          <p:nvPr/>
        </p:nvGrpSpPr>
        <p:grpSpPr>
          <a:xfrm>
            <a:off x="6583261" y="3844242"/>
            <a:ext cx="5075749" cy="2041731"/>
            <a:chOff x="0" y="0"/>
            <a:chExt cx="6767665" cy="272230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767703" cy="2722245"/>
            </a:xfrm>
            <a:custGeom>
              <a:avLst/>
              <a:gdLst/>
              <a:ahLst/>
              <a:cxnLst/>
              <a:rect l="l" t="t" r="r" b="b"/>
              <a:pathLst>
                <a:path w="6767703" h="2722245">
                  <a:moveTo>
                    <a:pt x="0" y="0"/>
                  </a:moveTo>
                  <a:lnTo>
                    <a:pt x="6767703" y="0"/>
                  </a:lnTo>
                  <a:lnTo>
                    <a:pt x="6767703" y="2722245"/>
                  </a:lnTo>
                  <a:lnTo>
                    <a:pt x="0" y="2722245"/>
                  </a:lnTo>
                  <a:close/>
                </a:path>
              </a:pathLst>
            </a:custGeom>
            <a:solidFill>
              <a:srgbClr val="B2C500"/>
            </a:solidFill>
            <a:ln w="19050" cap="sq">
              <a:solidFill>
                <a:srgbClr val="B2C500"/>
              </a:solidFill>
              <a:prstDash val="solid"/>
              <a:miter/>
            </a:ln>
          </p:spPr>
        </p:sp>
      </p:grpSp>
      <p:grpSp>
        <p:nvGrpSpPr>
          <p:cNvPr id="16" name="Group 16"/>
          <p:cNvGrpSpPr/>
          <p:nvPr/>
        </p:nvGrpSpPr>
        <p:grpSpPr>
          <a:xfrm>
            <a:off x="6583261" y="3844242"/>
            <a:ext cx="5075749" cy="2041731"/>
            <a:chOff x="0" y="0"/>
            <a:chExt cx="6767665" cy="272230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6767670" cy="2722308"/>
            </a:xfrm>
            <a:custGeom>
              <a:avLst/>
              <a:gdLst/>
              <a:ahLst/>
              <a:cxnLst/>
              <a:rect l="l" t="t" r="r" b="b"/>
              <a:pathLst>
                <a:path w="6767670" h="2722308">
                  <a:moveTo>
                    <a:pt x="0" y="0"/>
                  </a:moveTo>
                  <a:lnTo>
                    <a:pt x="6767670" y="0"/>
                  </a:lnTo>
                  <a:lnTo>
                    <a:pt x="6767670" y="2722308"/>
                  </a:lnTo>
                  <a:lnTo>
                    <a:pt x="0" y="272230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1610" r="-1610"/>
              </a:stretch>
            </a:blipFill>
          </p:spPr>
        </p:sp>
        <p:sp>
          <p:nvSpPr>
            <p:cNvPr id="18" name="TextBox 18"/>
            <p:cNvSpPr txBox="1"/>
            <p:nvPr/>
          </p:nvSpPr>
          <p:spPr>
            <a:xfrm>
              <a:off x="0" y="-19050"/>
              <a:ext cx="6767665" cy="274135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754"/>
                </a:lnSpc>
              </a:pPr>
              <a:r>
                <a:rPr lang="en-US" sz="255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 consistent key person, gradual settling-in and predictable routines can help rebuild her secure base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6583261" y="5866933"/>
            <a:ext cx="5075749" cy="1139009"/>
            <a:chOff x="0" y="0"/>
            <a:chExt cx="6767665" cy="15186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767703" cy="1518666"/>
            </a:xfrm>
            <a:custGeom>
              <a:avLst/>
              <a:gdLst/>
              <a:ahLst/>
              <a:cxnLst/>
              <a:rect l="l" t="t" r="r" b="b"/>
              <a:pathLst>
                <a:path w="6767703" h="1518666">
                  <a:moveTo>
                    <a:pt x="0" y="0"/>
                  </a:moveTo>
                  <a:lnTo>
                    <a:pt x="6767703" y="0"/>
                  </a:lnTo>
                  <a:lnTo>
                    <a:pt x="6767703" y="1518666"/>
                  </a:lnTo>
                  <a:lnTo>
                    <a:pt x="0" y="1518666"/>
                  </a:lnTo>
                  <a:close/>
                </a:path>
              </a:pathLst>
            </a:custGeom>
            <a:solidFill>
              <a:srgbClr val="DFEAC1">
                <a:alpha val="80784"/>
              </a:srgbClr>
            </a:solidFill>
            <a:ln w="19050" cap="sq">
              <a:solidFill>
                <a:srgbClr val="DFEAC1"/>
              </a:solidFill>
              <a:prstDash val="solid"/>
              <a:miter/>
            </a:ln>
          </p:spPr>
        </p:sp>
      </p:grpSp>
      <p:grpSp>
        <p:nvGrpSpPr>
          <p:cNvPr id="21" name="Group 21"/>
          <p:cNvGrpSpPr/>
          <p:nvPr/>
        </p:nvGrpSpPr>
        <p:grpSpPr>
          <a:xfrm>
            <a:off x="12347905" y="3844242"/>
            <a:ext cx="5075749" cy="2041731"/>
            <a:chOff x="0" y="0"/>
            <a:chExt cx="6767665" cy="2722308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767703" cy="2722245"/>
            </a:xfrm>
            <a:custGeom>
              <a:avLst/>
              <a:gdLst/>
              <a:ahLst/>
              <a:cxnLst/>
              <a:rect l="l" t="t" r="r" b="b"/>
              <a:pathLst>
                <a:path w="6767703" h="2722245">
                  <a:moveTo>
                    <a:pt x="0" y="0"/>
                  </a:moveTo>
                  <a:lnTo>
                    <a:pt x="6767703" y="0"/>
                  </a:lnTo>
                  <a:lnTo>
                    <a:pt x="6767703" y="2722245"/>
                  </a:lnTo>
                  <a:lnTo>
                    <a:pt x="0" y="2722245"/>
                  </a:lnTo>
                  <a:close/>
                </a:path>
              </a:pathLst>
            </a:custGeom>
            <a:solidFill>
              <a:srgbClr val="9C47AD"/>
            </a:solidFill>
            <a:ln w="19050" cap="sq">
              <a:solidFill>
                <a:srgbClr val="9C47AD"/>
              </a:solidFill>
              <a:prstDash val="solid"/>
              <a:miter/>
            </a:ln>
          </p:spPr>
        </p:sp>
      </p:grpSp>
      <p:grpSp>
        <p:nvGrpSpPr>
          <p:cNvPr id="23" name="Group 23"/>
          <p:cNvGrpSpPr/>
          <p:nvPr/>
        </p:nvGrpSpPr>
        <p:grpSpPr>
          <a:xfrm>
            <a:off x="12347905" y="3844242"/>
            <a:ext cx="5075749" cy="2041731"/>
            <a:chOff x="0" y="0"/>
            <a:chExt cx="6767665" cy="2722308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6767670" cy="2722308"/>
            </a:xfrm>
            <a:custGeom>
              <a:avLst/>
              <a:gdLst/>
              <a:ahLst/>
              <a:cxnLst/>
              <a:rect l="l" t="t" r="r" b="b"/>
              <a:pathLst>
                <a:path w="6767670" h="2722308">
                  <a:moveTo>
                    <a:pt x="0" y="0"/>
                  </a:moveTo>
                  <a:lnTo>
                    <a:pt x="6767670" y="0"/>
                  </a:lnTo>
                  <a:lnTo>
                    <a:pt x="6767670" y="2722308"/>
                  </a:lnTo>
                  <a:lnTo>
                    <a:pt x="0" y="272230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1610" r="-1610"/>
              </a:stretch>
            </a:blipFill>
          </p:spPr>
        </p:sp>
        <p:sp>
          <p:nvSpPr>
            <p:cNvPr id="25" name="TextBox 25"/>
            <p:cNvSpPr txBox="1"/>
            <p:nvPr/>
          </p:nvSpPr>
          <p:spPr>
            <a:xfrm>
              <a:off x="0" y="-19050"/>
              <a:ext cx="6767665" cy="2741358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2754"/>
                </a:lnSpc>
              </a:pPr>
              <a:r>
                <a:rPr lang="en-US" sz="255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Theory should be applied critically, considering nature, nurture, and cultural context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12347905" y="5866933"/>
            <a:ext cx="5075749" cy="1139009"/>
            <a:chOff x="0" y="0"/>
            <a:chExt cx="6767665" cy="1518679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6767703" cy="1518666"/>
            </a:xfrm>
            <a:custGeom>
              <a:avLst/>
              <a:gdLst/>
              <a:ahLst/>
              <a:cxnLst/>
              <a:rect l="l" t="t" r="r" b="b"/>
              <a:pathLst>
                <a:path w="6767703" h="1518666">
                  <a:moveTo>
                    <a:pt x="0" y="0"/>
                  </a:moveTo>
                  <a:lnTo>
                    <a:pt x="6767703" y="0"/>
                  </a:lnTo>
                  <a:lnTo>
                    <a:pt x="6767703" y="1518666"/>
                  </a:lnTo>
                  <a:lnTo>
                    <a:pt x="0" y="1518666"/>
                  </a:lnTo>
                  <a:close/>
                </a:path>
              </a:pathLst>
            </a:custGeom>
            <a:solidFill>
              <a:srgbClr val="E3CFDE">
                <a:alpha val="80784"/>
              </a:srgbClr>
            </a:solidFill>
            <a:ln w="19050" cap="sq">
              <a:solidFill>
                <a:srgbClr val="E3CFDE"/>
              </a:solidFill>
              <a:prstDash val="solid"/>
              <a:miter/>
            </a:ln>
          </p:spPr>
        </p:sp>
      </p:grpSp>
      <p:sp>
        <p:nvSpPr>
          <p:cNvPr id="28" name="Slide Number Placeholder 27">
            <a:extLst>
              <a:ext uri="{FF2B5EF4-FFF2-40B4-BE49-F238E27FC236}">
                <a16:creationId xmlns:a16="http://schemas.microsoft.com/office/drawing/2014/main" id="{4B7A8AB4-0C77-3CCB-8048-21AF36587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29" name="Date Placeholder 28">
            <a:extLst>
              <a:ext uri="{FF2B5EF4-FFF2-40B4-BE49-F238E27FC236}">
                <a16:creationId xmlns:a16="http://schemas.microsoft.com/office/drawing/2014/main" id="{D9BE6DED-A2DC-FD0C-AECB-34968D085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AFDD0-A685-4FA9-9643-D0374FF8B891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3428" cy="1577340"/>
            <a:chOff x="0" y="0"/>
            <a:chExt cx="24377904" cy="210312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77904" cy="2103120"/>
            </a:xfrm>
            <a:custGeom>
              <a:avLst/>
              <a:gdLst/>
              <a:ahLst/>
              <a:cxnLst/>
              <a:rect l="l" t="t" r="r" b="b"/>
              <a:pathLst>
                <a:path w="24377904" h="2103120">
                  <a:moveTo>
                    <a:pt x="0" y="0"/>
                  </a:moveTo>
                  <a:lnTo>
                    <a:pt x="24377904" y="0"/>
                  </a:lnTo>
                  <a:lnTo>
                    <a:pt x="24377904" y="2103120"/>
                  </a:lnTo>
                  <a:lnTo>
                    <a:pt x="0" y="2103120"/>
                  </a:lnTo>
                  <a:close/>
                </a:path>
              </a:pathLst>
            </a:custGeom>
            <a:solidFill>
              <a:srgbClr val="50808E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822960" y="246888"/>
            <a:ext cx="16596360" cy="1097280"/>
            <a:chOff x="0" y="0"/>
            <a:chExt cx="22128480" cy="146304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128480" cy="1463040"/>
            </a:xfrm>
            <a:custGeom>
              <a:avLst/>
              <a:gdLst/>
              <a:ahLst/>
              <a:cxnLst/>
              <a:rect l="l" t="t" r="r" b="b"/>
              <a:pathLst>
                <a:path w="22128480" h="1463040">
                  <a:moveTo>
                    <a:pt x="0" y="0"/>
                  </a:moveTo>
                  <a:lnTo>
                    <a:pt x="22128480" y="0"/>
                  </a:lnTo>
                  <a:lnTo>
                    <a:pt x="22128480" y="1463040"/>
                  </a:lnTo>
                  <a:lnTo>
                    <a:pt x="0" y="146304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4711" b="-244711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0" y="-95250"/>
              <a:ext cx="22128480" cy="1558290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l">
                <a:lnSpc>
                  <a:spcPts val="5400"/>
                </a:lnSpc>
              </a:pPr>
              <a:r>
                <a:rPr lang="en-US" sz="4500" b="1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References 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822960" y="2350418"/>
            <a:ext cx="16596360" cy="7689685"/>
            <a:chOff x="0" y="0"/>
            <a:chExt cx="22128480" cy="10252913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2128480" cy="10252918"/>
            </a:xfrm>
            <a:custGeom>
              <a:avLst/>
              <a:gdLst/>
              <a:ahLst/>
              <a:cxnLst/>
              <a:rect l="l" t="t" r="r" b="b"/>
              <a:pathLst>
                <a:path w="22128480" h="10252918">
                  <a:moveTo>
                    <a:pt x="0" y="0"/>
                  </a:moveTo>
                  <a:lnTo>
                    <a:pt x="22128480" y="0"/>
                  </a:lnTo>
                  <a:lnTo>
                    <a:pt x="22128480" y="10252918"/>
                  </a:lnTo>
                  <a:lnTo>
                    <a:pt x="0" y="10252918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l="-9447" r="-9447"/>
              </a:stretch>
            </a:blipFill>
          </p:spPr>
        </p:sp>
        <p:sp>
          <p:nvSpPr>
            <p:cNvPr id="9" name="TextBox 9"/>
            <p:cNvSpPr txBox="1"/>
            <p:nvPr/>
          </p:nvSpPr>
          <p:spPr>
            <a:xfrm>
              <a:off x="0" y="-95250"/>
              <a:ext cx="22128480" cy="1034816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393621" lvl="1" indent="-196810" algn="l">
                <a:lnSpc>
                  <a:spcPts val="3132"/>
                </a:lnSpc>
                <a:buFont typeface="Arial"/>
                <a:buChar char="•"/>
              </a:pP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Bosmans, G. and Borelli, J.L. (2022) 'Attachment and the development of psychopathology: Introduction to the special issue', Brain Sciences, 12(2), 174. Available at: </a:t>
              </a:r>
              <a:r>
                <a:rPr lang="en-US" sz="2175" u="sng">
                  <a:solidFill>
                    <a:srgbClr val="0563C1"/>
                  </a:solidFill>
                  <a:latin typeface="Calibri (MS)"/>
                  <a:ea typeface="Calibri (MS)"/>
                  <a:cs typeface="Calibri (MS)"/>
                  <a:sym typeface="Calibri (MS)"/>
                  <a:hlinkClick r:id="rId3" tooltip="https://doi.org/10.3390/brainsci12020174"/>
                </a:rPr>
                <a:t>https://doi.org/10.3390/brainsci12020174</a:t>
              </a: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</a:p>
            <a:p>
              <a:pPr marL="393621" lvl="1" indent="-196810" algn="l">
                <a:lnSpc>
                  <a:spcPts val="3132"/>
                </a:lnSpc>
                <a:buFont typeface="Arial"/>
                <a:buChar char="•"/>
              </a:pP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Bowlby, J., 1974. Attachment and loss. Volume I. Attachment. In Attachment and loss. volume I. Attachment (pp. 401-p). </a:t>
              </a:r>
              <a:r>
                <a:rPr lang="en-US" sz="2175" u="sng">
                  <a:solidFill>
                    <a:srgbClr val="0563C1"/>
                  </a:solidFill>
                  <a:latin typeface="Calibri (MS)"/>
                  <a:ea typeface="Calibri (MS)"/>
                  <a:cs typeface="Calibri (MS)"/>
                  <a:sym typeface="Calibri (MS)"/>
                  <a:hlinkClick r:id="rId4" tooltip="https://pesquisa.bvsalud.org/portal/resource/pt/psa-52618"/>
                </a:rPr>
                <a:t>https://pesquisa.bvsalud.org/portal/resource/pt/psa-52618</a:t>
              </a: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</a:p>
            <a:p>
              <a:pPr marL="393621" lvl="1" indent="-196810" algn="l">
                <a:lnSpc>
                  <a:spcPts val="3132"/>
                </a:lnSpc>
                <a:buFont typeface="Arial"/>
                <a:buChar char="•"/>
              </a:pP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Department for Education (2023) Statutory Framework for the Early Years Foundation Stage. London: DfE. </a:t>
              </a:r>
              <a:r>
                <a:rPr lang="en-US" sz="2175" u="sng">
                  <a:solidFill>
                    <a:srgbClr val="0563C1"/>
                  </a:solidFill>
                  <a:latin typeface="Calibri (MS)"/>
                  <a:ea typeface="Calibri (MS)"/>
                  <a:cs typeface="Calibri (MS)"/>
                  <a:sym typeface="Calibri (MS)"/>
                  <a:hlinkClick r:id="rId5" tooltip="https://dera.ioe.ac.uk/id/eprint/39980/"/>
                </a:rPr>
                <a:t>https://dera.ioe.ac.uk/id/eprint/39980/</a:t>
              </a: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</a:p>
            <a:p>
              <a:pPr marL="393621" lvl="1" indent="-196810" algn="l">
                <a:lnSpc>
                  <a:spcPts val="3132"/>
                </a:lnSpc>
                <a:buFont typeface="Arial"/>
                <a:buChar char="•"/>
              </a:pP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Elfer, P. (2022) Nursery Attachments and the Key Person Role. Froebel Trust Research Highlight. London: Froebel Trust. </a:t>
              </a:r>
              <a:r>
                <a:rPr lang="en-US" sz="2175" u="sng">
                  <a:solidFill>
                    <a:srgbClr val="0563C1"/>
                  </a:solidFill>
                  <a:latin typeface="Calibri (MS)"/>
                  <a:ea typeface="Calibri (MS)"/>
                  <a:cs typeface="Calibri (MS)"/>
                  <a:sym typeface="Calibri (MS)"/>
                  <a:hlinkClick r:id="rId6" tooltip="https://files.froebel.org.uk/production/documents/Froebel-Trust-PDF-Research-Highlight-Book-One.pdf"/>
                </a:rPr>
                <a:t>https://files.froebel.org.uk/production/documents/Froebel-Trust-PDF-Research-Highlight-Book-One.pdf</a:t>
              </a: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 </a:t>
              </a:r>
            </a:p>
            <a:p>
              <a:pPr marL="393621" lvl="1" indent="-196810" algn="l">
                <a:lnSpc>
                  <a:spcPts val="3132"/>
                </a:lnSpc>
                <a:buFont typeface="Arial"/>
                <a:buChar char="•"/>
              </a:pP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Garrett, P.M. (2023) 'Bowlby, attachment and the potency of a ‘received idea’', British Journal of Social Work, 53(1), pp.100–118. Available at: </a:t>
              </a:r>
              <a:r>
                <a:rPr lang="en-US" sz="2175" u="sng">
                  <a:solidFill>
                    <a:srgbClr val="0563C1"/>
                  </a:solidFill>
                  <a:latin typeface="Calibri (MS)"/>
                  <a:ea typeface="Calibri (MS)"/>
                  <a:cs typeface="Calibri (MS)"/>
                  <a:sym typeface="Calibri (MS)"/>
                  <a:hlinkClick r:id="rId7" tooltip="https://academic.oup.com/bjsw/article-abstract/53/1/100/6631384"/>
                </a:rPr>
                <a:t>https://academic.oup.com/bjsw/article-abstract/53/1/100/6631384</a:t>
              </a: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 </a:t>
              </a:r>
            </a:p>
            <a:p>
              <a:pPr marL="393621" lvl="1" indent="-196810" algn="l">
                <a:lnSpc>
                  <a:spcPts val="3132"/>
                </a:lnSpc>
                <a:buFont typeface="Arial"/>
                <a:buChar char="•"/>
              </a:pP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Keller, H., (2021). Attachment Theory. Attachment: The fundamental questions, 229. ISBN: 9781462546022 </a:t>
              </a:r>
            </a:p>
            <a:p>
              <a:pPr marL="393621" lvl="1" indent="-196810" algn="l">
                <a:lnSpc>
                  <a:spcPts val="3132"/>
                </a:lnSpc>
                <a:buFont typeface="Arial"/>
                <a:buChar char="•"/>
              </a:pP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McAdams, T.A., Cheesman, R. and Ahmadzadeh, Y.I., (2023). Annual research review: Towards a deeper understanding of nature and nurture: Combining family‐based quasi‐experimental methods with genomic data. Journal of Child Psychology and Psychiatry, 64(4), pp.693-707. </a:t>
              </a:r>
              <a:r>
                <a:rPr lang="en-US" sz="2175" u="sng">
                  <a:solidFill>
                    <a:srgbClr val="0563C1"/>
                  </a:solidFill>
                  <a:latin typeface="Calibri (MS)"/>
                  <a:ea typeface="Calibri (MS)"/>
                  <a:cs typeface="Calibri (MS)"/>
                  <a:sym typeface="Calibri (MS)"/>
                  <a:hlinkClick r:id="rId8" tooltip="https://acamh.onlinelibrary.wiley.com/doi/abs/10.1111/jcpp.13720"/>
                </a:rPr>
                <a:t>https://acamh.onlinelibrary.wiley.com/doi/abs/10.1111/jcpp.13720</a:t>
              </a: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 </a:t>
              </a:r>
            </a:p>
            <a:p>
              <a:pPr marL="393621" lvl="1" indent="-196810" algn="l">
                <a:lnSpc>
                  <a:spcPts val="3132"/>
                </a:lnSpc>
                <a:buFont typeface="Arial"/>
                <a:buChar char="•"/>
              </a:pP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Opie, J.E., McIntosh, J.E., Esler, T.B., Duschinsky, R., George, C., Schore, A., Kothe, E.J., Tan, E.S., Greenwood, C.J. and Olsson, C.A. (2021) 'Early childhood attachment stability and change: A meta-analysis', Attachment &amp; Human Development, 23(6), pp.897–930. </a:t>
              </a:r>
              <a:r>
                <a:rPr lang="en-US" sz="2175" u="sng">
                  <a:solidFill>
                    <a:srgbClr val="0563C1"/>
                  </a:solidFill>
                  <a:latin typeface="Calibri (MS)"/>
                  <a:ea typeface="Calibri (MS)"/>
                  <a:cs typeface="Calibri (MS)"/>
                  <a:sym typeface="Calibri (MS)"/>
                  <a:hlinkClick r:id="rId9" tooltip="https://www.tandfonline.com/doi/abs/10.1080/14616734.2020.1800769"/>
                </a:rPr>
                <a:t>https://www.tandfonline.com/doi/abs/10.1080/14616734.2020.1800769</a:t>
              </a:r>
              <a:r>
                <a:rPr lang="en-US" sz="2175">
                  <a:solidFill>
                    <a:srgbClr val="0D0D0D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</a:t>
              </a:r>
            </a:p>
          </p:txBody>
        </p:sp>
      </p:grp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22B050F-6E33-3856-DBA6-4DCB6916F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2ED4810-628A-CBDE-CAB4-D1792294E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B3A93-CBC1-4E9D-9271-F96D2C698078}" type="datetime1">
              <a:rPr lang="en-US" smtClean="0"/>
              <a:t>10/10/2026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1156</Words>
  <Application>Microsoft Office PowerPoint</Application>
  <PresentationFormat>Custom</PresentationFormat>
  <Paragraphs>111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TT Rounds Condensed</vt:lpstr>
      <vt:lpstr>Cambria Bold</vt:lpstr>
      <vt:lpstr>Calibri (MS) Italics</vt:lpstr>
      <vt:lpstr>Calibri (MS)</vt:lpstr>
      <vt:lpstr>Arial</vt:lpstr>
      <vt:lpstr>Calibri (MS)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Fane Vuniwaqa Robarobalevu</dc:creator>
  <cp:lastModifiedBy>Fane Vuniwaqa Robarobalevu</cp:lastModifiedBy>
  <cp:revision>2</cp:revision>
  <dcterms:created xsi:type="dcterms:W3CDTF">2006-08-16T00:00:00Z</dcterms:created>
  <dcterms:modified xsi:type="dcterms:W3CDTF">2026-10-10T14:45:03Z</dcterms:modified>
  <dc:identifier>DAHXP64jj7s</dc:identifier>
</cp:coreProperties>
</file>