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882ED2E2-2CCE-8083-BCE9-9659A5E94A3A}">
          <p14:sldIdLst>
            <p14:sldId id="256"/>
            <p14:sldId id="257"/>
          </p14:sldIdLst>
        </p14:section>
        <p14:section name="SWOT" id="{79CCD0CC-7350-4925-F6DE-4B749103521A}">
          <p14:sldIdLst>
            <p14:sldId id="258"/>
            <p14:sldId id="259"/>
            <p14:sldId id="260"/>
            <p14:sldId id="261"/>
          </p14:sldIdLst>
        </p14:section>
        <p14:section name="Conclusion" id="{54DCB645-CB5A-05C1-7053-B633E0970D8E}">
          <p14:sldIdLst>
            <p14:sldId id="262"/>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6" d="100"/>
          <a:sy n="126" d="100"/>
        </p:scale>
        <p:origin x="202"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F0291BD6-484C-9A47-8CB1-8CBC984802B0}" type="datetimeFigureOut">
              <a:rPr lang="en-US" smtClean="0"/>
              <a:t>10/12/2026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8E0C5678-59A9-9C4D-8FF8-D34649C00A5E}" type="slidenum">
              <a:rPr lang="en-US" smtClean="0"/>
              <a:t>‹#›</a:t>
            </a:fld>
            <a:endParaRPr lang="en-US"/>
          </a:p>
        </p:txBody>
      </p:sp>
    </p:spTree>
    <p:extLst>
      <p:ext uri="{BB962C8B-B14F-4D97-AF65-F5344CB8AC3E}">
        <p14:creationId xmlns:p14="http://schemas.microsoft.com/office/powerpoint/2010/main" val="1393814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[your name]. Today I will present a personal SWOT analysis for the career I would like to pursue in the UK health and social care sector, which is working as a Care Assistant. I will look at a live job advert, then at my strengths, weaknesses, opportunities and threats, and finish with how I plan to move forward.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to become a Care Assistant. This is a live advert from Kensington Care Home in Northallerton, posted on 9 October 2026. It is a full-time days role at 13 pounds 30 an hour, with alternate weekends. The duties include personal care, supporting mobility safely, following individual care plans and recording care accurately on IT systems. The advert says experience is desirable but not essential and that full training is provided. This matters because I will be comparing my own skills against these requirements.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first strength is compassion and respect. The advert asks for a compassionate and dedicated person, and I try to treat everyone with dignity and patience. My second strength is communication and teamwork. Care is delivered across shifts, so listening well and working with colleagues keeps support consistent. My third strength is that I am reliable and willing to learn. Because the employer provides full training, a positive attitude and dependability are exactly what they need to build 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also need to be honest about my weaknesses. First, I have limited formal care experience. I will use my willingness to learn by completing the full training and shadowing experienced colleagues. Second, I may find the emotional side of care demanding. My compassion helps, but I will keep good boundaries, reflect on difficult days and use supervision and team support. Third, I am still building confidence with digital care records. My reliability helps here: I will practise during training and check every entry carefully for accuracy.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for opportunities. Skills for Care reports that the adult social care vacancy rate in England fell to 6.2 percent in 2025 to 26, the lowest since 2015 to 16, but it is still around three times higher than the wider economy. That means there is real demand for carers. Many employers, including the one in my advert, offer training for people without experience, so I can build skills and qualifications while earning. Over time I can progress towards senior care roles, and my Certificate of Higher Education study supports this. I will combine these opportunities with my strengths of reliability and willingness to learn.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also threats. Care work can be physically and emotionally demanding, so there is a risk of burnout. I will manage this by resting well, using supervision and talking with colleagues. There may be competition from applicants with more experience, so I will show my strengths and attitude and build experience through training and volunteering. Finally, the role involves shift work, including weekends, and the advert offers 13 pounds 30 an hour. I will plan my routine and budget, and work towards senior roles with higher pay.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bring this together: my strengths of compassion, teamwork and reliability match what the advert asks for, and the demand for carers gives me real opportunities. I am managing my weaknesses and threats actively. My plan is to apply and complete training now, build experience and ask for feedback in my first year, and over the next two to three years gain qualifications and aim for a senior care role. Thank you for listening. I am happy to answer any questions.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No need to read this aloud.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DARK">
    <p:bg>
      <p:bgPr>
        <a:solidFill>
          <a:schemeClr val="tx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005840"/>
            <a:ext cx="7863840" cy="914400"/>
          </a:xfrm>
          <a:prstGeom prst="rect">
            <a:avLst/>
          </a:prstGeom>
          <a:noFill/>
          <a:ln/>
        </p:spPr>
        <p:txBody>
          <a:bodyPr wrap="square" rtlCol="0"/>
          <a:lstStyle>
            <a:lvl1pPr marL="0" indent="0" algn="l">
              <a:buNone/>
              <a:defRPr lang="en-US" sz="4000" b="1" dirty="0">
                <a:solidFill>
                  <a:schemeClr val="bg1"/>
                </a:solidFill>
              </a:defRPr>
            </a:lvl1pPr>
          </a:lstStyle>
          <a:p>
            <a:pPr marL="0" indent="0" algn="l">
              <a:buNone/>
            </a:pPr>
            <a:endParaRPr lang="en-US" sz="4000" dirty="0"/>
          </a:p>
        </p:txBody>
      </p:sp>
      <p:sp>
        <p:nvSpPr>
          <p:cNvPr id="3" name="Text 0"/>
          <p:cNvSpPr>
            <a:spLocks noGrp="1"/>
          </p:cNvSpPr>
          <p:nvPr>
            <p:ph type="body" idx="101" hasCustomPrompt="1"/>
          </p:nvPr>
        </p:nvSpPr>
        <p:spPr>
          <a:xfrm>
            <a:off x="640080" y="1965960"/>
            <a:ext cx="7863840" cy="548640"/>
          </a:xfrm>
          <a:prstGeom prst="rect">
            <a:avLst/>
          </a:prstGeom>
          <a:noFill/>
          <a:ln/>
        </p:spPr>
        <p:txBody>
          <a:bodyPr wrap="square" rtlCol="0"/>
          <a:lstStyle>
            <a:lvl1pPr marL="0" indent="0" algn="l">
              <a:buNone/>
              <a:defRPr lang="en-US" sz="2000" dirty="0">
                <a:solidFill>
                  <a:schemeClr val="accent3"/>
                </a:solidFill>
              </a:defRPr>
            </a:lvl1pPr>
          </a:lstStyle>
          <a:p>
            <a:pPr marL="0" indent="0" algn="l">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_LIGHT">
    <p:bg>
      <p:bgPr>
        <a:solidFill>
          <a:schemeClr val="bg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7132320" cy="731520"/>
          </a:xfrm>
          <a:prstGeom prst="rect">
            <a:avLst/>
          </a:prstGeom>
          <a:noFill/>
          <a:ln/>
        </p:spPr>
        <p:txBody>
          <a:bodyPr wrap="square" rtlCol="0"/>
          <a:lstStyle>
            <a:lvl1pPr marL="0" indent="0" algn="l">
              <a:buNone/>
              <a:defRPr lang="en-US" sz="3600" b="1" dirty="0">
                <a:solidFill>
                  <a:schemeClr val="tx1"/>
                </a:solidFill>
              </a:defRPr>
            </a:lvl1pPr>
          </a:lstStyle>
          <a:p>
            <a:pPr marL="0" indent="0" algn="l">
              <a:buNone/>
            </a:pPr>
            <a:endParaRPr lang="en-US" sz="3600" dirty="0"/>
          </a:p>
        </p:txBody>
      </p:sp>
      <p:sp>
        <p:nvSpPr>
          <p:cNvPr id="3" name="Text 0"/>
          <p:cNvSpPr/>
          <p:nvPr/>
        </p:nvSpPr>
        <p:spPr>
          <a:xfrm>
            <a:off x="548640" y="4800600"/>
            <a:ext cx="5486400" cy="228600"/>
          </a:xfrm>
          <a:prstGeom prst="rect">
            <a:avLst/>
          </a:prstGeom>
          <a:noFill/>
          <a:ln/>
        </p:spPr>
        <p:txBody>
          <a:bodyPr wrap="square" lIns="0" tIns="0" rIns="0" bIns="0" rtlCol="0" anchor="ctr"/>
          <a:lstStyle/>
          <a:p>
            <a:pPr marL="0" indent="0">
              <a:buNone/>
            </a:pPr>
            <a:r>
              <a:rPr lang="en-US" sz="1000" dirty="0">
                <a:solidFill>
                  <a:schemeClr val="tx2"/>
                </a:solidFill>
              </a:rPr>
              <a:t>LCHS4009  |  Self-Awareness Presentation</a:t>
            </a:r>
            <a:endParaRPr lang="en-US" sz="10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LOSING_DARK">
    <p:bg>
      <p:bgPr>
        <a:solidFill>
          <a:schemeClr val="tx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rtlCol="0"/>
          <a:lstStyle>
            <a:lvl1pPr marL="0" indent="0" algn="l">
              <a:buNone/>
              <a:defRPr lang="en-US" sz="3600" b="1" dirty="0">
                <a:solidFill>
                  <a:schemeClr val="bg1"/>
                </a:solidFill>
              </a:defRPr>
            </a:lvl1pPr>
          </a:lstStyle>
          <a:p>
            <a:pPr marL="0" indent="0" algn="l">
              <a:buNone/>
            </a:pPr>
            <a:endParaRPr lang="en-US" sz="3600" dirty="0"/>
          </a:p>
        </p:txBody>
      </p:sp>
      <p:sp>
        <p:nvSpPr>
          <p:cNvPr id="3" name="Text 0"/>
          <p:cNvSpPr/>
          <p:nvPr/>
        </p:nvSpPr>
        <p:spPr>
          <a:xfrm>
            <a:off x="548640" y="4800600"/>
            <a:ext cx="5486400" cy="228600"/>
          </a:xfrm>
          <a:prstGeom prst="rect">
            <a:avLst/>
          </a:prstGeom>
          <a:noFill/>
          <a:ln/>
        </p:spPr>
        <p:txBody>
          <a:bodyPr wrap="square" lIns="0" tIns="0" rIns="0" bIns="0" rtlCol="0" anchor="ctr"/>
          <a:lstStyle/>
          <a:p>
            <a:pPr marL="0" indent="0">
              <a:buNone/>
            </a:pPr>
            <a:r>
              <a:rPr lang="en-US" sz="1000" dirty="0">
                <a:solidFill>
                  <a:schemeClr val="accent3"/>
                </a:solidFill>
              </a:rPr>
              <a:t>LCHS4009  |  Self-Awareness Presentation</a:t>
            </a:r>
            <a:endParaRPr lang="en-US" sz="10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3"/>
                </a:solidFill>
              </a:defRPr>
            </a:lvl1pPr>
          </a:lstStyle>
          <a:p>
            <a:pPr algn="r"/>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1005840"/>
            <a:ext cx="7863840" cy="914400"/>
          </a:xfrm>
          <a:prstGeom prst="rect">
            <a:avLst/>
          </a:prstGeom>
          <a:noFill/>
          <a:ln/>
        </p:spPr>
        <p:txBody>
          <a:bodyPr wrap="square" lIns="0" tIns="0" rIns="0" bIns="0" rtlCol="0" anchor="ctr"/>
          <a:lstStyle/>
          <a:p>
            <a:pPr marL="0" indent="0" algn="l">
              <a:buNone/>
            </a:pPr>
            <a:r>
              <a:rPr lang="en-US" sz="4000" b="1" dirty="0">
                <a:solidFill>
                  <a:schemeClr val="bg1"/>
                </a:solidFill>
              </a:rPr>
              <a:t>Self-Awareness Presentation</a:t>
            </a:r>
            <a:endParaRPr lang="en-US" sz="4000" dirty="0"/>
          </a:p>
        </p:txBody>
      </p:sp>
      <p:sp>
        <p:nvSpPr>
          <p:cNvPr id="3" name="Text 0"/>
          <p:cNvSpPr>
            <a:spLocks noGrp="1"/>
          </p:cNvSpPr>
          <p:nvPr>
            <p:ph type="body" idx="101" hasCustomPrompt="1"/>
          </p:nvPr>
        </p:nvSpPr>
        <p:spPr>
          <a:xfrm>
            <a:off x="640080" y="1965960"/>
            <a:ext cx="7863840" cy="548640"/>
          </a:xfrm>
          <a:prstGeom prst="rect">
            <a:avLst/>
          </a:prstGeom>
          <a:noFill/>
          <a:ln/>
        </p:spPr>
        <p:txBody>
          <a:bodyPr wrap="square" lIns="0" tIns="0" rIns="0" bIns="0" rtlCol="0" anchor="t"/>
          <a:lstStyle/>
          <a:p>
            <a:pPr marL="0" indent="0" algn="l">
              <a:buNone/>
            </a:pPr>
            <a:r>
              <a:rPr lang="en-US" sz="2000" dirty="0">
                <a:solidFill>
                  <a:schemeClr val="accent3"/>
                </a:solidFill>
              </a:rPr>
              <a:t>A personal SWOT analysis for a career as a Care Assistant</a:t>
            </a:r>
            <a:endParaRPr lang="en-US" sz="2000" dirty="0"/>
          </a:p>
        </p:txBody>
      </p:sp>
      <p:sp>
        <p:nvSpPr>
          <p:cNvPr id="4" name="Student details"/>
          <p:cNvSpPr txBox="1"/>
          <p:nvPr/>
        </p:nvSpPr>
        <p:spPr>
          <a:xfrm>
            <a:off x="640080" y="2926080"/>
            <a:ext cx="7863840" cy="1554480"/>
          </a:xfrm>
          <a:prstGeom prst="rect">
            <a:avLst/>
          </a:prstGeom>
          <a:noFill/>
          <a:ln/>
        </p:spPr>
        <p:txBody>
          <a:bodyPr wrap="square" lIns="0" tIns="0" rIns="0" bIns="0" rtlCol="0" anchor="t"/>
          <a:lstStyle/>
          <a:p>
            <a:pPr marL="0" indent="0">
              <a:spcAft>
                <a:spcPts val="400"/>
              </a:spcAft>
              <a:buNone/>
            </a:pPr>
            <a:r>
              <a:rPr lang="en-US" sz="1400" dirty="0">
                <a:solidFill>
                  <a:schemeClr val="bg2"/>
                </a:solidFill>
              </a:rPr>
              <a:t>Name: Amreena Fiaz	</a:t>
            </a:r>
            <a:endParaRPr lang="en-US" sz="1400" dirty="0"/>
          </a:p>
          <a:p>
            <a:pPr marL="0" indent="0">
              <a:spcAft>
                <a:spcPts val="400"/>
              </a:spcAft>
              <a:buNone/>
            </a:pPr>
            <a:r>
              <a:rPr lang="en-US" sz="1400" dirty="0">
                <a:solidFill>
                  <a:schemeClr val="bg2"/>
                </a:solidFill>
              </a:rPr>
              <a:t>Student number: 2519624</a:t>
            </a:r>
          </a:p>
          <a:p>
            <a:pPr marL="0" indent="0">
              <a:spcAft>
                <a:spcPts val="400"/>
              </a:spcAft>
              <a:buNone/>
            </a:pPr>
            <a:r>
              <a:rPr lang="en-US" sz="1400" dirty="0">
                <a:solidFill>
                  <a:schemeClr val="bg2"/>
                </a:solidFill>
              </a:rPr>
              <a:t>Module: LCHS4009 Professional Development in Health and Social Care</a:t>
            </a:r>
          </a:p>
          <a:p>
            <a:pPr marL="0" indent="0">
              <a:spcAft>
                <a:spcPts val="400"/>
              </a:spcAft>
              <a:buNone/>
            </a:pPr>
            <a:r>
              <a:rPr lang="en-US" sz="1400" dirty="0">
                <a:solidFill>
                  <a:schemeClr val="bg2"/>
                </a:solidFill>
              </a:rPr>
              <a:t>Lecturer: Khaled </a:t>
            </a:r>
            <a:r>
              <a:rPr lang="en-US" sz="1400" dirty="0" err="1">
                <a:solidFill>
                  <a:schemeClr val="bg2"/>
                </a:solidFill>
              </a:rPr>
              <a:t>Alnababta</a:t>
            </a:r>
            <a:r>
              <a:rPr lang="en-US" sz="1400" dirty="0">
                <a:solidFill>
                  <a:schemeClr val="bg2"/>
                </a:solidFill>
              </a:rPr>
              <a:t> </a:t>
            </a:r>
            <a:endParaRPr lang="en-US" sz="1400" dirty="0"/>
          </a:p>
        </p:txBody>
      </p:sp>
      <p:sp>
        <p:nvSpPr>
          <p:cNvPr id="5" name="Motif S"/>
          <p:cNvSpPr txBox="1"/>
          <p:nvPr/>
        </p:nvSpPr>
        <p:spPr>
          <a:xfrm>
            <a:off x="6400800" y="320040"/>
            <a:ext cx="457200" cy="457200"/>
          </a:xfrm>
          <a:prstGeom prst="ellipse">
            <a:avLst/>
          </a:prstGeom>
          <a:solidFill>
            <a:schemeClr val="accent4"/>
          </a:solidFill>
          <a:ln/>
        </p:spPr>
        <p:txBody>
          <a:bodyPr wrap="square" lIns="0" tIns="0" rIns="0" bIns="0" rtlCol="0" anchor="ctr"/>
          <a:lstStyle/>
          <a:p>
            <a:pPr marL="0" indent="0" algn="ctr">
              <a:buNone/>
            </a:pPr>
            <a:r>
              <a:rPr lang="en-US" sz="1600" b="1" dirty="0">
                <a:solidFill>
                  <a:schemeClr val="bg1"/>
                </a:solidFill>
              </a:rPr>
              <a:t>S</a:t>
            </a:r>
            <a:endParaRPr lang="en-US" sz="1600" dirty="0"/>
          </a:p>
        </p:txBody>
      </p:sp>
      <p:sp>
        <p:nvSpPr>
          <p:cNvPr id="6" name="Motif W"/>
          <p:cNvSpPr txBox="1"/>
          <p:nvPr/>
        </p:nvSpPr>
        <p:spPr>
          <a:xfrm>
            <a:off x="6903720" y="320040"/>
            <a:ext cx="457200" cy="457200"/>
          </a:xfrm>
          <a:prstGeom prst="ellipse">
            <a:avLst/>
          </a:prstGeom>
          <a:solidFill>
            <a:schemeClr val="accent3"/>
          </a:solidFill>
          <a:ln/>
        </p:spPr>
        <p:txBody>
          <a:bodyPr wrap="square" lIns="0" tIns="0" rIns="0" bIns="0" rtlCol="0" anchor="ctr"/>
          <a:lstStyle/>
          <a:p>
            <a:pPr marL="0" indent="0" algn="ctr">
              <a:buNone/>
            </a:pPr>
            <a:r>
              <a:rPr lang="en-US" sz="1600" b="1" dirty="0">
                <a:solidFill>
                  <a:schemeClr val="bg1"/>
                </a:solidFill>
              </a:rPr>
              <a:t>W</a:t>
            </a:r>
            <a:endParaRPr lang="en-US" sz="1600" dirty="0"/>
          </a:p>
        </p:txBody>
      </p:sp>
      <p:sp>
        <p:nvSpPr>
          <p:cNvPr id="7" name="Motif O"/>
          <p:cNvSpPr txBox="1"/>
          <p:nvPr/>
        </p:nvSpPr>
        <p:spPr>
          <a:xfrm>
            <a:off x="7406640" y="320040"/>
            <a:ext cx="457200" cy="457200"/>
          </a:xfrm>
          <a:prstGeom prst="ellipse">
            <a:avLst/>
          </a:prstGeom>
          <a:solidFill>
            <a:schemeClr val="accent4"/>
          </a:solidFill>
          <a:ln/>
        </p:spPr>
        <p:txBody>
          <a:bodyPr wrap="square" lIns="0" tIns="0" rIns="0" bIns="0" rtlCol="0" anchor="ctr"/>
          <a:lstStyle/>
          <a:p>
            <a:pPr marL="0" indent="0" algn="ctr">
              <a:buNone/>
            </a:pPr>
            <a:r>
              <a:rPr lang="en-US" sz="1600" b="1" dirty="0">
                <a:solidFill>
                  <a:schemeClr val="bg1"/>
                </a:solidFill>
              </a:rPr>
              <a:t>O</a:t>
            </a:r>
            <a:endParaRPr lang="en-US" sz="1600" dirty="0"/>
          </a:p>
        </p:txBody>
      </p:sp>
      <p:sp>
        <p:nvSpPr>
          <p:cNvPr id="8" name="Motif T"/>
          <p:cNvSpPr txBox="1"/>
          <p:nvPr/>
        </p:nvSpPr>
        <p:spPr>
          <a:xfrm>
            <a:off x="7909560" y="320040"/>
            <a:ext cx="457200" cy="457200"/>
          </a:xfrm>
          <a:prstGeom prst="ellipse">
            <a:avLst/>
          </a:prstGeom>
          <a:solidFill>
            <a:schemeClr val="accent3"/>
          </a:solidFill>
          <a:ln/>
        </p:spPr>
        <p:txBody>
          <a:bodyPr wrap="square" lIns="0" tIns="0" rIns="0" bIns="0" rtlCol="0" anchor="ctr"/>
          <a:lstStyle/>
          <a:p>
            <a:pPr marL="0" indent="0" algn="ctr">
              <a:buNone/>
            </a:pPr>
            <a:r>
              <a:rPr lang="en-US" sz="1600" b="1" dirty="0">
                <a:solidFill>
                  <a:schemeClr val="bg1"/>
                </a:solidFill>
              </a:rPr>
              <a:t>T</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67356"/>
            <a:ext cx="7132320" cy="731520"/>
          </a:xfrm>
          <a:prstGeom prst="rect">
            <a:avLst/>
          </a:prstGeom>
          <a:noFill/>
          <a:ln/>
        </p:spPr>
        <p:txBody>
          <a:bodyPr wrap="square" lIns="0" tIns="0" rIns="0" bIns="0" rtlCol="0" anchor="ctr"/>
          <a:lstStyle/>
          <a:p>
            <a:pPr marL="0" indent="0" algn="l">
              <a:buNone/>
            </a:pPr>
            <a:r>
              <a:rPr lang="en-US" sz="3600" b="1" dirty="0">
                <a:solidFill>
                  <a:schemeClr val="tx1"/>
                </a:solidFill>
              </a:rPr>
              <a:t>My chosen career</a:t>
            </a:r>
            <a:br>
              <a:rPr lang="en-US" sz="3600" b="1" dirty="0">
                <a:solidFill>
                  <a:schemeClr val="tx1"/>
                </a:solidFill>
              </a:rPr>
            </a:br>
            <a:r>
              <a:rPr lang="en-US" sz="3600" b="1" dirty="0">
                <a:solidFill>
                  <a:schemeClr val="tx1"/>
                </a:solidFill>
              </a:rPr>
              <a:t>Carer Assistant</a:t>
            </a:r>
            <a:endParaRPr lang="en-US" sz="3600" dirty="0"/>
          </a:p>
        </p:txBody>
      </p:sp>
      <p:sp>
        <p:nvSpPr>
          <p:cNvPr id="3" name="Stat card 1"/>
          <p:cNvSpPr/>
          <p:nvPr/>
        </p:nvSpPr>
        <p:spPr>
          <a:xfrm>
            <a:off x="548640" y="1234440"/>
            <a:ext cx="3200400" cy="960120"/>
          </a:xfrm>
          <a:prstGeom prst="roundRect">
            <a:avLst>
              <a:gd name="adj" fmla="val 9524"/>
            </a:avLst>
          </a:prstGeom>
          <a:solidFill>
            <a:schemeClr val="bg2"/>
          </a:solidFill>
          <a:ln w="12700">
            <a:solidFill>
              <a:schemeClr val="bg2"/>
            </a:solidFill>
            <a:prstDash val="solid"/>
          </a:ln>
        </p:spPr>
        <p:txBody>
          <a:bodyPr/>
          <a:lstStyle/>
          <a:p>
            <a:endParaRPr lang="en-US"/>
          </a:p>
        </p:txBody>
      </p:sp>
      <p:sp>
        <p:nvSpPr>
          <p:cNvPr id="4" name="Text 2"/>
          <p:cNvSpPr txBox="1"/>
          <p:nvPr/>
        </p:nvSpPr>
        <p:spPr>
          <a:xfrm>
            <a:off x="777240" y="1325880"/>
            <a:ext cx="2743200" cy="457200"/>
          </a:xfrm>
          <a:prstGeom prst="rect">
            <a:avLst/>
          </a:prstGeom>
          <a:noFill/>
          <a:ln/>
        </p:spPr>
        <p:txBody>
          <a:bodyPr wrap="square" lIns="0" tIns="0" rIns="0" bIns="0" rtlCol="0" anchor="ctr"/>
          <a:lstStyle/>
          <a:p>
            <a:pPr marL="0" indent="0">
              <a:buNone/>
            </a:pPr>
            <a:r>
              <a:rPr lang="en-US" sz="2800" b="1" dirty="0">
                <a:solidFill>
                  <a:schemeClr val="accent1"/>
                </a:solidFill>
              </a:rPr>
              <a:t>£13.30</a:t>
            </a:r>
            <a:endParaRPr lang="en-US" sz="2800" dirty="0"/>
          </a:p>
        </p:txBody>
      </p:sp>
      <p:sp>
        <p:nvSpPr>
          <p:cNvPr id="5" name="Text 3"/>
          <p:cNvSpPr txBox="1"/>
          <p:nvPr/>
        </p:nvSpPr>
        <p:spPr>
          <a:xfrm>
            <a:off x="777240" y="1783080"/>
            <a:ext cx="2834640" cy="320040"/>
          </a:xfrm>
          <a:prstGeom prst="rect">
            <a:avLst/>
          </a:prstGeom>
          <a:noFill/>
          <a:ln/>
        </p:spPr>
        <p:txBody>
          <a:bodyPr wrap="square" lIns="0" tIns="0" rIns="0" bIns="0" rtlCol="0" anchor="t"/>
          <a:lstStyle/>
          <a:p>
            <a:pPr marL="0" indent="0">
              <a:buNone/>
            </a:pPr>
            <a:r>
              <a:rPr lang="en-US" sz="1400" dirty="0">
                <a:solidFill>
                  <a:schemeClr val="tx1"/>
                </a:solidFill>
              </a:rPr>
              <a:t>per hour</a:t>
            </a:r>
            <a:endParaRPr lang="en-US" sz="1400" dirty="0"/>
          </a:p>
        </p:txBody>
      </p:sp>
      <p:sp>
        <p:nvSpPr>
          <p:cNvPr id="6" name="Stat card 2"/>
          <p:cNvSpPr/>
          <p:nvPr/>
        </p:nvSpPr>
        <p:spPr>
          <a:xfrm>
            <a:off x="548640" y="2331720"/>
            <a:ext cx="3200400" cy="960120"/>
          </a:xfrm>
          <a:prstGeom prst="roundRect">
            <a:avLst>
              <a:gd name="adj" fmla="val 9524"/>
            </a:avLst>
          </a:prstGeom>
          <a:solidFill>
            <a:schemeClr val="bg2"/>
          </a:solidFill>
          <a:ln w="12700">
            <a:solidFill>
              <a:schemeClr val="bg2"/>
            </a:solidFill>
            <a:prstDash val="solid"/>
          </a:ln>
        </p:spPr>
        <p:txBody>
          <a:bodyPr/>
          <a:lstStyle/>
          <a:p>
            <a:endParaRPr lang="en-US"/>
          </a:p>
        </p:txBody>
      </p:sp>
      <p:sp>
        <p:nvSpPr>
          <p:cNvPr id="7" name="Text 5"/>
          <p:cNvSpPr txBox="1"/>
          <p:nvPr/>
        </p:nvSpPr>
        <p:spPr>
          <a:xfrm>
            <a:off x="777240" y="2423160"/>
            <a:ext cx="2743200" cy="457200"/>
          </a:xfrm>
          <a:prstGeom prst="rect">
            <a:avLst/>
          </a:prstGeom>
          <a:noFill/>
          <a:ln/>
        </p:spPr>
        <p:txBody>
          <a:bodyPr wrap="square" lIns="0" tIns="0" rIns="0" bIns="0" rtlCol="0" anchor="ctr"/>
          <a:lstStyle/>
          <a:p>
            <a:pPr marL="0" indent="0">
              <a:buNone/>
            </a:pPr>
            <a:r>
              <a:rPr lang="en-US" sz="2800" b="1" dirty="0">
                <a:solidFill>
                  <a:schemeClr val="accent1"/>
                </a:solidFill>
              </a:rPr>
              <a:t>Full time</a:t>
            </a:r>
            <a:endParaRPr lang="en-US" sz="2800" dirty="0"/>
          </a:p>
        </p:txBody>
      </p:sp>
      <p:sp>
        <p:nvSpPr>
          <p:cNvPr id="8" name="Text 6"/>
          <p:cNvSpPr txBox="1"/>
          <p:nvPr/>
        </p:nvSpPr>
        <p:spPr>
          <a:xfrm>
            <a:off x="777240" y="2880360"/>
            <a:ext cx="2834640" cy="320040"/>
          </a:xfrm>
          <a:prstGeom prst="rect">
            <a:avLst/>
          </a:prstGeom>
          <a:noFill/>
          <a:ln/>
        </p:spPr>
        <p:txBody>
          <a:bodyPr wrap="square" lIns="0" tIns="0" rIns="0" bIns="0" rtlCol="0" anchor="t"/>
          <a:lstStyle/>
          <a:p>
            <a:pPr marL="0" indent="0">
              <a:buNone/>
            </a:pPr>
            <a:r>
              <a:rPr lang="en-US" sz="1400" dirty="0">
                <a:solidFill>
                  <a:schemeClr val="tx1"/>
                </a:solidFill>
              </a:rPr>
              <a:t>days, alternate weekends</a:t>
            </a:r>
            <a:endParaRPr lang="en-US" sz="1400" dirty="0"/>
          </a:p>
        </p:txBody>
      </p:sp>
      <p:sp>
        <p:nvSpPr>
          <p:cNvPr id="9" name="Stat card 3"/>
          <p:cNvSpPr/>
          <p:nvPr/>
        </p:nvSpPr>
        <p:spPr>
          <a:xfrm>
            <a:off x="548640" y="3429000"/>
            <a:ext cx="3200400" cy="960120"/>
          </a:xfrm>
          <a:prstGeom prst="roundRect">
            <a:avLst>
              <a:gd name="adj" fmla="val 9524"/>
            </a:avLst>
          </a:prstGeom>
          <a:solidFill>
            <a:schemeClr val="bg2"/>
          </a:solidFill>
          <a:ln w="12700">
            <a:solidFill>
              <a:schemeClr val="bg2"/>
            </a:solidFill>
            <a:prstDash val="solid"/>
          </a:ln>
        </p:spPr>
        <p:txBody>
          <a:bodyPr/>
          <a:lstStyle/>
          <a:p>
            <a:endParaRPr lang="en-US"/>
          </a:p>
        </p:txBody>
      </p:sp>
      <p:sp>
        <p:nvSpPr>
          <p:cNvPr id="10" name="Text 8"/>
          <p:cNvSpPr txBox="1"/>
          <p:nvPr/>
        </p:nvSpPr>
        <p:spPr>
          <a:xfrm>
            <a:off x="777240" y="3520440"/>
            <a:ext cx="2743200" cy="457200"/>
          </a:xfrm>
          <a:prstGeom prst="rect">
            <a:avLst/>
          </a:prstGeom>
          <a:noFill/>
          <a:ln/>
        </p:spPr>
        <p:txBody>
          <a:bodyPr wrap="square" lIns="0" tIns="0" rIns="0" bIns="0" rtlCol="0" anchor="ctr"/>
          <a:lstStyle/>
          <a:p>
            <a:pPr marL="0" indent="0">
              <a:buNone/>
            </a:pPr>
            <a:r>
              <a:rPr lang="en-US" sz="2800" b="1" dirty="0">
                <a:solidFill>
                  <a:schemeClr val="accent1"/>
                </a:solidFill>
              </a:rPr>
              <a:t>Training</a:t>
            </a:r>
            <a:endParaRPr lang="en-US" sz="2800" dirty="0"/>
          </a:p>
        </p:txBody>
      </p:sp>
      <p:sp>
        <p:nvSpPr>
          <p:cNvPr id="11" name="Text 9"/>
          <p:cNvSpPr txBox="1"/>
          <p:nvPr/>
        </p:nvSpPr>
        <p:spPr>
          <a:xfrm>
            <a:off x="777240" y="3977640"/>
            <a:ext cx="2834640" cy="320040"/>
          </a:xfrm>
          <a:prstGeom prst="rect">
            <a:avLst/>
          </a:prstGeom>
          <a:noFill/>
          <a:ln/>
        </p:spPr>
        <p:txBody>
          <a:bodyPr wrap="square" lIns="0" tIns="0" rIns="0" bIns="0" rtlCol="0" anchor="t"/>
          <a:lstStyle/>
          <a:p>
            <a:pPr marL="0" indent="0">
              <a:buNone/>
            </a:pPr>
            <a:r>
              <a:rPr lang="en-US" sz="1400" dirty="0">
                <a:solidFill>
                  <a:schemeClr val="tx1"/>
                </a:solidFill>
              </a:rPr>
              <a:t>provided, experience not essential</a:t>
            </a:r>
            <a:endParaRPr lang="en-US" sz="1400" dirty="0"/>
          </a:p>
        </p:txBody>
      </p:sp>
      <p:sp>
        <p:nvSpPr>
          <p:cNvPr id="12" name="Text 10"/>
          <p:cNvSpPr txBox="1"/>
          <p:nvPr/>
        </p:nvSpPr>
        <p:spPr>
          <a:xfrm>
            <a:off x="4114800" y="1234440"/>
            <a:ext cx="4480560" cy="365760"/>
          </a:xfrm>
          <a:prstGeom prst="rect">
            <a:avLst/>
          </a:prstGeom>
          <a:noFill/>
          <a:ln/>
        </p:spPr>
        <p:txBody>
          <a:bodyPr wrap="square" lIns="0" tIns="0" rIns="0" bIns="0" rtlCol="0" anchor="ctr"/>
          <a:lstStyle/>
          <a:p>
            <a:pPr marL="0" indent="0">
              <a:buNone/>
            </a:pPr>
            <a:r>
              <a:rPr lang="en-US" sz="2000" b="1" dirty="0">
                <a:solidFill>
                  <a:schemeClr val="tx1"/>
                </a:solidFill>
              </a:rPr>
              <a:t>What the live advert asks for</a:t>
            </a:r>
            <a:endParaRPr lang="en-US" sz="2000" dirty="0"/>
          </a:p>
        </p:txBody>
      </p:sp>
      <p:sp>
        <p:nvSpPr>
          <p:cNvPr id="13" name="Advert requirements"/>
          <p:cNvSpPr txBox="1"/>
          <p:nvPr/>
        </p:nvSpPr>
        <p:spPr>
          <a:xfrm>
            <a:off x="4114800" y="1691640"/>
            <a:ext cx="4480560" cy="2651760"/>
          </a:xfrm>
          <a:prstGeom prst="rect">
            <a:avLst/>
          </a:prstGeom>
          <a:noFill/>
          <a:ln/>
        </p:spPr>
        <p:txBody>
          <a:bodyPr wrap="square" lIns="0" tIns="0" rIns="0" bIns="0" rtlCol="0" anchor="t"/>
          <a:lstStyle/>
          <a:p>
            <a:pPr marL="342900" indent="-342900">
              <a:spcAft>
                <a:spcPts val="800"/>
              </a:spcAft>
              <a:buSzPct val="100000"/>
              <a:buChar char="•"/>
            </a:pPr>
            <a:r>
              <a:rPr lang="en-US" sz="1600" dirty="0">
                <a:solidFill>
                  <a:schemeClr val="tx1"/>
                </a:solidFill>
              </a:rPr>
              <a:t>Personal care: bathing, dressing and grooming</a:t>
            </a:r>
            <a:endParaRPr lang="en-US" sz="1600" dirty="0"/>
          </a:p>
          <a:p>
            <a:pPr marL="342900" indent="-342900">
              <a:spcAft>
                <a:spcPts val="800"/>
              </a:spcAft>
              <a:buSzPct val="100000"/>
              <a:buChar char="•"/>
            </a:pPr>
            <a:r>
              <a:rPr lang="en-US" sz="1600" dirty="0">
                <a:solidFill>
                  <a:schemeClr val="tx1"/>
                </a:solidFill>
              </a:rPr>
              <a:t>Supporting mobility and keeping people safe</a:t>
            </a:r>
            <a:endParaRPr lang="en-US" sz="1600" dirty="0"/>
          </a:p>
          <a:p>
            <a:pPr marL="342900" indent="-342900">
              <a:spcAft>
                <a:spcPts val="800"/>
              </a:spcAft>
              <a:buSzPct val="100000"/>
              <a:buChar char="•"/>
            </a:pPr>
            <a:r>
              <a:rPr lang="en-US" sz="1600" dirty="0">
                <a:solidFill>
                  <a:schemeClr val="tx1"/>
                </a:solidFill>
              </a:rPr>
              <a:t>Following individual care plans</a:t>
            </a:r>
            <a:endParaRPr lang="en-US" sz="1600" dirty="0"/>
          </a:p>
          <a:p>
            <a:pPr marL="342900" indent="-342900">
              <a:spcAft>
                <a:spcPts val="800"/>
              </a:spcAft>
              <a:buSzPct val="100000"/>
              <a:buChar char="•"/>
            </a:pPr>
            <a:r>
              <a:rPr lang="en-US" sz="1600" dirty="0">
                <a:solidFill>
                  <a:schemeClr val="tx1"/>
                </a:solidFill>
              </a:rPr>
              <a:t>Recording care accurately on IT systems</a:t>
            </a:r>
            <a:endParaRPr lang="en-US" sz="1600" dirty="0"/>
          </a:p>
          <a:p>
            <a:pPr marL="342900" indent="-342900">
              <a:spcAft>
                <a:spcPts val="800"/>
              </a:spcAft>
              <a:buSzPct val="100000"/>
              <a:buChar char="•"/>
            </a:pPr>
            <a:r>
              <a:rPr lang="en-US" sz="1600" dirty="0">
                <a:solidFill>
                  <a:schemeClr val="tx1"/>
                </a:solidFill>
              </a:rPr>
              <a:t>Compassionate and dedicated approach</a:t>
            </a:r>
            <a:endParaRPr lang="en-US" sz="1600" dirty="0"/>
          </a:p>
        </p:txBody>
      </p:sp>
      <p:sp>
        <p:nvSpPr>
          <p:cNvPr id="14" name="Text 12"/>
          <p:cNvSpPr txBox="1"/>
          <p:nvPr/>
        </p:nvSpPr>
        <p:spPr>
          <a:xfrm>
            <a:off x="548640" y="4480560"/>
            <a:ext cx="8046720" cy="274320"/>
          </a:xfrm>
          <a:prstGeom prst="rect">
            <a:avLst/>
          </a:prstGeom>
          <a:noFill/>
          <a:ln/>
        </p:spPr>
        <p:txBody>
          <a:bodyPr wrap="square" lIns="0" tIns="0" rIns="0" bIns="0" rtlCol="0" anchor="ctr"/>
          <a:lstStyle/>
          <a:p>
            <a:pPr marL="0" indent="0">
              <a:buNone/>
            </a:pPr>
            <a:r>
              <a:rPr lang="en-US" sz="1100" i="1" dirty="0">
                <a:solidFill>
                  <a:schemeClr val="tx2"/>
                </a:solidFill>
              </a:rPr>
              <a:t>Source: Kensington Care Home (2026), Care Assistant, Northallerton, North Yorkshire. Posted 9 October 2026.</a:t>
            </a:r>
            <a:endParaRPr lang="en-US" sz="11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7132320" cy="731520"/>
          </a:xfrm>
          <a:prstGeom prst="rect">
            <a:avLst/>
          </a:prstGeom>
          <a:noFill/>
          <a:ln/>
        </p:spPr>
        <p:txBody>
          <a:bodyPr wrap="square" lIns="0" tIns="0" rIns="0" bIns="0" rtlCol="0" anchor="ctr"/>
          <a:lstStyle/>
          <a:p>
            <a:pPr marL="0" indent="0" algn="l">
              <a:buNone/>
            </a:pPr>
            <a:r>
              <a:rPr lang="en-US" sz="3600" b="1" dirty="0">
                <a:solidFill>
                  <a:schemeClr val="tx1"/>
                </a:solidFill>
              </a:rPr>
              <a:t>Strengths I bring</a:t>
            </a:r>
            <a:endParaRPr lang="en-US" sz="3600" dirty="0"/>
          </a:p>
        </p:txBody>
      </p:sp>
      <p:sp>
        <p:nvSpPr>
          <p:cNvPr id="3" name="Letter S"/>
          <p:cNvSpPr txBox="1"/>
          <p:nvPr/>
        </p:nvSpPr>
        <p:spPr>
          <a:xfrm>
            <a:off x="7863840" y="320040"/>
            <a:ext cx="731520" cy="731520"/>
          </a:xfrm>
          <a:prstGeom prst="ellipse">
            <a:avLst/>
          </a:prstGeom>
          <a:solidFill>
            <a:schemeClr val="accent1"/>
          </a:solidFill>
          <a:ln/>
        </p:spPr>
        <p:txBody>
          <a:bodyPr wrap="square" lIns="0" tIns="0" rIns="0" bIns="0" rtlCol="0" anchor="ctr"/>
          <a:lstStyle/>
          <a:p>
            <a:pPr marL="0" indent="0" algn="ctr">
              <a:buNone/>
            </a:pPr>
            <a:r>
              <a:rPr lang="en-US" sz="2400" b="1" dirty="0">
                <a:solidFill>
                  <a:schemeClr val="bg1"/>
                </a:solidFill>
              </a:rPr>
              <a:t>S</a:t>
            </a:r>
            <a:endParaRPr lang="en-US" sz="2400" dirty="0"/>
          </a:p>
        </p:txBody>
      </p:sp>
      <p:sp>
        <p:nvSpPr>
          <p:cNvPr id="4" name="Strength card 1"/>
          <p:cNvSpPr/>
          <p:nvPr/>
        </p:nvSpPr>
        <p:spPr>
          <a:xfrm>
            <a:off x="548640" y="1325880"/>
            <a:ext cx="2514600" cy="3108960"/>
          </a:xfrm>
          <a:prstGeom prst="roundRect">
            <a:avLst>
              <a:gd name="adj" fmla="val 3636"/>
            </a:avLst>
          </a:prstGeom>
          <a:solidFill>
            <a:schemeClr val="bg2"/>
          </a:solidFill>
          <a:ln w="12700">
            <a:solidFill>
              <a:schemeClr val="bg2"/>
            </a:solidFill>
            <a:prstDash val="solid"/>
          </a:ln>
        </p:spPr>
        <p:txBody>
          <a:bodyPr/>
          <a:lstStyle/>
          <a:p>
            <a:endParaRPr lang="en-US"/>
          </a:p>
        </p:txBody>
      </p:sp>
      <p:sp>
        <p:nvSpPr>
          <p:cNvPr id="5" name="Strength number 1"/>
          <p:cNvSpPr txBox="1"/>
          <p:nvPr/>
        </p:nvSpPr>
        <p:spPr>
          <a:xfrm>
            <a:off x="777240" y="1554480"/>
            <a:ext cx="457200" cy="457200"/>
          </a:xfrm>
          <a:prstGeom prst="ellipse">
            <a:avLst/>
          </a:prstGeom>
          <a:solidFill>
            <a:schemeClr val="accent1"/>
          </a:solidFill>
          <a:ln/>
        </p:spPr>
        <p:txBody>
          <a:bodyPr wrap="square" lIns="0" tIns="0" rIns="0" bIns="0" rtlCol="0" anchor="ctr"/>
          <a:lstStyle/>
          <a:p>
            <a:pPr marL="0" indent="0" algn="ctr">
              <a:buNone/>
            </a:pPr>
            <a:r>
              <a:rPr lang="en-US" sz="1800" b="1" dirty="0">
                <a:solidFill>
                  <a:schemeClr val="bg1"/>
                </a:solidFill>
              </a:rPr>
              <a:t>1</a:t>
            </a:r>
            <a:endParaRPr lang="en-US" sz="1800" dirty="0"/>
          </a:p>
        </p:txBody>
      </p:sp>
      <p:sp>
        <p:nvSpPr>
          <p:cNvPr id="6" name="Text 4"/>
          <p:cNvSpPr txBox="1"/>
          <p:nvPr/>
        </p:nvSpPr>
        <p:spPr>
          <a:xfrm>
            <a:off x="777240" y="2194560"/>
            <a:ext cx="2057400" cy="640080"/>
          </a:xfrm>
          <a:prstGeom prst="rect">
            <a:avLst/>
          </a:prstGeom>
          <a:noFill/>
          <a:ln/>
        </p:spPr>
        <p:txBody>
          <a:bodyPr wrap="square" lIns="0" tIns="0" rIns="0" bIns="0" rtlCol="0" anchor="t"/>
          <a:lstStyle/>
          <a:p>
            <a:pPr marL="0" indent="0">
              <a:buNone/>
            </a:pPr>
            <a:r>
              <a:rPr lang="en-US" sz="1800" b="1" dirty="0">
                <a:solidFill>
                  <a:schemeClr val="tx1"/>
                </a:solidFill>
              </a:rPr>
              <a:t>Compassion and respect</a:t>
            </a:r>
            <a:endParaRPr lang="en-US" sz="1800" dirty="0"/>
          </a:p>
        </p:txBody>
      </p:sp>
      <p:sp>
        <p:nvSpPr>
          <p:cNvPr id="7" name="Text 5"/>
          <p:cNvSpPr txBox="1"/>
          <p:nvPr/>
        </p:nvSpPr>
        <p:spPr>
          <a:xfrm>
            <a:off x="777240" y="2880360"/>
            <a:ext cx="2057400" cy="1417320"/>
          </a:xfrm>
          <a:prstGeom prst="rect">
            <a:avLst/>
          </a:prstGeom>
          <a:noFill/>
          <a:ln/>
        </p:spPr>
        <p:txBody>
          <a:bodyPr wrap="square" lIns="0" tIns="0" rIns="0" bIns="0" rtlCol="0" anchor="t"/>
          <a:lstStyle/>
          <a:p>
            <a:pPr marL="0" indent="0">
              <a:buNone/>
            </a:pPr>
            <a:r>
              <a:rPr lang="en-US" sz="1400" dirty="0">
                <a:solidFill>
                  <a:schemeClr val="tx1"/>
                </a:solidFill>
              </a:rPr>
              <a:t>I treat people with dignity and patience, which is central to the personal care this role involves.</a:t>
            </a:r>
            <a:endParaRPr lang="en-US" sz="1400" dirty="0"/>
          </a:p>
        </p:txBody>
      </p:sp>
      <p:sp>
        <p:nvSpPr>
          <p:cNvPr id="8" name="Strength card 2"/>
          <p:cNvSpPr/>
          <p:nvPr/>
        </p:nvSpPr>
        <p:spPr>
          <a:xfrm>
            <a:off x="3314700" y="1325880"/>
            <a:ext cx="2514600" cy="3108960"/>
          </a:xfrm>
          <a:prstGeom prst="roundRect">
            <a:avLst>
              <a:gd name="adj" fmla="val 3636"/>
            </a:avLst>
          </a:prstGeom>
          <a:solidFill>
            <a:schemeClr val="bg2"/>
          </a:solidFill>
          <a:ln w="12700">
            <a:solidFill>
              <a:schemeClr val="bg2"/>
            </a:solidFill>
            <a:prstDash val="solid"/>
          </a:ln>
        </p:spPr>
        <p:txBody>
          <a:bodyPr/>
          <a:lstStyle/>
          <a:p>
            <a:endParaRPr lang="en-US"/>
          </a:p>
        </p:txBody>
      </p:sp>
      <p:sp>
        <p:nvSpPr>
          <p:cNvPr id="9" name="Strength number 2"/>
          <p:cNvSpPr txBox="1"/>
          <p:nvPr/>
        </p:nvSpPr>
        <p:spPr>
          <a:xfrm>
            <a:off x="3543300" y="1554480"/>
            <a:ext cx="457200" cy="457200"/>
          </a:xfrm>
          <a:prstGeom prst="ellipse">
            <a:avLst/>
          </a:prstGeom>
          <a:solidFill>
            <a:schemeClr val="accent1"/>
          </a:solidFill>
          <a:ln/>
        </p:spPr>
        <p:txBody>
          <a:bodyPr wrap="square" lIns="0" tIns="0" rIns="0" bIns="0" rtlCol="0" anchor="ctr"/>
          <a:lstStyle/>
          <a:p>
            <a:pPr marL="0" indent="0" algn="ctr">
              <a:buNone/>
            </a:pPr>
            <a:r>
              <a:rPr lang="en-US" sz="1800" b="1" dirty="0">
                <a:solidFill>
                  <a:schemeClr val="bg1"/>
                </a:solidFill>
              </a:rPr>
              <a:t>2</a:t>
            </a:r>
            <a:endParaRPr lang="en-US" sz="1800" dirty="0"/>
          </a:p>
        </p:txBody>
      </p:sp>
      <p:sp>
        <p:nvSpPr>
          <p:cNvPr id="10" name="Text 8"/>
          <p:cNvSpPr txBox="1"/>
          <p:nvPr/>
        </p:nvSpPr>
        <p:spPr>
          <a:xfrm>
            <a:off x="3543300" y="2194560"/>
            <a:ext cx="2057400" cy="640080"/>
          </a:xfrm>
          <a:prstGeom prst="rect">
            <a:avLst/>
          </a:prstGeom>
          <a:noFill/>
          <a:ln/>
        </p:spPr>
        <p:txBody>
          <a:bodyPr wrap="square" lIns="0" tIns="0" rIns="0" bIns="0" rtlCol="0" anchor="t"/>
          <a:lstStyle/>
          <a:p>
            <a:pPr marL="0" indent="0">
              <a:buNone/>
            </a:pPr>
            <a:r>
              <a:rPr lang="en-US" sz="1800" b="1" dirty="0">
                <a:solidFill>
                  <a:schemeClr val="tx1"/>
                </a:solidFill>
              </a:rPr>
              <a:t>Communication and teamwork</a:t>
            </a:r>
            <a:endParaRPr lang="en-US" sz="1800" dirty="0"/>
          </a:p>
        </p:txBody>
      </p:sp>
      <p:sp>
        <p:nvSpPr>
          <p:cNvPr id="11" name="Text 9"/>
          <p:cNvSpPr txBox="1"/>
          <p:nvPr/>
        </p:nvSpPr>
        <p:spPr>
          <a:xfrm>
            <a:off x="3543300" y="2880360"/>
            <a:ext cx="2057400" cy="1417320"/>
          </a:xfrm>
          <a:prstGeom prst="rect">
            <a:avLst/>
          </a:prstGeom>
          <a:noFill/>
          <a:ln/>
        </p:spPr>
        <p:txBody>
          <a:bodyPr wrap="square" lIns="0" tIns="0" rIns="0" bIns="0" rtlCol="0" anchor="t"/>
          <a:lstStyle/>
          <a:p>
            <a:pPr marL="0" indent="0">
              <a:buNone/>
            </a:pPr>
            <a:r>
              <a:rPr lang="en-US" sz="1400" dirty="0">
                <a:solidFill>
                  <a:schemeClr val="tx1"/>
                </a:solidFill>
              </a:rPr>
              <a:t>I listen well and work cooperatively, which supports consistent, person-centred care across shifts.</a:t>
            </a:r>
            <a:endParaRPr lang="en-US" sz="1400" dirty="0"/>
          </a:p>
        </p:txBody>
      </p:sp>
      <p:sp>
        <p:nvSpPr>
          <p:cNvPr id="12" name="Strength card 3"/>
          <p:cNvSpPr/>
          <p:nvPr/>
        </p:nvSpPr>
        <p:spPr>
          <a:xfrm>
            <a:off x="6080760" y="1325880"/>
            <a:ext cx="2514600" cy="3108960"/>
          </a:xfrm>
          <a:prstGeom prst="roundRect">
            <a:avLst>
              <a:gd name="adj" fmla="val 3636"/>
            </a:avLst>
          </a:prstGeom>
          <a:solidFill>
            <a:schemeClr val="bg2"/>
          </a:solidFill>
          <a:ln w="12700">
            <a:solidFill>
              <a:schemeClr val="bg2"/>
            </a:solidFill>
            <a:prstDash val="solid"/>
          </a:ln>
        </p:spPr>
        <p:txBody>
          <a:bodyPr/>
          <a:lstStyle/>
          <a:p>
            <a:endParaRPr lang="en-US"/>
          </a:p>
        </p:txBody>
      </p:sp>
      <p:sp>
        <p:nvSpPr>
          <p:cNvPr id="13" name="Strength number 3"/>
          <p:cNvSpPr txBox="1"/>
          <p:nvPr/>
        </p:nvSpPr>
        <p:spPr>
          <a:xfrm>
            <a:off x="6309360" y="1554480"/>
            <a:ext cx="457200" cy="457200"/>
          </a:xfrm>
          <a:prstGeom prst="ellipse">
            <a:avLst/>
          </a:prstGeom>
          <a:solidFill>
            <a:schemeClr val="accent1"/>
          </a:solidFill>
          <a:ln/>
        </p:spPr>
        <p:txBody>
          <a:bodyPr wrap="square" lIns="0" tIns="0" rIns="0" bIns="0" rtlCol="0" anchor="ctr"/>
          <a:lstStyle/>
          <a:p>
            <a:pPr marL="0" indent="0" algn="ctr">
              <a:buNone/>
            </a:pPr>
            <a:r>
              <a:rPr lang="en-US" sz="1800" b="1" dirty="0">
                <a:solidFill>
                  <a:schemeClr val="bg1"/>
                </a:solidFill>
              </a:rPr>
              <a:t>3</a:t>
            </a:r>
            <a:endParaRPr lang="en-US" sz="1800" dirty="0"/>
          </a:p>
        </p:txBody>
      </p:sp>
      <p:sp>
        <p:nvSpPr>
          <p:cNvPr id="14" name="Text 12"/>
          <p:cNvSpPr txBox="1"/>
          <p:nvPr/>
        </p:nvSpPr>
        <p:spPr>
          <a:xfrm>
            <a:off x="6309360" y="2194560"/>
            <a:ext cx="2057400" cy="640080"/>
          </a:xfrm>
          <a:prstGeom prst="rect">
            <a:avLst/>
          </a:prstGeom>
          <a:noFill/>
          <a:ln/>
        </p:spPr>
        <p:txBody>
          <a:bodyPr wrap="square" lIns="0" tIns="0" rIns="0" bIns="0" rtlCol="0" anchor="t"/>
          <a:lstStyle/>
          <a:p>
            <a:pPr marL="0" indent="0">
              <a:buNone/>
            </a:pPr>
            <a:r>
              <a:rPr lang="en-US" sz="1800" b="1" dirty="0">
                <a:solidFill>
                  <a:schemeClr val="tx1"/>
                </a:solidFill>
              </a:rPr>
              <a:t>Reliable and willing to learn</a:t>
            </a:r>
            <a:endParaRPr lang="en-US" sz="1800" dirty="0"/>
          </a:p>
        </p:txBody>
      </p:sp>
      <p:sp>
        <p:nvSpPr>
          <p:cNvPr id="15" name="Text 13"/>
          <p:cNvSpPr txBox="1"/>
          <p:nvPr/>
        </p:nvSpPr>
        <p:spPr>
          <a:xfrm>
            <a:off x="6309360" y="2880360"/>
            <a:ext cx="2057400" cy="1417320"/>
          </a:xfrm>
          <a:prstGeom prst="rect">
            <a:avLst/>
          </a:prstGeom>
          <a:noFill/>
          <a:ln/>
        </p:spPr>
        <p:txBody>
          <a:bodyPr wrap="square" lIns="0" tIns="0" rIns="0" bIns="0" rtlCol="0" anchor="t"/>
          <a:lstStyle/>
          <a:p>
            <a:pPr marL="0" indent="0">
              <a:buNone/>
            </a:pPr>
            <a:r>
              <a:rPr lang="en-US" sz="1400" dirty="0">
                <a:solidFill>
                  <a:schemeClr val="tx1"/>
                </a:solidFill>
              </a:rPr>
              <a:t>I am dependable and keen to develop, which suits a role where full training is provided.</a:t>
            </a:r>
            <a:endParaRPr lang="en-US" sz="14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7132320" cy="731520"/>
          </a:xfrm>
          <a:prstGeom prst="rect">
            <a:avLst/>
          </a:prstGeom>
          <a:noFill/>
          <a:ln/>
        </p:spPr>
        <p:txBody>
          <a:bodyPr wrap="square" lIns="0" tIns="0" rIns="0" bIns="0" rtlCol="0" anchor="ctr"/>
          <a:lstStyle/>
          <a:p>
            <a:pPr marL="0" indent="0" algn="l">
              <a:buNone/>
            </a:pPr>
            <a:r>
              <a:rPr lang="en-US" sz="3600" b="1" dirty="0">
                <a:solidFill>
                  <a:schemeClr val="tx1"/>
                </a:solidFill>
              </a:rPr>
              <a:t>Weaknesses I am working on</a:t>
            </a:r>
            <a:endParaRPr lang="en-US" sz="3600" dirty="0"/>
          </a:p>
        </p:txBody>
      </p:sp>
      <p:sp>
        <p:nvSpPr>
          <p:cNvPr id="3" name="Letter W"/>
          <p:cNvSpPr txBox="1"/>
          <p:nvPr/>
        </p:nvSpPr>
        <p:spPr>
          <a:xfrm>
            <a:off x="7863840" y="320040"/>
            <a:ext cx="731520" cy="731520"/>
          </a:xfrm>
          <a:prstGeom prst="ellipse">
            <a:avLst/>
          </a:prstGeom>
          <a:solidFill>
            <a:schemeClr val="accent2"/>
          </a:solidFill>
          <a:ln/>
        </p:spPr>
        <p:txBody>
          <a:bodyPr wrap="square" lIns="0" tIns="0" rIns="0" bIns="0" rtlCol="0" anchor="ctr"/>
          <a:lstStyle/>
          <a:p>
            <a:pPr marL="0" indent="0" algn="ctr">
              <a:buNone/>
            </a:pPr>
            <a:r>
              <a:rPr lang="en-US" sz="2400" b="1" dirty="0">
                <a:solidFill>
                  <a:schemeClr val="bg1"/>
                </a:solidFill>
              </a:rPr>
              <a:t>W</a:t>
            </a:r>
            <a:endParaRPr lang="en-US" sz="2400" dirty="0"/>
          </a:p>
        </p:txBody>
      </p:sp>
      <p:sp>
        <p:nvSpPr>
          <p:cNvPr id="4" name="Text 2"/>
          <p:cNvSpPr txBox="1"/>
          <p:nvPr/>
        </p:nvSpPr>
        <p:spPr>
          <a:xfrm>
            <a:off x="548640" y="1188720"/>
            <a:ext cx="3474720" cy="274320"/>
          </a:xfrm>
          <a:prstGeom prst="rect">
            <a:avLst/>
          </a:prstGeom>
          <a:noFill/>
          <a:ln/>
        </p:spPr>
        <p:txBody>
          <a:bodyPr wrap="square" lIns="0" tIns="0" rIns="0" bIns="0" rtlCol="0" anchor="ctr"/>
          <a:lstStyle/>
          <a:p>
            <a:pPr marL="0" indent="0">
              <a:buNone/>
            </a:pPr>
            <a:r>
              <a:rPr lang="en-US" sz="1200" b="1" dirty="0">
                <a:solidFill>
                  <a:schemeClr val="accent2"/>
                </a:solidFill>
              </a:rPr>
              <a:t>Weakness</a:t>
            </a:r>
            <a:endParaRPr lang="en-US" sz="1200" dirty="0"/>
          </a:p>
        </p:txBody>
      </p:sp>
      <p:sp>
        <p:nvSpPr>
          <p:cNvPr id="5" name="Text 3"/>
          <p:cNvSpPr txBox="1"/>
          <p:nvPr/>
        </p:nvSpPr>
        <p:spPr>
          <a:xfrm>
            <a:off x="4572000" y="1188720"/>
            <a:ext cx="4023360" cy="274320"/>
          </a:xfrm>
          <a:prstGeom prst="rect">
            <a:avLst/>
          </a:prstGeom>
          <a:noFill/>
          <a:ln/>
        </p:spPr>
        <p:txBody>
          <a:bodyPr wrap="square" lIns="0" tIns="0" rIns="0" bIns="0" rtlCol="0" anchor="ctr"/>
          <a:lstStyle/>
          <a:p>
            <a:pPr marL="0" indent="0">
              <a:buNone/>
            </a:pPr>
            <a:r>
              <a:rPr lang="en-US" sz="1200" b="1" dirty="0">
                <a:solidFill>
                  <a:schemeClr val="accent1"/>
                </a:solidFill>
              </a:rPr>
              <a:t>How my strengths help me overcome it</a:t>
            </a:r>
            <a:endParaRPr lang="en-US" sz="1200" dirty="0"/>
          </a:p>
        </p:txBody>
      </p:sp>
      <p:sp>
        <p:nvSpPr>
          <p:cNvPr id="6" name="Weakness card 1"/>
          <p:cNvSpPr/>
          <p:nvPr/>
        </p:nvSpPr>
        <p:spPr>
          <a:xfrm>
            <a:off x="548640" y="1554480"/>
            <a:ext cx="3474720" cy="868680"/>
          </a:xfrm>
          <a:prstGeom prst="roundRect">
            <a:avLst>
              <a:gd name="adj" fmla="val 10526"/>
            </a:avLst>
          </a:prstGeom>
          <a:solidFill>
            <a:schemeClr val="bg2"/>
          </a:solidFill>
          <a:ln w="12700">
            <a:solidFill>
              <a:schemeClr val="bg2"/>
            </a:solidFill>
            <a:prstDash val="solid"/>
          </a:ln>
        </p:spPr>
        <p:txBody>
          <a:bodyPr/>
          <a:lstStyle/>
          <a:p>
            <a:endParaRPr lang="en-US"/>
          </a:p>
        </p:txBody>
      </p:sp>
      <p:sp>
        <p:nvSpPr>
          <p:cNvPr id="7" name="Text 5"/>
          <p:cNvSpPr txBox="1"/>
          <p:nvPr/>
        </p:nvSpPr>
        <p:spPr>
          <a:xfrm>
            <a:off x="731520" y="1554480"/>
            <a:ext cx="3108960" cy="868680"/>
          </a:xfrm>
          <a:prstGeom prst="rect">
            <a:avLst/>
          </a:prstGeom>
          <a:noFill/>
          <a:ln/>
        </p:spPr>
        <p:txBody>
          <a:bodyPr wrap="square" lIns="0" tIns="0" rIns="0" bIns="0" rtlCol="0" anchor="ctr"/>
          <a:lstStyle/>
          <a:p>
            <a:pPr marL="0" indent="0">
              <a:buNone/>
            </a:pPr>
            <a:r>
              <a:rPr lang="en-US" sz="1600" b="1" dirty="0">
                <a:solidFill>
                  <a:schemeClr val="tx1"/>
                </a:solidFill>
              </a:rPr>
              <a:t>Limited formal care experience</a:t>
            </a:r>
            <a:endParaRPr lang="en-US" sz="1600" dirty="0"/>
          </a:p>
        </p:txBody>
      </p:sp>
      <p:sp>
        <p:nvSpPr>
          <p:cNvPr id="8" name="Arrow 1"/>
          <p:cNvSpPr/>
          <p:nvPr/>
        </p:nvSpPr>
        <p:spPr>
          <a:xfrm>
            <a:off x="4114800" y="1828800"/>
            <a:ext cx="365760" cy="320040"/>
          </a:xfrm>
          <a:prstGeom prst="rightArrow">
            <a:avLst/>
          </a:prstGeom>
          <a:solidFill>
            <a:schemeClr val="accent2"/>
          </a:solidFill>
          <a:ln w="12700">
            <a:solidFill>
              <a:schemeClr val="accent2"/>
            </a:solidFill>
            <a:prstDash val="solid"/>
          </a:ln>
        </p:spPr>
        <p:txBody>
          <a:bodyPr/>
          <a:lstStyle/>
          <a:p>
            <a:endParaRPr lang="en-US"/>
          </a:p>
        </p:txBody>
      </p:sp>
      <p:sp>
        <p:nvSpPr>
          <p:cNvPr id="9" name="Response card 1"/>
          <p:cNvSpPr/>
          <p:nvPr/>
        </p:nvSpPr>
        <p:spPr>
          <a:xfrm>
            <a:off x="4572000" y="1554480"/>
            <a:ext cx="4023360" cy="868680"/>
          </a:xfrm>
          <a:prstGeom prst="roundRect">
            <a:avLst>
              <a:gd name="adj" fmla="val 10526"/>
            </a:avLst>
          </a:prstGeom>
          <a:solidFill>
            <a:schemeClr val="bg2"/>
          </a:solidFill>
          <a:ln w="12700">
            <a:solidFill>
              <a:schemeClr val="bg2"/>
            </a:solidFill>
            <a:prstDash val="solid"/>
          </a:ln>
        </p:spPr>
        <p:txBody>
          <a:bodyPr/>
          <a:lstStyle/>
          <a:p>
            <a:endParaRPr lang="en-US"/>
          </a:p>
        </p:txBody>
      </p:sp>
      <p:sp>
        <p:nvSpPr>
          <p:cNvPr id="10" name="Text 8"/>
          <p:cNvSpPr txBox="1"/>
          <p:nvPr/>
        </p:nvSpPr>
        <p:spPr>
          <a:xfrm>
            <a:off x="4754880" y="1554480"/>
            <a:ext cx="3657600" cy="868680"/>
          </a:xfrm>
          <a:prstGeom prst="rect">
            <a:avLst/>
          </a:prstGeom>
          <a:noFill/>
          <a:ln/>
        </p:spPr>
        <p:txBody>
          <a:bodyPr wrap="square" lIns="0" tIns="0" rIns="0" bIns="0" rtlCol="0" anchor="ctr"/>
          <a:lstStyle/>
          <a:p>
            <a:pPr marL="0" indent="0">
              <a:buNone/>
            </a:pPr>
            <a:r>
              <a:rPr lang="en-US" sz="1400" dirty="0">
                <a:solidFill>
                  <a:schemeClr val="tx1"/>
                </a:solidFill>
              </a:rPr>
              <a:t>My willingness to learn: complete the full training and shadow experienced colleagues.</a:t>
            </a:r>
            <a:endParaRPr lang="en-US" sz="1400" dirty="0"/>
          </a:p>
        </p:txBody>
      </p:sp>
      <p:sp>
        <p:nvSpPr>
          <p:cNvPr id="11" name="Weakness card 2"/>
          <p:cNvSpPr/>
          <p:nvPr/>
        </p:nvSpPr>
        <p:spPr>
          <a:xfrm>
            <a:off x="548640" y="2578608"/>
            <a:ext cx="3474720" cy="868680"/>
          </a:xfrm>
          <a:prstGeom prst="roundRect">
            <a:avLst>
              <a:gd name="adj" fmla="val 10526"/>
            </a:avLst>
          </a:prstGeom>
          <a:solidFill>
            <a:schemeClr val="bg2"/>
          </a:solidFill>
          <a:ln w="12700">
            <a:solidFill>
              <a:schemeClr val="bg2"/>
            </a:solidFill>
            <a:prstDash val="solid"/>
          </a:ln>
        </p:spPr>
        <p:txBody>
          <a:bodyPr/>
          <a:lstStyle/>
          <a:p>
            <a:endParaRPr lang="en-US"/>
          </a:p>
        </p:txBody>
      </p:sp>
      <p:sp>
        <p:nvSpPr>
          <p:cNvPr id="12" name="Text 10"/>
          <p:cNvSpPr txBox="1"/>
          <p:nvPr/>
        </p:nvSpPr>
        <p:spPr>
          <a:xfrm>
            <a:off x="731520" y="2578608"/>
            <a:ext cx="3108960" cy="868680"/>
          </a:xfrm>
          <a:prstGeom prst="rect">
            <a:avLst/>
          </a:prstGeom>
          <a:noFill/>
          <a:ln/>
        </p:spPr>
        <p:txBody>
          <a:bodyPr wrap="square" lIns="0" tIns="0" rIns="0" bIns="0" rtlCol="0" anchor="ctr"/>
          <a:lstStyle/>
          <a:p>
            <a:pPr marL="0" indent="0">
              <a:buNone/>
            </a:pPr>
            <a:r>
              <a:rPr lang="en-US" sz="1600" b="1" dirty="0">
                <a:solidFill>
                  <a:schemeClr val="tx1"/>
                </a:solidFill>
              </a:rPr>
              <a:t>Managing the emotional demands</a:t>
            </a:r>
            <a:endParaRPr lang="en-US" sz="1600" dirty="0"/>
          </a:p>
        </p:txBody>
      </p:sp>
      <p:sp>
        <p:nvSpPr>
          <p:cNvPr id="13" name="Arrow 2"/>
          <p:cNvSpPr/>
          <p:nvPr/>
        </p:nvSpPr>
        <p:spPr>
          <a:xfrm>
            <a:off x="4114800" y="2852928"/>
            <a:ext cx="365760" cy="320040"/>
          </a:xfrm>
          <a:prstGeom prst="rightArrow">
            <a:avLst/>
          </a:prstGeom>
          <a:solidFill>
            <a:schemeClr val="accent2"/>
          </a:solidFill>
          <a:ln w="12700">
            <a:solidFill>
              <a:schemeClr val="accent2"/>
            </a:solidFill>
            <a:prstDash val="solid"/>
          </a:ln>
        </p:spPr>
        <p:txBody>
          <a:bodyPr/>
          <a:lstStyle/>
          <a:p>
            <a:endParaRPr lang="en-US"/>
          </a:p>
        </p:txBody>
      </p:sp>
      <p:sp>
        <p:nvSpPr>
          <p:cNvPr id="14" name="Response card 2"/>
          <p:cNvSpPr/>
          <p:nvPr/>
        </p:nvSpPr>
        <p:spPr>
          <a:xfrm>
            <a:off x="4572000" y="2578608"/>
            <a:ext cx="4023360" cy="868680"/>
          </a:xfrm>
          <a:prstGeom prst="roundRect">
            <a:avLst>
              <a:gd name="adj" fmla="val 10526"/>
            </a:avLst>
          </a:prstGeom>
          <a:solidFill>
            <a:schemeClr val="bg2"/>
          </a:solidFill>
          <a:ln w="12700">
            <a:solidFill>
              <a:schemeClr val="bg2"/>
            </a:solidFill>
            <a:prstDash val="solid"/>
          </a:ln>
        </p:spPr>
        <p:txBody>
          <a:bodyPr/>
          <a:lstStyle/>
          <a:p>
            <a:endParaRPr lang="en-US"/>
          </a:p>
        </p:txBody>
      </p:sp>
      <p:sp>
        <p:nvSpPr>
          <p:cNvPr id="15" name="Text 13"/>
          <p:cNvSpPr txBox="1"/>
          <p:nvPr/>
        </p:nvSpPr>
        <p:spPr>
          <a:xfrm>
            <a:off x="4754880" y="2578608"/>
            <a:ext cx="3657600" cy="868680"/>
          </a:xfrm>
          <a:prstGeom prst="rect">
            <a:avLst/>
          </a:prstGeom>
          <a:noFill/>
          <a:ln/>
        </p:spPr>
        <p:txBody>
          <a:bodyPr wrap="square" lIns="0" tIns="0" rIns="0" bIns="0" rtlCol="0" anchor="ctr"/>
          <a:lstStyle/>
          <a:p>
            <a:pPr marL="0" indent="0">
              <a:buNone/>
            </a:pPr>
            <a:r>
              <a:rPr lang="en-US" sz="1400" dirty="0">
                <a:solidFill>
                  <a:schemeClr val="tx1"/>
                </a:solidFill>
              </a:rPr>
              <a:t>My compassion, with good boundaries: reflect on hard days and use supervision and team support.</a:t>
            </a:r>
            <a:endParaRPr lang="en-US" sz="1400" dirty="0"/>
          </a:p>
        </p:txBody>
      </p:sp>
      <p:sp>
        <p:nvSpPr>
          <p:cNvPr id="16" name="Weakness card 3"/>
          <p:cNvSpPr/>
          <p:nvPr/>
        </p:nvSpPr>
        <p:spPr>
          <a:xfrm>
            <a:off x="548640" y="3602736"/>
            <a:ext cx="3474720" cy="868680"/>
          </a:xfrm>
          <a:prstGeom prst="roundRect">
            <a:avLst>
              <a:gd name="adj" fmla="val 10526"/>
            </a:avLst>
          </a:prstGeom>
          <a:solidFill>
            <a:schemeClr val="bg2"/>
          </a:solidFill>
          <a:ln w="12700">
            <a:solidFill>
              <a:schemeClr val="bg2"/>
            </a:solidFill>
            <a:prstDash val="solid"/>
          </a:ln>
        </p:spPr>
        <p:txBody>
          <a:bodyPr/>
          <a:lstStyle/>
          <a:p>
            <a:endParaRPr lang="en-US"/>
          </a:p>
        </p:txBody>
      </p:sp>
      <p:sp>
        <p:nvSpPr>
          <p:cNvPr id="17" name="Text 15"/>
          <p:cNvSpPr txBox="1"/>
          <p:nvPr/>
        </p:nvSpPr>
        <p:spPr>
          <a:xfrm>
            <a:off x="731520" y="3602736"/>
            <a:ext cx="3108960" cy="868680"/>
          </a:xfrm>
          <a:prstGeom prst="rect">
            <a:avLst/>
          </a:prstGeom>
          <a:noFill/>
          <a:ln/>
        </p:spPr>
        <p:txBody>
          <a:bodyPr wrap="square" lIns="0" tIns="0" rIns="0" bIns="0" rtlCol="0" anchor="ctr"/>
          <a:lstStyle/>
          <a:p>
            <a:pPr marL="0" indent="0">
              <a:buNone/>
            </a:pPr>
            <a:r>
              <a:rPr lang="en-US" sz="1600" b="1" dirty="0">
                <a:solidFill>
                  <a:schemeClr val="tx1"/>
                </a:solidFill>
              </a:rPr>
              <a:t>Confidence with digital care records</a:t>
            </a:r>
            <a:endParaRPr lang="en-US" sz="1600" dirty="0"/>
          </a:p>
        </p:txBody>
      </p:sp>
      <p:sp>
        <p:nvSpPr>
          <p:cNvPr id="18" name="Arrow 3"/>
          <p:cNvSpPr/>
          <p:nvPr/>
        </p:nvSpPr>
        <p:spPr>
          <a:xfrm>
            <a:off x="4114800" y="3877056"/>
            <a:ext cx="365760" cy="320040"/>
          </a:xfrm>
          <a:prstGeom prst="rightArrow">
            <a:avLst/>
          </a:prstGeom>
          <a:solidFill>
            <a:schemeClr val="accent2"/>
          </a:solidFill>
          <a:ln w="12700">
            <a:solidFill>
              <a:schemeClr val="accent2"/>
            </a:solidFill>
            <a:prstDash val="solid"/>
          </a:ln>
        </p:spPr>
        <p:txBody>
          <a:bodyPr/>
          <a:lstStyle/>
          <a:p>
            <a:endParaRPr lang="en-US"/>
          </a:p>
        </p:txBody>
      </p:sp>
      <p:sp>
        <p:nvSpPr>
          <p:cNvPr id="19" name="Response card 3"/>
          <p:cNvSpPr/>
          <p:nvPr/>
        </p:nvSpPr>
        <p:spPr>
          <a:xfrm>
            <a:off x="4572000" y="3602736"/>
            <a:ext cx="4023360" cy="868680"/>
          </a:xfrm>
          <a:prstGeom prst="roundRect">
            <a:avLst>
              <a:gd name="adj" fmla="val 10526"/>
            </a:avLst>
          </a:prstGeom>
          <a:solidFill>
            <a:schemeClr val="bg2"/>
          </a:solidFill>
          <a:ln w="12700">
            <a:solidFill>
              <a:schemeClr val="bg2"/>
            </a:solidFill>
            <a:prstDash val="solid"/>
          </a:ln>
        </p:spPr>
        <p:txBody>
          <a:bodyPr/>
          <a:lstStyle/>
          <a:p>
            <a:endParaRPr lang="en-US"/>
          </a:p>
        </p:txBody>
      </p:sp>
      <p:sp>
        <p:nvSpPr>
          <p:cNvPr id="20" name="Text 18"/>
          <p:cNvSpPr txBox="1"/>
          <p:nvPr/>
        </p:nvSpPr>
        <p:spPr>
          <a:xfrm>
            <a:off x="4754880" y="3602736"/>
            <a:ext cx="3657600" cy="868680"/>
          </a:xfrm>
          <a:prstGeom prst="rect">
            <a:avLst/>
          </a:prstGeom>
          <a:noFill/>
          <a:ln/>
        </p:spPr>
        <p:txBody>
          <a:bodyPr wrap="square" lIns="0" tIns="0" rIns="0" bIns="0" rtlCol="0" anchor="ctr"/>
          <a:lstStyle/>
          <a:p>
            <a:pPr marL="0" indent="0">
              <a:buNone/>
            </a:pPr>
            <a:r>
              <a:rPr lang="en-US" sz="1400" dirty="0">
                <a:solidFill>
                  <a:schemeClr val="tx1"/>
                </a:solidFill>
              </a:rPr>
              <a:t>My reliability: practise during training and check every entry for accuracy.</a:t>
            </a:r>
            <a:endParaRPr lang="en-US" sz="14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7132320" cy="731520"/>
          </a:xfrm>
          <a:prstGeom prst="rect">
            <a:avLst/>
          </a:prstGeom>
          <a:noFill/>
          <a:ln/>
        </p:spPr>
        <p:txBody>
          <a:bodyPr wrap="square" lIns="0" tIns="0" rIns="0" bIns="0" rtlCol="0" anchor="ctr"/>
          <a:lstStyle/>
          <a:p>
            <a:pPr marL="0" indent="0" algn="l">
              <a:buNone/>
            </a:pPr>
            <a:r>
              <a:rPr lang="en-US" sz="3600" b="1" dirty="0">
                <a:solidFill>
                  <a:schemeClr val="tx1"/>
                </a:solidFill>
              </a:rPr>
              <a:t>Opportunities open to me</a:t>
            </a:r>
            <a:endParaRPr lang="en-US" sz="3600" dirty="0"/>
          </a:p>
        </p:txBody>
      </p:sp>
      <p:sp>
        <p:nvSpPr>
          <p:cNvPr id="3" name="Letter O"/>
          <p:cNvSpPr txBox="1"/>
          <p:nvPr/>
        </p:nvSpPr>
        <p:spPr>
          <a:xfrm>
            <a:off x="7863840" y="320040"/>
            <a:ext cx="731520" cy="731520"/>
          </a:xfrm>
          <a:prstGeom prst="ellipse">
            <a:avLst/>
          </a:prstGeom>
          <a:solidFill>
            <a:schemeClr val="accent1"/>
          </a:solidFill>
          <a:ln/>
        </p:spPr>
        <p:txBody>
          <a:bodyPr wrap="square" lIns="0" tIns="0" rIns="0" bIns="0" rtlCol="0" anchor="ctr"/>
          <a:lstStyle/>
          <a:p>
            <a:pPr marL="0" indent="0" algn="ctr">
              <a:buNone/>
            </a:pPr>
            <a:r>
              <a:rPr lang="en-US" sz="2400" b="1" dirty="0">
                <a:solidFill>
                  <a:schemeClr val="bg1"/>
                </a:solidFill>
              </a:rPr>
              <a:t>O</a:t>
            </a:r>
            <a:endParaRPr lang="en-US" sz="2400" dirty="0"/>
          </a:p>
        </p:txBody>
      </p:sp>
      <p:sp>
        <p:nvSpPr>
          <p:cNvPr id="4" name="Vacancy stat card"/>
          <p:cNvSpPr/>
          <p:nvPr/>
        </p:nvSpPr>
        <p:spPr>
          <a:xfrm>
            <a:off x="548640" y="1280160"/>
            <a:ext cx="3291840" cy="3154680"/>
          </a:xfrm>
          <a:prstGeom prst="roundRect">
            <a:avLst>
              <a:gd name="adj" fmla="val 2899"/>
            </a:avLst>
          </a:prstGeom>
          <a:solidFill>
            <a:schemeClr val="accent1"/>
          </a:solidFill>
          <a:ln w="12700">
            <a:solidFill>
              <a:schemeClr val="accent1"/>
            </a:solidFill>
            <a:prstDash val="solid"/>
          </a:ln>
        </p:spPr>
        <p:txBody>
          <a:bodyPr/>
          <a:lstStyle/>
          <a:p>
            <a:endParaRPr lang="en-US"/>
          </a:p>
        </p:txBody>
      </p:sp>
      <p:sp>
        <p:nvSpPr>
          <p:cNvPr id="5" name="Text 3"/>
          <p:cNvSpPr txBox="1"/>
          <p:nvPr/>
        </p:nvSpPr>
        <p:spPr>
          <a:xfrm>
            <a:off x="777240" y="1463040"/>
            <a:ext cx="2834640" cy="914400"/>
          </a:xfrm>
          <a:prstGeom prst="rect">
            <a:avLst/>
          </a:prstGeom>
          <a:noFill/>
          <a:ln/>
        </p:spPr>
        <p:txBody>
          <a:bodyPr wrap="square" lIns="0" tIns="0" rIns="0" bIns="0" rtlCol="0" anchor="ctr"/>
          <a:lstStyle/>
          <a:p>
            <a:pPr marL="0" indent="0">
              <a:buNone/>
            </a:pPr>
            <a:r>
              <a:rPr lang="en-US" sz="5400" b="1" dirty="0">
                <a:solidFill>
                  <a:schemeClr val="bg1"/>
                </a:solidFill>
              </a:rPr>
              <a:t>6.2%</a:t>
            </a:r>
            <a:endParaRPr lang="en-US" sz="5400" dirty="0"/>
          </a:p>
        </p:txBody>
      </p:sp>
      <p:sp>
        <p:nvSpPr>
          <p:cNvPr id="6" name="Text 4"/>
          <p:cNvSpPr txBox="1"/>
          <p:nvPr/>
        </p:nvSpPr>
        <p:spPr>
          <a:xfrm>
            <a:off x="777240" y="2423160"/>
            <a:ext cx="2834640" cy="731520"/>
          </a:xfrm>
          <a:prstGeom prst="rect">
            <a:avLst/>
          </a:prstGeom>
          <a:noFill/>
          <a:ln/>
        </p:spPr>
        <p:txBody>
          <a:bodyPr wrap="square" lIns="0" tIns="0" rIns="0" bIns="0" rtlCol="0" anchor="t"/>
          <a:lstStyle/>
          <a:p>
            <a:pPr marL="0" indent="0">
              <a:buNone/>
            </a:pPr>
            <a:r>
              <a:rPr lang="en-US" sz="1600" dirty="0">
                <a:solidFill>
                  <a:schemeClr val="bg1"/>
                </a:solidFill>
              </a:rPr>
              <a:t>adult social care vacancy rate in England, 2025/26</a:t>
            </a:r>
            <a:endParaRPr lang="en-US" sz="1600" dirty="0"/>
          </a:p>
        </p:txBody>
      </p:sp>
      <p:sp>
        <p:nvSpPr>
          <p:cNvPr id="7" name="Text 5"/>
          <p:cNvSpPr txBox="1"/>
          <p:nvPr/>
        </p:nvSpPr>
        <p:spPr>
          <a:xfrm>
            <a:off x="777240" y="3200400"/>
            <a:ext cx="2834640" cy="1005840"/>
          </a:xfrm>
          <a:prstGeom prst="rect">
            <a:avLst/>
          </a:prstGeom>
          <a:noFill/>
          <a:ln/>
        </p:spPr>
        <p:txBody>
          <a:bodyPr wrap="square" lIns="0" tIns="0" rIns="0" bIns="0" rtlCol="0" anchor="t"/>
          <a:lstStyle/>
          <a:p>
            <a:pPr marL="0" indent="0">
              <a:buNone/>
            </a:pPr>
            <a:r>
              <a:rPr lang="en-US" sz="1200" dirty="0">
                <a:solidFill>
                  <a:schemeClr val="bg2"/>
                </a:solidFill>
              </a:rPr>
              <a:t>The lowest since 2015/16, but still about three times higher than the wider economy.</a:t>
            </a:r>
            <a:endParaRPr lang="en-US" sz="1200" dirty="0"/>
          </a:p>
        </p:txBody>
      </p:sp>
      <p:sp>
        <p:nvSpPr>
          <p:cNvPr id="8" name="Text 6"/>
          <p:cNvSpPr txBox="1"/>
          <p:nvPr/>
        </p:nvSpPr>
        <p:spPr>
          <a:xfrm>
            <a:off x="4206240" y="1280160"/>
            <a:ext cx="4389120" cy="365760"/>
          </a:xfrm>
          <a:prstGeom prst="rect">
            <a:avLst/>
          </a:prstGeom>
          <a:noFill/>
          <a:ln/>
        </p:spPr>
        <p:txBody>
          <a:bodyPr wrap="square" lIns="0" tIns="0" rIns="0" bIns="0" rtlCol="0" anchor="ctr"/>
          <a:lstStyle/>
          <a:p>
            <a:pPr marL="0" indent="0">
              <a:buNone/>
            </a:pPr>
            <a:r>
              <a:rPr lang="en-US" sz="1800" b="1" dirty="0">
                <a:solidFill>
                  <a:schemeClr val="tx1"/>
                </a:solidFill>
              </a:rPr>
              <a:t>High demand for carers</a:t>
            </a:r>
            <a:endParaRPr lang="en-US" sz="1800" dirty="0"/>
          </a:p>
        </p:txBody>
      </p:sp>
      <p:sp>
        <p:nvSpPr>
          <p:cNvPr id="9" name="Text 7"/>
          <p:cNvSpPr txBox="1"/>
          <p:nvPr/>
        </p:nvSpPr>
        <p:spPr>
          <a:xfrm>
            <a:off x="4206240" y="1664208"/>
            <a:ext cx="4389120" cy="594360"/>
          </a:xfrm>
          <a:prstGeom prst="rect">
            <a:avLst/>
          </a:prstGeom>
          <a:noFill/>
          <a:ln/>
        </p:spPr>
        <p:txBody>
          <a:bodyPr wrap="square" lIns="0" tIns="0" rIns="0" bIns="0" rtlCol="0" anchor="t"/>
          <a:lstStyle/>
          <a:p>
            <a:pPr marL="0" indent="0">
              <a:buNone/>
            </a:pPr>
            <a:r>
              <a:rPr lang="en-US" sz="1400" dirty="0">
                <a:solidFill>
                  <a:schemeClr val="tx1"/>
                </a:solidFill>
              </a:rPr>
              <a:t>Employers are still recruiting, including roles where experience is not essential.</a:t>
            </a:r>
            <a:endParaRPr lang="en-US" sz="1400" dirty="0"/>
          </a:p>
        </p:txBody>
      </p:sp>
      <p:sp>
        <p:nvSpPr>
          <p:cNvPr id="10" name="Text 8"/>
          <p:cNvSpPr txBox="1"/>
          <p:nvPr/>
        </p:nvSpPr>
        <p:spPr>
          <a:xfrm>
            <a:off x="4206240" y="2359152"/>
            <a:ext cx="4389120" cy="365760"/>
          </a:xfrm>
          <a:prstGeom prst="rect">
            <a:avLst/>
          </a:prstGeom>
          <a:noFill/>
          <a:ln/>
        </p:spPr>
        <p:txBody>
          <a:bodyPr wrap="square" lIns="0" tIns="0" rIns="0" bIns="0" rtlCol="0" anchor="ctr"/>
          <a:lstStyle/>
          <a:p>
            <a:pPr marL="0" indent="0">
              <a:buNone/>
            </a:pPr>
            <a:r>
              <a:rPr lang="en-US" sz="1800" b="1" dirty="0">
                <a:solidFill>
                  <a:schemeClr val="tx1"/>
                </a:solidFill>
              </a:rPr>
              <a:t>Training and qualifications</a:t>
            </a:r>
            <a:endParaRPr lang="en-US" sz="1800" dirty="0"/>
          </a:p>
        </p:txBody>
      </p:sp>
      <p:sp>
        <p:nvSpPr>
          <p:cNvPr id="11" name="Text 9"/>
          <p:cNvSpPr txBox="1"/>
          <p:nvPr/>
        </p:nvSpPr>
        <p:spPr>
          <a:xfrm>
            <a:off x="4206240" y="2743200"/>
            <a:ext cx="4389120" cy="594360"/>
          </a:xfrm>
          <a:prstGeom prst="rect">
            <a:avLst/>
          </a:prstGeom>
          <a:noFill/>
          <a:ln/>
        </p:spPr>
        <p:txBody>
          <a:bodyPr wrap="square" lIns="0" tIns="0" rIns="0" bIns="0" rtlCol="0" anchor="t"/>
          <a:lstStyle/>
          <a:p>
            <a:pPr marL="0" indent="0">
              <a:buNone/>
            </a:pPr>
            <a:r>
              <a:rPr lang="en-US" sz="1400" dirty="0">
                <a:solidFill>
                  <a:schemeClr val="tx1"/>
                </a:solidFill>
              </a:rPr>
              <a:t>Employer training and recognised qualifications build my skills while I earn.</a:t>
            </a:r>
            <a:endParaRPr lang="en-US" sz="1400" dirty="0"/>
          </a:p>
        </p:txBody>
      </p:sp>
      <p:sp>
        <p:nvSpPr>
          <p:cNvPr id="12" name="Text 10"/>
          <p:cNvSpPr txBox="1"/>
          <p:nvPr/>
        </p:nvSpPr>
        <p:spPr>
          <a:xfrm>
            <a:off x="4206240" y="3438144"/>
            <a:ext cx="4389120" cy="365760"/>
          </a:xfrm>
          <a:prstGeom prst="rect">
            <a:avLst/>
          </a:prstGeom>
          <a:noFill/>
          <a:ln/>
        </p:spPr>
        <p:txBody>
          <a:bodyPr wrap="square" lIns="0" tIns="0" rIns="0" bIns="0" rtlCol="0" anchor="ctr"/>
          <a:lstStyle/>
          <a:p>
            <a:pPr marL="0" indent="0">
              <a:buNone/>
            </a:pPr>
            <a:r>
              <a:rPr lang="en-US" sz="1800" b="1" dirty="0">
                <a:solidFill>
                  <a:schemeClr val="tx1"/>
                </a:solidFill>
              </a:rPr>
              <a:t>Career progression</a:t>
            </a:r>
            <a:endParaRPr lang="en-US" sz="1800" dirty="0"/>
          </a:p>
        </p:txBody>
      </p:sp>
      <p:sp>
        <p:nvSpPr>
          <p:cNvPr id="13" name="Text 11"/>
          <p:cNvSpPr txBox="1"/>
          <p:nvPr/>
        </p:nvSpPr>
        <p:spPr>
          <a:xfrm>
            <a:off x="4206240" y="3822192"/>
            <a:ext cx="4389120" cy="594360"/>
          </a:xfrm>
          <a:prstGeom prst="rect">
            <a:avLst/>
          </a:prstGeom>
          <a:noFill/>
          <a:ln/>
        </p:spPr>
        <p:txBody>
          <a:bodyPr wrap="square" lIns="0" tIns="0" rIns="0" bIns="0" rtlCol="0" anchor="t"/>
          <a:lstStyle/>
          <a:p>
            <a:pPr marL="0" indent="0">
              <a:buNone/>
            </a:pPr>
            <a:r>
              <a:rPr lang="en-US" sz="1400" dirty="0">
                <a:solidFill>
                  <a:schemeClr val="tx1"/>
                </a:solidFill>
              </a:rPr>
              <a:t>I can progress towards senior care roles, supported by my Certificate of Higher Education study.</a:t>
            </a:r>
            <a:endParaRPr lang="en-US" sz="14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7132320" cy="731520"/>
          </a:xfrm>
          <a:prstGeom prst="rect">
            <a:avLst/>
          </a:prstGeom>
          <a:noFill/>
          <a:ln/>
        </p:spPr>
        <p:txBody>
          <a:bodyPr wrap="square" lIns="0" tIns="0" rIns="0" bIns="0" rtlCol="0" anchor="ctr"/>
          <a:lstStyle/>
          <a:p>
            <a:pPr marL="0" indent="0" algn="l">
              <a:buNone/>
            </a:pPr>
            <a:r>
              <a:rPr lang="en-US" sz="3600" b="1" dirty="0">
                <a:solidFill>
                  <a:schemeClr val="tx1"/>
                </a:solidFill>
              </a:rPr>
              <a:t>Threats I need to manage</a:t>
            </a:r>
            <a:endParaRPr lang="en-US" sz="3600" dirty="0"/>
          </a:p>
        </p:txBody>
      </p:sp>
      <p:sp>
        <p:nvSpPr>
          <p:cNvPr id="3" name="Letter T"/>
          <p:cNvSpPr txBox="1"/>
          <p:nvPr/>
        </p:nvSpPr>
        <p:spPr>
          <a:xfrm>
            <a:off x="7863840" y="320040"/>
            <a:ext cx="731520" cy="731520"/>
          </a:xfrm>
          <a:prstGeom prst="ellipse">
            <a:avLst/>
          </a:prstGeom>
          <a:solidFill>
            <a:schemeClr val="accent2"/>
          </a:solidFill>
          <a:ln/>
        </p:spPr>
        <p:txBody>
          <a:bodyPr wrap="square" lIns="0" tIns="0" rIns="0" bIns="0" rtlCol="0" anchor="ctr"/>
          <a:lstStyle/>
          <a:p>
            <a:pPr marL="0" indent="0" algn="ctr">
              <a:buNone/>
            </a:pPr>
            <a:r>
              <a:rPr lang="en-US" sz="2400" b="1" dirty="0">
                <a:solidFill>
                  <a:schemeClr val="bg1"/>
                </a:solidFill>
              </a:rPr>
              <a:t>T</a:t>
            </a:r>
            <a:endParaRPr lang="en-US" sz="2400" dirty="0"/>
          </a:p>
        </p:txBody>
      </p:sp>
      <p:sp>
        <p:nvSpPr>
          <p:cNvPr id="4" name="Threat card 1"/>
          <p:cNvSpPr/>
          <p:nvPr/>
        </p:nvSpPr>
        <p:spPr>
          <a:xfrm>
            <a:off x="548640" y="1325880"/>
            <a:ext cx="2514600" cy="3108960"/>
          </a:xfrm>
          <a:prstGeom prst="roundRect">
            <a:avLst>
              <a:gd name="adj" fmla="val 3636"/>
            </a:avLst>
          </a:prstGeom>
          <a:solidFill>
            <a:schemeClr val="bg2"/>
          </a:solidFill>
          <a:ln w="12700">
            <a:solidFill>
              <a:schemeClr val="bg2"/>
            </a:solidFill>
            <a:prstDash val="solid"/>
          </a:ln>
        </p:spPr>
        <p:txBody>
          <a:bodyPr/>
          <a:lstStyle/>
          <a:p>
            <a:endParaRPr lang="en-US"/>
          </a:p>
        </p:txBody>
      </p:sp>
      <p:sp>
        <p:nvSpPr>
          <p:cNvPr id="5" name="Text 3"/>
          <p:cNvSpPr txBox="1"/>
          <p:nvPr/>
        </p:nvSpPr>
        <p:spPr>
          <a:xfrm>
            <a:off x="777240" y="1508760"/>
            <a:ext cx="2057400" cy="274320"/>
          </a:xfrm>
          <a:prstGeom prst="rect">
            <a:avLst/>
          </a:prstGeom>
          <a:noFill/>
          <a:ln/>
        </p:spPr>
        <p:txBody>
          <a:bodyPr wrap="square" lIns="0" tIns="0" rIns="0" bIns="0" rtlCol="0" anchor="ctr"/>
          <a:lstStyle/>
          <a:p>
            <a:pPr marL="0" indent="0">
              <a:buNone/>
            </a:pPr>
            <a:r>
              <a:rPr lang="en-US" sz="1200" b="1" dirty="0">
                <a:solidFill>
                  <a:schemeClr val="accent2"/>
                </a:solidFill>
              </a:rPr>
              <a:t>THREAT</a:t>
            </a:r>
            <a:endParaRPr lang="en-US" sz="1200" dirty="0"/>
          </a:p>
        </p:txBody>
      </p:sp>
      <p:sp>
        <p:nvSpPr>
          <p:cNvPr id="6" name="Text 4"/>
          <p:cNvSpPr txBox="1"/>
          <p:nvPr/>
        </p:nvSpPr>
        <p:spPr>
          <a:xfrm>
            <a:off x="777240" y="1828800"/>
            <a:ext cx="2057400" cy="868680"/>
          </a:xfrm>
          <a:prstGeom prst="rect">
            <a:avLst/>
          </a:prstGeom>
          <a:noFill/>
          <a:ln/>
        </p:spPr>
        <p:txBody>
          <a:bodyPr wrap="square" lIns="0" tIns="0" rIns="0" bIns="0" rtlCol="0" anchor="t"/>
          <a:lstStyle/>
          <a:p>
            <a:pPr marL="0" indent="0">
              <a:buNone/>
            </a:pPr>
            <a:r>
              <a:rPr lang="en-US" sz="1800" b="1" dirty="0">
                <a:solidFill>
                  <a:schemeClr val="tx1"/>
                </a:solidFill>
              </a:rPr>
              <a:t>Physical and emotional strain</a:t>
            </a:r>
            <a:endParaRPr lang="en-US" sz="1800" dirty="0"/>
          </a:p>
        </p:txBody>
      </p:sp>
      <p:sp>
        <p:nvSpPr>
          <p:cNvPr id="7" name="Text 5"/>
          <p:cNvSpPr txBox="1"/>
          <p:nvPr/>
        </p:nvSpPr>
        <p:spPr>
          <a:xfrm>
            <a:off x="777240" y="2788920"/>
            <a:ext cx="2057400" cy="274320"/>
          </a:xfrm>
          <a:prstGeom prst="rect">
            <a:avLst/>
          </a:prstGeom>
          <a:noFill/>
          <a:ln/>
        </p:spPr>
        <p:txBody>
          <a:bodyPr wrap="square" lIns="0" tIns="0" rIns="0" bIns="0" rtlCol="0" anchor="ctr"/>
          <a:lstStyle/>
          <a:p>
            <a:pPr marL="0" indent="0">
              <a:buNone/>
            </a:pPr>
            <a:r>
              <a:rPr lang="en-US" sz="1200" b="1" dirty="0">
                <a:solidFill>
                  <a:schemeClr val="accent1"/>
                </a:solidFill>
              </a:rPr>
              <a:t>MY RESPONSE</a:t>
            </a:r>
            <a:endParaRPr lang="en-US" sz="1200" dirty="0"/>
          </a:p>
        </p:txBody>
      </p:sp>
      <p:sp>
        <p:nvSpPr>
          <p:cNvPr id="8" name="Text 6"/>
          <p:cNvSpPr txBox="1"/>
          <p:nvPr/>
        </p:nvSpPr>
        <p:spPr>
          <a:xfrm>
            <a:off x="777240" y="3108960"/>
            <a:ext cx="2057400" cy="1234440"/>
          </a:xfrm>
          <a:prstGeom prst="rect">
            <a:avLst/>
          </a:prstGeom>
          <a:noFill/>
          <a:ln/>
        </p:spPr>
        <p:txBody>
          <a:bodyPr wrap="square" lIns="0" tIns="0" rIns="0" bIns="0" rtlCol="0" anchor="t"/>
          <a:lstStyle/>
          <a:p>
            <a:pPr marL="0" indent="0">
              <a:buNone/>
            </a:pPr>
            <a:r>
              <a:rPr lang="en-US" sz="1400" dirty="0">
                <a:solidFill>
                  <a:schemeClr val="tx1"/>
                </a:solidFill>
              </a:rPr>
              <a:t>Rest well, use supervision and talk with colleagues to prevent burnout.</a:t>
            </a:r>
            <a:endParaRPr lang="en-US" sz="1400" dirty="0"/>
          </a:p>
        </p:txBody>
      </p:sp>
      <p:sp>
        <p:nvSpPr>
          <p:cNvPr id="9" name="Threat card 2"/>
          <p:cNvSpPr/>
          <p:nvPr/>
        </p:nvSpPr>
        <p:spPr>
          <a:xfrm>
            <a:off x="3314700" y="1325880"/>
            <a:ext cx="2514600" cy="3108960"/>
          </a:xfrm>
          <a:prstGeom prst="roundRect">
            <a:avLst>
              <a:gd name="adj" fmla="val 3636"/>
            </a:avLst>
          </a:prstGeom>
          <a:solidFill>
            <a:schemeClr val="bg2"/>
          </a:solidFill>
          <a:ln w="12700">
            <a:solidFill>
              <a:schemeClr val="bg2"/>
            </a:solidFill>
            <a:prstDash val="solid"/>
          </a:ln>
        </p:spPr>
        <p:txBody>
          <a:bodyPr/>
          <a:lstStyle/>
          <a:p>
            <a:endParaRPr lang="en-US"/>
          </a:p>
        </p:txBody>
      </p:sp>
      <p:sp>
        <p:nvSpPr>
          <p:cNvPr id="10" name="Text 8"/>
          <p:cNvSpPr txBox="1"/>
          <p:nvPr/>
        </p:nvSpPr>
        <p:spPr>
          <a:xfrm>
            <a:off x="3543300" y="1508760"/>
            <a:ext cx="2057400" cy="274320"/>
          </a:xfrm>
          <a:prstGeom prst="rect">
            <a:avLst/>
          </a:prstGeom>
          <a:noFill/>
          <a:ln/>
        </p:spPr>
        <p:txBody>
          <a:bodyPr wrap="square" lIns="0" tIns="0" rIns="0" bIns="0" rtlCol="0" anchor="ctr"/>
          <a:lstStyle/>
          <a:p>
            <a:pPr marL="0" indent="0">
              <a:buNone/>
            </a:pPr>
            <a:r>
              <a:rPr lang="en-US" sz="1200" b="1" dirty="0">
                <a:solidFill>
                  <a:schemeClr val="accent2"/>
                </a:solidFill>
              </a:rPr>
              <a:t>THREAT</a:t>
            </a:r>
            <a:endParaRPr lang="en-US" sz="1200" dirty="0"/>
          </a:p>
        </p:txBody>
      </p:sp>
      <p:sp>
        <p:nvSpPr>
          <p:cNvPr id="11" name="Text 9"/>
          <p:cNvSpPr txBox="1"/>
          <p:nvPr/>
        </p:nvSpPr>
        <p:spPr>
          <a:xfrm>
            <a:off x="3543300" y="1828800"/>
            <a:ext cx="2057400" cy="868680"/>
          </a:xfrm>
          <a:prstGeom prst="rect">
            <a:avLst/>
          </a:prstGeom>
          <a:noFill/>
          <a:ln/>
        </p:spPr>
        <p:txBody>
          <a:bodyPr wrap="square" lIns="0" tIns="0" rIns="0" bIns="0" rtlCol="0" anchor="t"/>
          <a:lstStyle/>
          <a:p>
            <a:pPr marL="0" indent="0">
              <a:buNone/>
            </a:pPr>
            <a:r>
              <a:rPr lang="en-US" sz="1800" b="1" dirty="0">
                <a:solidFill>
                  <a:schemeClr val="tx1"/>
                </a:solidFill>
              </a:rPr>
              <a:t>Competition from experienced applicants</a:t>
            </a:r>
            <a:endParaRPr lang="en-US" sz="1800" dirty="0"/>
          </a:p>
        </p:txBody>
      </p:sp>
      <p:sp>
        <p:nvSpPr>
          <p:cNvPr id="12" name="Text 10"/>
          <p:cNvSpPr txBox="1"/>
          <p:nvPr/>
        </p:nvSpPr>
        <p:spPr>
          <a:xfrm>
            <a:off x="3543300" y="2788920"/>
            <a:ext cx="2057400" cy="274320"/>
          </a:xfrm>
          <a:prstGeom prst="rect">
            <a:avLst/>
          </a:prstGeom>
          <a:noFill/>
          <a:ln/>
        </p:spPr>
        <p:txBody>
          <a:bodyPr wrap="square" lIns="0" tIns="0" rIns="0" bIns="0" rtlCol="0" anchor="ctr"/>
          <a:lstStyle/>
          <a:p>
            <a:pPr marL="0" indent="0">
              <a:buNone/>
            </a:pPr>
            <a:r>
              <a:rPr lang="en-US" sz="1200" b="1" dirty="0">
                <a:solidFill>
                  <a:schemeClr val="accent1"/>
                </a:solidFill>
              </a:rPr>
              <a:t>MY RESPONSE</a:t>
            </a:r>
            <a:endParaRPr lang="en-US" sz="1200" dirty="0"/>
          </a:p>
        </p:txBody>
      </p:sp>
      <p:sp>
        <p:nvSpPr>
          <p:cNvPr id="13" name="Text 11"/>
          <p:cNvSpPr txBox="1"/>
          <p:nvPr/>
        </p:nvSpPr>
        <p:spPr>
          <a:xfrm>
            <a:off x="3543300" y="3108960"/>
            <a:ext cx="2057400" cy="1234440"/>
          </a:xfrm>
          <a:prstGeom prst="rect">
            <a:avLst/>
          </a:prstGeom>
          <a:noFill/>
          <a:ln/>
        </p:spPr>
        <p:txBody>
          <a:bodyPr wrap="square" lIns="0" tIns="0" rIns="0" bIns="0" rtlCol="0" anchor="t"/>
          <a:lstStyle/>
          <a:p>
            <a:pPr marL="0" indent="0">
              <a:buNone/>
            </a:pPr>
            <a:r>
              <a:rPr lang="en-US" sz="1400" dirty="0">
                <a:solidFill>
                  <a:schemeClr val="tx1"/>
                </a:solidFill>
              </a:rPr>
              <a:t>Show my strengths and attitude, and build experience through training and volunteering.</a:t>
            </a:r>
            <a:endParaRPr lang="en-US" sz="1400" dirty="0"/>
          </a:p>
        </p:txBody>
      </p:sp>
      <p:sp>
        <p:nvSpPr>
          <p:cNvPr id="14" name="Threat card 3"/>
          <p:cNvSpPr/>
          <p:nvPr/>
        </p:nvSpPr>
        <p:spPr>
          <a:xfrm>
            <a:off x="6080760" y="1325880"/>
            <a:ext cx="2514600" cy="3108960"/>
          </a:xfrm>
          <a:prstGeom prst="roundRect">
            <a:avLst>
              <a:gd name="adj" fmla="val 3636"/>
            </a:avLst>
          </a:prstGeom>
          <a:solidFill>
            <a:schemeClr val="bg2"/>
          </a:solidFill>
          <a:ln w="12700">
            <a:solidFill>
              <a:schemeClr val="bg2"/>
            </a:solidFill>
            <a:prstDash val="solid"/>
          </a:ln>
        </p:spPr>
        <p:txBody>
          <a:bodyPr/>
          <a:lstStyle/>
          <a:p>
            <a:endParaRPr lang="en-US"/>
          </a:p>
        </p:txBody>
      </p:sp>
      <p:sp>
        <p:nvSpPr>
          <p:cNvPr id="15" name="Text 13"/>
          <p:cNvSpPr txBox="1"/>
          <p:nvPr/>
        </p:nvSpPr>
        <p:spPr>
          <a:xfrm>
            <a:off x="6309360" y="1508760"/>
            <a:ext cx="2057400" cy="274320"/>
          </a:xfrm>
          <a:prstGeom prst="rect">
            <a:avLst/>
          </a:prstGeom>
          <a:noFill/>
          <a:ln/>
        </p:spPr>
        <p:txBody>
          <a:bodyPr wrap="square" lIns="0" tIns="0" rIns="0" bIns="0" rtlCol="0" anchor="ctr"/>
          <a:lstStyle/>
          <a:p>
            <a:pPr marL="0" indent="0">
              <a:buNone/>
            </a:pPr>
            <a:r>
              <a:rPr lang="en-US" sz="1200" b="1" dirty="0">
                <a:solidFill>
                  <a:schemeClr val="accent2"/>
                </a:solidFill>
              </a:rPr>
              <a:t>THREAT</a:t>
            </a:r>
            <a:endParaRPr lang="en-US" sz="1200" dirty="0"/>
          </a:p>
        </p:txBody>
      </p:sp>
      <p:sp>
        <p:nvSpPr>
          <p:cNvPr id="16" name="Text 14"/>
          <p:cNvSpPr txBox="1"/>
          <p:nvPr/>
        </p:nvSpPr>
        <p:spPr>
          <a:xfrm>
            <a:off x="6309360" y="1828800"/>
            <a:ext cx="2057400" cy="868680"/>
          </a:xfrm>
          <a:prstGeom prst="rect">
            <a:avLst/>
          </a:prstGeom>
          <a:noFill/>
          <a:ln/>
        </p:spPr>
        <p:txBody>
          <a:bodyPr wrap="square" lIns="0" tIns="0" rIns="0" bIns="0" rtlCol="0" anchor="t"/>
          <a:lstStyle/>
          <a:p>
            <a:pPr marL="0" indent="0">
              <a:buNone/>
            </a:pPr>
            <a:r>
              <a:rPr lang="en-US" sz="1800" b="1" dirty="0">
                <a:solidFill>
                  <a:schemeClr val="tx1"/>
                </a:solidFill>
              </a:rPr>
              <a:t>Shift work and modest pay</a:t>
            </a:r>
            <a:endParaRPr lang="en-US" sz="1800" dirty="0"/>
          </a:p>
        </p:txBody>
      </p:sp>
      <p:sp>
        <p:nvSpPr>
          <p:cNvPr id="17" name="Text 15"/>
          <p:cNvSpPr txBox="1"/>
          <p:nvPr/>
        </p:nvSpPr>
        <p:spPr>
          <a:xfrm>
            <a:off x="6309360" y="2788920"/>
            <a:ext cx="2057400" cy="274320"/>
          </a:xfrm>
          <a:prstGeom prst="rect">
            <a:avLst/>
          </a:prstGeom>
          <a:noFill/>
          <a:ln/>
        </p:spPr>
        <p:txBody>
          <a:bodyPr wrap="square" lIns="0" tIns="0" rIns="0" bIns="0" rtlCol="0" anchor="ctr"/>
          <a:lstStyle/>
          <a:p>
            <a:pPr marL="0" indent="0">
              <a:buNone/>
            </a:pPr>
            <a:r>
              <a:rPr lang="en-US" sz="1200" b="1" dirty="0">
                <a:solidFill>
                  <a:schemeClr val="accent1"/>
                </a:solidFill>
              </a:rPr>
              <a:t>MY RESPONSE</a:t>
            </a:r>
            <a:endParaRPr lang="en-US" sz="1200" dirty="0"/>
          </a:p>
        </p:txBody>
      </p:sp>
      <p:sp>
        <p:nvSpPr>
          <p:cNvPr id="18" name="Text 16"/>
          <p:cNvSpPr txBox="1"/>
          <p:nvPr/>
        </p:nvSpPr>
        <p:spPr>
          <a:xfrm>
            <a:off x="6309360" y="3108960"/>
            <a:ext cx="2057400" cy="1234440"/>
          </a:xfrm>
          <a:prstGeom prst="rect">
            <a:avLst/>
          </a:prstGeom>
          <a:noFill/>
          <a:ln/>
        </p:spPr>
        <p:txBody>
          <a:bodyPr wrap="square" lIns="0" tIns="0" rIns="0" bIns="0" rtlCol="0" anchor="t"/>
          <a:lstStyle/>
          <a:p>
            <a:pPr marL="0" indent="0">
              <a:buNone/>
            </a:pPr>
            <a:r>
              <a:rPr lang="en-US" sz="1400" dirty="0">
                <a:solidFill>
                  <a:schemeClr val="tx1"/>
                </a:solidFill>
              </a:rPr>
              <a:t>Plan my routine and budget, and work towards higher-paid senior roles.</a:t>
            </a:r>
            <a:endParaRPr lang="en-US" sz="14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8046720" cy="731520"/>
          </a:xfrm>
          <a:prstGeom prst="rect">
            <a:avLst/>
          </a:prstGeom>
          <a:noFill/>
          <a:ln/>
        </p:spPr>
        <p:txBody>
          <a:bodyPr wrap="square" lIns="0" tIns="0" rIns="0" bIns="0" rtlCol="0" anchor="ctr"/>
          <a:lstStyle/>
          <a:p>
            <a:pPr marL="0" indent="0" algn="l">
              <a:buNone/>
            </a:pPr>
            <a:r>
              <a:rPr lang="en-US" sz="3600" b="1" dirty="0">
                <a:solidFill>
                  <a:schemeClr val="bg1"/>
                </a:solidFill>
              </a:rPr>
              <a:t>Putting it together</a:t>
            </a:r>
            <a:endParaRPr lang="en-US" sz="3600" dirty="0"/>
          </a:p>
        </p:txBody>
      </p:sp>
      <p:sp>
        <p:nvSpPr>
          <p:cNvPr id="3" name="Text 1"/>
          <p:cNvSpPr txBox="1"/>
          <p:nvPr/>
        </p:nvSpPr>
        <p:spPr>
          <a:xfrm>
            <a:off x="548640" y="1234440"/>
            <a:ext cx="8046720" cy="822960"/>
          </a:xfrm>
          <a:prstGeom prst="rect">
            <a:avLst/>
          </a:prstGeom>
          <a:noFill/>
          <a:ln/>
        </p:spPr>
        <p:txBody>
          <a:bodyPr wrap="square" lIns="0" tIns="0" rIns="0" bIns="0" rtlCol="0" anchor="t"/>
          <a:lstStyle/>
          <a:p>
            <a:pPr marL="0" indent="0">
              <a:buNone/>
            </a:pPr>
            <a:r>
              <a:rPr lang="en-US" sz="1800" i="1" dirty="0">
                <a:solidFill>
                  <a:schemeClr val="bg2"/>
                </a:solidFill>
              </a:rPr>
              <a:t>My strengths and the demand for carers make this a realistic path, and I am actively managing my weaknesses and threats.</a:t>
            </a:r>
            <a:endParaRPr lang="en-US" sz="1800" dirty="0"/>
          </a:p>
        </p:txBody>
      </p:sp>
      <p:sp>
        <p:nvSpPr>
          <p:cNvPr id="4" name="Text 2"/>
          <p:cNvSpPr txBox="1"/>
          <p:nvPr/>
        </p:nvSpPr>
        <p:spPr>
          <a:xfrm>
            <a:off x="548640" y="2286000"/>
            <a:ext cx="2468880" cy="640080"/>
          </a:xfrm>
          <a:prstGeom prst="rect">
            <a:avLst/>
          </a:prstGeom>
          <a:noFill/>
          <a:ln/>
        </p:spPr>
        <p:txBody>
          <a:bodyPr wrap="square" lIns="0" tIns="0" rIns="0" bIns="0" rtlCol="0" anchor="ctr"/>
          <a:lstStyle/>
          <a:p>
            <a:pPr marL="0" indent="0">
              <a:buNone/>
            </a:pPr>
            <a:r>
              <a:rPr lang="en-US" sz="4000" b="1" dirty="0">
                <a:solidFill>
                  <a:schemeClr val="accent3"/>
                </a:solidFill>
              </a:rPr>
              <a:t>01</a:t>
            </a:r>
            <a:endParaRPr lang="en-US" sz="4000" dirty="0"/>
          </a:p>
        </p:txBody>
      </p:sp>
      <p:sp>
        <p:nvSpPr>
          <p:cNvPr id="5" name="Text 3"/>
          <p:cNvSpPr txBox="1"/>
          <p:nvPr/>
        </p:nvSpPr>
        <p:spPr>
          <a:xfrm>
            <a:off x="548640" y="2971800"/>
            <a:ext cx="2468880" cy="365760"/>
          </a:xfrm>
          <a:prstGeom prst="rect">
            <a:avLst/>
          </a:prstGeom>
          <a:noFill/>
          <a:ln/>
        </p:spPr>
        <p:txBody>
          <a:bodyPr wrap="square" lIns="0" tIns="0" rIns="0" bIns="0" rtlCol="0" anchor="ctr"/>
          <a:lstStyle/>
          <a:p>
            <a:pPr marL="0" indent="0">
              <a:buNone/>
            </a:pPr>
            <a:r>
              <a:rPr lang="en-US" sz="2000" b="1" dirty="0">
                <a:solidFill>
                  <a:schemeClr val="bg1"/>
                </a:solidFill>
              </a:rPr>
              <a:t>Now</a:t>
            </a:r>
            <a:endParaRPr lang="en-US" sz="2000" dirty="0"/>
          </a:p>
        </p:txBody>
      </p:sp>
      <p:sp>
        <p:nvSpPr>
          <p:cNvPr id="6" name="Text 4"/>
          <p:cNvSpPr txBox="1"/>
          <p:nvPr/>
        </p:nvSpPr>
        <p:spPr>
          <a:xfrm>
            <a:off x="548640" y="3383280"/>
            <a:ext cx="2468880" cy="1097280"/>
          </a:xfrm>
          <a:prstGeom prst="rect">
            <a:avLst/>
          </a:prstGeom>
          <a:noFill/>
          <a:ln/>
        </p:spPr>
        <p:txBody>
          <a:bodyPr wrap="square" lIns="0" tIns="0" rIns="0" bIns="0" rtlCol="0" anchor="t"/>
          <a:lstStyle/>
          <a:p>
            <a:pPr marL="0" indent="0">
              <a:buNone/>
            </a:pPr>
            <a:r>
              <a:rPr lang="en-US" sz="1400" dirty="0">
                <a:solidFill>
                  <a:schemeClr val="bg2"/>
                </a:solidFill>
              </a:rPr>
              <a:t>Apply, complete induction and training, and shadow experienced colleagues.</a:t>
            </a:r>
            <a:endParaRPr lang="en-US" sz="1400" dirty="0"/>
          </a:p>
        </p:txBody>
      </p:sp>
      <p:sp>
        <p:nvSpPr>
          <p:cNvPr id="7" name="Text 5"/>
          <p:cNvSpPr txBox="1"/>
          <p:nvPr/>
        </p:nvSpPr>
        <p:spPr>
          <a:xfrm>
            <a:off x="3383280" y="2286000"/>
            <a:ext cx="2468880" cy="640080"/>
          </a:xfrm>
          <a:prstGeom prst="rect">
            <a:avLst/>
          </a:prstGeom>
          <a:noFill/>
          <a:ln/>
        </p:spPr>
        <p:txBody>
          <a:bodyPr wrap="square" lIns="0" tIns="0" rIns="0" bIns="0" rtlCol="0" anchor="ctr"/>
          <a:lstStyle/>
          <a:p>
            <a:pPr marL="0" indent="0">
              <a:buNone/>
            </a:pPr>
            <a:r>
              <a:rPr lang="en-US" sz="4000" b="1" dirty="0">
                <a:solidFill>
                  <a:schemeClr val="accent3"/>
                </a:solidFill>
              </a:rPr>
              <a:t>02</a:t>
            </a:r>
            <a:endParaRPr lang="en-US" sz="4000" dirty="0"/>
          </a:p>
        </p:txBody>
      </p:sp>
      <p:sp>
        <p:nvSpPr>
          <p:cNvPr id="8" name="Text 6"/>
          <p:cNvSpPr txBox="1"/>
          <p:nvPr/>
        </p:nvSpPr>
        <p:spPr>
          <a:xfrm>
            <a:off x="3383280" y="2971800"/>
            <a:ext cx="2468880" cy="365760"/>
          </a:xfrm>
          <a:prstGeom prst="rect">
            <a:avLst/>
          </a:prstGeom>
          <a:noFill/>
          <a:ln/>
        </p:spPr>
        <p:txBody>
          <a:bodyPr wrap="square" lIns="0" tIns="0" rIns="0" bIns="0" rtlCol="0" anchor="ctr"/>
          <a:lstStyle/>
          <a:p>
            <a:pPr marL="0" indent="0">
              <a:buNone/>
            </a:pPr>
            <a:r>
              <a:rPr lang="en-US" sz="2000" b="1" dirty="0">
                <a:solidFill>
                  <a:schemeClr val="bg1"/>
                </a:solidFill>
              </a:rPr>
              <a:t>First year</a:t>
            </a:r>
            <a:endParaRPr lang="en-US" sz="2000" dirty="0"/>
          </a:p>
        </p:txBody>
      </p:sp>
      <p:sp>
        <p:nvSpPr>
          <p:cNvPr id="9" name="Text 7"/>
          <p:cNvSpPr txBox="1"/>
          <p:nvPr/>
        </p:nvSpPr>
        <p:spPr>
          <a:xfrm>
            <a:off x="3383280" y="3383280"/>
            <a:ext cx="2468880" cy="1097280"/>
          </a:xfrm>
          <a:prstGeom prst="rect">
            <a:avLst/>
          </a:prstGeom>
          <a:noFill/>
          <a:ln/>
        </p:spPr>
        <p:txBody>
          <a:bodyPr wrap="square" lIns="0" tIns="0" rIns="0" bIns="0" rtlCol="0" anchor="t"/>
          <a:lstStyle/>
          <a:p>
            <a:pPr marL="0" indent="0">
              <a:buNone/>
            </a:pPr>
            <a:r>
              <a:rPr lang="en-US" sz="1400" dirty="0">
                <a:solidFill>
                  <a:schemeClr val="bg2"/>
                </a:solidFill>
              </a:rPr>
              <a:t>Build experience, reflect on my practice and ask for regular feedback.</a:t>
            </a:r>
            <a:endParaRPr lang="en-US" sz="1400" dirty="0"/>
          </a:p>
        </p:txBody>
      </p:sp>
      <p:sp>
        <p:nvSpPr>
          <p:cNvPr id="10" name="Text 8"/>
          <p:cNvSpPr txBox="1"/>
          <p:nvPr/>
        </p:nvSpPr>
        <p:spPr>
          <a:xfrm>
            <a:off x="6217920" y="2286000"/>
            <a:ext cx="2468880" cy="640080"/>
          </a:xfrm>
          <a:prstGeom prst="rect">
            <a:avLst/>
          </a:prstGeom>
          <a:noFill/>
          <a:ln/>
        </p:spPr>
        <p:txBody>
          <a:bodyPr wrap="square" lIns="0" tIns="0" rIns="0" bIns="0" rtlCol="0" anchor="ctr"/>
          <a:lstStyle/>
          <a:p>
            <a:pPr marL="0" indent="0">
              <a:buNone/>
            </a:pPr>
            <a:r>
              <a:rPr lang="en-US" sz="4000" b="1" dirty="0">
                <a:solidFill>
                  <a:schemeClr val="accent3"/>
                </a:solidFill>
              </a:rPr>
              <a:t>03</a:t>
            </a:r>
            <a:endParaRPr lang="en-US" sz="4000" dirty="0"/>
          </a:p>
        </p:txBody>
      </p:sp>
      <p:sp>
        <p:nvSpPr>
          <p:cNvPr id="11" name="Text 9"/>
          <p:cNvSpPr txBox="1"/>
          <p:nvPr/>
        </p:nvSpPr>
        <p:spPr>
          <a:xfrm>
            <a:off x="6217920" y="2971800"/>
            <a:ext cx="2468880" cy="365760"/>
          </a:xfrm>
          <a:prstGeom prst="rect">
            <a:avLst/>
          </a:prstGeom>
          <a:noFill/>
          <a:ln/>
        </p:spPr>
        <p:txBody>
          <a:bodyPr wrap="square" lIns="0" tIns="0" rIns="0" bIns="0" rtlCol="0" anchor="ctr"/>
          <a:lstStyle/>
          <a:p>
            <a:pPr marL="0" indent="0">
              <a:buNone/>
            </a:pPr>
            <a:r>
              <a:rPr lang="en-US" sz="2000" b="1" dirty="0">
                <a:solidFill>
                  <a:schemeClr val="bg1"/>
                </a:solidFill>
              </a:rPr>
              <a:t>Next 2 to 3 years</a:t>
            </a:r>
            <a:endParaRPr lang="en-US" sz="2000" dirty="0"/>
          </a:p>
        </p:txBody>
      </p:sp>
      <p:sp>
        <p:nvSpPr>
          <p:cNvPr id="12" name="Text 10"/>
          <p:cNvSpPr txBox="1"/>
          <p:nvPr/>
        </p:nvSpPr>
        <p:spPr>
          <a:xfrm>
            <a:off x="6217920" y="3383280"/>
            <a:ext cx="2468880" cy="1097280"/>
          </a:xfrm>
          <a:prstGeom prst="rect">
            <a:avLst/>
          </a:prstGeom>
          <a:noFill/>
          <a:ln/>
        </p:spPr>
        <p:txBody>
          <a:bodyPr wrap="square" lIns="0" tIns="0" rIns="0" bIns="0" rtlCol="0" anchor="t"/>
          <a:lstStyle/>
          <a:p>
            <a:pPr marL="0" indent="0">
              <a:buNone/>
            </a:pPr>
            <a:r>
              <a:rPr lang="en-US" sz="1400" dirty="0">
                <a:solidFill>
                  <a:schemeClr val="bg2"/>
                </a:solidFill>
              </a:rPr>
              <a:t>Gain care qualifications and aim for a senior care role.</a:t>
            </a:r>
            <a:endParaRPr lang="en-US" sz="14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3"/>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7132320" cy="731520"/>
          </a:xfrm>
          <a:prstGeom prst="rect">
            <a:avLst/>
          </a:prstGeom>
          <a:noFill/>
          <a:ln/>
        </p:spPr>
        <p:txBody>
          <a:bodyPr wrap="square" lIns="0" tIns="0" rIns="0" bIns="0" rtlCol="0" anchor="ctr"/>
          <a:lstStyle/>
          <a:p>
            <a:pPr marL="0" indent="0" algn="l">
              <a:buNone/>
            </a:pPr>
            <a:r>
              <a:rPr lang="en-US" sz="3600" b="1" dirty="0">
                <a:solidFill>
                  <a:schemeClr val="tx1"/>
                </a:solidFill>
              </a:rPr>
              <a:t>References</a:t>
            </a:r>
            <a:endParaRPr lang="en-US" sz="3600" dirty="0"/>
          </a:p>
        </p:txBody>
      </p:sp>
      <p:sp>
        <p:nvSpPr>
          <p:cNvPr id="3" name="Reference list"/>
          <p:cNvSpPr txBox="1"/>
          <p:nvPr/>
        </p:nvSpPr>
        <p:spPr>
          <a:xfrm>
            <a:off x="548640" y="1280160"/>
            <a:ext cx="8046720" cy="3108960"/>
          </a:xfrm>
          <a:prstGeom prst="rect">
            <a:avLst/>
          </a:prstGeom>
          <a:noFill/>
          <a:ln/>
        </p:spPr>
        <p:txBody>
          <a:bodyPr wrap="square" lIns="0" tIns="0" rIns="0" bIns="0" rtlCol="0" anchor="t"/>
          <a:lstStyle/>
          <a:p>
            <a:pPr marL="0" indent="0">
              <a:spcAft>
                <a:spcPts val="1200"/>
              </a:spcAft>
              <a:buNone/>
            </a:pPr>
            <a:r>
              <a:rPr lang="en-US" sz="1400" dirty="0">
                <a:solidFill>
                  <a:schemeClr val="tx1"/>
                </a:solidFill>
              </a:rPr>
              <a:t>Care Talk (n.d.) 'Adult social care vacancy rate falls to lowest level in a decade as workforce grows'. Available at: https://www.caretalk.co.uk/?p=34172 (Accessed: 12 October 2026).</a:t>
            </a:r>
            <a:endParaRPr lang="en-US" sz="1400" dirty="0"/>
          </a:p>
          <a:p>
            <a:pPr marL="0" indent="0">
              <a:spcAft>
                <a:spcPts val="1200"/>
              </a:spcAft>
              <a:buNone/>
            </a:pPr>
            <a:r>
              <a:rPr lang="en-US" sz="1400" dirty="0">
                <a:solidFill>
                  <a:schemeClr val="tx1"/>
                </a:solidFill>
              </a:rPr>
              <a:t>Kensington Care Home (2026) Care Assistant [Job advertisement]. Available at: https://www.carehome.co.uk/jobs/job.cfm/id/96009114798 (Accessed: 12 October 2026).</a:t>
            </a:r>
            <a:endParaRPr lang="en-US" sz="1400" dirty="0"/>
          </a:p>
          <a:p>
            <a:pPr marL="0" indent="0">
              <a:spcAft>
                <a:spcPts val="1200"/>
              </a:spcAft>
              <a:buNone/>
            </a:pPr>
            <a:r>
              <a:rPr lang="en-US" sz="1400" dirty="0">
                <a:solidFill>
                  <a:schemeClr val="tx1"/>
                </a:solidFill>
              </a:rPr>
              <a:t>Skills for Care (2026) The size and structure of the adult social care sector and workforce in England. Available at: https://www.skillsforcare.org.uk/sizeandstructure (Accessed: 12 October 2026).</a:t>
            </a:r>
            <a:endParaRPr lang="en-US" sz="1400" dirty="0"/>
          </a:p>
        </p:txBody>
      </p:sp>
      <p:sp>
        <p:nvSpPr>
          <p:cNvPr id="25" name="Slide Number Placeholder 0"/>
          <p:cNvSpPr>
            <a:spLocks noGrp="1"/>
          </p:cNvSpPr>
          <p:nvPr>
            <p:ph type="sldNum" sz="quarter" idx="4294967295"/>
          </p:nvPr>
        </p:nvSpPr>
        <p:spPr>
          <a:xfrm>
            <a:off x="8229600" y="4800600"/>
            <a:ext cx="36576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r"/>
            <a:fld id="{F7021451-1387-4CA6-816F-3879F97B5CBC}" type="slidenum">
              <a:rPr lang="en-US" b="0"/>
              <a:t>8</a:t>
            </a:fld>
            <a:endParaRPr lang="en-US"/>
          </a:p>
        </p:txBody>
      </p:sp>
    </p:spTree>
  </p:cSld>
  <p:clrMapOvr>
    <a:masterClrMapping/>
  </p:clrMapOvr>
</p:sld>
</file>

<file path=ppt/theme/theme1.xml><?xml version="1.0" encoding="utf-8"?>
<a:theme xmlns:a="http://schemas.openxmlformats.org/drawingml/2006/main" name="Care Teal">
  <a:themeElements>
    <a:clrScheme name="Care Teal">
      <a:dk1>
        <a:srgbClr val="0B3C49"/>
      </a:dk1>
      <a:lt1>
        <a:srgbClr val="FFFFFF"/>
      </a:lt1>
      <a:dk2>
        <a:srgbClr val="0F766E"/>
      </a:dk2>
      <a:lt2>
        <a:srgbClr val="EAF4F3"/>
      </a:lt2>
      <a:accent1>
        <a:srgbClr val="0F766E"/>
      </a:accent1>
      <a:accent2>
        <a:srgbClr val="C2410C"/>
      </a:accent2>
      <a:accent3>
        <a:srgbClr val="F4A261"/>
      </a:accent3>
      <a:accent4>
        <a:srgbClr val="2A9D8F"/>
      </a:accent4>
      <a:accent5>
        <a:srgbClr val="264653"/>
      </a:accent5>
      <a:accent6>
        <a:srgbClr val="8AB17D"/>
      </a:accent6>
      <a:hlink>
        <a:srgbClr val="0F766E"/>
      </a:hlink>
      <a:folHlink>
        <a:srgbClr val="264653"/>
      </a:folHlink>
    </a:clrScheme>
    <a:fontScheme name="Care Teal">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1304</Words>
  <Application>Microsoft Office PowerPoint</Application>
  <PresentationFormat>On-screen Show (16:9)</PresentationFormat>
  <Paragraphs>108</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Care Teal</vt:lpstr>
      <vt:lpstr>Self-Awareness Presentation</vt:lpstr>
      <vt:lpstr>My chosen career Carer Assistant</vt:lpstr>
      <vt:lpstr>Strengths I bring</vt:lpstr>
      <vt:lpstr>Weaknesses I am working on</vt:lpstr>
      <vt:lpstr>Opportunities open to me</vt:lpstr>
      <vt:lpstr>Threats I need to manage</vt:lpstr>
      <vt:lpstr>Putting it together</vt:lpstr>
      <vt:lpstr>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 Care Assistant</dc:title>
  <dc:subject>PptxGenJS Presentation</dc:subject>
  <dc:creator>PptxGenJS</dc:creator>
  <cp:lastModifiedBy>Amreena fiaz</cp:lastModifiedBy>
  <cp:revision>5</cp:revision>
  <dcterms:created xsi:type="dcterms:W3CDTF">2026-10-11T23:08:42Z</dcterms:created>
  <dcterms:modified xsi:type="dcterms:W3CDTF">2026-10-12T21:20:32Z</dcterms:modified>
</cp:coreProperties>
</file>