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 r:id="rId5"/>
    <p:sldId id="259" r:id="rId6"/>
    <p:sldId id="303" r:id="rId7"/>
    <p:sldId id="413" r:id="rId8"/>
    <p:sldId id="422" r:id="rId9"/>
    <p:sldId id="305" r:id="rId10"/>
    <p:sldId id="423" r:id="rId11"/>
    <p:sldId id="414" r:id="rId12"/>
    <p:sldId id="264" r:id="rId13"/>
    <p:sldId id="415" r:id="rId14"/>
    <p:sldId id="416" r:id="rId15"/>
    <p:sldId id="417" r:id="rId16"/>
    <p:sldId id="418" r:id="rId17"/>
    <p:sldId id="419" r:id="rId18"/>
    <p:sldId id="420" r:id="rId19"/>
    <p:sldId id="421" r:id="rId20"/>
    <p:sldId id="42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4" autoAdjust="0"/>
    <p:restoredTop sz="52375" autoAdjust="0"/>
  </p:normalViewPr>
  <p:slideViewPr>
    <p:cSldViewPr snapToGrid="0">
      <p:cViewPr varScale="1">
        <p:scale>
          <a:sx n="45" d="100"/>
          <a:sy n="45" d="100"/>
        </p:scale>
        <p:origin x="2338" y="29"/>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11/02/2022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npcc.police.uk/NPCCBusinessAreas/ReformandTransformation/PolicingVision2025.aspx#_blank"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3" Type="http://schemas.openxmlformats.org/officeDocument/2006/relationships/hyperlink" Target="https://en.wikipedia.org/wiki/Antivirus_software" TargetMode="External"/><Relationship Id="rId18" Type="http://schemas.openxmlformats.org/officeDocument/2006/relationships/hyperlink" Target="https://en.wikipedia.org/wiki/Credit_card" TargetMode="External"/><Relationship Id="rId26" Type="http://schemas.openxmlformats.org/officeDocument/2006/relationships/hyperlink" Target="https://en.wikipedia.org/wiki/User_(computing)" TargetMode="External"/><Relationship Id="rId39" Type="http://schemas.openxmlformats.org/officeDocument/2006/relationships/hyperlink" Target="https://en.wikipedia.org/wiki/Microsoft_Windows" TargetMode="External"/><Relationship Id="rId3" Type="http://schemas.openxmlformats.org/officeDocument/2006/relationships/hyperlink" Target="https://en.wikipedia.org/wiki/Software" TargetMode="External"/><Relationship Id="rId21" Type="http://schemas.openxmlformats.org/officeDocument/2006/relationships/hyperlink" Target="https://en.wikipedia.org/wiki/Instant_messaging" TargetMode="External"/><Relationship Id="rId34" Type="http://schemas.openxmlformats.org/officeDocument/2006/relationships/hyperlink" Target="https://en.wikipedia.org/wiki/Website" TargetMode="External"/><Relationship Id="rId42" Type="http://schemas.openxmlformats.org/officeDocument/2006/relationships/hyperlink" Target="https://en.wikipedia.org/wiki/Encrypts" TargetMode="External"/><Relationship Id="rId47" Type="http://schemas.openxmlformats.org/officeDocument/2006/relationships/hyperlink" Target="https://en.wikipedia.org/wiki/Distributed_ledger" TargetMode="External"/><Relationship Id="rId7" Type="http://schemas.openxmlformats.org/officeDocument/2006/relationships/hyperlink" Target="https://en.wikipedia.org/wiki/Software_bug" TargetMode="External"/><Relationship Id="rId12" Type="http://schemas.openxmlformats.org/officeDocument/2006/relationships/hyperlink" Target="https://en.wikipedia.org/wiki/Rogue_software" TargetMode="External"/><Relationship Id="rId17" Type="http://schemas.openxmlformats.org/officeDocument/2006/relationships/hyperlink" Target="https://en.wikipedia.org/wiki/Information_sensitivity" TargetMode="External"/><Relationship Id="rId25" Type="http://schemas.openxmlformats.org/officeDocument/2006/relationships/hyperlink" Target="https://en.wikipedia.org/wiki/Cyber-attack" TargetMode="External"/><Relationship Id="rId33" Type="http://schemas.openxmlformats.org/officeDocument/2006/relationships/hyperlink" Target="https://en.wikipedia.org/wiki/Hit_(Internet)" TargetMode="External"/><Relationship Id="rId38" Type="http://schemas.openxmlformats.org/officeDocument/2006/relationships/hyperlink" Target="https://en.wikipedia.org/wiki/Windows_Registry" TargetMode="External"/><Relationship Id="rId46" Type="http://schemas.openxmlformats.org/officeDocument/2006/relationships/hyperlink" Target="https://en.wikipedia.org/wiki/Central_bank" TargetMode="External"/><Relationship Id="rId2" Type="http://schemas.openxmlformats.org/officeDocument/2006/relationships/slide" Target="../slides/slide8.xml"/><Relationship Id="rId16" Type="http://schemas.openxmlformats.org/officeDocument/2006/relationships/hyperlink" Target="https://en.wikipedia.org/wiki/Internet" TargetMode="External"/><Relationship Id="rId20" Type="http://schemas.openxmlformats.org/officeDocument/2006/relationships/hyperlink" Target="https://en.wikipedia.org/wiki/Email_spoofing" TargetMode="External"/><Relationship Id="rId29" Type="http://schemas.openxmlformats.org/officeDocument/2006/relationships/hyperlink" Target="https://en.wikipedia.org/wiki/Potentially_unwanted_program" TargetMode="External"/><Relationship Id="rId41" Type="http://schemas.openxmlformats.org/officeDocument/2006/relationships/hyperlink" Target="https://en.wikipedia.org/wiki/Ransom" TargetMode="External"/><Relationship Id="rId1" Type="http://schemas.openxmlformats.org/officeDocument/2006/relationships/notesMaster" Target="../notesMasters/notesMaster1.xml"/><Relationship Id="rId6" Type="http://schemas.openxmlformats.org/officeDocument/2006/relationships/hyperlink" Target="https://en.wikipedia.org/wiki/Computer_network" TargetMode="External"/><Relationship Id="rId11" Type="http://schemas.openxmlformats.org/officeDocument/2006/relationships/hyperlink" Target="https://en.wikipedia.org/wiki/Ransomware" TargetMode="External"/><Relationship Id="rId24" Type="http://schemas.openxmlformats.org/officeDocument/2006/relationships/hyperlink" Target="https://en.wikipedia.org/wiki/Computing" TargetMode="External"/><Relationship Id="rId32" Type="http://schemas.openxmlformats.org/officeDocument/2006/relationships/hyperlink" Target="https://en.wikipedia.org/wiki/Search_engine" TargetMode="External"/><Relationship Id="rId37" Type="http://schemas.openxmlformats.org/officeDocument/2006/relationships/hyperlink" Target="https://en.wikipedia.org/wiki/Keylogger" TargetMode="External"/><Relationship Id="rId40" Type="http://schemas.openxmlformats.org/officeDocument/2006/relationships/hyperlink" Target="https://en.wikipedia.org/wiki/Malware" TargetMode="External"/><Relationship Id="rId45" Type="http://schemas.openxmlformats.org/officeDocument/2006/relationships/hyperlink" Target="https://en.wikipedia.org/wiki/Digital_currency" TargetMode="External"/><Relationship Id="rId5" Type="http://schemas.openxmlformats.org/officeDocument/2006/relationships/hyperlink" Target="https://en.wikipedia.org/wiki/Server_(computing)" TargetMode="External"/><Relationship Id="rId15" Type="http://schemas.openxmlformats.org/officeDocument/2006/relationships/hyperlink" Target="https://en.wikipedia.org/wiki/Broadband" TargetMode="External"/><Relationship Id="rId23" Type="http://schemas.openxmlformats.org/officeDocument/2006/relationships/hyperlink" Target="https://en.wikipedia.org/wiki/Look_and_feel" TargetMode="External"/><Relationship Id="rId28" Type="http://schemas.openxmlformats.org/officeDocument/2006/relationships/hyperlink" Target="https://en.wikipedia.org/wiki/Host_(network)" TargetMode="External"/><Relationship Id="rId36" Type="http://schemas.openxmlformats.org/officeDocument/2006/relationships/hyperlink" Target="https://en.wikipedia.org/wiki/Spyware" TargetMode="External"/><Relationship Id="rId49" Type="http://schemas.openxmlformats.org/officeDocument/2006/relationships/hyperlink" Target="https://en.wikipedia.org/wiki/Bitcoin" TargetMode="External"/><Relationship Id="rId10" Type="http://schemas.openxmlformats.org/officeDocument/2006/relationships/hyperlink" Target="https://en.wikipedia.org/wiki/Trojan_horse_(computing)" TargetMode="External"/><Relationship Id="rId19" Type="http://schemas.openxmlformats.org/officeDocument/2006/relationships/hyperlink" Target="https://en.wikipedia.org/wiki/Electronic_communication" TargetMode="External"/><Relationship Id="rId31" Type="http://schemas.openxmlformats.org/officeDocument/2006/relationships/hyperlink" Target="https://en.wikipedia.org/wiki/Home_page" TargetMode="External"/><Relationship Id="rId44" Type="http://schemas.openxmlformats.org/officeDocument/2006/relationships/hyperlink" Target="https://en.wikipedia.org/wiki/Decentralization" TargetMode="External"/><Relationship Id="rId4" Type="http://schemas.openxmlformats.org/officeDocument/2006/relationships/hyperlink" Target="https://en.wikipedia.org/wiki/Computer" TargetMode="External"/><Relationship Id="rId9" Type="http://schemas.openxmlformats.org/officeDocument/2006/relationships/hyperlink" Target="https://en.wikipedia.org/wiki/Computer_worm" TargetMode="External"/><Relationship Id="rId14" Type="http://schemas.openxmlformats.org/officeDocument/2006/relationships/hyperlink" Target="https://en.wikipedia.org/wiki/Firewall_(computing)" TargetMode="External"/><Relationship Id="rId22" Type="http://schemas.openxmlformats.org/officeDocument/2006/relationships/hyperlink" Target="https://en.wikipedia.org/wiki/Personal_data" TargetMode="External"/><Relationship Id="rId27" Type="http://schemas.openxmlformats.org/officeDocument/2006/relationships/hyperlink" Target="https://en.wikipedia.org/wiki/Network_service" TargetMode="External"/><Relationship Id="rId30" Type="http://schemas.openxmlformats.org/officeDocument/2006/relationships/hyperlink" Target="https://en.wikipedia.org/wiki/Web_browser" TargetMode="External"/><Relationship Id="rId35" Type="http://schemas.openxmlformats.org/officeDocument/2006/relationships/hyperlink" Target="https://en.wikipedia.org/wiki/Online_advertising" TargetMode="External"/><Relationship Id="rId43" Type="http://schemas.openxmlformats.org/officeDocument/2006/relationships/hyperlink" Target="https://en.wikipedia.org/wiki/Medium_of_exchange" TargetMode="External"/><Relationship Id="rId48" Type="http://schemas.openxmlformats.org/officeDocument/2006/relationships/hyperlink" Target="https://en.wikipedia.org/wiki/Blockchain" TargetMode="External"/><Relationship Id="rId8" Type="http://schemas.openxmlformats.org/officeDocument/2006/relationships/hyperlink" Target="https://en.wikipedia.org/wiki/Computer_virus"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ons.gov.uk/" TargetMode="External"/><Relationship Id="rId7" Type="http://schemas.openxmlformats.org/officeDocument/2006/relationships/hyperlink" Target="https://www.ons.gov.uk/peoplepopulationandcommunity/crimeandjustice/articles/overviewoffraudandcomputermisusestatisticsforenglandandwales/2018-01-25#which-groups-in-society-are-most-likely-to-be-victims-of-fraud-and-computer-misuse"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assets.publishing.service.gov.uk/government/uploads/system/uploads/attachment_data/file/702074/Cyber_Security_Breaches_Survey_2018_-_Main_Report.pdf" TargetMode="External"/><Relationship Id="rId5" Type="http://schemas.openxmlformats.org/officeDocument/2006/relationships/hyperlink" Target="https://assets.publishing.service.gov.uk/government/uploads/system/uploads/attachment_data/file/701840/CSBS_2018_Infographics_-_General_Findings.pdf" TargetMode="External"/><Relationship Id="rId4" Type="http://schemas.openxmlformats.org/officeDocument/2006/relationships/hyperlink" Target="https://www.ons.gov.uk/peoplepopulationandcommunity/crimeandjustice/bulletins/crimeinenglandandwales/yearendingmarch2018"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rvices.parliament.uk/bills/2015-16/investigatorypowers.htm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talend.com/resources/big-data-retail/"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en.wikipedia.org/wiki/Information"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en.wikipedia.org/wiki/Metadata#cite_note-1"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Calibri" panose="020F0502020204030204" pitchFamily="34" charset="0"/>
                <a:ea typeface="Times New Roman" panose="02020603050405020304" pitchFamily="18" charset="0"/>
              </a:rPr>
              <a:t>From browsing the internet, to accessing social media, banking and shopping online, it is fair to say our world has gone digital.</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Public expectations of how they interact with policing are changing. The public now expect the police to have a significant online presence.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While many advances in technology have huge benefits on how people communicate, digital or ‘cyber’ crimes have increased significantly in recent years. In addition, the volume of digital evidence will only continue to increase.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Policing must adapt and respond to the digital environment, to ensure it can pursue criminals, protect the vulnerable, and reduce crime.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As part of the </a:t>
            </a:r>
            <a:r>
              <a:rPr lang="en-GB" sz="1800" u="none" strike="noStrike"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hlinkClick r:id="rId3"/>
              </a:rPr>
              <a:t>Policing Vision 2025</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it sets out how digital policing will: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Make it easier for the police and public to communicate with each other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Improve digital investigations and intelligence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Transfer all information with the Criminal Justice System (CJS) digitally.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DPP (Digital Policing Portfolio) is a national delivery organisation that will support the evolution of policing, enabling forces to respond and adapt to the increasingly digital world we live in. It is responsible for delivering the Policing Vision 2025 by developing nationally consistent services and capabilities enabled by technology. The solutions developed will enable forces to meet the changing demands of the public, more effectively prevent and investigate crime and better handle digital evidence.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services and capabilities will be developed by three key national programmes: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4</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Digital Public Contact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(DPC) - will provide a simple, well known and reliable digital contact service between the public and the police that ensures the public are informed and digitally enabled. DPC will allow for: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Reporting and tracking online – helping to improve the police response and quality of victim support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Enabling the public to undertake financial transactions online such as firearms licensing or penalty fines.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Digital Intelligence and Investigation</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(DII) – this will enable policing to protect the public through preventing and detecting crime in a society that is becoming increasingly digital: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Improving the knowledge and skills of frontline officers and staff to address digital 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Ensuring the specialist capability to respond to cyber-crime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Building and maintaining capabilities in the fast moving digital environment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Digital First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(DF) – This will integrate digitised policing into the reformed Criminal Justice System, delivering the best service to the public by: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Providing all case file information and evidence, including multimedia, relevant to a criminal prosecution, digitally captured, stored and secured.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Will provide accessibility on demand to all criminal justice partners.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3501885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560"/>
              </a:spcAft>
            </a:pPr>
            <a:r>
              <a:rPr lang="en-GB" sz="1800" dirty="0">
                <a:solidFill>
                  <a:srgbClr val="000000"/>
                </a:solidFill>
                <a:effectLst/>
                <a:latin typeface="Calibri" panose="020F0502020204030204" pitchFamily="34" charset="0"/>
                <a:ea typeface="Times New Roman" panose="02020603050405020304" pitchFamily="18" charset="0"/>
              </a:rPr>
              <a:t>The National Digital Policing Strategy 2020-2030: was launched at the Police ICT Summit 2020.</a:t>
            </a:r>
            <a:endParaRPr lang="en-GB" sz="1800" dirty="0">
              <a:effectLst/>
              <a:latin typeface="Times New Roman" panose="02020603050405020304" pitchFamily="18" charset="0"/>
              <a:ea typeface="Times New Roman" panose="02020603050405020304" pitchFamily="18" charset="0"/>
            </a:endParaRPr>
          </a:p>
          <a:p>
            <a:pPr>
              <a:spcAft>
                <a:spcPts val="1560"/>
              </a:spcAft>
            </a:pPr>
            <a:r>
              <a:rPr lang="en-GB" sz="1800" dirty="0">
                <a:solidFill>
                  <a:srgbClr val="000000"/>
                </a:solidFill>
                <a:effectLst/>
                <a:latin typeface="Calibri" panose="020F0502020204030204" pitchFamily="34" charset="0"/>
                <a:ea typeface="Times New Roman" panose="02020603050405020304" pitchFamily="18" charset="0"/>
              </a:rPr>
              <a:t>The Strategy has been developed by the service in response to the digital challenges they face, but ultimately for the benefit of the public they serve.</a:t>
            </a:r>
            <a:endParaRPr lang="en-GB" sz="1800" dirty="0">
              <a:effectLst/>
              <a:latin typeface="Times New Roman" panose="02020603050405020304" pitchFamily="18" charset="0"/>
              <a:ea typeface="Times New Roman" panose="02020603050405020304" pitchFamily="18" charset="0"/>
            </a:endParaRPr>
          </a:p>
          <a:p>
            <a:pPr>
              <a:spcAft>
                <a:spcPts val="1560"/>
              </a:spcAft>
            </a:pPr>
            <a:r>
              <a:rPr lang="en-GB" sz="1800" dirty="0">
                <a:effectLst/>
                <a:latin typeface="Calibri" panose="020F0502020204030204" pitchFamily="34" charset="0"/>
                <a:ea typeface="Times New Roman" panose="02020603050405020304" pitchFamily="18" charset="0"/>
              </a:rPr>
              <a:t>This strategy considers the internal and external pressures facing the service and presents five key digital ambitions, each with a set of digital priorities and this is how the police envisage the service will look in 2030. </a:t>
            </a:r>
            <a:endParaRPr lang="en-GB" sz="1800" dirty="0">
              <a:effectLst/>
              <a:latin typeface="Times New Roman" panose="02020603050405020304" pitchFamily="18" charset="0"/>
              <a:ea typeface="Times New Roman" panose="02020603050405020304" pitchFamily="18" charset="0"/>
            </a:endParaRPr>
          </a:p>
          <a:p>
            <a:pPr>
              <a:spcAft>
                <a:spcPts val="1560"/>
              </a:spcAft>
            </a:pPr>
            <a:r>
              <a:rPr lang="en-GB" sz="1800" dirty="0">
                <a:effectLst/>
                <a:latin typeface="Calibri" panose="020F0502020204030204" pitchFamily="34" charset="0"/>
                <a:ea typeface="Times New Roman" panose="02020603050405020304" pitchFamily="18" charset="0"/>
              </a:rPr>
              <a:t>Please click the link and review the document attached. I have provided you all with a copy on Moodle to download.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5429876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350"/>
              </a:spcAft>
            </a:pPr>
            <a:r>
              <a:rPr lang="en-GB" sz="1800" dirty="0">
                <a:solidFill>
                  <a:srgbClr val="000000"/>
                </a:solidFill>
                <a:effectLst/>
                <a:latin typeface="Calibri" panose="020F0502020204030204" pitchFamily="34" charset="0"/>
                <a:ea typeface="Times New Roman" panose="02020603050405020304" pitchFamily="18" charset="0"/>
              </a:rPr>
              <a:t>The UK is confronted with a rapidly evolving threat that is becoming increasingly complex as criminals exploit the fast expansion of technology to engage in criminal activity. </a:t>
            </a:r>
            <a:endParaRPr lang="en-GB" sz="1800" dirty="0">
              <a:effectLst/>
              <a:latin typeface="Times New Roman" panose="02020603050405020304" pitchFamily="18" charset="0"/>
              <a:ea typeface="Times New Roman" panose="02020603050405020304" pitchFamily="18" charset="0"/>
            </a:endParaRPr>
          </a:p>
          <a:p>
            <a:pPr>
              <a:spcAft>
                <a:spcPts val="1350"/>
              </a:spcAft>
            </a:pPr>
            <a:r>
              <a:rPr lang="en-GB" sz="1800" dirty="0">
                <a:solidFill>
                  <a:srgbClr val="000000"/>
                </a:solidFill>
                <a:effectLst/>
                <a:latin typeface="Calibri" panose="020F0502020204030204" pitchFamily="34" charset="0"/>
                <a:ea typeface="Times New Roman" panose="02020603050405020304" pitchFamily="18" charset="0"/>
              </a:rPr>
              <a:t>It’s a priority to tackle criminality that </a:t>
            </a:r>
            <a:r>
              <a:rPr lang="en-GB" sz="1800" b="1" dirty="0">
                <a:solidFill>
                  <a:srgbClr val="000000"/>
                </a:solidFill>
                <a:effectLst/>
                <a:latin typeface="Calibri" panose="020F0502020204030204" pitchFamily="34" charset="0"/>
                <a:ea typeface="Times New Roman" panose="02020603050405020304" pitchFamily="18" charset="0"/>
              </a:rPr>
              <a:t>undermines the UK’s economy and infrastructure </a:t>
            </a:r>
            <a:r>
              <a:rPr lang="en-GB" sz="1800" dirty="0">
                <a:solidFill>
                  <a:srgbClr val="000000"/>
                </a:solidFill>
                <a:effectLst/>
                <a:latin typeface="Calibri" panose="020F0502020204030204" pitchFamily="34" charset="0"/>
                <a:ea typeface="Times New Roman" panose="02020603050405020304" pitchFamily="18" charset="0"/>
              </a:rPr>
              <a:t>through cyber-crime. Each of us is affected by it in some way and every one of us has a role to play in fighting it.</a:t>
            </a:r>
            <a:endParaRPr lang="en-GB" sz="18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800" dirty="0">
                <a:solidFill>
                  <a:srgbClr val="000000"/>
                </a:solidFill>
                <a:effectLst/>
                <a:latin typeface="Calibri" panose="020F0502020204030204" pitchFamily="34" charset="0"/>
                <a:ea typeface="Times New Roman" panose="02020603050405020304" pitchFamily="18" charset="0"/>
              </a:rPr>
              <a:t>Cyber-crime is a fast moving and challenging threat. Current figures suggest that 84% of all identity fraud is committed via the internet and over the last two decades the internet and digital communications have steadily increased.</a:t>
            </a:r>
            <a:endParaRPr lang="en-GB" sz="18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800" dirty="0">
                <a:solidFill>
                  <a:srgbClr val="000000"/>
                </a:solidFill>
                <a:effectLst/>
                <a:latin typeface="Calibri" panose="020F0502020204030204" pitchFamily="34" charset="0"/>
                <a:ea typeface="Times New Roman" panose="02020603050405020304" pitchFamily="18" charset="0"/>
              </a:rPr>
              <a:t>The growth of the internet and increasing use of social communications has seen significant changes in the way that society now operates. This use of technology has brought many benefits in our everyday lives but has also introduced a number of threats and risks. </a:t>
            </a:r>
            <a:endParaRPr lang="en-GB" sz="18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800" dirty="0">
                <a:solidFill>
                  <a:srgbClr val="000000"/>
                </a:solidFill>
                <a:effectLst/>
                <a:latin typeface="Calibri" panose="020F0502020204030204" pitchFamily="34" charset="0"/>
                <a:ea typeface="Times New Roman" panose="02020603050405020304" pitchFamily="18" charset="0"/>
              </a:rPr>
              <a:t>Crimes committed through the use of the internet remove the traditional constraints of time and place so that, for example, an offender based in one continent could target a victim (or multiple victims) in a variety of locations, or countries. </a:t>
            </a:r>
            <a:endParaRPr lang="en-GB" sz="18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800" dirty="0">
                <a:solidFill>
                  <a:srgbClr val="000000"/>
                </a:solidFill>
                <a:effectLst/>
                <a:latin typeface="Calibri" panose="020F0502020204030204" pitchFamily="34" charset="0"/>
                <a:ea typeface="Times New Roman" panose="02020603050405020304" pitchFamily="18" charset="0"/>
              </a:rPr>
              <a:t>The true cost of cyber-crime to the U.K. is unknown. It is accepted that the threat is rising and as the threat rises, the cost to the U.K. will also rise.</a:t>
            </a:r>
            <a:endParaRPr lang="en-GB" sz="18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800" dirty="0">
                <a:solidFill>
                  <a:srgbClr val="000000"/>
                </a:solidFill>
                <a:effectLst/>
                <a:latin typeface="Calibri" panose="020F0502020204030204" pitchFamily="34" charset="0"/>
                <a:ea typeface="Times New Roman" panose="02020603050405020304" pitchFamily="18" charset="0"/>
              </a:rPr>
              <a:t>Cyber-crime and cyber-enabled crime is therefore a growing threat to the security and economic well-being of the U.K.</a:t>
            </a:r>
            <a:endParaRPr lang="en-GB" sz="18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800" dirty="0">
                <a:solidFill>
                  <a:srgbClr val="000000"/>
                </a:solidFill>
                <a:effectLst/>
                <a:latin typeface="Calibri" panose="020F0502020204030204" pitchFamily="34" charset="0"/>
                <a:ea typeface="Times New Roman" panose="02020603050405020304" pitchFamily="18" charset="0"/>
              </a:rPr>
              <a:t>The National Cyber Crime Unit, embedded in the NCA, aims to bring to justice those who commit cyber-crime offences.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4274431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So how do criminals engage in internet criminality? Lets have a look at the most common….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u="sng" dirty="0">
                <a:effectLst/>
                <a:latin typeface="Calibri" panose="020F0502020204030204" pitchFamily="34" charset="0"/>
                <a:ea typeface="Calibri" panose="020F0502020204030204" pitchFamily="34" charset="0"/>
                <a:cs typeface="Calibri" panose="020F0502020204030204" pitchFamily="34" charset="0"/>
              </a:rPr>
              <a:t>Hacking</a:t>
            </a:r>
            <a:r>
              <a:rPr lang="en-GB" sz="1200" dirty="0">
                <a:effectLst/>
                <a:latin typeface="Calibri" panose="020F0502020204030204" pitchFamily="34" charset="0"/>
                <a:ea typeface="Calibri" panose="020F0502020204030204" pitchFamily="34" charset="0"/>
                <a:cs typeface="Calibri" panose="020F0502020204030204" pitchFamily="34" charset="0"/>
              </a:rPr>
              <a:t> is when someone breaks into a computer system.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They break in by going around the usual security, like passwords, and getting into the computer system via a different route to the official one.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It's a bit like breaking into a house but finding a different way in other than the front door.</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Criminals carry out hacking attacks against businesses or organisations because they want to break into a company's computer systems to cause trouble.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Hacking can have a devastating effect on a company.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800"/>
              </a:spcAft>
              <a:buSzPts val="1000"/>
              <a:buFont typeface="Symbol" panose="05050102010706020507" pitchFamily="18" charset="2"/>
              <a:buChar char=""/>
              <a:tabLst>
                <a:tab pos="457200" algn="l"/>
              </a:tabLst>
            </a:pPr>
            <a:r>
              <a:rPr lang="en-GB" sz="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Time is lost as the company try to fix their systems and websites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800"/>
              </a:spcAft>
              <a:buSzPts val="1000"/>
              <a:buFont typeface="Symbol" panose="05050102010706020507" pitchFamily="18" charset="2"/>
              <a:buChar char=""/>
              <a:tabLst>
                <a:tab pos="457200" algn="l"/>
              </a:tabLst>
            </a:pPr>
            <a:r>
              <a:rPr lang="en-GB" sz="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organisation's reputation is damaged, as it shows their systems are maybe not very safe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800"/>
              </a:spcAft>
              <a:buSzPts val="1000"/>
              <a:buFont typeface="Symbol" panose="05050102010706020507" pitchFamily="18" charset="2"/>
              <a:buChar char=""/>
              <a:tabLst>
                <a:tab pos="457200" algn="l"/>
              </a:tabLst>
            </a:pPr>
            <a:r>
              <a:rPr lang="en-GB" sz="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They might lose customers if people stop trusting the company and decide not to use their services anymore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800"/>
              </a:spcAft>
              <a:buSzPts val="1000"/>
              <a:buFont typeface="Symbol" panose="05050102010706020507" pitchFamily="18" charset="2"/>
              <a:buChar char=""/>
              <a:tabLst>
                <a:tab pos="457200" algn="l"/>
              </a:tabLst>
            </a:pPr>
            <a:r>
              <a:rPr lang="en-GB" sz="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Important or sensitive information about customers could be stolen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Companies might be forced to pay money in order to get back into their computers - and once they've paid the money, the criminals might not even let them back into their system anyway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200" dirty="0">
                <a:effectLst/>
                <a:latin typeface="Calibri" panose="020F0502020204030204" pitchFamily="34" charset="0"/>
                <a:ea typeface="Times New Roman" panose="02020603050405020304" pitchFamily="18"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000000"/>
                </a:solidFill>
                <a:effectLst/>
                <a:latin typeface="Calibri" panose="020F0502020204030204" pitchFamily="34" charset="0"/>
                <a:ea typeface="Times New Roman" panose="02020603050405020304" pitchFamily="18" charset="0"/>
              </a:rPr>
              <a:t>When hacking is used for harmful reasons, then it is a criminal offence and against the law. However, knowing how to hack a computer system is not a crime - and you can use those skills in a positive way.</a:t>
            </a:r>
            <a:endParaRPr lang="en-GB" sz="1400" dirty="0">
              <a:effectLst/>
              <a:latin typeface="Times New Roman" panose="02020603050405020304" pitchFamily="18" charset="0"/>
              <a:ea typeface="Times New Roman" panose="02020603050405020304" pitchFamily="18" charset="0"/>
            </a:endParaRPr>
          </a:p>
          <a:p>
            <a:r>
              <a:rPr lang="en-GB" sz="1200" dirty="0">
                <a:solidFill>
                  <a:srgbClr val="000000"/>
                </a:solidFill>
                <a:effectLst/>
                <a:latin typeface="Calibri" panose="020F0502020204030204" pitchFamily="34" charset="0"/>
                <a:ea typeface="Times New Roman" panose="02020603050405020304" pitchFamily="18" charset="0"/>
              </a:rPr>
              <a:t>Many companies will employ people who know how to hack and ask them to deliberately try to break into their systems. This helps companies to know if their security is good enough and see where there are problems.</a:t>
            </a:r>
            <a:endParaRPr lang="en-GB" sz="1400" dirty="0">
              <a:effectLst/>
              <a:latin typeface="Times New Roman" panose="02020603050405020304" pitchFamily="18" charset="0"/>
              <a:ea typeface="Times New Roman" panose="02020603050405020304" pitchFamily="18" charset="0"/>
            </a:endParaRPr>
          </a:p>
          <a:p>
            <a:r>
              <a:rPr lang="en-GB" sz="1200"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b="1" u="sng"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Malware</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is any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tooltip="Software"/>
              </a:rPr>
              <a:t>software</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intentionally designed to cause damage to a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tooltip="Computer"/>
              </a:rPr>
              <a:t>computer</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tooltip="Server (computing)"/>
              </a:rPr>
              <a:t>server</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or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tooltip="Computer network"/>
              </a:rPr>
              <a:t>computer network</a:t>
            </a:r>
            <a:r>
              <a:rPr lang="en-GB" sz="1200" baseline="30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(typically described as a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7" tooltip="Software bug"/>
              </a:rPr>
              <a:t>software bug</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wide variety of types of malware exist, including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tooltip="Computer virus"/>
              </a:rPr>
              <a:t>computer viruses</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9" tooltip="Computer worm"/>
              </a:rPr>
              <a:t>worms</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0" tooltip="Trojan horse (computing)"/>
              </a:rPr>
              <a:t>Trojan horses</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1" tooltip="Ransomware"/>
              </a:rPr>
              <a:t>ransomware</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rPr>
              <a:t> and </a:t>
            </a:r>
            <a:r>
              <a:rPr lang="en-GB" sz="1200" dirty="0">
                <a:effectLst/>
                <a:latin typeface="Calibri" panose="020F0502020204030204" pitchFamily="34" charset="0"/>
                <a:ea typeface="Calibri" panose="020F0502020204030204" pitchFamily="34" charset="0"/>
                <a:cs typeface="Calibri" panose="020F0502020204030204" pitchFamily="34" charset="0"/>
              </a:rPr>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2" tooltip="Rogue software"/>
              </a:rPr>
              <a:t>rogue software</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range of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3" tooltip="Antivirus software"/>
              </a:rPr>
              <a:t>antivirus software</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4" tooltip="Firewall (computing)"/>
              </a:rPr>
              <a:t>firewalls</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other strategies are used to help protect against the introduction of malware, to help detect it if it is already present, and to recover from malware-associated malicious activity and attacks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Since the rise of widespread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5" tooltip="Broadband"/>
              </a:rPr>
              <a:t>broadband</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6" tooltip="Internet"/>
              </a:rPr>
              <a:t>Internet</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access, malicious software has more frequently been designed for profit. Since 2003, the majority of widespread </a:t>
            </a:r>
            <a:r>
              <a:rPr lang="en-GB" sz="12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tooltip="Computer virus"/>
              </a:rPr>
              <a:t>viruses</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worms have been designed to take control of users' computers for criminal purposes. </a:t>
            </a:r>
            <a:r>
              <a:rPr lang="en-GB" sz="1200" baseline="30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aseline="300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aseline="300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pPr>
            <a:r>
              <a:rPr lang="en-GB" sz="1200" b="1" u="sng" dirty="0">
                <a:solidFill>
                  <a:srgbClr val="000000"/>
                </a:solidFill>
                <a:effectLst/>
                <a:latin typeface="Calibri" panose="020F0502020204030204" pitchFamily="34" charset="0"/>
                <a:ea typeface="Times New Roman" panose="02020603050405020304" pitchFamily="18" charset="0"/>
              </a:rPr>
              <a:t>Phishing</a:t>
            </a:r>
            <a:r>
              <a:rPr lang="en-GB" sz="1200" dirty="0">
                <a:solidFill>
                  <a:srgbClr val="000000"/>
                </a:solidFill>
                <a:effectLst/>
                <a:latin typeface="Calibri" panose="020F0502020204030204" pitchFamily="34" charset="0"/>
                <a:ea typeface="Times New Roman" panose="02020603050405020304" pitchFamily="18" charset="0"/>
              </a:rPr>
              <a:t> is the fraudulent attempt to obtain </a:t>
            </a:r>
            <a:r>
              <a:rPr lang="en-GB" sz="1200" u="sng" dirty="0">
                <a:solidFill>
                  <a:srgbClr val="000000"/>
                </a:solidFill>
                <a:effectLst/>
                <a:latin typeface="Calibri" panose="020F0502020204030204" pitchFamily="34" charset="0"/>
                <a:ea typeface="Times New Roman" panose="02020603050405020304" pitchFamily="18" charset="0"/>
                <a:hlinkClick r:id="rId17" tooltip="Information sensitivity"/>
              </a:rPr>
              <a:t>sensitive information</a:t>
            </a:r>
            <a:r>
              <a:rPr lang="en-GB" sz="1200" dirty="0">
                <a:solidFill>
                  <a:srgbClr val="000000"/>
                </a:solidFill>
                <a:effectLst/>
                <a:latin typeface="Calibri" panose="020F0502020204030204" pitchFamily="34" charset="0"/>
                <a:ea typeface="Times New Roman" panose="02020603050405020304" pitchFamily="18" charset="0"/>
              </a:rPr>
              <a:t>, or data, such as usernames, passwords and </a:t>
            </a:r>
            <a:r>
              <a:rPr lang="en-GB" sz="1200" u="sng" dirty="0">
                <a:solidFill>
                  <a:srgbClr val="000000"/>
                </a:solidFill>
                <a:effectLst/>
                <a:latin typeface="Calibri" panose="020F0502020204030204" pitchFamily="34" charset="0"/>
                <a:ea typeface="Times New Roman" panose="02020603050405020304" pitchFamily="18" charset="0"/>
                <a:hlinkClick r:id="rId18" tooltip="Credit card"/>
              </a:rPr>
              <a:t>credit card</a:t>
            </a:r>
            <a:r>
              <a:rPr lang="en-GB" sz="1200" dirty="0">
                <a:solidFill>
                  <a:srgbClr val="000000"/>
                </a:solidFill>
                <a:effectLst/>
                <a:latin typeface="Calibri" panose="020F0502020204030204" pitchFamily="34" charset="0"/>
                <a:ea typeface="Times New Roman" panose="02020603050405020304" pitchFamily="18" charset="0"/>
              </a:rPr>
              <a:t> details by disguising themselves as a trustworthy entity in an </a:t>
            </a:r>
            <a:r>
              <a:rPr lang="en-GB" sz="1200" u="sng" dirty="0">
                <a:solidFill>
                  <a:srgbClr val="000000"/>
                </a:solidFill>
                <a:effectLst/>
                <a:latin typeface="Calibri" panose="020F0502020204030204" pitchFamily="34" charset="0"/>
                <a:ea typeface="Times New Roman" panose="02020603050405020304" pitchFamily="18" charset="0"/>
                <a:hlinkClick r:id="rId19" tooltip="Electronic communication"/>
              </a:rPr>
              <a:t>electronic communication</a:t>
            </a:r>
            <a:r>
              <a:rPr lang="en-GB" sz="1200" dirty="0">
                <a:solidFill>
                  <a:srgbClr val="000000"/>
                </a:solidFill>
                <a:effectLst/>
                <a:latin typeface="Calibri" panose="020F0502020204030204" pitchFamily="34" charset="0"/>
                <a:ea typeface="Times New Roman" panose="02020603050405020304" pitchFamily="18" charset="0"/>
              </a:rPr>
              <a:t>. Typically carried out by </a:t>
            </a:r>
            <a:r>
              <a:rPr lang="en-GB" sz="1200" u="sng" dirty="0">
                <a:solidFill>
                  <a:srgbClr val="000000"/>
                </a:solidFill>
                <a:effectLst/>
                <a:latin typeface="Calibri" panose="020F0502020204030204" pitchFamily="34" charset="0"/>
                <a:ea typeface="Times New Roman" panose="02020603050405020304" pitchFamily="18" charset="0"/>
                <a:hlinkClick r:id="rId20" tooltip="Email spoofing"/>
              </a:rPr>
              <a:t>email spoofing</a:t>
            </a:r>
            <a:r>
              <a:rPr lang="en-GB" sz="1200" dirty="0">
                <a:solidFill>
                  <a:srgbClr val="000000"/>
                </a:solidFill>
                <a:effectLst/>
                <a:latin typeface="Calibri" panose="020F0502020204030204" pitchFamily="34" charset="0"/>
                <a:ea typeface="Times New Roman" panose="02020603050405020304" pitchFamily="18" charset="0"/>
              </a:rPr>
              <a:t> or </a:t>
            </a:r>
            <a:r>
              <a:rPr lang="en-GB" sz="1200" u="sng" dirty="0">
                <a:solidFill>
                  <a:srgbClr val="000000"/>
                </a:solidFill>
                <a:effectLst/>
                <a:latin typeface="Calibri" panose="020F0502020204030204" pitchFamily="34" charset="0"/>
                <a:ea typeface="Times New Roman" panose="02020603050405020304" pitchFamily="18" charset="0"/>
                <a:hlinkClick r:id="rId21" tooltip="Instant messaging"/>
              </a:rPr>
              <a:t>instant messaging</a:t>
            </a:r>
            <a:r>
              <a:rPr lang="en-GB" sz="1200" dirty="0">
                <a:solidFill>
                  <a:srgbClr val="000000"/>
                </a:solidFill>
                <a:effectLst/>
                <a:latin typeface="Calibri" panose="020F0502020204030204" pitchFamily="34" charset="0"/>
                <a:ea typeface="Times New Roman" panose="02020603050405020304" pitchFamily="18" charset="0"/>
              </a:rPr>
              <a:t>, phishing often directs users to enter </a:t>
            </a:r>
            <a:r>
              <a:rPr lang="en-GB" sz="1200" u="sng" dirty="0">
                <a:solidFill>
                  <a:srgbClr val="000000"/>
                </a:solidFill>
                <a:effectLst/>
                <a:latin typeface="Calibri" panose="020F0502020204030204" pitchFamily="34" charset="0"/>
                <a:ea typeface="Times New Roman" panose="02020603050405020304" pitchFamily="18" charset="0"/>
                <a:hlinkClick r:id="rId22" tooltip="Personal data"/>
              </a:rPr>
              <a:t>personal information</a:t>
            </a:r>
            <a:r>
              <a:rPr lang="en-GB" sz="1200" dirty="0">
                <a:solidFill>
                  <a:srgbClr val="000000"/>
                </a:solidFill>
                <a:effectLst/>
                <a:latin typeface="Calibri" panose="020F0502020204030204" pitchFamily="34" charset="0"/>
                <a:ea typeface="Times New Roman" panose="02020603050405020304" pitchFamily="18" charset="0"/>
              </a:rPr>
              <a:t> at a fake website which matches the </a:t>
            </a:r>
            <a:r>
              <a:rPr lang="en-GB" sz="1200" u="sng" dirty="0">
                <a:solidFill>
                  <a:srgbClr val="000000"/>
                </a:solidFill>
                <a:effectLst/>
                <a:latin typeface="Calibri" panose="020F0502020204030204" pitchFamily="34" charset="0"/>
                <a:ea typeface="Times New Roman" panose="02020603050405020304" pitchFamily="18" charset="0"/>
                <a:hlinkClick r:id="rId23" tooltip="Look and feel"/>
              </a:rPr>
              <a:t>look and feel</a:t>
            </a:r>
            <a:r>
              <a:rPr lang="en-GB" sz="1200" dirty="0">
                <a:solidFill>
                  <a:srgbClr val="000000"/>
                </a:solidFill>
                <a:effectLst/>
                <a:latin typeface="Calibri" panose="020F0502020204030204" pitchFamily="34" charset="0"/>
                <a:ea typeface="Times New Roman" panose="02020603050405020304" pitchFamily="18" charset="0"/>
              </a:rPr>
              <a:t> of the legitimate sites.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In </a:t>
            </a:r>
            <a:r>
              <a:rPr lang="en-GB" sz="1200" u="sng" dirty="0">
                <a:solidFill>
                  <a:srgbClr val="000000"/>
                </a:solidFill>
                <a:effectLst/>
                <a:latin typeface="Calibri" panose="020F0502020204030204" pitchFamily="34" charset="0"/>
                <a:ea typeface="Times New Roman" panose="02020603050405020304" pitchFamily="18" charset="0"/>
                <a:hlinkClick r:id="rId24" tooltip="Computing"/>
              </a:rPr>
              <a:t>computing</a:t>
            </a:r>
            <a:r>
              <a:rPr lang="en-GB" sz="1200" dirty="0">
                <a:solidFill>
                  <a:srgbClr val="000000"/>
                </a:solidFill>
                <a:effectLst/>
                <a:latin typeface="Calibri" panose="020F0502020204030204" pitchFamily="34" charset="0"/>
                <a:ea typeface="Times New Roman" panose="02020603050405020304" pitchFamily="18" charset="0"/>
              </a:rPr>
              <a:t>, a</a:t>
            </a:r>
            <a:r>
              <a:rPr lang="en-GB" sz="1200" b="1" u="sng" dirty="0">
                <a:solidFill>
                  <a:srgbClr val="000000"/>
                </a:solidFill>
                <a:effectLst/>
                <a:latin typeface="Calibri" panose="020F0502020204030204" pitchFamily="34" charset="0"/>
                <a:ea typeface="Times New Roman" panose="02020603050405020304" pitchFamily="18" charset="0"/>
              </a:rPr>
              <a:t> denial-of-service </a:t>
            </a:r>
            <a:r>
              <a:rPr lang="en-GB" sz="1200" dirty="0">
                <a:solidFill>
                  <a:srgbClr val="000000"/>
                </a:solidFill>
                <a:effectLst/>
                <a:latin typeface="Calibri" panose="020F0502020204030204" pitchFamily="34" charset="0"/>
                <a:ea typeface="Times New Roman" panose="02020603050405020304" pitchFamily="18" charset="0"/>
              </a:rPr>
              <a:t>attack (DoS attack) is a </a:t>
            </a:r>
            <a:r>
              <a:rPr lang="en-GB" sz="1200" u="sng" dirty="0">
                <a:solidFill>
                  <a:srgbClr val="000000"/>
                </a:solidFill>
                <a:effectLst/>
                <a:latin typeface="Calibri" panose="020F0502020204030204" pitchFamily="34" charset="0"/>
                <a:ea typeface="Times New Roman" panose="02020603050405020304" pitchFamily="18" charset="0"/>
                <a:hlinkClick r:id="rId25" tooltip="Cyber-attack"/>
              </a:rPr>
              <a:t>cyber-attack</a:t>
            </a:r>
            <a:r>
              <a:rPr lang="en-GB" sz="1200" dirty="0">
                <a:solidFill>
                  <a:srgbClr val="000000"/>
                </a:solidFill>
                <a:effectLst/>
                <a:latin typeface="Calibri" panose="020F0502020204030204" pitchFamily="34" charset="0"/>
                <a:ea typeface="Times New Roman" panose="02020603050405020304" pitchFamily="18" charset="0"/>
              </a:rPr>
              <a:t> in which the perpetrator seeks to make a machine or network resource unavailable to its intended </a:t>
            </a:r>
            <a:r>
              <a:rPr lang="en-GB" sz="1200" u="sng" dirty="0">
                <a:solidFill>
                  <a:srgbClr val="000000"/>
                </a:solidFill>
                <a:effectLst/>
                <a:latin typeface="Calibri" panose="020F0502020204030204" pitchFamily="34" charset="0"/>
                <a:ea typeface="Times New Roman" panose="02020603050405020304" pitchFamily="18" charset="0"/>
                <a:hlinkClick r:id="rId26" tooltip="User (computing)"/>
              </a:rPr>
              <a:t>users</a:t>
            </a:r>
            <a:r>
              <a:rPr lang="en-GB" sz="1200" dirty="0">
                <a:solidFill>
                  <a:srgbClr val="000000"/>
                </a:solidFill>
                <a:effectLst/>
                <a:latin typeface="Calibri" panose="020F0502020204030204" pitchFamily="34" charset="0"/>
                <a:ea typeface="Times New Roman" panose="02020603050405020304" pitchFamily="18" charset="0"/>
              </a:rPr>
              <a:t> by temporarily or indefinitely disrupting </a:t>
            </a:r>
            <a:r>
              <a:rPr lang="en-GB" sz="1200" u="sng" dirty="0">
                <a:solidFill>
                  <a:srgbClr val="000000"/>
                </a:solidFill>
                <a:effectLst/>
                <a:latin typeface="Calibri" panose="020F0502020204030204" pitchFamily="34" charset="0"/>
                <a:ea typeface="Times New Roman" panose="02020603050405020304" pitchFamily="18" charset="0"/>
                <a:hlinkClick r:id="rId27" tooltip="Network service"/>
              </a:rPr>
              <a:t>services</a:t>
            </a:r>
            <a:r>
              <a:rPr lang="en-GB" sz="1200" dirty="0">
                <a:solidFill>
                  <a:srgbClr val="000000"/>
                </a:solidFill>
                <a:effectLst/>
                <a:latin typeface="Calibri" panose="020F0502020204030204" pitchFamily="34" charset="0"/>
                <a:ea typeface="Times New Roman" panose="02020603050405020304" pitchFamily="18" charset="0"/>
              </a:rPr>
              <a:t> of a </a:t>
            </a:r>
            <a:r>
              <a:rPr lang="en-GB" sz="1200" u="sng" dirty="0">
                <a:solidFill>
                  <a:srgbClr val="000000"/>
                </a:solidFill>
                <a:effectLst/>
                <a:latin typeface="Calibri" panose="020F0502020204030204" pitchFamily="34" charset="0"/>
                <a:ea typeface="Times New Roman" panose="02020603050405020304" pitchFamily="18" charset="0"/>
                <a:hlinkClick r:id="rId28" tooltip="Host (network)"/>
              </a:rPr>
              <a:t>host</a:t>
            </a:r>
            <a:r>
              <a:rPr lang="en-GB" sz="1200" dirty="0">
                <a:solidFill>
                  <a:srgbClr val="000000"/>
                </a:solidFill>
                <a:effectLst/>
                <a:latin typeface="Calibri" panose="020F0502020204030204" pitchFamily="34" charset="0"/>
                <a:ea typeface="Times New Roman" panose="02020603050405020304" pitchFamily="18" charset="0"/>
              </a:rPr>
              <a:t> connected to the </a:t>
            </a:r>
            <a:r>
              <a:rPr lang="en-GB" sz="1200" u="sng" dirty="0">
                <a:solidFill>
                  <a:srgbClr val="000000"/>
                </a:solidFill>
                <a:effectLst/>
                <a:latin typeface="Calibri" panose="020F0502020204030204" pitchFamily="34" charset="0"/>
                <a:ea typeface="Times New Roman" panose="02020603050405020304" pitchFamily="18" charset="0"/>
                <a:hlinkClick r:id="rId16" tooltip="Internet"/>
              </a:rPr>
              <a:t>Internet</a:t>
            </a:r>
            <a:r>
              <a:rPr lang="en-GB" sz="12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Denial of service is typically accomplished by flooding the targeted machine or resource with requests in an attempt to overload systems and prevent some or all legitimate requests from being fulfilled.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A DoS attack is like a group of people crowding the entry door of a shop, making it hard for legitimate customers to enter, thus disrupting trade.</a:t>
            </a:r>
            <a:endParaRPr lang="en-GB" sz="14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pPr>
            <a:r>
              <a:rPr lang="en-GB" sz="1200" b="1" u="sng" dirty="0">
                <a:solidFill>
                  <a:srgbClr val="000000"/>
                </a:solidFill>
                <a:effectLst/>
                <a:latin typeface="Calibri" panose="020F0502020204030204" pitchFamily="34" charset="0"/>
                <a:ea typeface="Times New Roman" panose="02020603050405020304" pitchFamily="18" charset="0"/>
              </a:rPr>
              <a:t>Browser hijacking</a:t>
            </a:r>
            <a:r>
              <a:rPr lang="en-GB" sz="1200" dirty="0">
                <a:solidFill>
                  <a:srgbClr val="000000"/>
                </a:solidFill>
                <a:effectLst/>
                <a:latin typeface="Calibri" panose="020F0502020204030204" pitchFamily="34" charset="0"/>
                <a:ea typeface="Times New Roman" panose="02020603050405020304" pitchFamily="18" charset="0"/>
              </a:rPr>
              <a:t> is a form of </a:t>
            </a:r>
            <a:r>
              <a:rPr lang="en-GB" sz="1200" u="sng" dirty="0">
                <a:solidFill>
                  <a:srgbClr val="000000"/>
                </a:solidFill>
                <a:effectLst/>
                <a:latin typeface="Calibri" panose="020F0502020204030204" pitchFamily="34" charset="0"/>
                <a:ea typeface="Times New Roman" panose="02020603050405020304" pitchFamily="18" charset="0"/>
                <a:hlinkClick r:id="rId29" tooltip="Potentially unwanted program"/>
              </a:rPr>
              <a:t>unwanted software</a:t>
            </a:r>
            <a:r>
              <a:rPr lang="en-GB" sz="1200" dirty="0">
                <a:solidFill>
                  <a:srgbClr val="000000"/>
                </a:solidFill>
                <a:effectLst/>
                <a:latin typeface="Calibri" panose="020F0502020204030204" pitchFamily="34" charset="0"/>
                <a:ea typeface="Times New Roman" panose="02020603050405020304" pitchFamily="18" charset="0"/>
              </a:rPr>
              <a:t> that modifies a </a:t>
            </a:r>
            <a:r>
              <a:rPr lang="en-GB" sz="1200" u="sng" dirty="0">
                <a:solidFill>
                  <a:srgbClr val="000000"/>
                </a:solidFill>
                <a:effectLst/>
                <a:latin typeface="Calibri" panose="020F0502020204030204" pitchFamily="34" charset="0"/>
                <a:ea typeface="Times New Roman" panose="02020603050405020304" pitchFamily="18" charset="0"/>
                <a:hlinkClick r:id="rId30" tooltip="Web browser"/>
              </a:rPr>
              <a:t>web browser</a:t>
            </a:r>
            <a:r>
              <a:rPr lang="en-GB" sz="1200" dirty="0">
                <a:solidFill>
                  <a:srgbClr val="000000"/>
                </a:solidFill>
                <a:effectLst/>
                <a:latin typeface="Calibri" panose="020F0502020204030204" pitchFamily="34" charset="0"/>
                <a:ea typeface="Times New Roman" panose="02020603050405020304" pitchFamily="18" charset="0"/>
              </a:rPr>
              <a:t>'s settings without a user's permission, to inject unwanted advertising into the user's browser. A browser hijacker may replace the existing </a:t>
            </a:r>
            <a:r>
              <a:rPr lang="en-GB" sz="1200" u="sng" dirty="0">
                <a:solidFill>
                  <a:srgbClr val="000000"/>
                </a:solidFill>
                <a:effectLst/>
                <a:latin typeface="Calibri" panose="020F0502020204030204" pitchFamily="34" charset="0"/>
                <a:ea typeface="Times New Roman" panose="02020603050405020304" pitchFamily="18" charset="0"/>
                <a:hlinkClick r:id="rId31" tooltip="Home page"/>
              </a:rPr>
              <a:t>home page</a:t>
            </a:r>
            <a:r>
              <a:rPr lang="en-GB" sz="1200" dirty="0">
                <a:solidFill>
                  <a:srgbClr val="000000"/>
                </a:solidFill>
                <a:effectLst/>
                <a:latin typeface="Calibri" panose="020F0502020204030204" pitchFamily="34" charset="0"/>
                <a:ea typeface="Times New Roman" panose="02020603050405020304" pitchFamily="18" charset="0"/>
              </a:rPr>
              <a:t>, error page, or </a:t>
            </a:r>
            <a:r>
              <a:rPr lang="en-GB" sz="1200" u="sng" dirty="0">
                <a:solidFill>
                  <a:srgbClr val="000000"/>
                </a:solidFill>
                <a:effectLst/>
                <a:latin typeface="Calibri" panose="020F0502020204030204" pitchFamily="34" charset="0"/>
                <a:ea typeface="Times New Roman" panose="02020603050405020304" pitchFamily="18" charset="0"/>
                <a:hlinkClick r:id="rId32" tooltip="Search engine"/>
              </a:rPr>
              <a:t>search engine</a:t>
            </a:r>
            <a:r>
              <a:rPr lang="en-GB" sz="1200" dirty="0">
                <a:solidFill>
                  <a:srgbClr val="000000"/>
                </a:solidFill>
                <a:effectLst/>
                <a:latin typeface="Calibri" panose="020F0502020204030204" pitchFamily="34" charset="0"/>
                <a:ea typeface="Times New Roman" panose="02020603050405020304" pitchFamily="18" charset="0"/>
              </a:rPr>
              <a:t> with its own. These are generally used to force </a:t>
            </a:r>
            <a:r>
              <a:rPr lang="en-GB" sz="1200" u="sng" dirty="0">
                <a:solidFill>
                  <a:srgbClr val="000000"/>
                </a:solidFill>
                <a:effectLst/>
                <a:latin typeface="Calibri" panose="020F0502020204030204" pitchFamily="34" charset="0"/>
                <a:ea typeface="Times New Roman" panose="02020603050405020304" pitchFamily="18" charset="0"/>
                <a:hlinkClick r:id="rId33" tooltip="Hit (Internet)"/>
              </a:rPr>
              <a:t>hits</a:t>
            </a:r>
            <a:r>
              <a:rPr lang="en-GB" sz="1200" dirty="0">
                <a:solidFill>
                  <a:srgbClr val="000000"/>
                </a:solidFill>
                <a:effectLst/>
                <a:latin typeface="Calibri" panose="020F0502020204030204" pitchFamily="34" charset="0"/>
                <a:ea typeface="Times New Roman" panose="02020603050405020304" pitchFamily="18" charset="0"/>
              </a:rPr>
              <a:t> to a particular </a:t>
            </a:r>
            <a:r>
              <a:rPr lang="en-GB" sz="1200" u="sng" dirty="0">
                <a:solidFill>
                  <a:srgbClr val="000000"/>
                </a:solidFill>
                <a:effectLst/>
                <a:latin typeface="Calibri" panose="020F0502020204030204" pitchFamily="34" charset="0"/>
                <a:ea typeface="Times New Roman" panose="02020603050405020304" pitchFamily="18" charset="0"/>
                <a:hlinkClick r:id="rId34" tooltip="Website"/>
              </a:rPr>
              <a:t>website</a:t>
            </a:r>
            <a:r>
              <a:rPr lang="en-GB" sz="1200" dirty="0">
                <a:solidFill>
                  <a:srgbClr val="000000"/>
                </a:solidFill>
                <a:effectLst/>
                <a:latin typeface="Calibri" panose="020F0502020204030204" pitchFamily="34" charset="0"/>
                <a:ea typeface="Times New Roman" panose="02020603050405020304" pitchFamily="18" charset="0"/>
              </a:rPr>
              <a:t>, increasing its </a:t>
            </a:r>
            <a:r>
              <a:rPr lang="en-GB" sz="1200" u="sng" dirty="0">
                <a:solidFill>
                  <a:srgbClr val="000000"/>
                </a:solidFill>
                <a:effectLst/>
                <a:latin typeface="Calibri" panose="020F0502020204030204" pitchFamily="34" charset="0"/>
                <a:ea typeface="Times New Roman" panose="02020603050405020304" pitchFamily="18" charset="0"/>
                <a:hlinkClick r:id="rId35" tooltip="Online advertising"/>
              </a:rPr>
              <a:t>advertising</a:t>
            </a:r>
            <a:r>
              <a:rPr lang="en-GB" sz="1200" dirty="0">
                <a:solidFill>
                  <a:srgbClr val="000000"/>
                </a:solidFill>
                <a:effectLst/>
                <a:latin typeface="Calibri" panose="020F0502020204030204" pitchFamily="34" charset="0"/>
                <a:ea typeface="Times New Roman" panose="02020603050405020304" pitchFamily="18" charset="0"/>
              </a:rPr>
              <a:t> revenue.</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Some browser hijackers also contain </a:t>
            </a:r>
            <a:r>
              <a:rPr lang="en-GB" sz="1200" u="sng" dirty="0">
                <a:solidFill>
                  <a:srgbClr val="000000"/>
                </a:solidFill>
                <a:effectLst/>
                <a:latin typeface="Calibri" panose="020F0502020204030204" pitchFamily="34" charset="0"/>
                <a:ea typeface="Times New Roman" panose="02020603050405020304" pitchFamily="18" charset="0"/>
                <a:hlinkClick r:id="rId36" tooltip="Spyware"/>
              </a:rPr>
              <a:t>spyware</a:t>
            </a:r>
            <a:r>
              <a:rPr lang="en-GB" sz="1200" dirty="0">
                <a:solidFill>
                  <a:srgbClr val="000000"/>
                </a:solidFill>
                <a:effectLst/>
                <a:latin typeface="Calibri" panose="020F0502020204030204" pitchFamily="34" charset="0"/>
                <a:ea typeface="Times New Roman" panose="02020603050405020304" pitchFamily="18" charset="0"/>
              </a:rPr>
              <a:t>, for example, some install a </a:t>
            </a:r>
            <a:r>
              <a:rPr lang="en-GB" sz="1200" u="sng" dirty="0">
                <a:solidFill>
                  <a:srgbClr val="000000"/>
                </a:solidFill>
                <a:effectLst/>
                <a:latin typeface="Calibri" panose="020F0502020204030204" pitchFamily="34" charset="0"/>
                <a:ea typeface="Times New Roman" panose="02020603050405020304" pitchFamily="18" charset="0"/>
                <a:hlinkClick r:id="rId37" tooltip="Keylogger"/>
              </a:rPr>
              <a:t>software keylogger</a:t>
            </a:r>
            <a:r>
              <a:rPr lang="en-GB" sz="1200" dirty="0">
                <a:solidFill>
                  <a:srgbClr val="000000"/>
                </a:solidFill>
                <a:effectLst/>
                <a:latin typeface="Calibri" panose="020F0502020204030204" pitchFamily="34" charset="0"/>
                <a:ea typeface="Times New Roman" panose="02020603050405020304" pitchFamily="18" charset="0"/>
              </a:rPr>
              <a:t> to gather information such as banking and e-mail details. Some browser hijackers can also damage the </a:t>
            </a:r>
            <a:r>
              <a:rPr lang="en-GB" sz="1200" u="sng" dirty="0">
                <a:solidFill>
                  <a:srgbClr val="000000"/>
                </a:solidFill>
                <a:effectLst/>
                <a:latin typeface="Calibri" panose="020F0502020204030204" pitchFamily="34" charset="0"/>
                <a:ea typeface="Times New Roman" panose="02020603050405020304" pitchFamily="18" charset="0"/>
                <a:hlinkClick r:id="rId38" tooltip="Windows Registry"/>
              </a:rPr>
              <a:t>registry</a:t>
            </a:r>
            <a:r>
              <a:rPr lang="en-GB" sz="1200" dirty="0">
                <a:solidFill>
                  <a:srgbClr val="000000"/>
                </a:solidFill>
                <a:effectLst/>
                <a:latin typeface="Calibri" panose="020F0502020204030204" pitchFamily="34" charset="0"/>
                <a:ea typeface="Times New Roman" panose="02020603050405020304" pitchFamily="18" charset="0"/>
              </a:rPr>
              <a:t> on </a:t>
            </a:r>
            <a:r>
              <a:rPr lang="en-GB" sz="1200" u="sng" dirty="0">
                <a:solidFill>
                  <a:srgbClr val="000000"/>
                </a:solidFill>
                <a:effectLst/>
                <a:latin typeface="Calibri" panose="020F0502020204030204" pitchFamily="34" charset="0"/>
                <a:ea typeface="Times New Roman" panose="02020603050405020304" pitchFamily="18" charset="0"/>
                <a:hlinkClick r:id="rId39" tooltip="Microsoft Windows"/>
              </a:rPr>
              <a:t>Windows systems</a:t>
            </a:r>
            <a:r>
              <a:rPr lang="en-GB" sz="1200" dirty="0">
                <a:solidFill>
                  <a:srgbClr val="000000"/>
                </a:solidFill>
                <a:effectLst/>
                <a:latin typeface="Calibri" panose="020F0502020204030204" pitchFamily="34" charset="0"/>
                <a:ea typeface="Times New Roman" panose="02020603050405020304" pitchFamily="18" charset="0"/>
              </a:rPr>
              <a:t>, often permanently.</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There are several methods that browser hijackers use to gain entry to an operating system. Email attachments and files downloaded through suspicious websites are a common tactic. </a:t>
            </a:r>
            <a:endParaRPr lang="en-GB" sz="14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pPr>
            <a:r>
              <a:rPr lang="en-GB" sz="1200" b="1" u="sng" dirty="0">
                <a:solidFill>
                  <a:srgbClr val="000000"/>
                </a:solidFill>
                <a:effectLst/>
                <a:latin typeface="Calibri" panose="020F0502020204030204" pitchFamily="34" charset="0"/>
                <a:ea typeface="Times New Roman" panose="02020603050405020304" pitchFamily="18" charset="0"/>
              </a:rPr>
              <a:t>Ransomware</a:t>
            </a:r>
            <a:r>
              <a:rPr lang="en-GB" sz="1200" dirty="0">
                <a:solidFill>
                  <a:srgbClr val="000000"/>
                </a:solidFill>
                <a:effectLst/>
                <a:latin typeface="Calibri" panose="020F0502020204030204" pitchFamily="34" charset="0"/>
                <a:ea typeface="Times New Roman" panose="02020603050405020304" pitchFamily="18" charset="0"/>
              </a:rPr>
              <a:t> is a type of </a:t>
            </a:r>
            <a:r>
              <a:rPr lang="en-GB" sz="1200" u="sng" dirty="0">
                <a:solidFill>
                  <a:srgbClr val="000000"/>
                </a:solidFill>
                <a:effectLst/>
                <a:latin typeface="Calibri" panose="020F0502020204030204" pitchFamily="34" charset="0"/>
                <a:ea typeface="Times New Roman" panose="02020603050405020304" pitchFamily="18" charset="0"/>
                <a:hlinkClick r:id="rId40" tooltip="Malware"/>
              </a:rPr>
              <a:t>malware</a:t>
            </a:r>
            <a:r>
              <a:rPr lang="en-GB" sz="1200" dirty="0">
                <a:solidFill>
                  <a:srgbClr val="000000"/>
                </a:solidFill>
                <a:effectLst/>
                <a:latin typeface="Calibri" panose="020F0502020204030204" pitchFamily="34" charset="0"/>
                <a:ea typeface="Times New Roman" panose="02020603050405020304" pitchFamily="18" charset="0"/>
              </a:rPr>
              <a:t> that threatens to publish the victim's </a:t>
            </a:r>
            <a:r>
              <a:rPr lang="en-GB" sz="1200" u="sng" dirty="0">
                <a:solidFill>
                  <a:srgbClr val="000000"/>
                </a:solidFill>
                <a:effectLst/>
                <a:latin typeface="Calibri" panose="020F0502020204030204" pitchFamily="34" charset="0"/>
                <a:ea typeface="Times New Roman" panose="02020603050405020304" pitchFamily="18" charset="0"/>
                <a:hlinkClick r:id="rId22" tooltip="Personal data"/>
              </a:rPr>
              <a:t>data</a:t>
            </a:r>
            <a:r>
              <a:rPr lang="en-GB" sz="1200" dirty="0">
                <a:solidFill>
                  <a:srgbClr val="000000"/>
                </a:solidFill>
                <a:effectLst/>
                <a:latin typeface="Calibri" panose="020F0502020204030204" pitchFamily="34" charset="0"/>
                <a:ea typeface="Times New Roman" panose="02020603050405020304" pitchFamily="18" charset="0"/>
              </a:rPr>
              <a:t> or block access to it unless a </a:t>
            </a:r>
            <a:r>
              <a:rPr lang="en-GB" sz="1200" u="sng" dirty="0">
                <a:solidFill>
                  <a:srgbClr val="000000"/>
                </a:solidFill>
                <a:effectLst/>
                <a:latin typeface="Calibri" panose="020F0502020204030204" pitchFamily="34" charset="0"/>
                <a:ea typeface="Times New Roman" panose="02020603050405020304" pitchFamily="18" charset="0"/>
                <a:hlinkClick r:id="rId41" tooltip="Ransom"/>
              </a:rPr>
              <a:t>ransom</a:t>
            </a:r>
            <a:r>
              <a:rPr lang="en-GB" sz="1200" dirty="0">
                <a:solidFill>
                  <a:srgbClr val="000000"/>
                </a:solidFill>
                <a:effectLst/>
                <a:latin typeface="Calibri" panose="020F0502020204030204" pitchFamily="34" charset="0"/>
                <a:ea typeface="Times New Roman" panose="02020603050405020304" pitchFamily="18" charset="0"/>
              </a:rPr>
              <a:t> is paid.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While some simple ransomware may lock the system in a way which is not difficult for a knowledgeable person to reverse, more advanced malware uses a technique called </a:t>
            </a:r>
            <a:r>
              <a:rPr lang="en-GB" sz="1200" dirty="0" err="1">
                <a:solidFill>
                  <a:srgbClr val="000000"/>
                </a:solidFill>
                <a:effectLst/>
                <a:latin typeface="Calibri" panose="020F0502020204030204" pitchFamily="34" charset="0"/>
                <a:ea typeface="Times New Roman" panose="02020603050405020304" pitchFamily="18" charset="0"/>
              </a:rPr>
              <a:t>cryptoviral</a:t>
            </a:r>
            <a:r>
              <a:rPr lang="en-GB" sz="1200" dirty="0">
                <a:solidFill>
                  <a:srgbClr val="000000"/>
                </a:solidFill>
                <a:effectLst/>
                <a:latin typeface="Calibri" panose="020F0502020204030204" pitchFamily="34" charset="0"/>
                <a:ea typeface="Times New Roman" panose="02020603050405020304" pitchFamily="18" charset="0"/>
              </a:rPr>
              <a:t> extortion, in which it </a:t>
            </a:r>
            <a:r>
              <a:rPr lang="en-GB" sz="1200" u="sng" dirty="0">
                <a:solidFill>
                  <a:srgbClr val="000000"/>
                </a:solidFill>
                <a:effectLst/>
                <a:latin typeface="Calibri" panose="020F0502020204030204" pitchFamily="34" charset="0"/>
                <a:ea typeface="Times New Roman" panose="02020603050405020304" pitchFamily="18" charset="0"/>
                <a:hlinkClick r:id="rId42" tooltip="Encrypts"/>
              </a:rPr>
              <a:t>encrypts</a:t>
            </a:r>
            <a:r>
              <a:rPr lang="en-GB" sz="1200" dirty="0">
                <a:solidFill>
                  <a:srgbClr val="000000"/>
                </a:solidFill>
                <a:effectLst/>
                <a:latin typeface="Calibri" panose="020F0502020204030204" pitchFamily="34" charset="0"/>
                <a:ea typeface="Times New Roman" panose="02020603050405020304" pitchFamily="18" charset="0"/>
              </a:rPr>
              <a:t> the victim's files, making them inaccessible, and demands a ransom payment to decrypt them.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Ransomware attacks are typically carried out using a </a:t>
            </a:r>
            <a:r>
              <a:rPr lang="en-GB" sz="1200" u="sng" dirty="0">
                <a:solidFill>
                  <a:srgbClr val="000000"/>
                </a:solidFill>
                <a:effectLst/>
                <a:latin typeface="Calibri" panose="020F0502020204030204" pitchFamily="34" charset="0"/>
                <a:ea typeface="Times New Roman" panose="02020603050405020304" pitchFamily="18" charset="0"/>
                <a:hlinkClick r:id="rId10" tooltip="Trojan horse (computing)"/>
              </a:rPr>
              <a:t>Trojan</a:t>
            </a:r>
            <a:r>
              <a:rPr lang="en-GB" sz="1200" dirty="0">
                <a:solidFill>
                  <a:srgbClr val="000000"/>
                </a:solidFill>
                <a:effectLst/>
                <a:latin typeface="Calibri" panose="020F0502020204030204" pitchFamily="34" charset="0"/>
                <a:ea typeface="Times New Roman" panose="02020603050405020304" pitchFamily="18" charset="0"/>
              </a:rPr>
              <a:t> that is disguised as a legitimate file that the user is tricked into downloading or opening when it arrives as an email attachment. </a:t>
            </a:r>
            <a:endParaRPr lang="en-GB" sz="14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360"/>
              </a:spcBef>
              <a:spcAft>
                <a:spcPts val="800"/>
              </a:spcAft>
            </a:pPr>
            <a:r>
              <a:rPr lang="en-GB" sz="1200" b="1" u="sng"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Data manipulation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Informally called "fudging the data," this practice includes selective reporting and simply making up false data.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Data manipulation is a serious issue.  Missing data can adversely affect the validity of statistical analysis.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Calibri" panose="020F0502020204030204" pitchFamily="34" charset="0"/>
              </a:rPr>
              <a:t>And lastly….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A </a:t>
            </a:r>
            <a:r>
              <a:rPr lang="en-GB" sz="1200" b="1" u="sng" dirty="0">
                <a:solidFill>
                  <a:srgbClr val="000000"/>
                </a:solidFill>
                <a:effectLst/>
                <a:latin typeface="Calibri" panose="020F0502020204030204" pitchFamily="34" charset="0"/>
                <a:ea typeface="Times New Roman" panose="02020603050405020304" pitchFamily="18" charset="0"/>
              </a:rPr>
              <a:t>cryptocurrency </a:t>
            </a:r>
            <a:r>
              <a:rPr lang="en-GB" sz="1200" dirty="0">
                <a:solidFill>
                  <a:srgbClr val="000000"/>
                </a:solidFill>
                <a:effectLst/>
                <a:latin typeface="Calibri" panose="020F0502020204030204" pitchFamily="34" charset="0"/>
                <a:ea typeface="Times New Roman" panose="02020603050405020304" pitchFamily="18" charset="0"/>
              </a:rPr>
              <a:t>(or crypto currency) is a digital asset designed to work as a </a:t>
            </a:r>
            <a:r>
              <a:rPr lang="en-GB" sz="1200" u="sng" dirty="0">
                <a:solidFill>
                  <a:srgbClr val="000000"/>
                </a:solidFill>
                <a:effectLst/>
                <a:latin typeface="Calibri" panose="020F0502020204030204" pitchFamily="34" charset="0"/>
                <a:ea typeface="Times New Roman" panose="02020603050405020304" pitchFamily="18" charset="0"/>
                <a:hlinkClick r:id="rId43" tooltip="Medium of exchange"/>
              </a:rPr>
              <a:t>medium of exchange</a:t>
            </a:r>
            <a:r>
              <a:rPr lang="en-GB" sz="12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It typically does not exist in physical form (like paper money) and is typically not issued by a central authority. Cryptocurrencies typically use </a:t>
            </a:r>
            <a:r>
              <a:rPr lang="en-GB" sz="1200" u="sng" dirty="0">
                <a:solidFill>
                  <a:srgbClr val="000000"/>
                </a:solidFill>
                <a:effectLst/>
                <a:latin typeface="Calibri" panose="020F0502020204030204" pitchFamily="34" charset="0"/>
                <a:ea typeface="Times New Roman" panose="02020603050405020304" pitchFamily="18" charset="0"/>
                <a:hlinkClick r:id="rId44" tooltip="Decentralization"/>
              </a:rPr>
              <a:t>decentralized control</a:t>
            </a:r>
            <a:r>
              <a:rPr lang="en-GB" sz="1200" dirty="0">
                <a:solidFill>
                  <a:srgbClr val="000000"/>
                </a:solidFill>
                <a:effectLst/>
                <a:latin typeface="Calibri" panose="020F0502020204030204" pitchFamily="34" charset="0"/>
                <a:ea typeface="Times New Roman" panose="02020603050405020304" pitchFamily="18" charset="0"/>
              </a:rPr>
              <a:t> as opposed to centralized </a:t>
            </a:r>
            <a:r>
              <a:rPr lang="en-GB" sz="1200" u="sng" dirty="0">
                <a:solidFill>
                  <a:srgbClr val="000000"/>
                </a:solidFill>
                <a:effectLst/>
                <a:latin typeface="Calibri" panose="020F0502020204030204" pitchFamily="34" charset="0"/>
                <a:ea typeface="Times New Roman" panose="02020603050405020304" pitchFamily="18" charset="0"/>
                <a:hlinkClick r:id="rId45" tooltip="Digital currency"/>
              </a:rPr>
              <a:t>digital currency</a:t>
            </a:r>
            <a:r>
              <a:rPr lang="en-GB" sz="1200" dirty="0">
                <a:solidFill>
                  <a:srgbClr val="000000"/>
                </a:solidFill>
                <a:effectLst/>
                <a:latin typeface="Calibri" panose="020F0502020204030204" pitchFamily="34" charset="0"/>
                <a:ea typeface="Times New Roman" panose="02020603050405020304" pitchFamily="18" charset="0"/>
              </a:rPr>
              <a:t> and </a:t>
            </a:r>
            <a:r>
              <a:rPr lang="en-GB" sz="1200" u="sng" dirty="0">
                <a:solidFill>
                  <a:srgbClr val="000000"/>
                </a:solidFill>
                <a:effectLst/>
                <a:latin typeface="Calibri" panose="020F0502020204030204" pitchFamily="34" charset="0"/>
                <a:ea typeface="Times New Roman" panose="02020603050405020304" pitchFamily="18" charset="0"/>
                <a:hlinkClick r:id="rId46" tooltip="Central bank"/>
              </a:rPr>
              <a:t>central banking</a:t>
            </a:r>
            <a:r>
              <a:rPr lang="en-GB" sz="1200" dirty="0">
                <a:solidFill>
                  <a:srgbClr val="000000"/>
                </a:solidFill>
                <a:effectLst/>
                <a:latin typeface="Calibri" panose="020F0502020204030204" pitchFamily="34" charset="0"/>
                <a:ea typeface="Times New Roman" panose="02020603050405020304" pitchFamily="18" charset="0"/>
              </a:rPr>
              <a:t> systems. When a cryptocurrency is minted or created prior to being issued by a single issuer, it is generally considered centralized.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dirty="0">
                <a:solidFill>
                  <a:srgbClr val="000000"/>
                </a:solidFill>
                <a:effectLst/>
                <a:latin typeface="Calibri" panose="020F0502020204030204" pitchFamily="34" charset="0"/>
                <a:ea typeface="Times New Roman" panose="02020603050405020304" pitchFamily="18" charset="0"/>
              </a:rPr>
              <a:t>Each cryptocurrency works through </a:t>
            </a:r>
            <a:r>
              <a:rPr lang="en-GB" sz="1200" u="sng" dirty="0">
                <a:solidFill>
                  <a:srgbClr val="000000"/>
                </a:solidFill>
                <a:effectLst/>
                <a:latin typeface="Calibri" panose="020F0502020204030204" pitchFamily="34" charset="0"/>
                <a:ea typeface="Times New Roman" panose="02020603050405020304" pitchFamily="18" charset="0"/>
                <a:hlinkClick r:id="rId47" tooltip="Distributed ledger"/>
              </a:rPr>
              <a:t>distributed ledger</a:t>
            </a:r>
            <a:r>
              <a:rPr lang="en-GB" sz="1200" dirty="0">
                <a:solidFill>
                  <a:srgbClr val="000000"/>
                </a:solidFill>
                <a:effectLst/>
                <a:latin typeface="Calibri" panose="020F0502020204030204" pitchFamily="34" charset="0"/>
                <a:ea typeface="Times New Roman" panose="02020603050405020304" pitchFamily="18" charset="0"/>
              </a:rPr>
              <a:t> technology, typically a </a:t>
            </a:r>
            <a:r>
              <a:rPr lang="en-GB" sz="1200" u="sng" dirty="0" err="1">
                <a:solidFill>
                  <a:srgbClr val="000000"/>
                </a:solidFill>
                <a:effectLst/>
                <a:latin typeface="Calibri" panose="020F0502020204030204" pitchFamily="34" charset="0"/>
                <a:ea typeface="Times New Roman" panose="02020603050405020304" pitchFamily="18" charset="0"/>
                <a:hlinkClick r:id="rId48" tooltip="Blockchain"/>
              </a:rPr>
              <a:t>blockchain</a:t>
            </a:r>
            <a:r>
              <a:rPr lang="en-GB" sz="1200" dirty="0" err="1">
                <a:solidFill>
                  <a:srgbClr val="000000"/>
                </a:solidFill>
                <a:effectLst/>
                <a:latin typeface="Calibri" panose="020F0502020204030204" pitchFamily="34" charset="0"/>
                <a:ea typeface="Times New Roman" panose="02020603050405020304" pitchFamily="18" charset="0"/>
              </a:rPr>
              <a:t>,that</a:t>
            </a:r>
            <a:r>
              <a:rPr lang="en-GB" sz="1200" dirty="0">
                <a:solidFill>
                  <a:srgbClr val="000000"/>
                </a:solidFill>
                <a:effectLst/>
                <a:latin typeface="Calibri" panose="020F0502020204030204" pitchFamily="34" charset="0"/>
                <a:ea typeface="Times New Roman" panose="02020603050405020304" pitchFamily="18" charset="0"/>
              </a:rPr>
              <a:t> serves as a public financial transaction database. </a:t>
            </a:r>
            <a:endParaRPr lang="en-GB" sz="1400" dirty="0">
              <a:effectLst/>
              <a:latin typeface="Times New Roman" panose="02020603050405020304" pitchFamily="18" charset="0"/>
              <a:ea typeface="Times New Roman" panose="02020603050405020304" pitchFamily="18" charset="0"/>
            </a:endParaRPr>
          </a:p>
          <a:p>
            <a:pPr>
              <a:spcBef>
                <a:spcPts val="600"/>
              </a:spcBef>
              <a:spcAft>
                <a:spcPts val="600"/>
              </a:spcAft>
            </a:pPr>
            <a:r>
              <a:rPr lang="en-GB" sz="1200" u="sng" dirty="0">
                <a:solidFill>
                  <a:srgbClr val="000000"/>
                </a:solidFill>
                <a:effectLst/>
                <a:latin typeface="Calibri" panose="020F0502020204030204" pitchFamily="34" charset="0"/>
                <a:ea typeface="Times New Roman" panose="02020603050405020304" pitchFamily="18" charset="0"/>
                <a:hlinkClick r:id="rId49" tooltip="Bitcoin"/>
              </a:rPr>
              <a:t>Bitcoin</a:t>
            </a:r>
            <a:r>
              <a:rPr lang="en-GB" sz="1200" dirty="0">
                <a:solidFill>
                  <a:srgbClr val="000000"/>
                </a:solidFill>
                <a:effectLst/>
                <a:latin typeface="Calibri" panose="020F0502020204030204" pitchFamily="34" charset="0"/>
                <a:ea typeface="Times New Roman" panose="02020603050405020304" pitchFamily="18" charset="0"/>
              </a:rPr>
              <a:t>, first released as open-source software in 2009, is the first cryptocurrency. Since the release of bitcoin, over 6,000 </a:t>
            </a:r>
            <a:r>
              <a:rPr lang="en-GB" sz="1200" i="1" dirty="0">
                <a:solidFill>
                  <a:srgbClr val="000000"/>
                </a:solidFill>
                <a:effectLst/>
                <a:latin typeface="Calibri" panose="020F0502020204030204" pitchFamily="34" charset="0"/>
                <a:ea typeface="Times New Roman" panose="02020603050405020304" pitchFamily="18" charset="0"/>
              </a:rPr>
              <a:t>altcoins</a:t>
            </a:r>
            <a:r>
              <a:rPr lang="en-GB" sz="1200" dirty="0">
                <a:solidFill>
                  <a:srgbClr val="000000"/>
                </a:solidFill>
                <a:effectLst/>
                <a:latin typeface="Calibri" panose="020F0502020204030204" pitchFamily="34" charset="0"/>
                <a:ea typeface="Times New Roman" panose="02020603050405020304" pitchFamily="18" charset="0"/>
              </a:rPr>
              <a:t> (alternative variants of bitcoin, or other cryptocurrencies) have been created.</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11721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Cyber crime continues to rise in scale, affecting essential services, businesses and private individuals alike. Cyber crime costs the UK billions of pounds, causes untold damage, and threatens national security.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spc="-4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What Are the Consequences of Cybercrime?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Now that you know what cybercrime is, you may be wondering what the point of it is.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And, as with most kinds of crime, the point is money. In some of these crimes (such as file hijacking), it’s obvious to see where the money is coming from. But other crimes are sneakier. Any crime that is used to get personal information from you is designed to aid identity theft. This is when someone pretends to be you in order to get money. This could be as simple as getting your banking password and clearing out your bank account. Or as complex as collecting enough personal information about you that the hacker can then open credit cards or apply for loans in your name.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b="1" spc="-4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How Bad is the Problem?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Each year the UK Office for National Statistics (</a:t>
            </a:r>
            <a:r>
              <a:rPr lang="en-GB" sz="1800" u="none" strike="noStrike" spc="-40" dirty="0">
                <a:solidFill>
                  <a:srgbClr val="47A32A"/>
                </a:solidFill>
                <a:effectLst/>
                <a:latin typeface="Calibri" panose="020F0502020204030204" pitchFamily="34" charset="0"/>
                <a:ea typeface="Times New Roman" panose="02020603050405020304" pitchFamily="18" charset="0"/>
                <a:cs typeface="Calibri" panose="020F0502020204030204" pitchFamily="34" charset="0"/>
                <a:hlinkClick r:id="rId3"/>
              </a:rPr>
              <a:t>ONS</a:t>
            </a: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releases a Crime Survey for England and Wales. In the mo</a:t>
            </a:r>
            <a:r>
              <a:rPr lang="en-GB" sz="1800" spc="-4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 </a:t>
            </a:r>
            <a:r>
              <a:rPr lang="en-GB" sz="1800" u="none" strike="noStrike" spc="-4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hlinkClick r:id="rId4"/>
              </a:rPr>
              <a:t>recent survey</a:t>
            </a:r>
            <a:r>
              <a:rPr lang="en-GB" sz="1800" spc="-4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the </a:t>
            </a: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ONS estimates that around 4.5 million cybercrimes were committed in England and Wales during that twelve month period.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Of those, around 3.24 million were fraud offences, and about 1.23 million were related to computer misuse (encompassing child pornography and hacking).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When it comes to businesses, the </a:t>
            </a:r>
            <a:r>
              <a:rPr lang="en-GB" sz="1800" spc="-40" dirty="0">
                <a:solidFill>
                  <a:srgbClr val="47A32A"/>
                </a:solidFill>
                <a:effectLst/>
                <a:latin typeface="Calibri" panose="020F0502020204030204" pitchFamily="34" charset="0"/>
                <a:ea typeface="Times New Roman" panose="02020603050405020304" pitchFamily="18" charset="0"/>
                <a:cs typeface="Calibri" panose="020F0502020204030204" pitchFamily="34" charset="0"/>
                <a:hlinkClick r:id="rId5"/>
              </a:rPr>
              <a:t>2018 Cyber Security Breaches Survey</a:t>
            </a: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estimates that two in five businesses have been subject to some kind of cybercrime within the past twelve months. There is an average cost of around </a:t>
            </a:r>
            <a:r>
              <a:rPr lang="en-GB" sz="1800" spc="-40" dirty="0">
                <a:solidFill>
                  <a:srgbClr val="47A32A"/>
                </a:solidFill>
                <a:effectLst/>
                <a:latin typeface="Calibri" panose="020F0502020204030204" pitchFamily="34" charset="0"/>
                <a:ea typeface="Times New Roman" panose="02020603050405020304" pitchFamily="18" charset="0"/>
                <a:cs typeface="Calibri" panose="020F0502020204030204" pitchFamily="34" charset="0"/>
                <a:hlinkClick r:id="rId6"/>
              </a:rPr>
              <a:t>£3000</a:t>
            </a: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per business per cybercrime, which adds up to billions of pounds, not to mention the personal costs of consumers losing data or becoming victims of fraud.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b="1" spc="-4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What Does All This Mean?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The upshot of all the above statistics is that cybercrime is a problem in the UK. If 17 million people were affected by cybercrime in 2017, that means that 25% of UK residents have been a computer crime victim.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That gives you a one in four chance of somehow being affected by cybercrime.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You are </a:t>
            </a:r>
            <a:r>
              <a:rPr lang="en-GB" sz="1800" spc="-40" dirty="0">
                <a:solidFill>
                  <a:srgbClr val="47A32A"/>
                </a:solidFill>
                <a:effectLst/>
                <a:latin typeface="Calibri" panose="020F0502020204030204" pitchFamily="34" charset="0"/>
                <a:ea typeface="Times New Roman" panose="02020603050405020304" pitchFamily="18" charset="0"/>
                <a:cs typeface="Calibri" panose="020F0502020204030204" pitchFamily="34" charset="0"/>
                <a:hlinkClick r:id="rId7"/>
              </a:rPr>
              <a:t>ten times</a:t>
            </a: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more likely to be the victim of cybercrime than you are to be the victim of someone stealing from your person (a pickpocket, perhaps), and thirty-five times more likely to be affected by cybercrime than physical robbery.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Bef>
                <a:spcPts val="2250"/>
              </a:spcBef>
              <a:spcAft>
                <a:spcPts val="1500"/>
              </a:spcAft>
            </a:pPr>
            <a:r>
              <a:rPr lang="en-GB" sz="1800" b="1" spc="-4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15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Adults aged between 35 and 44 are slightly more likely to be victims of cybercrime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15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15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15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Households with incomes of more than £50,000 per year have a slightly higher risk than those below that threshold. This could be due to the fact that more affluent households tend to have more internet-connected devices, however.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15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Managers and professionals such as doctors and lawyers have a slightly higher chance of being victims of cybercrimes.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1500"/>
              </a:spcAft>
            </a:pPr>
            <a:r>
              <a:rPr lang="en-GB" sz="1800" spc="-40" dirty="0">
                <a:solidFill>
                  <a:srgbClr val="444444"/>
                </a:solidFill>
                <a:effectLst/>
                <a:latin typeface="Calibri" panose="020F0502020204030204" pitchFamily="34" charset="0"/>
                <a:ea typeface="Times New Roman" panose="02020603050405020304" pitchFamily="18" charset="0"/>
                <a:cs typeface="Calibri" panose="020F0502020204030204" pitchFamily="34" charset="0"/>
              </a:rPr>
              <a:t>Residents of more affluent areas tend to be more likely to become victims of cybercrimes than those in more deprived areas. Again though, this could be due to the fact that more affluent residents tend to have more internet-connected devices.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9</a:t>
            </a:fld>
            <a:endParaRPr lang="en-US"/>
          </a:p>
        </p:txBody>
      </p:sp>
    </p:spTree>
    <p:extLst>
      <p:ext uri="{BB962C8B-B14F-4D97-AF65-F5344CB8AC3E}">
        <p14:creationId xmlns:p14="http://schemas.microsoft.com/office/powerpoint/2010/main" val="291323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350"/>
              </a:spcAft>
            </a:pPr>
            <a:r>
              <a:rPr lang="en-GB" sz="1800" dirty="0">
                <a:solidFill>
                  <a:srgbClr val="333333"/>
                </a:solidFill>
                <a:effectLst/>
                <a:latin typeface="Calibri" panose="020F0502020204030204" pitchFamily="34" charset="0"/>
                <a:ea typeface="Times New Roman" panose="02020603050405020304" pitchFamily="18" charset="0"/>
              </a:rPr>
              <a:t>Cyber attacks are financially devastating and disrupting and upsetting to people and businesses. We know that there is significant under-reporting, although the new General Data Protection Regulation is likely to prompt a better picture of scale. Currently the level of sentencing at court is not in line with the seriousness of attacks. </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It is important to understand the impact a cyber-attack can have on businesses. From damaging the business reputation to costing the business a lot of money, cybercriminals cause a lot of heart-ache for companies.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Every year, the number of businesses affected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by cybercrime grows </a:t>
            </a:r>
            <a: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and while this is partially due to the fact that there are more and more businesses every year, it is also due to the fact that cybercriminals are becoming smarter with their malicious ways and companies cannot keep up.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Ways Cybercrime Impacts Businesses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Damaged Reputation</a:t>
            </a:r>
            <a:b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A major way cybercrime could impact businesses is by damaging the company’s reputation.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Intellectual Property Damage</a:t>
            </a:r>
            <a:b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br>
            <a:r>
              <a:rPr lang="en-GB" sz="1800" dirty="0">
                <a:solidFill>
                  <a:srgbClr val="212529"/>
                </a:solidFill>
                <a:effectLst/>
                <a:latin typeface="Calibri" panose="020F0502020204030204" pitchFamily="34" charset="0"/>
                <a:ea typeface="Times New Roman" panose="02020603050405020304" pitchFamily="18" charset="0"/>
                <a:cs typeface="Calibri" panose="020F0502020204030204" pitchFamily="34" charset="0"/>
              </a:rPr>
              <a:t>The impact of cybercrime on businesses is not only potentially damaging to their reputation but it could also be damaging to their intellectual property. If a business were to experience a cyber-attack that stole company ideas, marketing campaigns or business expansion plans, the business would lose the competitive edge it once had over other businesses in your market.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1492871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B0C0C"/>
                </a:solidFill>
                <a:effectLst/>
                <a:latin typeface="Calibri" panose="020F0502020204030204" pitchFamily="34" charset="0"/>
                <a:ea typeface="Times New Roman" panose="02020603050405020304" pitchFamily="18" charset="0"/>
              </a:rPr>
              <a:t>In </a:t>
            </a:r>
            <a:r>
              <a:rPr lang="en-GB" sz="1800" dirty="0">
                <a:solidFill>
                  <a:srgbClr val="000000"/>
                </a:solidFill>
                <a:effectLst/>
                <a:latin typeface="Calibri" panose="020F0502020204030204" pitchFamily="34" charset="0"/>
                <a:ea typeface="Times New Roman" panose="02020603050405020304" pitchFamily="18" charset="0"/>
              </a:rPr>
              <a:t>November 2016, the </a:t>
            </a:r>
            <a:r>
              <a:rPr lang="en-GB" sz="1800" u="sng" dirty="0">
                <a:solidFill>
                  <a:srgbClr val="000000"/>
                </a:solidFill>
                <a:effectLst/>
                <a:latin typeface="Calibri" panose="020F0502020204030204" pitchFamily="34" charset="0"/>
                <a:ea typeface="Times New Roman" panose="02020603050405020304" pitchFamily="18" charset="0"/>
                <a:hlinkClick r:id="rId3"/>
              </a:rPr>
              <a:t>Investigatory Powers Bill</a:t>
            </a:r>
            <a:r>
              <a:rPr lang="en-GB" sz="1800" dirty="0">
                <a:solidFill>
                  <a:srgbClr val="000000"/>
                </a:solidFill>
                <a:effectLst/>
                <a:latin typeface="Calibri" panose="020F0502020204030204" pitchFamily="34" charset="0"/>
                <a:ea typeface="Times New Roman" panose="02020603050405020304" pitchFamily="18" charset="0"/>
              </a:rPr>
              <a:t> received Royal Assent and is now known as the Investigatory Powers Act 2016. It will provide a new framework to govern the use and oversight of investigatory powers by law enforcement and the security and intelligence agencies.</a:t>
            </a:r>
            <a:endParaRPr lang="en-GB" sz="1800" dirty="0">
              <a:effectLst/>
              <a:latin typeface="Times New Roman" panose="02020603050405020304" pitchFamily="18" charset="0"/>
              <a:ea typeface="Times New Roman" panose="02020603050405020304" pitchFamily="18" charset="0"/>
            </a:endParaRPr>
          </a:p>
          <a:p>
            <a:pPr>
              <a:spcBef>
                <a:spcPts val="1500"/>
              </a:spcBef>
              <a:spcAft>
                <a:spcPts val="1500"/>
              </a:spcAft>
            </a:pPr>
            <a:r>
              <a:rPr lang="en-GB" sz="1800" dirty="0">
                <a:solidFill>
                  <a:srgbClr val="0B0C0C"/>
                </a:solidFill>
                <a:effectLst/>
                <a:latin typeface="Calibri" panose="020F0502020204030204" pitchFamily="34" charset="0"/>
                <a:ea typeface="Times New Roman" panose="02020603050405020304" pitchFamily="18" charset="0"/>
              </a:rPr>
              <a:t>The act does 3 things:</a:t>
            </a:r>
            <a:endParaRPr lang="en-GB" sz="1800" dirty="0">
              <a:effectLst/>
              <a:latin typeface="Times New Roman" panose="02020603050405020304" pitchFamily="18" charset="0"/>
              <a:ea typeface="Times New Roman" panose="02020603050405020304" pitchFamily="18" charset="0"/>
            </a:endParaRPr>
          </a:p>
          <a:p>
            <a:pPr marL="342900" lvl="0" indent="-342900">
              <a:tabLst>
                <a:tab pos="457200" algn="l"/>
              </a:tabLst>
            </a:pPr>
            <a:r>
              <a:rPr lang="en-GB" sz="1800" dirty="0">
                <a:solidFill>
                  <a:srgbClr val="0B0C0C"/>
                </a:solidFill>
                <a:effectLst/>
                <a:latin typeface="Calibri" panose="020F0502020204030204" pitchFamily="34" charset="0"/>
                <a:ea typeface="Times New Roman" panose="02020603050405020304" pitchFamily="18" charset="0"/>
              </a:rPr>
              <a:t>Brings together all of the powers already available to law enforcement and the security and intelligence agencies to obtain communications and data about communications. It </a:t>
            </a:r>
            <a:r>
              <a:rPr lang="en-GB" sz="1800" dirty="0" err="1">
                <a:solidFill>
                  <a:srgbClr val="0B0C0C"/>
                </a:solidFill>
                <a:effectLst/>
                <a:latin typeface="Calibri" panose="020F0502020204030204" pitchFamily="34" charset="0"/>
                <a:ea typeface="Times New Roman" panose="02020603050405020304" pitchFamily="18" charset="0"/>
              </a:rPr>
              <a:t>wil</a:t>
            </a:r>
            <a:r>
              <a:rPr lang="en-GB" sz="1800" dirty="0">
                <a:solidFill>
                  <a:srgbClr val="0B0C0C"/>
                </a:solidFill>
                <a:effectLst/>
                <a:latin typeface="Calibri" panose="020F0502020204030204" pitchFamily="34" charset="0"/>
                <a:ea typeface="Times New Roman" panose="02020603050405020304" pitchFamily="18" charset="0"/>
              </a:rPr>
              <a:t> make these powers and the safeguards that apply to them clear and understandable.</a:t>
            </a:r>
            <a:endParaRPr lang="en-GB" sz="1800" dirty="0">
              <a:effectLst/>
              <a:latin typeface="Times New Roman" panose="02020603050405020304" pitchFamily="18" charset="0"/>
              <a:ea typeface="Times New Roman" panose="02020603050405020304" pitchFamily="18" charset="0"/>
            </a:endParaRPr>
          </a:p>
          <a:p>
            <a:pPr marL="342900" lvl="0" indent="-342900">
              <a:tabLst>
                <a:tab pos="457200" algn="l"/>
              </a:tabLst>
            </a:pPr>
            <a:r>
              <a:rPr lang="en-GB" sz="1800" dirty="0">
                <a:solidFill>
                  <a:srgbClr val="0B0C0C"/>
                </a:solidFill>
                <a:effectLst/>
                <a:latin typeface="Calibri" panose="020F0502020204030204" pitchFamily="34" charset="0"/>
                <a:ea typeface="Times New Roman" panose="02020603050405020304" pitchFamily="18" charset="0"/>
              </a:rPr>
              <a:t>Radically overhauls the way these powers are authorised and overseen. </a:t>
            </a:r>
            <a:endParaRPr lang="en-GB" sz="1800" dirty="0">
              <a:effectLst/>
              <a:latin typeface="Times New Roman" panose="02020603050405020304" pitchFamily="18" charset="0"/>
              <a:ea typeface="Times New Roman" panose="02020603050405020304" pitchFamily="18" charset="0"/>
            </a:endParaRPr>
          </a:p>
          <a:p>
            <a:pPr marL="342900" lvl="0" indent="-342900">
              <a:tabLst>
                <a:tab pos="457200" algn="l"/>
              </a:tabLst>
            </a:pPr>
            <a:r>
              <a:rPr lang="en-GB" sz="1800" dirty="0">
                <a:solidFill>
                  <a:srgbClr val="0B0C0C"/>
                </a:solidFill>
                <a:effectLst/>
                <a:latin typeface="Calibri" panose="020F0502020204030204" pitchFamily="34" charset="0"/>
                <a:ea typeface="Times New Roman" panose="02020603050405020304" pitchFamily="18" charset="0"/>
              </a:rPr>
              <a:t>Ensures powers are fit for the digital age.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17559792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23460101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A data source, in the context of computer science is the location where data that is being used come from. In a database management system, the primary data source is the database, which can be located in a disk or a remote server. The data source for a computer program can be a file, a data sheet and a spreadsheet. </a:t>
            </a:r>
            <a:br>
              <a:rPr lang="en-GB" sz="18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br>
            <a:br>
              <a:rPr lang="en-GB" sz="18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br>
            <a:r>
              <a:rPr lang="en-GB" sz="18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A data source is most commonly used in context with databases and database management systems or any system that primarily deals with data, and is referred to as a data source name. It simply means: where data is coming from.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333333"/>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Here’s an example of a data source in action. Imagine a fashion brand selling products </a:t>
            </a:r>
            <a:r>
              <a:rPr lang="en-GB" sz="1800" dirty="0">
                <a:solidFill>
                  <a:srgbClr val="0093C9"/>
                </a:solidFill>
                <a:effectLst/>
                <a:latin typeface="Calibri" panose="020F0502020204030204" pitchFamily="34" charset="0"/>
                <a:ea typeface="Times New Roman" panose="02020603050405020304" pitchFamily="18" charset="0"/>
                <a:cs typeface="Calibri" panose="020F0502020204030204" pitchFamily="34" charset="0"/>
                <a:hlinkClick r:id="rId3"/>
              </a:rPr>
              <a:t>online</a:t>
            </a:r>
            <a:r>
              <a:rPr lang="en-GB" sz="18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 To display whether an item is out of stock, the website gets information from an inventory database. In this case, the inventory tables are a data source, accessed by the web application which serves the website to customers.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1531662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750"/>
              </a:spcAft>
            </a:pPr>
            <a:r>
              <a:rPr lang="en-GB" sz="1800" b="1"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Passive data generators</a:t>
            </a: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are automated systems that gather and collate information for purposes unconnected with criminal investigation but can be accessed by investigators. Examples include: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financial information</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CCTV</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other digital images</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computer-based electronic evidence</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phone records</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subscriber information. Etc </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Passive data generators can be used to provide material that assists the investigating officer to understand the circumstances of a case. This is almost exclusively confined to: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analysing a victim’s telephone activity with a view to identifying contacts</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locating, gathering and viewing images generated within particular areas for the purpose of identifying people and vehicles that may be significant to an investigation.</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Any material generated in this way may later become evidence when specific suspects are identified.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Passive data generators can assist when investigating officers are seeking material about specific circumstances relevant to an incident. This could include the: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presence of victims, witnesses, suspects, vehicles or telephones at particular locations and the times they were there</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relationship between individuals</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times of contact between individuals</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lifestyles of individuals.</a:t>
            </a:r>
            <a:endParaRPr lang="en-GB" sz="18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39788974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600"/>
              </a:spcBef>
              <a:spcAft>
                <a:spcPts val="600"/>
              </a:spcAft>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Metadata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is "data that provides </a:t>
            </a:r>
            <a:r>
              <a:rPr lang="en-GB" sz="1800" u="none" strike="noStrike"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hlinkClick r:id="rId3" tooltip="Information"/>
              </a:rPr>
              <a:t>information</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about other data".</a:t>
            </a:r>
            <a:r>
              <a:rPr lang="en-GB" sz="1800" u="none" strike="noStrike" baseline="300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hlinkClick r:id="rId4"/>
              </a:rPr>
              <a:t>[1]</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In other words, it is "data about data." Many distinct types of metadata: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2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Descriptive metadata is descriptive information about a resource. It includes elements such as title, abstract, author, and keywords.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2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Structural metadata is metadata about how pages are ordered to form chapters. It describes the types, versions, relationships, and other characteristics of digital materials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2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Administrative metadata is information to help manage a resource, like resource type, permissions, and when and how it was created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2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Reference metadata is information about the contents and quality of statistical data.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2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Statistical metadata, also called process data, may describe processes that collect, process, or produce statistical data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10439585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Single Point of Contact</a:t>
            </a:r>
            <a:r>
              <a:rPr lang="en-GB" sz="1800" dirty="0">
                <a:effectLst/>
                <a:latin typeface="Calibri" panose="020F0502020204030204" pitchFamily="34" charset="0"/>
                <a:ea typeface="Calibri" panose="020F0502020204030204" pitchFamily="34" charset="0"/>
                <a:cs typeface="Times New Roman" panose="02020603050405020304" pitchFamily="18" charset="0"/>
              </a:rPr>
              <a:t> (e.g.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SPoC</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relation to communications data etc.) </a:t>
            </a:r>
          </a:p>
          <a:p>
            <a:pPr>
              <a:lnSpc>
                <a:spcPct val="107000"/>
              </a:lnSpc>
              <a:spcAft>
                <a:spcPts val="8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Specialist technicians</a:t>
            </a:r>
            <a:r>
              <a:rPr lang="en-GB" sz="1800" dirty="0">
                <a:effectLst/>
                <a:latin typeface="Calibri" panose="020F0502020204030204" pitchFamily="34" charset="0"/>
                <a:ea typeface="Calibri" panose="020F0502020204030204" pitchFamily="34" charset="0"/>
                <a:cs typeface="Times New Roman" panose="02020603050405020304" pitchFamily="18" charset="0"/>
              </a:rPr>
              <a:t> (e.g. Hi-Tech Crime Unit/Digital Forensic Units etc.)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Specialist investigators (e.g. Collision Investigators)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Digital Media Investigators (DMI)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Cyber Crime Investigators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6610105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ict.police.uk/police-innovation-strategy/national-policing-digital-strategy-202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jpeg"/><Relationship Id="rId4" Type="http://schemas.openxmlformats.org/officeDocument/2006/relationships/image" Target="../media/image10.png"/><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app.college.police.uk/app-content/investigations/investigative-strategies/passive-data-generator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3" Type="http://schemas.openxmlformats.org/officeDocument/2006/relationships/hyperlink" Target="https://www.npcc.police.uk/NPCCBusinessAreas/ReformandTransformation/Digitalpolicing.aspx"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hel-primo.hosted.exlibrisgroup.com/permalink/f/mqg008/TN_cdi_informaworld_taylorfrancisbooks_10_4324_9780429460593_15_version2" TargetMode="External"/><Relationship Id="rId5" Type="http://schemas.openxmlformats.org/officeDocument/2006/relationships/hyperlink" Target="https://www.fieldfisher.com/en/services/privacy-security-and-information/privacy-security-and-information-law-blog/the-investigatory-powers-act-2016-a-snoopers-charter-or-a-legitimate-surveillance-tool-for-todays-society" TargetMode="External"/><Relationship Id="rId4" Type="http://schemas.openxmlformats.org/officeDocument/2006/relationships/hyperlink" Target="https://whatworks.college.police.uk/Partnerships/Knowledge-Fund/PKF_catalogue/Pages/Digital-policing.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2880360" y="647720"/>
            <a:ext cx="5836920" cy="3208000"/>
          </a:xfrm>
        </p:spPr>
        <p:txBody>
          <a:bodyPr>
            <a:normAutofit/>
          </a:bodyPr>
          <a:lstStyle/>
          <a:p>
            <a:r>
              <a:rPr lang="en-GB" sz="4800" b="1" dirty="0">
                <a:solidFill>
                  <a:schemeClr val="bg1"/>
                </a:solidFill>
              </a:rPr>
              <a:t>Digital Policing  </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extBox 1"/>
          <p:cNvSpPr txBox="1"/>
          <p:nvPr/>
        </p:nvSpPr>
        <p:spPr>
          <a:xfrm>
            <a:off x="1219200" y="765110"/>
            <a:ext cx="6912864" cy="584775"/>
          </a:xfrm>
          <a:prstGeom prst="rect">
            <a:avLst/>
          </a:prstGeom>
          <a:noFill/>
        </p:spPr>
        <p:txBody>
          <a:bodyPr wrap="square" rtlCol="0">
            <a:spAutoFit/>
          </a:bodyPr>
          <a:lstStyle/>
          <a:p>
            <a:pPr algn="ctr"/>
            <a:r>
              <a:rPr lang="en-GB" sz="3200" b="1" dirty="0">
                <a:solidFill>
                  <a:srgbClr val="002060"/>
                </a:solidFill>
              </a:rPr>
              <a:t>What is Digital Policing? </a:t>
            </a:r>
          </a:p>
        </p:txBody>
      </p:sp>
      <p:pic>
        <p:nvPicPr>
          <p:cNvPr id="5" name="Picture 4"/>
          <p:cNvPicPr>
            <a:picLocks noChangeAspect="1"/>
          </p:cNvPicPr>
          <p:nvPr/>
        </p:nvPicPr>
        <p:blipFill>
          <a:blip r:embed="rId3"/>
          <a:stretch>
            <a:fillRect/>
          </a:stretch>
        </p:blipFill>
        <p:spPr>
          <a:xfrm>
            <a:off x="1499897" y="2055685"/>
            <a:ext cx="5715000" cy="2600325"/>
          </a:xfrm>
          <a:prstGeom prst="rect">
            <a:avLst/>
          </a:prstGeom>
        </p:spPr>
      </p:pic>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4284617" y="1039340"/>
            <a:ext cx="4021618" cy="3806852"/>
          </a:xfrm>
        </p:spPr>
        <p:txBody>
          <a:bodyPr>
            <a:normAutofit fontScale="90000"/>
          </a:bodyPr>
          <a:lstStyle/>
          <a:p>
            <a:pPr marL="342900" lvl="0" indent="-342900" algn="l">
              <a:lnSpc>
                <a:spcPct val="107000"/>
              </a:lnSpc>
              <a:spcAft>
                <a:spcPts val="800"/>
              </a:spcAft>
              <a:tabLst>
                <a:tab pos="457200" algn="l"/>
              </a:tabLst>
            </a:pPr>
            <a:r>
              <a:rPr lang="en-GB" sz="27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2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Make it easier for the police and public to communicate with each other</a:t>
            </a:r>
            <a:br>
              <a:rPr lang="en-GB" sz="2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br>
              <a:rPr lang="en-GB" sz="2200" b="1" dirty="0">
                <a:effectLst/>
                <a:latin typeface="Calibri" panose="020F0502020204030204" pitchFamily="34" charset="0"/>
                <a:ea typeface="Calibri" panose="020F0502020204030204" pitchFamily="34" charset="0"/>
                <a:cs typeface="Times New Roman" panose="02020603050405020304" pitchFamily="18" charset="0"/>
              </a:rPr>
            </a:br>
            <a:r>
              <a:rPr lang="en-GB" sz="2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Improve digital investigations and intelligence</a:t>
            </a:r>
            <a:br>
              <a:rPr lang="en-GB" sz="2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br>
              <a:rPr lang="en-GB" sz="2200" b="1" dirty="0">
                <a:effectLst/>
                <a:latin typeface="Calibri" panose="020F0502020204030204" pitchFamily="34" charset="0"/>
                <a:ea typeface="Calibri" panose="020F0502020204030204" pitchFamily="34" charset="0"/>
                <a:cs typeface="Times New Roman" panose="02020603050405020304" pitchFamily="18" charset="0"/>
              </a:rPr>
            </a:br>
            <a:r>
              <a:rPr lang="en-GB" sz="2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Transfer all information with the Criminal Justice System (CJS) digitally.</a:t>
            </a:r>
            <a:br>
              <a:rPr lang="en-GB" sz="2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2050"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399" y="699834"/>
            <a:ext cx="3115183" cy="4485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70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E01A05-C610-4A5F-9719-BB1A6634EAC1}"/>
              </a:ext>
            </a:extLst>
          </p:cNvPr>
          <p:cNvPicPr>
            <a:picLocks noChangeAspect="1"/>
          </p:cNvPicPr>
          <p:nvPr/>
        </p:nvPicPr>
        <p:blipFill>
          <a:blip r:embed="rId3"/>
          <a:stretch>
            <a:fillRect/>
          </a:stretch>
        </p:blipFill>
        <p:spPr>
          <a:xfrm>
            <a:off x="897466" y="197380"/>
            <a:ext cx="7349067" cy="5194529"/>
          </a:xfrm>
          <a:prstGeom prst="rect">
            <a:avLst/>
          </a:prstGeom>
        </p:spPr>
      </p:pic>
    </p:spTree>
    <p:extLst>
      <p:ext uri="{BB962C8B-B14F-4D97-AF65-F5344CB8AC3E}">
        <p14:creationId xmlns:p14="http://schemas.microsoft.com/office/powerpoint/2010/main" val="1003286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383EE7-1708-42BB-9313-992BDBD0F965}"/>
              </a:ext>
            </a:extLst>
          </p:cNvPr>
          <p:cNvSpPr txBox="1"/>
          <p:nvPr/>
        </p:nvSpPr>
        <p:spPr>
          <a:xfrm>
            <a:off x="627017" y="440620"/>
            <a:ext cx="7707086" cy="1328505"/>
          </a:xfrm>
          <a:prstGeom prst="rect">
            <a:avLst/>
          </a:prstGeom>
          <a:noFill/>
        </p:spPr>
        <p:txBody>
          <a:bodyPr wrap="square" rtlCol="0">
            <a:spAutoFit/>
          </a:bodyPr>
          <a:lstStyle/>
          <a:p>
            <a:r>
              <a:rPr lang="en-GB" b="1" dirty="0"/>
              <a:t>1. Digital Public Contact</a:t>
            </a:r>
          </a:p>
          <a:p>
            <a:r>
              <a:rPr lang="en-GB" b="1" dirty="0"/>
              <a:t> </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Reporting and tracking online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Financial transactions online such as firearms licensing or penalty fines.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3EC25ED-E798-42AD-8AAA-6F8C42683A15}"/>
              </a:ext>
            </a:extLst>
          </p:cNvPr>
          <p:cNvSpPr txBox="1"/>
          <p:nvPr/>
        </p:nvSpPr>
        <p:spPr>
          <a:xfrm>
            <a:off x="627017" y="1980398"/>
            <a:ext cx="7053943" cy="1725601"/>
          </a:xfrm>
          <a:prstGeom prst="rect">
            <a:avLst/>
          </a:prstGeom>
          <a:noFill/>
        </p:spPr>
        <p:txBody>
          <a:bodyPr wrap="square" rtlCol="0">
            <a:spAutoFit/>
          </a:bodyPr>
          <a:lstStyle/>
          <a:p>
            <a:r>
              <a:rPr lang="en-GB" b="1" dirty="0"/>
              <a:t>2. Digital Intelligence &amp; Investigation</a:t>
            </a:r>
          </a:p>
          <a:p>
            <a:endParaRPr lang="en-GB" b="1" dirty="0"/>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Improving the knowledge and skills</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Specialist capability to respond to cyber-crime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Building and maintaining capabilities</a:t>
            </a:r>
            <a:endParaRPr lang="en-GB" dirty="0"/>
          </a:p>
        </p:txBody>
      </p:sp>
      <p:sp>
        <p:nvSpPr>
          <p:cNvPr id="5" name="TextBox 4">
            <a:extLst>
              <a:ext uri="{FF2B5EF4-FFF2-40B4-BE49-F238E27FC236}">
                <a16:creationId xmlns:a16="http://schemas.microsoft.com/office/drawing/2014/main" id="{3F497945-123B-4E06-A3B4-884F988AAAFE}"/>
              </a:ext>
            </a:extLst>
          </p:cNvPr>
          <p:cNvSpPr txBox="1"/>
          <p:nvPr/>
        </p:nvSpPr>
        <p:spPr>
          <a:xfrm>
            <a:off x="627017" y="3952630"/>
            <a:ext cx="7249886" cy="1721240"/>
          </a:xfrm>
          <a:prstGeom prst="rect">
            <a:avLst/>
          </a:prstGeom>
          <a:noFill/>
        </p:spPr>
        <p:txBody>
          <a:bodyPr wrap="square" rtlCol="0">
            <a:spAutoFit/>
          </a:bodyPr>
          <a:lstStyle/>
          <a:p>
            <a:r>
              <a:rPr lang="en-GB" b="1" dirty="0"/>
              <a:t>3. Digital First </a:t>
            </a:r>
          </a:p>
          <a:p>
            <a:endParaRPr lang="en-GB" b="1" dirty="0"/>
          </a:p>
          <a:p>
            <a:pPr marL="342900" lvl="0" indent="-342900">
              <a:lnSpc>
                <a:spcPct val="107000"/>
              </a:lnSpc>
              <a:spcAft>
                <a:spcPts val="800"/>
              </a:spcAft>
              <a:buSzPts val="1000"/>
              <a:buFont typeface="Symbol" panose="05050102010706020507" pitchFamily="18" charset="2"/>
              <a:buChar char=""/>
              <a:tabLst>
                <a:tab pos="457200" algn="l"/>
              </a:tabLst>
            </a:pPr>
            <a:r>
              <a:rPr lang="en-GB" dirty="0">
                <a:solidFill>
                  <a:srgbClr val="000000"/>
                </a:solidFill>
                <a:latin typeface="Calibri" panose="020F0502020204030204" pitchFamily="34" charset="0"/>
                <a:ea typeface="Times New Roman" panose="02020603050405020304" pitchFamily="18" charset="0"/>
                <a:cs typeface="Calibri" panose="020F0502020204030204" pitchFamily="34" charset="0"/>
              </a:rPr>
              <a:t>Digital </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case file information and evidence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Access to all criminal justice partners.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 </a:t>
            </a:r>
          </a:p>
        </p:txBody>
      </p:sp>
    </p:spTree>
    <p:extLst>
      <p:ext uri="{BB962C8B-B14F-4D97-AF65-F5344CB8AC3E}">
        <p14:creationId xmlns:p14="http://schemas.microsoft.com/office/powerpoint/2010/main" val="2302223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64B13F86-1848-4D15-AB3A-5404EBA4D27A}"/>
              </a:ext>
            </a:extLst>
          </p:cNvPr>
          <p:cNvSpPr>
            <a:spLocks noGrp="1"/>
          </p:cNvSpPr>
          <p:nvPr>
            <p:ph type="title"/>
          </p:nvPr>
        </p:nvSpPr>
        <p:spPr>
          <a:xfrm>
            <a:off x="457200" y="274638"/>
            <a:ext cx="8229600" cy="1143000"/>
          </a:xfrm>
        </p:spPr>
        <p:txBody>
          <a:bodyPr>
            <a:normAutofit/>
          </a:bodyPr>
          <a:lstStyle/>
          <a:p>
            <a:r>
              <a:rPr lang="en-GB" sz="2400" b="1" dirty="0">
                <a:effectLst/>
                <a:latin typeface="Calibri" panose="020F0502020204030204" pitchFamily="34" charset="0"/>
                <a:ea typeface="Calibri" panose="020F0502020204030204" pitchFamily="34" charset="0"/>
              </a:rPr>
              <a:t>The National Digital Policing Strategy 2020-2030</a:t>
            </a:r>
            <a:endParaRPr lang="en-US" sz="2400" b="1" dirty="0"/>
          </a:p>
        </p:txBody>
      </p:sp>
      <p:pic>
        <p:nvPicPr>
          <p:cNvPr id="1026" name="Picture 2" descr="Image result for The National Digital Policing Strategy 2020-2030">
            <a:extLst>
              <a:ext uri="{FF2B5EF4-FFF2-40B4-BE49-F238E27FC236}">
                <a16:creationId xmlns:a16="http://schemas.microsoft.com/office/drawing/2014/main" id="{938E69CA-8E99-485F-9215-825406991B5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199" y="1865229"/>
            <a:ext cx="4038600" cy="2753590"/>
          </a:xfrm>
          <a:prstGeom prst="rect">
            <a:avLst/>
          </a:prstGeom>
          <a:solidFill>
            <a:srgbClr val="FFFFFF"/>
          </a:solidFill>
        </p:spPr>
      </p:pic>
      <p:sp>
        <p:nvSpPr>
          <p:cNvPr id="9" name="TextBox 8">
            <a:extLst>
              <a:ext uri="{FF2B5EF4-FFF2-40B4-BE49-F238E27FC236}">
                <a16:creationId xmlns:a16="http://schemas.microsoft.com/office/drawing/2014/main" id="{16CDAC02-0772-443E-ABE2-67339425FEAC}"/>
              </a:ext>
            </a:extLst>
          </p:cNvPr>
          <p:cNvSpPr txBox="1"/>
          <p:nvPr/>
        </p:nvSpPr>
        <p:spPr>
          <a:xfrm>
            <a:off x="4961710" y="2273746"/>
            <a:ext cx="3568335" cy="1065676"/>
          </a:xfrm>
          <a:prstGeom prst="rect">
            <a:avLst/>
          </a:prstGeom>
          <a:noFill/>
        </p:spPr>
        <p:txBody>
          <a:bodyPr wrap="square">
            <a:spAutoFit/>
          </a:bodyPr>
          <a:lstStyle/>
          <a:p>
            <a:pPr algn="ctr">
              <a:lnSpc>
                <a:spcPct val="107000"/>
              </a:lnSpc>
              <a:spcAft>
                <a:spcPts val="800"/>
              </a:spcAft>
            </a:pPr>
            <a:r>
              <a:rPr lang="en-GB" sz="2000" u="none" strike="noStrike" dirty="0">
                <a:solidFill>
                  <a:srgbClr val="00B0F0"/>
                </a:solidFill>
                <a:effectLst/>
                <a:latin typeface="Calibri" panose="020F0502020204030204" pitchFamily="34" charset="0"/>
                <a:ea typeface="Calibri" panose="020F0502020204030204" pitchFamily="34" charset="0"/>
                <a:cs typeface="Calibri" panose="020F0502020204030204" pitchFamily="34" charset="0"/>
                <a:hlinkClick r:id="rId4"/>
              </a:rPr>
              <a:t>https://ict.police.uk/police-innovation-strategy/national-policing-digital-strategy-2020/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00309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58368" y="747078"/>
            <a:ext cx="3516249" cy="3723087"/>
          </a:xfrm>
          <a:prstGeom prst="rect">
            <a:avLst/>
          </a:prstGeom>
        </p:spPr>
      </p:pic>
      <p:pic>
        <p:nvPicPr>
          <p:cNvPr id="3" name="Picture 2"/>
          <p:cNvPicPr>
            <a:picLocks noChangeAspect="1"/>
          </p:cNvPicPr>
          <p:nvPr/>
        </p:nvPicPr>
        <p:blipFill>
          <a:blip r:embed="rId4"/>
          <a:stretch>
            <a:fillRect/>
          </a:stretch>
        </p:blipFill>
        <p:spPr>
          <a:xfrm>
            <a:off x="4876671" y="1023602"/>
            <a:ext cx="3432435" cy="3170038"/>
          </a:xfrm>
          <a:prstGeom prst="rect">
            <a:avLst/>
          </a:prstGeom>
        </p:spPr>
      </p:pic>
    </p:spTree>
    <p:extLst>
      <p:ext uri="{BB962C8B-B14F-4D97-AF65-F5344CB8AC3E}">
        <p14:creationId xmlns:p14="http://schemas.microsoft.com/office/powerpoint/2010/main" val="2427506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641704" y="486441"/>
            <a:ext cx="2290922" cy="1261371"/>
          </a:xfrm>
          <a:prstGeom prst="rect">
            <a:avLst/>
          </a:prstGeom>
        </p:spPr>
      </p:pic>
      <p:pic>
        <p:nvPicPr>
          <p:cNvPr id="4" name="Picture 3"/>
          <p:cNvPicPr>
            <a:picLocks noChangeAspect="1"/>
          </p:cNvPicPr>
          <p:nvPr/>
        </p:nvPicPr>
        <p:blipFill>
          <a:blip r:embed="rId4"/>
          <a:stretch>
            <a:fillRect/>
          </a:stretch>
        </p:blipFill>
        <p:spPr>
          <a:xfrm>
            <a:off x="6412384" y="523002"/>
            <a:ext cx="2290923" cy="1257246"/>
          </a:xfrm>
          <a:prstGeom prst="rect">
            <a:avLst/>
          </a:prstGeom>
        </p:spPr>
      </p:pic>
      <p:pic>
        <p:nvPicPr>
          <p:cNvPr id="5" name="Picture 4"/>
          <p:cNvPicPr>
            <a:picLocks noChangeAspect="1"/>
          </p:cNvPicPr>
          <p:nvPr/>
        </p:nvPicPr>
        <p:blipFill>
          <a:blip r:embed="rId5"/>
          <a:stretch>
            <a:fillRect/>
          </a:stretch>
        </p:blipFill>
        <p:spPr>
          <a:xfrm>
            <a:off x="679116" y="2194614"/>
            <a:ext cx="2372868" cy="1466850"/>
          </a:xfrm>
          <a:prstGeom prst="rect">
            <a:avLst/>
          </a:prstGeom>
        </p:spPr>
      </p:pic>
      <p:pic>
        <p:nvPicPr>
          <p:cNvPr id="6" name="Picture 5"/>
          <p:cNvPicPr>
            <a:picLocks noChangeAspect="1"/>
          </p:cNvPicPr>
          <p:nvPr/>
        </p:nvPicPr>
        <p:blipFill>
          <a:blip r:embed="rId6"/>
          <a:stretch>
            <a:fillRect/>
          </a:stretch>
        </p:blipFill>
        <p:spPr>
          <a:xfrm>
            <a:off x="3685210" y="2475030"/>
            <a:ext cx="2290922" cy="2372868"/>
          </a:xfrm>
          <a:prstGeom prst="rect">
            <a:avLst/>
          </a:prstGeom>
          <a:ln>
            <a:solidFill>
              <a:schemeClr val="tx1"/>
            </a:solidFill>
          </a:ln>
        </p:spPr>
      </p:pic>
      <p:pic>
        <p:nvPicPr>
          <p:cNvPr id="8" name="Picture 7"/>
          <p:cNvPicPr>
            <a:picLocks noChangeAspect="1"/>
          </p:cNvPicPr>
          <p:nvPr/>
        </p:nvPicPr>
        <p:blipFill>
          <a:blip r:embed="rId7"/>
          <a:stretch>
            <a:fillRect/>
          </a:stretch>
        </p:blipFill>
        <p:spPr>
          <a:xfrm>
            <a:off x="6632307" y="2128265"/>
            <a:ext cx="1654103" cy="1479495"/>
          </a:xfrm>
          <a:prstGeom prst="rect">
            <a:avLst/>
          </a:prstGeom>
          <a:ln>
            <a:solidFill>
              <a:schemeClr val="tx1"/>
            </a:solidFill>
          </a:ln>
        </p:spPr>
      </p:pic>
      <p:pic>
        <p:nvPicPr>
          <p:cNvPr id="9" name="Picture 8"/>
          <p:cNvPicPr>
            <a:picLocks noChangeAspect="1"/>
          </p:cNvPicPr>
          <p:nvPr/>
        </p:nvPicPr>
        <p:blipFill>
          <a:blip r:embed="rId8"/>
          <a:stretch>
            <a:fillRect/>
          </a:stretch>
        </p:blipFill>
        <p:spPr>
          <a:xfrm>
            <a:off x="830705" y="3944755"/>
            <a:ext cx="2010874" cy="1490516"/>
          </a:xfrm>
          <a:prstGeom prst="rect">
            <a:avLst/>
          </a:prstGeom>
          <a:ln>
            <a:solidFill>
              <a:schemeClr val="tx1"/>
            </a:solidFill>
          </a:ln>
        </p:spPr>
      </p:pic>
      <p:pic>
        <p:nvPicPr>
          <p:cNvPr id="10" name="Picture 9"/>
          <p:cNvPicPr>
            <a:picLocks noChangeAspect="1"/>
          </p:cNvPicPr>
          <p:nvPr/>
        </p:nvPicPr>
        <p:blipFill>
          <a:blip r:embed="rId9"/>
          <a:stretch>
            <a:fillRect/>
          </a:stretch>
        </p:blipFill>
        <p:spPr>
          <a:xfrm>
            <a:off x="6620832" y="3944755"/>
            <a:ext cx="1874026" cy="1479494"/>
          </a:xfrm>
          <a:prstGeom prst="rect">
            <a:avLst/>
          </a:prstGeom>
          <a:ln>
            <a:solidFill>
              <a:schemeClr val="tx1"/>
            </a:solidFill>
          </a:ln>
        </p:spPr>
      </p:pic>
      <p:pic>
        <p:nvPicPr>
          <p:cNvPr id="2050" name="Picture 2" descr="Image result for hacking">
            <a:extLst>
              <a:ext uri="{FF2B5EF4-FFF2-40B4-BE49-F238E27FC236}">
                <a16:creationId xmlns:a16="http://schemas.microsoft.com/office/drawing/2014/main" id="{05440719-9B19-48D5-8051-0C66E8C2ADB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79115" y="465036"/>
            <a:ext cx="2162464" cy="1257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888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875788" y="657330"/>
            <a:ext cx="3392424" cy="4523232"/>
          </a:xfrm>
          <a:prstGeom prst="rect">
            <a:avLst/>
          </a:prstGeom>
        </p:spPr>
      </p:pic>
    </p:spTree>
    <p:extLst>
      <p:ext uri="{BB962C8B-B14F-4D97-AF65-F5344CB8AC3E}">
        <p14:creationId xmlns:p14="http://schemas.microsoft.com/office/powerpoint/2010/main" val="1101257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681038"/>
            <a:ext cx="8229600" cy="1143000"/>
          </a:xfrm>
        </p:spPr>
        <p:txBody>
          <a:bodyPr>
            <a:normAutofit fontScale="90000"/>
          </a:bodyPr>
          <a:lstStyle/>
          <a:p>
            <a:r>
              <a:rPr lang="en-GB" dirty="0"/>
              <a:t>Internet Related Crime on Businesses </a:t>
            </a:r>
          </a:p>
        </p:txBody>
      </p:sp>
      <p:pic>
        <p:nvPicPr>
          <p:cNvPr id="7170" name="Picture 2" descr="Cyber-Crime &amp; SMEs: Who would want to attack my business? - ITCS">
            <a:extLst>
              <a:ext uri="{FF2B5EF4-FFF2-40B4-BE49-F238E27FC236}">
                <a16:creationId xmlns:a16="http://schemas.microsoft.com/office/drawing/2014/main" id="{C23A6534-EE61-4BC9-B887-F6E715F214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0987" y="2320661"/>
            <a:ext cx="4162025" cy="2759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2989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1792288" y="4729253"/>
            <a:ext cx="5486400" cy="566738"/>
          </a:xfrm>
        </p:spPr>
        <p:txBody>
          <a:bodyPr anchor="b">
            <a:normAutofit/>
          </a:bodyPr>
          <a:lstStyle/>
          <a:p>
            <a:pPr algn="ctr"/>
            <a:r>
              <a:rPr lang="en-GB" sz="2800" dirty="0"/>
              <a:t>Investigatory Powers Act 2016</a:t>
            </a:r>
          </a:p>
        </p:txBody>
      </p:sp>
      <p:pic>
        <p:nvPicPr>
          <p:cNvPr id="6146" name="Picture 2" descr="The Investigatory Powers Act 2016 and Internet Connections Records">
            <a:extLst>
              <a:ext uri="{FF2B5EF4-FFF2-40B4-BE49-F238E27FC236}">
                <a16:creationId xmlns:a16="http://schemas.microsoft.com/office/drawing/2014/main" id="{F365E8DC-48BD-4443-8039-4748112AADF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81931" y="612775"/>
            <a:ext cx="2707114" cy="3824337"/>
          </a:xfrm>
          <a:prstGeom prst="rect">
            <a:avLst/>
          </a:prstGeom>
          <a:solidFill>
            <a:srgbClr val="FFFFFF"/>
          </a:solidFill>
        </p:spPr>
      </p:pic>
    </p:spTree>
    <p:extLst>
      <p:ext uri="{BB962C8B-B14F-4D97-AF65-F5344CB8AC3E}">
        <p14:creationId xmlns:p14="http://schemas.microsoft.com/office/powerpoint/2010/main" val="3587967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Internet Searching</a:t>
            </a:r>
          </a:p>
        </p:txBody>
      </p:sp>
      <p:pic>
        <p:nvPicPr>
          <p:cNvPr id="4098" name="Picture 2" descr="Internet Searching! | This House is a Circus">
            <a:extLst>
              <a:ext uri="{FF2B5EF4-FFF2-40B4-BE49-F238E27FC236}">
                <a16:creationId xmlns:a16="http://schemas.microsoft.com/office/drawing/2014/main" id="{1151626D-FADB-4DE2-96E7-C51987A833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8731" y="1608667"/>
            <a:ext cx="5166538" cy="336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411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460905"/>
            <a:ext cx="8229600" cy="1143000"/>
          </a:xfrm>
        </p:spPr>
        <p:txBody>
          <a:bodyPr/>
          <a:lstStyle/>
          <a:p>
            <a:r>
              <a:rPr lang="en-GB" dirty="0"/>
              <a:t>Data Sources </a:t>
            </a:r>
          </a:p>
        </p:txBody>
      </p:sp>
      <p:pic>
        <p:nvPicPr>
          <p:cNvPr id="5122" name="Picture 2" descr="Big Data: 20 Free Big Data Sources Everyone Should Know">
            <a:extLst>
              <a:ext uri="{FF2B5EF4-FFF2-40B4-BE49-F238E27FC236}">
                <a16:creationId xmlns:a16="http://schemas.microsoft.com/office/drawing/2014/main" id="{0621C775-08FC-44A6-9E5A-6ED9FED6CB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8183" y="2091266"/>
            <a:ext cx="4347634" cy="26754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222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p:txBody>
          <a:bodyPr/>
          <a:lstStyle/>
          <a:p>
            <a:r>
              <a:rPr lang="en-GB" dirty="0"/>
              <a:t>Passive Data </a:t>
            </a:r>
          </a:p>
        </p:txBody>
      </p:sp>
      <p:pic>
        <p:nvPicPr>
          <p:cNvPr id="3074" name="Picture 2" descr="Passive Data Collection and Actionable Results: What to Know">
            <a:extLst>
              <a:ext uri="{FF2B5EF4-FFF2-40B4-BE49-F238E27FC236}">
                <a16:creationId xmlns:a16="http://schemas.microsoft.com/office/drawing/2014/main" id="{648D5A82-EB38-464A-9ED0-508D94C255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5763" y="1530285"/>
            <a:ext cx="6212472" cy="291683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74F533-6FC1-40D8-AEB3-29133A020349}"/>
              </a:ext>
            </a:extLst>
          </p:cNvPr>
          <p:cNvSpPr txBox="1"/>
          <p:nvPr/>
        </p:nvSpPr>
        <p:spPr>
          <a:xfrm>
            <a:off x="541866" y="4690840"/>
            <a:ext cx="8060267" cy="646331"/>
          </a:xfrm>
          <a:prstGeom prst="rect">
            <a:avLst/>
          </a:prstGeom>
          <a:noFill/>
        </p:spPr>
        <p:txBody>
          <a:bodyPr wrap="square">
            <a:spAutoFit/>
          </a:bodyPr>
          <a:lstStyle/>
          <a:p>
            <a:pPr algn="ctr"/>
            <a:r>
              <a:rPr lang="en-GB" dirty="0">
                <a:hlinkClick r:id="rId4"/>
              </a:rPr>
              <a:t>https://www.app.college.police.uk/app-content/investigations/investigative-strategies/passive-data-generators/</a:t>
            </a:r>
            <a:endParaRPr lang="en-GB" dirty="0"/>
          </a:p>
        </p:txBody>
      </p:sp>
    </p:spTree>
    <p:extLst>
      <p:ext uri="{BB962C8B-B14F-4D97-AF65-F5344CB8AC3E}">
        <p14:creationId xmlns:p14="http://schemas.microsoft.com/office/powerpoint/2010/main" val="1752089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57200" y="664105"/>
            <a:ext cx="8229600" cy="1143000"/>
          </a:xfrm>
        </p:spPr>
        <p:txBody>
          <a:bodyPr/>
          <a:lstStyle/>
          <a:p>
            <a:r>
              <a:rPr lang="en-GB" dirty="0"/>
              <a:t>Cryptocurrency &amp; Metadata</a:t>
            </a:r>
          </a:p>
        </p:txBody>
      </p:sp>
      <p:pic>
        <p:nvPicPr>
          <p:cNvPr id="2050" name="Picture 2" descr="Cryptocurrency logo | Cryptocurrency, Logo set, Bitcoin">
            <a:extLst>
              <a:ext uri="{FF2B5EF4-FFF2-40B4-BE49-F238E27FC236}">
                <a16:creationId xmlns:a16="http://schemas.microsoft.com/office/drawing/2014/main" id="{045BBDFF-46C5-4077-A0E0-67145C9F99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8719" y="2078038"/>
            <a:ext cx="3204845" cy="22891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 is metadata? And why does it matter? – NodeGraph">
            <a:extLst>
              <a:ext uri="{FF2B5EF4-FFF2-40B4-BE49-F238E27FC236}">
                <a16:creationId xmlns:a16="http://schemas.microsoft.com/office/drawing/2014/main" id="{C40BC1E8-28E8-446B-8470-BDC1555505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0437" y="2646364"/>
            <a:ext cx="3565380" cy="1928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82357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ingle Point of Contacts (SPOCs) Still Required | Pocket Sergeant">
            <a:extLst>
              <a:ext uri="{FF2B5EF4-FFF2-40B4-BE49-F238E27FC236}">
                <a16:creationId xmlns:a16="http://schemas.microsoft.com/office/drawing/2014/main" id="{894C2AC6-4467-4094-8891-E865D335CD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4200" y="545305"/>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areer Spotlight: Information Security Specialists / Technicians">
            <a:extLst>
              <a:ext uri="{FF2B5EF4-FFF2-40B4-BE49-F238E27FC236}">
                <a16:creationId xmlns:a16="http://schemas.microsoft.com/office/drawing/2014/main" id="{7D5C84E9-2D71-48EE-A5C0-DE814F5AE9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2826" y="498210"/>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olice set up £1.5m cybercrime unit to fight child exploitation | The Times">
            <a:extLst>
              <a:ext uri="{FF2B5EF4-FFF2-40B4-BE49-F238E27FC236}">
                <a16:creationId xmlns:a16="http://schemas.microsoft.com/office/drawing/2014/main" id="{56950352-A107-46C2-9585-2869C498FA7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2112" y="3424508"/>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59525FD4-B1CC-4DF7-A862-CAD2ED09EA6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95963" y="3424508"/>
            <a:ext cx="2893269" cy="164081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ybercrime Investigators Handbook | Wiley">
            <a:extLst>
              <a:ext uri="{FF2B5EF4-FFF2-40B4-BE49-F238E27FC236}">
                <a16:creationId xmlns:a16="http://schemas.microsoft.com/office/drawing/2014/main" id="{BE0B4B2C-29A9-49EF-8631-402AF36E76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66842" y="2787392"/>
            <a:ext cx="1752600" cy="2600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063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30"/>
                                        </p:tgtEl>
                                        <p:attrNameLst>
                                          <p:attrName>style.visibility</p:attrName>
                                        </p:attrNameLst>
                                      </p:cBhvr>
                                      <p:to>
                                        <p:strVal val="visible"/>
                                      </p:to>
                                    </p:set>
                                    <p:animEffect transition="in" filter="fade">
                                      <p:cBhvr>
                                        <p:cTn id="17" dur="500"/>
                                        <p:tgtEl>
                                          <p:spTgt spid="103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32"/>
                                        </p:tgtEl>
                                        <p:attrNameLst>
                                          <p:attrName>style.visibility</p:attrName>
                                        </p:attrNameLst>
                                      </p:cBhvr>
                                      <p:to>
                                        <p:strVal val="visible"/>
                                      </p:to>
                                    </p:set>
                                    <p:animEffect transition="in" filter="fade">
                                      <p:cBhvr>
                                        <p:cTn id="22" dur="500"/>
                                        <p:tgtEl>
                                          <p:spTgt spid="103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34"/>
                                        </p:tgtEl>
                                        <p:attrNameLst>
                                          <p:attrName>style.visibility</p:attrName>
                                        </p:attrNameLst>
                                      </p:cBhvr>
                                      <p:to>
                                        <p:strVal val="visible"/>
                                      </p:to>
                                    </p:set>
                                    <p:animEffect transition="in" filter="fade">
                                      <p:cBhvr>
                                        <p:cTn id="27" dur="500"/>
                                        <p:tgtEl>
                                          <p:spTgt spid="1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491067" y="274637"/>
            <a:ext cx="8195733" cy="5008563"/>
          </a:xfrm>
        </p:spPr>
        <p:txBody>
          <a:bodyPr>
            <a:normAutofit/>
          </a:bodyPr>
          <a:lstStyle/>
          <a:p>
            <a:r>
              <a:rPr lang="en-GB" sz="1800" dirty="0">
                <a:hlinkClick r:id="rId3"/>
              </a:rPr>
              <a:t>https://www.npcc.police.uk/NPCCBusinessAreas/ReformandTransformation/Digitalpolicing.aspx</a:t>
            </a:r>
            <a:br>
              <a:rPr lang="en-GB" sz="1800" dirty="0"/>
            </a:br>
            <a:br>
              <a:rPr lang="en-GB" sz="1800" dirty="0"/>
            </a:br>
            <a:r>
              <a:rPr lang="en-GB" sz="1800" dirty="0">
                <a:hlinkClick r:id="rId4"/>
              </a:rPr>
              <a:t>https://whatworks.college.police.uk/Partnerships/Knowledge-Fund/PKF_catalogue/Pages/Digital-policing.aspx</a:t>
            </a:r>
            <a:br>
              <a:rPr lang="en-GB" sz="1800" dirty="0"/>
            </a:br>
            <a:br>
              <a:rPr lang="en-GB" sz="1800" dirty="0"/>
            </a:br>
            <a:r>
              <a:rPr lang="en-GB" sz="1800" u="sng" dirty="0">
                <a:solidFill>
                  <a:srgbClr val="000000"/>
                </a:solidFill>
                <a:effectLst/>
                <a:latin typeface="Calibri" panose="020F0502020204030204" pitchFamily="34" charset="0"/>
                <a:ea typeface="Times New Roman" panose="02020603050405020304" pitchFamily="18" charset="0"/>
                <a:hlinkClick r:id="rId5"/>
              </a:rPr>
              <a:t>https://www.fieldfisher.com/en/services/privacy-security-and-information/privacy-security-and-information-law-blog/the-investigatory-powers-act-2016-a-snoopers-charter-or-a-legitimate-surveillance-tool-for-todays-society</a:t>
            </a: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r>
              <a:rPr lang="en-GB" sz="1800" dirty="0">
                <a:solidFill>
                  <a:srgbClr val="3A3A3A"/>
                </a:solidFill>
                <a:latin typeface="Source Sans Pro" panose="020B0503030403020204" pitchFamily="34" charset="0"/>
                <a:hlinkClick r:id="rId6"/>
              </a:rPr>
              <a:t>https://whel-primo.hosted.exlibrisgroup.com/permalink/f/mqg008/TN_cdi_informaworld_taylorfrancisbooks_10_4324_9780429460593_15_version2</a:t>
            </a:r>
            <a:r>
              <a:rPr lang="en-GB" sz="1800" dirty="0">
                <a:solidFill>
                  <a:srgbClr val="3A3A3A"/>
                </a:solidFill>
                <a:latin typeface="Source Sans Pro" panose="020B0503030403020204" pitchFamily="34" charset="0"/>
              </a:rPr>
              <a:t> </a:t>
            </a:r>
            <a:br>
              <a:rPr lang="en-GB" sz="1800" dirty="0"/>
            </a:br>
            <a:endParaRPr lang="en-GB" sz="1800" dirty="0"/>
          </a:p>
        </p:txBody>
      </p:sp>
    </p:spTree>
    <p:extLst>
      <p:ext uri="{BB962C8B-B14F-4D97-AF65-F5344CB8AC3E}">
        <p14:creationId xmlns:p14="http://schemas.microsoft.com/office/powerpoint/2010/main" val="1064623219"/>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DA0CDED-E7C0-4778-89DC-F75DE928FF50}">
  <ds:schemaRefs>
    <ds:schemaRef ds:uri="http://purl.org/dc/dcmitype/"/>
    <ds:schemaRef ds:uri="http://purl.org/dc/terms/"/>
    <ds:schemaRef ds:uri="2e89cfda-a374-4413-9f0d-8b601eddeb70"/>
    <ds:schemaRef ds:uri="http://www.w3.org/XML/1998/namespace"/>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1ecf5648-3750-43f5-867d-bfaa16e6e17e"/>
  </ds:schemaRefs>
</ds:datastoreItem>
</file>

<file path=customXml/itemProps2.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C81E64F-6D2E-4C97-905B-2403E22F7E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1678</TotalTime>
  <Words>3597</Words>
  <Application>Microsoft Office PowerPoint</Application>
  <PresentationFormat>On-screen Show (4:3)</PresentationFormat>
  <Paragraphs>190</Paragraphs>
  <Slides>17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Myriad Pro</vt:lpstr>
      <vt:lpstr>Source Sans Pro</vt:lpstr>
      <vt:lpstr>Symbol</vt:lpstr>
      <vt:lpstr>Times New Roman</vt:lpstr>
      <vt:lpstr>Theme1.thmx first page pp</vt:lpstr>
      <vt:lpstr>Digital Policing  </vt:lpstr>
      <vt:lpstr>PowerPoint Presentation</vt:lpstr>
      <vt:lpstr> Make it easier for the police and public to communicate with each other  Improve digital investigations and intelligence  Transfer all information with the Criminal Justice System (CJS) digitally.  </vt:lpstr>
      <vt:lpstr>PowerPoint Presentation</vt:lpstr>
      <vt:lpstr>PowerPoint Presentation</vt:lpstr>
      <vt:lpstr>The National Digital Policing Strategy 2020-2030</vt:lpstr>
      <vt:lpstr>PowerPoint Presentation</vt:lpstr>
      <vt:lpstr>PowerPoint Presentation</vt:lpstr>
      <vt:lpstr>PowerPoint Presentation</vt:lpstr>
      <vt:lpstr>Internet Related Crime on Businesses </vt:lpstr>
      <vt:lpstr>Investigatory Powers Act 2016</vt:lpstr>
      <vt:lpstr>Internet Searching</vt:lpstr>
      <vt:lpstr>Data Sources </vt:lpstr>
      <vt:lpstr>Passive Data </vt:lpstr>
      <vt:lpstr>Cryptocurrency &amp; Metadata</vt:lpstr>
      <vt:lpstr>PowerPoint Presentation</vt:lpstr>
      <vt:lpstr>https://www.npcc.police.uk/NPCCBusinessAreas/ReformandTransformation/Digitalpolicing.aspx  https://whatworks.college.police.uk/Partnerships/Knowledge-Fund/PKF_catalogue/Pages/Digital-policing.aspx  https://www.fieldfisher.com/en/services/privacy-security-and-information/privacy-security-and-information-law-blog/the-investigatory-powers-act-2016-a-snoopers-charter-or-a-legitimate-surveillance-tool-for-todays-society  https://whel-primo.hosted.exlibrisgroup.com/permalink/f/mqg008/TN_cdi_informaworld_taylorfrancisbooks_10_4324_9780429460593_15_version2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  </dc:title>
  <dc:creator>Sarah Jones (IMH)</dc:creator>
  <cp:lastModifiedBy>Sarah Jones (IMH)</cp:lastModifiedBy>
  <cp:revision>22</cp:revision>
  <dcterms:created xsi:type="dcterms:W3CDTF">2020-07-16T07:08:53Z</dcterms:created>
  <dcterms:modified xsi:type="dcterms:W3CDTF">2022-02-11T21:36:10Z</dcterms:modified>
</cp:coreProperties>
</file>