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32"/>
  </p:notesMasterIdLst>
  <p:handoutMasterIdLst>
    <p:handoutMasterId r:id="rId33"/>
  </p:handoutMasterIdLst>
  <p:sldIdLst>
    <p:sldId id="284" r:id="rId2"/>
    <p:sldId id="287" r:id="rId3"/>
    <p:sldId id="288" r:id="rId4"/>
    <p:sldId id="289" r:id="rId5"/>
    <p:sldId id="290" r:id="rId6"/>
    <p:sldId id="291" r:id="rId7"/>
    <p:sldId id="292" r:id="rId8"/>
    <p:sldId id="293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0" r:id="rId25"/>
    <p:sldId id="311" r:id="rId26"/>
    <p:sldId id="312" r:id="rId27"/>
    <p:sldId id="313" r:id="rId28"/>
    <p:sldId id="314" r:id="rId29"/>
    <p:sldId id="294" r:id="rId30"/>
    <p:sldId id="315" r:id="rId31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deproject.com/Articles/1198028/MongoDB-Basics-Part" TargetMode="External"/><Relationship Id="rId7" Type="http://schemas.openxmlformats.org/officeDocument/2006/relationships/hyperlink" Target="https://www.codeproject.com/Articles/1096142/%2FArticles%2F1096142%2FMongoDB-Tutorial-Day-Aggregation" TargetMode="External"/><Relationship Id="rId2" Type="http://schemas.openxmlformats.org/officeDocument/2006/relationships/hyperlink" Target="https://www.codeproject.com/Articles/828392/Basics-of-MongoD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odeproject.com/Articles/1091645/MongoDB-Tutorial-Day-Performance-Indexing" TargetMode="External"/><Relationship Id="rId5" Type="http://schemas.openxmlformats.org/officeDocument/2006/relationships/hyperlink" Target="http://www.codeproject.com/Articles/1089786/MongoDB-Tutorial-Day" TargetMode="External"/><Relationship Id="rId4" Type="http://schemas.openxmlformats.org/officeDocument/2006/relationships/hyperlink" Target="http://www.codeproject.com/Articles/1087008/Mongo-DB-Tutorial-and-Mapping-of-SQL-and-Mongo-D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December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r>
              <a:rPr lang="en-US" b="1" dirty="0" smtClean="0"/>
              <a:t>Topic </a:t>
            </a:r>
            <a:r>
              <a:rPr lang="en-US" b="1" dirty="0"/>
              <a:t>9</a:t>
            </a:r>
            <a:r>
              <a:rPr lang="en-US" b="1" dirty="0" smtClean="0"/>
              <a:t> – </a:t>
            </a:r>
            <a:r>
              <a:rPr lang="en-US" b="1" dirty="0" err="1" smtClean="0"/>
              <a:t>MongoDB</a:t>
            </a:r>
            <a:r>
              <a:rPr lang="en-US" b="1" dirty="0" smtClean="0"/>
              <a:t> </a:t>
            </a:r>
            <a:r>
              <a:rPr lang="en-US" b="1" dirty="0" err="1" smtClean="0"/>
              <a:t>NoSQL</a:t>
            </a:r>
            <a:r>
              <a:rPr lang="en-US" b="1" dirty="0"/>
              <a:t> </a:t>
            </a:r>
            <a:r>
              <a:rPr lang="en-US" b="1" dirty="0" smtClean="0"/>
              <a:t>Database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MongoDB</a:t>
            </a:r>
            <a:r>
              <a:rPr lang="en-US" dirty="0" smtClean="0"/>
              <a:t> </a:t>
            </a:r>
            <a:r>
              <a:rPr lang="en-US" dirty="0"/>
              <a:t>is made up of databases which contain collections. </a:t>
            </a:r>
            <a:endParaRPr lang="en-US" dirty="0" smtClean="0"/>
          </a:p>
          <a:p>
            <a:pPr lvl="1"/>
            <a:r>
              <a:rPr lang="en-US" dirty="0" smtClean="0"/>
              <a:t>A </a:t>
            </a:r>
            <a:r>
              <a:rPr lang="en-US" dirty="0"/>
              <a:t>collection is made up of documents. </a:t>
            </a:r>
            <a:endParaRPr lang="en-US" dirty="0" smtClean="0"/>
          </a:p>
          <a:p>
            <a:pPr lvl="2"/>
            <a:r>
              <a:rPr lang="en-US" dirty="0" smtClean="0"/>
              <a:t>Each </a:t>
            </a:r>
            <a:r>
              <a:rPr lang="en-US" dirty="0"/>
              <a:t>document is made up of fields. </a:t>
            </a:r>
          </a:p>
          <a:p>
            <a:pPr lvl="1"/>
            <a:r>
              <a:rPr lang="en-US" dirty="0" smtClean="0"/>
              <a:t>Collections </a:t>
            </a:r>
            <a:r>
              <a:rPr lang="en-US" dirty="0"/>
              <a:t>can be indexed, which improves lookup and sorting performance. </a:t>
            </a:r>
            <a:endParaRPr lang="en-US" dirty="0" smtClean="0"/>
          </a:p>
          <a:p>
            <a:pPr lvl="1"/>
            <a:r>
              <a:rPr lang="en-US" dirty="0"/>
              <a:t>W</a:t>
            </a:r>
            <a:r>
              <a:rPr lang="en-US" dirty="0" smtClean="0"/>
              <a:t>hen </a:t>
            </a:r>
            <a:r>
              <a:rPr lang="en-US" dirty="0"/>
              <a:t>we get data from </a:t>
            </a:r>
            <a:r>
              <a:rPr lang="en-US" dirty="0" err="1"/>
              <a:t>MongoDB</a:t>
            </a:r>
            <a:r>
              <a:rPr lang="en-US" dirty="0"/>
              <a:t> we do so through a cursor whose actual execution is delayed until necessary. </a:t>
            </a:r>
          </a:p>
        </p:txBody>
      </p:sp>
    </p:spTree>
    <p:extLst>
      <p:ext uri="{BB962C8B-B14F-4D97-AF65-F5344CB8AC3E}">
        <p14:creationId xmlns:p14="http://schemas.microsoft.com/office/powerpoint/2010/main" val="317352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MongoDB</a:t>
            </a:r>
            <a:r>
              <a:rPr lang="en-US" dirty="0"/>
              <a:t> has the same concept of a database with which </a:t>
            </a:r>
            <a:r>
              <a:rPr lang="en-US" dirty="0" smtClean="0"/>
              <a:t>we are already familiar. </a:t>
            </a:r>
          </a:p>
          <a:p>
            <a:r>
              <a:rPr lang="en-US" dirty="0" smtClean="0"/>
              <a:t>Within </a:t>
            </a:r>
            <a:r>
              <a:rPr lang="en-US" dirty="0"/>
              <a:t>a </a:t>
            </a:r>
            <a:r>
              <a:rPr lang="en-US" dirty="0" err="1"/>
              <a:t>MongoDB</a:t>
            </a:r>
            <a:r>
              <a:rPr lang="en-US" dirty="0"/>
              <a:t> instance you can have zero or more databases, each acting as high-level containers for everything else.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19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database can have zero or more collections. </a:t>
            </a:r>
            <a:endParaRPr lang="en-US" dirty="0" smtClean="0"/>
          </a:p>
          <a:p>
            <a:pPr lvl="1"/>
            <a:r>
              <a:rPr lang="en-US" dirty="0" smtClean="0"/>
              <a:t>A </a:t>
            </a:r>
            <a:r>
              <a:rPr lang="en-US" dirty="0"/>
              <a:t>collection shares enough in common with a traditional table that you can safely think of the two as the same thing. </a:t>
            </a:r>
          </a:p>
          <a:p>
            <a:pPr lvl="1"/>
            <a:r>
              <a:rPr lang="en-US" dirty="0"/>
              <a:t>Collections are made up of zero or more documents. </a:t>
            </a:r>
            <a:endParaRPr lang="en-US" dirty="0" smtClean="0"/>
          </a:p>
          <a:p>
            <a:pPr lvl="2"/>
            <a:r>
              <a:rPr lang="en-US" dirty="0" smtClean="0"/>
              <a:t>A document </a:t>
            </a:r>
            <a:r>
              <a:rPr lang="en-US" dirty="0"/>
              <a:t>can safely be thought of as a row.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202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document is made up of one or more fields, which </a:t>
            </a:r>
            <a:r>
              <a:rPr lang="en-US" dirty="0" smtClean="0"/>
              <a:t>are </a:t>
            </a:r>
            <a:r>
              <a:rPr lang="en-US" dirty="0"/>
              <a:t>a lot like columns. </a:t>
            </a:r>
          </a:p>
          <a:p>
            <a:r>
              <a:rPr lang="en-US" dirty="0"/>
              <a:t>Indexes in </a:t>
            </a:r>
            <a:r>
              <a:rPr lang="en-US" dirty="0" err="1"/>
              <a:t>MongoDB</a:t>
            </a:r>
            <a:r>
              <a:rPr lang="en-US" dirty="0"/>
              <a:t> function mostly like their RDBMS counterparts.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156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The </a:t>
            </a:r>
            <a:r>
              <a:rPr lang="en-US" sz="2800" dirty="0"/>
              <a:t>important thing to understand about cursors is that when you ask </a:t>
            </a:r>
            <a:r>
              <a:rPr lang="en-US" sz="2800" dirty="0" err="1"/>
              <a:t>MongoDB</a:t>
            </a:r>
            <a:r>
              <a:rPr lang="en-US" sz="2800" dirty="0"/>
              <a:t> for </a:t>
            </a:r>
            <a:r>
              <a:rPr lang="en-US" sz="2800" dirty="0" smtClean="0"/>
              <a:t>data: </a:t>
            </a:r>
          </a:p>
          <a:p>
            <a:pPr lvl="1"/>
            <a:r>
              <a:rPr lang="en-US" sz="2400" dirty="0"/>
              <a:t>I</a:t>
            </a:r>
            <a:r>
              <a:rPr lang="en-US" sz="2400" dirty="0" smtClean="0"/>
              <a:t>t </a:t>
            </a:r>
            <a:r>
              <a:rPr lang="en-US" sz="2400" dirty="0"/>
              <a:t>returns a pointer to the result set called a </a:t>
            </a:r>
            <a:r>
              <a:rPr lang="en-US" sz="2400" dirty="0" smtClean="0"/>
              <a:t>CURSOR; </a:t>
            </a:r>
          </a:p>
          <a:p>
            <a:pPr lvl="1"/>
            <a:r>
              <a:rPr lang="en-US" sz="2400" dirty="0"/>
              <a:t>w</a:t>
            </a:r>
            <a:r>
              <a:rPr lang="en-US" sz="2400" dirty="0" smtClean="0"/>
              <a:t>hich </a:t>
            </a:r>
            <a:r>
              <a:rPr lang="en-US" sz="2400" dirty="0"/>
              <a:t>we can do things to, </a:t>
            </a:r>
            <a:endParaRPr lang="en-US" sz="2400" dirty="0" smtClean="0"/>
          </a:p>
          <a:p>
            <a:pPr lvl="2"/>
            <a:r>
              <a:rPr lang="en-US" sz="2000" dirty="0" smtClean="0"/>
              <a:t>such </a:t>
            </a:r>
            <a:r>
              <a:rPr lang="en-US" sz="2000" dirty="0"/>
              <a:t>as counting or </a:t>
            </a:r>
            <a:endParaRPr lang="en-US" sz="2000" dirty="0" smtClean="0"/>
          </a:p>
          <a:p>
            <a:pPr lvl="2"/>
            <a:r>
              <a:rPr lang="en-US" sz="2000" dirty="0" smtClean="0"/>
              <a:t>skipping </a:t>
            </a:r>
            <a:r>
              <a:rPr lang="en-US" sz="2000" dirty="0"/>
              <a:t>ahead, before actually pulling down data. 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77001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Terminology Comparison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344867"/>
              </p:ext>
            </p:extLst>
          </p:nvPr>
        </p:nvGraphicFramePr>
        <p:xfrm>
          <a:off x="683568" y="2348880"/>
          <a:ext cx="7772400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 err="1" smtClean="0"/>
                        <a:t>MongoDb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Relational Database</a:t>
                      </a:r>
                      <a:endParaRPr lang="en-US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Collection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Table</a:t>
                      </a:r>
                      <a:endParaRPr lang="en-US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Document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Row</a:t>
                      </a:r>
                      <a:endParaRPr lang="en-US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Field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Column</a:t>
                      </a:r>
                      <a:endParaRPr lang="en-US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1252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Terminology Comparison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844824"/>
            <a:ext cx="7772400" cy="4114800"/>
          </a:xfrm>
        </p:spPr>
        <p:txBody>
          <a:bodyPr/>
          <a:lstStyle/>
          <a:p>
            <a:r>
              <a:rPr lang="en-US" sz="2400" dirty="0" err="1" smtClean="0"/>
              <a:t>NoSQL</a:t>
            </a:r>
            <a:r>
              <a:rPr lang="en-US" sz="2400" dirty="0" smtClean="0"/>
              <a:t> concepts </a:t>
            </a:r>
            <a:r>
              <a:rPr lang="en-US" sz="2400" dirty="0"/>
              <a:t>are similar to their relational database counterparts, they are not identical. </a:t>
            </a:r>
            <a:endParaRPr lang="en-US" sz="2400" dirty="0" smtClean="0"/>
          </a:p>
          <a:p>
            <a:r>
              <a:rPr lang="en-US" sz="2400" dirty="0" smtClean="0"/>
              <a:t>The </a:t>
            </a:r>
            <a:r>
              <a:rPr lang="en-US" sz="2400" dirty="0"/>
              <a:t>core difference comes from the fact that relational </a:t>
            </a:r>
            <a:r>
              <a:rPr lang="en-US" sz="2400" dirty="0" smtClean="0"/>
              <a:t>databases: </a:t>
            </a:r>
          </a:p>
          <a:p>
            <a:pPr lvl="1"/>
            <a:r>
              <a:rPr lang="en-US" sz="2000" dirty="0"/>
              <a:t>D</a:t>
            </a:r>
            <a:r>
              <a:rPr lang="en-US" sz="2000" dirty="0" smtClean="0"/>
              <a:t>efine </a:t>
            </a:r>
            <a:r>
              <a:rPr lang="en-US" sz="2000" dirty="0"/>
              <a:t>columns at the table level </a:t>
            </a:r>
            <a:endParaRPr lang="en-US" sz="2000" dirty="0" smtClean="0"/>
          </a:p>
          <a:p>
            <a:r>
              <a:rPr lang="en-US" sz="2400" dirty="0"/>
              <a:t>W</a:t>
            </a:r>
            <a:r>
              <a:rPr lang="en-US" sz="2400" dirty="0" smtClean="0"/>
              <a:t>hereas </a:t>
            </a:r>
            <a:r>
              <a:rPr lang="en-US" sz="2400" dirty="0"/>
              <a:t>a document-oriented </a:t>
            </a:r>
            <a:r>
              <a:rPr lang="en-US" sz="2400" dirty="0" smtClean="0"/>
              <a:t>database: </a:t>
            </a:r>
          </a:p>
          <a:p>
            <a:pPr lvl="1"/>
            <a:r>
              <a:rPr lang="en-US" sz="2000" dirty="0"/>
              <a:t>D</a:t>
            </a:r>
            <a:r>
              <a:rPr lang="en-US" sz="2000" dirty="0" smtClean="0"/>
              <a:t>efines </a:t>
            </a:r>
            <a:r>
              <a:rPr lang="en-US" sz="2000" dirty="0"/>
              <a:t>its fields at the document level. </a:t>
            </a:r>
            <a:endParaRPr lang="en-US" sz="2000" dirty="0" smtClean="0"/>
          </a:p>
          <a:p>
            <a:r>
              <a:rPr lang="en-US" sz="2400" dirty="0" smtClean="0"/>
              <a:t>That </a:t>
            </a:r>
            <a:r>
              <a:rPr lang="en-US" sz="2400" dirty="0"/>
              <a:t>is to say that each document within a collection can have its own unique set of fields. </a:t>
            </a:r>
            <a:endParaRPr lang="en-US" sz="2400" dirty="0" smtClean="0"/>
          </a:p>
          <a:p>
            <a:r>
              <a:rPr lang="en-US" sz="2400" dirty="0" smtClean="0"/>
              <a:t>As </a:t>
            </a:r>
            <a:r>
              <a:rPr lang="en-US" sz="2400" dirty="0"/>
              <a:t>such, a collection is a dumbed down container in comparison to a table, while a document has a lot more information than a row.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443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US" altLang="en-US" b="0" dirty="0" smtClean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450" y="1196752"/>
            <a:ext cx="7208838" cy="525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TextBox 5"/>
          <p:cNvSpPr txBox="1">
            <a:spLocks noChangeArrowheads="1"/>
          </p:cNvSpPr>
          <p:nvPr/>
        </p:nvSpPr>
        <p:spPr bwMode="auto">
          <a:xfrm>
            <a:off x="1519238" y="1484784"/>
            <a:ext cx="13001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Collection</a:t>
            </a:r>
          </a:p>
        </p:txBody>
      </p:sp>
      <p:sp>
        <p:nvSpPr>
          <p:cNvPr id="4102" name="TextBox 6"/>
          <p:cNvSpPr txBox="1">
            <a:spLocks noChangeArrowheads="1"/>
          </p:cNvSpPr>
          <p:nvPr/>
        </p:nvSpPr>
        <p:spPr bwMode="auto">
          <a:xfrm rot="-5400000">
            <a:off x="-273843" y="3017044"/>
            <a:ext cx="1441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Documents</a:t>
            </a:r>
          </a:p>
        </p:txBody>
      </p:sp>
      <p:cxnSp>
        <p:nvCxnSpPr>
          <p:cNvPr id="4103" name="Straight Arrow Connector 8"/>
          <p:cNvCxnSpPr>
            <a:cxnSpLocks noChangeShapeType="1"/>
          </p:cNvCxnSpPr>
          <p:nvPr/>
        </p:nvCxnSpPr>
        <p:spPr bwMode="auto">
          <a:xfrm flipV="1">
            <a:off x="731838" y="2438400"/>
            <a:ext cx="609600" cy="4111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4104" name="Straight Arrow Connector 10"/>
          <p:cNvCxnSpPr>
            <a:cxnSpLocks noChangeShapeType="1"/>
          </p:cNvCxnSpPr>
          <p:nvPr/>
        </p:nvCxnSpPr>
        <p:spPr bwMode="auto">
          <a:xfrm rot="16200000" flipH="1">
            <a:off x="617538" y="2994025"/>
            <a:ext cx="746125" cy="5492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0816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_id field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 smtClean="0"/>
              <a:t>In SQL, we commonly create an </a:t>
            </a:r>
            <a:r>
              <a:rPr lang="en-GB" altLang="en-US" sz="2800" dirty="0" err="1" smtClean="0"/>
              <a:t>autonumbered</a:t>
            </a:r>
            <a:r>
              <a:rPr lang="en-GB" altLang="en-US" sz="2800" dirty="0" smtClean="0"/>
              <a:t> primary key field and often call it ID to uniquely identify each row in the database table. </a:t>
            </a:r>
          </a:p>
          <a:p>
            <a:r>
              <a:rPr lang="en-GB" altLang="en-US" sz="2800" dirty="0" smtClean="0"/>
              <a:t>MongoDB, automatically adds a field called </a:t>
            </a:r>
            <a:r>
              <a:rPr lang="en-GB" altLang="en-US" sz="2800" b="1" dirty="0" smtClean="0"/>
              <a:t>_id </a:t>
            </a:r>
            <a:r>
              <a:rPr lang="en-GB" altLang="en-US" sz="2800" dirty="0" smtClean="0"/>
              <a:t>to serve the same purpose. You don’t have to specify it (although you can) because it is automatically generated for each document we add.</a:t>
            </a:r>
          </a:p>
          <a:p>
            <a:endParaRPr lang="en-GB" altLang="en-US" dirty="0" smtClean="0"/>
          </a:p>
        </p:txBody>
      </p:sp>
      <p:sp>
        <p:nvSpPr>
          <p:cNvPr id="512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US" alt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2743001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Creating Database and Collection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/>
              <a:t>You don’t have to specifically create them, they are created when first document is created</a:t>
            </a:r>
            <a:r>
              <a:rPr lang="en-GB" altLang="en-US" sz="2400" dirty="0" smtClean="0"/>
              <a:t>.</a:t>
            </a:r>
            <a:endParaRPr lang="en-GB" altLang="en-US" sz="2400" dirty="0" smtClean="0"/>
          </a:p>
          <a:p>
            <a:r>
              <a:rPr lang="en-GB" altLang="en-US" sz="2400" b="1" dirty="0" smtClean="0"/>
              <a:t>use </a:t>
            </a:r>
            <a:r>
              <a:rPr lang="en-GB" altLang="en-US" sz="2400" b="1" dirty="0" err="1" smtClean="0"/>
              <a:t>mystoredb</a:t>
            </a:r>
            <a:r>
              <a:rPr lang="en-GB" altLang="en-US" sz="2400" b="1" dirty="0" smtClean="0"/>
              <a:t>     	</a:t>
            </a:r>
            <a:r>
              <a:rPr lang="en-GB" altLang="en-US" sz="2400" dirty="0" smtClean="0"/>
              <a:t>pick database</a:t>
            </a:r>
            <a:endParaRPr lang="en-GB" altLang="en-US" sz="2400" b="1" dirty="0" smtClean="0"/>
          </a:p>
          <a:p>
            <a:r>
              <a:rPr lang="en-GB" altLang="en-US" sz="2400" b="1" dirty="0" err="1" smtClean="0"/>
              <a:t>db</a:t>
            </a:r>
            <a:r>
              <a:rPr lang="en-GB" altLang="en-US" sz="2400" b="1" dirty="0" smtClean="0"/>
              <a:t>			</a:t>
            </a:r>
            <a:r>
              <a:rPr lang="en-GB" altLang="en-US" sz="2400" dirty="0" smtClean="0"/>
              <a:t>represents current database</a:t>
            </a:r>
          </a:p>
          <a:p>
            <a:r>
              <a:rPr lang="en-GB" altLang="en-US" sz="2400" b="1" dirty="0" smtClean="0"/>
              <a:t>show </a:t>
            </a:r>
            <a:r>
              <a:rPr lang="en-GB" altLang="en-US" sz="2400" b="1" dirty="0" err="1" smtClean="0"/>
              <a:t>dbs</a:t>
            </a:r>
            <a:endParaRPr lang="en-GB" altLang="en-US" sz="2400" dirty="0" smtClean="0"/>
          </a:p>
          <a:p>
            <a:r>
              <a:rPr lang="en-GB" altLang="en-US" sz="2400" dirty="0" smtClean="0"/>
              <a:t>Add document to collection called “products”</a:t>
            </a:r>
          </a:p>
          <a:p>
            <a:r>
              <a:rPr lang="en-GB" altLang="en-US" sz="2000" b="1" dirty="0" err="1" smtClean="0"/>
              <a:t>db.products.insert</a:t>
            </a:r>
            <a:r>
              <a:rPr lang="en-GB" altLang="en-US" sz="2000" b="1" dirty="0" smtClean="0"/>
              <a:t>( { "</a:t>
            </a:r>
            <a:r>
              <a:rPr lang="en-GB" altLang="en-US" sz="2000" b="1" dirty="0" err="1" smtClean="0"/>
              <a:t>Type":"DVD</a:t>
            </a:r>
            <a:r>
              <a:rPr lang="en-GB" altLang="en-US" sz="2000" b="1" dirty="0" smtClean="0"/>
              <a:t>", 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                               </a:t>
            </a:r>
            <a:r>
              <a:rPr lang="en-GB" altLang="en-US" sz="2000" b="1" dirty="0" smtClean="0"/>
              <a:t>	     "</a:t>
            </a:r>
            <a:r>
              <a:rPr lang="en-GB" altLang="en-US" sz="2000" b="1" dirty="0" err="1" smtClean="0"/>
              <a:t>Title":"Speed</a:t>
            </a:r>
            <a:r>
              <a:rPr lang="en-GB" altLang="en-US" sz="2000" b="1" dirty="0" smtClean="0"/>
              <a:t> Wars",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                                          "Actors":["Fred", "Ginger"],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                                          "Year":2005 } )</a:t>
            </a:r>
            <a:endParaRPr lang="en-GB" altLang="en-US" sz="2000" dirty="0" smtClean="0"/>
          </a:p>
        </p:txBody>
      </p:sp>
      <p:sp>
        <p:nvSpPr>
          <p:cNvPr id="6148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US" alt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1767603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Insert Statement</a:t>
            </a:r>
            <a:endParaRPr lang="en-GB" altLang="en-US" dirty="0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b="1" dirty="0" err="1" smtClean="0"/>
              <a:t>db.products.insert</a:t>
            </a:r>
            <a:r>
              <a:rPr lang="en-GB" altLang="en-US" sz="2000" b="1" dirty="0" smtClean="0"/>
              <a:t>( 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	{ "</a:t>
            </a:r>
            <a:r>
              <a:rPr lang="en-GB" altLang="en-US" sz="2000" b="1" dirty="0" err="1" smtClean="0"/>
              <a:t>Type":"CD</a:t>
            </a:r>
            <a:r>
              <a:rPr lang="en-GB" altLang="en-US" sz="2000" b="1" dirty="0" smtClean="0"/>
              <a:t>", 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	"</a:t>
            </a:r>
            <a:r>
              <a:rPr lang="en-GB" altLang="en-US" sz="2000" b="1" dirty="0" err="1" smtClean="0"/>
              <a:t>Title":"Rock</a:t>
            </a:r>
            <a:r>
              <a:rPr lang="en-GB" altLang="en-US" sz="2000" b="1" dirty="0" smtClean="0"/>
              <a:t> 24", 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	"Artist":["</a:t>
            </a:r>
            <a:r>
              <a:rPr lang="en-GB" altLang="en-US" sz="2000" b="1" dirty="0" err="1" smtClean="0"/>
              <a:t>Bob","Tom</a:t>
            </a:r>
            <a:r>
              <a:rPr lang="en-GB" altLang="en-US" sz="2000" b="1" dirty="0" smtClean="0"/>
              <a:t>"], 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	"Year":2004, 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	"Tracks": [ {"Track1":"Good Feeling"},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		      {"Track2":"Bad Feeling"},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		      {"Track3":"No Feelings"} ]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	}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)</a:t>
            </a:r>
            <a:endParaRPr lang="en-GB" altLang="en-US" sz="2000" dirty="0" smtClean="0"/>
          </a:p>
        </p:txBody>
      </p:sp>
      <p:sp>
        <p:nvSpPr>
          <p:cNvPr id="7172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3752448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Queries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197725" cy="4114800"/>
          </a:xfrm>
        </p:spPr>
        <p:txBody>
          <a:bodyPr/>
          <a:lstStyle/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()      </a:t>
            </a:r>
            <a:r>
              <a:rPr lang="en-GB" altLang="en-US" sz="2000" dirty="0" smtClean="0"/>
              <a:t>show all documents</a:t>
            </a:r>
          </a:p>
          <a:p>
            <a:endParaRPr lang="en-GB" altLang="en-US" sz="2000" dirty="0" smtClean="0"/>
          </a:p>
          <a:p>
            <a:r>
              <a:rPr lang="en-GB" altLang="en-US" sz="2000" dirty="0" smtClean="0"/>
              <a:t>Search for document</a:t>
            </a:r>
          </a:p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({</a:t>
            </a:r>
            <a:r>
              <a:rPr lang="en-GB" altLang="en-US" sz="2000" b="1" dirty="0" err="1" smtClean="0"/>
              <a:t>Title:"Rock</a:t>
            </a:r>
            <a:r>
              <a:rPr lang="en-GB" altLang="en-US" sz="2000" b="1" dirty="0" smtClean="0"/>
              <a:t> 24"})</a:t>
            </a:r>
          </a:p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({</a:t>
            </a:r>
            <a:r>
              <a:rPr lang="en-GB" altLang="en-US" sz="2000" b="1" dirty="0" err="1" smtClean="0"/>
              <a:t>Type:"CD",Title:"Rock</a:t>
            </a:r>
            <a:r>
              <a:rPr lang="en-GB" altLang="en-US" sz="2000" b="1" dirty="0" smtClean="0"/>
              <a:t> 24"})</a:t>
            </a:r>
            <a:r>
              <a:rPr lang="en-GB" altLang="en-US" sz="2000" dirty="0" smtClean="0"/>
              <a:t> </a:t>
            </a:r>
            <a:r>
              <a:rPr lang="en-GB" altLang="en-US" sz="2000" dirty="0" smtClean="0">
                <a:sym typeface="Wingdings" panose="05000000000000000000" pitchFamily="2" charset="2"/>
              </a:rPr>
              <a:t></a:t>
            </a:r>
            <a:r>
              <a:rPr lang="en-GB" altLang="en-US" sz="2000" dirty="0" smtClean="0"/>
              <a:t> AND</a:t>
            </a:r>
            <a:endParaRPr lang="en-GB" altLang="en-US" sz="2000" b="1" dirty="0" smtClean="0"/>
          </a:p>
          <a:p>
            <a:r>
              <a:rPr lang="en-GB" altLang="en-US" sz="2000" dirty="0" smtClean="0"/>
              <a:t>Show/hide certain fields</a:t>
            </a:r>
          </a:p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({</a:t>
            </a:r>
            <a:r>
              <a:rPr lang="en-GB" altLang="en-US" sz="2000" b="1" dirty="0" err="1" smtClean="0"/>
              <a:t>Type:"CD",Title:"Rock</a:t>
            </a:r>
            <a:r>
              <a:rPr lang="en-GB" altLang="en-US" sz="2000" b="1" dirty="0" smtClean="0"/>
              <a:t> 24"}, {Title:1, Artist:1})</a:t>
            </a:r>
            <a:r>
              <a:rPr lang="en-GB" altLang="en-US" sz="2000" dirty="0" smtClean="0"/>
              <a:t>    </a:t>
            </a:r>
            <a:r>
              <a:rPr lang="en-GB" altLang="en-US" sz="2000" dirty="0" smtClean="0">
                <a:sym typeface="Wingdings" panose="05000000000000000000" pitchFamily="2" charset="2"/>
              </a:rPr>
              <a:t> 1 for show</a:t>
            </a:r>
            <a:endParaRPr lang="en-GB" altLang="en-US" sz="2000" b="1" dirty="0" smtClean="0"/>
          </a:p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({</a:t>
            </a:r>
            <a:r>
              <a:rPr lang="en-GB" altLang="en-US" sz="2000" b="1" dirty="0" err="1" smtClean="0"/>
              <a:t>Type:"CD",Title:"Rock</a:t>
            </a:r>
            <a:r>
              <a:rPr lang="en-GB" altLang="en-US" sz="2000" b="1" dirty="0" smtClean="0"/>
              <a:t> 24"}, {Artist:0, Year:0, Tracks:0})</a:t>
            </a:r>
            <a:r>
              <a:rPr lang="en-GB" altLang="en-US" sz="2000" dirty="0" smtClean="0"/>
              <a:t>   </a:t>
            </a:r>
            <a:r>
              <a:rPr lang="en-GB" altLang="en-US" sz="2000" dirty="0" smtClean="0">
                <a:sym typeface="Wingdings" panose="05000000000000000000" pitchFamily="2" charset="2"/>
              </a:rPr>
              <a:t> 0 for hide</a:t>
            </a:r>
            <a:endParaRPr lang="en-GB" altLang="en-US" sz="2000" dirty="0" smtClean="0"/>
          </a:p>
        </p:txBody>
      </p:sp>
      <p:sp>
        <p:nvSpPr>
          <p:cNvPr id="8196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1141673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Conditional Queries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({Year:{$gt:2004}})</a:t>
            </a:r>
            <a:r>
              <a:rPr lang="en-GB" altLang="en-US" sz="2000" dirty="0" smtClean="0"/>
              <a:t>  </a:t>
            </a:r>
            <a:r>
              <a:rPr lang="en-GB" altLang="en-US" sz="2000" dirty="0" smtClean="0">
                <a:sym typeface="Wingdings" panose="05000000000000000000" pitchFamily="2" charset="2"/>
              </a:rPr>
              <a:t> </a:t>
            </a:r>
            <a:r>
              <a:rPr lang="en-GB" altLang="en-US" sz="2000" dirty="0" smtClean="0"/>
              <a:t>greater than</a:t>
            </a:r>
            <a:endParaRPr lang="en-GB" altLang="en-US" sz="2000" b="1" dirty="0" smtClean="0"/>
          </a:p>
          <a:p>
            <a:endParaRPr lang="en-GB" altLang="en-US" sz="2000" dirty="0" smtClean="0"/>
          </a:p>
          <a:p>
            <a:r>
              <a:rPr lang="en-GB" altLang="en-US" sz="2000" dirty="0" smtClean="0"/>
              <a:t>Check for either field being present</a:t>
            </a:r>
          </a:p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({$or:[{</a:t>
            </a:r>
            <a:r>
              <a:rPr lang="en-GB" altLang="en-US" sz="2000" b="1" dirty="0" err="1" smtClean="0"/>
              <a:t>Type:"CD</a:t>
            </a:r>
            <a:r>
              <a:rPr lang="en-GB" altLang="en-US" sz="2000" b="1" dirty="0" smtClean="0"/>
              <a:t>"}, {</a:t>
            </a:r>
            <a:r>
              <a:rPr lang="en-GB" altLang="en-US" sz="2000" b="1" dirty="0" err="1" smtClean="0"/>
              <a:t>Title:"Speed</a:t>
            </a:r>
            <a:r>
              <a:rPr lang="en-GB" altLang="en-US" sz="2000" b="1" dirty="0" smtClean="0"/>
              <a:t> Wars"}]})</a:t>
            </a:r>
          </a:p>
          <a:p>
            <a:endParaRPr lang="en-GB" altLang="en-US" sz="2000" b="1" dirty="0" smtClean="0"/>
          </a:p>
          <a:p>
            <a:r>
              <a:rPr lang="en-GB" altLang="en-US" sz="2000" dirty="0" smtClean="0"/>
              <a:t>Use JavaScript function for query</a:t>
            </a:r>
          </a:p>
          <a:p>
            <a:r>
              <a:rPr lang="en-GB" altLang="en-US" sz="2000" b="1" dirty="0" err="1" smtClean="0"/>
              <a:t>FindYear</a:t>
            </a:r>
            <a:r>
              <a:rPr lang="en-GB" altLang="en-US" sz="2000" b="1" dirty="0" smtClean="0"/>
              <a:t> = function() { return </a:t>
            </a:r>
            <a:r>
              <a:rPr lang="en-GB" altLang="en-US" sz="2000" b="1" dirty="0" err="1" smtClean="0"/>
              <a:t>this.Year</a:t>
            </a:r>
            <a:r>
              <a:rPr lang="en-GB" altLang="en-US" sz="2000" b="1" dirty="0" smtClean="0"/>
              <a:t> &gt; 2004; }</a:t>
            </a:r>
          </a:p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</a:t>
            </a:r>
            <a:r>
              <a:rPr lang="en-GB" altLang="en-US" sz="2000" b="1" dirty="0" err="1" smtClean="0"/>
              <a:t>FindYear</a:t>
            </a:r>
            <a:r>
              <a:rPr lang="en-GB" altLang="en-US" sz="2000" b="1" dirty="0" smtClean="0"/>
              <a:t>)</a:t>
            </a:r>
            <a:endParaRPr lang="en-GB" altLang="en-US" sz="2000" dirty="0" smtClean="0"/>
          </a:p>
        </p:txBody>
      </p:sp>
      <p:sp>
        <p:nvSpPr>
          <p:cNvPr id="9220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3191636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Find Just One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b="1" dirty="0" err="1" smtClean="0"/>
              <a:t>db.products.findOne</a:t>
            </a:r>
            <a:r>
              <a:rPr lang="en-GB" altLang="en-US" sz="2400" b="1" dirty="0" smtClean="0"/>
              <a:t>({"</a:t>
            </a:r>
            <a:r>
              <a:rPr lang="en-GB" altLang="en-US" sz="2400" b="1" dirty="0" err="1" smtClean="0"/>
              <a:t>Title":"Speed</a:t>
            </a:r>
            <a:r>
              <a:rPr lang="en-GB" altLang="en-US" sz="2400" b="1" dirty="0" smtClean="0"/>
              <a:t> Wars"})</a:t>
            </a:r>
          </a:p>
          <a:p>
            <a:endParaRPr lang="en-GB" altLang="en-US" sz="2400" b="1" dirty="0" smtClean="0"/>
          </a:p>
          <a:p>
            <a:r>
              <a:rPr lang="en-GB" altLang="en-US" sz="2400" dirty="0" smtClean="0"/>
              <a:t>Returns a JavaScript object</a:t>
            </a:r>
          </a:p>
          <a:p>
            <a:r>
              <a:rPr lang="en-GB" altLang="en-US" sz="2400" b="1" dirty="0" smtClean="0"/>
              <a:t>product = </a:t>
            </a:r>
            <a:r>
              <a:rPr lang="en-GB" altLang="en-US" sz="2400" b="1" dirty="0" err="1" smtClean="0"/>
              <a:t>db.products.findOne</a:t>
            </a:r>
            <a:r>
              <a:rPr lang="en-GB" altLang="en-US" sz="2400" b="1" dirty="0" smtClean="0"/>
              <a:t>({"</a:t>
            </a:r>
            <a:r>
              <a:rPr lang="en-GB" altLang="en-US" sz="2400" b="1" dirty="0" err="1" smtClean="0"/>
              <a:t>Title":"Speed</a:t>
            </a:r>
            <a:r>
              <a:rPr lang="en-GB" altLang="en-US" sz="2400" b="1" dirty="0" smtClean="0"/>
              <a:t> Wars"})</a:t>
            </a:r>
          </a:p>
          <a:p>
            <a:r>
              <a:rPr lang="en-GB" altLang="en-US" sz="2400" b="1" dirty="0" smtClean="0"/>
              <a:t>product</a:t>
            </a:r>
            <a:r>
              <a:rPr lang="en-GB" altLang="en-US" sz="2400" dirty="0" smtClean="0"/>
              <a:t>			</a:t>
            </a:r>
            <a:r>
              <a:rPr lang="en-GB" altLang="en-US" sz="2400" dirty="0" smtClean="0">
                <a:sym typeface="Wingdings" panose="05000000000000000000" pitchFamily="2" charset="2"/>
              </a:rPr>
              <a:t> Display all product fields</a:t>
            </a:r>
            <a:endParaRPr lang="en-GB" altLang="en-US" sz="2400" b="1" dirty="0" smtClean="0"/>
          </a:p>
          <a:p>
            <a:r>
              <a:rPr lang="en-GB" altLang="en-US" sz="2400" b="1" dirty="0" err="1" smtClean="0"/>
              <a:t>product.Title</a:t>
            </a:r>
            <a:r>
              <a:rPr lang="en-GB" altLang="en-US" sz="2400" b="1" dirty="0" smtClean="0"/>
              <a:t>		</a:t>
            </a:r>
            <a:r>
              <a:rPr lang="en-GB" altLang="en-US" sz="2400" dirty="0" smtClean="0">
                <a:sym typeface="Wingdings" panose="05000000000000000000" pitchFamily="2" charset="2"/>
              </a:rPr>
              <a:t> Displays just title</a:t>
            </a:r>
            <a:endParaRPr lang="en-GB" altLang="en-US" sz="2400" dirty="0" smtClean="0"/>
          </a:p>
        </p:txBody>
      </p:sp>
      <p:sp>
        <p:nvSpPr>
          <p:cNvPr id="1024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572611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Query Arrays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dirty="0" smtClean="0"/>
              <a:t>Query the contents of an </a:t>
            </a:r>
          </a:p>
          <a:p>
            <a:pPr>
              <a:buFont typeface="Monotype Sorts" charset="2"/>
              <a:buNone/>
            </a:pPr>
            <a:r>
              <a:rPr lang="en-GB" altLang="en-US" sz="2000" dirty="0" smtClean="0"/>
              <a:t>     array in a field</a:t>
            </a:r>
          </a:p>
          <a:p>
            <a:endParaRPr lang="en-GB" altLang="en-US" sz="2000" dirty="0" smtClean="0"/>
          </a:p>
          <a:p>
            <a:r>
              <a:rPr lang="en-GB" altLang="en-US" sz="2000" dirty="0" smtClean="0"/>
              <a:t>"Artist" : [ "Bob", "Tom" ]</a:t>
            </a:r>
          </a:p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({</a:t>
            </a:r>
            <a:r>
              <a:rPr lang="en-GB" altLang="en-US" sz="2000" b="1" dirty="0" err="1" smtClean="0"/>
              <a:t>Artist:"Bob</a:t>
            </a:r>
            <a:r>
              <a:rPr lang="en-GB" altLang="en-US" sz="2000" b="1" dirty="0" smtClean="0"/>
              <a:t>"})</a:t>
            </a:r>
            <a:endParaRPr lang="en-GB" altLang="en-US" sz="2000" dirty="0" smtClean="0"/>
          </a:p>
          <a:p>
            <a:endParaRPr lang="en-GB" altLang="en-US" sz="2000" dirty="0" smtClean="0"/>
          </a:p>
          <a:p>
            <a:r>
              <a:rPr lang="en-GB" altLang="en-US" sz="2000" dirty="0" smtClean="0"/>
              <a:t>"Tracks" : [  { "Track1” : "Good Feeling" },    </a:t>
            </a:r>
          </a:p>
          <a:p>
            <a:pPr>
              <a:buFont typeface="Monotype Sorts" charset="2"/>
              <a:buNone/>
            </a:pPr>
            <a:r>
              <a:rPr lang="en-GB" altLang="en-US" sz="2000" dirty="0" smtClean="0"/>
              <a:t>      { "Track2" : "Bad Feeling" },     </a:t>
            </a:r>
          </a:p>
          <a:p>
            <a:pPr>
              <a:buFont typeface="Monotype Sorts" charset="2"/>
              <a:buNone/>
            </a:pPr>
            <a:r>
              <a:rPr lang="en-GB" altLang="en-US" sz="2000" dirty="0" smtClean="0"/>
              <a:t>      { "Track3” : "No Feelings" } ] </a:t>
            </a:r>
          </a:p>
          <a:p>
            <a:r>
              <a:rPr lang="en-GB" altLang="en-US" sz="2000" b="1" dirty="0" err="1" smtClean="0"/>
              <a:t>db.products.find</a:t>
            </a:r>
            <a:r>
              <a:rPr lang="en-GB" altLang="en-US" sz="2000" b="1" dirty="0" smtClean="0"/>
              <a:t>({"Tracks.Track1":"Good Feeling"})</a:t>
            </a:r>
            <a:endParaRPr lang="en-GB" altLang="en-US" sz="2000" dirty="0" smtClean="0"/>
          </a:p>
        </p:txBody>
      </p:sp>
      <p:sp>
        <p:nvSpPr>
          <p:cNvPr id="11268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sp>
        <p:nvSpPr>
          <p:cNvPr id="11269" name="TextBox 4"/>
          <p:cNvSpPr txBox="1">
            <a:spLocks noChangeArrowheads="1"/>
          </p:cNvSpPr>
          <p:nvPr/>
        </p:nvSpPr>
        <p:spPr bwMode="auto">
          <a:xfrm>
            <a:off x="4067944" y="5739825"/>
            <a:ext cx="448823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600" dirty="0" smtClean="0"/>
              <a:t>Find all products containing a Tracks array with Track1 called “Good Feeling”</a:t>
            </a:r>
            <a:endParaRPr lang="en-GB" altLang="en-US" sz="1600" dirty="0"/>
          </a:p>
        </p:txBody>
      </p:sp>
      <p:sp>
        <p:nvSpPr>
          <p:cNvPr id="11270" name="TextBox 5"/>
          <p:cNvSpPr txBox="1">
            <a:spLocks noChangeArrowheads="1"/>
          </p:cNvSpPr>
          <p:nvPr/>
        </p:nvSpPr>
        <p:spPr bwMode="auto">
          <a:xfrm>
            <a:off x="4860032" y="1268760"/>
            <a:ext cx="3840163" cy="19383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GB" altLang="en-US" sz="1200"/>
              <a:t>Document contains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{ 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            "Type":"CD", 	         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            "Title":"Rock 24",     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            "Artist":["Bob","Tom"], 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            "Year":2004, 	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            "Tracks": [ {"Track1":"Good Feeling“}       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                               {"Track2":"Bad Feeling"},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                               {"Track3":"No Feelings"} ]</a:t>
            </a:r>
          </a:p>
          <a:p>
            <a:pPr algn="l">
              <a:buFont typeface="Monotype Sorts" charset="2"/>
              <a:buNone/>
            </a:pPr>
            <a:r>
              <a:rPr lang="en-GB" altLang="en-US" sz="120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865015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Update (Edit)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/>
              <a:t>update(</a:t>
            </a:r>
            <a:r>
              <a:rPr lang="en-GB" altLang="en-US" sz="2400" i="1" dirty="0" err="1" smtClean="0"/>
              <a:t>searchCriteria</a:t>
            </a:r>
            <a:r>
              <a:rPr lang="en-GB" altLang="en-US" sz="2400" dirty="0" smtClean="0"/>
              <a:t>, </a:t>
            </a:r>
            <a:r>
              <a:rPr lang="en-GB" altLang="en-US" sz="2400" i="1" dirty="0" err="1" smtClean="0"/>
              <a:t>newData</a:t>
            </a:r>
            <a:r>
              <a:rPr lang="en-GB" altLang="en-US" sz="2400" dirty="0" smtClean="0"/>
              <a:t>, </a:t>
            </a:r>
            <a:r>
              <a:rPr lang="en-GB" altLang="en-US" sz="2400" i="1" dirty="0" err="1" smtClean="0"/>
              <a:t>upsert</a:t>
            </a:r>
            <a:r>
              <a:rPr lang="en-GB" altLang="en-US" sz="2400" dirty="0" smtClean="0"/>
              <a:t>, </a:t>
            </a:r>
            <a:r>
              <a:rPr lang="en-GB" altLang="en-US" sz="2400" i="1" dirty="0" smtClean="0"/>
              <a:t>multi</a:t>
            </a:r>
            <a:r>
              <a:rPr lang="en-GB" altLang="en-US" sz="2400" dirty="0" smtClean="0"/>
              <a:t>)</a:t>
            </a:r>
          </a:p>
          <a:p>
            <a:endParaRPr lang="en-GB" altLang="en-US" dirty="0" smtClean="0"/>
          </a:p>
        </p:txBody>
      </p:sp>
      <p:sp>
        <p:nvSpPr>
          <p:cNvPr id="12292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1447160"/>
              </p:ext>
            </p:extLst>
          </p:nvPr>
        </p:nvGraphicFramePr>
        <p:xfrm>
          <a:off x="1143000" y="2780928"/>
          <a:ext cx="7192963" cy="29670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2549"/>
                <a:gridCol w="5120414"/>
              </a:tblGrid>
              <a:tr h="5486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0" dirty="0" err="1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searchCriteria</a:t>
                      </a:r>
                      <a:endParaRPr lang="en-GB" sz="1800" b="0" dirty="0">
                        <a:solidFill>
                          <a:schemeClr val="tx1">
                            <a:lumMod val="50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77" marR="68577" marT="0" marB="0">
                    <a:solidFill>
                      <a:schemeClr val="accent4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Fields and values that are used to match against the document(s) to be modified</a:t>
                      </a:r>
                    </a:p>
                  </a:txBody>
                  <a:tcPr marL="68577" marR="68577" marT="0" marB="0">
                    <a:solidFill>
                      <a:schemeClr val="accent4">
                        <a:lumMod val="10000"/>
                        <a:lumOff val="90000"/>
                      </a:schemeClr>
                    </a:solidFill>
                  </a:tcPr>
                </a:tc>
              </a:tr>
              <a:tr h="4316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newData</a:t>
                      </a:r>
                      <a:endParaRPr lang="en-GB" sz="1800" dirty="0">
                        <a:solidFill>
                          <a:schemeClr val="tx1">
                            <a:lumMod val="50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77" marR="68577" marT="0" marB="0">
                    <a:solidFill>
                      <a:schemeClr val="accent4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Provide the names of the fields and the new values</a:t>
                      </a:r>
                    </a:p>
                  </a:txBody>
                  <a:tcPr marL="68577" marR="68577" marT="0" marB="0">
                    <a:solidFill>
                      <a:schemeClr val="accent4">
                        <a:lumMod val="10000"/>
                        <a:lumOff val="90000"/>
                      </a:schemeClr>
                    </a:solidFill>
                  </a:tcPr>
                </a:tc>
              </a:tr>
              <a:tr h="11353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upsert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(</a:t>
                      </a:r>
                      <a:r>
                        <a:rPr lang="en-GB" sz="1800" i="1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optional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)</a:t>
                      </a:r>
                    </a:p>
                  </a:txBody>
                  <a:tcPr marL="68577" marR="68577" marT="0" marB="0">
                    <a:solidFill>
                      <a:schemeClr val="accent4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i="1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true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if document should be inserted if not found, </a:t>
                      </a:r>
                      <a:r>
                        <a:rPr lang="en-GB" sz="1800" i="1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false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(default) otherwise do nothing.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Note: 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The </a:t>
                      </a:r>
                      <a:r>
                        <a:rPr lang="en-GB" sz="1800" b="1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save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command is identical to an update with this flag is set</a:t>
                      </a:r>
                      <a:r>
                        <a:rPr lang="en-GB" sz="180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.</a:t>
                      </a:r>
                      <a:endParaRPr lang="en-GB" sz="1800" dirty="0">
                        <a:solidFill>
                          <a:schemeClr val="tx1">
                            <a:lumMod val="50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77" marR="68577" marT="0" marB="0">
                    <a:solidFill>
                      <a:schemeClr val="accent4">
                        <a:lumMod val="10000"/>
                        <a:lumOff val="90000"/>
                      </a:schemeClr>
                    </a:solidFill>
                  </a:tcPr>
                </a:tc>
              </a:tr>
              <a:tr h="8514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multi (</a:t>
                      </a:r>
                      <a:r>
                        <a:rPr lang="en-GB" sz="1800" i="1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optional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)</a:t>
                      </a:r>
                    </a:p>
                  </a:txBody>
                  <a:tcPr marL="68577" marR="68577" marT="0" marB="0">
                    <a:solidFill>
                      <a:schemeClr val="accent4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i="1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true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if all matching documents should change, </a:t>
                      </a:r>
                      <a:r>
                        <a:rPr lang="en-GB" sz="1800" i="1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false</a:t>
                      </a:r>
                      <a:r>
                        <a:rPr lang="en-GB" sz="1800" dirty="0">
                          <a:solidFill>
                            <a:schemeClr val="tx1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(default) if only the first matching document should change. Only works with the $ operators.</a:t>
                      </a:r>
                    </a:p>
                  </a:txBody>
                  <a:tcPr marL="68577" marR="68577" marT="0" marB="0">
                    <a:solidFill>
                      <a:schemeClr val="accent4">
                        <a:lumMod val="10000"/>
                        <a:lumOff val="9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20777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/>
              <a:t>Don’t just do this.....</a:t>
            </a:r>
          </a:p>
          <a:p>
            <a:r>
              <a:rPr lang="en-GB" altLang="en-US" sz="2400" b="1" dirty="0" err="1" smtClean="0"/>
              <a:t>db.products.update</a:t>
            </a:r>
            <a:r>
              <a:rPr lang="en-GB" altLang="en-US" sz="2400" b="1" dirty="0" smtClean="0"/>
              <a:t>(</a:t>
            </a:r>
          </a:p>
          <a:p>
            <a:pPr>
              <a:buFont typeface="Monotype Sorts" charset="2"/>
              <a:buNone/>
            </a:pPr>
            <a:r>
              <a:rPr lang="en-GB" altLang="en-US" sz="2400" b="1" dirty="0" smtClean="0"/>
              <a:t>		{</a:t>
            </a:r>
            <a:r>
              <a:rPr lang="en-GB" altLang="en-US" sz="2400" b="1" dirty="0" err="1" smtClean="0"/>
              <a:t>Type:"DVD",Title:"Speed</a:t>
            </a:r>
            <a:r>
              <a:rPr lang="en-GB" altLang="en-US" sz="2400" b="1" dirty="0" smtClean="0"/>
              <a:t> Wars"}, </a:t>
            </a:r>
          </a:p>
          <a:p>
            <a:pPr>
              <a:buFont typeface="Monotype Sorts" charset="2"/>
              <a:buNone/>
            </a:pPr>
            <a:r>
              <a:rPr lang="en-GB" altLang="en-US" sz="2400" b="1" dirty="0" smtClean="0"/>
              <a:t>		{ </a:t>
            </a:r>
            <a:r>
              <a:rPr lang="en-GB" altLang="en-US" sz="2400" b="1" dirty="0" err="1" smtClean="0"/>
              <a:t>Title:"Speed</a:t>
            </a:r>
            <a:r>
              <a:rPr lang="en-GB" altLang="en-US" sz="2400" b="1" dirty="0" smtClean="0"/>
              <a:t> Wars1", Year:2006  }   )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...this will replace the entire document leaving just the fields Title and Year.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Use </a:t>
            </a:r>
            <a:r>
              <a:rPr lang="en-GB" altLang="en-US" sz="2400" b="1" dirty="0" smtClean="0"/>
              <a:t>$set</a:t>
            </a:r>
            <a:r>
              <a:rPr lang="en-GB" altLang="en-US" sz="2400" dirty="0" smtClean="0"/>
              <a:t> on next slide to change just the field values.</a:t>
            </a:r>
          </a:p>
        </p:txBody>
      </p:sp>
      <p:sp>
        <p:nvSpPr>
          <p:cNvPr id="13316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7815435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1079500" y="1082675"/>
            <a:ext cx="7029450" cy="4756150"/>
          </a:xfrm>
        </p:spPr>
        <p:txBody>
          <a:bodyPr/>
          <a:lstStyle/>
          <a:p>
            <a:r>
              <a:rPr lang="en-GB" altLang="en-US" sz="2000" dirty="0" smtClean="0"/>
              <a:t>Change values of title and year</a:t>
            </a:r>
          </a:p>
          <a:p>
            <a:r>
              <a:rPr lang="en-GB" altLang="en-US" sz="2000" b="1" dirty="0" err="1" smtClean="0"/>
              <a:t>db.products.update</a:t>
            </a:r>
            <a:r>
              <a:rPr lang="en-GB" altLang="en-US" sz="2000" b="1" dirty="0" smtClean="0"/>
              <a:t>(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{</a:t>
            </a:r>
            <a:r>
              <a:rPr lang="en-GB" altLang="en-US" sz="2000" b="1" dirty="0" err="1" smtClean="0"/>
              <a:t>Type:"DVD",Title:"Speed</a:t>
            </a:r>
            <a:r>
              <a:rPr lang="en-GB" altLang="en-US" sz="2000" b="1" dirty="0" smtClean="0"/>
              <a:t> Wars"}, 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{   $set:{   </a:t>
            </a:r>
            <a:r>
              <a:rPr lang="en-GB" altLang="en-US" sz="2000" b="1" dirty="0" err="1" smtClean="0"/>
              <a:t>Title:"Speed</a:t>
            </a:r>
            <a:r>
              <a:rPr lang="en-GB" altLang="en-US" sz="2000" b="1" dirty="0" smtClean="0"/>
              <a:t> Wars1", Year:2006   }   </a:t>
            </a:r>
            <a:r>
              <a:rPr lang="en-GB" altLang="en-US" sz="2000" b="1" dirty="0" smtClean="0"/>
              <a:t>    	}   </a:t>
            </a:r>
            <a:r>
              <a:rPr lang="en-GB" altLang="en-US" sz="2000" b="1" dirty="0" smtClean="0"/>
              <a:t>)</a:t>
            </a:r>
          </a:p>
          <a:p>
            <a:endParaRPr lang="en-GB" altLang="en-US" sz="2000" dirty="0" smtClean="0"/>
          </a:p>
          <a:p>
            <a:r>
              <a:rPr lang="en-GB" altLang="en-US" sz="2000" dirty="0" smtClean="0"/>
              <a:t>Remove the Title field and value</a:t>
            </a:r>
          </a:p>
          <a:p>
            <a:r>
              <a:rPr lang="en-GB" altLang="en-US" sz="2000" b="1" dirty="0" err="1" smtClean="0"/>
              <a:t>db.products.update</a:t>
            </a:r>
            <a:r>
              <a:rPr lang="en-GB" altLang="en-US" sz="2000" b="1" dirty="0" smtClean="0"/>
              <a:t>({</a:t>
            </a:r>
            <a:r>
              <a:rPr lang="en-GB" altLang="en-US" sz="2000" b="1" dirty="0" err="1" smtClean="0"/>
              <a:t>Type:"DVD",Title:"Speed</a:t>
            </a:r>
            <a:r>
              <a:rPr lang="en-GB" altLang="en-US" sz="2000" b="1" dirty="0" smtClean="0"/>
              <a:t> Wars 1"}, { $unset:{ Title: 1 } }</a:t>
            </a:r>
            <a:endParaRPr lang="en-GB" altLang="en-US" sz="2000" dirty="0" smtClean="0">
              <a:sym typeface="Wingdings" panose="05000000000000000000" pitchFamily="2" charset="2"/>
            </a:endParaRPr>
          </a:p>
          <a:p>
            <a:endParaRPr lang="en-GB" altLang="en-US" sz="2000" dirty="0" smtClean="0">
              <a:sym typeface="Wingdings" panose="05000000000000000000" pitchFamily="2" charset="2"/>
            </a:endParaRPr>
          </a:p>
          <a:p>
            <a:r>
              <a:rPr lang="en-GB" altLang="en-US" sz="2000" dirty="0" smtClean="0"/>
              <a:t>Use $push and $pull to add/remove value from array</a:t>
            </a:r>
          </a:p>
          <a:p>
            <a:r>
              <a:rPr lang="en-GB" altLang="en-US" sz="2000" dirty="0" smtClean="0"/>
              <a:t>For example, add “Steve” to Actors array</a:t>
            </a:r>
          </a:p>
          <a:p>
            <a:r>
              <a:rPr lang="en-GB" altLang="en-US" sz="2000" b="1" dirty="0" err="1" smtClean="0"/>
              <a:t>db.products.update</a:t>
            </a:r>
            <a:r>
              <a:rPr lang="en-GB" altLang="en-US" sz="2000" b="1" dirty="0" smtClean="0"/>
              <a:t>({</a:t>
            </a:r>
            <a:r>
              <a:rPr lang="en-GB" altLang="en-US" sz="2000" b="1" dirty="0" err="1" smtClean="0"/>
              <a:t>Type:"DVD",Title:"Speed</a:t>
            </a:r>
            <a:r>
              <a:rPr lang="en-GB" altLang="en-US" sz="2000" b="1" dirty="0" smtClean="0"/>
              <a:t> Wars1"}, { $push:{</a:t>
            </a:r>
            <a:r>
              <a:rPr lang="en-GB" altLang="en-US" sz="2000" b="1" dirty="0" err="1" smtClean="0"/>
              <a:t>Actors:"Steve</a:t>
            </a:r>
            <a:r>
              <a:rPr lang="en-GB" altLang="en-US" sz="2000" b="1" dirty="0" smtClean="0"/>
              <a:t>"} })</a:t>
            </a:r>
            <a:endParaRPr lang="en-GB" altLang="en-US" sz="2000" dirty="0" smtClean="0"/>
          </a:p>
        </p:txBody>
      </p:sp>
      <p:sp>
        <p:nvSpPr>
          <p:cNvPr id="14340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sp>
        <p:nvSpPr>
          <p:cNvPr id="14341" name="TextBox 4"/>
          <p:cNvSpPr txBox="1">
            <a:spLocks noChangeArrowheads="1"/>
          </p:cNvSpPr>
          <p:nvPr/>
        </p:nvSpPr>
        <p:spPr bwMode="auto">
          <a:xfrm>
            <a:off x="5812786" y="3933056"/>
            <a:ext cx="33464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800" b="0" i="1" dirty="0"/>
              <a:t>Don’t do this now, otherwise you will have to add it again</a:t>
            </a:r>
          </a:p>
        </p:txBody>
      </p:sp>
      <p:sp>
        <p:nvSpPr>
          <p:cNvPr id="14342" name="TextBox 5"/>
          <p:cNvSpPr txBox="1">
            <a:spLocks noChangeArrowheads="1"/>
          </p:cNvSpPr>
          <p:nvPr/>
        </p:nvSpPr>
        <p:spPr bwMode="auto">
          <a:xfrm>
            <a:off x="6572250" y="676275"/>
            <a:ext cx="2312988" cy="101566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2000" dirty="0"/>
              <a:t>Note: $set will insert a new field if it doesn’t exist</a:t>
            </a:r>
          </a:p>
        </p:txBody>
      </p:sp>
    </p:spTree>
    <p:extLst>
      <p:ext uri="{BB962C8B-B14F-4D97-AF65-F5344CB8AC3E}">
        <p14:creationId xmlns:p14="http://schemas.microsoft.com/office/powerpoint/2010/main" val="25628060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Example 1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dirty="0" smtClean="0"/>
              <a:t>“Accidentally” modify the Title like this</a:t>
            </a:r>
          </a:p>
          <a:p>
            <a:endParaRPr lang="en-GB" altLang="en-US" sz="2000" dirty="0" smtClean="0"/>
          </a:p>
          <a:p>
            <a:r>
              <a:rPr lang="en-GB" altLang="en-US" sz="2000" b="1" dirty="0" err="1" smtClean="0"/>
              <a:t>newTitle</a:t>
            </a:r>
            <a:r>
              <a:rPr lang="en-GB" altLang="en-US" sz="2000" b="1" dirty="0" smtClean="0"/>
              <a:t> = { </a:t>
            </a:r>
            <a:r>
              <a:rPr lang="en-GB" altLang="en-US" sz="2000" b="1" dirty="0" err="1" smtClean="0"/>
              <a:t>Title:”Speed</a:t>
            </a:r>
            <a:r>
              <a:rPr lang="en-GB" altLang="en-US" sz="2000" b="1" dirty="0" smtClean="0"/>
              <a:t> Wars2” }</a:t>
            </a:r>
          </a:p>
          <a:p>
            <a:r>
              <a:rPr lang="en-GB" altLang="en-US" sz="2000" b="1" dirty="0" err="1" smtClean="0"/>
              <a:t>db.products.update</a:t>
            </a:r>
            <a:r>
              <a:rPr lang="en-GB" altLang="en-US" sz="2000" b="1" dirty="0" smtClean="0"/>
              <a:t>(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{</a:t>
            </a:r>
            <a:r>
              <a:rPr lang="en-GB" altLang="en-US" sz="2000" b="1" dirty="0" err="1" smtClean="0"/>
              <a:t>Type:"DVD",Title:"Speed</a:t>
            </a:r>
            <a:r>
              <a:rPr lang="en-GB" altLang="en-US" sz="2000" b="1" dirty="0" smtClean="0"/>
              <a:t> Wars"}, </a:t>
            </a:r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		{   $set:{   </a:t>
            </a:r>
            <a:r>
              <a:rPr lang="en-GB" altLang="en-US" sz="2000" b="1" dirty="0" err="1" smtClean="0"/>
              <a:t>Title:newTitle</a:t>
            </a:r>
            <a:r>
              <a:rPr lang="en-GB" altLang="en-US" sz="2000" b="1" dirty="0" smtClean="0"/>
              <a:t>   }   }   )</a:t>
            </a:r>
          </a:p>
          <a:p>
            <a:endParaRPr lang="en-GB" altLang="en-US" sz="2000" dirty="0" smtClean="0"/>
          </a:p>
          <a:p>
            <a:r>
              <a:rPr lang="en-GB" altLang="en-US" sz="2000" dirty="0" smtClean="0"/>
              <a:t>The Title field now contains an object not text</a:t>
            </a:r>
          </a:p>
          <a:p>
            <a:pPr lvl="1"/>
            <a:r>
              <a:rPr lang="en-GB" altLang="en-US" sz="2000" dirty="0" smtClean="0"/>
              <a:t>Title : { </a:t>
            </a:r>
            <a:r>
              <a:rPr lang="en-GB" altLang="en-US" sz="2000" dirty="0" err="1" smtClean="0"/>
              <a:t>Title:”Speed</a:t>
            </a:r>
            <a:r>
              <a:rPr lang="en-GB" altLang="en-US" sz="2000" dirty="0" smtClean="0"/>
              <a:t> Wars2” }</a:t>
            </a:r>
          </a:p>
          <a:p>
            <a:r>
              <a:rPr lang="en-GB" altLang="en-US" sz="2000" dirty="0" smtClean="0"/>
              <a:t>Fix this so it just contains a text title</a:t>
            </a:r>
          </a:p>
          <a:p>
            <a:r>
              <a:rPr lang="en-GB" altLang="en-US" sz="2000" dirty="0" smtClean="0"/>
              <a:t>Hint: Remember the previous CD Tracks example</a:t>
            </a:r>
          </a:p>
        </p:txBody>
      </p:sp>
      <p:sp>
        <p:nvSpPr>
          <p:cNvPr id="1536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11215430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Example 2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Remove the Title field altogether</a:t>
            </a:r>
          </a:p>
          <a:p>
            <a:r>
              <a:rPr lang="en-GB" altLang="en-US" smtClean="0"/>
              <a:t>Add it back again</a:t>
            </a:r>
          </a:p>
          <a:p>
            <a:r>
              <a:rPr lang="en-GB" altLang="en-US" smtClean="0"/>
              <a:t>Hint: Remember </a:t>
            </a:r>
            <a:r>
              <a:rPr lang="en-GB" altLang="en-US" i="1" smtClean="0"/>
              <a:t>upsert</a:t>
            </a:r>
          </a:p>
        </p:txBody>
      </p:sp>
      <p:sp>
        <p:nvSpPr>
          <p:cNvPr id="16388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18238514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Delete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/>
              <a:t>Delete document</a:t>
            </a:r>
          </a:p>
          <a:p>
            <a:r>
              <a:rPr lang="en-GB" altLang="en-US" sz="2400" b="1" dirty="0" err="1" smtClean="0"/>
              <a:t>db.products.remove</a:t>
            </a:r>
            <a:r>
              <a:rPr lang="en-GB" altLang="en-US" sz="2400" b="1" dirty="0" smtClean="0"/>
              <a:t>({</a:t>
            </a:r>
            <a:r>
              <a:rPr lang="en-GB" altLang="en-US" sz="2400" b="1" dirty="0" err="1" smtClean="0"/>
              <a:t>Title:"Speed</a:t>
            </a:r>
            <a:r>
              <a:rPr lang="en-GB" altLang="en-US" sz="2400" b="1" dirty="0" smtClean="0"/>
              <a:t> Wars1"})</a:t>
            </a:r>
          </a:p>
          <a:p>
            <a:endParaRPr lang="en-GB" altLang="en-US" sz="2400" b="1" dirty="0" smtClean="0"/>
          </a:p>
          <a:p>
            <a:r>
              <a:rPr lang="en-GB" altLang="en-US" sz="2400" dirty="0" smtClean="0"/>
              <a:t>Delete entire collection of documents</a:t>
            </a:r>
          </a:p>
          <a:p>
            <a:r>
              <a:rPr lang="en-GB" altLang="en-US" sz="2400" b="1" dirty="0" err="1" smtClean="0"/>
              <a:t>db.products.drop</a:t>
            </a:r>
            <a:r>
              <a:rPr lang="en-GB" altLang="en-US" sz="2400" b="1" dirty="0" smtClean="0"/>
              <a:t>()</a:t>
            </a:r>
          </a:p>
          <a:p>
            <a:endParaRPr lang="en-GB" altLang="en-US" sz="2400" b="1" dirty="0" smtClean="0"/>
          </a:p>
          <a:p>
            <a:r>
              <a:rPr lang="en-GB" altLang="en-US" sz="2400" dirty="0" smtClean="0"/>
              <a:t>Delete the entire database</a:t>
            </a:r>
          </a:p>
          <a:p>
            <a:r>
              <a:rPr lang="en-GB" altLang="en-US" sz="2400" b="1" dirty="0" err="1" smtClean="0"/>
              <a:t>db.dropDatabase</a:t>
            </a:r>
            <a:r>
              <a:rPr lang="en-GB" altLang="en-US" sz="2400" b="1" dirty="0" smtClean="0"/>
              <a:t>()</a:t>
            </a:r>
            <a:endParaRPr lang="en-GB" altLang="en-US" sz="2400" dirty="0" smtClean="0"/>
          </a:p>
        </p:txBody>
      </p:sp>
      <p:sp>
        <p:nvSpPr>
          <p:cNvPr id="17412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35515187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Referencing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dirty="0" smtClean="0"/>
              <a:t>Don’t if you can avoid it!!</a:t>
            </a:r>
          </a:p>
          <a:p>
            <a:r>
              <a:rPr lang="en-GB" altLang="en-US" sz="2000" dirty="0" smtClean="0"/>
              <a:t>Example, create publisher and book collections</a:t>
            </a:r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sp>
        <p:nvSpPr>
          <p:cNvPr id="18437" name="TextBox 4"/>
          <p:cNvSpPr txBox="1">
            <a:spLocks noChangeArrowheads="1"/>
          </p:cNvSpPr>
          <p:nvPr/>
        </p:nvSpPr>
        <p:spPr bwMode="auto">
          <a:xfrm>
            <a:off x="2051720" y="2879043"/>
            <a:ext cx="546374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GB" altLang="en-US" dirty="0"/>
              <a:t>"</a:t>
            </a:r>
            <a:r>
              <a:rPr lang="en-GB" altLang="en-US" sz="2000" dirty="0"/>
              <a:t>Name" : "</a:t>
            </a:r>
            <a:r>
              <a:rPr lang="en-GB" altLang="en-US" sz="2000" dirty="0" err="1"/>
              <a:t>Apress</a:t>
            </a:r>
            <a:r>
              <a:rPr lang="en-GB" altLang="en-US" sz="2000" dirty="0"/>
              <a:t>",</a:t>
            </a:r>
          </a:p>
          <a:p>
            <a:pPr algn="l"/>
            <a:r>
              <a:rPr lang="en-GB" altLang="en-US" sz="2000" dirty="0"/>
              <a:t>"Address" : "</a:t>
            </a:r>
            <a:r>
              <a:rPr lang="en-GB" altLang="en-US" sz="2000" dirty="0" err="1"/>
              <a:t>Apress</a:t>
            </a:r>
            <a:r>
              <a:rPr lang="en-GB" altLang="en-US" sz="2000" dirty="0"/>
              <a:t> Publishing, New York"</a:t>
            </a:r>
          </a:p>
        </p:txBody>
      </p:sp>
      <p:sp>
        <p:nvSpPr>
          <p:cNvPr id="18438" name="TextBox 5"/>
          <p:cNvSpPr txBox="1">
            <a:spLocks noChangeArrowheads="1"/>
          </p:cNvSpPr>
          <p:nvPr/>
        </p:nvSpPr>
        <p:spPr bwMode="auto">
          <a:xfrm>
            <a:off x="1475656" y="4228009"/>
            <a:ext cx="6788150" cy="2000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GB" altLang="en-US" sz="2000" dirty="0"/>
              <a:t>“Type” : “Book”,</a:t>
            </a:r>
          </a:p>
          <a:p>
            <a:pPr algn="l"/>
            <a:r>
              <a:rPr lang="en-GB" altLang="en-US" sz="2000" dirty="0"/>
              <a:t>   “Title” : “Good Read”,</a:t>
            </a:r>
          </a:p>
          <a:p>
            <a:pPr algn="l"/>
            <a:r>
              <a:rPr lang="en-GB" altLang="en-US" sz="2000" dirty="0"/>
              <a:t>   “Authors” : [ “Jeff” ],</a:t>
            </a:r>
          </a:p>
          <a:p>
            <a:pPr algn="l"/>
            <a:r>
              <a:rPr lang="en-GB" altLang="en-US" sz="2000" dirty="0"/>
              <a:t>   “Publisher” : </a:t>
            </a:r>
            <a:r>
              <a:rPr lang="en-GB" altLang="en-US" sz="2000" b="0" i="1" dirty="0"/>
              <a:t>want reference to </a:t>
            </a:r>
            <a:r>
              <a:rPr lang="en-GB" altLang="en-US" sz="2000" b="0" i="1" dirty="0" err="1"/>
              <a:t>Apress</a:t>
            </a:r>
            <a:r>
              <a:rPr lang="en-GB" altLang="en-US" sz="2000" b="0" i="1" dirty="0"/>
              <a:t> publishing</a:t>
            </a:r>
            <a:r>
              <a:rPr lang="en-GB" altLang="en-US" sz="2000" dirty="0"/>
              <a:t>,</a:t>
            </a:r>
          </a:p>
          <a:p>
            <a:pPr algn="l"/>
            <a:r>
              <a:rPr lang="en-GB" altLang="en-US" sz="2000" dirty="0"/>
              <a:t>   “Year” : 2010</a:t>
            </a:r>
          </a:p>
          <a:p>
            <a:pPr algn="l"/>
            <a:endParaRPr lang="en-GB" altLang="en-US" dirty="0"/>
          </a:p>
        </p:txBody>
      </p:sp>
      <p:sp>
        <p:nvSpPr>
          <p:cNvPr id="18439" name="Curved Up Arrow 6"/>
          <p:cNvSpPr>
            <a:spLocks noChangeArrowheads="1"/>
          </p:cNvSpPr>
          <p:nvPr/>
        </p:nvSpPr>
        <p:spPr bwMode="auto">
          <a:xfrm rot="-5400000">
            <a:off x="7081479" y="3603215"/>
            <a:ext cx="2364656" cy="1296146"/>
          </a:xfrm>
          <a:prstGeom prst="curvedUpArrow">
            <a:avLst>
              <a:gd name="adj1" fmla="val 6893"/>
              <a:gd name="adj2" fmla="val 49963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76455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Manual Referencing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1200943" y="1805960"/>
            <a:ext cx="7772400" cy="4114800"/>
          </a:xfrm>
        </p:spPr>
        <p:txBody>
          <a:bodyPr/>
          <a:lstStyle/>
          <a:p>
            <a:r>
              <a:rPr lang="en-GB" altLang="en-US" sz="2000" b="1" dirty="0" err="1" smtClean="0"/>
              <a:t>db.publishers.insert</a:t>
            </a:r>
            <a:r>
              <a:rPr lang="en-GB" altLang="en-US" sz="2000" b="1" dirty="0" smtClean="0"/>
              <a:t>(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{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  “_id” : “</a:t>
            </a:r>
            <a:r>
              <a:rPr lang="en-GB" altLang="en-US" sz="2000" b="1" dirty="0" err="1" smtClean="0">
                <a:solidFill>
                  <a:srgbClr val="FF0000"/>
                </a:solidFill>
              </a:rPr>
              <a:t>Apress</a:t>
            </a:r>
            <a:r>
              <a:rPr lang="en-GB" altLang="en-US" sz="2000" b="1" dirty="0" smtClean="0"/>
              <a:t>”,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  “Address” : “</a:t>
            </a:r>
            <a:r>
              <a:rPr lang="en-GB" altLang="en-US" sz="2000" b="1" dirty="0" err="1" smtClean="0"/>
              <a:t>Apress</a:t>
            </a:r>
            <a:r>
              <a:rPr lang="en-GB" altLang="en-US" sz="2000" b="1" dirty="0" smtClean="0"/>
              <a:t> Publishing, New York”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})</a:t>
            </a:r>
          </a:p>
          <a:p>
            <a:pPr>
              <a:buFont typeface="Monotype Sorts" charset="2"/>
              <a:buNone/>
            </a:pPr>
            <a:endParaRPr lang="en-GB" altLang="en-US" sz="2000" b="1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err="1" smtClean="0"/>
              <a:t>db.products.insert</a:t>
            </a:r>
            <a:r>
              <a:rPr lang="en-GB" altLang="en-US" sz="2000" b="1" dirty="0" smtClean="0"/>
              <a:t>(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{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  “Type” : “Book”,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   “Title” : “Def Guide to MongoDB”,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   “Publisher” : “</a:t>
            </a:r>
            <a:r>
              <a:rPr lang="en-GB" altLang="en-US" sz="2000" b="1" dirty="0" err="1" smtClean="0">
                <a:solidFill>
                  <a:srgbClr val="FF0000"/>
                </a:solidFill>
              </a:rPr>
              <a:t>Apress</a:t>
            </a:r>
            <a:r>
              <a:rPr lang="en-GB" altLang="en-US" sz="2000" b="1" dirty="0" smtClean="0"/>
              <a:t>”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r>
              <a:rPr lang="en-GB" altLang="en-US" sz="2000" b="1" dirty="0" smtClean="0"/>
              <a:t>})</a:t>
            </a:r>
            <a:endParaRPr lang="en-GB" altLang="en-US" sz="2000" dirty="0" smtClean="0"/>
          </a:p>
          <a:p>
            <a:pPr>
              <a:buFont typeface="Monotype Sorts" charset="2"/>
              <a:buNone/>
            </a:pPr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19460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cxnSp>
        <p:nvCxnSpPr>
          <p:cNvPr id="19461" name="Straight Arrow Connector 5"/>
          <p:cNvCxnSpPr>
            <a:cxnSpLocks noChangeShapeType="1"/>
          </p:cNvCxnSpPr>
          <p:nvPr/>
        </p:nvCxnSpPr>
        <p:spPr bwMode="auto">
          <a:xfrm rot="10800000">
            <a:off x="4644008" y="5659054"/>
            <a:ext cx="1639888" cy="2095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9462" name="TextBox 7"/>
          <p:cNvSpPr txBox="1">
            <a:spLocks noChangeArrowheads="1"/>
          </p:cNvSpPr>
          <p:nvPr/>
        </p:nvSpPr>
        <p:spPr bwMode="auto">
          <a:xfrm>
            <a:off x="6388014" y="5356006"/>
            <a:ext cx="21240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800" dirty="0"/>
              <a:t>Store _id value from the other document</a:t>
            </a:r>
          </a:p>
        </p:txBody>
      </p:sp>
    </p:spTree>
    <p:extLst>
      <p:ext uri="{BB962C8B-B14F-4D97-AF65-F5344CB8AC3E}">
        <p14:creationId xmlns:p14="http://schemas.microsoft.com/office/powerpoint/2010/main" val="3149146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Using Manual Reference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467544" y="1988840"/>
            <a:ext cx="8026400" cy="4114800"/>
          </a:xfrm>
        </p:spPr>
        <p:txBody>
          <a:bodyPr/>
          <a:lstStyle/>
          <a:p>
            <a:r>
              <a:rPr lang="en-GB" altLang="en-US" sz="1800" b="1" dirty="0" err="1" smtClean="0"/>
              <a:t>theBook</a:t>
            </a:r>
            <a:r>
              <a:rPr lang="en-GB" altLang="en-US" sz="1800" b="1" dirty="0" smtClean="0"/>
              <a:t> = </a:t>
            </a:r>
            <a:r>
              <a:rPr lang="en-GB" altLang="en-US" sz="1800" b="1" dirty="0" err="1" smtClean="0"/>
              <a:t>db.products.findOne</a:t>
            </a:r>
            <a:r>
              <a:rPr lang="en-GB" altLang="en-US" sz="1800" b="1" dirty="0" smtClean="0"/>
              <a:t>({ </a:t>
            </a:r>
            <a:r>
              <a:rPr lang="en-GB" altLang="en-US" sz="1800" b="1" dirty="0" err="1" smtClean="0"/>
              <a:t>Title:”Def</a:t>
            </a:r>
            <a:r>
              <a:rPr lang="en-GB" altLang="en-US" sz="1800" b="1" dirty="0" smtClean="0"/>
              <a:t> Guide to MongoDB” })</a:t>
            </a:r>
          </a:p>
          <a:p>
            <a:endParaRPr lang="en-GB" altLang="en-US" sz="1800" b="1" dirty="0" smtClean="0"/>
          </a:p>
          <a:p>
            <a:r>
              <a:rPr lang="en-GB" altLang="en-US" sz="1800" b="1" dirty="0" err="1" smtClean="0"/>
              <a:t>thePublisher</a:t>
            </a:r>
            <a:r>
              <a:rPr lang="en-GB" altLang="en-US" sz="1800" b="1" dirty="0" smtClean="0"/>
              <a:t> = </a:t>
            </a:r>
            <a:r>
              <a:rPr lang="en-GB" altLang="en-US" sz="1800" b="1" dirty="0" err="1" smtClean="0"/>
              <a:t>db.publishers.findOne</a:t>
            </a:r>
            <a:r>
              <a:rPr lang="en-GB" altLang="en-US" sz="1800" b="1" dirty="0" smtClean="0"/>
              <a:t>({ _</a:t>
            </a:r>
            <a:r>
              <a:rPr lang="en-GB" altLang="en-US" sz="1800" b="1" dirty="0" err="1" smtClean="0"/>
              <a:t>id:theBook.Publisher</a:t>
            </a:r>
            <a:r>
              <a:rPr lang="en-GB" altLang="en-US" sz="1800" b="1" dirty="0" smtClean="0"/>
              <a:t> })</a:t>
            </a:r>
          </a:p>
          <a:p>
            <a:endParaRPr lang="en-GB" altLang="en-US" sz="1800" b="1" dirty="0" smtClean="0"/>
          </a:p>
          <a:p>
            <a:r>
              <a:rPr lang="en-GB" altLang="en-US" sz="1800" b="1" dirty="0" err="1" smtClean="0"/>
              <a:t>theBook.Title</a:t>
            </a:r>
            <a:endParaRPr lang="en-GB" altLang="en-US" sz="1800" b="1" dirty="0" smtClean="0"/>
          </a:p>
          <a:p>
            <a:r>
              <a:rPr lang="en-GB" altLang="en-US" sz="1800" b="1" dirty="0" err="1" smtClean="0"/>
              <a:t>theBook.Authors</a:t>
            </a:r>
            <a:endParaRPr lang="en-GB" altLang="en-US" sz="1800" dirty="0" smtClean="0"/>
          </a:p>
          <a:p>
            <a:r>
              <a:rPr lang="en-GB" altLang="en-US" sz="1800" b="1" dirty="0" err="1" smtClean="0"/>
              <a:t>theBook.Year</a:t>
            </a:r>
            <a:endParaRPr lang="en-GB" altLang="en-US" sz="1800" b="1" dirty="0" smtClean="0"/>
          </a:p>
          <a:p>
            <a:r>
              <a:rPr lang="en-GB" altLang="en-US" sz="1800" b="1" dirty="0" err="1" smtClean="0"/>
              <a:t>theBook.Publisher</a:t>
            </a:r>
            <a:endParaRPr lang="en-GB" altLang="en-US" sz="1800" b="1" dirty="0" smtClean="0"/>
          </a:p>
          <a:p>
            <a:r>
              <a:rPr lang="en-GB" altLang="en-US" sz="1800" b="1" dirty="0" err="1" smtClean="0"/>
              <a:t>thePublisher.Address</a:t>
            </a:r>
            <a:endParaRPr lang="en-GB" altLang="en-US" sz="1800" b="1" dirty="0" smtClean="0"/>
          </a:p>
        </p:txBody>
      </p:sp>
      <p:sp>
        <p:nvSpPr>
          <p:cNvPr id="2048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10370919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DBRef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 smtClean="0"/>
              <a:t>Most developers only use </a:t>
            </a:r>
            <a:r>
              <a:rPr lang="en-GB" altLang="en-US" sz="2800" dirty="0" err="1" smtClean="0"/>
              <a:t>DBRefs</a:t>
            </a:r>
            <a:r>
              <a:rPr lang="en-GB" altLang="en-US" sz="2800" dirty="0" smtClean="0"/>
              <a:t> if the documents being referenced can come </a:t>
            </a:r>
            <a:r>
              <a:rPr lang="en-GB" altLang="en-US" sz="2800" u="sng" dirty="0" smtClean="0"/>
              <a:t>from a number of different collections</a:t>
            </a:r>
          </a:p>
          <a:p>
            <a:r>
              <a:rPr lang="en-GB" altLang="en-US" sz="2800" dirty="0" smtClean="0"/>
              <a:t>Say we have different collections for each country i.e. </a:t>
            </a:r>
            <a:r>
              <a:rPr lang="en-GB" altLang="en-US" sz="2800" dirty="0" err="1" smtClean="0"/>
              <a:t>uk_publishers</a:t>
            </a:r>
            <a:r>
              <a:rPr lang="en-GB" altLang="en-US" sz="2800" dirty="0" smtClean="0"/>
              <a:t>, </a:t>
            </a:r>
            <a:r>
              <a:rPr lang="en-GB" altLang="en-US" sz="2800" dirty="0" err="1" smtClean="0"/>
              <a:t>usa_publishers</a:t>
            </a:r>
            <a:r>
              <a:rPr lang="en-GB" altLang="en-US" sz="2800" dirty="0" smtClean="0"/>
              <a:t>, etc. </a:t>
            </a:r>
          </a:p>
          <a:p>
            <a:r>
              <a:rPr lang="en-GB" altLang="en-US" sz="2800" dirty="0" smtClean="0"/>
              <a:t>If the referenced collection is always the same, then manual referencing is more efficient.</a:t>
            </a:r>
          </a:p>
        </p:txBody>
      </p:sp>
      <p:sp>
        <p:nvSpPr>
          <p:cNvPr id="21508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25397578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DBRef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1162967" y="1772815"/>
            <a:ext cx="7029450" cy="4423803"/>
          </a:xfrm>
        </p:spPr>
        <p:txBody>
          <a:bodyPr/>
          <a:lstStyle/>
          <a:p>
            <a:r>
              <a:rPr lang="en-GB" altLang="en-US" sz="1800" b="1" dirty="0" err="1" smtClean="0"/>
              <a:t>db.usa_publishers.insert</a:t>
            </a:r>
            <a:r>
              <a:rPr lang="en-GB" altLang="en-US" sz="1800" b="1" dirty="0" smtClean="0"/>
              <a:t>({ "Name":"</a:t>
            </a:r>
            <a:r>
              <a:rPr lang="en-GB" altLang="en-US" sz="1800" b="1" dirty="0" err="1" smtClean="0"/>
              <a:t>Apress</a:t>
            </a:r>
            <a:r>
              <a:rPr lang="en-GB" altLang="en-US" sz="1800" b="1" dirty="0" smtClean="0"/>
              <a:t>", "Address":"</a:t>
            </a:r>
            <a:r>
              <a:rPr lang="en-GB" altLang="en-US" sz="1800" b="1" dirty="0" err="1" smtClean="0"/>
              <a:t>Apress</a:t>
            </a:r>
            <a:r>
              <a:rPr lang="en-GB" altLang="en-US" sz="1800" b="1" dirty="0" smtClean="0"/>
              <a:t> Publishing, New York" })</a:t>
            </a:r>
          </a:p>
          <a:p>
            <a:endParaRPr lang="en-GB" altLang="en-US" sz="1800" b="1" dirty="0" smtClean="0"/>
          </a:p>
          <a:p>
            <a:r>
              <a:rPr lang="en-GB" altLang="en-US" sz="1800" b="1" dirty="0" err="1" smtClean="0"/>
              <a:t>thePublisher</a:t>
            </a:r>
            <a:r>
              <a:rPr lang="en-GB" altLang="en-US" sz="1800" b="1" dirty="0" smtClean="0"/>
              <a:t> = </a:t>
            </a:r>
            <a:r>
              <a:rPr lang="en-GB" altLang="en-US" sz="1800" b="1" dirty="0" err="1" smtClean="0"/>
              <a:t>db.usa_publishers.findOne</a:t>
            </a:r>
            <a:r>
              <a:rPr lang="en-GB" altLang="en-US" sz="1800" b="1" dirty="0" smtClean="0"/>
              <a:t>()</a:t>
            </a:r>
          </a:p>
          <a:p>
            <a:endParaRPr lang="en-GB" altLang="en-US" sz="1800" b="1" dirty="0" smtClean="0"/>
          </a:p>
          <a:p>
            <a:r>
              <a:rPr lang="en-GB" altLang="en-US" sz="1800" b="1" dirty="0" err="1" smtClean="0"/>
              <a:t>db.products.insert</a:t>
            </a:r>
            <a:r>
              <a:rPr lang="en-GB" altLang="en-US" sz="1800" b="1" dirty="0" smtClean="0"/>
              <a:t>(</a:t>
            </a:r>
            <a:endParaRPr lang="en-GB" altLang="en-US" sz="1800" dirty="0" smtClean="0"/>
          </a:p>
          <a:p>
            <a:pPr>
              <a:buFont typeface="Monotype Sorts" charset="2"/>
              <a:buNone/>
            </a:pPr>
            <a:r>
              <a:rPr lang="en-GB" altLang="en-US" sz="1800" b="1" dirty="0" smtClean="0"/>
              <a:t>{</a:t>
            </a:r>
            <a:endParaRPr lang="en-GB" altLang="en-US" sz="1800" dirty="0" smtClean="0"/>
          </a:p>
          <a:p>
            <a:pPr>
              <a:buFont typeface="Monotype Sorts" charset="2"/>
              <a:buNone/>
            </a:pPr>
            <a:r>
              <a:rPr lang="en-GB" altLang="en-US" sz="1800" b="1" dirty="0" smtClean="0"/>
              <a:t>  “Type” : “Book”,</a:t>
            </a:r>
            <a:endParaRPr lang="en-GB" altLang="en-US" sz="1800" dirty="0" smtClean="0"/>
          </a:p>
          <a:p>
            <a:pPr>
              <a:buFont typeface="Monotype Sorts" charset="2"/>
              <a:buNone/>
            </a:pPr>
            <a:r>
              <a:rPr lang="en-GB" altLang="en-US" sz="1800" b="1" dirty="0" smtClean="0"/>
              <a:t>   “Title” : “Good Read”,</a:t>
            </a:r>
            <a:endParaRPr lang="en-GB" altLang="en-US" sz="1800" dirty="0" smtClean="0"/>
          </a:p>
          <a:p>
            <a:pPr>
              <a:buFont typeface="Monotype Sorts" charset="2"/>
              <a:buNone/>
            </a:pPr>
            <a:r>
              <a:rPr lang="en-GB" altLang="en-US" sz="1800" b="1" dirty="0" smtClean="0"/>
              <a:t>   “Authors” : [ “Jeff” ],</a:t>
            </a:r>
            <a:endParaRPr lang="en-GB" altLang="en-US" sz="1800" dirty="0" smtClean="0"/>
          </a:p>
          <a:p>
            <a:pPr>
              <a:buFont typeface="Monotype Sorts" charset="2"/>
              <a:buNone/>
            </a:pPr>
            <a:r>
              <a:rPr lang="en-GB" altLang="en-US" sz="1800" b="1" dirty="0" smtClean="0"/>
              <a:t>   “Publisher” : [ new </a:t>
            </a:r>
            <a:r>
              <a:rPr lang="en-GB" altLang="en-US" sz="1800" b="1" dirty="0" err="1" smtClean="0"/>
              <a:t>DBRef</a:t>
            </a:r>
            <a:r>
              <a:rPr lang="en-GB" altLang="en-US" sz="1800" b="1" dirty="0" smtClean="0"/>
              <a:t>(‘</a:t>
            </a:r>
            <a:r>
              <a:rPr lang="en-GB" altLang="en-US" sz="1800" b="1" dirty="0" err="1" smtClean="0"/>
              <a:t>usa_publishers</a:t>
            </a:r>
            <a:r>
              <a:rPr lang="en-GB" altLang="en-US" sz="1800" b="1" dirty="0" smtClean="0"/>
              <a:t>’, </a:t>
            </a:r>
          </a:p>
          <a:p>
            <a:pPr>
              <a:buFont typeface="Monotype Sorts" charset="2"/>
              <a:buNone/>
            </a:pPr>
            <a:r>
              <a:rPr lang="en-GB" altLang="en-US" sz="1800" b="1" dirty="0" smtClean="0"/>
              <a:t>                                                 </a:t>
            </a:r>
            <a:r>
              <a:rPr lang="en-GB" altLang="en-US" sz="1800" b="1" dirty="0" err="1" smtClean="0"/>
              <a:t>thePublisher</a:t>
            </a:r>
            <a:r>
              <a:rPr lang="en-GB" altLang="en-US" sz="1800" b="1" dirty="0" smtClean="0"/>
              <a:t>._id) ],</a:t>
            </a:r>
            <a:endParaRPr lang="en-GB" altLang="en-US" sz="1800" dirty="0" smtClean="0"/>
          </a:p>
          <a:p>
            <a:pPr>
              <a:buFont typeface="Monotype Sorts" charset="2"/>
              <a:buNone/>
            </a:pPr>
            <a:r>
              <a:rPr lang="en-GB" altLang="en-US" sz="1800" b="1" dirty="0" smtClean="0"/>
              <a:t>   “Year” : 2010</a:t>
            </a:r>
            <a:endParaRPr lang="en-GB" altLang="en-US" sz="1800" dirty="0" smtClean="0"/>
          </a:p>
          <a:p>
            <a:pPr>
              <a:buFont typeface="Monotype Sorts" charset="2"/>
              <a:buNone/>
            </a:pPr>
            <a:r>
              <a:rPr lang="en-GB" altLang="en-US" sz="1800" b="1" dirty="0" smtClean="0"/>
              <a:t>})</a:t>
            </a:r>
            <a:endParaRPr lang="en-GB" altLang="en-US" sz="1800" dirty="0" smtClean="0"/>
          </a:p>
          <a:p>
            <a:endParaRPr lang="en-GB" altLang="en-US" dirty="0" smtClean="0"/>
          </a:p>
        </p:txBody>
      </p:sp>
      <p:sp>
        <p:nvSpPr>
          <p:cNvPr id="22532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sp>
        <p:nvSpPr>
          <p:cNvPr id="22533" name="TextBox 4"/>
          <p:cNvSpPr txBox="1">
            <a:spLocks noChangeArrowheads="1"/>
          </p:cNvSpPr>
          <p:nvPr/>
        </p:nvSpPr>
        <p:spPr bwMode="auto">
          <a:xfrm>
            <a:off x="6689725" y="3489325"/>
            <a:ext cx="18446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800" b="0" dirty="0"/>
              <a:t>Recover the _id key from the “</a:t>
            </a:r>
            <a:r>
              <a:rPr lang="en-GB" altLang="en-US" sz="1800" b="0" dirty="0" err="1"/>
              <a:t>usa_publisher</a:t>
            </a:r>
            <a:r>
              <a:rPr lang="en-GB" altLang="en-US" sz="1800" b="0" dirty="0"/>
              <a:t>”</a:t>
            </a:r>
          </a:p>
          <a:p>
            <a:r>
              <a:rPr lang="en-GB" altLang="en-US" sz="1800" b="0" dirty="0"/>
              <a:t>collection</a:t>
            </a:r>
          </a:p>
        </p:txBody>
      </p:sp>
      <p:cxnSp>
        <p:nvCxnSpPr>
          <p:cNvPr id="22534" name="Straight Arrow Connector 6"/>
          <p:cNvCxnSpPr>
            <a:cxnSpLocks noChangeShapeType="1"/>
          </p:cNvCxnSpPr>
          <p:nvPr/>
        </p:nvCxnSpPr>
        <p:spPr bwMode="auto">
          <a:xfrm rot="10800000" flipV="1">
            <a:off x="6191250" y="4519613"/>
            <a:ext cx="525463" cy="3159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1319281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/>
              <a:t>Read it back like this: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Find the book</a:t>
            </a:r>
          </a:p>
          <a:p>
            <a:r>
              <a:rPr lang="en-GB" altLang="en-US" sz="2400" b="1" dirty="0" err="1" smtClean="0"/>
              <a:t>theBook</a:t>
            </a:r>
            <a:r>
              <a:rPr lang="en-GB" altLang="en-US" sz="2400" b="1" dirty="0" smtClean="0"/>
              <a:t> = </a:t>
            </a:r>
            <a:r>
              <a:rPr lang="en-GB" altLang="en-US" sz="2400" b="1" dirty="0" err="1" smtClean="0"/>
              <a:t>db.products.findOne</a:t>
            </a:r>
            <a:r>
              <a:rPr lang="en-GB" altLang="en-US" sz="2400" b="1" dirty="0" smtClean="0"/>
              <a:t>({</a:t>
            </a:r>
            <a:r>
              <a:rPr lang="en-GB" altLang="en-US" sz="2400" b="1" dirty="0" err="1" smtClean="0"/>
              <a:t>Type:"Book</a:t>
            </a:r>
            <a:r>
              <a:rPr lang="en-GB" altLang="en-US" sz="2400" b="1" dirty="0" smtClean="0"/>
              <a:t>", "</a:t>
            </a:r>
            <a:r>
              <a:rPr lang="en-GB" altLang="en-US" sz="2400" b="1" dirty="0" err="1" smtClean="0"/>
              <a:t>Title":"Good</a:t>
            </a:r>
            <a:r>
              <a:rPr lang="en-GB" altLang="en-US" sz="2400" b="1" dirty="0" smtClean="0"/>
              <a:t> Read"})</a:t>
            </a:r>
          </a:p>
          <a:p>
            <a:endParaRPr lang="en-GB" altLang="en-US" sz="2400" b="1" dirty="0" smtClean="0"/>
          </a:p>
          <a:p>
            <a:r>
              <a:rPr lang="en-GB" altLang="en-US" sz="2400" dirty="0" smtClean="0"/>
              <a:t>Find the associated publisher by its _id</a:t>
            </a:r>
          </a:p>
          <a:p>
            <a:r>
              <a:rPr lang="en-GB" altLang="en-US" sz="2400" b="1" dirty="0" err="1" smtClean="0"/>
              <a:t>db.usa_publishers.findOne</a:t>
            </a:r>
            <a:r>
              <a:rPr lang="en-GB" altLang="en-US" sz="2400" b="1" dirty="0" smtClean="0"/>
              <a:t>({ _</a:t>
            </a:r>
            <a:r>
              <a:rPr lang="en-GB" altLang="en-US" sz="2400" b="1" dirty="0" err="1" smtClean="0"/>
              <a:t>id:theBook.Publisher.$id</a:t>
            </a:r>
            <a:r>
              <a:rPr lang="en-GB" altLang="en-US" sz="2400" b="1" dirty="0" smtClean="0"/>
              <a:t>} )</a:t>
            </a:r>
            <a:endParaRPr lang="en-GB" altLang="en-US" sz="2400" dirty="0" smtClean="0"/>
          </a:p>
          <a:p>
            <a:endParaRPr lang="en-GB" altLang="en-US" dirty="0" smtClean="0"/>
          </a:p>
        </p:txBody>
      </p:sp>
      <p:sp>
        <p:nvSpPr>
          <p:cNvPr id="23556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23255085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https</a:t>
            </a:r>
            <a:r>
              <a:rPr lang="en-US" sz="2800" dirty="0"/>
              <a:t>://www.openmymind.net/mongodb.pdf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1152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hlinkClick r:id="rId2"/>
              </a:rPr>
              <a:t>https://</a:t>
            </a:r>
            <a:r>
              <a:rPr lang="en-GB" sz="1800" dirty="0" smtClean="0">
                <a:hlinkClick r:id="rId2"/>
              </a:rPr>
              <a:t>www.codeproject.com/Articles/828392/Basics-of-MongoDB</a:t>
            </a:r>
            <a:endParaRPr lang="en-GB" sz="1800" dirty="0" smtClean="0"/>
          </a:p>
          <a:p>
            <a:r>
              <a:rPr lang="en-GB" sz="1800" dirty="0">
                <a:hlinkClick r:id="rId3"/>
              </a:rPr>
              <a:t>https://</a:t>
            </a:r>
            <a:r>
              <a:rPr lang="en-GB" sz="1800" dirty="0" smtClean="0">
                <a:hlinkClick r:id="rId3"/>
              </a:rPr>
              <a:t>www.codeproject.com/Articles/1198028/MongoDB-Basics-Part</a:t>
            </a:r>
            <a:endParaRPr lang="en-GB" sz="1800" dirty="0" smtClean="0"/>
          </a:p>
          <a:p>
            <a:r>
              <a:rPr lang="en-GB" sz="1800" dirty="0">
                <a:hlinkClick r:id="rId4"/>
              </a:rPr>
              <a:t>http://</a:t>
            </a:r>
            <a:r>
              <a:rPr lang="en-GB" sz="1800" dirty="0" smtClean="0">
                <a:hlinkClick r:id="rId4"/>
              </a:rPr>
              <a:t>www.codeproject.com/Articles/1087008/Mongo-DB-Tutorial-and-Mapping-of-SQL-and-Mongo-DB</a:t>
            </a:r>
            <a:endParaRPr lang="en-GB" sz="1800" dirty="0" smtClean="0"/>
          </a:p>
          <a:p>
            <a:r>
              <a:rPr lang="en-GB" sz="1800" dirty="0">
                <a:hlinkClick r:id="rId5"/>
              </a:rPr>
              <a:t>http://</a:t>
            </a:r>
            <a:r>
              <a:rPr lang="en-GB" sz="1800" dirty="0" smtClean="0">
                <a:hlinkClick r:id="rId5"/>
              </a:rPr>
              <a:t>www.codeproject.com/Articles/1089786/MongoDB-Tutorial-Day</a:t>
            </a:r>
            <a:endParaRPr lang="en-GB" sz="1800" dirty="0" smtClean="0"/>
          </a:p>
          <a:p>
            <a:r>
              <a:rPr lang="en-GB" sz="1800" dirty="0">
                <a:hlinkClick r:id="rId6"/>
              </a:rPr>
              <a:t>http://</a:t>
            </a:r>
            <a:r>
              <a:rPr lang="en-GB" sz="1800" dirty="0" smtClean="0">
                <a:hlinkClick r:id="rId6"/>
              </a:rPr>
              <a:t>www.codeproject.com/Articles/1091645/MongoDB-Tutorial-Day-Performance-Indexing</a:t>
            </a:r>
            <a:endParaRPr lang="en-GB" sz="1800" dirty="0" smtClean="0"/>
          </a:p>
          <a:p>
            <a:r>
              <a:rPr lang="en-GB" sz="1800" dirty="0">
                <a:hlinkClick r:id="rId7"/>
              </a:rPr>
              <a:t>https://www.codeproject.com/Articles/1096142/%</a:t>
            </a:r>
            <a:r>
              <a:rPr lang="en-GB" sz="1800" dirty="0" smtClean="0">
                <a:hlinkClick r:id="rId7"/>
              </a:rPr>
              <a:t>2FArticles%2F1096142%2FMongoDB-Tutorial-Day-Aggregation</a:t>
            </a:r>
            <a:endParaRPr lang="en-GB" sz="1800" dirty="0" smtClean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7255860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1472215125</TotalTime>
  <Words>1287</Words>
  <Application>Microsoft Office PowerPoint</Application>
  <PresentationFormat>On-screen Show (4:3)</PresentationFormat>
  <Paragraphs>265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MS PGothic</vt:lpstr>
      <vt:lpstr>MS PGothic</vt:lpstr>
      <vt:lpstr>Helvetica</vt:lpstr>
      <vt:lpstr>Monotype Sorts</vt:lpstr>
      <vt:lpstr>Tahoma</vt:lpstr>
      <vt:lpstr>Times New Roman</vt:lpstr>
      <vt:lpstr>Wingdings</vt:lpstr>
      <vt:lpstr>Blends</vt:lpstr>
      <vt:lpstr>Topic 9 – MongoDB NoSQL Database</vt:lpstr>
      <vt:lpstr>Introduction</vt:lpstr>
      <vt:lpstr>Basic Concepts</vt:lpstr>
      <vt:lpstr>Basic Concepts</vt:lpstr>
      <vt:lpstr>Basic Concepts</vt:lpstr>
      <vt:lpstr>Basic Concepts</vt:lpstr>
      <vt:lpstr>Terminology Comparison</vt:lpstr>
      <vt:lpstr>Terminology Comparison</vt:lpstr>
      <vt:lpstr>PowerPoint Presentation</vt:lpstr>
      <vt:lpstr>_id field</vt:lpstr>
      <vt:lpstr>Creating Database and Collection</vt:lpstr>
      <vt:lpstr>Insert Statement</vt:lpstr>
      <vt:lpstr>Queries</vt:lpstr>
      <vt:lpstr>Conditional Queries</vt:lpstr>
      <vt:lpstr>Find Just One</vt:lpstr>
      <vt:lpstr>Query Arrays</vt:lpstr>
      <vt:lpstr>Update (Edit)</vt:lpstr>
      <vt:lpstr>PowerPoint Presentation</vt:lpstr>
      <vt:lpstr>PowerPoint Presentation</vt:lpstr>
      <vt:lpstr>Example 1</vt:lpstr>
      <vt:lpstr>Example 2</vt:lpstr>
      <vt:lpstr>Delete</vt:lpstr>
      <vt:lpstr>Referencing</vt:lpstr>
      <vt:lpstr>Manual Referencing</vt:lpstr>
      <vt:lpstr>Using Manual Reference</vt:lpstr>
      <vt:lpstr>DBRef</vt:lpstr>
      <vt:lpstr>DBRef</vt:lpstr>
      <vt:lpstr>PowerPoint Presentation</vt:lpstr>
      <vt:lpstr>References</vt:lpstr>
      <vt:lpstr>Additional Materials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Hole, Stephen</cp:lastModifiedBy>
  <cp:revision>82</cp:revision>
  <cp:lastPrinted>2018-10-31T08:24:02Z</cp:lastPrinted>
  <dcterms:created xsi:type="dcterms:W3CDTF">1996-12-09T10:09:10Z</dcterms:created>
  <dcterms:modified xsi:type="dcterms:W3CDTF">2018-12-05T09:26:46Z</dcterms:modified>
</cp:coreProperties>
</file>