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embeddedFontLst>
    <p:embeddedFont>
      <p:font typeface="Montserrat" panose="00000500000000000000" pitchFamily="2" charset="0"/>
      <p:regular r:id="rId23"/>
      <p:bold r:id="rId24"/>
      <p:italic r:id="rId25"/>
      <p:boldItalic r:id="rId26"/>
    </p:embeddedFont>
    <p:embeddedFont>
      <p:font typeface="Montserrat Medium" panose="00000600000000000000"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 name="Google Shape;9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5" name="Google Shape;95;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03" name="Google Shape;103;p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1000"/>
              </a:spcBef>
              <a:spcAft>
                <a:spcPts val="1000"/>
              </a:spcAft>
              <a:buClr>
                <a:schemeClr val="dk1"/>
              </a:buClr>
              <a:buSzPts val="2400"/>
              <a:buFont typeface="Arial"/>
              <a:buNone/>
            </a:pPr>
            <a:endParaRPr/>
          </a:p>
        </p:txBody>
      </p:sp>
      <p:sp>
        <p:nvSpPr>
          <p:cNvPr id="112" name="Google Shape;112;p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93b9ccbd54_0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 name="Google Shape;119;g293b9ccbd54_0_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Individually research and create a presentation to share with the group about these theories</a:t>
            </a:r>
            <a:endParaRPr/>
          </a:p>
        </p:txBody>
      </p:sp>
      <p:sp>
        <p:nvSpPr>
          <p:cNvPr id="120" name="Google Shape;120;g293b9ccbd54_0_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93b9ccbd54_0_1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g293b9ccbd54_0_1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Individually research and create a presentation to share with the group about these theories</a:t>
            </a:r>
            <a:endParaRPr/>
          </a:p>
        </p:txBody>
      </p:sp>
      <p:sp>
        <p:nvSpPr>
          <p:cNvPr id="128" name="Google Shape;128;g293b9ccbd54_0_11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93b9ccbd54_0_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g293b9ccbd54_0_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37" name="Google Shape;137;g293b9ccbd54_0_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93b9ccbd54_0_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g293b9ccbd54_0_1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46" name="Google Shape;146;g293b9ccbd54_0_1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93b9ccbd54_0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g293b9ccbd54_0_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54" name="Google Shape;154;g293b9ccbd54_0_2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293b9ccbd54_0_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g293b9ccbd54_0_3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62" name="Google Shape;162;g293b9ccbd54_0_3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93b9ccbd54_0_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g293b9ccbd54_0_3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70" name="Google Shape;170;g293b9ccbd54_0_3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93b9ccbd54_0_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g293b9ccbd54_0_4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78" name="Google Shape;178;g293b9ccbd54_0_4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293b9ccbd54_0_5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g293b9ccbd54_0_5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86" name="Google Shape;186;g293b9ccbd54_0_5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293b9ccbd54_0_6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g293b9ccbd54_0_6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194" name="Google Shape;194;g293b9ccbd54_0_6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93b9ccbd54_0_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g293b9ccbd54_0_6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203" name="Google Shape;203;g293b9ccbd54_0_6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293b9ccbd54_0_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g293b9ccbd54_0_7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12" name="Google Shape;212;g293b9ccbd54_0_7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293b9ccbd54_0_8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 name="Google Shape;219;g293b9ccbd54_0_8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0" name="Google Shape;220;g293b9ccbd54_0_8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293b9ccbd54_0_9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0" name="Google Shape;230;g293b9ccbd54_0_9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1" name="Google Shape;231;g293b9ccbd54_0_9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293b9ccbd54_0_10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g293b9ccbd54_0_10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239" name="Google Shape;239;g293b9ccbd54_0_10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93b9ccbd54_0_1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g293b9ccbd54_0_1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What makes you vulnerable? </a:t>
            </a:r>
            <a:endParaRPr/>
          </a:p>
        </p:txBody>
      </p:sp>
      <p:sp>
        <p:nvSpPr>
          <p:cNvPr id="247" name="Google Shape;247;g293b9ccbd54_0_11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20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1239725" y="253525"/>
            <a:ext cx="9567000" cy="1153200"/>
          </a:xfrm>
          <a:prstGeom prst="rect">
            <a:avLst/>
          </a:prstGeom>
          <a:solidFill>
            <a:srgbClr val="FFCCCC">
              <a:alpha val="43137"/>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dk1"/>
              </a:buClr>
              <a:buSzPts val="4000"/>
              <a:buFont typeface="Arial"/>
              <a:buNone/>
            </a:pPr>
            <a:r>
              <a:rPr lang="en-GB" sz="5700">
                <a:latin typeface="Montserrat Medium"/>
                <a:ea typeface="Montserrat Medium"/>
                <a:cs typeface="Montserrat Medium"/>
                <a:sym typeface="Montserrat Medium"/>
              </a:rPr>
              <a:t>Safeguarding</a:t>
            </a:r>
            <a:endParaRPr sz="5700">
              <a:latin typeface="Montserrat Medium"/>
              <a:ea typeface="Montserrat Medium"/>
              <a:cs typeface="Montserrat Medium"/>
              <a:sym typeface="Montserrat Medium"/>
            </a:endParaRPr>
          </a:p>
          <a:p>
            <a:pPr marL="0" lvl="0" indent="0" algn="ctr" rtl="0">
              <a:spcBef>
                <a:spcPts val="0"/>
              </a:spcBef>
              <a:spcAft>
                <a:spcPts val="0"/>
              </a:spcAft>
              <a:buClr>
                <a:schemeClr val="dk1"/>
              </a:buClr>
              <a:buSzPts val="4000"/>
              <a:buFont typeface="Arial"/>
              <a:buNone/>
            </a:pPr>
            <a:r>
              <a:rPr lang="en-GB" sz="2400">
                <a:latin typeface="Montserrat Medium"/>
                <a:ea typeface="Montserrat Medium"/>
                <a:cs typeface="Montserrat Medium"/>
                <a:sym typeface="Montserrat Medium"/>
              </a:rPr>
              <a:t>Lecture 5</a:t>
            </a:r>
            <a:endParaRPr sz="5700">
              <a:latin typeface="Montserrat Medium"/>
              <a:ea typeface="Montserrat Medium"/>
              <a:cs typeface="Montserrat Medium"/>
              <a:sym typeface="Montserrat Medium"/>
            </a:endParaRPr>
          </a:p>
        </p:txBody>
      </p:sp>
      <p:pic>
        <p:nvPicPr>
          <p:cNvPr id="91" name="Google Shape;91;p13"/>
          <p:cNvPicPr preferRelativeResize="0"/>
          <p:nvPr/>
        </p:nvPicPr>
        <p:blipFill rotWithShape="1">
          <a:blip r:embed="rId4">
            <a:alphaModFix/>
          </a:blip>
          <a:srcRect/>
          <a:stretch/>
        </p:blipFill>
        <p:spPr>
          <a:xfrm>
            <a:off x="3199113" y="1518900"/>
            <a:ext cx="6079519" cy="3416690"/>
          </a:xfrm>
          <a:prstGeom prst="rect">
            <a:avLst/>
          </a:prstGeom>
          <a:noFill/>
          <a:ln>
            <a:noFill/>
          </a:ln>
        </p:spPr>
      </p:pic>
      <p:sp>
        <p:nvSpPr>
          <p:cNvPr id="3" name="Subtitle 2">
            <a:extLst>
              <a:ext uri="{FF2B5EF4-FFF2-40B4-BE49-F238E27FC236}">
                <a16:creationId xmlns:a16="http://schemas.microsoft.com/office/drawing/2014/main" id="{26530A71-C308-34FA-DE44-BB6845A9DD33}"/>
              </a:ext>
            </a:extLst>
          </p:cNvPr>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96"/>
        <p:cNvGrpSpPr/>
        <p:nvPr/>
      </p:nvGrpSpPr>
      <p:grpSpPr>
        <a:xfrm>
          <a:off x="0" y="0"/>
          <a:ext cx="0" cy="0"/>
          <a:chOff x="0" y="0"/>
          <a:chExt cx="0" cy="0"/>
        </a:xfrm>
      </p:grpSpPr>
      <p:sp>
        <p:nvSpPr>
          <p:cNvPr id="97" name="Google Shape;97;p14"/>
          <p:cNvSpPr txBox="1">
            <a:spLocks noGrp="1"/>
          </p:cNvSpPr>
          <p:nvPr>
            <p:ph type="ctrTitle"/>
          </p:nvPr>
        </p:nvSpPr>
        <p:spPr>
          <a:xfrm>
            <a:off x="308450" y="248650"/>
            <a:ext cx="11598000" cy="1114500"/>
          </a:xfrm>
          <a:prstGeom prst="rect">
            <a:avLst/>
          </a:prstGeom>
          <a:solidFill>
            <a:srgbClr val="FFCCCC">
              <a:alpha val="43137"/>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Arial"/>
              <a:buNone/>
            </a:pPr>
            <a:r>
              <a:rPr lang="en-GB" sz="5900">
                <a:latin typeface="Montserrat Medium"/>
                <a:ea typeface="Montserrat Medium"/>
                <a:cs typeface="Montserrat Medium"/>
                <a:sym typeface="Montserrat Medium"/>
              </a:rPr>
              <a:t>Objectives</a:t>
            </a:r>
            <a:endParaRPr sz="5900">
              <a:latin typeface="Montserrat Medium"/>
              <a:ea typeface="Montserrat Medium"/>
              <a:cs typeface="Montserrat Medium"/>
              <a:sym typeface="Montserrat Medium"/>
            </a:endParaRPr>
          </a:p>
        </p:txBody>
      </p:sp>
      <p:sp>
        <p:nvSpPr>
          <p:cNvPr id="98" name="Google Shape;98;p14"/>
          <p:cNvSpPr txBox="1">
            <a:spLocks noGrp="1"/>
          </p:cNvSpPr>
          <p:nvPr>
            <p:ph type="subTitle" idx="1"/>
          </p:nvPr>
        </p:nvSpPr>
        <p:spPr>
          <a:xfrm>
            <a:off x="308450" y="1953550"/>
            <a:ext cx="11598000" cy="4626300"/>
          </a:xfrm>
          <a:prstGeom prst="rect">
            <a:avLst/>
          </a:prstGeom>
          <a:solidFill>
            <a:srgbClr val="FFCCCC">
              <a:alpha val="43137"/>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457200" lvl="0" indent="-387350" algn="l" rtl="0">
              <a:lnSpc>
                <a:spcPct val="115000"/>
              </a:lnSpc>
              <a:spcBef>
                <a:spcPts val="1000"/>
              </a:spcBef>
              <a:spcAft>
                <a:spcPts val="0"/>
              </a:spcAft>
              <a:buSzPts val="2500"/>
              <a:buFont typeface="Montserrat"/>
              <a:buChar char="❖"/>
            </a:pPr>
            <a:r>
              <a:rPr lang="en-GB" sz="2500">
                <a:latin typeface="Montserrat"/>
                <a:ea typeface="Montserrat"/>
                <a:cs typeface="Montserrat"/>
                <a:sym typeface="Montserrat"/>
              </a:rPr>
              <a:t>To explore different theories of abuse</a:t>
            </a:r>
            <a:endParaRPr sz="2500">
              <a:latin typeface="Montserrat"/>
              <a:ea typeface="Montserrat"/>
              <a:cs typeface="Montserrat"/>
              <a:sym typeface="Montserrat"/>
            </a:endParaRPr>
          </a:p>
          <a:p>
            <a:pPr marL="457200" lvl="0" indent="-387350" algn="l" rtl="0">
              <a:lnSpc>
                <a:spcPct val="115000"/>
              </a:lnSpc>
              <a:spcBef>
                <a:spcPts val="1000"/>
              </a:spcBef>
              <a:spcAft>
                <a:spcPts val="0"/>
              </a:spcAft>
              <a:buSzPts val="2500"/>
              <a:buFont typeface="Montserrat"/>
              <a:buChar char="❖"/>
            </a:pPr>
            <a:r>
              <a:rPr lang="en-GB" sz="2500">
                <a:latin typeface="Montserrat"/>
                <a:ea typeface="Montserrat"/>
                <a:cs typeface="Montserrat"/>
                <a:sym typeface="Montserrat"/>
              </a:rPr>
              <a:t>To take part in research to better understand the human mind in why some people become abusers. </a:t>
            </a:r>
            <a:endParaRPr sz="25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Attachment Theory</a:t>
            </a:r>
            <a:endParaRPr sz="22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Social Learning Theory and the Intergenerational Transmission of Violence</a:t>
            </a:r>
            <a:endParaRPr sz="22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General Strain Theory</a:t>
            </a:r>
            <a:endParaRPr sz="22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Self Control Theory</a:t>
            </a:r>
            <a:endParaRPr sz="22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Resnick’s Filicide Typology</a:t>
            </a:r>
            <a:endParaRPr sz="22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Three factor Theory</a:t>
            </a:r>
            <a:endParaRPr sz="22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Feminist Theory</a:t>
            </a:r>
            <a:endParaRPr sz="2200">
              <a:latin typeface="Montserrat"/>
              <a:ea typeface="Montserrat"/>
              <a:cs typeface="Montserrat"/>
              <a:sym typeface="Montserrat"/>
            </a:endParaRPr>
          </a:p>
          <a:p>
            <a:pPr marL="457200" lvl="0" indent="-368300" algn="l" rtl="0">
              <a:lnSpc>
                <a:spcPct val="100000"/>
              </a:lnSpc>
              <a:spcBef>
                <a:spcPts val="0"/>
              </a:spcBef>
              <a:spcAft>
                <a:spcPts val="0"/>
              </a:spcAft>
              <a:buSzPts val="2200"/>
              <a:buFont typeface="Montserrat"/>
              <a:buChar char="-"/>
            </a:pPr>
            <a:r>
              <a:rPr lang="en-GB" sz="2200">
                <a:latin typeface="Montserrat"/>
                <a:ea typeface="Montserrat"/>
                <a:cs typeface="Montserrat"/>
                <a:sym typeface="Montserrat"/>
              </a:rPr>
              <a:t>Dysfunctional Family Theory</a:t>
            </a:r>
            <a:endParaRPr sz="2200">
              <a:latin typeface="Montserrat"/>
              <a:ea typeface="Montserrat"/>
              <a:cs typeface="Montserrat"/>
              <a:sym typeface="Montserrat"/>
            </a:endParaRPr>
          </a:p>
          <a:p>
            <a:pPr marL="914400" lvl="0" indent="0" algn="l" rtl="0">
              <a:lnSpc>
                <a:spcPct val="100000"/>
              </a:lnSpc>
              <a:spcBef>
                <a:spcPts val="1000"/>
              </a:spcBef>
              <a:spcAft>
                <a:spcPts val="0"/>
              </a:spcAft>
              <a:buNone/>
            </a:pPr>
            <a:endParaRPr sz="2700">
              <a:latin typeface="Montserrat"/>
              <a:ea typeface="Montserrat"/>
              <a:cs typeface="Montserrat"/>
              <a:sym typeface="Montserrat"/>
            </a:endParaRPr>
          </a:p>
          <a:p>
            <a:pPr marL="457200" lvl="0" indent="0" algn="l" rtl="0">
              <a:lnSpc>
                <a:spcPct val="100000"/>
              </a:lnSpc>
              <a:spcBef>
                <a:spcPts val="1000"/>
              </a:spcBef>
              <a:spcAft>
                <a:spcPts val="1000"/>
              </a:spcAft>
              <a:buNone/>
            </a:pPr>
            <a:endParaRPr sz="2700">
              <a:latin typeface="Montserrat"/>
              <a:ea typeface="Montserrat"/>
              <a:cs typeface="Montserrat"/>
              <a:sym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04"/>
        <p:cNvGrpSpPr/>
        <p:nvPr/>
      </p:nvGrpSpPr>
      <p:grpSpPr>
        <a:xfrm>
          <a:off x="0" y="0"/>
          <a:ext cx="0" cy="0"/>
          <a:chOff x="0" y="0"/>
          <a:chExt cx="0" cy="0"/>
        </a:xfrm>
      </p:grpSpPr>
      <p:sp>
        <p:nvSpPr>
          <p:cNvPr id="105" name="Google Shape;105;p15"/>
          <p:cNvSpPr txBox="1">
            <a:spLocks noGrp="1"/>
          </p:cNvSpPr>
          <p:nvPr>
            <p:ph type="ctrTitle"/>
          </p:nvPr>
        </p:nvSpPr>
        <p:spPr>
          <a:xfrm>
            <a:off x="308450" y="248650"/>
            <a:ext cx="11598000" cy="1114500"/>
          </a:xfrm>
          <a:prstGeom prst="rect">
            <a:avLst/>
          </a:prstGeom>
          <a:solidFill>
            <a:srgbClr val="FFCCCC">
              <a:alpha val="43529"/>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Arial"/>
              <a:buNone/>
            </a:pPr>
            <a:r>
              <a:rPr lang="en-GB" sz="5900">
                <a:latin typeface="Montserrat Medium"/>
                <a:ea typeface="Montserrat Medium"/>
                <a:cs typeface="Montserrat Medium"/>
                <a:sym typeface="Montserrat Medium"/>
              </a:rPr>
              <a:t>Starter</a:t>
            </a:r>
            <a:endParaRPr sz="5900">
              <a:latin typeface="Montserrat Medium"/>
              <a:ea typeface="Montserrat Medium"/>
              <a:cs typeface="Montserrat Medium"/>
              <a:sym typeface="Montserrat Medium"/>
            </a:endParaRPr>
          </a:p>
        </p:txBody>
      </p:sp>
      <p:sp>
        <p:nvSpPr>
          <p:cNvPr id="107" name="Google Shape;107;p15"/>
          <p:cNvSpPr txBox="1">
            <a:spLocks noGrp="1"/>
          </p:cNvSpPr>
          <p:nvPr>
            <p:ph type="ctrTitle"/>
          </p:nvPr>
        </p:nvSpPr>
        <p:spPr>
          <a:xfrm>
            <a:off x="297000" y="1650550"/>
            <a:ext cx="11598000" cy="47871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ctr" rtl="0">
              <a:lnSpc>
                <a:spcPct val="90000"/>
              </a:lnSpc>
              <a:spcBef>
                <a:spcPts val="0"/>
              </a:spcBef>
              <a:spcAft>
                <a:spcPts val="0"/>
              </a:spcAft>
              <a:buNone/>
            </a:pPr>
            <a:r>
              <a:rPr lang="en-GB" sz="3000">
                <a:latin typeface="Montserrat"/>
                <a:ea typeface="Montserrat"/>
                <a:cs typeface="Montserrat"/>
                <a:sym typeface="Montserrat"/>
              </a:rPr>
              <a:t>Why do you think so people become Abusers?</a:t>
            </a:r>
            <a:endParaRPr sz="3000">
              <a:latin typeface="Montserrat"/>
              <a:ea typeface="Montserrat"/>
              <a:cs typeface="Montserrat"/>
              <a:sym typeface="Montserrat"/>
            </a:endParaRPr>
          </a:p>
          <a:p>
            <a:pPr marL="0" lvl="0" indent="0" algn="l" rtl="0">
              <a:lnSpc>
                <a:spcPct val="90000"/>
              </a:lnSpc>
              <a:spcBef>
                <a:spcPts val="0"/>
              </a:spcBef>
              <a:spcAft>
                <a:spcPts val="0"/>
              </a:spcAft>
              <a:buClr>
                <a:schemeClr val="dk1"/>
              </a:buClr>
              <a:buSzPts val="6000"/>
              <a:buFont typeface="Arial"/>
              <a:buNone/>
            </a:pPr>
            <a:endParaRPr sz="3000">
              <a:latin typeface="Montserrat Medium"/>
              <a:ea typeface="Montserrat Medium"/>
              <a:cs typeface="Montserrat Medium"/>
              <a:sym typeface="Montserrat Medium"/>
            </a:endParaRPr>
          </a:p>
          <a:p>
            <a:pPr marL="0" lvl="0" indent="0" algn="l" rtl="0">
              <a:lnSpc>
                <a:spcPct val="90000"/>
              </a:lnSpc>
              <a:spcBef>
                <a:spcPts val="0"/>
              </a:spcBef>
              <a:spcAft>
                <a:spcPts val="0"/>
              </a:spcAft>
              <a:buClr>
                <a:schemeClr val="dk1"/>
              </a:buClr>
              <a:buSzPts val="6000"/>
              <a:buFont typeface="Arial"/>
              <a:buNone/>
            </a:pPr>
            <a:endParaRPr sz="3000">
              <a:latin typeface="Montserrat Medium"/>
              <a:ea typeface="Montserrat Medium"/>
              <a:cs typeface="Montserrat Medium"/>
              <a:sym typeface="Montserrat Medium"/>
            </a:endParaRPr>
          </a:p>
        </p:txBody>
      </p:sp>
      <p:pic>
        <p:nvPicPr>
          <p:cNvPr id="108" name="Google Shape;108;p15"/>
          <p:cNvPicPr preferRelativeResize="0"/>
          <p:nvPr/>
        </p:nvPicPr>
        <p:blipFill>
          <a:blip r:embed="rId4">
            <a:alphaModFix/>
          </a:blip>
          <a:stretch>
            <a:fillRect/>
          </a:stretch>
        </p:blipFill>
        <p:spPr>
          <a:xfrm>
            <a:off x="4608432" y="2240650"/>
            <a:ext cx="2975150" cy="3866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13"/>
        <p:cNvGrpSpPr/>
        <p:nvPr/>
      </p:nvGrpSpPr>
      <p:grpSpPr>
        <a:xfrm>
          <a:off x="0" y="0"/>
          <a:ext cx="0" cy="0"/>
          <a:chOff x="0" y="0"/>
          <a:chExt cx="0" cy="0"/>
        </a:xfrm>
      </p:grpSpPr>
      <p:sp>
        <p:nvSpPr>
          <p:cNvPr id="114" name="Google Shape;114;p16"/>
          <p:cNvSpPr txBox="1">
            <a:spLocks noGrp="1"/>
          </p:cNvSpPr>
          <p:nvPr>
            <p:ph type="ctrTitle"/>
          </p:nvPr>
        </p:nvSpPr>
        <p:spPr>
          <a:xfrm>
            <a:off x="308450" y="248650"/>
            <a:ext cx="11598000" cy="1114500"/>
          </a:xfrm>
          <a:prstGeom prst="rect">
            <a:avLst/>
          </a:prstGeom>
          <a:solidFill>
            <a:srgbClr val="FFCCCC">
              <a:alpha val="43529"/>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1694"/>
              <a:buFont typeface="Arial"/>
              <a:buNone/>
            </a:pPr>
            <a:r>
              <a:rPr lang="en-GB" sz="5900">
                <a:latin typeface="Montserrat Medium"/>
                <a:ea typeface="Montserrat Medium"/>
                <a:cs typeface="Montserrat Medium"/>
                <a:sym typeface="Montserrat Medium"/>
              </a:rPr>
              <a:t>Looking into the Criminal Mind</a:t>
            </a:r>
            <a:endParaRPr sz="5900">
              <a:latin typeface="Montserrat Medium"/>
              <a:ea typeface="Montserrat Medium"/>
              <a:cs typeface="Montserrat Medium"/>
              <a:sym typeface="Montserrat Medium"/>
            </a:endParaRPr>
          </a:p>
        </p:txBody>
      </p:sp>
      <p:pic>
        <p:nvPicPr>
          <p:cNvPr id="116" name="Google Shape;116;p16"/>
          <p:cNvPicPr preferRelativeResize="0"/>
          <p:nvPr/>
        </p:nvPicPr>
        <p:blipFill>
          <a:blip r:embed="rId4">
            <a:alphaModFix/>
          </a:blip>
          <a:stretch>
            <a:fillRect/>
          </a:stretch>
        </p:blipFill>
        <p:spPr>
          <a:xfrm>
            <a:off x="2524321" y="1827471"/>
            <a:ext cx="6925229" cy="46084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21"/>
        <p:cNvGrpSpPr/>
        <p:nvPr/>
      </p:nvGrpSpPr>
      <p:grpSpPr>
        <a:xfrm>
          <a:off x="0" y="0"/>
          <a:ext cx="0" cy="0"/>
          <a:chOff x="0" y="0"/>
          <a:chExt cx="0" cy="0"/>
        </a:xfrm>
      </p:grpSpPr>
      <p:sp>
        <p:nvSpPr>
          <p:cNvPr id="122" name="Google Shape;122;p17"/>
          <p:cNvSpPr txBox="1">
            <a:spLocks noGrp="1"/>
          </p:cNvSpPr>
          <p:nvPr>
            <p:ph type="ctrTitle"/>
          </p:nvPr>
        </p:nvSpPr>
        <p:spPr>
          <a:xfrm>
            <a:off x="308450" y="248650"/>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1694"/>
              <a:buFont typeface="Arial"/>
              <a:buNone/>
            </a:pPr>
            <a:r>
              <a:rPr lang="en-GB" sz="5900">
                <a:latin typeface="Montserrat Medium"/>
                <a:ea typeface="Montserrat Medium"/>
                <a:cs typeface="Montserrat Medium"/>
                <a:sym typeface="Montserrat Medium"/>
              </a:rPr>
              <a:t>Theories of Child Maltreatment</a:t>
            </a:r>
            <a:endParaRPr sz="5900">
              <a:latin typeface="Montserrat Medium"/>
              <a:ea typeface="Montserrat Medium"/>
              <a:cs typeface="Montserrat Medium"/>
              <a:sym typeface="Montserrat Medium"/>
            </a:endParaRPr>
          </a:p>
        </p:txBody>
      </p:sp>
      <p:sp>
        <p:nvSpPr>
          <p:cNvPr id="124" name="Google Shape;124;p17"/>
          <p:cNvSpPr txBox="1">
            <a:spLocks noGrp="1"/>
          </p:cNvSpPr>
          <p:nvPr>
            <p:ph type="ctrTitle"/>
          </p:nvPr>
        </p:nvSpPr>
        <p:spPr>
          <a:xfrm>
            <a:off x="297000" y="1650550"/>
            <a:ext cx="11598000" cy="47871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457200" lvl="0" indent="-381000" algn="l" rtl="0">
              <a:lnSpc>
                <a:spcPct val="115000"/>
              </a:lnSpc>
              <a:spcBef>
                <a:spcPts val="0"/>
              </a:spcBef>
              <a:spcAft>
                <a:spcPts val="0"/>
              </a:spcAft>
              <a:buSzPts val="2400"/>
              <a:buFont typeface="Montserrat"/>
              <a:buAutoNum type="arabicPeriod"/>
            </a:pPr>
            <a:r>
              <a:rPr lang="en-GB" sz="2400">
                <a:latin typeface="Montserrat"/>
                <a:ea typeface="Montserrat"/>
                <a:cs typeface="Montserrat"/>
                <a:sym typeface="Montserrat"/>
              </a:rPr>
              <a:t>Attachment Theory (Bowlby, 1973)</a:t>
            </a:r>
            <a:endParaRPr sz="2400">
              <a:latin typeface="Montserrat"/>
              <a:ea typeface="Montserrat"/>
              <a:cs typeface="Montserrat"/>
              <a:sym typeface="Montserrat"/>
            </a:endParaRPr>
          </a:p>
          <a:p>
            <a:pPr marL="457200" lvl="0" indent="-381000" algn="l" rtl="0">
              <a:lnSpc>
                <a:spcPct val="115000"/>
              </a:lnSpc>
              <a:spcBef>
                <a:spcPts val="1000"/>
              </a:spcBef>
              <a:spcAft>
                <a:spcPts val="0"/>
              </a:spcAft>
              <a:buSzPts val="2400"/>
              <a:buFont typeface="Montserrat"/>
              <a:buAutoNum type="arabicPeriod"/>
            </a:pPr>
            <a:r>
              <a:rPr lang="en-GB" sz="2400">
                <a:latin typeface="Montserrat"/>
                <a:ea typeface="Montserrat"/>
                <a:cs typeface="Montserrat"/>
                <a:sym typeface="Montserrat"/>
              </a:rPr>
              <a:t>Social Learning Theory (Bandura, 1977) and the Intergenerational Transmission of Violence</a:t>
            </a:r>
            <a:endParaRPr sz="2400">
              <a:latin typeface="Montserrat"/>
              <a:ea typeface="Montserrat"/>
              <a:cs typeface="Montserrat"/>
              <a:sym typeface="Montserrat"/>
            </a:endParaRPr>
          </a:p>
          <a:p>
            <a:pPr marL="457200" lvl="0" indent="-381000" algn="l" rtl="0">
              <a:lnSpc>
                <a:spcPct val="115000"/>
              </a:lnSpc>
              <a:spcBef>
                <a:spcPts val="1000"/>
              </a:spcBef>
              <a:spcAft>
                <a:spcPts val="0"/>
              </a:spcAft>
              <a:buSzPts val="2400"/>
              <a:buFont typeface="Montserrat"/>
              <a:buAutoNum type="arabicPeriod"/>
            </a:pPr>
            <a:r>
              <a:rPr lang="en-GB" sz="2400">
                <a:latin typeface="Montserrat"/>
                <a:ea typeface="Montserrat"/>
                <a:cs typeface="Montserrat"/>
                <a:sym typeface="Montserrat"/>
              </a:rPr>
              <a:t>General Strain Theory (Agnew, 1992)</a:t>
            </a:r>
            <a:endParaRPr sz="2400">
              <a:latin typeface="Montserrat"/>
              <a:ea typeface="Montserrat"/>
              <a:cs typeface="Montserrat"/>
              <a:sym typeface="Montserrat"/>
            </a:endParaRPr>
          </a:p>
          <a:p>
            <a:pPr marL="457200" lvl="0" indent="-381000" algn="l" rtl="0">
              <a:lnSpc>
                <a:spcPct val="115000"/>
              </a:lnSpc>
              <a:spcBef>
                <a:spcPts val="1000"/>
              </a:spcBef>
              <a:spcAft>
                <a:spcPts val="0"/>
              </a:spcAft>
              <a:buSzPts val="2400"/>
              <a:buFont typeface="Montserrat"/>
              <a:buAutoNum type="arabicPeriod"/>
            </a:pPr>
            <a:r>
              <a:rPr lang="en-GB" sz="2400">
                <a:latin typeface="Montserrat"/>
                <a:ea typeface="Montserrat"/>
                <a:cs typeface="Montserrat"/>
                <a:sym typeface="Montserrat"/>
              </a:rPr>
              <a:t>Self Control Theory (Gottfredson and Hirschi, 1990)</a:t>
            </a:r>
            <a:endParaRPr sz="2400">
              <a:latin typeface="Montserrat"/>
              <a:ea typeface="Montserrat"/>
              <a:cs typeface="Montserrat"/>
              <a:sym typeface="Montserrat"/>
            </a:endParaRPr>
          </a:p>
          <a:p>
            <a:pPr marL="457200" lvl="0" indent="-381000" algn="l" rtl="0">
              <a:lnSpc>
                <a:spcPct val="115000"/>
              </a:lnSpc>
              <a:spcBef>
                <a:spcPts val="1000"/>
              </a:spcBef>
              <a:spcAft>
                <a:spcPts val="0"/>
              </a:spcAft>
              <a:buSzPts val="2400"/>
              <a:buFont typeface="Montserrat"/>
              <a:buAutoNum type="arabicPeriod"/>
            </a:pPr>
            <a:r>
              <a:rPr lang="en-GB" sz="2400">
                <a:latin typeface="Montserrat"/>
                <a:ea typeface="Montserrat"/>
                <a:cs typeface="Montserrat"/>
                <a:sym typeface="Montserrat"/>
              </a:rPr>
              <a:t>Resnick’s Filicide Typology (Resnick, 2016)</a:t>
            </a:r>
            <a:endParaRPr sz="2400">
              <a:latin typeface="Montserrat"/>
              <a:ea typeface="Montserrat"/>
              <a:cs typeface="Montserrat"/>
              <a:sym typeface="Montserrat"/>
            </a:endParaRPr>
          </a:p>
          <a:p>
            <a:pPr marL="457200" lvl="0" indent="-381000" algn="l" rtl="0">
              <a:lnSpc>
                <a:spcPct val="115000"/>
              </a:lnSpc>
              <a:spcBef>
                <a:spcPts val="1000"/>
              </a:spcBef>
              <a:spcAft>
                <a:spcPts val="0"/>
              </a:spcAft>
              <a:buSzPts val="2400"/>
              <a:buFont typeface="Montserrat"/>
              <a:buAutoNum type="arabicPeriod"/>
            </a:pPr>
            <a:r>
              <a:rPr lang="en-GB" sz="2400">
                <a:latin typeface="Montserrat"/>
                <a:ea typeface="Montserrat"/>
                <a:cs typeface="Montserrat"/>
                <a:sym typeface="Montserrat"/>
              </a:rPr>
              <a:t>Three-Factor Theory (Lesnik-Oberstein, Cohen and Koers, 1982)</a:t>
            </a:r>
            <a:endParaRPr sz="2400">
              <a:latin typeface="Montserrat"/>
              <a:ea typeface="Montserrat"/>
              <a:cs typeface="Montserrat"/>
              <a:sym typeface="Montserrat"/>
            </a:endParaRPr>
          </a:p>
          <a:p>
            <a:pPr marL="457200" lvl="0" indent="-381000" algn="l" rtl="0">
              <a:lnSpc>
                <a:spcPct val="115000"/>
              </a:lnSpc>
              <a:spcBef>
                <a:spcPts val="1000"/>
              </a:spcBef>
              <a:spcAft>
                <a:spcPts val="0"/>
              </a:spcAft>
              <a:buSzPts val="2400"/>
              <a:buFont typeface="Montserrat"/>
              <a:buAutoNum type="arabicPeriod"/>
            </a:pPr>
            <a:r>
              <a:rPr lang="en-GB" sz="2400">
                <a:latin typeface="Montserrat"/>
                <a:ea typeface="Montserrat"/>
                <a:cs typeface="Montserrat"/>
                <a:sym typeface="Montserrat"/>
              </a:rPr>
              <a:t>Feminist Theory</a:t>
            </a:r>
            <a:endParaRPr sz="2400">
              <a:latin typeface="Montserrat"/>
              <a:ea typeface="Montserrat"/>
              <a:cs typeface="Montserrat"/>
              <a:sym typeface="Montserrat"/>
            </a:endParaRPr>
          </a:p>
          <a:p>
            <a:pPr marL="457200" lvl="0" indent="-381000" algn="l" rtl="0">
              <a:lnSpc>
                <a:spcPct val="115000"/>
              </a:lnSpc>
              <a:spcBef>
                <a:spcPts val="1000"/>
              </a:spcBef>
              <a:spcAft>
                <a:spcPts val="1000"/>
              </a:spcAft>
              <a:buSzPts val="2400"/>
              <a:buFont typeface="Montserrat"/>
              <a:buAutoNum type="arabicPeriod"/>
            </a:pPr>
            <a:r>
              <a:rPr lang="en-GB" sz="2400">
                <a:latin typeface="Montserrat"/>
                <a:ea typeface="Montserrat"/>
                <a:cs typeface="Montserrat"/>
                <a:sym typeface="Montserrat"/>
              </a:rPr>
              <a:t>Family Dysfunctional Theory</a:t>
            </a:r>
            <a:endParaRPr sz="2400">
              <a:latin typeface="Montserrat"/>
              <a:ea typeface="Montserrat"/>
              <a:cs typeface="Montserrat"/>
              <a:sym typeface="Montserra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29"/>
        <p:cNvGrpSpPr/>
        <p:nvPr/>
      </p:nvGrpSpPr>
      <p:grpSpPr>
        <a:xfrm>
          <a:off x="0" y="0"/>
          <a:ext cx="0" cy="0"/>
          <a:chOff x="0" y="0"/>
          <a:chExt cx="0" cy="0"/>
        </a:xfrm>
      </p:grpSpPr>
      <p:sp>
        <p:nvSpPr>
          <p:cNvPr id="130" name="Google Shape;130;p18"/>
          <p:cNvSpPr txBox="1">
            <a:spLocks noGrp="1"/>
          </p:cNvSpPr>
          <p:nvPr>
            <p:ph type="ctrTitle"/>
          </p:nvPr>
        </p:nvSpPr>
        <p:spPr>
          <a:xfrm>
            <a:off x="308450" y="248650"/>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Arial"/>
              <a:buNone/>
            </a:pPr>
            <a:r>
              <a:rPr lang="en-GB" sz="5900">
                <a:latin typeface="Montserrat Medium"/>
                <a:ea typeface="Montserrat Medium"/>
                <a:cs typeface="Montserrat Medium"/>
                <a:sym typeface="Montserrat Medium"/>
              </a:rPr>
              <a:t>Things to consider….</a:t>
            </a:r>
            <a:endParaRPr sz="5900">
              <a:latin typeface="Montserrat Medium"/>
              <a:ea typeface="Montserrat Medium"/>
              <a:cs typeface="Montserrat Medium"/>
              <a:sym typeface="Montserrat Medium"/>
            </a:endParaRPr>
          </a:p>
        </p:txBody>
      </p:sp>
      <p:sp>
        <p:nvSpPr>
          <p:cNvPr id="132" name="Google Shape;132;p18"/>
          <p:cNvSpPr txBox="1">
            <a:spLocks noGrp="1"/>
          </p:cNvSpPr>
          <p:nvPr>
            <p:ph type="ctrTitle"/>
          </p:nvPr>
        </p:nvSpPr>
        <p:spPr>
          <a:xfrm>
            <a:off x="297000" y="1650550"/>
            <a:ext cx="11598000" cy="47871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457200" lvl="0" indent="-387350" algn="l" rtl="0">
              <a:lnSpc>
                <a:spcPct val="115000"/>
              </a:lnSpc>
              <a:spcBef>
                <a:spcPts val="0"/>
              </a:spcBef>
              <a:spcAft>
                <a:spcPts val="0"/>
              </a:spcAft>
              <a:buSzPts val="2500"/>
              <a:buFont typeface="Montserrat"/>
              <a:buAutoNum type="arabicPeriod"/>
            </a:pPr>
            <a:r>
              <a:rPr lang="en-GB" sz="2500">
                <a:latin typeface="Montserrat"/>
                <a:ea typeface="Montserrat"/>
                <a:cs typeface="Montserrat"/>
                <a:sym typeface="Montserrat"/>
              </a:rPr>
              <a:t>What does the theory suggest?</a:t>
            </a:r>
            <a:endParaRPr sz="2500">
              <a:latin typeface="Montserrat"/>
              <a:ea typeface="Montserrat"/>
              <a:cs typeface="Montserrat"/>
              <a:sym typeface="Montserrat"/>
            </a:endParaRPr>
          </a:p>
          <a:p>
            <a:pPr marL="457200" lvl="0" indent="-387350" algn="l" rtl="0">
              <a:lnSpc>
                <a:spcPct val="115000"/>
              </a:lnSpc>
              <a:spcBef>
                <a:spcPts val="0"/>
              </a:spcBef>
              <a:spcAft>
                <a:spcPts val="0"/>
              </a:spcAft>
              <a:buSzPts val="2500"/>
              <a:buFont typeface="Montserrat"/>
              <a:buAutoNum type="arabicPeriod"/>
            </a:pPr>
            <a:r>
              <a:rPr lang="en-GB" sz="2500">
                <a:latin typeface="Montserrat"/>
                <a:ea typeface="Montserrat"/>
                <a:cs typeface="Montserrat"/>
                <a:sym typeface="Montserrat"/>
              </a:rPr>
              <a:t>How does the theory link to Child Maltreatment (child abuse)?</a:t>
            </a:r>
            <a:endParaRPr sz="2500">
              <a:latin typeface="Montserrat"/>
              <a:ea typeface="Montserrat"/>
              <a:cs typeface="Montserrat"/>
              <a:sym typeface="Montserrat"/>
            </a:endParaRPr>
          </a:p>
          <a:p>
            <a:pPr marL="457200" lvl="0" indent="-387350" algn="l" rtl="0">
              <a:lnSpc>
                <a:spcPct val="115000"/>
              </a:lnSpc>
              <a:spcBef>
                <a:spcPts val="0"/>
              </a:spcBef>
              <a:spcAft>
                <a:spcPts val="0"/>
              </a:spcAft>
              <a:buSzPts val="2500"/>
              <a:buFont typeface="Montserrat"/>
              <a:buAutoNum type="arabicPeriod"/>
            </a:pPr>
            <a:r>
              <a:rPr lang="en-GB" sz="2500">
                <a:latin typeface="Montserrat"/>
                <a:ea typeface="Montserrat"/>
                <a:cs typeface="Montserrat"/>
                <a:sym typeface="Montserrat"/>
              </a:rPr>
              <a:t>What does it emphasize on?</a:t>
            </a:r>
            <a:endParaRPr sz="2500">
              <a:latin typeface="Montserrat"/>
              <a:ea typeface="Montserrat"/>
              <a:cs typeface="Montserrat"/>
              <a:sym typeface="Montserrat"/>
            </a:endParaRPr>
          </a:p>
          <a:p>
            <a:pPr marL="457200" lvl="0" indent="-387350" algn="l" rtl="0">
              <a:lnSpc>
                <a:spcPct val="115000"/>
              </a:lnSpc>
              <a:spcBef>
                <a:spcPts val="0"/>
              </a:spcBef>
              <a:spcAft>
                <a:spcPts val="0"/>
              </a:spcAft>
              <a:buSzPts val="2500"/>
              <a:buFont typeface="Montserrat"/>
              <a:buAutoNum type="arabicPeriod"/>
            </a:pPr>
            <a:r>
              <a:rPr lang="en-GB" sz="2500">
                <a:latin typeface="Montserrat"/>
                <a:ea typeface="Montserrat"/>
                <a:cs typeface="Montserrat"/>
                <a:sym typeface="Montserrat"/>
              </a:rPr>
              <a:t>What are the weaknesses to the theory?</a:t>
            </a:r>
            <a:endParaRPr sz="2500">
              <a:latin typeface="Montserrat"/>
              <a:ea typeface="Montserrat"/>
              <a:cs typeface="Montserrat"/>
              <a:sym typeface="Montserrat"/>
            </a:endParaRPr>
          </a:p>
          <a:p>
            <a:pPr marL="457200" lvl="0" indent="0" algn="l" rtl="0">
              <a:lnSpc>
                <a:spcPct val="115000"/>
              </a:lnSpc>
              <a:spcBef>
                <a:spcPts val="1000"/>
              </a:spcBef>
              <a:spcAft>
                <a:spcPts val="0"/>
              </a:spcAft>
              <a:buNone/>
            </a:pPr>
            <a:endParaRPr sz="2500">
              <a:latin typeface="Montserrat"/>
              <a:ea typeface="Montserrat"/>
              <a:cs typeface="Montserrat"/>
              <a:sym typeface="Montserrat"/>
            </a:endParaRPr>
          </a:p>
          <a:p>
            <a:pPr marL="457200" lvl="0" indent="-387350" algn="l" rtl="0">
              <a:lnSpc>
                <a:spcPct val="115000"/>
              </a:lnSpc>
              <a:spcBef>
                <a:spcPts val="1000"/>
              </a:spcBef>
              <a:spcAft>
                <a:spcPts val="0"/>
              </a:spcAft>
              <a:buSzPts val="2500"/>
              <a:buFont typeface="Montserrat"/>
              <a:buChar char="-"/>
            </a:pPr>
            <a:r>
              <a:rPr lang="en-GB" sz="2500">
                <a:latin typeface="Montserrat"/>
                <a:ea typeface="Montserrat"/>
                <a:cs typeface="Montserrat"/>
                <a:sym typeface="Montserrat"/>
              </a:rPr>
              <a:t>Add as much detail as you can, you are going to share your theory with the class. </a:t>
            </a:r>
            <a:endParaRPr sz="2500">
              <a:latin typeface="Montserrat"/>
              <a:ea typeface="Montserrat"/>
              <a:cs typeface="Montserrat"/>
              <a:sym typeface="Montserrat"/>
            </a:endParaRPr>
          </a:p>
          <a:p>
            <a:pPr marL="457200" lvl="0" indent="-387350" algn="l" rtl="0">
              <a:lnSpc>
                <a:spcPct val="115000"/>
              </a:lnSpc>
              <a:spcBef>
                <a:spcPts val="0"/>
              </a:spcBef>
              <a:spcAft>
                <a:spcPts val="0"/>
              </a:spcAft>
              <a:buSzPts val="2500"/>
              <a:buFont typeface="Montserrat"/>
              <a:buChar char="-"/>
            </a:pPr>
            <a:r>
              <a:rPr lang="en-GB" sz="2500">
                <a:latin typeface="Montserrat"/>
                <a:ea typeface="Montserrat"/>
                <a:cs typeface="Montserrat"/>
                <a:sym typeface="Montserrat"/>
              </a:rPr>
              <a:t>Post the presentation on the classroom. </a:t>
            </a:r>
            <a:endParaRPr sz="2500">
              <a:latin typeface="Montserrat"/>
              <a:ea typeface="Montserrat"/>
              <a:cs typeface="Montserrat"/>
              <a:sym typeface="Montserrat"/>
            </a:endParaRPr>
          </a:p>
        </p:txBody>
      </p:sp>
      <p:pic>
        <p:nvPicPr>
          <p:cNvPr id="133" name="Google Shape;133;p18"/>
          <p:cNvPicPr preferRelativeResize="0"/>
          <p:nvPr/>
        </p:nvPicPr>
        <p:blipFill>
          <a:blip r:embed="rId4">
            <a:alphaModFix/>
          </a:blip>
          <a:stretch>
            <a:fillRect/>
          </a:stretch>
        </p:blipFill>
        <p:spPr>
          <a:xfrm>
            <a:off x="8514775" y="4678025"/>
            <a:ext cx="2724150" cy="16764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38"/>
        <p:cNvGrpSpPr/>
        <p:nvPr/>
      </p:nvGrpSpPr>
      <p:grpSpPr>
        <a:xfrm>
          <a:off x="0" y="0"/>
          <a:ext cx="0" cy="0"/>
          <a:chOff x="0" y="0"/>
          <a:chExt cx="0" cy="0"/>
        </a:xfrm>
      </p:grpSpPr>
      <p:sp>
        <p:nvSpPr>
          <p:cNvPr id="139" name="Google Shape;139;p19"/>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Arial"/>
              <a:buNone/>
            </a:pPr>
            <a:r>
              <a:rPr lang="en-GB" sz="5900">
                <a:latin typeface="Montserrat Medium"/>
                <a:ea typeface="Montserrat Medium"/>
                <a:cs typeface="Montserrat Medium"/>
                <a:sym typeface="Montserrat Medium"/>
              </a:rPr>
              <a:t>Attachment Theory</a:t>
            </a:r>
            <a:endParaRPr sz="5900">
              <a:latin typeface="Montserrat Medium"/>
              <a:ea typeface="Montserrat Medium"/>
              <a:cs typeface="Montserrat Medium"/>
              <a:sym typeface="Montserrat Medium"/>
            </a:endParaRPr>
          </a:p>
        </p:txBody>
      </p:sp>
      <p:sp>
        <p:nvSpPr>
          <p:cNvPr id="141" name="Google Shape;141;p19"/>
          <p:cNvSpPr txBox="1">
            <a:spLocks noGrp="1"/>
          </p:cNvSpPr>
          <p:nvPr>
            <p:ph type="ctrTitle"/>
          </p:nvPr>
        </p:nvSpPr>
        <p:spPr>
          <a:xfrm>
            <a:off x="297000" y="1650550"/>
            <a:ext cx="6138000" cy="50409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2300">
                <a:latin typeface="Montserrat"/>
                <a:ea typeface="Montserrat"/>
                <a:cs typeface="Montserrat"/>
                <a:sym typeface="Montserrat"/>
              </a:rPr>
              <a:t>Attachment theory (Bowlby, 1973) emphasises the importance of the parent-child bond in a child's early years and how this bond influences the child's social, emotional, and cognitive development. </a:t>
            </a:r>
            <a:endParaRPr sz="2300">
              <a:latin typeface="Montserrat"/>
              <a:ea typeface="Montserrat"/>
              <a:cs typeface="Montserrat"/>
              <a:sym typeface="Montserrat"/>
            </a:endParaRPr>
          </a:p>
          <a:p>
            <a:pPr marL="0" lvl="0" indent="0" algn="l" rtl="0">
              <a:lnSpc>
                <a:spcPct val="115000"/>
              </a:lnSpc>
              <a:spcBef>
                <a:spcPts val="1000"/>
              </a:spcBef>
              <a:spcAft>
                <a:spcPts val="0"/>
              </a:spcAft>
              <a:buClr>
                <a:schemeClr val="dk1"/>
              </a:buClr>
              <a:buSzPts val="1100"/>
              <a:buFont typeface="Arial"/>
              <a:buNone/>
            </a:pPr>
            <a:r>
              <a:rPr lang="en-GB" sz="2300">
                <a:latin typeface="Montserrat"/>
                <a:ea typeface="Montserrat"/>
                <a:cs typeface="Montserrat"/>
                <a:sym typeface="Montserrat"/>
              </a:rPr>
              <a:t>When child maltreatment occurs, it can significantly disrupt the healthy development of attachment relationships, leading to long-term negative consequences for the child's well-being.</a:t>
            </a:r>
            <a:endParaRPr sz="2300">
              <a:latin typeface="Montserrat"/>
              <a:ea typeface="Montserrat"/>
              <a:cs typeface="Montserrat"/>
              <a:sym typeface="Montserrat"/>
            </a:endParaRPr>
          </a:p>
          <a:p>
            <a:pPr marL="457200" lvl="0" indent="0" algn="l" rtl="0">
              <a:lnSpc>
                <a:spcPct val="115000"/>
              </a:lnSpc>
              <a:spcBef>
                <a:spcPts val="1000"/>
              </a:spcBef>
              <a:spcAft>
                <a:spcPts val="1000"/>
              </a:spcAft>
              <a:buNone/>
            </a:pPr>
            <a:endParaRPr sz="2400">
              <a:latin typeface="Montserrat"/>
              <a:ea typeface="Montserrat"/>
              <a:cs typeface="Montserrat"/>
              <a:sym typeface="Montserrat"/>
            </a:endParaRPr>
          </a:p>
        </p:txBody>
      </p:sp>
      <p:pic>
        <p:nvPicPr>
          <p:cNvPr id="142" name="Google Shape;142;p19"/>
          <p:cNvPicPr preferRelativeResize="0"/>
          <p:nvPr/>
        </p:nvPicPr>
        <p:blipFill rotWithShape="1">
          <a:blip r:embed="rId4">
            <a:alphaModFix/>
          </a:blip>
          <a:srcRect l="10134" r="10317"/>
          <a:stretch/>
        </p:blipFill>
        <p:spPr>
          <a:xfrm>
            <a:off x="6652900" y="1660095"/>
            <a:ext cx="4537075" cy="464840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47"/>
        <p:cNvGrpSpPr/>
        <p:nvPr/>
      </p:nvGrpSpPr>
      <p:grpSpPr>
        <a:xfrm>
          <a:off x="0" y="0"/>
          <a:ext cx="0" cy="0"/>
          <a:chOff x="0" y="0"/>
          <a:chExt cx="0" cy="0"/>
        </a:xfrm>
      </p:grpSpPr>
      <p:sp>
        <p:nvSpPr>
          <p:cNvPr id="148" name="Google Shape;148;p20"/>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Arial"/>
              <a:buNone/>
            </a:pPr>
            <a:r>
              <a:rPr lang="en-GB" sz="5900">
                <a:latin typeface="Montserrat Medium"/>
                <a:ea typeface="Montserrat Medium"/>
                <a:cs typeface="Montserrat Medium"/>
                <a:sym typeface="Montserrat Medium"/>
              </a:rPr>
              <a:t>Attachment Theory</a:t>
            </a:r>
            <a:endParaRPr sz="5900">
              <a:latin typeface="Montserrat Medium"/>
              <a:ea typeface="Montserrat Medium"/>
              <a:cs typeface="Montserrat Medium"/>
              <a:sym typeface="Montserrat Medium"/>
            </a:endParaRPr>
          </a:p>
        </p:txBody>
      </p:sp>
      <p:sp>
        <p:nvSpPr>
          <p:cNvPr id="150" name="Google Shape;150;p20"/>
          <p:cNvSpPr txBox="1">
            <a:spLocks noGrp="1"/>
          </p:cNvSpPr>
          <p:nvPr>
            <p:ph type="ctrTitle"/>
          </p:nvPr>
        </p:nvSpPr>
        <p:spPr>
          <a:xfrm>
            <a:off x="297000" y="1650550"/>
            <a:ext cx="11598000" cy="47871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750" dirty="0">
                <a:latin typeface="Montserrat"/>
                <a:ea typeface="Montserrat"/>
                <a:cs typeface="Montserrat"/>
                <a:sym typeface="Montserrat"/>
              </a:rPr>
              <a:t>Impact of Child Maltreatment:</a:t>
            </a:r>
            <a:endParaRPr sz="1750" dirty="0">
              <a:latin typeface="Montserrat"/>
              <a:ea typeface="Montserrat"/>
              <a:cs typeface="Montserrat"/>
              <a:sym typeface="Montserrat"/>
            </a:endParaRPr>
          </a:p>
          <a:p>
            <a:pPr marL="914400" lvl="1" indent="-339725" algn="l" rtl="0">
              <a:lnSpc>
                <a:spcPct val="115000"/>
              </a:lnSpc>
              <a:spcBef>
                <a:spcPts val="1000"/>
              </a:spcBef>
              <a:spcAft>
                <a:spcPts val="0"/>
              </a:spcAft>
              <a:buClr>
                <a:schemeClr val="dk1"/>
              </a:buClr>
              <a:buSzPts val="1750"/>
              <a:buFont typeface="Montserrat"/>
              <a:buChar char="●"/>
            </a:pPr>
            <a:r>
              <a:rPr lang="en-GB" sz="1750" dirty="0">
                <a:solidFill>
                  <a:schemeClr val="dk1"/>
                </a:solidFill>
                <a:latin typeface="Montserrat"/>
                <a:ea typeface="Montserrat"/>
                <a:cs typeface="Montserrat"/>
                <a:sym typeface="Montserrat"/>
              </a:rPr>
              <a:t>Child maltreatment, which includes physical, emotional, or sexual abuse, as well as neglect, can have severe and lasting effects on a child's attachment and development.</a:t>
            </a:r>
            <a:endParaRPr sz="1750" dirty="0">
              <a:solidFill>
                <a:schemeClr val="dk1"/>
              </a:solidFill>
              <a:latin typeface="Montserrat"/>
              <a:ea typeface="Montserrat"/>
              <a:cs typeface="Montserrat"/>
              <a:sym typeface="Montserrat"/>
            </a:endParaRPr>
          </a:p>
          <a:p>
            <a:pPr marL="914400" lvl="1" indent="-339725" algn="l" rtl="0">
              <a:lnSpc>
                <a:spcPct val="115000"/>
              </a:lnSpc>
              <a:spcBef>
                <a:spcPts val="1000"/>
              </a:spcBef>
              <a:spcAft>
                <a:spcPts val="0"/>
              </a:spcAft>
              <a:buClr>
                <a:schemeClr val="dk1"/>
              </a:buClr>
              <a:buSzPts val="1750"/>
              <a:buFont typeface="Montserrat"/>
              <a:buChar char="●"/>
            </a:pPr>
            <a:r>
              <a:rPr lang="en-GB" sz="1750" dirty="0">
                <a:solidFill>
                  <a:schemeClr val="dk1"/>
                </a:solidFill>
                <a:latin typeface="Montserrat"/>
                <a:ea typeface="Montserrat"/>
                <a:cs typeface="Montserrat"/>
                <a:sym typeface="Montserrat"/>
              </a:rPr>
              <a:t>Abused and neglected children are more likely to develop insecure attachment patterns, particularly disorganised attachment.</a:t>
            </a:r>
            <a:endParaRPr sz="1750" dirty="0">
              <a:solidFill>
                <a:schemeClr val="dk1"/>
              </a:solidFill>
              <a:latin typeface="Montserrat"/>
              <a:ea typeface="Montserrat"/>
              <a:cs typeface="Montserrat"/>
              <a:sym typeface="Montserrat"/>
            </a:endParaRPr>
          </a:p>
          <a:p>
            <a:pPr marL="914400" lvl="1" indent="-339725" algn="l" rtl="0">
              <a:lnSpc>
                <a:spcPct val="115000"/>
              </a:lnSpc>
              <a:spcBef>
                <a:spcPts val="1000"/>
              </a:spcBef>
              <a:spcAft>
                <a:spcPts val="0"/>
              </a:spcAft>
              <a:buClr>
                <a:schemeClr val="dk1"/>
              </a:buClr>
              <a:buSzPts val="1750"/>
              <a:buFont typeface="Montserrat"/>
              <a:buChar char="●"/>
            </a:pPr>
            <a:r>
              <a:rPr lang="en-GB" sz="1750" dirty="0">
                <a:solidFill>
                  <a:schemeClr val="dk1"/>
                </a:solidFill>
                <a:latin typeface="Montserrat"/>
                <a:ea typeface="Montserrat"/>
                <a:cs typeface="Montserrat"/>
                <a:sym typeface="Montserrat"/>
              </a:rPr>
              <a:t>Maltreated children may have difficulty trusting others, forming healthy relationships, and regulating their emotions. They often struggle with self-esteem and have a higher risk of developing mental health issues such as depression, anxiety, and post-traumatic stress disorder.</a:t>
            </a:r>
            <a:endParaRPr sz="1750" dirty="0">
              <a:solidFill>
                <a:schemeClr val="dk1"/>
              </a:solidFill>
              <a:latin typeface="Montserrat"/>
              <a:ea typeface="Montserrat"/>
              <a:cs typeface="Montserrat"/>
              <a:sym typeface="Montserrat"/>
            </a:endParaRPr>
          </a:p>
          <a:p>
            <a:pPr marL="0" lvl="0" indent="0" algn="l" rtl="0">
              <a:lnSpc>
                <a:spcPct val="115000"/>
              </a:lnSpc>
              <a:spcBef>
                <a:spcPts val="1000"/>
              </a:spcBef>
              <a:spcAft>
                <a:spcPts val="0"/>
              </a:spcAft>
              <a:buNone/>
            </a:pPr>
            <a:r>
              <a:rPr lang="en-GB" sz="1750" dirty="0">
                <a:latin typeface="Montserrat"/>
                <a:ea typeface="Montserrat"/>
                <a:cs typeface="Montserrat"/>
                <a:sym typeface="Montserrat"/>
              </a:rPr>
              <a:t>Intergenerational Transmission:</a:t>
            </a:r>
            <a:endParaRPr sz="1750" dirty="0">
              <a:latin typeface="Montserrat"/>
              <a:ea typeface="Montserrat"/>
              <a:cs typeface="Montserrat"/>
              <a:sym typeface="Montserrat"/>
            </a:endParaRPr>
          </a:p>
          <a:p>
            <a:pPr marL="914400" lvl="1" indent="-339725" algn="l" rtl="0">
              <a:lnSpc>
                <a:spcPct val="115000"/>
              </a:lnSpc>
              <a:spcBef>
                <a:spcPts val="1000"/>
              </a:spcBef>
              <a:spcAft>
                <a:spcPts val="0"/>
              </a:spcAft>
              <a:buClr>
                <a:schemeClr val="dk1"/>
              </a:buClr>
              <a:buSzPts val="1750"/>
              <a:buFont typeface="Montserrat"/>
              <a:buChar char="●"/>
            </a:pPr>
            <a:r>
              <a:rPr lang="en-GB" sz="1750" dirty="0">
                <a:solidFill>
                  <a:schemeClr val="dk1"/>
                </a:solidFill>
                <a:latin typeface="Montserrat"/>
                <a:ea typeface="Montserrat"/>
                <a:cs typeface="Montserrat"/>
                <a:sym typeface="Montserrat"/>
              </a:rPr>
              <a:t>Child maltreatment can perpetuate a cycle of abuse. Children who experience maltreatment are more likely to become abusive parents themselves, as they lack the secure attachment and positive caregiving experiences needed to develop appropriate parenting skills.</a:t>
            </a:r>
            <a:endParaRPr sz="1750" dirty="0">
              <a:solidFill>
                <a:schemeClr val="dk1"/>
              </a:solidFill>
              <a:latin typeface="Montserrat"/>
              <a:ea typeface="Montserrat"/>
              <a:cs typeface="Montserrat"/>
              <a:sym typeface="Montserrat"/>
            </a:endParaRPr>
          </a:p>
          <a:p>
            <a:pPr marL="457200" lvl="0" indent="0" algn="l" rtl="0">
              <a:lnSpc>
                <a:spcPct val="115000"/>
              </a:lnSpc>
              <a:spcBef>
                <a:spcPts val="1000"/>
              </a:spcBef>
              <a:spcAft>
                <a:spcPts val="1000"/>
              </a:spcAft>
              <a:buNone/>
            </a:pPr>
            <a:endParaRPr sz="2200" dirty="0">
              <a:latin typeface="Montserrat"/>
              <a:ea typeface="Montserrat"/>
              <a:cs typeface="Montserrat"/>
              <a:sym typeface="Montserra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55"/>
        <p:cNvGrpSpPr/>
        <p:nvPr/>
      </p:nvGrpSpPr>
      <p:grpSpPr>
        <a:xfrm>
          <a:off x="0" y="0"/>
          <a:ext cx="0" cy="0"/>
          <a:chOff x="0" y="0"/>
          <a:chExt cx="0" cy="0"/>
        </a:xfrm>
      </p:grpSpPr>
      <p:sp>
        <p:nvSpPr>
          <p:cNvPr id="156" name="Google Shape;156;p21"/>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dk1"/>
              </a:buClr>
              <a:buSzPts val="5400"/>
              <a:buFont typeface="Arial"/>
              <a:buNone/>
            </a:pPr>
            <a:r>
              <a:rPr lang="en-GB" sz="4210">
                <a:latin typeface="Montserrat Medium"/>
                <a:ea typeface="Montserrat Medium"/>
                <a:cs typeface="Montserrat Medium"/>
                <a:sym typeface="Montserrat Medium"/>
              </a:rPr>
              <a:t>Social Learning Theory and the Intergenerational Transmission</a:t>
            </a:r>
            <a:endParaRPr sz="4210">
              <a:latin typeface="Montserrat Medium"/>
              <a:ea typeface="Montserrat Medium"/>
              <a:cs typeface="Montserrat Medium"/>
              <a:sym typeface="Montserrat Medium"/>
            </a:endParaRPr>
          </a:p>
        </p:txBody>
      </p:sp>
      <p:sp>
        <p:nvSpPr>
          <p:cNvPr id="158" name="Google Shape;158;p21"/>
          <p:cNvSpPr txBox="1">
            <a:spLocks noGrp="1"/>
          </p:cNvSpPr>
          <p:nvPr>
            <p:ph type="ctrTitle"/>
          </p:nvPr>
        </p:nvSpPr>
        <p:spPr>
          <a:xfrm>
            <a:off x="297000" y="1650550"/>
            <a:ext cx="11598000" cy="47871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1500"/>
              </a:spcBef>
              <a:spcAft>
                <a:spcPts val="0"/>
              </a:spcAft>
              <a:buNone/>
            </a:pPr>
            <a:r>
              <a:rPr lang="en-GB" sz="2000">
                <a:latin typeface="Montserrat"/>
                <a:ea typeface="Montserrat"/>
                <a:cs typeface="Montserrat"/>
                <a:sym typeface="Montserrat"/>
              </a:rPr>
              <a:t>This theory was developed by Bandura 1977 and it posits that individuals learn and adopt behaviours, values, and attitudes through observing, imitating, and interacting with others in their social environment, such as family, peers, and the media.</a:t>
            </a:r>
            <a:endParaRPr sz="2000">
              <a:latin typeface="Montserrat"/>
              <a:ea typeface="Montserrat"/>
              <a:cs typeface="Montserrat"/>
              <a:sym typeface="Montserrat"/>
            </a:endParaRPr>
          </a:p>
          <a:p>
            <a:pPr marL="457200" lvl="0" indent="-355600" algn="l" rtl="0">
              <a:lnSpc>
                <a:spcPct val="115000"/>
              </a:lnSpc>
              <a:spcBef>
                <a:spcPts val="1500"/>
              </a:spcBef>
              <a:spcAft>
                <a:spcPts val="0"/>
              </a:spcAft>
              <a:buSzPts val="2000"/>
              <a:buFont typeface="Montserrat"/>
              <a:buChar char="●"/>
            </a:pPr>
            <a:r>
              <a:rPr lang="en-GB" sz="2000" b="1">
                <a:latin typeface="Montserrat"/>
                <a:ea typeface="Montserrat"/>
                <a:cs typeface="Montserrat"/>
                <a:sym typeface="Montserrat"/>
              </a:rPr>
              <a:t>Observational Learning: </a:t>
            </a:r>
            <a:r>
              <a:rPr lang="en-GB" sz="2000">
                <a:latin typeface="Montserrat"/>
                <a:ea typeface="Montserrat"/>
                <a:cs typeface="Montserrat"/>
                <a:sym typeface="Montserrat"/>
              </a:rPr>
              <a:t>According to this theory, people acquire new behaviours by watching and imitating the actions and behaviours of others. Observational learning is often referred to as modeling or vicarious learning.</a:t>
            </a:r>
            <a:endParaRPr sz="2000">
              <a:latin typeface="Montserrat"/>
              <a:ea typeface="Montserrat"/>
              <a:cs typeface="Montserrat"/>
              <a:sym typeface="Montserrat"/>
            </a:endParaRPr>
          </a:p>
          <a:p>
            <a:pPr marL="457200" lvl="0" indent="-355600" algn="l" rtl="0">
              <a:lnSpc>
                <a:spcPct val="115000"/>
              </a:lnSpc>
              <a:spcBef>
                <a:spcPts val="0"/>
              </a:spcBef>
              <a:spcAft>
                <a:spcPts val="0"/>
              </a:spcAft>
              <a:buSzPts val="2000"/>
              <a:buFont typeface="Montserrat"/>
              <a:buChar char="●"/>
            </a:pPr>
            <a:r>
              <a:rPr lang="en-GB" sz="2000" b="1">
                <a:latin typeface="Montserrat"/>
                <a:ea typeface="Montserrat"/>
                <a:cs typeface="Montserrat"/>
                <a:sym typeface="Montserrat"/>
              </a:rPr>
              <a:t>Reinforcement:</a:t>
            </a:r>
            <a:r>
              <a:rPr lang="en-GB" sz="2000">
                <a:latin typeface="Montserrat"/>
                <a:ea typeface="Montserrat"/>
                <a:cs typeface="Montserrat"/>
                <a:sym typeface="Montserrat"/>
              </a:rPr>
              <a:t> The likelihood of a behaviour being repeated depends on the consequences that follow it. Positive reinforcement (rewards) and negative reinforcement (punishments) play a significant role in shaping behaviour.</a:t>
            </a:r>
            <a:endParaRPr sz="2000">
              <a:latin typeface="Montserrat"/>
              <a:ea typeface="Montserrat"/>
              <a:cs typeface="Montserrat"/>
              <a:sym typeface="Montserrat"/>
            </a:endParaRPr>
          </a:p>
          <a:p>
            <a:pPr marL="457200" lvl="0" indent="-355600" algn="l" rtl="0">
              <a:lnSpc>
                <a:spcPct val="115000"/>
              </a:lnSpc>
              <a:spcBef>
                <a:spcPts val="0"/>
              </a:spcBef>
              <a:spcAft>
                <a:spcPts val="0"/>
              </a:spcAft>
              <a:buSzPts val="2000"/>
              <a:buFont typeface="Montserrat"/>
              <a:buChar char="●"/>
            </a:pPr>
            <a:r>
              <a:rPr lang="en-GB" sz="2000" b="1">
                <a:latin typeface="Montserrat"/>
                <a:ea typeface="Montserrat"/>
                <a:cs typeface="Montserrat"/>
                <a:sym typeface="Montserrat"/>
              </a:rPr>
              <a:t>Self-Regulation: </a:t>
            </a:r>
            <a:r>
              <a:rPr lang="en-GB" sz="2000">
                <a:latin typeface="Montserrat"/>
                <a:ea typeface="Montserrat"/>
                <a:cs typeface="Montserrat"/>
                <a:sym typeface="Montserrat"/>
              </a:rPr>
              <a:t>Social Learning Theory suggests that individuals can regulate their own behaviour by setting standards and goals for themselves. This process involves self-evaluation and self-reinforcement.</a:t>
            </a:r>
            <a:endParaRPr sz="2000">
              <a:latin typeface="Montserrat"/>
              <a:ea typeface="Montserrat"/>
              <a:cs typeface="Montserrat"/>
              <a:sym typeface="Montserrat"/>
            </a:endParaRPr>
          </a:p>
          <a:p>
            <a:pPr marL="0" lvl="0" indent="0" algn="l" rtl="0">
              <a:lnSpc>
                <a:spcPct val="115000"/>
              </a:lnSpc>
              <a:spcBef>
                <a:spcPts val="1500"/>
              </a:spcBef>
              <a:spcAft>
                <a:spcPts val="1000"/>
              </a:spcAft>
              <a:buClr>
                <a:schemeClr val="dk1"/>
              </a:buClr>
              <a:buSzPts val="1100"/>
              <a:buFont typeface="Arial"/>
              <a:buNone/>
            </a:pPr>
            <a:endParaRPr sz="1400">
              <a:latin typeface="Montserrat"/>
              <a:ea typeface="Montserrat"/>
              <a:cs typeface="Montserrat"/>
              <a:sym typeface="Montserra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63"/>
        <p:cNvGrpSpPr/>
        <p:nvPr/>
      </p:nvGrpSpPr>
      <p:grpSpPr>
        <a:xfrm>
          <a:off x="0" y="0"/>
          <a:ext cx="0" cy="0"/>
          <a:chOff x="0" y="0"/>
          <a:chExt cx="0" cy="0"/>
        </a:xfrm>
      </p:grpSpPr>
      <p:sp>
        <p:nvSpPr>
          <p:cNvPr id="164" name="Google Shape;164;p22"/>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dk1"/>
              </a:buClr>
              <a:buSzPts val="5400"/>
              <a:buFont typeface="Arial"/>
              <a:buNone/>
            </a:pPr>
            <a:r>
              <a:rPr lang="en-GB" sz="4210">
                <a:latin typeface="Montserrat Medium"/>
                <a:ea typeface="Montserrat Medium"/>
                <a:cs typeface="Montserrat Medium"/>
                <a:sym typeface="Montserrat Medium"/>
              </a:rPr>
              <a:t>Social Learning Theory and the Intergenerational Transmission</a:t>
            </a:r>
            <a:endParaRPr sz="4210">
              <a:latin typeface="Montserrat Medium"/>
              <a:ea typeface="Montserrat Medium"/>
              <a:cs typeface="Montserrat Medium"/>
              <a:sym typeface="Montserrat Medium"/>
            </a:endParaRPr>
          </a:p>
        </p:txBody>
      </p:sp>
      <p:sp>
        <p:nvSpPr>
          <p:cNvPr id="166" name="Google Shape;166;p22"/>
          <p:cNvSpPr txBox="1">
            <a:spLocks noGrp="1"/>
          </p:cNvSpPr>
          <p:nvPr>
            <p:ph type="ctrTitle"/>
          </p:nvPr>
        </p:nvSpPr>
        <p:spPr>
          <a:xfrm>
            <a:off x="297000" y="1547425"/>
            <a:ext cx="11598000" cy="520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1500"/>
              </a:spcBef>
              <a:spcAft>
                <a:spcPts val="0"/>
              </a:spcAft>
              <a:buClr>
                <a:schemeClr val="dk1"/>
              </a:buClr>
              <a:buSzPts val="1100"/>
              <a:buFont typeface="Arial"/>
              <a:buNone/>
            </a:pPr>
            <a:r>
              <a:rPr lang="en-GB" sz="1500" dirty="0">
                <a:latin typeface="Montserrat"/>
                <a:ea typeface="Montserrat"/>
                <a:cs typeface="Montserrat"/>
                <a:sym typeface="Montserrat"/>
              </a:rPr>
              <a:t>The intergenerational transmission of violence refers to the idea that patterns of violent or abusive behaviour tend to be passed down from one generation to the next within families. Several key points link social learning theory to the intergenerational transmission of violence in the context of child maltreatment:</a:t>
            </a:r>
            <a:endParaRPr sz="1500" dirty="0">
              <a:latin typeface="Montserrat"/>
              <a:ea typeface="Montserrat"/>
              <a:cs typeface="Montserrat"/>
              <a:sym typeface="Montserrat"/>
            </a:endParaRPr>
          </a:p>
          <a:p>
            <a:pPr marL="457200" lvl="0" indent="-323850" algn="l" rtl="0">
              <a:lnSpc>
                <a:spcPct val="115000"/>
              </a:lnSpc>
              <a:spcBef>
                <a:spcPts val="1500"/>
              </a:spcBef>
              <a:spcAft>
                <a:spcPts val="0"/>
              </a:spcAft>
              <a:buSzPts val="1500"/>
              <a:buFont typeface="Montserrat"/>
              <a:buChar char="●"/>
            </a:pPr>
            <a:r>
              <a:rPr lang="en-GB" sz="1500" b="1" dirty="0" err="1">
                <a:latin typeface="Montserrat"/>
                <a:ea typeface="Montserrat"/>
                <a:cs typeface="Montserrat"/>
                <a:sym typeface="Montserrat"/>
              </a:rPr>
              <a:t>Modeling</a:t>
            </a:r>
            <a:r>
              <a:rPr lang="en-GB" sz="1500" b="1" dirty="0">
                <a:latin typeface="Montserrat"/>
                <a:ea typeface="Montserrat"/>
                <a:cs typeface="Montserrat"/>
                <a:sym typeface="Montserrat"/>
              </a:rPr>
              <a:t> and Observational Learning: </a:t>
            </a:r>
            <a:r>
              <a:rPr lang="en-GB" sz="1500" dirty="0">
                <a:latin typeface="Montserrat"/>
                <a:ea typeface="Montserrat"/>
                <a:cs typeface="Montserrat"/>
                <a:sym typeface="Montserrat"/>
              </a:rPr>
              <a:t>Children tend to model the behaviours and attitudes of their caregivers, especially during their formative years. If a child grows up in a household where violence and abusive behaviour are prevalent, they may come to view these behaviours as normal or acceptable. They may learn to use aggression and violence as a means of resolving conflicts or expressing frustration.</a:t>
            </a:r>
            <a:endParaRPr sz="1500" dirty="0">
              <a:latin typeface="Montserrat"/>
              <a:ea typeface="Montserrat"/>
              <a:cs typeface="Montserrat"/>
              <a:sym typeface="Montserrat"/>
            </a:endParaRPr>
          </a:p>
          <a:p>
            <a:pPr marL="457200" lvl="0" indent="-323850" algn="l" rtl="0">
              <a:lnSpc>
                <a:spcPct val="115000"/>
              </a:lnSpc>
              <a:spcBef>
                <a:spcPts val="0"/>
              </a:spcBef>
              <a:spcAft>
                <a:spcPts val="0"/>
              </a:spcAft>
              <a:buSzPts val="1500"/>
              <a:buFont typeface="Montserrat"/>
              <a:buChar char="●"/>
            </a:pPr>
            <a:r>
              <a:rPr lang="en-GB" sz="1500" b="1" dirty="0">
                <a:latin typeface="Montserrat"/>
                <a:ea typeface="Montserrat"/>
                <a:cs typeface="Montserrat"/>
                <a:sym typeface="Montserrat"/>
              </a:rPr>
              <a:t>Reinforcement: </a:t>
            </a:r>
            <a:r>
              <a:rPr lang="en-GB" sz="1500" dirty="0">
                <a:latin typeface="Montserrat"/>
                <a:ea typeface="Montserrat"/>
                <a:cs typeface="Montserrat"/>
                <a:sym typeface="Montserrat"/>
              </a:rPr>
              <a:t>The consequences of violent behaviour within a family can also reinforce its perpetuation. In some cases, abusive parents may use violence to maintain control or as a way to discipline their children. The fear or submission resulting from this violence can further normalise such behaviours for the child, who may carry these patterns into adulthood.</a:t>
            </a:r>
            <a:endParaRPr sz="1500" dirty="0">
              <a:latin typeface="Montserrat"/>
              <a:ea typeface="Montserrat"/>
              <a:cs typeface="Montserrat"/>
              <a:sym typeface="Montserrat"/>
            </a:endParaRPr>
          </a:p>
          <a:p>
            <a:pPr marL="457200" lvl="0" indent="-323850" algn="l" rtl="0">
              <a:lnSpc>
                <a:spcPct val="115000"/>
              </a:lnSpc>
              <a:spcBef>
                <a:spcPts val="0"/>
              </a:spcBef>
              <a:spcAft>
                <a:spcPts val="0"/>
              </a:spcAft>
              <a:buSzPts val="1500"/>
              <a:buFont typeface="Montserrat"/>
              <a:buChar char="●"/>
            </a:pPr>
            <a:r>
              <a:rPr lang="en-GB" sz="1500" b="1" dirty="0">
                <a:latin typeface="Montserrat"/>
                <a:ea typeface="Montserrat"/>
                <a:cs typeface="Montserrat"/>
                <a:sym typeface="Montserrat"/>
              </a:rPr>
              <a:t>Cognitive Processes: </a:t>
            </a:r>
            <a:r>
              <a:rPr lang="en-GB" sz="1500" dirty="0">
                <a:latin typeface="Montserrat"/>
                <a:ea typeface="Montserrat"/>
                <a:cs typeface="Montserrat"/>
                <a:sym typeface="Montserrat"/>
              </a:rPr>
              <a:t>Social Learning Theory also takes into account cognitive processes. Children exposed to violence may develop distorted beliefs and attitudes regarding violence, power, and authority, which can contribute to the intergenerational transmission of violence. These cognitive schemas can influence their future behaviours.</a:t>
            </a:r>
            <a:endParaRPr sz="1500" dirty="0">
              <a:latin typeface="Montserrat"/>
              <a:ea typeface="Montserrat"/>
              <a:cs typeface="Montserrat"/>
              <a:sym typeface="Montserrat"/>
            </a:endParaRPr>
          </a:p>
          <a:p>
            <a:pPr marL="457200" lvl="0" indent="-323850" algn="l" rtl="0">
              <a:lnSpc>
                <a:spcPct val="115000"/>
              </a:lnSpc>
              <a:spcBef>
                <a:spcPts val="0"/>
              </a:spcBef>
              <a:spcAft>
                <a:spcPts val="0"/>
              </a:spcAft>
              <a:buSzPts val="1500"/>
              <a:buFont typeface="Montserrat"/>
              <a:buChar char="●"/>
            </a:pPr>
            <a:r>
              <a:rPr lang="en-GB" sz="1500" b="1" dirty="0">
                <a:latin typeface="Montserrat"/>
                <a:ea typeface="Montserrat"/>
                <a:cs typeface="Montserrat"/>
                <a:sym typeface="Montserrat"/>
              </a:rPr>
              <a:t>Breaking the Cycle:</a:t>
            </a:r>
            <a:r>
              <a:rPr lang="en-GB" sz="1500" dirty="0">
                <a:latin typeface="Montserrat"/>
                <a:ea typeface="Montserrat"/>
                <a:cs typeface="Montserrat"/>
                <a:sym typeface="Montserrat"/>
              </a:rPr>
              <a:t> While the intergenerational transmission of violence is a significant concern, it's important to note that not all individuals who experience or witness violence in their childhood perpetuate the cycle. Social Learning Theory also recognises that individuals can unlearn and relearn behaviours through interventions, therapy, education, and positive role models.</a:t>
            </a:r>
            <a:endParaRPr sz="1500" dirty="0">
              <a:latin typeface="Montserrat"/>
              <a:ea typeface="Montserrat"/>
              <a:cs typeface="Montserrat"/>
              <a:sym typeface="Montserrat"/>
            </a:endParaRPr>
          </a:p>
          <a:p>
            <a:pPr marL="0" lvl="0" indent="0" algn="l" rtl="0">
              <a:lnSpc>
                <a:spcPct val="115000"/>
              </a:lnSpc>
              <a:spcBef>
                <a:spcPts val="1500"/>
              </a:spcBef>
              <a:spcAft>
                <a:spcPts val="0"/>
              </a:spcAft>
              <a:buNone/>
            </a:pPr>
            <a:endParaRPr sz="2000" dirty="0">
              <a:latin typeface="Montserrat"/>
              <a:ea typeface="Montserrat"/>
              <a:cs typeface="Montserrat"/>
              <a:sym typeface="Montserrat"/>
            </a:endParaRPr>
          </a:p>
          <a:p>
            <a:pPr marL="0" lvl="0" indent="0" algn="l" rtl="0">
              <a:lnSpc>
                <a:spcPct val="115000"/>
              </a:lnSpc>
              <a:spcBef>
                <a:spcPts val="1500"/>
              </a:spcBef>
              <a:spcAft>
                <a:spcPts val="1000"/>
              </a:spcAft>
              <a:buNone/>
            </a:pPr>
            <a:endParaRPr sz="1400" dirty="0">
              <a:latin typeface="Montserrat"/>
              <a:ea typeface="Montserrat"/>
              <a:cs typeface="Montserrat"/>
              <a:sym typeface="Montserra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71"/>
        <p:cNvGrpSpPr/>
        <p:nvPr/>
      </p:nvGrpSpPr>
      <p:grpSpPr>
        <a:xfrm>
          <a:off x="0" y="0"/>
          <a:ext cx="0" cy="0"/>
          <a:chOff x="0" y="0"/>
          <a:chExt cx="0" cy="0"/>
        </a:xfrm>
      </p:grpSpPr>
      <p:sp>
        <p:nvSpPr>
          <p:cNvPr id="172" name="Google Shape;172;p23"/>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General Strain Theory</a:t>
            </a:r>
            <a:endParaRPr sz="5610">
              <a:latin typeface="Montserrat Medium"/>
              <a:ea typeface="Montserrat Medium"/>
              <a:cs typeface="Montserrat Medium"/>
              <a:sym typeface="Montserrat Medium"/>
            </a:endParaRPr>
          </a:p>
        </p:txBody>
      </p:sp>
      <p:sp>
        <p:nvSpPr>
          <p:cNvPr id="174" name="Google Shape;174;p23"/>
          <p:cNvSpPr txBox="1">
            <a:spLocks noGrp="1"/>
          </p:cNvSpPr>
          <p:nvPr>
            <p:ph type="ctrTitle"/>
          </p:nvPr>
        </p:nvSpPr>
        <p:spPr>
          <a:xfrm>
            <a:off x="297000" y="1547425"/>
            <a:ext cx="11598000" cy="520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2200">
                <a:latin typeface="Montserrat"/>
                <a:ea typeface="Montserrat"/>
                <a:cs typeface="Montserrat"/>
                <a:sym typeface="Montserrat"/>
              </a:rPr>
              <a:t>This Theory developed by Robert Agnew in the early 1990s, is a criminological and sociological theory that seeks to explain why individuals engage in deviant and criminal behaviour. </a:t>
            </a:r>
            <a:endParaRPr sz="2200">
              <a:latin typeface="Montserrat"/>
              <a:ea typeface="Montserrat"/>
              <a:cs typeface="Montserrat"/>
              <a:sym typeface="Montserrat"/>
            </a:endParaRPr>
          </a:p>
          <a:p>
            <a:pPr marL="0" lvl="0" indent="0" algn="l" rtl="0">
              <a:lnSpc>
                <a:spcPct val="115000"/>
              </a:lnSpc>
              <a:spcBef>
                <a:spcPts val="1000"/>
              </a:spcBef>
              <a:spcAft>
                <a:spcPts val="0"/>
              </a:spcAft>
              <a:buNone/>
            </a:pPr>
            <a:r>
              <a:rPr lang="en-GB" sz="2200">
                <a:latin typeface="Montserrat"/>
                <a:ea typeface="Montserrat"/>
                <a:cs typeface="Montserrat"/>
                <a:sym typeface="Montserrat"/>
              </a:rPr>
              <a:t>This theory suggests that individuals experience strain or stressors in their lives, which can lead to various negative emotions, such as anger, frustration, and depression. </a:t>
            </a:r>
            <a:endParaRPr sz="2200">
              <a:latin typeface="Montserrat"/>
              <a:ea typeface="Montserrat"/>
              <a:cs typeface="Montserrat"/>
              <a:sym typeface="Montserrat"/>
            </a:endParaRPr>
          </a:p>
          <a:p>
            <a:pPr marL="0" lvl="0" indent="0" algn="l" rtl="0">
              <a:lnSpc>
                <a:spcPct val="115000"/>
              </a:lnSpc>
              <a:spcBef>
                <a:spcPts val="1000"/>
              </a:spcBef>
              <a:spcAft>
                <a:spcPts val="0"/>
              </a:spcAft>
              <a:buNone/>
            </a:pPr>
            <a:r>
              <a:rPr lang="en-GB" sz="2200">
                <a:latin typeface="Montserrat"/>
                <a:ea typeface="Montserrat"/>
                <a:cs typeface="Montserrat"/>
                <a:sym typeface="Montserrat"/>
              </a:rPr>
              <a:t>It suggests that when individuals experience these negative emotions and do not have conventional coping mechanisms, they may turn to deviant or criminal activities as a way to alleviate their emotional distress. </a:t>
            </a:r>
            <a:endParaRPr sz="2200">
              <a:latin typeface="Montserrat"/>
              <a:ea typeface="Montserrat"/>
              <a:cs typeface="Montserrat"/>
              <a:sym typeface="Montserrat"/>
            </a:endParaRPr>
          </a:p>
          <a:p>
            <a:pPr marL="0" lvl="0" indent="0" algn="l" rtl="0">
              <a:lnSpc>
                <a:spcPct val="115000"/>
              </a:lnSpc>
              <a:spcBef>
                <a:spcPts val="1000"/>
              </a:spcBef>
              <a:spcAft>
                <a:spcPts val="1000"/>
              </a:spcAft>
              <a:buNone/>
            </a:pPr>
            <a:r>
              <a:rPr lang="en-GB" sz="2200">
                <a:latin typeface="Montserrat"/>
                <a:ea typeface="Montserrat"/>
                <a:cs typeface="Montserrat"/>
                <a:sym typeface="Montserrat"/>
              </a:rPr>
              <a:t>When it comes to child maltreatment, General Strain Theory can be applied to understand why some parents or caregivers may engage in abusive behaviour towards their children.</a:t>
            </a:r>
            <a:endParaRPr sz="6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79"/>
        <p:cNvGrpSpPr/>
        <p:nvPr/>
      </p:nvGrpSpPr>
      <p:grpSpPr>
        <a:xfrm>
          <a:off x="0" y="0"/>
          <a:ext cx="0" cy="0"/>
          <a:chOff x="0" y="0"/>
          <a:chExt cx="0" cy="0"/>
        </a:xfrm>
      </p:grpSpPr>
      <p:sp>
        <p:nvSpPr>
          <p:cNvPr id="180" name="Google Shape;180;p24"/>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General Strain Theory</a:t>
            </a:r>
            <a:endParaRPr sz="5610">
              <a:latin typeface="Montserrat Medium"/>
              <a:ea typeface="Montserrat Medium"/>
              <a:cs typeface="Montserrat Medium"/>
              <a:sym typeface="Montserrat Medium"/>
            </a:endParaRPr>
          </a:p>
        </p:txBody>
      </p:sp>
      <p:sp>
        <p:nvSpPr>
          <p:cNvPr id="182" name="Google Shape;182;p24"/>
          <p:cNvSpPr txBox="1">
            <a:spLocks noGrp="1"/>
          </p:cNvSpPr>
          <p:nvPr>
            <p:ph type="ctrTitle"/>
          </p:nvPr>
        </p:nvSpPr>
        <p:spPr>
          <a:xfrm>
            <a:off x="297000" y="1547425"/>
            <a:ext cx="11598000" cy="520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620" b="1" dirty="0">
                <a:latin typeface="Montserrat"/>
                <a:ea typeface="Montserrat"/>
                <a:cs typeface="Montserrat"/>
                <a:sym typeface="Montserrat"/>
              </a:rPr>
              <a:t>Strain or Stressors: </a:t>
            </a:r>
            <a:r>
              <a:rPr lang="en-GB" sz="1620" dirty="0">
                <a:latin typeface="Montserrat"/>
                <a:ea typeface="Montserrat"/>
                <a:cs typeface="Montserrat"/>
                <a:sym typeface="Montserrat"/>
              </a:rPr>
              <a:t> These stressors can include financial difficulties, unemployment, marital conflicts, substance abuse problems, or other life stressors that create negative emotions and strain.</a:t>
            </a:r>
            <a:endParaRPr sz="1620" dirty="0">
              <a:latin typeface="Montserrat"/>
              <a:ea typeface="Montserrat"/>
              <a:cs typeface="Montserrat"/>
              <a:sym typeface="Montserrat"/>
            </a:endParaRPr>
          </a:p>
          <a:p>
            <a:pPr marL="0" lvl="0" indent="0" algn="l" rtl="0">
              <a:lnSpc>
                <a:spcPct val="115000"/>
              </a:lnSpc>
              <a:spcBef>
                <a:spcPts val="1000"/>
              </a:spcBef>
              <a:spcAft>
                <a:spcPts val="0"/>
              </a:spcAft>
              <a:buNone/>
            </a:pPr>
            <a:r>
              <a:rPr lang="en-GB" sz="1620" b="1" dirty="0">
                <a:latin typeface="Montserrat"/>
                <a:ea typeface="Montserrat"/>
                <a:cs typeface="Montserrat"/>
                <a:sym typeface="Montserrat"/>
              </a:rPr>
              <a:t>Negative Emotions: </a:t>
            </a:r>
            <a:r>
              <a:rPr lang="en-GB" sz="1620" dirty="0">
                <a:latin typeface="Montserrat"/>
                <a:ea typeface="Montserrat"/>
                <a:cs typeface="Montserrat"/>
                <a:sym typeface="Montserrat"/>
              </a:rPr>
              <a:t>When individuals, particularly parents or caregivers, experience these stressors, they may feel a range of negative emotions. These emotions can include anger, frustration, anxiety, and depression.</a:t>
            </a:r>
            <a:endParaRPr sz="1620" dirty="0">
              <a:latin typeface="Montserrat"/>
              <a:ea typeface="Montserrat"/>
              <a:cs typeface="Montserrat"/>
              <a:sym typeface="Montserrat"/>
            </a:endParaRPr>
          </a:p>
          <a:p>
            <a:pPr marL="0" lvl="0" indent="0" algn="l" rtl="0">
              <a:lnSpc>
                <a:spcPct val="115000"/>
              </a:lnSpc>
              <a:spcBef>
                <a:spcPts val="1000"/>
              </a:spcBef>
              <a:spcAft>
                <a:spcPts val="0"/>
              </a:spcAft>
              <a:buNone/>
            </a:pPr>
            <a:r>
              <a:rPr lang="en-GB" sz="1620" b="1" dirty="0">
                <a:latin typeface="Montserrat"/>
                <a:ea typeface="Montserrat"/>
                <a:cs typeface="Montserrat"/>
                <a:sym typeface="Montserrat"/>
              </a:rPr>
              <a:t>Coping Mechanisms: </a:t>
            </a:r>
            <a:r>
              <a:rPr lang="en-GB" sz="1620" dirty="0">
                <a:latin typeface="Montserrat"/>
                <a:ea typeface="Montserrat"/>
                <a:cs typeface="Montserrat"/>
                <a:sym typeface="Montserrat"/>
              </a:rPr>
              <a:t>General Strain Theory suggests that individuals typically employ coping mechanisms to deal with these negative emotions. Conventional coping mechanisms may include seeking social support, using problem-solving strategies, or relying on religious or community resources to address their problems.</a:t>
            </a:r>
            <a:endParaRPr sz="1620" dirty="0">
              <a:latin typeface="Montserrat"/>
              <a:ea typeface="Montserrat"/>
              <a:cs typeface="Montserrat"/>
              <a:sym typeface="Montserrat"/>
            </a:endParaRPr>
          </a:p>
          <a:p>
            <a:pPr marL="0" lvl="0" indent="0" algn="l" rtl="0">
              <a:lnSpc>
                <a:spcPct val="115000"/>
              </a:lnSpc>
              <a:spcBef>
                <a:spcPts val="1000"/>
              </a:spcBef>
              <a:spcAft>
                <a:spcPts val="0"/>
              </a:spcAft>
              <a:buNone/>
            </a:pPr>
            <a:r>
              <a:rPr lang="en-GB" sz="1620" b="1" dirty="0">
                <a:latin typeface="Montserrat"/>
                <a:ea typeface="Montserrat"/>
                <a:cs typeface="Montserrat"/>
                <a:sym typeface="Montserrat"/>
              </a:rPr>
              <a:t>Deviant Coping Mechanisms: </a:t>
            </a:r>
            <a:r>
              <a:rPr lang="en-GB" sz="1620" dirty="0">
                <a:latin typeface="Montserrat"/>
                <a:ea typeface="Montserrat"/>
                <a:cs typeface="Montserrat"/>
                <a:sym typeface="Montserrat"/>
              </a:rPr>
              <a:t>However, when individuals lack effective conventional coping mechanisms or feel that they are not working, they may turn to deviant or unconventional coping mechanisms. In the context of child maltreatment, this can manifest as abusive behaviour towards their children. Abusing a child may temporarily alleviate the caregiver's negative emotions or stress, offering a sense of power or control.</a:t>
            </a:r>
            <a:endParaRPr sz="1620" dirty="0">
              <a:latin typeface="Montserrat"/>
              <a:ea typeface="Montserrat"/>
              <a:cs typeface="Montserrat"/>
              <a:sym typeface="Montserrat"/>
            </a:endParaRPr>
          </a:p>
          <a:p>
            <a:pPr marL="0" lvl="0" indent="0" algn="l" rtl="0">
              <a:lnSpc>
                <a:spcPct val="115000"/>
              </a:lnSpc>
              <a:spcBef>
                <a:spcPts val="1000"/>
              </a:spcBef>
              <a:spcAft>
                <a:spcPts val="0"/>
              </a:spcAft>
              <a:buNone/>
            </a:pPr>
            <a:r>
              <a:rPr lang="en-GB" sz="1620" b="1" dirty="0">
                <a:latin typeface="Montserrat"/>
                <a:ea typeface="Montserrat"/>
                <a:cs typeface="Montserrat"/>
                <a:sym typeface="Montserrat"/>
              </a:rPr>
              <a:t>Recurring Strain and Maltreatment: </a:t>
            </a:r>
            <a:r>
              <a:rPr lang="en-GB" sz="1620" dirty="0">
                <a:latin typeface="Montserrat"/>
                <a:ea typeface="Montserrat"/>
                <a:cs typeface="Montserrat"/>
                <a:sym typeface="Montserrat"/>
              </a:rPr>
              <a:t>It's important to note that General Strain Theory suggests that this cycle of strain, negative emotions, deviant coping mechanisms, and maltreatment can become recurrent. This means that as long as the underlying stressors and negative emotions persist, the likelihood of continued maltreatment may increase.</a:t>
            </a:r>
            <a:endParaRPr sz="1620" dirty="0">
              <a:latin typeface="Montserrat"/>
              <a:ea typeface="Montserrat"/>
              <a:cs typeface="Montserrat"/>
              <a:sym typeface="Montserrat"/>
            </a:endParaRPr>
          </a:p>
          <a:p>
            <a:pPr marL="0" lvl="0" indent="0" algn="l" rtl="0">
              <a:lnSpc>
                <a:spcPct val="115000"/>
              </a:lnSpc>
              <a:spcBef>
                <a:spcPts val="1000"/>
              </a:spcBef>
              <a:spcAft>
                <a:spcPts val="1000"/>
              </a:spcAft>
              <a:buNone/>
            </a:pPr>
            <a:endParaRPr sz="2200" dirty="0">
              <a:latin typeface="Montserrat"/>
              <a:ea typeface="Montserrat"/>
              <a:cs typeface="Montserrat"/>
              <a:sym typeface="Montserra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87"/>
        <p:cNvGrpSpPr/>
        <p:nvPr/>
      </p:nvGrpSpPr>
      <p:grpSpPr>
        <a:xfrm>
          <a:off x="0" y="0"/>
          <a:ext cx="0" cy="0"/>
          <a:chOff x="0" y="0"/>
          <a:chExt cx="0" cy="0"/>
        </a:xfrm>
      </p:grpSpPr>
      <p:sp>
        <p:nvSpPr>
          <p:cNvPr id="188" name="Google Shape;188;p25"/>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Self Control Theory</a:t>
            </a:r>
            <a:endParaRPr sz="5610">
              <a:latin typeface="Montserrat Medium"/>
              <a:ea typeface="Montserrat Medium"/>
              <a:cs typeface="Montserrat Medium"/>
              <a:sym typeface="Montserrat Medium"/>
            </a:endParaRPr>
          </a:p>
        </p:txBody>
      </p:sp>
      <p:sp>
        <p:nvSpPr>
          <p:cNvPr id="190" name="Google Shape;190;p25"/>
          <p:cNvSpPr txBox="1">
            <a:spLocks noGrp="1"/>
          </p:cNvSpPr>
          <p:nvPr>
            <p:ph type="ctrTitle"/>
          </p:nvPr>
        </p:nvSpPr>
        <p:spPr>
          <a:xfrm>
            <a:off x="297000" y="1547425"/>
            <a:ext cx="11598000" cy="520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750">
                <a:latin typeface="Montserrat"/>
                <a:ea typeface="Montserrat"/>
                <a:cs typeface="Montserrat"/>
                <a:sym typeface="Montserrat"/>
              </a:rPr>
              <a:t>This theory by Travis Hirschi and Michael Gottfredson (1990), suggests that individuals with low levels of self-control are more prone to engage in deviant and harmful behaviours, including child maltreatment. </a:t>
            </a:r>
            <a:endParaRPr sz="1750">
              <a:latin typeface="Montserrat"/>
              <a:ea typeface="Montserrat"/>
              <a:cs typeface="Montserrat"/>
              <a:sym typeface="Montserrat"/>
            </a:endParaRPr>
          </a:p>
          <a:p>
            <a:pPr marL="0" lvl="0" indent="0" algn="l" rtl="0">
              <a:lnSpc>
                <a:spcPct val="115000"/>
              </a:lnSpc>
              <a:spcBef>
                <a:spcPts val="1000"/>
              </a:spcBef>
              <a:spcAft>
                <a:spcPts val="0"/>
              </a:spcAft>
              <a:buNone/>
            </a:pPr>
            <a:r>
              <a:rPr lang="en-GB" sz="1750">
                <a:latin typeface="Montserrat"/>
                <a:ea typeface="Montserrat"/>
                <a:cs typeface="Montserrat"/>
                <a:sym typeface="Montserrat"/>
              </a:rPr>
              <a:t>Self-control theory suggests that individuals with low self-control are more likely to engage in behaviours that offer short-term gratification but have negative long-term consequences. When it comes to child maltreatment, several aspects of self-control theory come into play:</a:t>
            </a:r>
            <a:endParaRPr sz="1750">
              <a:latin typeface="Montserrat"/>
              <a:ea typeface="Montserrat"/>
              <a:cs typeface="Montserrat"/>
              <a:sym typeface="Montserrat"/>
            </a:endParaRPr>
          </a:p>
          <a:p>
            <a:pPr marL="457200" lvl="0" indent="-339725" algn="l" rtl="0">
              <a:lnSpc>
                <a:spcPct val="115000"/>
              </a:lnSpc>
              <a:spcBef>
                <a:spcPts val="1000"/>
              </a:spcBef>
              <a:spcAft>
                <a:spcPts val="0"/>
              </a:spcAft>
              <a:buSzPts val="1750"/>
              <a:buFont typeface="Montserrat"/>
              <a:buChar char="●"/>
            </a:pPr>
            <a:r>
              <a:rPr lang="en-GB" sz="1750" b="1">
                <a:latin typeface="Montserrat"/>
                <a:ea typeface="Montserrat"/>
                <a:cs typeface="Montserrat"/>
                <a:sym typeface="Montserrat"/>
              </a:rPr>
              <a:t> Impulsivity:</a:t>
            </a:r>
            <a:r>
              <a:rPr lang="en-GB" sz="1750">
                <a:latin typeface="Montserrat"/>
                <a:ea typeface="Montserrat"/>
                <a:cs typeface="Montserrat"/>
                <a:sym typeface="Montserrat"/>
              </a:rPr>
              <a:t> Low self-control individuals are more impulsive and prone to act without considering the consequences. This impulsivity can lead to abusive behaviours when caregivers lose their temper or act on frustration.</a:t>
            </a:r>
            <a:endParaRPr sz="1750">
              <a:latin typeface="Montserrat"/>
              <a:ea typeface="Montserrat"/>
              <a:cs typeface="Montserrat"/>
              <a:sym typeface="Montserrat"/>
            </a:endParaRPr>
          </a:p>
          <a:p>
            <a:pPr marL="457200" lvl="0" indent="-339725" algn="l" rtl="0">
              <a:lnSpc>
                <a:spcPct val="115000"/>
              </a:lnSpc>
              <a:spcBef>
                <a:spcPts val="1000"/>
              </a:spcBef>
              <a:spcAft>
                <a:spcPts val="0"/>
              </a:spcAft>
              <a:buSzPts val="1750"/>
              <a:buFont typeface="Montserrat"/>
              <a:buChar char="●"/>
            </a:pPr>
            <a:r>
              <a:rPr lang="en-GB" sz="1750" b="1">
                <a:latin typeface="Montserrat"/>
                <a:ea typeface="Montserrat"/>
                <a:cs typeface="Montserrat"/>
                <a:sym typeface="Montserrat"/>
              </a:rPr>
              <a:t>Risk-Taking:</a:t>
            </a:r>
            <a:r>
              <a:rPr lang="en-GB" sz="1750">
                <a:latin typeface="Montserrat"/>
                <a:ea typeface="Montserrat"/>
                <a:cs typeface="Montserrat"/>
                <a:sym typeface="Montserrat"/>
              </a:rPr>
              <a:t> People with low self-control may be more inclined to take risks, even if they understand the potential harm. This could lead to behaviours such as excessive physical discipline or exposing children to unsafe environments.</a:t>
            </a:r>
            <a:endParaRPr sz="1750">
              <a:latin typeface="Montserrat"/>
              <a:ea typeface="Montserrat"/>
              <a:cs typeface="Montserrat"/>
              <a:sym typeface="Montserrat"/>
            </a:endParaRPr>
          </a:p>
          <a:p>
            <a:pPr marL="457200" lvl="0" indent="-339725" algn="l" rtl="0">
              <a:lnSpc>
                <a:spcPct val="115000"/>
              </a:lnSpc>
              <a:spcBef>
                <a:spcPts val="1000"/>
              </a:spcBef>
              <a:spcAft>
                <a:spcPts val="0"/>
              </a:spcAft>
              <a:buSzPts val="1750"/>
              <a:buFont typeface="Montserrat"/>
              <a:buChar char="●"/>
            </a:pPr>
            <a:r>
              <a:rPr lang="en-GB" sz="1750">
                <a:latin typeface="Montserrat"/>
                <a:ea typeface="Montserrat"/>
                <a:cs typeface="Montserrat"/>
                <a:sym typeface="Montserrat"/>
              </a:rPr>
              <a:t> </a:t>
            </a:r>
            <a:r>
              <a:rPr lang="en-GB" sz="1750" b="1">
                <a:latin typeface="Montserrat"/>
                <a:ea typeface="Montserrat"/>
                <a:cs typeface="Montserrat"/>
                <a:sym typeface="Montserrat"/>
              </a:rPr>
              <a:t>Insensitivity to Others' Needs:</a:t>
            </a:r>
            <a:r>
              <a:rPr lang="en-GB" sz="1750">
                <a:latin typeface="Montserrat"/>
                <a:ea typeface="Montserrat"/>
                <a:cs typeface="Montserrat"/>
                <a:sym typeface="Montserrat"/>
              </a:rPr>
              <a:t> Individuals with low self-control may be less empathetic and more likely to disregard the needs and feelings of others, including children. This lack of empathy can contribute to neglect and emotional abuse.</a:t>
            </a:r>
            <a:endParaRPr sz="1750">
              <a:latin typeface="Montserrat"/>
              <a:ea typeface="Montserrat"/>
              <a:cs typeface="Montserrat"/>
              <a:sym typeface="Montserrat"/>
            </a:endParaRPr>
          </a:p>
          <a:p>
            <a:pPr marL="0" lvl="0" indent="0" algn="l" rtl="0">
              <a:lnSpc>
                <a:spcPct val="115000"/>
              </a:lnSpc>
              <a:spcBef>
                <a:spcPts val="1000"/>
              </a:spcBef>
              <a:spcAft>
                <a:spcPts val="0"/>
              </a:spcAft>
              <a:buNone/>
            </a:pPr>
            <a:endParaRPr sz="1600">
              <a:latin typeface="Montserrat"/>
              <a:ea typeface="Montserrat"/>
              <a:cs typeface="Montserrat"/>
              <a:sym typeface="Montserrat"/>
            </a:endParaRPr>
          </a:p>
          <a:p>
            <a:pPr marL="0" lvl="0" indent="0" algn="l" rtl="0">
              <a:lnSpc>
                <a:spcPct val="115000"/>
              </a:lnSpc>
              <a:spcBef>
                <a:spcPts val="1000"/>
              </a:spcBef>
              <a:spcAft>
                <a:spcPts val="1000"/>
              </a:spcAft>
              <a:buNone/>
            </a:pPr>
            <a:endParaRPr sz="2200">
              <a:latin typeface="Montserrat"/>
              <a:ea typeface="Montserrat"/>
              <a:cs typeface="Montserrat"/>
              <a:sym typeface="Montserra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195"/>
        <p:cNvGrpSpPr/>
        <p:nvPr/>
      </p:nvGrpSpPr>
      <p:grpSpPr>
        <a:xfrm>
          <a:off x="0" y="0"/>
          <a:ext cx="0" cy="0"/>
          <a:chOff x="0" y="0"/>
          <a:chExt cx="0" cy="0"/>
        </a:xfrm>
      </p:grpSpPr>
      <p:sp>
        <p:nvSpPr>
          <p:cNvPr id="196" name="Google Shape;196;p26"/>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Self Control Theory</a:t>
            </a:r>
            <a:endParaRPr sz="5610">
              <a:latin typeface="Montserrat Medium"/>
              <a:ea typeface="Montserrat Medium"/>
              <a:cs typeface="Montserrat Medium"/>
              <a:sym typeface="Montserrat Medium"/>
            </a:endParaRPr>
          </a:p>
        </p:txBody>
      </p:sp>
      <p:sp>
        <p:nvSpPr>
          <p:cNvPr id="198" name="Google Shape;198;p26"/>
          <p:cNvSpPr txBox="1">
            <a:spLocks noGrp="1"/>
          </p:cNvSpPr>
          <p:nvPr>
            <p:ph type="ctrTitle"/>
          </p:nvPr>
        </p:nvSpPr>
        <p:spPr>
          <a:xfrm>
            <a:off x="297000" y="1547425"/>
            <a:ext cx="11598000" cy="520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900">
                <a:latin typeface="Montserrat"/>
                <a:ea typeface="Montserrat"/>
                <a:cs typeface="Montserrat"/>
                <a:sym typeface="Montserrat"/>
              </a:rPr>
              <a:t>Early Development of Self-Control:</a:t>
            </a:r>
            <a:endParaRPr sz="1900">
              <a:latin typeface="Montserrat"/>
              <a:ea typeface="Montserrat"/>
              <a:cs typeface="Montserrat"/>
              <a:sym typeface="Montserrat"/>
            </a:endParaRPr>
          </a:p>
          <a:p>
            <a:pPr marL="0" lvl="0" indent="0" algn="l" rtl="0">
              <a:lnSpc>
                <a:spcPct val="115000"/>
              </a:lnSpc>
              <a:spcBef>
                <a:spcPts val="1000"/>
              </a:spcBef>
              <a:spcAft>
                <a:spcPts val="0"/>
              </a:spcAft>
              <a:buNone/>
            </a:pPr>
            <a:r>
              <a:rPr lang="en-GB" sz="1900">
                <a:latin typeface="Montserrat"/>
                <a:ea typeface="Montserrat"/>
                <a:cs typeface="Montserrat"/>
                <a:sym typeface="Montserrat"/>
              </a:rPr>
              <a:t>Self-control is thought to develop during early childhood and is influenced by various factors, including parenting. Parents play a crucial role in teaching children how to control their impulses and understand the consequences of their actions. In households where self-control is not emphasised, children may be more likely to develop low self-control and engage in harmful behaviours later in life, including maltreatment.</a:t>
            </a:r>
            <a:endParaRPr sz="1900">
              <a:latin typeface="Montserrat"/>
              <a:ea typeface="Montserrat"/>
              <a:cs typeface="Montserrat"/>
              <a:sym typeface="Montserrat"/>
            </a:endParaRPr>
          </a:p>
          <a:p>
            <a:pPr marL="0" lvl="0" indent="0" algn="l" rtl="0">
              <a:lnSpc>
                <a:spcPct val="115000"/>
              </a:lnSpc>
              <a:spcBef>
                <a:spcPts val="1000"/>
              </a:spcBef>
              <a:spcAft>
                <a:spcPts val="1000"/>
              </a:spcAft>
              <a:buNone/>
            </a:pPr>
            <a:endParaRPr sz="2200">
              <a:latin typeface="Montserrat"/>
              <a:ea typeface="Montserrat"/>
              <a:cs typeface="Montserrat"/>
              <a:sym typeface="Montserrat"/>
            </a:endParaRPr>
          </a:p>
        </p:txBody>
      </p:sp>
      <p:pic>
        <p:nvPicPr>
          <p:cNvPr id="199" name="Google Shape;199;p26"/>
          <p:cNvPicPr preferRelativeResize="0"/>
          <p:nvPr/>
        </p:nvPicPr>
        <p:blipFill>
          <a:blip r:embed="rId4">
            <a:alphaModFix/>
          </a:blip>
          <a:stretch>
            <a:fillRect/>
          </a:stretch>
        </p:blipFill>
        <p:spPr>
          <a:xfrm>
            <a:off x="3216975" y="3901575"/>
            <a:ext cx="4910100" cy="26782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204"/>
        <p:cNvGrpSpPr/>
        <p:nvPr/>
      </p:nvGrpSpPr>
      <p:grpSpPr>
        <a:xfrm>
          <a:off x="0" y="0"/>
          <a:ext cx="0" cy="0"/>
          <a:chOff x="0" y="0"/>
          <a:chExt cx="0" cy="0"/>
        </a:xfrm>
      </p:grpSpPr>
      <p:sp>
        <p:nvSpPr>
          <p:cNvPr id="205" name="Google Shape;205;p27"/>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Resnick’s Filicide Typology</a:t>
            </a:r>
            <a:endParaRPr sz="5610">
              <a:latin typeface="Montserrat Medium"/>
              <a:ea typeface="Montserrat Medium"/>
              <a:cs typeface="Montserrat Medium"/>
              <a:sym typeface="Montserrat Medium"/>
            </a:endParaRPr>
          </a:p>
        </p:txBody>
      </p:sp>
      <p:sp>
        <p:nvSpPr>
          <p:cNvPr id="207" name="Google Shape;207;p27"/>
          <p:cNvSpPr txBox="1">
            <a:spLocks noGrp="1"/>
          </p:cNvSpPr>
          <p:nvPr>
            <p:ph type="ctrTitle"/>
          </p:nvPr>
        </p:nvSpPr>
        <p:spPr>
          <a:xfrm>
            <a:off x="297000" y="1547425"/>
            <a:ext cx="5868900" cy="520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900">
                <a:latin typeface="Montserrat"/>
                <a:ea typeface="Montserrat"/>
                <a:cs typeface="Montserrat"/>
                <a:sym typeface="Montserrat"/>
              </a:rPr>
              <a:t>The typology focuses on categorising cases of filicide, which is the act of a parent killing their own child. Resnick's work is primarily concerned with understanding the motivations and factors that lead to filicide, including child maltreatment. His typology is an attempt to provide a framework for classifying these tragic events based on the psychological and motivational factors involved.</a:t>
            </a:r>
            <a:endParaRPr sz="1900">
              <a:latin typeface="Montserrat"/>
              <a:ea typeface="Montserrat"/>
              <a:cs typeface="Montserrat"/>
              <a:sym typeface="Montserrat"/>
            </a:endParaRPr>
          </a:p>
          <a:p>
            <a:pPr marL="0" lvl="0" indent="0" algn="l" rtl="0">
              <a:lnSpc>
                <a:spcPct val="115000"/>
              </a:lnSpc>
              <a:spcBef>
                <a:spcPts val="1000"/>
              </a:spcBef>
              <a:spcAft>
                <a:spcPts val="0"/>
              </a:spcAft>
              <a:buNone/>
            </a:pPr>
            <a:r>
              <a:rPr lang="en-GB" sz="1900">
                <a:latin typeface="Montserrat"/>
                <a:ea typeface="Montserrat"/>
                <a:cs typeface="Montserrat"/>
                <a:sym typeface="Montserrat"/>
              </a:rPr>
              <a:t>Filicide is a complex and multi-faceted phenomenon, and Resnick's typology attempts to shed light on the various motivations and factors that can lead to such acts.</a:t>
            </a:r>
            <a:endParaRPr sz="19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1000"/>
              </a:spcAft>
              <a:buClr>
                <a:schemeClr val="dk1"/>
              </a:buClr>
              <a:buSzPts val="1100"/>
              <a:buFont typeface="Arial"/>
              <a:buNone/>
            </a:pPr>
            <a:endParaRPr sz="1400">
              <a:latin typeface="Montserrat"/>
              <a:ea typeface="Montserrat"/>
              <a:cs typeface="Montserrat"/>
              <a:sym typeface="Montserrat"/>
            </a:endParaRPr>
          </a:p>
        </p:txBody>
      </p:sp>
      <p:pic>
        <p:nvPicPr>
          <p:cNvPr id="208" name="Google Shape;208;p27"/>
          <p:cNvPicPr preferRelativeResize="0"/>
          <p:nvPr/>
        </p:nvPicPr>
        <p:blipFill rotWithShape="1">
          <a:blip r:embed="rId4">
            <a:alphaModFix/>
          </a:blip>
          <a:srcRect t="16072"/>
          <a:stretch/>
        </p:blipFill>
        <p:spPr>
          <a:xfrm>
            <a:off x="6207725" y="2304387"/>
            <a:ext cx="5868900" cy="369408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213"/>
        <p:cNvGrpSpPr/>
        <p:nvPr/>
      </p:nvGrpSpPr>
      <p:grpSpPr>
        <a:xfrm>
          <a:off x="0" y="0"/>
          <a:ext cx="0" cy="0"/>
          <a:chOff x="0" y="0"/>
          <a:chExt cx="0" cy="0"/>
        </a:xfrm>
      </p:grpSpPr>
      <p:sp>
        <p:nvSpPr>
          <p:cNvPr id="214" name="Google Shape;214;p28"/>
          <p:cNvSpPr txBox="1">
            <a:spLocks noGrp="1"/>
          </p:cNvSpPr>
          <p:nvPr>
            <p:ph type="ctrTitle"/>
          </p:nvPr>
        </p:nvSpPr>
        <p:spPr>
          <a:xfrm>
            <a:off x="297000" y="274275"/>
            <a:ext cx="11598000" cy="111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Resnick’s Filicide Typology</a:t>
            </a:r>
            <a:endParaRPr sz="5610">
              <a:latin typeface="Montserrat Medium"/>
              <a:ea typeface="Montserrat Medium"/>
              <a:cs typeface="Montserrat Medium"/>
              <a:sym typeface="Montserrat Medium"/>
            </a:endParaRPr>
          </a:p>
        </p:txBody>
      </p:sp>
      <p:sp>
        <p:nvSpPr>
          <p:cNvPr id="216" name="Google Shape;216;p28"/>
          <p:cNvSpPr txBox="1">
            <a:spLocks noGrp="1"/>
          </p:cNvSpPr>
          <p:nvPr>
            <p:ph type="ctrTitle"/>
          </p:nvPr>
        </p:nvSpPr>
        <p:spPr>
          <a:xfrm>
            <a:off x="297000" y="1547425"/>
            <a:ext cx="11598000" cy="520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450">
                <a:latin typeface="Montserrat"/>
                <a:ea typeface="Montserrat"/>
                <a:cs typeface="Montserrat"/>
                <a:sym typeface="Montserrat"/>
              </a:rPr>
              <a:t>Resnick's typology categorises filicides into five different types, each associated with distinct motivations and characteristics:</a:t>
            </a:r>
            <a:endParaRPr sz="1450">
              <a:latin typeface="Montserrat"/>
              <a:ea typeface="Montserrat"/>
              <a:cs typeface="Montserrat"/>
              <a:sym typeface="Montserrat"/>
            </a:endParaRPr>
          </a:p>
          <a:p>
            <a:pPr marL="457200" lvl="0" indent="-320675" algn="l" rtl="0">
              <a:lnSpc>
                <a:spcPct val="115000"/>
              </a:lnSpc>
              <a:spcBef>
                <a:spcPts val="1000"/>
              </a:spcBef>
              <a:spcAft>
                <a:spcPts val="0"/>
              </a:spcAft>
              <a:buSzPts val="1450"/>
              <a:buFont typeface="Montserrat"/>
              <a:buChar char="●"/>
            </a:pPr>
            <a:r>
              <a:rPr lang="en-GB" sz="1450" b="1">
                <a:latin typeface="Montserrat"/>
                <a:ea typeface="Montserrat"/>
                <a:cs typeface="Montserrat"/>
                <a:sym typeface="Montserrat"/>
              </a:rPr>
              <a:t>Altruistic Filicide: </a:t>
            </a:r>
            <a:r>
              <a:rPr lang="en-GB" sz="1450">
                <a:latin typeface="Montserrat"/>
                <a:ea typeface="Montserrat"/>
                <a:cs typeface="Montserrat"/>
                <a:sym typeface="Montserrat"/>
              </a:rPr>
              <a:t>In this type of filicide, the parent genuinely believes that killing their child is an act of kindness or love. They may believe that the child is suffering or that their death will spare them from a worse fate. Altruistic filicides are often associated with parents who suffer from severe mental illness, including depression and psychotic disorders.</a:t>
            </a:r>
            <a:endParaRPr sz="1450">
              <a:latin typeface="Montserrat"/>
              <a:ea typeface="Montserrat"/>
              <a:cs typeface="Montserrat"/>
              <a:sym typeface="Montserrat"/>
            </a:endParaRPr>
          </a:p>
          <a:p>
            <a:pPr marL="457200" lvl="0" indent="-320675" algn="l" rtl="0">
              <a:lnSpc>
                <a:spcPct val="115000"/>
              </a:lnSpc>
              <a:spcBef>
                <a:spcPts val="1000"/>
              </a:spcBef>
              <a:spcAft>
                <a:spcPts val="0"/>
              </a:spcAft>
              <a:buSzPts val="1450"/>
              <a:buFont typeface="Montserrat"/>
              <a:buChar char="●"/>
            </a:pPr>
            <a:r>
              <a:rPr lang="en-GB" sz="1450" b="1">
                <a:latin typeface="Montserrat"/>
                <a:ea typeface="Montserrat"/>
                <a:cs typeface="Montserrat"/>
                <a:sym typeface="Montserrat"/>
              </a:rPr>
              <a:t>Acutely psychotic Filicide:</a:t>
            </a:r>
            <a:r>
              <a:rPr lang="en-GB" sz="1450">
                <a:latin typeface="Montserrat"/>
                <a:ea typeface="Montserrat"/>
                <a:cs typeface="Montserrat"/>
                <a:sym typeface="Montserrat"/>
              </a:rPr>
              <a:t> In this category, the parent is experiencing a psychotic episode at the time of the killing. Psychotic disorders, such as schizophrenia, can lead to a disconnection from reality, and the parent may act on delusional beliefs or hallucinations. The child's death is often a result of these psychotic symptoms.</a:t>
            </a:r>
            <a:endParaRPr sz="1450">
              <a:latin typeface="Montserrat"/>
              <a:ea typeface="Montserrat"/>
              <a:cs typeface="Montserrat"/>
              <a:sym typeface="Montserrat"/>
            </a:endParaRPr>
          </a:p>
          <a:p>
            <a:pPr marL="457200" lvl="0" indent="-320675" algn="l" rtl="0">
              <a:lnSpc>
                <a:spcPct val="115000"/>
              </a:lnSpc>
              <a:spcBef>
                <a:spcPts val="1000"/>
              </a:spcBef>
              <a:spcAft>
                <a:spcPts val="0"/>
              </a:spcAft>
              <a:buSzPts val="1450"/>
              <a:buFont typeface="Montserrat"/>
              <a:buChar char="●"/>
            </a:pPr>
            <a:r>
              <a:rPr lang="en-GB" sz="1450" b="1">
                <a:latin typeface="Montserrat"/>
                <a:ea typeface="Montserrat"/>
                <a:cs typeface="Montserrat"/>
                <a:sym typeface="Montserrat"/>
              </a:rPr>
              <a:t>Fatal maltreatment Filicide: </a:t>
            </a:r>
            <a:r>
              <a:rPr lang="en-GB" sz="1450">
                <a:latin typeface="Montserrat"/>
                <a:ea typeface="Montserrat"/>
                <a:cs typeface="Montserrat"/>
                <a:sym typeface="Montserrat"/>
              </a:rPr>
              <a:t>This type of filicide is closely related to child maltreatment. The parent's actions are driven by ongoing abuse or neglect of the child, and the child's death may be a culmination of sustained mistreatment. It can be a result of extreme physical abuse, neglect, or severe emotional maltreatment.</a:t>
            </a:r>
            <a:endParaRPr sz="1450">
              <a:latin typeface="Montserrat"/>
              <a:ea typeface="Montserrat"/>
              <a:cs typeface="Montserrat"/>
              <a:sym typeface="Montserrat"/>
            </a:endParaRPr>
          </a:p>
          <a:p>
            <a:pPr marL="457200" lvl="0" indent="-320675" algn="l" rtl="0">
              <a:lnSpc>
                <a:spcPct val="115000"/>
              </a:lnSpc>
              <a:spcBef>
                <a:spcPts val="1000"/>
              </a:spcBef>
              <a:spcAft>
                <a:spcPts val="0"/>
              </a:spcAft>
              <a:buSzPts val="1450"/>
              <a:buFont typeface="Montserrat"/>
              <a:buChar char="●"/>
            </a:pPr>
            <a:r>
              <a:rPr lang="en-GB" sz="1450" b="1">
                <a:latin typeface="Montserrat"/>
                <a:ea typeface="Montserrat"/>
                <a:cs typeface="Montserrat"/>
                <a:sym typeface="Montserrat"/>
              </a:rPr>
              <a:t>Unwanted child Filicide: </a:t>
            </a:r>
            <a:r>
              <a:rPr lang="en-GB" sz="1450">
                <a:latin typeface="Montserrat"/>
                <a:ea typeface="Montserrat"/>
                <a:cs typeface="Montserrat"/>
                <a:sym typeface="Montserrat"/>
              </a:rPr>
              <a:t>In this category, the parent kills the child because they perceive the child as an obstacle or burden in their life. The child may be seen as an impediment to the parent's goals, lifestyle, or relationships. Unwanted child filicides often occur in the context of issues like financial stress, relationship problems, or substance abuse.</a:t>
            </a:r>
            <a:endParaRPr sz="1450">
              <a:latin typeface="Montserrat"/>
              <a:ea typeface="Montserrat"/>
              <a:cs typeface="Montserrat"/>
              <a:sym typeface="Montserrat"/>
            </a:endParaRPr>
          </a:p>
          <a:p>
            <a:pPr marL="457200" lvl="0" indent="-320675" algn="l" rtl="0">
              <a:lnSpc>
                <a:spcPct val="115000"/>
              </a:lnSpc>
              <a:spcBef>
                <a:spcPts val="1000"/>
              </a:spcBef>
              <a:spcAft>
                <a:spcPts val="0"/>
              </a:spcAft>
              <a:buSzPts val="1450"/>
              <a:buFont typeface="Montserrat"/>
              <a:buChar char="●"/>
            </a:pPr>
            <a:r>
              <a:rPr lang="en-GB" sz="1450" b="1">
                <a:latin typeface="Montserrat"/>
                <a:ea typeface="Montserrat"/>
                <a:cs typeface="Montserrat"/>
                <a:sym typeface="Montserrat"/>
              </a:rPr>
              <a:t>Spousal revenge Filicide:</a:t>
            </a:r>
            <a:r>
              <a:rPr lang="en-GB" sz="1450">
                <a:latin typeface="Montserrat"/>
                <a:ea typeface="Montserrat"/>
                <a:cs typeface="Montserrat"/>
                <a:sym typeface="Montserrat"/>
              </a:rPr>
              <a:t> This type of filicide occurs when a parent kills their child as an act of revenge against the other parent, typically in the context of a custody dispute or a troubled relationship. The child's death is intended to cause emotional harm to the other parent.</a:t>
            </a:r>
            <a:endParaRPr sz="145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1000"/>
              </a:spcAft>
              <a:buNone/>
            </a:pPr>
            <a:endParaRPr sz="1400">
              <a:latin typeface="Montserrat"/>
              <a:ea typeface="Montserrat"/>
              <a:cs typeface="Montserrat"/>
              <a:sym typeface="Montserra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221"/>
        <p:cNvGrpSpPr/>
        <p:nvPr/>
      </p:nvGrpSpPr>
      <p:grpSpPr>
        <a:xfrm>
          <a:off x="0" y="0"/>
          <a:ext cx="0" cy="0"/>
          <a:chOff x="0" y="0"/>
          <a:chExt cx="0" cy="0"/>
        </a:xfrm>
      </p:grpSpPr>
      <p:sp>
        <p:nvSpPr>
          <p:cNvPr id="222" name="Google Shape;222;p29"/>
          <p:cNvSpPr txBox="1">
            <a:spLocks noGrp="1"/>
          </p:cNvSpPr>
          <p:nvPr>
            <p:ph type="ctrTitle"/>
          </p:nvPr>
        </p:nvSpPr>
        <p:spPr>
          <a:xfrm>
            <a:off x="297000" y="274275"/>
            <a:ext cx="11598000" cy="91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Three Factor Theory</a:t>
            </a:r>
            <a:endParaRPr sz="5610">
              <a:latin typeface="Montserrat Medium"/>
              <a:ea typeface="Montserrat Medium"/>
              <a:cs typeface="Montserrat Medium"/>
              <a:sym typeface="Montserrat Medium"/>
            </a:endParaRPr>
          </a:p>
        </p:txBody>
      </p:sp>
      <p:sp>
        <p:nvSpPr>
          <p:cNvPr id="224" name="Google Shape;224;p29"/>
          <p:cNvSpPr txBox="1">
            <a:spLocks noGrp="1"/>
          </p:cNvSpPr>
          <p:nvPr>
            <p:ph type="ctrTitle"/>
          </p:nvPr>
        </p:nvSpPr>
        <p:spPr>
          <a:xfrm>
            <a:off x="297000" y="1329525"/>
            <a:ext cx="11598000" cy="7728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500">
                <a:latin typeface="Montserrat"/>
                <a:ea typeface="Montserrat"/>
                <a:cs typeface="Montserrat"/>
                <a:sym typeface="Montserrat"/>
              </a:rPr>
              <a:t>The Three-Factor Theory (Lesnik-Oberstein, Cohen, and Koers, 1982) is not as widely recognised as other frameworks, but it can provide valuable insights into the various elements that influence child maltreatment. The three factors are:</a:t>
            </a:r>
            <a:endParaRPr sz="15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1000"/>
              </a:spcAft>
              <a:buNone/>
            </a:pPr>
            <a:endParaRPr sz="1400">
              <a:latin typeface="Montserrat"/>
              <a:ea typeface="Montserrat"/>
              <a:cs typeface="Montserrat"/>
              <a:sym typeface="Montserrat"/>
            </a:endParaRPr>
          </a:p>
        </p:txBody>
      </p:sp>
      <p:sp>
        <p:nvSpPr>
          <p:cNvPr id="225" name="Google Shape;225;p29"/>
          <p:cNvSpPr txBox="1">
            <a:spLocks noGrp="1"/>
          </p:cNvSpPr>
          <p:nvPr>
            <p:ph type="ctrTitle"/>
          </p:nvPr>
        </p:nvSpPr>
        <p:spPr>
          <a:xfrm>
            <a:off x="297000" y="2239575"/>
            <a:ext cx="3792300" cy="447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400">
                <a:latin typeface="Montserrat"/>
                <a:ea typeface="Montserrat"/>
                <a:cs typeface="Montserrat"/>
                <a:sym typeface="Montserrat"/>
              </a:rPr>
              <a:t>Parental factors:</a:t>
            </a:r>
            <a:endParaRPr sz="1400">
              <a:latin typeface="Montserrat"/>
              <a:ea typeface="Montserrat"/>
              <a:cs typeface="Montserrat"/>
              <a:sym typeface="Montserrat"/>
            </a:endParaRPr>
          </a:p>
          <a:p>
            <a:pPr marL="0" lvl="0" indent="0" algn="l" rtl="0">
              <a:lnSpc>
                <a:spcPct val="115000"/>
              </a:lnSpc>
              <a:spcBef>
                <a:spcPts val="1000"/>
              </a:spcBef>
              <a:spcAft>
                <a:spcPts val="0"/>
              </a:spcAft>
              <a:buNone/>
            </a:pPr>
            <a:r>
              <a:rPr lang="en-GB" sz="1200">
                <a:latin typeface="Montserrat"/>
                <a:ea typeface="Montserrat"/>
                <a:cs typeface="Montserrat"/>
                <a:sym typeface="Montserrat"/>
              </a:rPr>
              <a:t>- </a:t>
            </a:r>
            <a:r>
              <a:rPr lang="en-GB" sz="1200" b="1">
                <a:latin typeface="Montserrat"/>
                <a:ea typeface="Montserrat"/>
                <a:cs typeface="Montserrat"/>
                <a:sym typeface="Montserrat"/>
              </a:rPr>
              <a:t>Parental substance abuse:</a:t>
            </a:r>
            <a:r>
              <a:rPr lang="en-GB" sz="1200">
                <a:latin typeface="Montserrat"/>
                <a:ea typeface="Montserrat"/>
                <a:cs typeface="Montserrat"/>
                <a:sym typeface="Montserrat"/>
              </a:rPr>
              <a:t> Substance abuse can impair a parent's judgment and impulse control, making them more likely to engage in abusive behaviours.</a:t>
            </a:r>
            <a:endParaRPr sz="1200">
              <a:latin typeface="Montserrat"/>
              <a:ea typeface="Montserrat"/>
              <a:cs typeface="Montserrat"/>
              <a:sym typeface="Montserrat"/>
            </a:endParaRPr>
          </a:p>
          <a:p>
            <a:pPr marL="0" lvl="0" indent="0" algn="l" rtl="0">
              <a:lnSpc>
                <a:spcPct val="115000"/>
              </a:lnSpc>
              <a:spcBef>
                <a:spcPts val="1000"/>
              </a:spcBef>
              <a:spcAft>
                <a:spcPts val="0"/>
              </a:spcAft>
              <a:buNone/>
            </a:pPr>
            <a:r>
              <a:rPr lang="en-GB" sz="1200">
                <a:latin typeface="Montserrat"/>
                <a:ea typeface="Montserrat"/>
                <a:cs typeface="Montserrat"/>
                <a:sym typeface="Montserrat"/>
              </a:rPr>
              <a:t>- </a:t>
            </a:r>
            <a:r>
              <a:rPr lang="en-GB" sz="1200" b="1">
                <a:latin typeface="Montserrat"/>
                <a:ea typeface="Montserrat"/>
                <a:cs typeface="Montserrat"/>
                <a:sym typeface="Montserrat"/>
              </a:rPr>
              <a:t>Mental health issues: </a:t>
            </a:r>
            <a:r>
              <a:rPr lang="en-GB" sz="1200">
                <a:latin typeface="Montserrat"/>
                <a:ea typeface="Montserrat"/>
                <a:cs typeface="Montserrat"/>
                <a:sym typeface="Montserrat"/>
              </a:rPr>
              <a:t>Parents with untreated mental health problems may struggle to provide appropriate care for their children and may exhibit erratic or abusive behaviour.</a:t>
            </a:r>
            <a:endParaRPr sz="1200">
              <a:latin typeface="Montserrat"/>
              <a:ea typeface="Montserrat"/>
              <a:cs typeface="Montserrat"/>
              <a:sym typeface="Montserrat"/>
            </a:endParaRPr>
          </a:p>
          <a:p>
            <a:pPr marL="0" lvl="0" indent="0" algn="l" rtl="0">
              <a:lnSpc>
                <a:spcPct val="115000"/>
              </a:lnSpc>
              <a:spcBef>
                <a:spcPts val="1000"/>
              </a:spcBef>
              <a:spcAft>
                <a:spcPts val="0"/>
              </a:spcAft>
              <a:buNone/>
            </a:pPr>
            <a:r>
              <a:rPr lang="en-GB" sz="1200">
                <a:latin typeface="Montserrat"/>
                <a:ea typeface="Montserrat"/>
                <a:cs typeface="Montserrat"/>
                <a:sym typeface="Montserrat"/>
              </a:rPr>
              <a:t>- </a:t>
            </a:r>
            <a:r>
              <a:rPr lang="en-GB" sz="1200" b="1">
                <a:latin typeface="Montserrat"/>
                <a:ea typeface="Montserrat"/>
                <a:cs typeface="Montserrat"/>
                <a:sym typeface="Montserrat"/>
              </a:rPr>
              <a:t>Lack of parenting skills: </a:t>
            </a:r>
            <a:r>
              <a:rPr lang="en-GB" sz="1200">
                <a:latin typeface="Montserrat"/>
                <a:ea typeface="Montserrat"/>
                <a:cs typeface="Montserrat"/>
                <a:sym typeface="Montserrat"/>
              </a:rPr>
              <a:t>Inadequate parenting skills, knowledge, and coping mechanisms can lead to frustration and stress, increasing the likelihood of child maltreatment.</a:t>
            </a:r>
            <a:endParaRPr sz="1200">
              <a:latin typeface="Montserrat"/>
              <a:ea typeface="Montserrat"/>
              <a:cs typeface="Montserrat"/>
              <a:sym typeface="Montserrat"/>
            </a:endParaRPr>
          </a:p>
          <a:p>
            <a:pPr marL="0" lvl="0" indent="0" algn="l" rtl="0">
              <a:lnSpc>
                <a:spcPct val="115000"/>
              </a:lnSpc>
              <a:spcBef>
                <a:spcPts val="1000"/>
              </a:spcBef>
              <a:spcAft>
                <a:spcPts val="0"/>
              </a:spcAft>
              <a:buNone/>
            </a:pPr>
            <a:r>
              <a:rPr lang="en-GB" sz="1200">
                <a:latin typeface="Montserrat"/>
                <a:ea typeface="Montserrat"/>
                <a:cs typeface="Montserrat"/>
                <a:sym typeface="Montserrat"/>
              </a:rPr>
              <a:t>-</a:t>
            </a:r>
            <a:r>
              <a:rPr lang="en-GB" sz="1200" b="1">
                <a:latin typeface="Montserrat"/>
                <a:ea typeface="Montserrat"/>
                <a:cs typeface="Montserrat"/>
                <a:sym typeface="Montserrat"/>
              </a:rPr>
              <a:t> History of abuse: </a:t>
            </a:r>
            <a:r>
              <a:rPr lang="en-GB" sz="1200">
                <a:latin typeface="Montserrat"/>
                <a:ea typeface="Montserrat"/>
                <a:cs typeface="Montserrat"/>
                <a:sym typeface="Montserrat"/>
              </a:rPr>
              <a:t>Parents who were themselves victims of abuse as children may be more likely to perpetuate the cycle of abuse.</a:t>
            </a:r>
            <a:endParaRPr sz="1200">
              <a:latin typeface="Montserrat"/>
              <a:ea typeface="Montserrat"/>
              <a:cs typeface="Montserrat"/>
              <a:sym typeface="Montserrat"/>
            </a:endParaRPr>
          </a:p>
          <a:p>
            <a:pPr marL="0" lvl="0" indent="0" algn="l" rtl="0">
              <a:lnSpc>
                <a:spcPct val="115000"/>
              </a:lnSpc>
              <a:spcBef>
                <a:spcPts val="1000"/>
              </a:spcBef>
              <a:spcAft>
                <a:spcPts val="0"/>
              </a:spcAft>
              <a:buNone/>
            </a:pPr>
            <a:endParaRPr sz="17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1000"/>
              </a:spcAft>
              <a:buNone/>
            </a:pPr>
            <a:endParaRPr sz="1400">
              <a:latin typeface="Montserrat"/>
              <a:ea typeface="Montserrat"/>
              <a:cs typeface="Montserrat"/>
              <a:sym typeface="Montserrat"/>
            </a:endParaRPr>
          </a:p>
        </p:txBody>
      </p:sp>
      <p:sp>
        <p:nvSpPr>
          <p:cNvPr id="226" name="Google Shape;226;p29"/>
          <p:cNvSpPr txBox="1">
            <a:spLocks noGrp="1"/>
          </p:cNvSpPr>
          <p:nvPr>
            <p:ph type="ctrTitle"/>
          </p:nvPr>
        </p:nvSpPr>
        <p:spPr>
          <a:xfrm>
            <a:off x="4180800" y="2239475"/>
            <a:ext cx="3906900" cy="447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400">
                <a:latin typeface="Montserrat"/>
                <a:ea typeface="Montserrat"/>
                <a:cs typeface="Montserrat"/>
                <a:sym typeface="Montserrat"/>
              </a:rPr>
              <a:t>Child Factors:</a:t>
            </a:r>
            <a:endParaRPr sz="1400">
              <a:latin typeface="Montserrat"/>
              <a:ea typeface="Montserrat"/>
              <a:cs typeface="Montserrat"/>
              <a:sym typeface="Montserrat"/>
            </a:endParaRPr>
          </a:p>
          <a:p>
            <a:pPr marL="0" lvl="0" indent="0" algn="l" rtl="0">
              <a:lnSpc>
                <a:spcPct val="115000"/>
              </a:lnSpc>
              <a:spcBef>
                <a:spcPts val="1000"/>
              </a:spcBef>
              <a:spcAft>
                <a:spcPts val="0"/>
              </a:spcAft>
              <a:buNone/>
            </a:pPr>
            <a:r>
              <a:rPr lang="en-GB" sz="1400">
                <a:latin typeface="Montserrat"/>
                <a:ea typeface="Montserrat"/>
                <a:cs typeface="Montserrat"/>
                <a:sym typeface="Montserrat"/>
              </a:rPr>
              <a:t>- </a:t>
            </a:r>
            <a:r>
              <a:rPr lang="en-GB" sz="1400" b="1">
                <a:latin typeface="Montserrat"/>
                <a:ea typeface="Montserrat"/>
                <a:cs typeface="Montserrat"/>
                <a:sym typeface="Montserrat"/>
              </a:rPr>
              <a:t>Age: </a:t>
            </a:r>
            <a:r>
              <a:rPr lang="en-GB" sz="1400">
                <a:latin typeface="Montserrat"/>
                <a:ea typeface="Montserrat"/>
                <a:cs typeface="Montserrat"/>
                <a:sym typeface="Montserrat"/>
              </a:rPr>
              <a:t>Younger children, particularly infants, are more vulnerable to abuse due to their dependency and inability to report mistreatment.</a:t>
            </a:r>
            <a:endParaRPr sz="1400">
              <a:latin typeface="Montserrat"/>
              <a:ea typeface="Montserrat"/>
              <a:cs typeface="Montserrat"/>
              <a:sym typeface="Montserrat"/>
            </a:endParaRPr>
          </a:p>
          <a:p>
            <a:pPr marL="0" lvl="0" indent="0" algn="l" rtl="0">
              <a:lnSpc>
                <a:spcPct val="115000"/>
              </a:lnSpc>
              <a:spcBef>
                <a:spcPts val="1000"/>
              </a:spcBef>
              <a:spcAft>
                <a:spcPts val="0"/>
              </a:spcAft>
              <a:buNone/>
            </a:pPr>
            <a:r>
              <a:rPr lang="en-GB" sz="1400">
                <a:latin typeface="Montserrat"/>
                <a:ea typeface="Montserrat"/>
                <a:cs typeface="Montserrat"/>
                <a:sym typeface="Montserrat"/>
              </a:rPr>
              <a:t>- </a:t>
            </a:r>
            <a:r>
              <a:rPr lang="en-GB" sz="1400" b="1">
                <a:latin typeface="Montserrat"/>
                <a:ea typeface="Montserrat"/>
                <a:cs typeface="Montserrat"/>
                <a:sym typeface="Montserrat"/>
              </a:rPr>
              <a:t>Disabilities: </a:t>
            </a:r>
            <a:r>
              <a:rPr lang="en-GB" sz="1400">
                <a:latin typeface="Montserrat"/>
                <a:ea typeface="Montserrat"/>
                <a:cs typeface="Montserrat"/>
                <a:sym typeface="Montserrat"/>
              </a:rPr>
              <a:t>Children with physical or developmental disabilities may be at a higher risk of abuse, as caregivers may find it challenging to meet their needs and may become frustrated.</a:t>
            </a:r>
            <a:endParaRPr sz="1400">
              <a:latin typeface="Montserrat"/>
              <a:ea typeface="Montserrat"/>
              <a:cs typeface="Montserrat"/>
              <a:sym typeface="Montserrat"/>
            </a:endParaRPr>
          </a:p>
          <a:p>
            <a:pPr marL="0" lvl="0" indent="0" algn="l" rtl="0">
              <a:lnSpc>
                <a:spcPct val="115000"/>
              </a:lnSpc>
              <a:spcBef>
                <a:spcPts val="1000"/>
              </a:spcBef>
              <a:spcAft>
                <a:spcPts val="1000"/>
              </a:spcAft>
              <a:buNone/>
            </a:pPr>
            <a:r>
              <a:rPr lang="en-GB" sz="1400">
                <a:latin typeface="Montserrat"/>
                <a:ea typeface="Montserrat"/>
                <a:cs typeface="Montserrat"/>
                <a:sym typeface="Montserrat"/>
              </a:rPr>
              <a:t>- </a:t>
            </a:r>
            <a:r>
              <a:rPr lang="en-GB" sz="1400" b="1">
                <a:latin typeface="Montserrat"/>
                <a:ea typeface="Montserrat"/>
                <a:cs typeface="Montserrat"/>
                <a:sym typeface="Montserrat"/>
              </a:rPr>
              <a:t>Challenging behaviour:</a:t>
            </a:r>
            <a:r>
              <a:rPr lang="en-GB" sz="1400">
                <a:latin typeface="Montserrat"/>
                <a:ea typeface="Montserrat"/>
                <a:cs typeface="Montserrat"/>
                <a:sym typeface="Montserrat"/>
              </a:rPr>
              <a:t> Children with behavioural issues may elicit frustration or anger in caregivers, potentially increasing the risk of abuse.</a:t>
            </a:r>
            <a:endParaRPr sz="1400">
              <a:latin typeface="Montserrat"/>
              <a:ea typeface="Montserrat"/>
              <a:cs typeface="Montserrat"/>
              <a:sym typeface="Montserrat"/>
            </a:endParaRPr>
          </a:p>
        </p:txBody>
      </p:sp>
      <p:sp>
        <p:nvSpPr>
          <p:cNvPr id="227" name="Google Shape;227;p29"/>
          <p:cNvSpPr txBox="1">
            <a:spLocks noGrp="1"/>
          </p:cNvSpPr>
          <p:nvPr>
            <p:ph type="ctrTitle"/>
          </p:nvPr>
        </p:nvSpPr>
        <p:spPr>
          <a:xfrm>
            <a:off x="8178325" y="2239475"/>
            <a:ext cx="3716700" cy="4474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400">
                <a:latin typeface="Montserrat"/>
                <a:ea typeface="Montserrat"/>
                <a:cs typeface="Montserrat"/>
                <a:sym typeface="Montserrat"/>
              </a:rPr>
              <a:t>Environmental Factors:</a:t>
            </a:r>
            <a:endParaRPr sz="1400">
              <a:latin typeface="Montserrat"/>
              <a:ea typeface="Montserrat"/>
              <a:cs typeface="Montserrat"/>
              <a:sym typeface="Montserrat"/>
            </a:endParaRPr>
          </a:p>
          <a:p>
            <a:pPr marL="0" lvl="0" indent="0" algn="l" rtl="0">
              <a:lnSpc>
                <a:spcPct val="115000"/>
              </a:lnSpc>
              <a:spcBef>
                <a:spcPts val="1000"/>
              </a:spcBef>
              <a:spcAft>
                <a:spcPts val="0"/>
              </a:spcAft>
              <a:buNone/>
            </a:pPr>
            <a:r>
              <a:rPr lang="en-GB" sz="1400">
                <a:latin typeface="Montserrat"/>
                <a:ea typeface="Montserrat"/>
                <a:cs typeface="Montserrat"/>
                <a:sym typeface="Montserrat"/>
              </a:rPr>
              <a:t>- </a:t>
            </a:r>
            <a:r>
              <a:rPr lang="en-GB" sz="1400" b="1">
                <a:latin typeface="Montserrat"/>
                <a:ea typeface="Montserrat"/>
                <a:cs typeface="Montserrat"/>
                <a:sym typeface="Montserrat"/>
              </a:rPr>
              <a:t>Socioeconomic stress:</a:t>
            </a:r>
            <a:r>
              <a:rPr lang="en-GB" sz="1400">
                <a:latin typeface="Montserrat"/>
                <a:ea typeface="Montserrat"/>
                <a:cs typeface="Montserrat"/>
                <a:sym typeface="Montserrat"/>
              </a:rPr>
              <a:t> Poverty, unemployment, and financial instability can increase stress levels within a family, which may manifest in abusive behaviours.</a:t>
            </a:r>
            <a:endParaRPr sz="1400">
              <a:latin typeface="Montserrat"/>
              <a:ea typeface="Montserrat"/>
              <a:cs typeface="Montserrat"/>
              <a:sym typeface="Montserrat"/>
            </a:endParaRPr>
          </a:p>
          <a:p>
            <a:pPr marL="0" lvl="0" indent="0" algn="l" rtl="0">
              <a:lnSpc>
                <a:spcPct val="115000"/>
              </a:lnSpc>
              <a:spcBef>
                <a:spcPts val="1000"/>
              </a:spcBef>
              <a:spcAft>
                <a:spcPts val="0"/>
              </a:spcAft>
              <a:buClr>
                <a:schemeClr val="dk1"/>
              </a:buClr>
              <a:buSzPts val="1100"/>
              <a:buFont typeface="Arial"/>
              <a:buNone/>
            </a:pPr>
            <a:r>
              <a:rPr lang="en-GB" sz="1400">
                <a:latin typeface="Montserrat"/>
                <a:ea typeface="Montserrat"/>
                <a:cs typeface="Montserrat"/>
                <a:sym typeface="Montserrat"/>
              </a:rPr>
              <a:t>- </a:t>
            </a:r>
            <a:r>
              <a:rPr lang="en-GB" sz="1400" b="1">
                <a:latin typeface="Montserrat"/>
                <a:ea typeface="Montserrat"/>
                <a:cs typeface="Montserrat"/>
                <a:sym typeface="Montserrat"/>
              </a:rPr>
              <a:t>Social isolation: </a:t>
            </a:r>
            <a:r>
              <a:rPr lang="en-GB" sz="1400">
                <a:latin typeface="Montserrat"/>
                <a:ea typeface="Montserrat"/>
                <a:cs typeface="Montserrat"/>
                <a:sym typeface="Montserrat"/>
              </a:rPr>
              <a:t>Lack of support from friends and family or social isolation can exacerbate the risk of child maltreatment.</a:t>
            </a:r>
            <a:endParaRPr sz="1400">
              <a:latin typeface="Montserrat"/>
              <a:ea typeface="Montserrat"/>
              <a:cs typeface="Montserrat"/>
              <a:sym typeface="Montserrat"/>
            </a:endParaRPr>
          </a:p>
          <a:p>
            <a:pPr marL="0" lvl="0" indent="0" algn="l" rtl="0">
              <a:lnSpc>
                <a:spcPct val="115000"/>
              </a:lnSpc>
              <a:spcBef>
                <a:spcPts val="1000"/>
              </a:spcBef>
              <a:spcAft>
                <a:spcPts val="1000"/>
              </a:spcAft>
              <a:buClr>
                <a:schemeClr val="dk1"/>
              </a:buClr>
              <a:buSzPts val="1100"/>
              <a:buFont typeface="Arial"/>
              <a:buNone/>
            </a:pPr>
            <a:r>
              <a:rPr lang="en-GB" sz="1400">
                <a:latin typeface="Montserrat"/>
                <a:ea typeface="Montserrat"/>
                <a:cs typeface="Montserrat"/>
                <a:sym typeface="Montserrat"/>
              </a:rPr>
              <a:t>- </a:t>
            </a:r>
            <a:r>
              <a:rPr lang="en-GB" sz="1400" b="1">
                <a:latin typeface="Montserrat"/>
                <a:ea typeface="Montserrat"/>
                <a:cs typeface="Montserrat"/>
                <a:sym typeface="Montserrat"/>
              </a:rPr>
              <a:t>Community violence:</a:t>
            </a:r>
            <a:r>
              <a:rPr lang="en-GB" sz="1400">
                <a:latin typeface="Montserrat"/>
                <a:ea typeface="Montserrat"/>
                <a:cs typeface="Montserrat"/>
                <a:sym typeface="Montserrat"/>
              </a:rPr>
              <a:t> Living in neighborhoods with high levels of crime and violence can create a more hostile and dangerous environment for children.</a:t>
            </a:r>
            <a:endParaRPr sz="1400">
              <a:latin typeface="Montserrat"/>
              <a:ea typeface="Montserrat"/>
              <a:cs typeface="Montserrat"/>
              <a:sym typeface="Montserra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232"/>
        <p:cNvGrpSpPr/>
        <p:nvPr/>
      </p:nvGrpSpPr>
      <p:grpSpPr>
        <a:xfrm>
          <a:off x="0" y="0"/>
          <a:ext cx="0" cy="0"/>
          <a:chOff x="0" y="0"/>
          <a:chExt cx="0" cy="0"/>
        </a:xfrm>
      </p:grpSpPr>
      <p:sp>
        <p:nvSpPr>
          <p:cNvPr id="233" name="Google Shape;233;p30"/>
          <p:cNvSpPr txBox="1">
            <a:spLocks noGrp="1"/>
          </p:cNvSpPr>
          <p:nvPr>
            <p:ph type="ctrTitle"/>
          </p:nvPr>
        </p:nvSpPr>
        <p:spPr>
          <a:xfrm>
            <a:off x="297000" y="274275"/>
            <a:ext cx="11598000" cy="91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Feminist Theory</a:t>
            </a:r>
            <a:endParaRPr sz="5610">
              <a:latin typeface="Montserrat Medium"/>
              <a:ea typeface="Montserrat Medium"/>
              <a:cs typeface="Montserrat Medium"/>
              <a:sym typeface="Montserrat Medium"/>
            </a:endParaRPr>
          </a:p>
        </p:txBody>
      </p:sp>
      <p:sp>
        <p:nvSpPr>
          <p:cNvPr id="235" name="Google Shape;235;p30"/>
          <p:cNvSpPr txBox="1">
            <a:spLocks noGrp="1"/>
          </p:cNvSpPr>
          <p:nvPr>
            <p:ph type="ctrTitle"/>
          </p:nvPr>
        </p:nvSpPr>
        <p:spPr>
          <a:xfrm>
            <a:off x="297000" y="1329525"/>
            <a:ext cx="11598000" cy="52095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600">
                <a:latin typeface="Montserrat"/>
                <a:ea typeface="Montserrat"/>
                <a:cs typeface="Montserrat"/>
                <a:sym typeface="Montserrat"/>
              </a:rPr>
              <a:t>Feminist theory focuses on understanding how gender, power dynamics, and societal norms influence the occurrence, response to, and consequences of child abuse and neglect. </a:t>
            </a:r>
            <a:endParaRPr sz="1600">
              <a:latin typeface="Montserrat"/>
              <a:ea typeface="Montserrat"/>
              <a:cs typeface="Montserrat"/>
              <a:sym typeface="Montserrat"/>
            </a:endParaRPr>
          </a:p>
          <a:p>
            <a:pPr marL="0" lvl="0" indent="0" algn="l" rtl="0">
              <a:lnSpc>
                <a:spcPct val="115000"/>
              </a:lnSpc>
              <a:spcBef>
                <a:spcPts val="1000"/>
              </a:spcBef>
              <a:spcAft>
                <a:spcPts val="0"/>
              </a:spcAft>
              <a:buNone/>
            </a:pPr>
            <a:r>
              <a:rPr lang="en-GB" sz="1600">
                <a:latin typeface="Montserrat"/>
                <a:ea typeface="Montserrat"/>
                <a:cs typeface="Montserrat"/>
                <a:sym typeface="Montserrat"/>
              </a:rPr>
              <a:t>Feminist perspectives highlight the intersection of gender, patriarchy, and various forms of child maltreatment. </a:t>
            </a:r>
            <a:endParaRPr sz="1600">
              <a:latin typeface="Montserrat"/>
              <a:ea typeface="Montserrat"/>
              <a:cs typeface="Montserrat"/>
              <a:sym typeface="Montserrat"/>
            </a:endParaRPr>
          </a:p>
          <a:p>
            <a:pPr marL="0" lvl="0" indent="0" algn="l" rtl="0">
              <a:lnSpc>
                <a:spcPct val="115000"/>
              </a:lnSpc>
              <a:spcBef>
                <a:spcPts val="1000"/>
              </a:spcBef>
              <a:spcAft>
                <a:spcPts val="0"/>
              </a:spcAft>
              <a:buNone/>
            </a:pPr>
            <a:r>
              <a:rPr lang="en-GB" sz="1600" b="1">
                <a:latin typeface="Montserrat"/>
                <a:ea typeface="Montserrat"/>
                <a:cs typeface="Montserrat"/>
                <a:sym typeface="Montserrat"/>
              </a:rPr>
              <a:t>Gender and Child Maltreatment:</a:t>
            </a:r>
            <a:r>
              <a:rPr lang="en-GB" sz="1600">
                <a:latin typeface="Montserrat"/>
                <a:ea typeface="Montserrat"/>
                <a:cs typeface="Montserrat"/>
                <a:sym typeface="Montserrat"/>
              </a:rPr>
              <a:t> Feminist theory recognises that child maltreatment affects both boys and girls but acknowledges that the experiences and consequences can differ based on gender. For example, there is an increased recognition of the unique vulnerabilities and challenges faced by girls who are sexually abused or exploited.</a:t>
            </a:r>
            <a:endParaRPr sz="1600">
              <a:latin typeface="Montserrat"/>
              <a:ea typeface="Montserrat"/>
              <a:cs typeface="Montserrat"/>
              <a:sym typeface="Montserrat"/>
            </a:endParaRPr>
          </a:p>
          <a:p>
            <a:pPr marL="0" lvl="0" indent="0" algn="l" rtl="0">
              <a:lnSpc>
                <a:spcPct val="115000"/>
              </a:lnSpc>
              <a:spcBef>
                <a:spcPts val="1000"/>
              </a:spcBef>
              <a:spcAft>
                <a:spcPts val="0"/>
              </a:spcAft>
              <a:buNone/>
            </a:pPr>
            <a:r>
              <a:rPr lang="en-GB" sz="1600" b="1">
                <a:latin typeface="Montserrat"/>
                <a:ea typeface="Montserrat"/>
                <a:cs typeface="Montserrat"/>
                <a:sym typeface="Montserrat"/>
              </a:rPr>
              <a:t>Patriarchy and Power Dynamics:</a:t>
            </a:r>
            <a:r>
              <a:rPr lang="en-GB" sz="1600">
                <a:latin typeface="Montserrat"/>
                <a:ea typeface="Montserrat"/>
                <a:cs typeface="Montserrat"/>
                <a:sym typeface="Montserrat"/>
              </a:rPr>
              <a:t> Feminist theory emphasises the role of patriarchy in perpetuating child maltreatment. It recognises that gender-based power imbalances within families and societies can contribute to abusive behaviours, with women and children often being the most vulnerable.</a:t>
            </a:r>
            <a:endParaRPr sz="1600">
              <a:latin typeface="Montserrat"/>
              <a:ea typeface="Montserrat"/>
              <a:cs typeface="Montserrat"/>
              <a:sym typeface="Montserrat"/>
            </a:endParaRPr>
          </a:p>
          <a:p>
            <a:pPr marL="0" lvl="0" indent="0" algn="l" rtl="0">
              <a:lnSpc>
                <a:spcPct val="115000"/>
              </a:lnSpc>
              <a:spcBef>
                <a:spcPts val="1000"/>
              </a:spcBef>
              <a:spcAft>
                <a:spcPts val="0"/>
              </a:spcAft>
              <a:buNone/>
            </a:pPr>
            <a:r>
              <a:rPr lang="en-GB" sz="1600" b="1">
                <a:latin typeface="Montserrat"/>
                <a:ea typeface="Montserrat"/>
                <a:cs typeface="Montserrat"/>
                <a:sym typeface="Montserrat"/>
              </a:rPr>
              <a:t>Intersectionality:</a:t>
            </a:r>
            <a:r>
              <a:rPr lang="en-GB" sz="1600">
                <a:latin typeface="Montserrat"/>
                <a:ea typeface="Montserrat"/>
                <a:cs typeface="Montserrat"/>
                <a:sym typeface="Montserrat"/>
              </a:rPr>
              <a:t> Feminist theory also takes into account the intersection of various identities, including race, socioeconomic status, and sexual orientation, which can exacerbate the risk of child maltreatment and affect the response to abuse. It highlights the need for an inclusive approach to address these complex issues.</a:t>
            </a:r>
            <a:endParaRPr sz="1600">
              <a:latin typeface="Montserrat"/>
              <a:ea typeface="Montserrat"/>
              <a:cs typeface="Montserrat"/>
              <a:sym typeface="Montserrat"/>
            </a:endParaRPr>
          </a:p>
          <a:p>
            <a:pPr marL="0" lvl="0" indent="0" algn="l" rtl="0">
              <a:lnSpc>
                <a:spcPct val="115000"/>
              </a:lnSpc>
              <a:spcBef>
                <a:spcPts val="1000"/>
              </a:spcBef>
              <a:spcAft>
                <a:spcPts val="0"/>
              </a:spcAft>
              <a:buNone/>
            </a:pPr>
            <a:r>
              <a:rPr lang="en-GB" sz="1600" b="1">
                <a:latin typeface="Montserrat"/>
                <a:ea typeface="Montserrat"/>
                <a:cs typeface="Montserrat"/>
                <a:sym typeface="Montserrat"/>
              </a:rPr>
              <a:t>Cultural and Societal Norms: </a:t>
            </a:r>
            <a:r>
              <a:rPr lang="en-GB" sz="1600">
                <a:latin typeface="Montserrat"/>
                <a:ea typeface="Montserrat"/>
                <a:cs typeface="Montserrat"/>
                <a:sym typeface="Montserrat"/>
              </a:rPr>
              <a:t>Feminist analysis of child maltreatment underscores the influence of cultural and societal norms that may enable or perpetuate abusive behaviours. It challenges traditional notions of family privacy and encourages a critical examination of how these norms can silence victims.</a:t>
            </a:r>
            <a:endParaRPr sz="16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1000"/>
              </a:spcAft>
              <a:buNone/>
            </a:pPr>
            <a:endParaRPr sz="1400">
              <a:latin typeface="Montserrat"/>
              <a:ea typeface="Montserrat"/>
              <a:cs typeface="Montserrat"/>
              <a:sym typeface="Montserra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240"/>
        <p:cNvGrpSpPr/>
        <p:nvPr/>
      </p:nvGrpSpPr>
      <p:grpSpPr>
        <a:xfrm>
          <a:off x="0" y="0"/>
          <a:ext cx="0" cy="0"/>
          <a:chOff x="0" y="0"/>
          <a:chExt cx="0" cy="0"/>
        </a:xfrm>
      </p:grpSpPr>
      <p:sp>
        <p:nvSpPr>
          <p:cNvPr id="241" name="Google Shape;241;p31"/>
          <p:cNvSpPr txBox="1">
            <a:spLocks noGrp="1"/>
          </p:cNvSpPr>
          <p:nvPr>
            <p:ph type="ctrTitle"/>
          </p:nvPr>
        </p:nvSpPr>
        <p:spPr>
          <a:xfrm>
            <a:off x="297000" y="274275"/>
            <a:ext cx="11598000" cy="91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Feminist Theory</a:t>
            </a:r>
            <a:endParaRPr sz="5610">
              <a:latin typeface="Montserrat Medium"/>
              <a:ea typeface="Montserrat Medium"/>
              <a:cs typeface="Montserrat Medium"/>
              <a:sym typeface="Montserrat Medium"/>
            </a:endParaRPr>
          </a:p>
        </p:txBody>
      </p:sp>
      <p:sp>
        <p:nvSpPr>
          <p:cNvPr id="243" name="Google Shape;243;p31"/>
          <p:cNvSpPr txBox="1">
            <a:spLocks noGrp="1"/>
          </p:cNvSpPr>
          <p:nvPr>
            <p:ph type="ctrTitle"/>
          </p:nvPr>
        </p:nvSpPr>
        <p:spPr>
          <a:xfrm>
            <a:off x="297000" y="1329525"/>
            <a:ext cx="11598000" cy="53127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550" b="1">
                <a:latin typeface="Montserrat"/>
                <a:ea typeface="Montserrat"/>
                <a:cs typeface="Montserrat"/>
                <a:sym typeface="Montserrat"/>
              </a:rPr>
              <a:t>Victim-Blaming and Stigmatization: </a:t>
            </a:r>
            <a:r>
              <a:rPr lang="en-GB" sz="1550">
                <a:latin typeface="Montserrat"/>
                <a:ea typeface="Montserrat"/>
                <a:cs typeface="Montserrat"/>
                <a:sym typeface="Montserrat"/>
              </a:rPr>
              <a:t>Feminist theory highlights the tendency to blame victims of child maltreatment, particularly women, for not protecting their children or for not leaving abusive situations. It emphasises the importance of shifting the focus from blaming victims to holding perpetrators accountable.</a:t>
            </a:r>
            <a:endParaRPr sz="1550">
              <a:latin typeface="Montserrat"/>
              <a:ea typeface="Montserrat"/>
              <a:cs typeface="Montserrat"/>
              <a:sym typeface="Montserrat"/>
            </a:endParaRPr>
          </a:p>
          <a:p>
            <a:pPr marL="0" lvl="0" indent="0" algn="l" rtl="0">
              <a:lnSpc>
                <a:spcPct val="115000"/>
              </a:lnSpc>
              <a:spcBef>
                <a:spcPts val="1000"/>
              </a:spcBef>
              <a:spcAft>
                <a:spcPts val="0"/>
              </a:spcAft>
              <a:buNone/>
            </a:pPr>
            <a:r>
              <a:rPr lang="en-GB" sz="1550" b="1">
                <a:latin typeface="Montserrat"/>
                <a:ea typeface="Montserrat"/>
                <a:cs typeface="Montserrat"/>
                <a:sym typeface="Montserrat"/>
              </a:rPr>
              <a:t>Child Protective Services and Family Courts: </a:t>
            </a:r>
            <a:r>
              <a:rPr lang="en-GB" sz="1550">
                <a:latin typeface="Montserrat"/>
                <a:ea typeface="Montserrat"/>
                <a:cs typeface="Montserrat"/>
                <a:sym typeface="Montserrat"/>
              </a:rPr>
              <a:t>Feminist perspectives have critiqued the child protection and family court systems, arguing that they sometimes fail to adequately protect children due to gender biases and stereotypes. They call for reform to make these systems more responsive to the needs of children and protective parents.</a:t>
            </a:r>
            <a:endParaRPr sz="1550">
              <a:latin typeface="Montserrat"/>
              <a:ea typeface="Montserrat"/>
              <a:cs typeface="Montserrat"/>
              <a:sym typeface="Montserrat"/>
            </a:endParaRPr>
          </a:p>
          <a:p>
            <a:pPr marL="0" lvl="0" indent="0" algn="l" rtl="0">
              <a:lnSpc>
                <a:spcPct val="115000"/>
              </a:lnSpc>
              <a:spcBef>
                <a:spcPts val="1000"/>
              </a:spcBef>
              <a:spcAft>
                <a:spcPts val="0"/>
              </a:spcAft>
              <a:buNone/>
            </a:pPr>
            <a:r>
              <a:rPr lang="en-GB" sz="1550" b="1">
                <a:latin typeface="Montserrat"/>
                <a:ea typeface="Montserrat"/>
                <a:cs typeface="Montserrat"/>
                <a:sym typeface="Montserrat"/>
              </a:rPr>
              <a:t>Economic Empowerment: </a:t>
            </a:r>
            <a:r>
              <a:rPr lang="en-GB" sz="1550">
                <a:latin typeface="Montserrat"/>
                <a:ea typeface="Montserrat"/>
                <a:cs typeface="Montserrat"/>
                <a:sym typeface="Montserrat"/>
              </a:rPr>
              <a:t>Feminist theory recognises the importance of economic empowerment for women as a means to reduce their vulnerability to abusive relationships and to provide better care for their children.</a:t>
            </a:r>
            <a:endParaRPr sz="1550">
              <a:latin typeface="Montserrat"/>
              <a:ea typeface="Montserrat"/>
              <a:cs typeface="Montserrat"/>
              <a:sym typeface="Montserrat"/>
            </a:endParaRPr>
          </a:p>
          <a:p>
            <a:pPr marL="0" lvl="0" indent="0" algn="l" rtl="0">
              <a:lnSpc>
                <a:spcPct val="115000"/>
              </a:lnSpc>
              <a:spcBef>
                <a:spcPts val="1000"/>
              </a:spcBef>
              <a:spcAft>
                <a:spcPts val="0"/>
              </a:spcAft>
              <a:buNone/>
            </a:pPr>
            <a:r>
              <a:rPr lang="en-GB" sz="1550" b="1">
                <a:latin typeface="Montserrat"/>
                <a:ea typeface="Montserrat"/>
                <a:cs typeface="Montserrat"/>
                <a:sym typeface="Montserrat"/>
              </a:rPr>
              <a:t>Prevention and Intervention:</a:t>
            </a:r>
            <a:r>
              <a:rPr lang="en-GB" sz="1550">
                <a:latin typeface="Montserrat"/>
                <a:ea typeface="Montserrat"/>
                <a:cs typeface="Montserrat"/>
                <a:sym typeface="Montserrat"/>
              </a:rPr>
              <a:t> Feminist perspectives on child maltreatment emphasise the need for comprehensive prevention and intervention programs that address the gendered nature of abuse and promote gender equality.</a:t>
            </a:r>
            <a:endParaRPr sz="1550">
              <a:latin typeface="Montserrat"/>
              <a:ea typeface="Montserrat"/>
              <a:cs typeface="Montserrat"/>
              <a:sym typeface="Montserrat"/>
            </a:endParaRPr>
          </a:p>
          <a:p>
            <a:pPr marL="0" lvl="0" indent="0" algn="l" rtl="0">
              <a:lnSpc>
                <a:spcPct val="115000"/>
              </a:lnSpc>
              <a:spcBef>
                <a:spcPts val="1000"/>
              </a:spcBef>
              <a:spcAft>
                <a:spcPts val="0"/>
              </a:spcAft>
              <a:buNone/>
            </a:pPr>
            <a:r>
              <a:rPr lang="en-GB" sz="1550" b="1">
                <a:latin typeface="Montserrat"/>
                <a:ea typeface="Montserrat"/>
                <a:cs typeface="Montserrat"/>
                <a:sym typeface="Montserrat"/>
              </a:rPr>
              <a:t>Legal and Policy Reforms:</a:t>
            </a:r>
            <a:r>
              <a:rPr lang="en-GB" sz="1550">
                <a:latin typeface="Montserrat"/>
                <a:ea typeface="Montserrat"/>
                <a:cs typeface="Montserrat"/>
                <a:sym typeface="Montserrat"/>
              </a:rPr>
              <a:t> Feminist theorists often advocate for legal and policy reforms to better protect children and victims of child maltreatment. These reforms may include changes in child custody laws, domestic violence legislation, and family court practices.</a:t>
            </a:r>
            <a:endParaRPr sz="1550">
              <a:latin typeface="Montserrat"/>
              <a:ea typeface="Montserrat"/>
              <a:cs typeface="Montserrat"/>
              <a:sym typeface="Montserrat"/>
            </a:endParaRPr>
          </a:p>
          <a:p>
            <a:pPr marL="0" lvl="0" indent="0" algn="l" rtl="0">
              <a:lnSpc>
                <a:spcPct val="115000"/>
              </a:lnSpc>
              <a:spcBef>
                <a:spcPts val="1000"/>
              </a:spcBef>
              <a:spcAft>
                <a:spcPts val="0"/>
              </a:spcAft>
              <a:buNone/>
            </a:pPr>
            <a:r>
              <a:rPr lang="en-GB" sz="1550" b="1">
                <a:latin typeface="Montserrat"/>
                <a:ea typeface="Montserrat"/>
                <a:cs typeface="Montserrat"/>
                <a:sym typeface="Montserrat"/>
              </a:rPr>
              <a:t>Support and Resources: </a:t>
            </a:r>
            <a:r>
              <a:rPr lang="en-GB" sz="1550">
                <a:latin typeface="Montserrat"/>
                <a:ea typeface="Montserrat"/>
                <a:cs typeface="Montserrat"/>
                <a:sym typeface="Montserrat"/>
              </a:rPr>
              <a:t>Feminist theory stresses the importance of providing support and resources for victims of child maltreatment, including counselling, legal assistance, and access to shelters and social services.</a:t>
            </a:r>
            <a:endParaRPr sz="155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1000"/>
              </a:spcAft>
              <a:buNone/>
            </a:pPr>
            <a:endParaRPr sz="1400">
              <a:latin typeface="Montserrat"/>
              <a:ea typeface="Montserrat"/>
              <a:cs typeface="Montserrat"/>
              <a:sym typeface="Montserra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alphaModFix amt="34000"/>
          </a:blip>
          <a:stretch>
            <a:fillRect/>
          </a:stretch>
        </a:blipFill>
        <a:effectLst/>
      </p:bgPr>
    </p:bg>
    <p:spTree>
      <p:nvGrpSpPr>
        <p:cNvPr id="1" name="Shape 248"/>
        <p:cNvGrpSpPr/>
        <p:nvPr/>
      </p:nvGrpSpPr>
      <p:grpSpPr>
        <a:xfrm>
          <a:off x="0" y="0"/>
          <a:ext cx="0" cy="0"/>
          <a:chOff x="0" y="0"/>
          <a:chExt cx="0" cy="0"/>
        </a:xfrm>
      </p:grpSpPr>
      <p:sp>
        <p:nvSpPr>
          <p:cNvPr id="249" name="Google Shape;249;p32"/>
          <p:cNvSpPr txBox="1">
            <a:spLocks noGrp="1"/>
          </p:cNvSpPr>
          <p:nvPr>
            <p:ph type="ctrTitle"/>
          </p:nvPr>
        </p:nvSpPr>
        <p:spPr>
          <a:xfrm>
            <a:off x="297000" y="274275"/>
            <a:ext cx="11598000" cy="9180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5400"/>
              <a:buFont typeface="Arial"/>
              <a:buNone/>
            </a:pPr>
            <a:r>
              <a:rPr lang="en-GB" sz="5610">
                <a:latin typeface="Montserrat Medium"/>
                <a:ea typeface="Montserrat Medium"/>
                <a:cs typeface="Montserrat Medium"/>
                <a:sym typeface="Montserrat Medium"/>
              </a:rPr>
              <a:t>Family Dysfunctional Theory</a:t>
            </a:r>
            <a:endParaRPr sz="5610">
              <a:latin typeface="Montserrat Medium"/>
              <a:ea typeface="Montserrat Medium"/>
              <a:cs typeface="Montserrat Medium"/>
              <a:sym typeface="Montserrat Medium"/>
            </a:endParaRPr>
          </a:p>
        </p:txBody>
      </p:sp>
      <p:sp>
        <p:nvSpPr>
          <p:cNvPr id="251" name="Google Shape;251;p32"/>
          <p:cNvSpPr txBox="1">
            <a:spLocks noGrp="1"/>
          </p:cNvSpPr>
          <p:nvPr>
            <p:ph type="ctrTitle"/>
          </p:nvPr>
        </p:nvSpPr>
        <p:spPr>
          <a:xfrm>
            <a:off x="305389" y="1329525"/>
            <a:ext cx="11598000" cy="53127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45700" rIns="91425" bIns="45700" anchor="t" anchorCtr="0">
            <a:noAutofit/>
          </a:bodyPr>
          <a:lstStyle/>
          <a:p>
            <a:pPr marL="0" lvl="0" indent="0" algn="l" rtl="0">
              <a:lnSpc>
                <a:spcPct val="115000"/>
              </a:lnSpc>
              <a:spcBef>
                <a:spcPts val="0"/>
              </a:spcBef>
              <a:spcAft>
                <a:spcPts val="0"/>
              </a:spcAft>
              <a:buNone/>
            </a:pPr>
            <a:r>
              <a:rPr lang="en-GB" sz="1450">
                <a:latin typeface="Montserrat"/>
                <a:ea typeface="Montserrat"/>
                <a:cs typeface="Montserrat"/>
                <a:sym typeface="Montserrat"/>
              </a:rPr>
              <a:t>The Family Dysfunction Theory is a psychological and sociological framework that seeks to understand and explain the relationship between family dynamics and child maltreatment. </a:t>
            </a:r>
            <a:endParaRPr sz="1450">
              <a:latin typeface="Montserrat"/>
              <a:ea typeface="Montserrat"/>
              <a:cs typeface="Montserrat"/>
              <a:sym typeface="Montserrat"/>
            </a:endParaRPr>
          </a:p>
          <a:p>
            <a:pPr marL="0" lvl="0" indent="0" algn="l" rtl="0">
              <a:lnSpc>
                <a:spcPct val="115000"/>
              </a:lnSpc>
              <a:spcBef>
                <a:spcPts val="1000"/>
              </a:spcBef>
              <a:spcAft>
                <a:spcPts val="0"/>
              </a:spcAft>
              <a:buNone/>
            </a:pPr>
            <a:r>
              <a:rPr lang="en-GB" sz="1450">
                <a:latin typeface="Montserrat"/>
                <a:ea typeface="Montserrat"/>
                <a:cs typeface="Montserrat"/>
                <a:sym typeface="Montserrat"/>
              </a:rPr>
              <a:t>This theory suggests that the way a family functions and the interactions among its members can contribute to child abuse and neglect. </a:t>
            </a:r>
            <a:endParaRPr sz="1450">
              <a:latin typeface="Montserrat"/>
              <a:ea typeface="Montserrat"/>
              <a:cs typeface="Montserrat"/>
              <a:sym typeface="Montserrat"/>
            </a:endParaRPr>
          </a:p>
          <a:p>
            <a:pPr marL="0" lvl="0" indent="0" algn="l" rtl="0">
              <a:lnSpc>
                <a:spcPct val="115000"/>
              </a:lnSpc>
              <a:spcBef>
                <a:spcPts val="1000"/>
              </a:spcBef>
              <a:spcAft>
                <a:spcPts val="0"/>
              </a:spcAft>
              <a:buNone/>
            </a:pPr>
            <a:r>
              <a:rPr lang="en-GB" sz="1450">
                <a:latin typeface="Montserrat"/>
                <a:ea typeface="Montserrat"/>
                <a:cs typeface="Montserrat"/>
                <a:sym typeface="Montserrat"/>
              </a:rPr>
              <a:t>It is important to note that family dysfunction is just one of many factors that can lead to child maltreatment, and it often interacts with other variables.</a:t>
            </a:r>
            <a:endParaRPr sz="1450">
              <a:latin typeface="Montserrat"/>
              <a:ea typeface="Montserrat"/>
              <a:cs typeface="Montserrat"/>
              <a:sym typeface="Montserrat"/>
            </a:endParaRPr>
          </a:p>
          <a:p>
            <a:pPr marL="0" lvl="0" indent="0" algn="l" rtl="0">
              <a:lnSpc>
                <a:spcPct val="115000"/>
              </a:lnSpc>
              <a:spcBef>
                <a:spcPts val="1000"/>
              </a:spcBef>
              <a:spcAft>
                <a:spcPts val="0"/>
              </a:spcAft>
              <a:buNone/>
            </a:pPr>
            <a:r>
              <a:rPr lang="en-GB" sz="1450">
                <a:latin typeface="Montserrat"/>
                <a:ea typeface="Montserrat"/>
                <a:cs typeface="Montserrat"/>
                <a:sym typeface="Montserrat"/>
              </a:rPr>
              <a:t>Family dysfunction refers to problems or dysfunctions within a family that disrupt its normal functioning. This can include various issues such as poor communication, conflict, substance abuse, domestic violence, mental illness, and a lack of parental bonding or support. Family dysfunction can create an environment where child maltreatment is more likely to occur.</a:t>
            </a:r>
            <a:endParaRPr sz="1450">
              <a:latin typeface="Montserrat"/>
              <a:ea typeface="Montserrat"/>
              <a:cs typeface="Montserrat"/>
              <a:sym typeface="Montserrat"/>
            </a:endParaRPr>
          </a:p>
          <a:p>
            <a:pPr marL="0" lvl="0" indent="0" algn="l" rtl="0">
              <a:lnSpc>
                <a:spcPct val="115000"/>
              </a:lnSpc>
              <a:spcBef>
                <a:spcPts val="1000"/>
              </a:spcBef>
              <a:spcAft>
                <a:spcPts val="0"/>
              </a:spcAft>
              <a:buNone/>
            </a:pPr>
            <a:r>
              <a:rPr lang="en-GB" sz="1450">
                <a:latin typeface="Montserrat"/>
                <a:ea typeface="Montserrat"/>
                <a:cs typeface="Montserrat"/>
                <a:sym typeface="Montserrat"/>
              </a:rPr>
              <a:t>Family dysfunction theory identifies several risk factors within the family that can lead to child maltreatment, including:</a:t>
            </a:r>
            <a:endParaRPr sz="1450">
              <a:latin typeface="Montserrat"/>
              <a:ea typeface="Montserrat"/>
              <a:cs typeface="Montserrat"/>
              <a:sym typeface="Montserrat"/>
            </a:endParaRPr>
          </a:p>
          <a:p>
            <a:pPr marL="457200" lvl="0" indent="-320675" algn="l" rtl="0">
              <a:lnSpc>
                <a:spcPct val="115000"/>
              </a:lnSpc>
              <a:spcBef>
                <a:spcPts val="1000"/>
              </a:spcBef>
              <a:spcAft>
                <a:spcPts val="0"/>
              </a:spcAft>
              <a:buSzPts val="1450"/>
              <a:buFont typeface="Montserrat"/>
              <a:buChar char="●"/>
            </a:pPr>
            <a:r>
              <a:rPr lang="en-GB" sz="1450">
                <a:latin typeface="Montserrat"/>
                <a:ea typeface="Montserrat"/>
                <a:cs typeface="Montserrat"/>
                <a:sym typeface="Montserrat"/>
              </a:rPr>
              <a:t>Lack of parental nurturing and emotional support.</a:t>
            </a:r>
            <a:endParaRPr sz="1450">
              <a:latin typeface="Montserrat"/>
              <a:ea typeface="Montserrat"/>
              <a:cs typeface="Montserrat"/>
              <a:sym typeface="Montserrat"/>
            </a:endParaRPr>
          </a:p>
          <a:p>
            <a:pPr marL="457200" lvl="0" indent="-320675" algn="l" rtl="0">
              <a:lnSpc>
                <a:spcPct val="115000"/>
              </a:lnSpc>
              <a:spcBef>
                <a:spcPts val="0"/>
              </a:spcBef>
              <a:spcAft>
                <a:spcPts val="0"/>
              </a:spcAft>
              <a:buSzPts val="1450"/>
              <a:buFont typeface="Montserrat"/>
              <a:buChar char="●"/>
            </a:pPr>
            <a:r>
              <a:rPr lang="en-GB" sz="1450">
                <a:latin typeface="Montserrat"/>
                <a:ea typeface="Montserrat"/>
                <a:cs typeface="Montserrat"/>
                <a:sym typeface="Montserrat"/>
              </a:rPr>
              <a:t>Parental substance abuse or addiction.</a:t>
            </a:r>
            <a:endParaRPr sz="1450">
              <a:latin typeface="Montserrat"/>
              <a:ea typeface="Montserrat"/>
              <a:cs typeface="Montserrat"/>
              <a:sym typeface="Montserrat"/>
            </a:endParaRPr>
          </a:p>
          <a:p>
            <a:pPr marL="457200" lvl="0" indent="-320675" algn="l" rtl="0">
              <a:lnSpc>
                <a:spcPct val="115000"/>
              </a:lnSpc>
              <a:spcBef>
                <a:spcPts val="0"/>
              </a:spcBef>
              <a:spcAft>
                <a:spcPts val="0"/>
              </a:spcAft>
              <a:buSzPts val="1450"/>
              <a:buFont typeface="Montserrat"/>
              <a:buChar char="●"/>
            </a:pPr>
            <a:r>
              <a:rPr lang="en-GB" sz="1450">
                <a:latin typeface="Montserrat"/>
                <a:ea typeface="Montserrat"/>
                <a:cs typeface="Montserrat"/>
                <a:sym typeface="Montserrat"/>
              </a:rPr>
              <a:t>Domestic violence or conflicts within the family.</a:t>
            </a:r>
            <a:endParaRPr sz="1450">
              <a:latin typeface="Montserrat"/>
              <a:ea typeface="Montserrat"/>
              <a:cs typeface="Montserrat"/>
              <a:sym typeface="Montserrat"/>
            </a:endParaRPr>
          </a:p>
          <a:p>
            <a:pPr marL="457200" lvl="0" indent="-320675" algn="l" rtl="0">
              <a:lnSpc>
                <a:spcPct val="115000"/>
              </a:lnSpc>
              <a:spcBef>
                <a:spcPts val="0"/>
              </a:spcBef>
              <a:spcAft>
                <a:spcPts val="0"/>
              </a:spcAft>
              <a:buSzPts val="1450"/>
              <a:buFont typeface="Montserrat"/>
              <a:buChar char="●"/>
            </a:pPr>
            <a:r>
              <a:rPr lang="en-GB" sz="1450">
                <a:latin typeface="Montserrat"/>
                <a:ea typeface="Montserrat"/>
                <a:cs typeface="Montserrat"/>
                <a:sym typeface="Montserrat"/>
              </a:rPr>
              <a:t>Parental mental health issues or personality disorders.</a:t>
            </a:r>
            <a:endParaRPr sz="1450">
              <a:latin typeface="Montserrat"/>
              <a:ea typeface="Montserrat"/>
              <a:cs typeface="Montserrat"/>
              <a:sym typeface="Montserrat"/>
            </a:endParaRPr>
          </a:p>
          <a:p>
            <a:pPr marL="457200" lvl="0" indent="-320675" algn="l" rtl="0">
              <a:lnSpc>
                <a:spcPct val="115000"/>
              </a:lnSpc>
              <a:spcBef>
                <a:spcPts val="0"/>
              </a:spcBef>
              <a:spcAft>
                <a:spcPts val="0"/>
              </a:spcAft>
              <a:buSzPts val="1450"/>
              <a:buFont typeface="Montserrat"/>
              <a:buChar char="●"/>
            </a:pPr>
            <a:r>
              <a:rPr lang="en-GB" sz="1450">
                <a:latin typeface="Montserrat"/>
                <a:ea typeface="Montserrat"/>
                <a:cs typeface="Montserrat"/>
                <a:sym typeface="Montserrat"/>
              </a:rPr>
              <a:t>Inadequate parenting skills and knowledge.</a:t>
            </a:r>
            <a:endParaRPr sz="1450">
              <a:latin typeface="Montserrat"/>
              <a:ea typeface="Montserrat"/>
              <a:cs typeface="Montserrat"/>
              <a:sym typeface="Montserrat"/>
            </a:endParaRPr>
          </a:p>
          <a:p>
            <a:pPr marL="457200" lvl="0" indent="-320675" algn="l" rtl="0">
              <a:lnSpc>
                <a:spcPct val="115000"/>
              </a:lnSpc>
              <a:spcBef>
                <a:spcPts val="0"/>
              </a:spcBef>
              <a:spcAft>
                <a:spcPts val="0"/>
              </a:spcAft>
              <a:buSzPts val="1450"/>
              <a:buFont typeface="Montserrat"/>
              <a:buChar char="●"/>
            </a:pPr>
            <a:r>
              <a:rPr lang="en-GB" sz="1450">
                <a:latin typeface="Montserrat"/>
                <a:ea typeface="Montserrat"/>
                <a:cs typeface="Montserrat"/>
                <a:sym typeface="Montserrat"/>
              </a:rPr>
              <a:t>Economic stress and poverty.</a:t>
            </a:r>
            <a:endParaRPr sz="1450">
              <a:latin typeface="Montserrat"/>
              <a:ea typeface="Montserrat"/>
              <a:cs typeface="Montserrat"/>
              <a:sym typeface="Montserrat"/>
            </a:endParaRPr>
          </a:p>
          <a:p>
            <a:pPr marL="457200" lvl="0" indent="-320675" algn="l" rtl="0">
              <a:lnSpc>
                <a:spcPct val="115000"/>
              </a:lnSpc>
              <a:spcBef>
                <a:spcPts val="0"/>
              </a:spcBef>
              <a:spcAft>
                <a:spcPts val="0"/>
              </a:spcAft>
              <a:buSzPts val="1450"/>
              <a:buFont typeface="Montserrat"/>
              <a:buChar char="●"/>
            </a:pPr>
            <a:r>
              <a:rPr lang="en-GB" sz="1450">
                <a:latin typeface="Montserrat"/>
                <a:ea typeface="Montserrat"/>
                <a:cs typeface="Montserrat"/>
                <a:sym typeface="Montserrat"/>
              </a:rPr>
              <a:t>Social isolation or lack of a support network.</a:t>
            </a:r>
            <a:endParaRPr sz="1450">
              <a:latin typeface="Montserrat"/>
              <a:ea typeface="Montserrat"/>
              <a:cs typeface="Montserrat"/>
              <a:sym typeface="Montserrat"/>
            </a:endParaRPr>
          </a:p>
          <a:p>
            <a:pPr marL="0" lvl="0" indent="0" algn="l" rtl="0">
              <a:lnSpc>
                <a:spcPct val="115000"/>
              </a:lnSpc>
              <a:spcBef>
                <a:spcPts val="1000"/>
              </a:spcBef>
              <a:spcAft>
                <a:spcPts val="0"/>
              </a:spcAft>
              <a:buNone/>
            </a:pPr>
            <a:endParaRPr sz="1400">
              <a:latin typeface="Montserrat"/>
              <a:ea typeface="Montserrat"/>
              <a:cs typeface="Montserrat"/>
              <a:sym typeface="Montserrat"/>
            </a:endParaRPr>
          </a:p>
          <a:p>
            <a:pPr marL="0" lvl="0" indent="0" algn="l" rtl="0">
              <a:lnSpc>
                <a:spcPct val="115000"/>
              </a:lnSpc>
              <a:spcBef>
                <a:spcPts val="1000"/>
              </a:spcBef>
              <a:spcAft>
                <a:spcPts val="1000"/>
              </a:spcAft>
              <a:buClr>
                <a:schemeClr val="dk1"/>
              </a:buClr>
              <a:buSzPts val="1100"/>
              <a:buFont typeface="Arial"/>
              <a:buNone/>
            </a:pPr>
            <a:endParaRPr sz="1400">
              <a:latin typeface="Montserrat"/>
              <a:ea typeface="Montserrat"/>
              <a:cs typeface="Montserrat"/>
              <a:sym typeface="Montserrat"/>
            </a:endParaRPr>
          </a:p>
        </p:txBody>
      </p:sp>
      <p:sp>
        <p:nvSpPr>
          <p:cNvPr id="252" name="Google Shape;252;p32"/>
          <p:cNvSpPr txBox="1"/>
          <p:nvPr/>
        </p:nvSpPr>
        <p:spPr>
          <a:xfrm>
            <a:off x="6707875" y="5024975"/>
            <a:ext cx="4962900" cy="1412700"/>
          </a:xfrm>
          <a:prstGeom prst="rect">
            <a:avLst/>
          </a:prstGeom>
          <a:solidFill>
            <a:srgbClr val="FFCCCC">
              <a:alpha val="43530"/>
            </a:srgbClr>
          </a:solidFill>
          <a:ln w="19050"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a:solidFill>
                  <a:schemeClr val="dk1"/>
                </a:solidFill>
                <a:latin typeface="Montserrat"/>
                <a:ea typeface="Montserrat"/>
                <a:cs typeface="Montserrat"/>
                <a:sym typeface="Montserrat"/>
              </a:rPr>
              <a:t>Family Dysfunction Theory often describes a cycle of abuse, where individuals who were maltreated as children may perpetuate the same behaviours as parents. This cycle can continue across generations unless intervention and support are provided.</a:t>
            </a:r>
            <a:endParaRPr>
              <a:solidFill>
                <a:schemeClr val="dk1"/>
              </a:solidFill>
              <a:latin typeface="Montserrat"/>
              <a:ea typeface="Montserrat"/>
              <a:cs typeface="Montserrat"/>
              <a:sym typeface="Montserrat"/>
            </a:endParaRPr>
          </a:p>
          <a:p>
            <a:pPr marL="0" lvl="0" indent="0" algn="l" rtl="0">
              <a:spcBef>
                <a:spcPts val="1000"/>
              </a:spcBef>
              <a:spcAft>
                <a:spcPts val="0"/>
              </a:spcAft>
              <a:buNone/>
            </a:pPr>
            <a:endParaRPr>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3057</Words>
  <Application>Microsoft Office PowerPoint</Application>
  <PresentationFormat>Widescreen</PresentationFormat>
  <Paragraphs>171</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Montserrat</vt:lpstr>
      <vt:lpstr>Montserrat Medium</vt:lpstr>
      <vt:lpstr>Arial</vt:lpstr>
      <vt:lpstr>Calibri</vt:lpstr>
      <vt:lpstr>Office Theme</vt:lpstr>
      <vt:lpstr>Safeguarding Lecture 5</vt:lpstr>
      <vt:lpstr>Objectives</vt:lpstr>
      <vt:lpstr>Starter</vt:lpstr>
      <vt:lpstr>Looking into the Criminal Mind</vt:lpstr>
      <vt:lpstr>Theories of Child Maltreatment</vt:lpstr>
      <vt:lpstr>Things to consider….</vt:lpstr>
      <vt:lpstr>Attachment Theory</vt:lpstr>
      <vt:lpstr>Attachment Theory</vt:lpstr>
      <vt:lpstr>Social Learning Theory and the Intergenerational Transmission</vt:lpstr>
      <vt:lpstr>Social Learning Theory and the Intergenerational Transmission</vt:lpstr>
      <vt:lpstr>General Strain Theory</vt:lpstr>
      <vt:lpstr>General Strain Theory</vt:lpstr>
      <vt:lpstr>Self Control Theory</vt:lpstr>
      <vt:lpstr>Self Control Theory</vt:lpstr>
      <vt:lpstr>Resnick’s Filicide Typology</vt:lpstr>
      <vt:lpstr>Resnick’s Filicide Typology</vt:lpstr>
      <vt:lpstr>Three Factor Theory</vt:lpstr>
      <vt:lpstr>Feminist Theory</vt:lpstr>
      <vt:lpstr>Feminist Theory</vt:lpstr>
      <vt:lpstr>Family Dysfunctional Theory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Bee B</cp:lastModifiedBy>
  <cp:revision>1</cp:revision>
  <dcterms:modified xsi:type="dcterms:W3CDTF">2024-07-01T16:28:26Z</dcterms:modified>
</cp:coreProperties>
</file>