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37"/>
  </p:notesMasterIdLst>
  <p:sldIdLst>
    <p:sldId id="256" r:id="rId2"/>
    <p:sldId id="257" r:id="rId3"/>
    <p:sldId id="289" r:id="rId4"/>
    <p:sldId id="290" r:id="rId5"/>
    <p:sldId id="258" r:id="rId6"/>
    <p:sldId id="259" r:id="rId7"/>
    <p:sldId id="265" r:id="rId8"/>
    <p:sldId id="291" r:id="rId9"/>
    <p:sldId id="282" r:id="rId10"/>
    <p:sldId id="260" r:id="rId11"/>
    <p:sldId id="261" r:id="rId12"/>
    <p:sldId id="286" r:id="rId13"/>
    <p:sldId id="262" r:id="rId14"/>
    <p:sldId id="263" r:id="rId15"/>
    <p:sldId id="264" r:id="rId16"/>
    <p:sldId id="287" r:id="rId17"/>
    <p:sldId id="272" r:id="rId18"/>
    <p:sldId id="270" r:id="rId19"/>
    <p:sldId id="266" r:id="rId20"/>
    <p:sldId id="267" r:id="rId21"/>
    <p:sldId id="268" r:id="rId22"/>
    <p:sldId id="269" r:id="rId23"/>
    <p:sldId id="273" r:id="rId24"/>
    <p:sldId id="274" r:id="rId25"/>
    <p:sldId id="275" r:id="rId26"/>
    <p:sldId id="276" r:id="rId27"/>
    <p:sldId id="277" r:id="rId28"/>
    <p:sldId id="278" r:id="rId29"/>
    <p:sldId id="279" r:id="rId30"/>
    <p:sldId id="288" r:id="rId31"/>
    <p:sldId id="280" r:id="rId32"/>
    <p:sldId id="281" r:id="rId33"/>
    <p:sldId id="283" r:id="rId34"/>
    <p:sldId id="284" r:id="rId35"/>
    <p:sldId id="285" r:id="rId36"/>
  </p:sldIdLst>
  <p:sldSz cx="12192000" cy="6858000"/>
  <p:notesSz cx="6858000" cy="9144000"/>
  <p:embeddedFontLst>
    <p:embeddedFont>
      <p:font typeface="Poppins" panose="00000500000000000000" pitchFamily="2"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2" roundtripDataSignature="AMtx7mhNCh9wb7hCXllhFZZaqACqn7WH5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C70932-4351-6D70-C76F-F9A78F4B2D23}" v="154" dt="2025-11-12T18:23:50.666"/>
    <p1510:client id="{D4CFC572-B6B9-3192-508B-38F908146E3B}" v="73" dt="2025-11-13T19:42:09.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customschemas.google.com/relationships/presentationmetadata" Target="metadata"/><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D4CFC572-B6B9-3192-508B-38F908146E3B}"/>
    <pc:docChg chg="addSld delSld modSld sldOrd">
      <pc:chgData name="Justin Evans" userId="S::j.d.evans@uwtsd.ac.uk::2ee3c1af-825e-450d-8b1e-d59252291e99" providerId="AD" clId="Web-{D4CFC572-B6B9-3192-508B-38F908146E3B}" dt="2025-11-13T19:42:08.611" v="92" actId="20577"/>
      <pc:docMkLst>
        <pc:docMk/>
      </pc:docMkLst>
      <pc:sldChg chg="modSp">
        <pc:chgData name="Justin Evans" userId="S::j.d.evans@uwtsd.ac.uk::2ee3c1af-825e-450d-8b1e-d59252291e99" providerId="AD" clId="Web-{D4CFC572-B6B9-3192-508B-38F908146E3B}" dt="2025-11-13T19:32:33.501" v="25" actId="20577"/>
        <pc:sldMkLst>
          <pc:docMk/>
          <pc:sldMk cId="0" sldId="256"/>
        </pc:sldMkLst>
        <pc:spChg chg="mod">
          <ac:chgData name="Justin Evans" userId="S::j.d.evans@uwtsd.ac.uk::2ee3c1af-825e-450d-8b1e-d59252291e99" providerId="AD" clId="Web-{D4CFC572-B6B9-3192-508B-38F908146E3B}" dt="2025-11-13T19:32:33.501" v="25" actId="20577"/>
          <ac:spMkLst>
            <pc:docMk/>
            <pc:sldMk cId="0" sldId="256"/>
            <ac:spMk id="91" creationId="{00000000-0000-0000-0000-000000000000}"/>
          </ac:spMkLst>
        </pc:spChg>
      </pc:sldChg>
      <pc:sldChg chg="add">
        <pc:chgData name="Justin Evans" userId="S::j.d.evans@uwtsd.ac.uk::2ee3c1af-825e-450d-8b1e-d59252291e99" providerId="AD" clId="Web-{D4CFC572-B6B9-3192-508B-38F908146E3B}" dt="2025-11-13T19:34:07.863" v="28"/>
        <pc:sldMkLst>
          <pc:docMk/>
          <pc:sldMk cId="0" sldId="265"/>
        </pc:sldMkLst>
      </pc:sldChg>
      <pc:sldChg chg="ord">
        <pc:chgData name="Justin Evans" userId="S::j.d.evans@uwtsd.ac.uk::2ee3c1af-825e-450d-8b1e-d59252291e99" providerId="AD" clId="Web-{D4CFC572-B6B9-3192-508B-38F908146E3B}" dt="2025-11-13T19:40:03.544" v="35"/>
        <pc:sldMkLst>
          <pc:docMk/>
          <pc:sldMk cId="0" sldId="270"/>
        </pc:sldMkLst>
      </pc:sldChg>
      <pc:sldChg chg="del">
        <pc:chgData name="Justin Evans" userId="S::j.d.evans@uwtsd.ac.uk::2ee3c1af-825e-450d-8b1e-d59252291e99" providerId="AD" clId="Web-{D4CFC572-B6B9-3192-508B-38F908146E3B}" dt="2025-11-13T19:38:05.727" v="31"/>
        <pc:sldMkLst>
          <pc:docMk/>
          <pc:sldMk cId="0" sldId="271"/>
        </pc:sldMkLst>
      </pc:sldChg>
      <pc:sldChg chg="ord">
        <pc:chgData name="Justin Evans" userId="S::j.d.evans@uwtsd.ac.uk::2ee3c1af-825e-450d-8b1e-d59252291e99" providerId="AD" clId="Web-{D4CFC572-B6B9-3192-508B-38F908146E3B}" dt="2025-11-13T19:37:55.758" v="30"/>
        <pc:sldMkLst>
          <pc:docMk/>
          <pc:sldMk cId="0" sldId="272"/>
        </pc:sldMkLst>
      </pc:sldChg>
      <pc:sldChg chg="modNotes">
        <pc:chgData name="Justin Evans" userId="S::j.d.evans@uwtsd.ac.uk::2ee3c1af-825e-450d-8b1e-d59252291e99" providerId="AD" clId="Web-{D4CFC572-B6B9-3192-508B-38F908146E3B}" dt="2025-11-13T19:41:01.498" v="55"/>
        <pc:sldMkLst>
          <pc:docMk/>
          <pc:sldMk cId="0" sldId="274"/>
        </pc:sldMkLst>
      </pc:sldChg>
      <pc:sldChg chg="delAnim">
        <pc:chgData name="Justin Evans" userId="S::j.d.evans@uwtsd.ac.uk::2ee3c1af-825e-450d-8b1e-d59252291e99" providerId="AD" clId="Web-{D4CFC572-B6B9-3192-508B-38F908146E3B}" dt="2025-11-13T19:24:58.348" v="0"/>
        <pc:sldMkLst>
          <pc:docMk/>
          <pc:sldMk cId="0" sldId="282"/>
        </pc:sldMkLst>
      </pc:sldChg>
      <pc:sldChg chg="modSp">
        <pc:chgData name="Justin Evans" userId="S::j.d.evans@uwtsd.ac.uk::2ee3c1af-825e-450d-8b1e-d59252291e99" providerId="AD" clId="Web-{D4CFC572-B6B9-3192-508B-38F908146E3B}" dt="2025-11-13T19:42:08.611" v="92" actId="20577"/>
        <pc:sldMkLst>
          <pc:docMk/>
          <pc:sldMk cId="0" sldId="284"/>
        </pc:sldMkLst>
        <pc:spChg chg="mod">
          <ac:chgData name="Justin Evans" userId="S::j.d.evans@uwtsd.ac.uk::2ee3c1af-825e-450d-8b1e-d59252291e99" providerId="AD" clId="Web-{D4CFC572-B6B9-3192-508B-38F908146E3B}" dt="2025-11-13T19:42:08.611" v="92" actId="20577"/>
          <ac:spMkLst>
            <pc:docMk/>
            <pc:sldMk cId="0" sldId="284"/>
            <ac:spMk id="398" creationId="{00000000-0000-0000-0000-000000000000}"/>
          </ac:spMkLst>
        </pc:spChg>
      </pc:sldChg>
      <pc:sldChg chg="delSp modSp">
        <pc:chgData name="Justin Evans" userId="S::j.d.evans@uwtsd.ac.uk::2ee3c1af-825e-450d-8b1e-d59252291e99" providerId="AD" clId="Web-{D4CFC572-B6B9-3192-508B-38F908146E3B}" dt="2025-11-13T19:39:07.574" v="33" actId="14100"/>
        <pc:sldMkLst>
          <pc:docMk/>
          <pc:sldMk cId="0" sldId="285"/>
        </pc:sldMkLst>
        <pc:spChg chg="mod">
          <ac:chgData name="Justin Evans" userId="S::j.d.evans@uwtsd.ac.uk::2ee3c1af-825e-450d-8b1e-d59252291e99" providerId="AD" clId="Web-{D4CFC572-B6B9-3192-508B-38F908146E3B}" dt="2025-11-13T19:39:07.574" v="33" actId="14100"/>
          <ac:spMkLst>
            <pc:docMk/>
            <pc:sldMk cId="0" sldId="285"/>
            <ac:spMk id="409" creationId="{00000000-0000-0000-0000-000000000000}"/>
          </ac:spMkLst>
        </pc:spChg>
        <pc:picChg chg="del">
          <ac:chgData name="Justin Evans" userId="S::j.d.evans@uwtsd.ac.uk::2ee3c1af-825e-450d-8b1e-d59252291e99" providerId="AD" clId="Web-{D4CFC572-B6B9-3192-508B-38F908146E3B}" dt="2025-11-13T19:39:01.684" v="32"/>
          <ac:picMkLst>
            <pc:docMk/>
            <pc:sldMk cId="0" sldId="285"/>
            <ac:picMk id="411" creationId="{00000000-0000-0000-0000-000000000000}"/>
          </ac:picMkLst>
        </pc:picChg>
      </pc:sldChg>
      <pc:sldChg chg="add">
        <pc:chgData name="Justin Evans" userId="S::j.d.evans@uwtsd.ac.uk::2ee3c1af-825e-450d-8b1e-d59252291e99" providerId="AD" clId="Web-{D4CFC572-B6B9-3192-508B-38F908146E3B}" dt="2025-11-13T19:32:39.048" v="26"/>
        <pc:sldMkLst>
          <pc:docMk/>
          <pc:sldMk cId="2573574874" sldId="289"/>
        </pc:sldMkLst>
      </pc:sldChg>
      <pc:sldChg chg="add">
        <pc:chgData name="Justin Evans" userId="S::j.d.evans@uwtsd.ac.uk::2ee3c1af-825e-450d-8b1e-d59252291e99" providerId="AD" clId="Web-{D4CFC572-B6B9-3192-508B-38F908146E3B}" dt="2025-11-13T19:33:08.252" v="27"/>
        <pc:sldMkLst>
          <pc:docMk/>
          <pc:sldMk cId="3784734141" sldId="290"/>
        </pc:sldMkLst>
      </pc:sldChg>
      <pc:sldChg chg="add">
        <pc:chgData name="Justin Evans" userId="S::j.d.evans@uwtsd.ac.uk::2ee3c1af-825e-450d-8b1e-d59252291e99" providerId="AD" clId="Web-{D4CFC572-B6B9-3192-508B-38F908146E3B}" dt="2025-11-13T19:34:33.488" v="29"/>
        <pc:sldMkLst>
          <pc:docMk/>
          <pc:sldMk cId="950122351" sldId="291"/>
        </pc:sldMkLst>
      </pc:sldChg>
    </pc:docChg>
  </pc:docChgLst>
  <pc:docChgLst>
    <pc:chgData name="Justin Evans" userId="S::j.d.evans@uwtsd.ac.uk::2ee3c1af-825e-450d-8b1e-d59252291e99" providerId="AD" clId="Web-{C8C70932-4351-6D70-C76F-F9A78F4B2D23}"/>
    <pc:docChg chg="addSld delSld modSld sldOrd">
      <pc:chgData name="Justin Evans" userId="S::j.d.evans@uwtsd.ac.uk::2ee3c1af-825e-450d-8b1e-d59252291e99" providerId="AD" clId="Web-{C8C70932-4351-6D70-C76F-F9A78F4B2D23}" dt="2025-11-12T18:24:38.292" v="206"/>
      <pc:docMkLst>
        <pc:docMk/>
      </pc:docMkLst>
      <pc:sldChg chg="modNotes">
        <pc:chgData name="Justin Evans" userId="S::j.d.evans@uwtsd.ac.uk::2ee3c1af-825e-450d-8b1e-d59252291e99" providerId="AD" clId="Web-{C8C70932-4351-6D70-C76F-F9A78F4B2D23}" dt="2025-11-12T17:46:06.086" v="46"/>
        <pc:sldMkLst>
          <pc:docMk/>
          <pc:sldMk cId="0" sldId="256"/>
        </pc:sldMkLst>
      </pc:sldChg>
      <pc:sldChg chg="modNotes">
        <pc:chgData name="Justin Evans" userId="S::j.d.evans@uwtsd.ac.uk::2ee3c1af-825e-450d-8b1e-d59252291e99" providerId="AD" clId="Web-{C8C70932-4351-6D70-C76F-F9A78F4B2D23}" dt="2025-11-12T17:46:41.696" v="48"/>
        <pc:sldMkLst>
          <pc:docMk/>
          <pc:sldMk cId="0" sldId="257"/>
        </pc:sldMkLst>
      </pc:sldChg>
      <pc:sldChg chg="addSp delSp modSp">
        <pc:chgData name="Justin Evans" userId="S::j.d.evans@uwtsd.ac.uk::2ee3c1af-825e-450d-8b1e-d59252291e99" providerId="AD" clId="Web-{C8C70932-4351-6D70-C76F-F9A78F4B2D23}" dt="2025-11-12T17:32:11.241" v="8" actId="1076"/>
        <pc:sldMkLst>
          <pc:docMk/>
          <pc:sldMk cId="0" sldId="258"/>
        </pc:sldMkLst>
        <pc:spChg chg="add del mod">
          <ac:chgData name="Justin Evans" userId="S::j.d.evans@uwtsd.ac.uk::2ee3c1af-825e-450d-8b1e-d59252291e99" providerId="AD" clId="Web-{C8C70932-4351-6D70-C76F-F9A78F4B2D23}" dt="2025-11-12T17:31:51.412" v="5"/>
          <ac:spMkLst>
            <pc:docMk/>
            <pc:sldMk cId="0" sldId="258"/>
            <ac:spMk id="3" creationId="{FD08074F-F7AB-A1BE-B116-8B42A845731D}"/>
          </ac:spMkLst>
        </pc:spChg>
        <pc:picChg chg="add del mod">
          <ac:chgData name="Justin Evans" userId="S::j.d.evans@uwtsd.ac.uk::2ee3c1af-825e-450d-8b1e-d59252291e99" providerId="AD" clId="Web-{C8C70932-4351-6D70-C76F-F9A78F4B2D23}" dt="2025-11-12T17:30:38.270" v="2"/>
          <ac:picMkLst>
            <pc:docMk/>
            <pc:sldMk cId="0" sldId="258"/>
            <ac:picMk id="4" creationId="{DBC55B14-0190-F947-46AC-55A9B8E229AF}"/>
          </ac:picMkLst>
        </pc:picChg>
        <pc:picChg chg="add mod">
          <ac:chgData name="Justin Evans" userId="S::j.d.evans@uwtsd.ac.uk::2ee3c1af-825e-450d-8b1e-d59252291e99" providerId="AD" clId="Web-{C8C70932-4351-6D70-C76F-F9A78F4B2D23}" dt="2025-11-12T17:32:11.241" v="8" actId="1076"/>
          <ac:picMkLst>
            <pc:docMk/>
            <pc:sldMk cId="0" sldId="258"/>
            <ac:picMk id="5" creationId="{D8AB92C7-DA2F-8804-4781-5D21CB2F229F}"/>
          </ac:picMkLst>
        </pc:picChg>
        <pc:picChg chg="del">
          <ac:chgData name="Justin Evans" userId="S::j.d.evans@uwtsd.ac.uk::2ee3c1af-825e-450d-8b1e-d59252291e99" providerId="AD" clId="Web-{C8C70932-4351-6D70-C76F-F9A78F4B2D23}" dt="2025-11-12T17:30:26.473" v="0"/>
          <ac:picMkLst>
            <pc:docMk/>
            <pc:sldMk cId="0" sldId="258"/>
            <ac:picMk id="109" creationId="{00000000-0000-0000-0000-000000000000}"/>
          </ac:picMkLst>
        </pc:picChg>
      </pc:sldChg>
      <pc:sldChg chg="addSp delSp modSp modNotes">
        <pc:chgData name="Justin Evans" userId="S::j.d.evans@uwtsd.ac.uk::2ee3c1af-825e-450d-8b1e-d59252291e99" providerId="AD" clId="Web-{C8C70932-4351-6D70-C76F-F9A78F4B2D23}" dt="2025-11-12T17:35:43.323" v="44"/>
        <pc:sldMkLst>
          <pc:docMk/>
          <pc:sldMk cId="0" sldId="259"/>
        </pc:sldMkLst>
        <pc:spChg chg="add del mod">
          <ac:chgData name="Justin Evans" userId="S::j.d.evans@uwtsd.ac.uk::2ee3c1af-825e-450d-8b1e-d59252291e99" providerId="AD" clId="Web-{C8C70932-4351-6D70-C76F-F9A78F4B2D23}" dt="2025-11-12T17:34:01.056" v="11"/>
          <ac:spMkLst>
            <pc:docMk/>
            <pc:sldMk cId="0" sldId="259"/>
            <ac:spMk id="3" creationId="{16F4D48A-3598-4BE1-0FBB-FBB8A97886FB}"/>
          </ac:spMkLst>
        </pc:spChg>
        <pc:spChg chg="del">
          <ac:chgData name="Justin Evans" userId="S::j.d.evans@uwtsd.ac.uk::2ee3c1af-825e-450d-8b1e-d59252291e99" providerId="AD" clId="Web-{C8C70932-4351-6D70-C76F-F9A78F4B2D23}" dt="2025-11-12T17:33:51.259" v="10"/>
          <ac:spMkLst>
            <pc:docMk/>
            <pc:sldMk cId="0" sldId="259"/>
            <ac:spMk id="114" creationId="{00000000-0000-0000-0000-000000000000}"/>
          </ac:spMkLst>
        </pc:spChg>
        <pc:picChg chg="add mod">
          <ac:chgData name="Justin Evans" userId="S::j.d.evans@uwtsd.ac.uk::2ee3c1af-825e-450d-8b1e-d59252291e99" providerId="AD" clId="Web-{C8C70932-4351-6D70-C76F-F9A78F4B2D23}" dt="2025-11-12T17:34:46.056" v="15" actId="14100"/>
          <ac:picMkLst>
            <pc:docMk/>
            <pc:sldMk cId="0" sldId="259"/>
            <ac:picMk id="4" creationId="{BD96C9A1-4EB1-3995-B4EF-1DECC9DE61EC}"/>
          </ac:picMkLst>
        </pc:picChg>
        <pc:picChg chg="del">
          <ac:chgData name="Justin Evans" userId="S::j.d.evans@uwtsd.ac.uk::2ee3c1af-825e-450d-8b1e-d59252291e99" providerId="AD" clId="Web-{C8C70932-4351-6D70-C76F-F9A78F4B2D23}" dt="2025-11-12T17:33:45.290" v="9"/>
          <ac:picMkLst>
            <pc:docMk/>
            <pc:sldMk cId="0" sldId="259"/>
            <ac:picMk id="117" creationId="{00000000-0000-0000-0000-000000000000}"/>
          </ac:picMkLst>
        </pc:picChg>
      </pc:sldChg>
      <pc:sldChg chg="modSp modNotes">
        <pc:chgData name="Justin Evans" userId="S::j.d.evans@uwtsd.ac.uk::2ee3c1af-825e-450d-8b1e-d59252291e99" providerId="AD" clId="Web-{C8C70932-4351-6D70-C76F-F9A78F4B2D23}" dt="2025-11-12T17:51:31.016" v="91"/>
        <pc:sldMkLst>
          <pc:docMk/>
          <pc:sldMk cId="0" sldId="261"/>
        </pc:sldMkLst>
        <pc:spChg chg="mod">
          <ac:chgData name="Justin Evans" userId="S::j.d.evans@uwtsd.ac.uk::2ee3c1af-825e-450d-8b1e-d59252291e99" providerId="AD" clId="Web-{C8C70932-4351-6D70-C76F-F9A78F4B2D23}" dt="2025-11-12T17:48:18.121" v="51"/>
          <ac:spMkLst>
            <pc:docMk/>
            <pc:sldMk cId="0" sldId="261"/>
            <ac:spMk id="132" creationId="{00000000-0000-0000-0000-000000000000}"/>
          </ac:spMkLst>
        </pc:spChg>
        <pc:spChg chg="mod">
          <ac:chgData name="Justin Evans" userId="S::j.d.evans@uwtsd.ac.uk::2ee3c1af-825e-450d-8b1e-d59252291e99" providerId="AD" clId="Web-{C8C70932-4351-6D70-C76F-F9A78F4B2D23}" dt="2025-11-12T17:50:24.217" v="87" actId="20577"/>
          <ac:spMkLst>
            <pc:docMk/>
            <pc:sldMk cId="0" sldId="261"/>
            <ac:spMk id="135" creationId="{00000000-0000-0000-0000-000000000000}"/>
          </ac:spMkLst>
        </pc:spChg>
        <pc:picChg chg="mod">
          <ac:chgData name="Justin Evans" userId="S::j.d.evans@uwtsd.ac.uk::2ee3c1af-825e-450d-8b1e-d59252291e99" providerId="AD" clId="Web-{C8C70932-4351-6D70-C76F-F9A78F4B2D23}" dt="2025-11-12T17:47:59.714" v="49" actId="14100"/>
          <ac:picMkLst>
            <pc:docMk/>
            <pc:sldMk cId="0" sldId="261"/>
            <ac:picMk id="136" creationId="{00000000-0000-0000-0000-000000000000}"/>
          </ac:picMkLst>
        </pc:picChg>
      </pc:sldChg>
      <pc:sldChg chg="modNotes">
        <pc:chgData name="Justin Evans" userId="S::j.d.evans@uwtsd.ac.uk::2ee3c1af-825e-450d-8b1e-d59252291e99" providerId="AD" clId="Web-{C8C70932-4351-6D70-C76F-F9A78F4B2D23}" dt="2025-11-12T18:00:46.290" v="121"/>
        <pc:sldMkLst>
          <pc:docMk/>
          <pc:sldMk cId="0" sldId="262"/>
        </pc:sldMkLst>
      </pc:sldChg>
      <pc:sldChg chg="modNotes">
        <pc:chgData name="Justin Evans" userId="S::j.d.evans@uwtsd.ac.uk::2ee3c1af-825e-450d-8b1e-d59252291e99" providerId="AD" clId="Web-{C8C70932-4351-6D70-C76F-F9A78F4B2D23}" dt="2025-11-12T18:24:38.292" v="206"/>
        <pc:sldMkLst>
          <pc:docMk/>
          <pc:sldMk cId="0" sldId="264"/>
        </pc:sldMkLst>
      </pc:sldChg>
      <pc:sldChg chg="del">
        <pc:chgData name="Justin Evans" userId="S::j.d.evans@uwtsd.ac.uk::2ee3c1af-825e-450d-8b1e-d59252291e99" providerId="AD" clId="Web-{C8C70932-4351-6D70-C76F-F9A78F4B2D23}" dt="2025-11-12T18:07:23.927" v="170"/>
        <pc:sldMkLst>
          <pc:docMk/>
          <pc:sldMk cId="0" sldId="265"/>
        </pc:sldMkLst>
      </pc:sldChg>
      <pc:sldChg chg="ord addAnim delAnim">
        <pc:chgData name="Justin Evans" userId="S::j.d.evans@uwtsd.ac.uk::2ee3c1af-825e-450d-8b1e-d59252291e99" providerId="AD" clId="Web-{C8C70932-4351-6D70-C76F-F9A78F4B2D23}" dt="2025-11-12T18:20:07.082" v="196"/>
        <pc:sldMkLst>
          <pc:docMk/>
          <pc:sldMk cId="0" sldId="282"/>
        </pc:sldMkLst>
      </pc:sldChg>
      <pc:sldChg chg="addSp delSp modSp new mod ord modClrScheme chgLayout modNotes">
        <pc:chgData name="Justin Evans" userId="S::j.d.evans@uwtsd.ac.uk::2ee3c1af-825e-450d-8b1e-d59252291e99" providerId="AD" clId="Web-{C8C70932-4351-6D70-C76F-F9A78F4B2D23}" dt="2025-11-12T17:59:01.471" v="115"/>
        <pc:sldMkLst>
          <pc:docMk/>
          <pc:sldMk cId="1113533986" sldId="286"/>
        </pc:sldMkLst>
        <pc:spChg chg="mod ord">
          <ac:chgData name="Justin Evans" userId="S::j.d.evans@uwtsd.ac.uk::2ee3c1af-825e-450d-8b1e-d59252291e99" providerId="AD" clId="Web-{C8C70932-4351-6D70-C76F-F9A78F4B2D23}" dt="2025-11-12T17:52:32.110" v="102"/>
          <ac:spMkLst>
            <pc:docMk/>
            <pc:sldMk cId="1113533986" sldId="286"/>
            <ac:spMk id="2" creationId="{F65F82B1-EC51-89FB-A718-9A12A85E6908}"/>
          </ac:spMkLst>
        </pc:spChg>
        <pc:spChg chg="mod ord">
          <ac:chgData name="Justin Evans" userId="S::j.d.evans@uwtsd.ac.uk::2ee3c1af-825e-450d-8b1e-d59252291e99" providerId="AD" clId="Web-{C8C70932-4351-6D70-C76F-F9A78F4B2D23}" dt="2025-11-12T17:52:32.110" v="102"/>
          <ac:spMkLst>
            <pc:docMk/>
            <pc:sldMk cId="1113533986" sldId="286"/>
            <ac:spMk id="3" creationId="{5EA06A9C-BEA3-C207-1774-3F58182BB47F}"/>
          </ac:spMkLst>
        </pc:spChg>
        <pc:spChg chg="add del mod ord">
          <ac:chgData name="Justin Evans" userId="S::j.d.evans@uwtsd.ac.uk::2ee3c1af-825e-450d-8b1e-d59252291e99" providerId="AD" clId="Web-{C8C70932-4351-6D70-C76F-F9A78F4B2D23}" dt="2025-11-12T17:56:41.835" v="111"/>
          <ac:spMkLst>
            <pc:docMk/>
            <pc:sldMk cId="1113533986" sldId="286"/>
            <ac:spMk id="4" creationId="{657F1850-FA7D-07A2-9BD7-A805693DE6B2}"/>
          </ac:spMkLst>
        </pc:spChg>
        <pc:picChg chg="add del mod">
          <ac:chgData name="Justin Evans" userId="S::j.d.evans@uwtsd.ac.uk::2ee3c1af-825e-450d-8b1e-d59252291e99" providerId="AD" clId="Web-{C8C70932-4351-6D70-C76F-F9A78F4B2D23}" dt="2025-11-12T17:55:32.175" v="106"/>
          <ac:picMkLst>
            <pc:docMk/>
            <pc:sldMk cId="1113533986" sldId="286"/>
            <ac:picMk id="5" creationId="{E1822D0B-FD7C-ED34-4743-1BD21210ADF6}"/>
          </ac:picMkLst>
        </pc:picChg>
        <pc:picChg chg="add mod">
          <ac:chgData name="Justin Evans" userId="S::j.d.evans@uwtsd.ac.uk::2ee3c1af-825e-450d-8b1e-d59252291e99" providerId="AD" clId="Web-{C8C70932-4351-6D70-C76F-F9A78F4B2D23}" dt="2025-11-12T17:56:32.224" v="110" actId="1076"/>
          <ac:picMkLst>
            <pc:docMk/>
            <pc:sldMk cId="1113533986" sldId="286"/>
            <ac:picMk id="6" creationId="{26E86E0B-B368-819E-54D1-BDB7C36FEA51}"/>
          </ac:picMkLst>
        </pc:picChg>
      </pc:sldChg>
      <pc:sldChg chg="addSp delSp modSp new mod modTransition setBg modClrScheme addAnim delAnim chgLayout modNotes">
        <pc:chgData name="Justin Evans" userId="S::j.d.evans@uwtsd.ac.uk::2ee3c1af-825e-450d-8b1e-d59252291e99" providerId="AD" clId="Web-{C8C70932-4351-6D70-C76F-F9A78F4B2D23}" dt="2025-11-12T18:23:50.666" v="202"/>
        <pc:sldMkLst>
          <pc:docMk/>
          <pc:sldMk cId="697832648" sldId="287"/>
        </pc:sldMkLst>
        <pc:spChg chg="mod ord">
          <ac:chgData name="Justin Evans" userId="S::j.d.evans@uwtsd.ac.uk::2ee3c1af-825e-450d-8b1e-d59252291e99" providerId="AD" clId="Web-{C8C70932-4351-6D70-C76F-F9A78F4B2D23}" dt="2025-11-12T18:07:13.723" v="169"/>
          <ac:spMkLst>
            <pc:docMk/>
            <pc:sldMk cId="697832648" sldId="287"/>
            <ac:spMk id="2" creationId="{1A37CA99-75F5-3950-1C7C-A9C63526B084}"/>
          </ac:spMkLst>
        </pc:spChg>
        <pc:spChg chg="mod ord">
          <ac:chgData name="Justin Evans" userId="S::j.d.evans@uwtsd.ac.uk::2ee3c1af-825e-450d-8b1e-d59252291e99" providerId="AD" clId="Web-{C8C70932-4351-6D70-C76F-F9A78F4B2D23}" dt="2025-11-12T18:07:13.723" v="169"/>
          <ac:spMkLst>
            <pc:docMk/>
            <pc:sldMk cId="697832648" sldId="287"/>
            <ac:spMk id="3" creationId="{65C8CEE3-1968-4A56-D620-15D6B953FB92}"/>
          </ac:spMkLst>
        </pc:spChg>
        <pc:spChg chg="add del mod ord">
          <ac:chgData name="Justin Evans" userId="S::j.d.evans@uwtsd.ac.uk::2ee3c1af-825e-450d-8b1e-d59252291e99" providerId="AD" clId="Web-{C8C70932-4351-6D70-C76F-F9A78F4B2D23}" dt="2025-11-12T18:03:40.031" v="132"/>
          <ac:spMkLst>
            <pc:docMk/>
            <pc:sldMk cId="697832648" sldId="287"/>
            <ac:spMk id="4" creationId="{92978C59-7080-F8C6-1F72-1D0B777AA4D2}"/>
          </ac:spMkLst>
        </pc:spChg>
        <pc:grpChg chg="add">
          <ac:chgData name="Justin Evans" userId="S::j.d.evans@uwtsd.ac.uk::2ee3c1af-825e-450d-8b1e-d59252291e99" providerId="AD" clId="Web-{C8C70932-4351-6D70-C76F-F9A78F4B2D23}" dt="2025-11-12T18:07:13.723" v="169"/>
          <ac:grpSpMkLst>
            <pc:docMk/>
            <pc:sldMk cId="697832648" sldId="287"/>
            <ac:grpSpMk id="11" creationId="{9AF08BBE-71A7-AEFC-F970-93C6BF79B380}"/>
          </ac:grpSpMkLst>
        </pc:grpChg>
        <pc:picChg chg="add del mod">
          <ac:chgData name="Justin Evans" userId="S::j.d.evans@uwtsd.ac.uk::2ee3c1af-825e-450d-8b1e-d59252291e99" providerId="AD" clId="Web-{C8C70932-4351-6D70-C76F-F9A78F4B2D23}" dt="2025-11-12T18:04:39.032" v="133"/>
          <ac:picMkLst>
            <pc:docMk/>
            <pc:sldMk cId="697832648" sldId="287"/>
            <ac:picMk id="5" creationId="{FD8A8F60-BBF0-2201-6A1E-40638A90AB97}"/>
          </ac:picMkLst>
        </pc:picChg>
        <pc:picChg chg="add mod">
          <ac:chgData name="Justin Evans" userId="S::j.d.evans@uwtsd.ac.uk::2ee3c1af-825e-450d-8b1e-d59252291e99" providerId="AD" clId="Web-{C8C70932-4351-6D70-C76F-F9A78F4B2D23}" dt="2025-11-12T18:07:13.723" v="169"/>
          <ac:picMkLst>
            <pc:docMk/>
            <pc:sldMk cId="697832648" sldId="287"/>
            <ac:picMk id="6" creationId="{615883FB-E585-11A0-9E4D-51D03E403D11}"/>
          </ac:picMkLst>
        </pc:picChg>
      </pc:sldChg>
      <pc:sldChg chg="addSp modSp new mod setBg modNotes">
        <pc:chgData name="Justin Evans" userId="S::j.d.evans@uwtsd.ac.uk::2ee3c1af-825e-450d-8b1e-d59252291e99" providerId="AD" clId="Web-{C8C70932-4351-6D70-C76F-F9A78F4B2D23}" dt="2025-11-12T18:13:33.668" v="187"/>
        <pc:sldMkLst>
          <pc:docMk/>
          <pc:sldMk cId="3469220868" sldId="288"/>
        </pc:sldMkLst>
        <pc:spChg chg="mod">
          <ac:chgData name="Justin Evans" userId="S::j.d.evans@uwtsd.ac.uk::2ee3c1af-825e-450d-8b1e-d59252291e99" providerId="AD" clId="Web-{C8C70932-4351-6D70-C76F-F9A78F4B2D23}" dt="2025-11-12T18:13:33.668" v="187"/>
          <ac:spMkLst>
            <pc:docMk/>
            <pc:sldMk cId="3469220868" sldId="288"/>
            <ac:spMk id="2" creationId="{BAA528E1-1432-E5F4-695F-8BD87982FE87}"/>
          </ac:spMkLst>
        </pc:spChg>
        <pc:spChg chg="mod">
          <ac:chgData name="Justin Evans" userId="S::j.d.evans@uwtsd.ac.uk::2ee3c1af-825e-450d-8b1e-d59252291e99" providerId="AD" clId="Web-{C8C70932-4351-6D70-C76F-F9A78F4B2D23}" dt="2025-11-12T18:13:33.668" v="187"/>
          <ac:spMkLst>
            <pc:docMk/>
            <pc:sldMk cId="3469220868" sldId="288"/>
            <ac:spMk id="3" creationId="{E4E06238-D792-CD8B-74C6-373BE37011CB}"/>
          </ac:spMkLst>
        </pc:spChg>
        <pc:spChg chg="add">
          <ac:chgData name="Justin Evans" userId="S::j.d.evans@uwtsd.ac.uk::2ee3c1af-825e-450d-8b1e-d59252291e99" providerId="AD" clId="Web-{C8C70932-4351-6D70-C76F-F9A78F4B2D23}" dt="2025-11-12T18:13:33.668" v="187"/>
          <ac:spMkLst>
            <pc:docMk/>
            <pc:sldMk cId="3469220868" sldId="288"/>
            <ac:spMk id="9" creationId="{6EFC920F-B85A-4068-BD93-41064EDE93D3}"/>
          </ac:spMkLst>
        </pc:spChg>
        <pc:spChg chg="add">
          <ac:chgData name="Justin Evans" userId="S::j.d.evans@uwtsd.ac.uk::2ee3c1af-825e-450d-8b1e-d59252291e99" providerId="AD" clId="Web-{C8C70932-4351-6D70-C76F-F9A78F4B2D23}" dt="2025-11-12T18:13:33.668" v="187"/>
          <ac:spMkLst>
            <pc:docMk/>
            <pc:sldMk cId="3469220868" sldId="288"/>
            <ac:spMk id="15" creationId="{CBC4F608-B4B8-48C3-9572-C0F061B1CD99}"/>
          </ac:spMkLst>
        </pc:spChg>
        <pc:spChg chg="add">
          <ac:chgData name="Justin Evans" userId="S::j.d.evans@uwtsd.ac.uk::2ee3c1af-825e-450d-8b1e-d59252291e99" providerId="AD" clId="Web-{C8C70932-4351-6D70-C76F-F9A78F4B2D23}" dt="2025-11-12T18:13:33.668" v="187"/>
          <ac:spMkLst>
            <pc:docMk/>
            <pc:sldMk cId="3469220868" sldId="288"/>
            <ac:spMk id="17" creationId="{1382A32C-5B0C-4B1C-A074-76C6DBCC9F87}"/>
          </ac:spMkLst>
        </pc:spChg>
        <pc:grpChg chg="add">
          <ac:chgData name="Justin Evans" userId="S::j.d.evans@uwtsd.ac.uk::2ee3c1af-825e-450d-8b1e-d59252291e99" providerId="AD" clId="Web-{C8C70932-4351-6D70-C76F-F9A78F4B2D23}" dt="2025-11-12T18:13:33.668" v="187"/>
          <ac:grpSpMkLst>
            <pc:docMk/>
            <pc:sldMk cId="3469220868" sldId="288"/>
            <ac:grpSpMk id="11" creationId="{1C559108-BBAE-426C-8564-051D2BA6DDC8}"/>
          </ac:grpSpMkLst>
        </pc:grpChg>
        <pc:picChg chg="add mod">
          <ac:chgData name="Justin Evans" userId="S::j.d.evans@uwtsd.ac.uk::2ee3c1af-825e-450d-8b1e-d59252291e99" providerId="AD" clId="Web-{C8C70932-4351-6D70-C76F-F9A78F4B2D23}" dt="2025-11-12T18:13:33.668" v="187"/>
          <ac:picMkLst>
            <pc:docMk/>
            <pc:sldMk cId="3469220868" sldId="288"/>
            <ac:picMk id="4" creationId="{CBFA54B2-23D0-AFAD-82A1-BDF40884C1F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US"/>
              <a:t>Welcome everyone. Today we explore the fundamentals of cybercrime — what it is, why it matters, who commits it, and how it affects society.</a:t>
            </a:r>
          </a:p>
          <a:p>
            <a:r>
              <a:rPr lang="en-US"/>
              <a:t>Cybercrime is no longer niche; it now permeates daily life, shaping how individuals, organisations, and governments operate. It is an economic, political, and social issue that transcends national borders.</a:t>
            </a:r>
          </a:p>
          <a:p>
            <a:pPr marL="0" indent="0"/>
            <a:r>
              <a:rPr lang="en-US" dirty="0"/>
              <a:t>In this session, think critically about how we define and respond to crime when the crime scene itself is digital. Please ask questions and challenge the examples — this field thrives on debate.</a:t>
            </a:r>
            <a:endParaRPr dirty="0"/>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US"/>
              <a:t>By the end of this session, you should be able to:</a:t>
            </a:r>
          </a:p>
          <a:p>
            <a:r>
              <a:rPr lang="en-US" dirty="0"/>
              <a:t> </a:t>
            </a:r>
          </a:p>
          <a:p>
            <a:r>
              <a:rPr lang="en-US" dirty="0"/>
              <a:t>1. Define cybercrime using both academic and operational perspectives.</a:t>
            </a:r>
          </a:p>
          <a:p>
            <a:r>
              <a:rPr lang="en-US" dirty="0"/>
              <a:t> </a:t>
            </a:r>
          </a:p>
          <a:p>
            <a:r>
              <a:rPr lang="en-US" dirty="0"/>
              <a:t> </a:t>
            </a:r>
          </a:p>
          <a:p>
            <a:r>
              <a:rPr lang="en-US" dirty="0"/>
              <a:t>2. Identify the three main categories — cyber-dependent, cyber-enabled, and hybrid.</a:t>
            </a:r>
          </a:p>
          <a:p>
            <a:r>
              <a:rPr lang="en-US" dirty="0"/>
              <a:t> </a:t>
            </a:r>
          </a:p>
          <a:p>
            <a:r>
              <a:rPr lang="en-US" dirty="0"/>
              <a:t> </a:t>
            </a:r>
          </a:p>
          <a:p>
            <a:r>
              <a:rPr lang="en-US" dirty="0"/>
              <a:t>3. Explain who commits cyber-offences, what motivates them, and what impacts arise.</a:t>
            </a:r>
          </a:p>
          <a:p>
            <a:pPr marL="0" indent="0"/>
            <a:r>
              <a:rPr lang="en-US" dirty="0"/>
              <a:t>Understanding these foundations helps you navigate later sessions on offender networks, digital ecosystems, and law-enforcement responses.</a:t>
            </a:r>
            <a:endParaRPr dirty="0"/>
          </a:p>
        </p:txBody>
      </p:sp>
      <p:sp>
        <p:nvSpPr>
          <p:cNvPr id="96" name="Google Shape;9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latin typeface="Calibri"/>
                <a:ea typeface="Calibri"/>
                <a:cs typeface="Calibri"/>
                <a:sym typeface="Calibri"/>
              </a:rPr>
              <a:t>Criminal activities have adapted and evolved alongside technological advancements. </a:t>
            </a:r>
            <a:endParaRPr/>
          </a:p>
          <a:p>
            <a:pPr marL="0" lvl="0" indent="0" algn="l" rtl="0">
              <a:spcBef>
                <a:spcPts val="0"/>
              </a:spcBef>
              <a:spcAft>
                <a:spcPts val="0"/>
              </a:spcAft>
              <a:buNone/>
            </a:pPr>
            <a:endParaRPr b="0" i="0" u="none" strike="noStrike">
              <a:latin typeface="Calibri"/>
              <a:ea typeface="Calibri"/>
              <a:cs typeface="Calibri"/>
              <a:sym typeface="Calibri"/>
            </a:endParaRPr>
          </a:p>
          <a:p>
            <a:pPr marL="0" lvl="0" indent="0" algn="l" rtl="0">
              <a:spcBef>
                <a:spcPts val="0"/>
              </a:spcBef>
              <a:spcAft>
                <a:spcPts val="0"/>
              </a:spcAft>
              <a:buNone/>
            </a:pPr>
            <a:r>
              <a:rPr lang="en-GB" b="1" i="0" u="none" strike="noStrike">
                <a:latin typeface="Calibri"/>
                <a:ea typeface="Calibri"/>
                <a:cs typeface="Calibri"/>
                <a:sym typeface="Calibri"/>
              </a:rPr>
              <a:t>Printing Press and Counterfeiting (15th Century):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The invention of the printing press in the 15th century revolutionised the way information was disseminated, but it also led to new criminal opportunities. Counterfeiting money became a significant issue as criminals could replicate currency more easily.</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Telegraph and Communication Crimes (19th Century):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The telegraph allowed for faster communication over long distances, but it also opened up opportunities for fraud and other communication-related crimes. For example, wire fraud became a concern as criminals exploited the telegraph for deceptive schemes.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Radio and Broadcast Signal Interference (Early 20th Century):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As radio technology developed, criminals began to interfere with broadcast signals for various reasons, including political motives or simply causing chaos. This marked the beginning of technology-related disruptions as a criminal tactic.</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Computers and Cybercrime (Late 20th Century Onward):</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The advent of computers and the internet brought about a new era of criminal activities. Early on, computer crimes were primarily focused on hacking and unauthorized access. The 1980s and 1990s saw the rise of computer viruses and the beginning of cyber espionage.</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E-commerce and Financial Crimes (Late 20th Century Onward):</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The growth of e-commerce and online financial transactions led to new forms of criminality, including identity theft, online fraud, and phishing attacks. Criminals adapted to exploit vulnerabilities in the online ecosystem for financial gain.</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Mobile Technology and Digital Forensics (21st Century):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The widespread use of smartphones and mobile devices has given rise to crimes such as mobile device theft, digital stalking, and the need for advanced digital forensics to investigate and solve cybercrimes.</a:t>
            </a:r>
            <a:endParaRPr/>
          </a:p>
          <a:p>
            <a:pPr marL="742950" lvl="1" indent="-209550" algn="l" rtl="0">
              <a:spcBef>
                <a:spcPts val="0"/>
              </a:spcBef>
              <a:spcAft>
                <a:spcPts val="0"/>
              </a:spcAft>
              <a:buClr>
                <a:schemeClr val="dk1"/>
              </a:buClr>
              <a:buSzPts val="1200"/>
              <a:buFont typeface="Calibri"/>
              <a:buNone/>
            </a:pPr>
            <a:endParaRPr b="0" i="0" u="none" strike="noStrike">
              <a:latin typeface="Calibri"/>
              <a:ea typeface="Calibri"/>
              <a:cs typeface="Calibri"/>
              <a:sym typeface="Calibri"/>
            </a:endParaRPr>
          </a:p>
          <a:p>
            <a:pPr marL="0" lvl="0" indent="0" algn="l" rtl="0">
              <a:spcBef>
                <a:spcPts val="0"/>
              </a:spcBef>
              <a:spcAft>
                <a:spcPts val="0"/>
              </a:spcAft>
              <a:buNone/>
            </a:pPr>
            <a:r>
              <a:rPr lang="en-GB" b="0" i="0" u="none" strike="noStrike">
                <a:latin typeface="Calibri"/>
                <a:ea typeface="Calibri"/>
                <a:cs typeface="Calibri"/>
                <a:sym typeface="Calibri"/>
              </a:rPr>
              <a:t>Understanding this historical progression helps illustrate how technology has consistently presented both opportunities and challenges for law enforcement and legal systems. It also emphasises the need for evolving strategies to combat technology-driven criminal activities.</a:t>
            </a:r>
            <a:endParaRPr/>
          </a:p>
          <a:p>
            <a:pPr marL="0" lvl="0" indent="0" algn="l" rtl="0">
              <a:spcBef>
                <a:spcPts val="0"/>
              </a:spcBef>
              <a:spcAft>
                <a:spcPts val="0"/>
              </a:spcAft>
              <a:buNone/>
            </a:pPr>
            <a:endParaRPr/>
          </a:p>
        </p:txBody>
      </p:sp>
      <p:sp>
        <p:nvSpPr>
          <p:cNvPr id="130" name="Google Shape;13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indent="0"/>
            <a:r>
              <a:rPr lang="en-GB" dirty="0"/>
              <a:t>Which age group has driven the increase in internet usage in the UJ?</a:t>
            </a:r>
          </a:p>
        </p:txBody>
      </p:sp>
      <p:sp>
        <p:nvSpPr>
          <p:cNvPr id="112" name="Google Shape;11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latin typeface="Calibri"/>
                <a:ea typeface="Calibri"/>
                <a:cs typeface="Calibri"/>
                <a:sym typeface="Calibri"/>
              </a:rPr>
              <a:t>Technology serves as a communication medium because it enables the transmission and exchange of information between individuals, groups, or entities. Several reasons why technology is a key communication medium:</a:t>
            </a:r>
            <a:endParaRPr/>
          </a:p>
          <a:p>
            <a:pPr marL="0" lvl="0" indent="0" algn="l" rtl="0">
              <a:spcBef>
                <a:spcPts val="0"/>
              </a:spcBef>
              <a:spcAft>
                <a:spcPts val="0"/>
              </a:spcAft>
              <a:buNone/>
            </a:pPr>
            <a:endParaRPr b="0" i="0" u="none" strike="noStrike">
              <a:latin typeface="Calibri"/>
              <a:ea typeface="Calibri"/>
              <a:cs typeface="Calibri"/>
              <a:sym typeface="Calibri"/>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Instantaneous Communication: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Technologies such as smartphones, emails, instant messaging, and social media platforms allow for real-time communication. Messages can be sent and received instantly, overcoming the limitations of traditional communication methods.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Global Reach:</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Technology facilitates communication on a global scale. Through the internet and other digital platforms, people can connect with others around the world, breaking down geographical barriers.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Multimodal Communication: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Technology supports various modes of communication, including text, voice, images, and video. This multimodal capability enhances the richness and depth of communication, allowing individuals to express themselves in diverse ways.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Efficiency and Productivity: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Technological communication tools streamline the exchange of information, making communication more efficient. This can lead to increased productivity as messages can be transmitted, received, and processed more rapidly.</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Accessibility: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Technology makes communication more accessible to a broader audience. Mobile devices, for example, enable people to stay connected regardless of their physical location.</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Collaboration and Connectivity:</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Technologies like video conferencing, collaborative software, and cloud-based platforms support teamwork and collaboration. They enable individuals in different locations to work together seamlessly.</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Storage and Retrieval:</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Digital communication allows for the storage and easy retrieval of messages, documents, and other information. This enhances organizational memory and provides a reference point for future communication.</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Automation: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Automated communication systems, such as chatbots and automated emails, can handle routine communication tasks, freeing up human resources for more complex and strategic activities.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Adaptability and Innovation: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Technology continuously evolves, leading to the development of new communication tools and methods. This adaptability allows individuals and organizations to explore innovative ways of expressing ideas and connecting with others.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Customization and Personalization: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Communication technologies enable individuals to customize their communication experiences. Users can choose their preferred channels, tailor their messages, and control their communication environment.</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Feedback and Interaction: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Technology facilitates interactive communication, enabling immediate feedback. Social media platforms, comments sections, and interactive websites allow users to engage in two-way communication.</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Information Dissemination:</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Technology serves as a powerful tool for disseminating information on a large scale. News, updates, and announcements can be shared quickly and efficiently through digital channels.</a:t>
            </a:r>
            <a:endParaRPr/>
          </a:p>
          <a:p>
            <a:pPr marL="0" lvl="0" indent="-76200" algn="l" rtl="0">
              <a:spcBef>
                <a:spcPts val="0"/>
              </a:spcBef>
              <a:spcAft>
                <a:spcPts val="0"/>
              </a:spcAft>
              <a:buClr>
                <a:schemeClr val="dk1"/>
              </a:buClr>
              <a:buSzPts val="1200"/>
              <a:buFont typeface="Calibri"/>
              <a:buAutoNum type="arabicPeriod"/>
            </a:pPr>
            <a:r>
              <a:rPr lang="en-GB" b="1" i="0" u="none" strike="noStrike">
                <a:latin typeface="Calibri"/>
                <a:ea typeface="Calibri"/>
                <a:cs typeface="Calibri"/>
                <a:sym typeface="Calibri"/>
              </a:rPr>
              <a:t>Integration with Other Systems:</a:t>
            </a:r>
            <a:endParaRPr b="0" i="0" u="none" strike="noStrike">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a:latin typeface="Calibri"/>
                <a:ea typeface="Calibri"/>
                <a:cs typeface="Calibri"/>
                <a:sym typeface="Calibri"/>
              </a:rPr>
              <a:t>Communication technologies often integrate with other systems, such as customer relationship management (CRM) tools, enhancing coordination and communication within organizations.</a:t>
            </a:r>
            <a:endParaRPr/>
          </a:p>
          <a:p>
            <a:pPr marL="742950" lvl="1" indent="-209550" algn="l" rtl="0">
              <a:spcBef>
                <a:spcPts val="0"/>
              </a:spcBef>
              <a:spcAft>
                <a:spcPts val="0"/>
              </a:spcAft>
              <a:buClr>
                <a:schemeClr val="dk1"/>
              </a:buClr>
              <a:buSzPts val="1200"/>
              <a:buFont typeface="Calibri"/>
              <a:buNone/>
            </a:pPr>
            <a:endParaRPr b="0" i="0" u="none" strike="noStrike">
              <a:latin typeface="Calibri"/>
              <a:ea typeface="Calibri"/>
              <a:cs typeface="Calibri"/>
              <a:sym typeface="Calibri"/>
            </a:endParaRPr>
          </a:p>
          <a:p>
            <a:pPr marL="0" lvl="0" indent="0" algn="l" rtl="0">
              <a:spcBef>
                <a:spcPts val="0"/>
              </a:spcBef>
              <a:spcAft>
                <a:spcPts val="0"/>
              </a:spcAft>
              <a:buNone/>
            </a:pPr>
            <a:r>
              <a:rPr lang="en-GB" b="0" i="0" u="none" strike="noStrike">
                <a:latin typeface="Calibri"/>
                <a:ea typeface="Calibri"/>
                <a:cs typeface="Calibri"/>
                <a:sym typeface="Calibri"/>
              </a:rPr>
              <a:t>In summary, technology acts as a communication medium by providing efficient, flexible, and diverse means for individuals and organizations to exchange information, fostering connectivity and collaboration in various contexts.</a:t>
            </a:r>
            <a:endParaRPr/>
          </a:p>
          <a:p>
            <a:pPr marL="0" lvl="0" indent="0" algn="l" rtl="0">
              <a:spcBef>
                <a:spcPts val="0"/>
              </a:spcBef>
              <a:spcAft>
                <a:spcPts val="0"/>
              </a:spcAft>
              <a:buNone/>
            </a:pPr>
            <a:endParaRPr/>
          </a:p>
        </p:txBody>
      </p:sp>
      <p:sp>
        <p:nvSpPr>
          <p:cNvPr id="190" name="Google Shape;19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4" name="Google Shape;364;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Internet is attractive to cybercriminals for several reasons: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Anonymity:</a:t>
            </a:r>
            <a:r>
              <a:rPr lang="en-GB" b="0" i="0" u="none" strike="noStrike">
                <a:solidFill>
                  <a:srgbClr val="374151"/>
                </a:solidFill>
                <a:latin typeface="Calibri"/>
                <a:ea typeface="Calibri"/>
                <a:cs typeface="Calibri"/>
                <a:sym typeface="Calibri"/>
              </a:rPr>
              <a:t> The Internet provides a degree of anonymity for users, making it easier for cybercriminals to operate without revealing their true identity.</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Global Reach:</a:t>
            </a:r>
            <a:r>
              <a:rPr lang="en-GB" b="0" i="0" u="none" strike="noStrike">
                <a:solidFill>
                  <a:srgbClr val="374151"/>
                </a:solidFill>
                <a:latin typeface="Calibri"/>
                <a:ea typeface="Calibri"/>
                <a:cs typeface="Calibri"/>
                <a:sym typeface="Calibri"/>
              </a:rPr>
              <a:t> Cybercriminals can target victims globally, allowing them to reach a large number of potential targets and increase the impact of their activities.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Ease of Access:</a:t>
            </a:r>
            <a:r>
              <a:rPr lang="en-GB" b="0" i="0" u="none" strike="noStrike">
                <a:solidFill>
                  <a:srgbClr val="374151"/>
                </a:solidFill>
                <a:latin typeface="Calibri"/>
                <a:ea typeface="Calibri"/>
                <a:cs typeface="Calibri"/>
                <a:sym typeface="Calibri"/>
              </a:rPr>
              <a:t> The Internet provides easy access to a vast amount of information, tools, and resources that can be exploited for malicious purposes. This includes hacking tools, malware, and tutorials available on the dark web.</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Financial Gain:</a:t>
            </a:r>
            <a:r>
              <a:rPr lang="en-GB" b="0" i="0" u="none" strike="noStrike">
                <a:solidFill>
                  <a:srgbClr val="374151"/>
                </a:solidFill>
                <a:latin typeface="Calibri"/>
                <a:ea typeface="Calibri"/>
                <a:cs typeface="Calibri"/>
                <a:sym typeface="Calibri"/>
              </a:rPr>
              <a:t> Many cybercrimes are financially motivated. The Internet allows criminals to conduct various forms of fraud, such as online scams, identity theft, and banking fraud, with the potential for significant financial gains.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Exploitation of Vulnerabilities:</a:t>
            </a:r>
            <a:r>
              <a:rPr lang="en-GB" b="0" i="0" u="none" strike="noStrike">
                <a:solidFill>
                  <a:srgbClr val="374151"/>
                </a:solidFill>
                <a:latin typeface="Calibri"/>
                <a:ea typeface="Calibri"/>
                <a:cs typeface="Calibri"/>
                <a:sym typeface="Calibri"/>
              </a:rPr>
              <a:t> The interconnected nature of the Internet means that there are numerous potential vulnerabilities in software, networks, and systems. Cybercriminals exploit these vulnerabilities to gain unauthorized access and carry out attacks.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Sophistication of Attacks:</a:t>
            </a:r>
            <a:r>
              <a:rPr lang="en-GB" b="0" i="0" u="none" strike="noStrike">
                <a:solidFill>
                  <a:srgbClr val="374151"/>
                </a:solidFill>
                <a:latin typeface="Calibri"/>
                <a:ea typeface="Calibri"/>
                <a:cs typeface="Calibri"/>
                <a:sym typeface="Calibri"/>
              </a:rPr>
              <a:t> The Internet enables cybercriminals to develop and deploy sophisticated attack methods. They can use advanced techniques, such as phishing, ransomware, and advanced persistent threats (APTs), to compromise systems and data.</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Low Cost:</a:t>
            </a:r>
            <a:r>
              <a:rPr lang="en-GB" b="0" i="0" u="none" strike="noStrike">
                <a:solidFill>
                  <a:srgbClr val="374151"/>
                </a:solidFill>
                <a:latin typeface="Calibri"/>
                <a:ea typeface="Calibri"/>
                <a:cs typeface="Calibri"/>
                <a:sym typeface="Calibri"/>
              </a:rPr>
              <a:t> Many cybercrimes can be executed with relatively low costs. Criminals can use readily available tools and resources, reducing the barrier to entry for engaging in cybercriminal activities.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Remote Operations:</a:t>
            </a:r>
            <a:r>
              <a:rPr lang="en-GB" b="0" i="0" u="none" strike="noStrike">
                <a:solidFill>
                  <a:srgbClr val="374151"/>
                </a:solidFill>
                <a:latin typeface="Calibri"/>
                <a:ea typeface="Calibri"/>
                <a:cs typeface="Calibri"/>
                <a:sym typeface="Calibri"/>
              </a:rPr>
              <a:t> Cybercriminals can conduct their activities remotely, reducing the risk of being physically apprehended. This makes it challenging for law enforcement to track and apprehend cybercriminals.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Rapid Communication:</a:t>
            </a:r>
            <a:r>
              <a:rPr lang="en-GB" b="0" i="0" u="none" strike="noStrike">
                <a:solidFill>
                  <a:srgbClr val="374151"/>
                </a:solidFill>
                <a:latin typeface="Calibri"/>
                <a:ea typeface="Calibri"/>
                <a:cs typeface="Calibri"/>
                <a:sym typeface="Calibri"/>
              </a:rPr>
              <a:t> The Internet allows for rapid communication and coordination among cybercriminal networks. This facilitates the exchange of information, tools, and tactics among criminals.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Continuous Evolution:</a:t>
            </a:r>
            <a:r>
              <a:rPr lang="en-GB" b="0" i="0" u="none" strike="noStrike">
                <a:solidFill>
                  <a:srgbClr val="374151"/>
                </a:solidFill>
                <a:latin typeface="Calibri"/>
                <a:ea typeface="Calibri"/>
                <a:cs typeface="Calibri"/>
                <a:sym typeface="Calibri"/>
              </a:rPr>
              <a:t> The dynamic nature of the Internet and technology means that cybercriminals can continually adapt and evolve their tactics to stay ahead of security measures.</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To counter these challenges, cybersecurity measures, international collaboration, and public awareness are essential components in the fight against cybercrime.</a:t>
            </a:r>
            <a:endParaRPr/>
          </a:p>
          <a:p>
            <a:pPr marL="0" lvl="0" indent="0" algn="l" rtl="0">
              <a:spcBef>
                <a:spcPts val="0"/>
              </a:spcBef>
              <a:spcAft>
                <a:spcPts val="0"/>
              </a:spcAft>
              <a:buNone/>
            </a:pPr>
            <a:endParaRPr/>
          </a:p>
        </p:txBody>
      </p:sp>
      <p:sp>
        <p:nvSpPr>
          <p:cNvPr id="365" name="Google Shape;365;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Excessive use of the internet can expose individuals and organizations to various vulnerabilities. </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Cyber Addiction: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Excessive internet use can lead to cyber addiction, affecting mental health and productivity.</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Individuals may neglect responsibilities, experience social withdrawal, and become more susceptible to online threats.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Privacy Concerns: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Sharing excessive personal information online can compromise privacy.</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Increased risk of identity theft, phishing attacks, and unauthorized access to sensitive data.</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Social Engineering Attacks: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Excessive use of social media and online platforms can make individuals targets for social engineering attacks.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Increased susceptibility to scams, phishing, and manipulation by malicious actors.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Malware and Viruses: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Visiting unsecure websites or downloading files from untrustworthy sources can lead to malware infections.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Compromised system security, data breaches, and potential damage to devices.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Online Harassment: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Excessive participation in online communities may expose individuals to cyberbullying and harassment.</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Emotional distress, reputational damage, and compromised mental well-being.</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Financial Threats: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Engaging in excessive online shopping or financial transactions without secure practices.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Increased risk of financial fraud, unauthorized transactions, and loss of funds.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Health Concerns: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Prolonged periods of screen time and sedentary behavior.</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Physical health issues such as eye strain, sleep disturbances, and musculoskeletal problems.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Dependency on Online Services: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Relying heavily on online services for daily activities.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Disruption in case of service outages, dependency on technology for basic needs.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Digital Footprint: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Leaving a significant digital footprint through excessive online activity.</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Increased exposure to data profiling, targeted advertising, and potential misuse of personal information.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Lack of Digital Literacy:</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Vulnerability: Insufficient knowledge about online security and safe internet practices.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Impact: Higher susceptibility to scams, phishing attempts, and falling victim to online threats.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It's crucial to promote digital literacy, responsible online behaviour, and cybersecurity awareness to mitigate these vulnerabilities associated with excessive internet use. Education and proactive measures can help individuals navigate the digital landscape safely.</a:t>
            </a:r>
            <a:endParaRPr/>
          </a:p>
          <a:p>
            <a:pPr marL="0" lvl="0" indent="0" algn="l" rtl="0">
              <a:spcBef>
                <a:spcPts val="0"/>
              </a:spcBef>
              <a:spcAft>
                <a:spcPts val="0"/>
              </a:spcAft>
              <a:buNone/>
            </a:pPr>
            <a:endParaRPr/>
          </a:p>
        </p:txBody>
      </p:sp>
      <p:sp>
        <p:nvSpPr>
          <p:cNvPr id="121" name="Google Shape;12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Cybercrimes refer to criminal activities that are carried out using computers, networks, and the internet. These crimes involve the use of technology to commit illegal acts, often with the intent to steal sensitive information, disrupt computer systems, or engage in fraudulent activities. Cybercrimes can take various forms, and they pose significant challenges to individuals, businesses, and governments.</a:t>
            </a:r>
            <a:endParaRPr dirty="0"/>
          </a:p>
          <a:p>
            <a:pPr marL="0" lvl="0" indent="0" algn="l">
              <a:spcBef>
                <a:spcPts val="0"/>
              </a:spcBef>
              <a:spcAft>
                <a:spcPts val="0"/>
              </a:spcAft>
              <a:buNone/>
            </a:pPr>
            <a:endParaRPr lang="en-GB" b="0" i="0" u="none" strike="noStrike" dirty="0">
              <a:solidFill>
                <a:srgbClr val="374151"/>
              </a:solidFill>
              <a:latin typeface="Calibri"/>
              <a:ea typeface="Calibri"/>
              <a:cs typeface="Calibri"/>
            </a:endParaRPr>
          </a:p>
          <a:p>
            <a:r>
              <a:rPr lang="en-GB">
                <a:solidFill>
                  <a:srgbClr val="374151"/>
                </a:solidFill>
              </a:rPr>
              <a:t>Cybercrime involves illegal acts where computers or networks are central either as targets or as tools.</a:t>
            </a:r>
            <a:endParaRPr lang="en-GB"/>
          </a:p>
          <a:p>
            <a:pPr marL="0" indent="0"/>
            <a:r>
              <a:rPr lang="en-GB" dirty="0">
                <a:solidFill>
                  <a:srgbClr val="374151"/>
                </a:solidFill>
              </a:rPr>
              <a:t>It’s inherently transnational — an offender may operate from one jurisdiction, use servers in another, and attack victims in a third. That complexity frustrates investigation and prosecution.</a:t>
            </a:r>
            <a:endParaRPr lang="en-GB" dirty="0"/>
          </a:p>
          <a:p>
            <a:pPr marL="0" indent="0"/>
            <a:endParaRPr lang="en-GB">
              <a:solidFill>
                <a:srgbClr val="374151"/>
              </a:solidFill>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Cyberfraud:</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Involves deceptive practices to gain financial advantage, such as phishing, online scams, and identity theft.</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Hacking:</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Unauthorized access to computer systems or networks to gather information, disrupt operations, or carry out malicious activities.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Malware Attacks:</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Use of malicious software, including viruses, worms, trojans, and ransomware, to compromise computer systems and data.</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Denial of Service (DoS) and Distributed Denial of Service (DDoS) Attacks:</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Overloading a system, network, or website with traffic to make it unavailable to users.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 Espionage:</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Covert activities to gain unauthorized access to sensitive information for political, economic, or military purposes.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Online Harassment and Cyberbullying:</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Harassment, threats, or bullying conducted online, often through social media platforms or messaging apps.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Phishing:</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Deceptive attempts to acquire sensitive information, such as usernames, passwords, and financial details, by posing as a trustworthy entity.</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Ransomware:</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Malicious software that encrypts files or systems, with attackers demanding payment (usually in cryptocurrency) for decryption.</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Credit Card Fraud:</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Unauthorized use of credit card information to make fraudulent transactions or purchases.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Child Exploitation:</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The use of the internet to exploit and abuse children, including online grooming, trafficking, and distribution of child pornography.</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 Extortion:</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Threatening to reveal sensitive information or perpetrate a cyberattack unless a victim pays a ransom.</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Insider Threats:</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Malicious activities carried out by individuals within an organization who have authorized access to systems and data.</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Intellectual Property Theft:</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Unauthorized access, reproduction, or distribution of copyrighted material, trade secrets, or patents.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Data Breaches:</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dirty="0">
                <a:solidFill>
                  <a:srgbClr val="374151"/>
                </a:solidFill>
                <a:latin typeface="Calibri"/>
                <a:ea typeface="Calibri"/>
                <a:cs typeface="Calibri"/>
                <a:sym typeface="Calibri"/>
              </a:rPr>
              <a:t>Unauthorized access and disclosure of sensitive information, often resulting in the exposure of personal or corporate data.</a:t>
            </a:r>
            <a:endParaRPr dirty="0"/>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Addressing and preventing cybercrimes require a combination of technological solutions, legal frameworks, and user awareness to ensure the security and integrity of digital systems.</a:t>
            </a:r>
            <a:endParaRPr dirty="0"/>
          </a:p>
          <a:p>
            <a:pPr marL="0" lvl="0" indent="0" algn="l" rtl="0">
              <a:spcBef>
                <a:spcPts val="0"/>
              </a:spcBef>
              <a:spcAft>
                <a:spcPts val="0"/>
              </a:spcAft>
              <a:buNone/>
            </a:pPr>
            <a:endParaRPr/>
          </a:p>
        </p:txBody>
      </p:sp>
      <p:sp>
        <p:nvSpPr>
          <p:cNvPr id="130" name="Google Shape;13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Cybercrime volume continues to grow exponentially. Many attackers no longer require technical expertise — ready-made toolkits and “crime-as-a-service” models make entry cheap and easy.</a:t>
            </a:r>
          </a:p>
          <a:p>
            <a:r>
              <a:rPr lang="en-US" dirty="0"/>
              <a:t>Offenders can now rent ransomware or buy phishing kits online.</a:t>
            </a:r>
            <a:endParaRPr lang="en-GB" dirty="0"/>
          </a:p>
          <a:p>
            <a:r>
              <a:rPr lang="en-US" dirty="0"/>
              <a:t>As the world </a:t>
            </a:r>
            <a:r>
              <a:rPr lang="en-US" dirty="0" err="1"/>
              <a:t>digitises</a:t>
            </a:r>
            <a:r>
              <a:rPr lang="en-US" dirty="0"/>
              <a:t>, the number of potential victims multiplies.</a:t>
            </a:r>
            <a:endParaRPr lang="en-GB" dirty="0"/>
          </a:p>
          <a:p>
            <a:r>
              <a:rPr lang="en-US" dirty="0"/>
              <a:t> </a:t>
            </a:r>
            <a:endParaRPr lang="en-GB" dirty="0"/>
          </a:p>
          <a:p>
            <a:r>
              <a:rPr lang="en-US" dirty="0"/>
              <a:t>“Do you think the growth of digital technology makes crime inevitable, or does it just change its form?”</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8</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84426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Cybercrimes and traditional crimes differ in their methods, targets, and the nature of the offenses. </a:t>
            </a:r>
            <a:endParaRPr dirty="0"/>
          </a:p>
          <a:p>
            <a:pPr marL="0" lvl="0" indent="0" algn="l">
              <a:spcBef>
                <a:spcPts val="0"/>
              </a:spcBef>
              <a:spcAft>
                <a:spcPts val="0"/>
              </a:spcAft>
              <a:buNone/>
            </a:pPr>
            <a:endParaRPr lang="en-GB" b="0" i="0" u="none" strike="noStrike" dirty="0">
              <a:solidFill>
                <a:srgbClr val="374151"/>
              </a:solidFill>
              <a:latin typeface="Calibri"/>
              <a:ea typeface="Calibri"/>
              <a:cs typeface="Calibri"/>
            </a:endParaRPr>
          </a:p>
          <a:p>
            <a:r>
              <a:rPr lang="en-GB" dirty="0">
                <a:solidFill>
                  <a:srgbClr val="374151"/>
                </a:solidFill>
              </a:rPr>
              <a:t>Cyber-dependent crimes can only exist through technology — for example, hacking or denial-of-service attacks.</a:t>
            </a:r>
            <a:endParaRPr lang="en-GB" dirty="0"/>
          </a:p>
          <a:p>
            <a:r>
              <a:rPr lang="en-GB" dirty="0">
                <a:solidFill>
                  <a:srgbClr val="374151"/>
                </a:solidFill>
              </a:rPr>
              <a:t>Cyber-enabled crimes are traditional offences that the internet amplifies, such as fraud or harassment.</a:t>
            </a:r>
            <a:endParaRPr lang="en-GB" dirty="0"/>
          </a:p>
          <a:p>
            <a:pPr marL="0" indent="0"/>
            <a:r>
              <a:rPr lang="en-GB" dirty="0">
                <a:solidFill>
                  <a:srgbClr val="374151"/>
                </a:solidFill>
              </a:rPr>
              <a:t>Hybrid crimes combine digital coordination with physical execution — for instance, drug supply via encrypted messaging apps.</a:t>
            </a:r>
            <a:endParaRPr lang="en-GB" dirty="0"/>
          </a:p>
          <a:p>
            <a:pPr marL="0" indent="0"/>
            <a:endParaRPr lang="en-GB">
              <a:solidFill>
                <a:srgbClr val="374151"/>
              </a:solidFill>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Nature of the Crime:</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These are physical crimes that typically involve direct, face-to-face interactions between the perpetrator and the victim. Examples include theft, assault, burglary, and vandalism.</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These are crimes committed in the virtual space of the internet or using computer technology. Examples include hacking, phishing, online fraud, and malware attacks.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Means of Committing the Crime:</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Perpetrators use physical force, weapons, or direct contact with victims to commit offenses.</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Perpetrators use computers, networks, and the internet to carry out illegal activities, often remotely and without direct physical contact with the victim.</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Global Reach:</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Limited by geographic proximity, as they typically occur in a specific location or jurisdiction.</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Have a global reach, as the internet allows perpetrators to target victims across borders and jurisdictions.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Evidence Trail:</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Leave physical evidence at the crime scene, such as fingerprints, DNA, or surveillance footage.</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Leave digital evidence that can be more challenging to trace but may include logs, IP addresses, and digital footprints.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Speed and Scale:</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Often require physical presence and may be limited by the time it takes to carry out the crime.</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Can be executed quickly and on a large scale, allowing perpetrators to target numerous individuals or organizations simultaneously.</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Anonymity:</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Perpetrators are often identifiable by physical characteristics, witnesses, or surveillance cameras.</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Perpetrators can operate anonymously or use pseudonyms, making identification more challenging.</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Types of Victims:</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Typically involve direct victimization of individuals, businesses, or property.</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Can target individuals, businesses, governments, or even critical infrastructure systems.</a:t>
            </a:r>
            <a:endParaRPr dirty="0"/>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Reporting and Detection:</a:t>
            </a: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Traditional Crimes:</a:t>
            </a:r>
            <a:r>
              <a:rPr lang="en-GB" b="0" i="0" u="none" strike="noStrike" dirty="0">
                <a:solidFill>
                  <a:srgbClr val="374151"/>
                </a:solidFill>
                <a:latin typeface="Calibri"/>
                <a:ea typeface="Calibri"/>
                <a:cs typeface="Calibri"/>
                <a:sym typeface="Calibri"/>
              </a:rPr>
              <a:t> Often reported to law enforcement by victims or witnesses, and evidence is collected at the crime scene.</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Cybercrimes:</a:t>
            </a:r>
            <a:r>
              <a:rPr lang="en-GB" b="0" i="0" u="none" strike="noStrike" dirty="0">
                <a:solidFill>
                  <a:srgbClr val="374151"/>
                </a:solidFill>
                <a:latin typeface="Calibri"/>
                <a:ea typeface="Calibri"/>
                <a:cs typeface="Calibri"/>
                <a:sym typeface="Calibri"/>
              </a:rPr>
              <a:t> May go undetected for longer periods, and detection often relies on cybersecurity tools, forensic analysis, and collaboration between law enforcement agencies.</a:t>
            </a:r>
            <a:endParaRPr dirty="0"/>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While there are distinctions between traditional and cybercrimes, it's important to note that these categories are not mutually exclusive. With the increasing digitization of society, criminals may use a combination of traditional and cyber techniques to achieve their objectives.</a:t>
            </a:r>
            <a:endParaRPr dirty="0"/>
          </a:p>
          <a:p>
            <a:pPr marL="0" lvl="0" indent="0" algn="l">
              <a:spcBef>
                <a:spcPts val="0"/>
              </a:spcBef>
              <a:spcAft>
                <a:spcPts val="0"/>
              </a:spcAft>
              <a:buNone/>
            </a:pPr>
            <a:endParaRPr lang="en-GB" dirty="0">
              <a:solidFill>
                <a:srgbClr val="374151"/>
              </a:solidFill>
            </a:endParaRPr>
          </a:p>
          <a:p>
            <a:pPr marL="0" indent="0"/>
            <a:endParaRPr lang="en-GB" dirty="0">
              <a:solidFill>
                <a:srgbClr val="374151"/>
              </a:solidFill>
            </a:endParaRPr>
          </a:p>
          <a:p>
            <a:pPr marL="0" indent="0"/>
            <a:endParaRPr lang="en-GB"/>
          </a:p>
        </p:txBody>
      </p:sp>
      <p:sp>
        <p:nvSpPr>
          <p:cNvPr id="140" name="Google Shape;14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Cyber-enabled crimes refer to offenses that have existed in some form before the advent of the internet and technology but are now facilitated or augmented by the use of digital tools, networks, or devices. These crimes leverage technology to enhance traditional criminal activities or enable new types of illicit behaviour. </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Fraudulent Online Transactions: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Using the internet to facilitate traditional forms of fraud, such as online auction fraud, credit card fraud, or deceptive online schemes.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Identity Theft: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Stealing personal information, such as Social Security numbers or financial details, to impersonate someone else or commit fraud.</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Online Extortion: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Threatening individuals or organizations with the release of sensitive information or disruption of services unless a ransom is paid.</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Online Harassment and Bullying:</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Using digital platforms to harass, intimidate, or bully individuals, often through social media, messaging apps, or email.</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Illegal Online Marketplaces: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Using the dark web or other encrypted platforms to buy and sell illegal goods or services, including drugs, weapons, or hacking tools.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Online Child Exploitation: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Using the internet to produce, distribute, or consume explicit material involving minors or engage in online grooming.</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Pharming:</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Redirecting website traffic to fraudulent websites to steal sensitive information, such as login credentials or financial details.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Spoofing and Social Engineering:</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Manipulating communication channels or online interactions to deceive individuals or organizations for fraudulent purposes.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Cyber Bullying:</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Using digital platforms to harass, humiliate, or intimidate others, particularly in the context of social media.</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Distributed Denial of Service (DDoS) Attacks for Hire:</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Paying for DDoS services to launch attacks on specific targets, causing disruption or making online services unavailable.</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Unauthorized Access: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Illegally accessing computer systems or networks to steal information, compromise data integrity, or disrupt operations.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Counterfeit Currency and Goods: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Using the internet to sell counterfeit money, counterfeit products, or fake credentials.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Cyber-enabled crimes often exploit the interconnected and global nature of the internet, enabling criminals to operate across borders and hide their activities behind the relative anonymity provided by digital platforms. Combating these crimes requires a combination of cybersecurity measures, international cooperation, and legal frameworks that address the unique challenges posed by technology-enabled criminal activities.</a:t>
            </a:r>
            <a:endParaRPr/>
          </a:p>
          <a:p>
            <a:pPr marL="0" lvl="0" indent="0" algn="l" rtl="0">
              <a:spcBef>
                <a:spcPts val="0"/>
              </a:spcBef>
              <a:spcAft>
                <a:spcPts val="0"/>
              </a:spcAft>
              <a:buNone/>
            </a:pPr>
            <a:endParaRPr/>
          </a:p>
        </p:txBody>
      </p:sp>
      <p:sp>
        <p:nvSpPr>
          <p:cNvPr id="150" name="Google Shape;15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Arial"/>
                <a:ea typeface="Arial"/>
                <a:cs typeface="Arial"/>
                <a:sym typeface="Arial"/>
              </a:rPr>
              <a:t>Cyber-dependent crimes are offenses that can only be committed using computer networks, systems, or devices. These crimes are heavily reliant on the use of technology, and their execution depends on the vulnerabilities and features of digital environments. </a:t>
            </a:r>
            <a:endParaRPr/>
          </a:p>
          <a:p>
            <a:pPr marL="0" lvl="0" indent="0" algn="l" rtl="0">
              <a:spcBef>
                <a:spcPts val="0"/>
              </a:spcBef>
              <a:spcAft>
                <a:spcPts val="0"/>
              </a:spcAft>
              <a:buNone/>
            </a:pPr>
            <a:endParaRPr b="0" i="0" u="none" strike="noStrike">
              <a:solidFill>
                <a:srgbClr val="374151"/>
              </a:solidFill>
              <a:latin typeface="Arial"/>
              <a:ea typeface="Arial"/>
              <a:cs typeface="Arial"/>
              <a:sym typeface="Arial"/>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These crimes are called "cyber-dependent" because they rely on the unique features and vulnerabilities of digital systems. The execution of these offenses is intricately tied to the use of technology, and they cannot be committed without the presence of a computer network or digital infrastructure. Addressing cyber-dependent crimes requires a comprehensive approach involving cybersecurity measures, international cooperation, and legal frameworks designed to combat digital threats.</a:t>
            </a:r>
            <a:endParaRPr/>
          </a:p>
          <a:p>
            <a:pPr marL="0" lvl="0" indent="0" algn="l" rtl="0">
              <a:spcBef>
                <a:spcPts val="0"/>
              </a:spcBef>
              <a:spcAft>
                <a:spcPts val="0"/>
              </a:spcAft>
              <a:buNone/>
            </a:pPr>
            <a:endParaRPr/>
          </a:p>
        </p:txBody>
      </p:sp>
      <p:sp>
        <p:nvSpPr>
          <p:cNvPr id="162" name="Google Shape;16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GB" b="1">
                <a:solidFill>
                  <a:srgbClr val="374151"/>
                </a:solidFill>
              </a:rPr>
              <a:t>Hacking:</a:t>
            </a:r>
            <a:endParaRPr lang="en-US">
              <a:solidFill>
                <a:srgbClr val="444444"/>
              </a:solidFill>
            </a:endParaRPr>
          </a:p>
          <a:p>
            <a:pPr lvl="1" indent="0"/>
            <a:r>
              <a:rPr lang="en-GB">
                <a:solidFill>
                  <a:srgbClr val="374151"/>
                </a:solidFill>
              </a:rPr>
              <a:t>Unauthorized access to computer systems, networks, or devices to gain information, disrupt operations, or carry out malicious activities.</a:t>
            </a:r>
            <a:endParaRPr lang="en-US">
              <a:solidFill>
                <a:srgbClr val="444444"/>
              </a:solidFill>
            </a:endParaRPr>
          </a:p>
          <a:p>
            <a:pPr marL="0" indent="0"/>
            <a:r>
              <a:rPr lang="en-GB" b="1">
                <a:solidFill>
                  <a:srgbClr val="374151"/>
                </a:solidFill>
              </a:rPr>
              <a:t>Malware Attacks:</a:t>
            </a:r>
            <a:endParaRPr lang="en-US">
              <a:solidFill>
                <a:srgbClr val="444444"/>
              </a:solidFill>
            </a:endParaRPr>
          </a:p>
          <a:p>
            <a:pPr lvl="1" indent="0"/>
            <a:r>
              <a:rPr lang="en-GB">
                <a:solidFill>
                  <a:srgbClr val="374151"/>
                </a:solidFill>
              </a:rPr>
              <a:t>Deployment of malicious software, such as viruses, worms, trojans, or ransomware, to compromise computer systems, steal data, or disrupt operations.</a:t>
            </a:r>
            <a:endParaRPr lang="en-US">
              <a:solidFill>
                <a:srgbClr val="444444"/>
              </a:solidFill>
            </a:endParaRPr>
          </a:p>
          <a:p>
            <a:pPr marL="0" indent="0"/>
            <a:r>
              <a:rPr lang="en-GB" b="1" dirty="0">
                <a:solidFill>
                  <a:srgbClr val="374151"/>
                </a:solidFill>
              </a:rPr>
              <a:t>Denial of Service (DoS) and Distributed Denial of Service (DDoS) Attacks:</a:t>
            </a:r>
            <a:endParaRPr lang="en-US" dirty="0">
              <a:solidFill>
                <a:srgbClr val="444444"/>
              </a:solidFill>
            </a:endParaRPr>
          </a:p>
          <a:p>
            <a:pPr lvl="1" indent="0"/>
            <a:r>
              <a:rPr lang="en-GB" dirty="0">
                <a:solidFill>
                  <a:srgbClr val="374151"/>
                </a:solidFill>
              </a:rPr>
              <a:t>Overloading a system, network, or website with traffic to make it unavailable to users.</a:t>
            </a:r>
            <a:endParaRPr lang="en-US" dirty="0">
              <a:solidFill>
                <a:srgbClr val="444444"/>
              </a:solidFill>
            </a:endParaRPr>
          </a:p>
          <a:p>
            <a:pPr marL="0" indent="0"/>
            <a:r>
              <a:rPr lang="en-GB" b="1" dirty="0">
                <a:solidFill>
                  <a:srgbClr val="374151"/>
                </a:solidFill>
              </a:rPr>
              <a:t>Phishing:</a:t>
            </a:r>
            <a:endParaRPr lang="en-US" dirty="0">
              <a:solidFill>
                <a:srgbClr val="444444"/>
              </a:solidFill>
            </a:endParaRPr>
          </a:p>
          <a:p>
            <a:pPr lvl="1" indent="0"/>
            <a:r>
              <a:rPr lang="en-GB" dirty="0">
                <a:solidFill>
                  <a:srgbClr val="374151"/>
                </a:solidFill>
              </a:rPr>
              <a:t>Deceptive attempts to trick individuals into providing sensitive information, such as usernames, passwords, or financial details.</a:t>
            </a:r>
            <a:endParaRPr lang="en-US" dirty="0">
              <a:solidFill>
                <a:srgbClr val="444444"/>
              </a:solidFill>
            </a:endParaRPr>
          </a:p>
          <a:p>
            <a:pPr marL="0" indent="0"/>
            <a:r>
              <a:rPr lang="en-GB" b="1" dirty="0">
                <a:solidFill>
                  <a:srgbClr val="374151"/>
                </a:solidFill>
              </a:rPr>
              <a:t>Online Fraud:</a:t>
            </a:r>
            <a:endParaRPr lang="en-US" dirty="0">
              <a:solidFill>
                <a:srgbClr val="444444"/>
              </a:solidFill>
            </a:endParaRPr>
          </a:p>
          <a:p>
            <a:pPr lvl="1" indent="0"/>
            <a:r>
              <a:rPr lang="en-GB" dirty="0">
                <a:solidFill>
                  <a:srgbClr val="374151"/>
                </a:solidFill>
              </a:rPr>
              <a:t>Using the internet to carry out fraudulent activities, including identity theft, credit card fraud, and online scams.</a:t>
            </a:r>
            <a:endParaRPr lang="en-US" dirty="0">
              <a:solidFill>
                <a:srgbClr val="444444"/>
              </a:solidFill>
            </a:endParaRPr>
          </a:p>
          <a:p>
            <a:pPr marL="0" indent="0"/>
            <a:r>
              <a:rPr lang="en-GB" b="1" dirty="0">
                <a:solidFill>
                  <a:srgbClr val="374151"/>
                </a:solidFill>
              </a:rPr>
              <a:t>Ransomware Attacks:</a:t>
            </a:r>
            <a:endParaRPr lang="en-US" dirty="0">
              <a:solidFill>
                <a:srgbClr val="444444"/>
              </a:solidFill>
            </a:endParaRPr>
          </a:p>
          <a:p>
            <a:pPr lvl="1" indent="0"/>
            <a:r>
              <a:rPr lang="en-GB" dirty="0">
                <a:solidFill>
                  <a:srgbClr val="374151"/>
                </a:solidFill>
              </a:rPr>
              <a:t>Encrypting files or systems and demanding payment (usually in cryptocurrency) for their release.</a:t>
            </a:r>
            <a:endParaRPr lang="en-US" dirty="0">
              <a:solidFill>
                <a:srgbClr val="444444"/>
              </a:solidFill>
            </a:endParaRPr>
          </a:p>
          <a:p>
            <a:pPr marL="0" indent="0"/>
            <a:r>
              <a:rPr lang="en-GB" b="1" dirty="0">
                <a:solidFill>
                  <a:srgbClr val="374151"/>
                </a:solidFill>
              </a:rPr>
              <a:t>Cyber Espionage:</a:t>
            </a:r>
            <a:endParaRPr lang="en-US" dirty="0">
              <a:solidFill>
                <a:srgbClr val="444444"/>
              </a:solidFill>
            </a:endParaRPr>
          </a:p>
          <a:p>
            <a:pPr lvl="1" indent="0"/>
            <a:r>
              <a:rPr lang="en-GB" dirty="0">
                <a:solidFill>
                  <a:srgbClr val="374151"/>
                </a:solidFill>
              </a:rPr>
              <a:t>Covert activities to gain unauthorized access to sensitive information for political, economic, or military purposes.</a:t>
            </a:r>
            <a:endParaRPr lang="en-US" dirty="0">
              <a:solidFill>
                <a:srgbClr val="444444"/>
              </a:solidFill>
            </a:endParaRPr>
          </a:p>
          <a:p>
            <a:pPr marL="0" indent="0"/>
            <a:r>
              <a:rPr lang="en-GB" b="1" dirty="0">
                <a:solidFill>
                  <a:srgbClr val="374151"/>
                </a:solidFill>
              </a:rPr>
              <a:t>Data Breaches:</a:t>
            </a:r>
            <a:endParaRPr lang="en-US" dirty="0">
              <a:solidFill>
                <a:srgbClr val="444444"/>
              </a:solidFill>
            </a:endParaRPr>
          </a:p>
          <a:p>
            <a:pPr lvl="1" indent="0"/>
            <a:r>
              <a:rPr lang="en-GB" dirty="0">
                <a:solidFill>
                  <a:srgbClr val="374151"/>
                </a:solidFill>
              </a:rPr>
              <a:t>Unauthorized access and disclosure of sensitive information, often resulting in the exposure of personal or corporate data.</a:t>
            </a:r>
            <a:endParaRPr lang="en-US" dirty="0">
              <a:solidFill>
                <a:srgbClr val="444444"/>
              </a:solidFill>
            </a:endParaRPr>
          </a:p>
          <a:p>
            <a:pPr marL="0" indent="0"/>
            <a:r>
              <a:rPr lang="en-GB" b="1" dirty="0">
                <a:solidFill>
                  <a:srgbClr val="374151"/>
                </a:solidFill>
              </a:rPr>
              <a:t>Cryptojacking:</a:t>
            </a:r>
            <a:endParaRPr lang="en-US" dirty="0">
              <a:solidFill>
                <a:srgbClr val="444444"/>
              </a:solidFill>
            </a:endParaRPr>
          </a:p>
          <a:p>
            <a:pPr lvl="1" indent="0"/>
            <a:r>
              <a:rPr lang="en-GB" dirty="0">
                <a:solidFill>
                  <a:srgbClr val="374151"/>
                </a:solidFill>
              </a:rPr>
              <a:t>Illegitimate use of someone else's computer or device to mine cryptocurrency without their knowledge or consent.</a:t>
            </a:r>
            <a:endParaRPr lang="en-US" dirty="0">
              <a:solidFill>
                <a:srgbClr val="444444"/>
              </a:solidFill>
            </a:endParaRPr>
          </a:p>
          <a:p>
            <a:pPr marL="0" indent="0"/>
            <a:r>
              <a:rPr lang="en-GB" b="1" dirty="0">
                <a:solidFill>
                  <a:srgbClr val="374151"/>
                </a:solidFill>
              </a:rPr>
              <a:t>Insider Threats:</a:t>
            </a:r>
            <a:endParaRPr lang="en-US" dirty="0">
              <a:solidFill>
                <a:srgbClr val="444444"/>
              </a:solidFill>
            </a:endParaRPr>
          </a:p>
          <a:p>
            <a:pPr lvl="1" indent="0"/>
            <a:r>
              <a:rPr lang="en-GB" dirty="0">
                <a:solidFill>
                  <a:srgbClr val="374151"/>
                </a:solidFill>
              </a:rPr>
              <a:t>Malicious activities carried out by individuals within an organization who have authorized access to systems and data.</a:t>
            </a:r>
            <a:endParaRPr lang="en-US" dirty="0">
              <a:solidFill>
                <a:srgbClr val="444444"/>
              </a:solidFill>
            </a:endParaRPr>
          </a:p>
          <a:p>
            <a:pPr marL="0" indent="0"/>
            <a:r>
              <a:rPr lang="en-GB" b="1" dirty="0">
                <a:solidFill>
                  <a:srgbClr val="374151"/>
                </a:solidFill>
              </a:rPr>
              <a:t>IoT (Internet of Things) Exploitation:</a:t>
            </a:r>
            <a:endParaRPr lang="en-US" dirty="0">
              <a:solidFill>
                <a:srgbClr val="444444"/>
              </a:solidFill>
            </a:endParaRPr>
          </a:p>
          <a:p>
            <a:pPr lvl="1" indent="0"/>
            <a:r>
              <a:rPr lang="en-GB" dirty="0">
                <a:solidFill>
                  <a:srgbClr val="374151"/>
                </a:solidFill>
              </a:rPr>
              <a:t>Exploiting vulnerabilities in connected devices, such as smart appliances or industrial IoT systems, to gain unauthorized access or control.</a:t>
            </a:r>
            <a:endParaRPr lang="en-US" dirty="0">
              <a:solidFill>
                <a:srgbClr val="444444"/>
              </a:solidFill>
            </a:endParaRPr>
          </a:p>
          <a:p>
            <a:pPr marL="0" indent="0"/>
            <a:r>
              <a:rPr lang="en-GB" b="1" dirty="0">
                <a:solidFill>
                  <a:srgbClr val="374151"/>
                </a:solidFill>
              </a:rPr>
              <a:t>Cyber Stalking:</a:t>
            </a:r>
            <a:endParaRPr lang="en-US" dirty="0">
              <a:solidFill>
                <a:srgbClr val="444444"/>
              </a:solidFill>
            </a:endParaRPr>
          </a:p>
          <a:p>
            <a:pPr lvl="1" indent="0"/>
            <a:r>
              <a:rPr lang="en-GB" dirty="0">
                <a:solidFill>
                  <a:srgbClr val="374151"/>
                </a:solidFill>
              </a:rPr>
              <a:t>Engaging in persistent online harassment or stalking </a:t>
            </a:r>
            <a:r>
              <a:rPr lang="en-GB" dirty="0" err="1">
                <a:solidFill>
                  <a:srgbClr val="374151"/>
                </a:solidFill>
              </a:rPr>
              <a:t>behavior</a:t>
            </a:r>
            <a:r>
              <a:rPr lang="en-GB" dirty="0">
                <a:solidFill>
                  <a:srgbClr val="374151"/>
                </a:solidFill>
              </a:rPr>
              <a:t> using various digital channels.</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12</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62410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 name="Google Shape;252;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Gary McKinnon is a British hacker who gained notoriety for conducting a series of unauthorized intrusions into computer systems belonging to the United States government. His actions took place between 2001 and 2002. McKinnon's hacking activities targeted various U.S. military and NASA (National Aeronautics and Space Administration) computers.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Key Points: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Intrusions and Allegations: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McKinnon was accused of hacking into 97 U.S. military and NASA computers.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He claimed that he was looking for evidence of UFOs (Unidentified Flying Objects) and free energy suppression.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Impact: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U.S. government alleged that McKinnon's intrusions caused significant disruptions to their computer systems.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McKinnon argued that he did not cause any damage but rather exposed weak security practices.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Legal Proceedings: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U.S. government sought McKinnon's extradition to the United States to face charges related to his hacking activities.</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extradition process became a prolonged legal battle, and McKinnon faced the possibility of a lengthy prison sentence in the U.S.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Asperger's Syndrome:</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Gary McKinnon has been diagnosed with Asperger's Syndrome, a form of autism. His legal team argued that his extradition would be oppressive due to his mental health condition.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Resolution: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In October 2012, then-Home Secretary Theresa May blocked McKinnon's extradition on human rights grounds, citing concerns about his mental health.</a:t>
            </a:r>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decision was seen as a victory for McKinnon and his supporters, who had campaigned against his extradition.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Impact on Extradition Law:</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McKinnon's case contributed to discussions about the extradition of individuals with mental health conditions and led to calls for reform in extradition laws.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Gary McKinnon's case received widespread attention, and it raised ethical and legal questions about the treatment of individuals with mental health conditions in the context of cybercrime. The incident also highlighted the challenges in balancing the pursuit of justice with considerations for the well-being of the accused.</a:t>
            </a:r>
            <a:endParaRPr/>
          </a:p>
          <a:p>
            <a:pPr marL="0" lvl="0" indent="0" algn="l" rtl="0">
              <a:spcBef>
                <a:spcPts val="0"/>
              </a:spcBef>
              <a:spcAft>
                <a:spcPts val="0"/>
              </a:spcAft>
              <a:buNone/>
            </a:pPr>
            <a:endParaRPr/>
          </a:p>
        </p:txBody>
      </p:sp>
      <p:sp>
        <p:nvSpPr>
          <p:cNvPr id="253" name="Google Shape;253;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19</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0" name="Google Shape;230;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Keyloggers and spyware are types of malicious software (malware) that are designed to compromise the security and privacy of computer systems and users.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Keyloggers:</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Definition:</a:t>
            </a:r>
            <a:r>
              <a:rPr lang="en-GB" b="0" i="0" u="none" strike="noStrike">
                <a:solidFill>
                  <a:srgbClr val="374151"/>
                </a:solidFill>
                <a:latin typeface="Calibri"/>
                <a:ea typeface="Calibri"/>
                <a:cs typeface="Calibri"/>
                <a:sym typeface="Calibri"/>
              </a:rPr>
              <a:t> Keyloggers, also known as keystroke loggers, are programs or devices that record the keystrokes typed on a computer's keyboard without the user's knowledge.</a:t>
            </a:r>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Functionality:</a:t>
            </a:r>
            <a:r>
              <a:rPr lang="en-GB" b="0" i="0" u="none" strike="noStrike">
                <a:solidFill>
                  <a:srgbClr val="374151"/>
                </a:solidFill>
                <a:latin typeface="Calibri"/>
                <a:ea typeface="Calibri"/>
                <a:cs typeface="Calibri"/>
                <a:sym typeface="Calibri"/>
              </a:rPr>
              <a:t> The primary purpose of a keylogger is to capture sensitive information, such as usernames, passwords, credit card numbers, and other confidential data entered by the user.</a:t>
            </a:r>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Delivery:</a:t>
            </a:r>
            <a:r>
              <a:rPr lang="en-GB" b="0" i="0" u="none" strike="noStrike">
                <a:solidFill>
                  <a:srgbClr val="374151"/>
                </a:solidFill>
                <a:latin typeface="Calibri"/>
                <a:ea typeface="Calibri"/>
                <a:cs typeface="Calibri"/>
                <a:sym typeface="Calibri"/>
              </a:rPr>
              <a:t> Keyloggers can be delivered through malware-infected websites, email attachments, or software downloads. They may also be disguised as legitimate applications.</a:t>
            </a:r>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Types:</a:t>
            </a:r>
            <a:r>
              <a:rPr lang="en-GB" b="0" i="0" u="none" strike="noStrike">
                <a:solidFill>
                  <a:srgbClr val="374151"/>
                </a:solidFill>
                <a:latin typeface="Calibri"/>
                <a:ea typeface="Calibri"/>
                <a:cs typeface="Calibri"/>
                <a:sym typeface="Calibri"/>
              </a:rPr>
              <a:t> There are hardware keyloggers that are physical devices attached to the computer, and there are software keyloggers that are programs installed on the computer.</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Spyware:</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Definition:</a:t>
            </a:r>
            <a:r>
              <a:rPr lang="en-GB" b="0" i="0" u="none" strike="noStrike">
                <a:solidFill>
                  <a:srgbClr val="374151"/>
                </a:solidFill>
                <a:latin typeface="Calibri"/>
                <a:ea typeface="Calibri"/>
                <a:cs typeface="Calibri"/>
                <a:sym typeface="Calibri"/>
              </a:rPr>
              <a:t> Spyware is a type of software that secretly monitors and collects user information without their consent. It can track various activities on a computer or device.</a:t>
            </a:r>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Functionality:</a:t>
            </a:r>
            <a:r>
              <a:rPr lang="en-GB" b="0" i="0" u="none" strike="noStrike">
                <a:solidFill>
                  <a:srgbClr val="374151"/>
                </a:solidFill>
                <a:latin typeface="Calibri"/>
                <a:ea typeface="Calibri"/>
                <a:cs typeface="Calibri"/>
                <a:sym typeface="Calibri"/>
              </a:rPr>
              <a:t> Spyware is designed to gather information about a user's internet browsing habits, search history, personal information, and other data. The collected information is often sent to third parties for various purposes, including targeted advertising or identity theft.</a:t>
            </a:r>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Delivery:</a:t>
            </a:r>
            <a:r>
              <a:rPr lang="en-GB" b="0" i="0" u="none" strike="noStrike">
                <a:solidFill>
                  <a:srgbClr val="374151"/>
                </a:solidFill>
                <a:latin typeface="Calibri"/>
                <a:ea typeface="Calibri"/>
                <a:cs typeface="Calibri"/>
                <a:sym typeface="Calibri"/>
              </a:rPr>
              <a:t> Spyware can be bundled with free software downloads, embedded in malicious websites, or delivered through email attachments. Users may inadvertently install spyware when downloading and installing seemingly harmless programs.</a:t>
            </a:r>
            <a:endParaRPr/>
          </a:p>
          <a:p>
            <a:pPr marL="457200" lvl="1"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Effects:</a:t>
            </a:r>
            <a:r>
              <a:rPr lang="en-GB" b="0" i="0" u="none" strike="noStrike">
                <a:solidFill>
                  <a:srgbClr val="374151"/>
                </a:solidFill>
                <a:latin typeface="Calibri"/>
                <a:ea typeface="Calibri"/>
                <a:cs typeface="Calibri"/>
                <a:sym typeface="Calibri"/>
              </a:rPr>
              <a:t> Spyware can slow down system performance, cause instability, and compromise the user's privacy. It may also lead to identity theft and unauthorized access to sensitive information.</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Prevention:</a:t>
            </a: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Regularly update operating systems and software to patch security vulnerabilities.</a:t>
            </a:r>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Use reputable antivirus and anti-malware software.</a:t>
            </a:r>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Be cautious when downloading and installing software from untrusted sources.</a:t>
            </a:r>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Avoid clicking on suspicious links in emails or websites.</a:t>
            </a:r>
            <a:endParaRPr/>
          </a:p>
          <a:p>
            <a:pPr marL="0" lvl="0" indent="0" algn="l" rtl="0">
              <a:spcBef>
                <a:spcPts val="0"/>
              </a:spcBef>
              <a:spcAft>
                <a:spcPts val="0"/>
              </a:spcAft>
              <a:buClr>
                <a:schemeClr val="dk1"/>
              </a:buClr>
              <a:buSzPts val="1200"/>
              <a:buFont typeface="Arial"/>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Detection and Removal:</a:t>
            </a: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Regularly scan the system with antivirus and anti-malware tools.</a:t>
            </a:r>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Utilize dedicated anti-keylogger and anti-spyware software.</a:t>
            </a:r>
            <a:endParaRPr/>
          </a:p>
          <a:p>
            <a:pPr marL="0" lvl="0" indent="-76200" algn="l" rtl="0">
              <a:spcBef>
                <a:spcPts val="0"/>
              </a:spcBef>
              <a:spcAft>
                <a:spcPts val="0"/>
              </a:spcAft>
              <a:buClr>
                <a:srgbClr val="374151"/>
              </a:buClr>
              <a:buSzPts val="1200"/>
              <a:buFont typeface="Arial"/>
              <a:buChar char="•"/>
            </a:pPr>
            <a:r>
              <a:rPr lang="en-GB" b="0" i="0" u="none" strike="noStrike">
                <a:solidFill>
                  <a:srgbClr val="374151"/>
                </a:solidFill>
                <a:latin typeface="Calibri"/>
                <a:ea typeface="Calibri"/>
                <a:cs typeface="Calibri"/>
                <a:sym typeface="Calibri"/>
              </a:rPr>
              <a:t>If infection is suspected, seek professional assistance for thorough malware removal.</a:t>
            </a:r>
            <a:endParaRPr/>
          </a:p>
          <a:p>
            <a:pPr marL="0" lvl="0" indent="0" algn="l" rtl="0">
              <a:spcBef>
                <a:spcPts val="0"/>
              </a:spcBef>
              <a:spcAft>
                <a:spcPts val="0"/>
              </a:spcAft>
              <a:buClr>
                <a:schemeClr val="dk1"/>
              </a:buClr>
              <a:buSzPts val="1200"/>
              <a:buFont typeface="Arial"/>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By taking preventive measures and maintaining cybersecurity best practices, users can reduce the risk of keyloggers, spyware, and other forms of malware compromising their systems.</a:t>
            </a:r>
            <a:endParaRPr/>
          </a:p>
          <a:p>
            <a:pPr marL="0" lvl="0" indent="0" algn="l" rtl="0">
              <a:spcBef>
                <a:spcPts val="0"/>
              </a:spcBef>
              <a:spcAft>
                <a:spcPts val="0"/>
              </a:spcAft>
              <a:buNone/>
            </a:pPr>
            <a:endParaRPr/>
          </a:p>
        </p:txBody>
      </p:sp>
      <p:sp>
        <p:nvSpPr>
          <p:cNvPr id="231" name="Google Shape;231;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17</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Botnets</a:t>
            </a:r>
            <a:r>
              <a:rPr lang="en-GB" b="0" i="0" u="none" strike="noStrike">
                <a:solidFill>
                  <a:srgbClr val="374151"/>
                </a:solidFill>
                <a:latin typeface="Calibri"/>
                <a:ea typeface="Calibri"/>
                <a:cs typeface="Calibri"/>
                <a:sym typeface="Calibri"/>
              </a:rPr>
              <a:t> are commonly used for various malicious purposes, including spam distribution, launching DDoS attacks, stealing sensitive information, or spreading malware.</a:t>
            </a:r>
            <a:endParaRPr/>
          </a:p>
          <a:p>
            <a:pPr marL="0" marR="0" lvl="0" indent="0" algn="l" rtl="0">
              <a:lnSpc>
                <a:spcPct val="100000"/>
              </a:lnSpc>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DDoS stands for "Distributed Denial of Service</a:t>
            </a:r>
            <a:r>
              <a:rPr lang="en-GB" b="0" i="0" u="none" strike="noStrike">
                <a:solidFill>
                  <a:srgbClr val="374151"/>
                </a:solidFill>
                <a:latin typeface="Calibri"/>
                <a:ea typeface="Calibri"/>
                <a:cs typeface="Calibri"/>
                <a:sym typeface="Calibri"/>
              </a:rPr>
              <a:t>." It's a type of cyber-attack where multiple compromised computers are used to flood a target system with traffic, causing it to become overwhelmed and unavailable to users.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term "distributed" in DDoS indicates that the attack is orchestrated from multiple sources, often a large number of computers or devices that have been infected with malware and brought under the control of a malicious actor.</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DDoS attack typically works by: </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Botnet Formation: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attacker creates or gains control of a network of compromised computers known as a botnet. These computers, often referred to as bots or zombies, can be regular computers, servers, or even Internet of Things (IoT) devices.</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Coordination: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attacker uses the botnet to send a massive volume of requests, traffic, or data packets to the target system. The sheer volume of requests overwhelms the target's resources, such as bandwidth, processing power, or memory.</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Overloading Resources: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target system becomes unable to handle the flood of incoming requests, leading to a slowdown in performance or complete unavailability. Legitimate users trying to access the targeted service or website experience disruptions or downtime.</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Types of DDoS Attacks: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DDoS attacks can take various forms, including:</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Volumetric Attacks:</a:t>
            </a:r>
            <a:r>
              <a:rPr lang="en-GB" b="0" i="0" u="none" strike="noStrike">
                <a:solidFill>
                  <a:srgbClr val="374151"/>
                </a:solidFill>
                <a:latin typeface="Calibri"/>
                <a:ea typeface="Calibri"/>
                <a:cs typeface="Calibri"/>
                <a:sym typeface="Calibri"/>
              </a:rPr>
              <a:t> Flood the target with a high volume of traffic.</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TCP State-Exhaustion Attacks:</a:t>
            </a:r>
            <a:r>
              <a:rPr lang="en-GB" b="0" i="0" u="none" strike="noStrike">
                <a:solidFill>
                  <a:srgbClr val="374151"/>
                </a:solidFill>
                <a:latin typeface="Calibri"/>
                <a:ea typeface="Calibri"/>
                <a:cs typeface="Calibri"/>
                <a:sym typeface="Calibri"/>
              </a:rPr>
              <a:t> Exploit the stateful nature of TCP protocols.</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Application Layer Attacks:</a:t>
            </a:r>
            <a:r>
              <a:rPr lang="en-GB" b="0" i="0" u="none" strike="noStrike">
                <a:solidFill>
                  <a:srgbClr val="374151"/>
                </a:solidFill>
                <a:latin typeface="Calibri"/>
                <a:ea typeface="Calibri"/>
                <a:cs typeface="Calibri"/>
                <a:sym typeface="Calibri"/>
              </a:rPr>
              <a:t> Target vulnerabilities in web applications.</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DNS Amplification Attacks:</a:t>
            </a:r>
            <a:r>
              <a:rPr lang="en-GB" b="0" i="0" u="none" strike="noStrike">
                <a:solidFill>
                  <a:srgbClr val="374151"/>
                </a:solidFill>
                <a:latin typeface="Calibri"/>
                <a:ea typeface="Calibri"/>
                <a:cs typeface="Calibri"/>
                <a:sym typeface="Calibri"/>
              </a:rPr>
              <a:t> Exploit vulnerabilities in the Domain Name System.</a:t>
            </a:r>
            <a:endParaRPr/>
          </a:p>
          <a:p>
            <a:pPr marL="914400" lvl="2"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Motivations: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DDoS attacks can be motivated by various factors, including revenge, competition, hacktivism, or attempts to distract from other malicious activities.</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Mitigation: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Organizations implement DDoS mitigation strategies to detect and block malicious traffic, ensuring the availability and stability of their online services.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DDoS attacks pose a significant threat to online services, and defending against them requires robust cybersecurity measures, including traffic filtering, rate limiting, and the ability to distinguish between legitimate and malicious traffic.</a:t>
            </a:r>
            <a:endParaRPr/>
          </a:p>
          <a:p>
            <a:pPr marL="0" lvl="0" indent="0" algn="l" rtl="0">
              <a:spcBef>
                <a:spcPts val="0"/>
              </a:spcBef>
              <a:spcAft>
                <a:spcPts val="0"/>
              </a:spcAft>
              <a:buNone/>
            </a:pPr>
            <a:endParaRPr/>
          </a:p>
        </p:txBody>
      </p:sp>
      <p:sp>
        <p:nvSpPr>
          <p:cNvPr id="185" name="Google Shape;18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WikiLeaks is a non-profit organization that was founded in 2006 by Australian activist and journalist Julian Assange. Its primary mission is to publish classified, censored, or otherwise restricted information that is of significant public interest. WikiLeaks is known for its commitment to transparency and its use of technology to protect the anonymity of sources.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Key points about WikiLeaks: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Whistleblower Platform:</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WikiLeaks operates as a platform for whistleblowers to anonymously submit documents that expose government or corporate misconduct, corruption, or other controversial activities.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Notable Leaks: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WikiLeaks has been responsible for publishing a number of high-profile leaks, including:</a:t>
            </a:r>
            <a:endParaRPr/>
          </a:p>
          <a:p>
            <a:pPr marL="1143000" lvl="2" indent="-2286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Iraq War Logs:</a:t>
            </a:r>
            <a:r>
              <a:rPr lang="en-GB" b="0" i="0" u="none" strike="noStrike">
                <a:solidFill>
                  <a:srgbClr val="374151"/>
                </a:solidFill>
                <a:latin typeface="Calibri"/>
                <a:ea typeface="Calibri"/>
                <a:cs typeface="Calibri"/>
                <a:sym typeface="Calibri"/>
              </a:rPr>
              <a:t> Classified documents detailing the Iraq War (2010).</a:t>
            </a:r>
            <a:endParaRPr/>
          </a:p>
          <a:p>
            <a:pPr marL="1143000" lvl="2" indent="-2286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Afghan War Diary:</a:t>
            </a:r>
            <a:r>
              <a:rPr lang="en-GB" b="0" i="0" u="none" strike="noStrike">
                <a:solidFill>
                  <a:srgbClr val="374151"/>
                </a:solidFill>
                <a:latin typeface="Calibri"/>
                <a:ea typeface="Calibri"/>
                <a:cs typeface="Calibri"/>
                <a:sym typeface="Calibri"/>
              </a:rPr>
              <a:t> Logs related to the war in Afghanistan (2010).</a:t>
            </a:r>
            <a:endParaRPr/>
          </a:p>
          <a:p>
            <a:pPr marL="1143000" lvl="2" indent="-2286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Cablegate:</a:t>
            </a:r>
            <a:r>
              <a:rPr lang="en-GB" b="0" i="0" u="none" strike="noStrike">
                <a:solidFill>
                  <a:srgbClr val="374151"/>
                </a:solidFill>
                <a:latin typeface="Calibri"/>
                <a:ea typeface="Calibri"/>
                <a:cs typeface="Calibri"/>
                <a:sym typeface="Calibri"/>
              </a:rPr>
              <a:t> U.S. diplomatic cables revealing diplomatic communications (2010).</a:t>
            </a:r>
            <a:endParaRPr/>
          </a:p>
          <a:p>
            <a:pPr marL="1143000" lvl="2" indent="-2286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Guantanamo Files:</a:t>
            </a:r>
            <a:r>
              <a:rPr lang="en-GB" b="0" i="0" u="none" strike="noStrike">
                <a:solidFill>
                  <a:srgbClr val="374151"/>
                </a:solidFill>
                <a:latin typeface="Calibri"/>
                <a:ea typeface="Calibri"/>
                <a:cs typeface="Calibri"/>
                <a:sym typeface="Calibri"/>
              </a:rPr>
              <a:t> Documents detailing detainees at Guantanamo Bay (2011).</a:t>
            </a:r>
            <a:endParaRPr/>
          </a:p>
          <a:p>
            <a:pPr marL="1143000" lvl="2" indent="-15240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Impact:</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The releases by WikiLeaks have had significant political and diplomatic repercussions, leading to public debates about government transparency, accountability, and the ethics of publishing classified information.</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Controversies: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WikiLeaks has been a source of controversy, with critics arguing that the indiscriminate release of classified information could compromise national security and endanger lives. Supporters, on the other hand, emphasize the importance of exposing corruption and wrongdoing.</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Legal Issues: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Julian Assange, the founder of WikiLeaks, has faced legal challenges and extradition requests. In 2012, Assange sought asylum in the Embassy of Ecuador in London to avoid extradition to Sweden, where he faced sexual assault allegations. In 2019, he was arrested by British authorities after Ecuador withdrew his asylum status.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WikiLeaks Technologies: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WikiLeaks uses technology such as encryption and anonymous submission systems to protect the identity of whistleblowers. The organization has also developed tools like "SecureDrop," which allows media organizations to receive anonymous tips securely.</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Public Perception: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Public opinion on WikiLeaks varies. Some view it as a champion of free speech and government transparency, while others criticize it for potential harm to national security</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In response to financial organizations blocking transactions in support of WikiLeaks, the hacktivist group "Anonymous" initiated Distributed Denial of Service (DDoS) attacks against those organizations. Anonymous, a loosely affiliated and decentralized collective, took action as a form of protest against what they perceived as efforts to stifle freedom of information and impede the operations of WikiLeaks.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DDoS attacks were aimed at disrupting the online services of the targeted financial institutions, making their websites temporarily unavailable to users. The attackers used various tools and techniques to flood the targeted websites with a massive volume of traffic, overwhelming their servers and causing service disruptions.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It's important to note that while Anonymous has been associated with various online activism campaigns, it is not a centralized organization with a formal structure. Instead, it consists of individuals who, often motivated by ideological reasons, participate in actions under the banner of Anonymous. The group has been involved in a range of activities, including online protests, DDoS attacks, and campaigns related to issues such as internet freedom and social justice.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events surrounding WikiLeaks, financial blockades, and subsequent online actions by groups like Anonymous highlight the intersection of technology, activism, and issues related to information freedom and transparency</a:t>
            </a:r>
            <a:r>
              <a:rPr lang="en-GB" b="0" i="0" u="none" strike="noStrike">
                <a:solidFill>
                  <a:srgbClr val="374151"/>
                </a:solidFill>
                <a:latin typeface="Arial"/>
                <a:ea typeface="Arial"/>
                <a:cs typeface="Arial"/>
                <a:sym typeface="Arial"/>
              </a:rPr>
              <a:t>.</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endParaRPr/>
          </a:p>
        </p:txBody>
      </p:sp>
      <p:sp>
        <p:nvSpPr>
          <p:cNvPr id="196" name="Google Shape;19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is a type of malicious software (malware) designed to block access to a computer system or files until a sum of money, or ransom, is paid to the attackers. The primary goal of ransomware is financial gain, and it has become a prevalent and lucrative form of cybercrime. The attackers encrypt the victim's files or lock them out of their system, and they demand payment, usually in cryptocurrency, in exchange for providing the decryption key or restoring access.</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Key characteristics of ransomware include:</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Encryption: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Most modern ransomware uses strong encryption algorithms to lock files on the victim's device. The victim is then provided with instructions on how to pay the ransom to receive the decryption key.</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Ransom Demands: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typically displays a ransom message, often in the form of a pop-up window or a text file, explaining that the victim's files are encrypted, and payment is required to restore access.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Payment in Cryptocurrency:</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 payments are often demanded in cryptocurrency, such as Bitcoin, to make it more difficult to trace the transactions and maintain the anonymity of the attackers.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Time Pressure:</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Attackers often impose a deadline for payment, creating a sense of urgency to pressure victims into paying quickly. Failure to comply with the deadline may result in the permanent loss of files or an increase in the ransom amount.</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Delivery Methods: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can be delivered through various means, including malicious email attachments, infected websites, or exploiting software vulnerabilities. Some forms of ransomware are distributed through malicious advertisements or links.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Evolution: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attacks have evolved over time, with some strains adopting more sophisticated techniques, such as targeting specific industries or organizations and incorporating advanced encryption methods.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Double Extortion: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In some cases, attackers use a "double extortion" tactic. They not only encrypt files but also threaten to release sensitive data unless a ransom is paid.</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Global Impact: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attacks have affected individuals, businesses, and even critical infrastructure globally. The attackers may target a wide range of entities, from small businesses to large corporations, as well as government agencies.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Preventing ransomware involves implementing robust cybersecurity measures, such as regular data backups, updating software to patch vulnerabilities, and educating users about phishing and safe online practices.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Additionally, having a response plan in place can help organizations mitigate the impact of a potential ransomware attack.</a:t>
            </a:r>
            <a:endParaRPr/>
          </a:p>
          <a:p>
            <a:pPr marL="0" lvl="0" indent="0" algn="l" rtl="0">
              <a:spcBef>
                <a:spcPts val="0"/>
              </a:spcBef>
              <a:spcAft>
                <a:spcPts val="0"/>
              </a:spcAft>
              <a:buNone/>
            </a:pPr>
            <a:endParaRPr/>
          </a:p>
        </p:txBody>
      </p:sp>
      <p:sp>
        <p:nvSpPr>
          <p:cNvPr id="213" name="Google Shape;21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CryptoLocker is a type of ransomware that emerged in 2013. It gained notoriety for its sophisticated encryption techniques and the impact it had on individuals and organizations. CryptoLocker specifically targeted Microsoft Windows operating systems.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Key features of CryptoLocker include: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Encryption: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CryptoLocker uses strong encryption algorithms to encrypt files on the victim's computer. It commonly targets a variety of file types, including documents, images, and videos.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Ransom Demand:</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After encrypting the files, CryptoLocker displays a ransom message informing the victim that their files are locked, and they must pay a ransom to receive the decryption key. The payment is typically demanded in Bitcoin or other cryptocurrencies.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Time Limit:</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Like many ransomware variants, CryptoLocker imposes a time limit for payment. If the victim does not pay within the specified timeframe, the ransom amount may increase, or the decryption key may be permanently withheld.</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Payment Instructions: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CryptoLocker provides detailed instructions on how to make the ransom payment. The instructions often involve using a Tor (The Onion Router) network to access a hidden service and make the transaction more difficult to trace.</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Impact on Victims: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Victims who choose not to pay the ransom may face the permanent loss of their files. In some cases, victims who paid the ransom reported receiving the decryption key and regaining access to their files.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Evolution: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While the original CryptoLocker was taken down in a law enforcement operation, subsequent variants and copycat ransomware emerged, using similar techniques. The term "CryptoLocker" is sometimes used generically to refer to various ransomware strains with similar behaviour.</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Delivery Methods: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CryptoLocker, like other ransomware, is commonly spread through phishing emails containing malicious attachments or links. Once the victim opens the attachment or clicks on the link, the malware is executed, and the encryption process begins.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Preventing CryptoLocker and similar threats involves practicing good cybersecurity hygiene, such as regularly backing up important data, using up-to-date security software, and being cautious about email attachments and links. Education and awareness about phishing tactics are also crucial components of defence against ransomware attacks.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endParaRPr/>
          </a:p>
        </p:txBody>
      </p:sp>
      <p:sp>
        <p:nvSpPr>
          <p:cNvPr id="221" name="Google Shape;221;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2" name="Google Shape;262;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Phishing:</a:t>
            </a:r>
            <a:r>
              <a:rPr lang="en-GB" b="0" i="0" u="none" strike="noStrike">
                <a:solidFill>
                  <a:srgbClr val="374151"/>
                </a:solidFill>
                <a:latin typeface="Calibri"/>
                <a:ea typeface="Calibri"/>
                <a:cs typeface="Calibri"/>
                <a:sym typeface="Calibri"/>
              </a:rPr>
              <a:t> Phishing is a cyber-attack method in which attackers use deceptive emails, messages, or websites to trick individuals into providing sensitive information such as usernames, passwords, credit card numbers, or other personal details. The term "phishing" is a play on the word "fishing," as attackers cast a wide net hoping to catch unsuspecting users. Phishing attacks often involve masquerading as a trustworthy entity to gain the victim's trust.</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Characteristics of Phishing:</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Deceptive Emails:</a:t>
            </a:r>
            <a:r>
              <a:rPr lang="en-GB" b="0" i="0" u="none" strike="noStrike">
                <a:solidFill>
                  <a:srgbClr val="374151"/>
                </a:solidFill>
                <a:latin typeface="Calibri"/>
                <a:ea typeface="Calibri"/>
                <a:cs typeface="Calibri"/>
                <a:sym typeface="Calibri"/>
              </a:rPr>
              <a:t> Attackers send emails that appear legitimate, often mimicking communication from banks, social media platforms, or other trusted organizations.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Fake Websites:</a:t>
            </a:r>
            <a:r>
              <a:rPr lang="en-GB" b="0" i="0" u="none" strike="noStrike">
                <a:solidFill>
                  <a:srgbClr val="374151"/>
                </a:solidFill>
                <a:latin typeface="Calibri"/>
                <a:ea typeface="Calibri"/>
                <a:cs typeface="Calibri"/>
                <a:sym typeface="Calibri"/>
              </a:rPr>
              <a:t> Phishing emails may contain links to fake websites that closely resemble legitimate sites. Victims are prompted to enter their credentials, unknowingly providing them to attackers.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Urgency:</a:t>
            </a:r>
            <a:r>
              <a:rPr lang="en-GB" b="0" i="0" u="none" strike="noStrike">
                <a:solidFill>
                  <a:srgbClr val="374151"/>
                </a:solidFill>
                <a:latin typeface="Calibri"/>
                <a:ea typeface="Calibri"/>
                <a:cs typeface="Calibri"/>
                <a:sym typeface="Calibri"/>
              </a:rPr>
              <a:t> Phishing messages often create a sense of urgency, pressuring recipients to take immediate action.</a:t>
            </a:r>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Spear-Phishing:</a:t>
            </a:r>
            <a:r>
              <a:rPr lang="en-GB" b="0" i="0" u="none" strike="noStrike">
                <a:solidFill>
                  <a:srgbClr val="374151"/>
                </a:solidFill>
                <a:latin typeface="Calibri"/>
                <a:ea typeface="Calibri"/>
                <a:cs typeface="Calibri"/>
                <a:sym typeface="Calibri"/>
              </a:rPr>
              <a:t> Spear-phishing is a targeted form of phishing in which attackers customize their approach for specific individuals or organizations. Unlike generic phishing, spear-phishing involves researching the target to craft personalized and convincing messages. Attackers may gather information from social media, company websites, or other sources to make their emails appear more authentic.</a:t>
            </a:r>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Characteristics of Spear-Phishing:</a:t>
            </a: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Personalization:</a:t>
            </a:r>
            <a:r>
              <a:rPr lang="en-GB" b="0" i="0" u="none" strike="noStrike">
                <a:solidFill>
                  <a:srgbClr val="374151"/>
                </a:solidFill>
                <a:latin typeface="Calibri"/>
                <a:ea typeface="Calibri"/>
                <a:cs typeface="Calibri"/>
                <a:sym typeface="Calibri"/>
              </a:rPr>
              <a:t> Spear-phishing messages are tailored to the individual target, making them more difficult to detect.</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Research:</a:t>
            </a:r>
            <a:r>
              <a:rPr lang="en-GB" b="0" i="0" u="none" strike="noStrike">
                <a:solidFill>
                  <a:srgbClr val="374151"/>
                </a:solidFill>
                <a:latin typeface="Calibri"/>
                <a:ea typeface="Calibri"/>
                <a:cs typeface="Calibri"/>
                <a:sym typeface="Calibri"/>
              </a:rPr>
              <a:t> Attackers often conduct thorough research on the target's interests, relationships, or work environment to increase the likelihood of success.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Specific Targets:</a:t>
            </a:r>
            <a:r>
              <a:rPr lang="en-GB" b="0" i="0" u="none" strike="noStrike">
                <a:solidFill>
                  <a:srgbClr val="374151"/>
                </a:solidFill>
                <a:latin typeface="Calibri"/>
                <a:ea typeface="Calibri"/>
                <a:cs typeface="Calibri"/>
                <a:sym typeface="Calibri"/>
              </a:rPr>
              <a:t> Spear-phishing typically targets specific individuals within an organization, such as executives or employees with access to sensitive information.</a:t>
            </a:r>
            <a:endParaRPr/>
          </a:p>
          <a:p>
            <a:pPr marL="0" lvl="0" indent="0" algn="l" rtl="0">
              <a:spcBef>
                <a:spcPts val="0"/>
              </a:spcBef>
              <a:spcAft>
                <a:spcPts val="0"/>
              </a:spcAft>
              <a:buClr>
                <a:schemeClr val="dk1"/>
              </a:buClr>
              <a:buSzPts val="1200"/>
              <a:buFont typeface="Arial"/>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Recent Examples: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COVID-19 Related Phishing: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During the COVID-19 pandemic, attackers exploited the global health crisis by sending phishing emails claiming to provide information about the virus, vaccine distribution, or safety measures. These emails aimed to trick recipients into clicking malicious links or providing personal information.</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Business Email Compromise (BEC):</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BEC attacks often involve spear-phishing techniques. Attackers compromise email accounts, impersonate executives, and trick employees into transferring funds or sensitive data. Such attacks have targeted businesses across various industries.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Tax Season Phishing: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During tax season, phishing campaigns may impersonate tax authorities, financial institutions, or tax preparation services. Victims receive emails claiming issues with their tax returns and are prompted to provide sensitive information.</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To protect against phishing and spear-phishing, individuals and organizations should be cautious about unsolicited emails, verify the legitimacy of requests, and use security measures such as multi-factor authentication. Additionally, cybersecurity awareness training is crucial to educate users about the risks and tactics employed by attackers.</a:t>
            </a:r>
            <a:endParaRPr/>
          </a:p>
          <a:p>
            <a:pPr marL="0" lvl="0" indent="0" algn="l" rtl="0">
              <a:spcBef>
                <a:spcPts val="0"/>
              </a:spcBef>
              <a:spcAft>
                <a:spcPts val="0"/>
              </a:spcAft>
              <a:buNone/>
            </a:pPr>
            <a:endParaRPr/>
          </a:p>
        </p:txBody>
      </p:sp>
      <p:sp>
        <p:nvSpPr>
          <p:cNvPr id="263" name="Google Shape;263;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20</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2" name="Google Shape;272;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i="0" u="none" strike="noStrike" dirty="0">
                <a:solidFill>
                  <a:srgbClr val="333333"/>
                </a:solidFill>
                <a:latin typeface="Poppins"/>
                <a:ea typeface="Poppins"/>
                <a:cs typeface="Poppins"/>
                <a:sym typeface="Poppins"/>
              </a:rPr>
              <a:t>https://www.ncsc.gov.uk/collection/annual-review-2022/threats-risks-and-vulnerabilities/cyber-crime</a:t>
            </a:r>
            <a:endParaRPr dirty="0"/>
          </a:p>
          <a:p>
            <a:pPr marL="0" lvl="0" indent="0" algn="l" rtl="0">
              <a:spcBef>
                <a:spcPts val="0"/>
              </a:spcBef>
              <a:spcAft>
                <a:spcPts val="0"/>
              </a:spcAft>
              <a:buNone/>
            </a:pPr>
            <a:endParaRPr b="1" i="0" u="none" strike="noStrike">
              <a:solidFill>
                <a:srgbClr val="333333"/>
              </a:solidFill>
              <a:latin typeface="Poppins"/>
              <a:ea typeface="Poppins"/>
              <a:cs typeface="Poppins"/>
              <a:sym typeface="Poppins"/>
            </a:endParaRPr>
          </a:p>
          <a:p>
            <a:pPr marL="0" lvl="0" indent="0" algn="l" rtl="0">
              <a:spcBef>
                <a:spcPts val="0"/>
              </a:spcBef>
              <a:spcAft>
                <a:spcPts val="0"/>
              </a:spcAft>
              <a:buNone/>
            </a:pPr>
            <a:r>
              <a:rPr lang="en-GB" b="1" i="0" u="none" strike="noStrike" dirty="0">
                <a:solidFill>
                  <a:srgbClr val="333333"/>
                </a:solidFill>
                <a:latin typeface="Poppins"/>
                <a:ea typeface="Poppins"/>
                <a:cs typeface="Poppins"/>
                <a:sym typeface="Poppins"/>
              </a:rPr>
              <a:t>Cyber incidents in the UK</a:t>
            </a:r>
            <a:endParaRPr dirty="0"/>
          </a:p>
          <a:p>
            <a:pPr marL="0" lvl="0" indent="0" algn="l" rtl="0">
              <a:spcBef>
                <a:spcPts val="0"/>
              </a:spcBef>
              <a:spcAft>
                <a:spcPts val="0"/>
              </a:spcAft>
              <a:buNone/>
            </a:pPr>
            <a:r>
              <a:rPr lang="en-GB" b="0" i="0" u="none" strike="noStrike" dirty="0">
                <a:solidFill>
                  <a:srgbClr val="000000"/>
                </a:solidFill>
                <a:latin typeface="Poppins"/>
                <a:ea typeface="Poppins"/>
                <a:cs typeface="Poppins"/>
                <a:sym typeface="Poppins"/>
              </a:rPr>
              <a:t>Over the last year, businesses and organisations in the UK reported hundreds of cyber incidents to the NCSC, 63 of which were significant enough to require a national level response. The incidents included a range of malicious cyber activity such as ransomware, reconnaissance, malware and network intrusions, data exfiltration and disruption of services and systems.</a:t>
            </a:r>
            <a:endParaRPr dirty="0"/>
          </a:p>
          <a:p>
            <a:pPr marL="0" lvl="0" indent="0" algn="l" rtl="0">
              <a:spcBef>
                <a:spcPts val="0"/>
              </a:spcBef>
              <a:spcAft>
                <a:spcPts val="0"/>
              </a:spcAft>
              <a:buNone/>
            </a:pPr>
            <a:endParaRPr b="0" i="0" u="none" strike="noStrike">
              <a:solidFill>
                <a:srgbClr val="000000"/>
              </a:solidFill>
              <a:latin typeface="Poppins"/>
              <a:ea typeface="Poppins"/>
              <a:cs typeface="Poppins"/>
              <a:sym typeface="Poppins"/>
            </a:endParaRPr>
          </a:p>
          <a:p>
            <a:pPr marL="0" lvl="0" indent="0" algn="l" rtl="0">
              <a:spcBef>
                <a:spcPts val="0"/>
              </a:spcBef>
              <a:spcAft>
                <a:spcPts val="0"/>
              </a:spcAft>
              <a:buNone/>
            </a:pPr>
            <a:r>
              <a:rPr lang="en-GB" b="0" i="0" u="none" strike="noStrike" dirty="0">
                <a:solidFill>
                  <a:srgbClr val="000000"/>
                </a:solidFill>
                <a:latin typeface="Poppins"/>
                <a:ea typeface="Poppins"/>
                <a:cs typeface="Poppins"/>
                <a:sym typeface="Poppins"/>
              </a:rPr>
              <a:t>While the NCSC sought to stop as many attacks as possible getting through – </a:t>
            </a:r>
            <a:r>
              <a:rPr lang="en-GB" b="1" i="0" u="none" strike="noStrike" dirty="0">
                <a:solidFill>
                  <a:srgbClr val="000000"/>
                </a:solidFill>
                <a:latin typeface="Poppins"/>
                <a:ea typeface="Poppins"/>
                <a:cs typeface="Poppins"/>
                <a:sym typeface="Poppins"/>
              </a:rPr>
              <a:t>2.1 million commodity campaigns were removed </a:t>
            </a:r>
            <a:r>
              <a:rPr lang="en-GB" b="0" i="0" u="none" strike="noStrike" dirty="0">
                <a:solidFill>
                  <a:srgbClr val="000000"/>
                </a:solidFill>
                <a:latin typeface="Poppins"/>
                <a:ea typeface="Poppins"/>
                <a:cs typeface="Poppins"/>
                <a:sym typeface="Poppins"/>
              </a:rPr>
              <a:t>– it worked throughout the year with its partners, including with the NCA to form a whole system approach, to respond to incidents when they occurred, and helped victims to recover.</a:t>
            </a:r>
            <a:endParaRPr b="0" i="0" u="none" strike="noStrike" dirty="0">
              <a:solidFill>
                <a:srgbClr val="000000"/>
              </a:solidFill>
              <a:latin typeface="Poppins"/>
              <a:ea typeface="Poppins"/>
              <a:cs typeface="Poppins"/>
              <a:sym typeface="Poppins"/>
            </a:endParaRPr>
          </a:p>
          <a:p>
            <a:pPr marL="0" lvl="0" indent="0" algn="l" rtl="0">
              <a:spcBef>
                <a:spcPts val="0"/>
              </a:spcBef>
              <a:spcAft>
                <a:spcPts val="0"/>
              </a:spcAft>
              <a:buNone/>
            </a:pPr>
            <a:endParaRPr/>
          </a:p>
          <a:p>
            <a:pPr marL="0" lvl="0" indent="0" algn="l" rtl="0">
              <a:spcBef>
                <a:spcPts val="0"/>
              </a:spcBef>
              <a:spcAft>
                <a:spcPts val="0"/>
              </a:spcAft>
              <a:buNone/>
            </a:pPr>
            <a:r>
              <a:rPr lang="en-GB" b="0" i="0" u="none" strike="noStrike" dirty="0">
                <a:solidFill>
                  <a:srgbClr val="000000"/>
                </a:solidFill>
                <a:latin typeface="Poppins"/>
                <a:ea typeface="Poppins"/>
                <a:cs typeface="Poppins"/>
                <a:sym typeface="Poppins"/>
              </a:rPr>
              <a:t>Over the last year, the commercial cyber incident response sector has continued to mature. End to end support packages provided through cyber insurance policies, including legal assistance and technical response from cyber incident response companies, are becoming more common.</a:t>
            </a:r>
            <a:endParaRPr dirty="0"/>
          </a:p>
          <a:p>
            <a:pPr marL="0" lvl="0" indent="0" algn="l" rtl="0">
              <a:spcBef>
                <a:spcPts val="0"/>
              </a:spcBef>
              <a:spcAft>
                <a:spcPts val="0"/>
              </a:spcAft>
              <a:buNone/>
            </a:pPr>
            <a:r>
              <a:rPr lang="en-GB" b="0" i="0" u="none" strike="noStrike" dirty="0">
                <a:solidFill>
                  <a:srgbClr val="000000"/>
                </a:solidFill>
                <a:latin typeface="Poppins"/>
                <a:ea typeface="Poppins"/>
                <a:cs typeface="Poppins"/>
                <a:sym typeface="Poppins"/>
              </a:rPr>
              <a:t>The NCSC’s Cyber Incident Response (CIR) Level 1 scheme assures companies which deal with sophisticated, targeted attacks against networks of national significance. In the coming year the NCSC is planning to widen this out to include a Level 2 scheme which will provide technical response for incidents affecting small to medium-sized enterprises who require more accessible CIR support.</a:t>
            </a:r>
            <a:endParaRPr dirty="0"/>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GB" b="1" i="0" u="none" strike="noStrike" dirty="0">
                <a:solidFill>
                  <a:srgbClr val="0B0C0C"/>
                </a:solidFill>
                <a:latin typeface="Arial"/>
                <a:ea typeface="Arial"/>
                <a:cs typeface="Arial"/>
                <a:sym typeface="Arial"/>
              </a:rPr>
              <a:t>Identification of cyber security breaches and attacks</a:t>
            </a:r>
            <a:endParaRPr dirty="0"/>
          </a:p>
          <a:p>
            <a:pPr marL="0" lvl="0" indent="0" algn="l" rtl="0">
              <a:spcBef>
                <a:spcPts val="0"/>
              </a:spcBef>
              <a:spcAft>
                <a:spcPts val="0"/>
              </a:spcAft>
              <a:buNone/>
            </a:pPr>
            <a:r>
              <a:rPr lang="en-GB" b="0" i="0" u="none" strike="noStrike" dirty="0">
                <a:solidFill>
                  <a:srgbClr val="0B0C0C"/>
                </a:solidFill>
                <a:latin typeface="Arial"/>
                <a:ea typeface="Arial"/>
                <a:cs typeface="Arial"/>
                <a:sym typeface="Arial"/>
              </a:rPr>
              <a:t>Cyber security breaches and attacks remain a common threat. However, smaller organisations are identifying them less than last year. This may reflect that senior managers in smaller organisations view cyber security as less of a priority in the current economic climate than in previous years, so are undertaking less monitoring and logging of breaches or attacks.</a:t>
            </a:r>
            <a:endParaRPr dirty="0"/>
          </a:p>
          <a:p>
            <a:pPr marL="0" lvl="0" indent="-76200" algn="l" rtl="0">
              <a:spcBef>
                <a:spcPts val="0"/>
              </a:spcBef>
              <a:spcAft>
                <a:spcPts val="0"/>
              </a:spcAft>
              <a:buClr>
                <a:srgbClr val="0B0C0C"/>
              </a:buClr>
              <a:buSzPts val="1200"/>
              <a:buFont typeface="Arial"/>
              <a:buChar char="•"/>
            </a:pPr>
            <a:r>
              <a:rPr lang="en-GB" b="0" i="0" u="none" strike="noStrike" dirty="0">
                <a:solidFill>
                  <a:srgbClr val="0B0C0C"/>
                </a:solidFill>
                <a:latin typeface="Arial"/>
                <a:ea typeface="Arial"/>
                <a:cs typeface="Arial"/>
                <a:sym typeface="Arial"/>
              </a:rPr>
              <a:t>32% of businesses and 24% of charities overall recall any breaches or attacks from the last 12 months. This is much higher for medium businesses (59%), large businesses (69%) and high-income charities with £500,000 or more in annual income (56%).</a:t>
            </a:r>
            <a:endParaRPr dirty="0"/>
          </a:p>
          <a:p>
            <a:pPr marL="0" lvl="0" indent="-76200" algn="l" rtl="0">
              <a:spcBef>
                <a:spcPts val="0"/>
              </a:spcBef>
              <a:spcAft>
                <a:spcPts val="0"/>
              </a:spcAft>
              <a:buClr>
                <a:srgbClr val="0B0C0C"/>
              </a:buClr>
              <a:buSzPts val="1200"/>
              <a:buFont typeface="Arial"/>
              <a:buChar char="•"/>
            </a:pPr>
            <a:r>
              <a:rPr lang="en-GB" b="0" i="0" u="none" strike="noStrike" dirty="0">
                <a:solidFill>
                  <a:srgbClr val="0B0C0C"/>
                </a:solidFill>
                <a:latin typeface="Arial"/>
                <a:ea typeface="Arial"/>
                <a:cs typeface="Arial"/>
                <a:sym typeface="Arial"/>
              </a:rPr>
              <a:t>This is a decrease from 39% of businesses and 30% of charities in 2022. The drop is driven by smaller organisations – the results for medium and large businesses, and high-income charities, remain at similar levels to last year.</a:t>
            </a:r>
            <a:endParaRPr dirty="0"/>
          </a:p>
          <a:p>
            <a:pPr marL="0" lvl="0" indent="-76200" algn="l" rtl="0">
              <a:spcBef>
                <a:spcPts val="0"/>
              </a:spcBef>
              <a:spcAft>
                <a:spcPts val="0"/>
              </a:spcAft>
              <a:buClr>
                <a:srgbClr val="0B0C0C"/>
              </a:buClr>
              <a:buSzPts val="1200"/>
              <a:buFont typeface="Arial"/>
              <a:buChar char="•"/>
            </a:pPr>
            <a:r>
              <a:rPr lang="en-GB" b="0" i="0" u="none" strike="noStrike" dirty="0">
                <a:solidFill>
                  <a:srgbClr val="0B0C0C"/>
                </a:solidFill>
                <a:latin typeface="Arial"/>
                <a:ea typeface="Arial"/>
                <a:cs typeface="Arial"/>
                <a:sym typeface="Arial"/>
              </a:rPr>
              <a:t>Among those identifying any breaches or attacks, we estimate that the single most disruptive breach from the last 12 months cost each business, of any size, an average of approximately £1,100. For medium and large businesses, this was approximately £4,960. For charities, it was approximately £530.</a:t>
            </a:r>
            <a:endParaRPr dirty="0"/>
          </a:p>
          <a:p>
            <a:pPr marL="0" lvl="0" indent="-76200" algn="l" rtl="0">
              <a:spcBef>
                <a:spcPts val="0"/>
              </a:spcBef>
              <a:spcAft>
                <a:spcPts val="0"/>
              </a:spcAft>
              <a:buClr>
                <a:srgbClr val="0B0C0C"/>
              </a:buClr>
              <a:buSzPts val="1200"/>
              <a:buFont typeface="Arial"/>
              <a:buChar char="•"/>
            </a:pPr>
            <a:r>
              <a:rPr lang="en-GB" b="0" i="0" u="none" strike="noStrike" dirty="0">
                <a:solidFill>
                  <a:srgbClr val="0B0C0C"/>
                </a:solidFill>
                <a:latin typeface="Arial"/>
                <a:ea typeface="Arial"/>
                <a:cs typeface="Arial"/>
                <a:sym typeface="Arial"/>
              </a:rPr>
              <a:t>The proportion of micro businesses saying cyber security is a high priority has decreased from 80% in 2022 to 68% this year. Qualitative evidence suggests that cyber security has dropped down the priority lists for these smaller organisations, relative to wider economic concerns like inflation and uncertainty.</a:t>
            </a:r>
            <a:endParaRPr dirty="0"/>
          </a:p>
          <a:p>
            <a:pPr marL="0" lvl="0" indent="-76200" algn="l">
              <a:spcBef>
                <a:spcPts val="0"/>
              </a:spcBef>
              <a:spcAft>
                <a:spcPts val="0"/>
              </a:spcAft>
              <a:buClr>
                <a:srgbClr val="0B0C0C"/>
              </a:buClr>
              <a:buSzPts val="1200"/>
              <a:buChar char="•"/>
            </a:pPr>
            <a:endParaRPr lang="en-GB" dirty="0">
              <a:solidFill>
                <a:srgbClr val="0B0C0C"/>
              </a:solidFill>
              <a:latin typeface="Arial"/>
              <a:cs typeface="Arial"/>
            </a:endParaRPr>
          </a:p>
          <a:p>
            <a:pPr marL="0" indent="-76200">
              <a:buClr>
                <a:srgbClr val="0B0C0C"/>
              </a:buClr>
              <a:buSzPts val="1200"/>
              <a:buChar char="•"/>
            </a:pPr>
            <a:r>
              <a:rPr lang="en-GB" dirty="0">
                <a:solidFill>
                  <a:srgbClr val="0B0C0C"/>
                </a:solidFill>
                <a:latin typeface="Arial"/>
                <a:cs typeface="Arial"/>
              </a:rPr>
              <a:t>6 trillion per year globally</a:t>
            </a:r>
          </a:p>
          <a:p>
            <a:pPr marL="0" indent="0"/>
            <a:endParaRPr lang="en-GB"/>
          </a:p>
        </p:txBody>
      </p:sp>
      <p:sp>
        <p:nvSpPr>
          <p:cNvPr id="273" name="Google Shape;273;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21</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https://www.gov.uk/government/statistics/cyber-security-breaches-survey-2023/cyber-security-breaches-survey-2023</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85" name="Google Shape;285;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22</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6" name="Google Shape;296;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Fraud and theft are commonly perpetrated through various forms of cybercrime, taking advantage of the interconnected nature of the digital world. </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Ways in which fraud and theft manifest in the realm of cybercrime:</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Phishing:</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Cybercriminals send deceptive emails or messages, posing as legitimate entities to trick individuals into revealing sensitive information like login credentials, credit card numbers, or personal details.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Identity Theft: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Stolen personal information, often obtained through data breaches or phishing, can be used to impersonate individuals for fraudulent activities such as opening bank accounts, applying for credit, or committing other financial crimes.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Ransomware:</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Malicious software encrypts a user's files, and the attacker demands a ransom for decryption keys. This can lead to financial losses for individuals or organizations.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Online Shopping Scams: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Fraudulent websites or sellers may trick users into making payments for goods or services that they never receive.</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Business Email Compromise (BEC):</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Cybercriminals compromise business email accounts to impersonate executives or employees, tricking others into transferring funds or disclosing sensitive information.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Credit Card Fraud:</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Stolen credit card information is used to make unauthorized transactions, either online or in-person.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Account Takeover:</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Cybercriminals gain unauthorized access to individuals' online accounts (e.g., email, social media, banking), leading to potential theft of personal or financial information.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Investment Scams: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Fraudsters may use online platforms to promote fake investment opportunities, leading individuals to invest money with the promise of high returns.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ATM Skimming:</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Physical devices are placed on ATMs to capture card information, which is then used for unauthorized transactions.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Data Breaches: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Cyberattacks on organizations can lead to the exposure of sensitive customer data, which may be used for various fraudulent activities.</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To protect against these threats, individuals and organizations should practice good cybersecurity hygiene, including using strong passwords, being cautious of unsolicited communications, keeping software updated, and using security measures like two-factor authentication. Additionally, staying informed about emerging cyber threats is crucial in the ever-evolving landscape of cybercrime.</a:t>
            </a:r>
            <a:endParaRPr/>
          </a:p>
          <a:p>
            <a:pPr marL="0" lvl="0" indent="0" algn="l" rtl="0">
              <a:spcBef>
                <a:spcPts val="0"/>
              </a:spcBef>
              <a:spcAft>
                <a:spcPts val="0"/>
              </a:spcAft>
              <a:buNone/>
            </a:pPr>
            <a:endParaRPr/>
          </a:p>
        </p:txBody>
      </p:sp>
      <p:sp>
        <p:nvSpPr>
          <p:cNvPr id="297" name="Google Shape;297;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23</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6" name="Google Shape;306;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Dating scams, also known as romance scams, involve criminals exploiting individuals looking for romantic relationships through online dating platforms. These scams often target the emotional vulnerability of victims, leading to financial losses and emotional distress. They work by:</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Creation of Fake Profiles: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Scammers create fake profiles on dating websites or social media platforms, often using stolen photos and false information to appear attractive and trustworthy.</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Building a Relationship:</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Scammers initiate contact with potential victims, engaging in online conversations and building a false sense of intimacy and trust. They may use scripted messages and manipulate emotions.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Establishing Trust: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Over time, scammers work to establish trust with the victim, expressing love and commitment. They may create elaborate stories to gain sympathy and empathy.</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Requesting Money:</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Once trust is established, scammers invent emergencies or crises, such as medical expenses, travel costs, or business problems, and request money from the victim.</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Financial Exploitation: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Victims, often emotionally invested in the relationship, may send money to the scammer. In some cases, scammers continue to request funds, creating a cycle of financial exploitation.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Vanishing Act: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After obtaining money or other valuable items, the scammer may disappear, cutting off contact with the victim.</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Statistics on Dating Scams:</a:t>
            </a:r>
            <a:r>
              <a:rPr lang="en-GB" b="0" i="0" u="none" strike="noStrike">
                <a:solidFill>
                  <a:srgbClr val="374151"/>
                </a:solidFill>
                <a:latin typeface="Calibri"/>
                <a:ea typeface="Calibri"/>
                <a:cs typeface="Calibri"/>
                <a:sym typeface="Calibri"/>
              </a:rPr>
              <a:t> </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According to the FBI's Internet Crime Complaint Center (IC3), romance scams accounted for the highest financial losses among all online crimes in 2020, with reported losses exceeding $600 million.</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The Federal Trade Commission (FTC) reported that in 2020, consumers reported losing over $300 million to romance scams, with the median reported loss per victim being around $2,500.</a:t>
            </a:r>
            <a:endParaRPr/>
          </a:p>
          <a:p>
            <a:pPr marL="0" lvl="0" indent="-7620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The Better Business Bureau (BBB) noted that romance scams have surged during the COVID-19 pandemic, with scammers exploiting increased online activity and emotional vulnerabilities.</a:t>
            </a:r>
            <a:endParaRPr/>
          </a:p>
          <a:p>
            <a:pPr marL="0" lvl="0" indent="-7620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Many victims of dating scams are hesitant to report the incidents, contributing to underreporting and making it challenging to estimate the true extent of the problem.</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To protect against dating scams, individuals should be cautious when developing online relationships, avoid sending money to someone they haven't met in person, and be sceptical of requests for financial assistance from online acquaintances. Being aware of the signs of scams and maintaining open communication with friends and family can also help prevent falling victim to these schemes.</a:t>
            </a:r>
            <a:endParaRPr/>
          </a:p>
          <a:p>
            <a:pPr marL="0" lvl="0" indent="0" algn="l" rtl="0">
              <a:spcBef>
                <a:spcPts val="0"/>
              </a:spcBef>
              <a:spcAft>
                <a:spcPts val="0"/>
              </a:spcAft>
              <a:buNone/>
            </a:pPr>
            <a:endParaRPr/>
          </a:p>
        </p:txBody>
      </p:sp>
      <p:sp>
        <p:nvSpPr>
          <p:cNvPr id="307" name="Google Shape;307;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24</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8" name="Google Shape;318;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"Card Not Present" (CNP) refers to a type of financial transaction where the physical credit or debit card is not required to be presented during the transaction process. This term is commonly associated with online or remote transactions where the cardholder and the card are not physically present at the point of sale. CNP transactions are prevalent in e-commerce, telephone orders, and other forms of remote payments.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Characteristics of Card Not Present Transactions: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Online Purchases:</a:t>
            </a:r>
            <a:r>
              <a:rPr lang="en-GB" b="0" i="0" u="none" strike="noStrike">
                <a:solidFill>
                  <a:srgbClr val="374151"/>
                </a:solidFill>
                <a:latin typeface="Calibri"/>
                <a:ea typeface="Calibri"/>
                <a:cs typeface="Calibri"/>
                <a:sym typeface="Calibri"/>
              </a:rPr>
              <a:t> CNP transactions are common in online shopping, where customers input their card details to make purchases over the internet.</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Phone and Mail Orders:</a:t>
            </a:r>
            <a:r>
              <a:rPr lang="en-GB" b="0" i="0" u="none" strike="noStrike">
                <a:solidFill>
                  <a:srgbClr val="374151"/>
                </a:solidFill>
                <a:latin typeface="Calibri"/>
                <a:ea typeface="Calibri"/>
                <a:cs typeface="Calibri"/>
                <a:sym typeface="Calibri"/>
              </a:rPr>
              <a:t> Transactions conducted over the phone or through mail orders, where the card details are provided without the physical card being presented, fall into the CNP category.</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Recurring Payments:</a:t>
            </a:r>
            <a:r>
              <a:rPr lang="en-GB" b="0" i="0" u="none" strike="noStrike">
                <a:solidFill>
                  <a:srgbClr val="374151"/>
                </a:solidFill>
                <a:latin typeface="Calibri"/>
                <a:ea typeface="Calibri"/>
                <a:cs typeface="Calibri"/>
                <a:sym typeface="Calibri"/>
              </a:rPr>
              <a:t> Subscription services and recurring bill payments, where card details are stored for automatic charges, are considered CNP transactions.</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Connection to Cybercrime: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While CNP transactions provide convenience for consumers and businesses engaged in online commerce, they also pose challenges and risks, particularly in the context of cybercrime. Here are some connections between CNP transactions and cybercrime: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Card Skimming and Data Breaches: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Cybercriminals may use various methods, such as skimming devices on ATMs or point-of-sale terminals, phishing attacks, or hacking into databases, to steal card information. This stolen data is often used for unauthorized CNP transactions.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Online Fraud:</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Criminals can exploit vulnerabilities in online payment systems or use stolen card details to make fraudulent purchases online. The absence of physical card verification makes it easier for fraudsters to engage in illicit transactions.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Identity Theft:</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In cases where cybercriminals gain access to personal information, they may use it to impersonate individuals and conduct CNP transactions, posing a risk of identity theft.</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Unauthorized Access: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Breaches in the security of online platforms can lead to unauthorized access to user accounts, where stored card details are used for fraudulent purposes.</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By understanding the nature of CNP transactions and adopting secure practices, businesses and individuals can reduce the risk of falling victim to cybercrime in the context of online payments.</a:t>
            </a:r>
            <a:endParaRPr/>
          </a:p>
          <a:p>
            <a:pPr marL="0" lvl="0" indent="0" algn="l" rtl="0">
              <a:spcBef>
                <a:spcPts val="0"/>
              </a:spcBef>
              <a:spcAft>
                <a:spcPts val="0"/>
              </a:spcAft>
              <a:buNone/>
            </a:pPr>
            <a:endParaRPr/>
          </a:p>
        </p:txBody>
      </p:sp>
      <p:sp>
        <p:nvSpPr>
          <p:cNvPr id="319" name="Google Shape;319;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1" name="Google Shape;331;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i="0" u="none" strike="noStrike">
                <a:solidFill>
                  <a:srgbClr val="202124"/>
                </a:solidFill>
                <a:latin typeface="Calibri"/>
                <a:ea typeface="Calibri"/>
                <a:cs typeface="Calibri"/>
                <a:sym typeface="Calibri"/>
              </a:rPr>
              <a:t>Office of National Statistics</a:t>
            </a:r>
            <a:endParaRPr/>
          </a:p>
          <a:p>
            <a:pPr marL="0" lvl="0" indent="0" algn="l" rtl="0">
              <a:spcBef>
                <a:spcPts val="0"/>
              </a:spcBef>
              <a:spcAft>
                <a:spcPts val="0"/>
              </a:spcAft>
              <a:buNone/>
            </a:pPr>
            <a:endParaRPr b="0" i="0" u="none" strike="noStrike">
              <a:solidFill>
                <a:srgbClr val="202124"/>
              </a:solidFill>
              <a:latin typeface="Calibri"/>
              <a:ea typeface="Calibri"/>
              <a:cs typeface="Calibri"/>
              <a:sym typeface="Calibri"/>
            </a:endParaRPr>
          </a:p>
          <a:p>
            <a:pPr marL="0" lvl="0" indent="-76200" algn="l" rtl="0">
              <a:spcBef>
                <a:spcPts val="0"/>
              </a:spcBef>
              <a:spcAft>
                <a:spcPts val="0"/>
              </a:spcAft>
              <a:buClr>
                <a:srgbClr val="323132"/>
              </a:buClr>
              <a:buSzPts val="1200"/>
              <a:buFont typeface="Arial"/>
              <a:buChar char="•"/>
            </a:pPr>
            <a:r>
              <a:rPr lang="en-GB" b="0" i="0" u="none" strike="noStrike">
                <a:solidFill>
                  <a:srgbClr val="323132"/>
                </a:solidFill>
                <a:latin typeface="Calibri"/>
                <a:ea typeface="Calibri"/>
                <a:cs typeface="Calibri"/>
                <a:sym typeface="Calibri"/>
              </a:rPr>
              <a:t>Fraud and computer misuse offences have increased substantially over the last two years; while many other types of crime have decreased, affected by periods of national lockdown during the coronavirus (COVID-19) pandemic.</a:t>
            </a:r>
            <a:endParaRPr/>
          </a:p>
          <a:p>
            <a:pPr marL="0" lvl="0" indent="-76200" algn="l" rtl="0">
              <a:spcBef>
                <a:spcPts val="0"/>
              </a:spcBef>
              <a:spcAft>
                <a:spcPts val="0"/>
              </a:spcAft>
              <a:buClr>
                <a:srgbClr val="323132"/>
              </a:buClr>
              <a:buSzPts val="1200"/>
              <a:buFont typeface="Arial"/>
              <a:buChar char="•"/>
            </a:pPr>
            <a:r>
              <a:rPr lang="en-GB" b="0" i="0" u="none" strike="noStrike">
                <a:solidFill>
                  <a:srgbClr val="323132"/>
                </a:solidFill>
                <a:latin typeface="Calibri"/>
                <a:ea typeface="Calibri"/>
                <a:cs typeface="Calibri"/>
                <a:sym typeface="Calibri"/>
              </a:rPr>
              <a:t>Fraud offences increased by 25% (to 4.5 million offences) compared with the year ending March 2020, driven by large increases in "advance fee fraud" and "consumer and retail fraud".</a:t>
            </a:r>
            <a:endParaRPr/>
          </a:p>
          <a:p>
            <a:pPr marL="0" lvl="0" indent="-76200" algn="l" rtl="0">
              <a:spcBef>
                <a:spcPts val="0"/>
              </a:spcBef>
              <a:spcAft>
                <a:spcPts val="0"/>
              </a:spcAft>
              <a:buClr>
                <a:srgbClr val="323132"/>
              </a:buClr>
              <a:buSzPts val="1200"/>
              <a:buFont typeface="Arial"/>
              <a:buChar char="•"/>
            </a:pPr>
            <a:r>
              <a:rPr lang="en-GB" b="0" i="0" u="none" strike="noStrike">
                <a:solidFill>
                  <a:srgbClr val="323132"/>
                </a:solidFill>
                <a:latin typeface="Calibri"/>
                <a:ea typeface="Calibri"/>
                <a:cs typeface="Calibri"/>
                <a:sym typeface="Calibri"/>
              </a:rPr>
              <a:t>The proportion of fraud incidents that were cyber-related increased to 61% from 53% in the year ending March 2020; this suggests that much of the increase in fraud offences was because of a rise in cyber-related fraud and may be related to behavioural changes during the coronavirus (COVID-19) pandemic and increased online activity.</a:t>
            </a:r>
            <a:endParaRPr/>
          </a:p>
          <a:p>
            <a:pPr marL="0" lvl="0" indent="-76200" algn="l" rtl="0">
              <a:spcBef>
                <a:spcPts val="0"/>
              </a:spcBef>
              <a:spcAft>
                <a:spcPts val="0"/>
              </a:spcAft>
              <a:buClr>
                <a:srgbClr val="323132"/>
              </a:buClr>
              <a:buSzPts val="1200"/>
              <a:buFont typeface="Arial"/>
              <a:buChar char="•"/>
            </a:pPr>
            <a:r>
              <a:rPr lang="en-GB" b="0" i="0" u="none" strike="noStrike">
                <a:solidFill>
                  <a:srgbClr val="323132"/>
                </a:solidFill>
                <a:latin typeface="Calibri"/>
                <a:ea typeface="Calibri"/>
                <a:cs typeface="Calibri"/>
                <a:sym typeface="Calibri"/>
              </a:rPr>
              <a:t>Computer misuse increased by 89% (to 1.6 million offences) compared with the year ending March 2020, driven by a large increase in unauthorised access to personal information (hacking) offences.</a:t>
            </a:r>
            <a:endParaRPr/>
          </a:p>
          <a:p>
            <a:pPr marL="0" lvl="0" indent="-76200" algn="l" rtl="0">
              <a:spcBef>
                <a:spcPts val="0"/>
              </a:spcBef>
              <a:spcAft>
                <a:spcPts val="0"/>
              </a:spcAft>
              <a:buClr>
                <a:srgbClr val="323132"/>
              </a:buClr>
              <a:buSzPts val="1200"/>
              <a:buFont typeface="Arial"/>
              <a:buChar char="•"/>
            </a:pPr>
            <a:r>
              <a:rPr lang="en-GB" b="0" i="0" u="none" strike="noStrike">
                <a:solidFill>
                  <a:srgbClr val="323132"/>
                </a:solidFill>
                <a:latin typeface="Calibri"/>
                <a:ea typeface="Calibri"/>
                <a:cs typeface="Calibri"/>
                <a:sym typeface="Calibri"/>
              </a:rPr>
              <a:t>There was a 17% increase in fraud reported to the police (to 936,276 offences) compared with the year ending March 2021 and a 25% increase compared with the year ending March 2020.</a:t>
            </a:r>
            <a:endParaRPr/>
          </a:p>
          <a:p>
            <a:pPr marL="0" lvl="0" indent="-76200" algn="l" rtl="0">
              <a:spcBef>
                <a:spcPts val="0"/>
              </a:spcBef>
              <a:spcAft>
                <a:spcPts val="0"/>
              </a:spcAft>
              <a:buClr>
                <a:srgbClr val="323132"/>
              </a:buClr>
              <a:buSzPts val="1200"/>
              <a:buFont typeface="Arial"/>
              <a:buChar char="•"/>
            </a:pPr>
            <a:r>
              <a:rPr lang="en-GB" b="0" i="0" u="none" strike="noStrike">
                <a:solidFill>
                  <a:srgbClr val="323132"/>
                </a:solidFill>
                <a:latin typeface="Calibri"/>
                <a:ea typeface="Calibri"/>
                <a:cs typeface="Calibri"/>
                <a:sym typeface="Calibri"/>
              </a:rPr>
              <a:t>Action Fraud (the public-facing national fraud and cybercrime reporting centre) reported an 11% decrease in fraud offences (to 354,758 offences) compared with the year ending March 2021, when offences were at record levels (398,022 offences), but it is too early to say whether this indicates a change in trend.</a:t>
            </a:r>
            <a:endParaRPr/>
          </a:p>
          <a:p>
            <a:pPr marL="0" lvl="0" indent="0" algn="l" rtl="0">
              <a:spcBef>
                <a:spcPts val="0"/>
              </a:spcBef>
              <a:spcAft>
                <a:spcPts val="0"/>
              </a:spcAft>
              <a:buNone/>
            </a:pPr>
            <a:endParaRPr b="0" i="0" u="none" strike="noStrike">
              <a:solidFill>
                <a:srgbClr val="202124"/>
              </a:solidFill>
              <a:latin typeface="Calibri"/>
              <a:ea typeface="Calibri"/>
              <a:cs typeface="Calibri"/>
              <a:sym typeface="Calibri"/>
            </a:endParaRPr>
          </a:p>
          <a:p>
            <a:pPr marL="0" lvl="0" indent="0" algn="l" rtl="0">
              <a:spcBef>
                <a:spcPts val="0"/>
              </a:spcBef>
              <a:spcAft>
                <a:spcPts val="0"/>
              </a:spcAft>
              <a:buNone/>
            </a:pPr>
            <a:endParaRPr b="0" i="0" u="none" strike="noStrike">
              <a:solidFill>
                <a:srgbClr val="202124"/>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202124"/>
                </a:solidFill>
                <a:latin typeface="Calibri"/>
                <a:ea typeface="Calibri"/>
                <a:cs typeface="Calibri"/>
                <a:sym typeface="Calibri"/>
              </a:rPr>
              <a:t>https://www.ons.gov.uk/peoplepopulationandcommunity/crimeandjustice/articles/natureoffraudandcomputermisuseinenglandandwales/yearendingmarch2022</a:t>
            </a:r>
            <a:endParaRPr/>
          </a:p>
        </p:txBody>
      </p:sp>
      <p:sp>
        <p:nvSpPr>
          <p:cNvPr id="332" name="Google Shape;332;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26</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Hybrid crimes straddle physical and digital spaces.</a:t>
            </a:r>
            <a:endParaRPr lang="en-GB" dirty="0"/>
          </a:p>
          <a:p>
            <a:r>
              <a:rPr lang="en-US" dirty="0"/>
              <a:t>Encrypted communication apps allow offenders to coordinate drug supply chains or trafficking while </a:t>
            </a:r>
            <a:r>
              <a:rPr lang="en-US" dirty="0" err="1"/>
              <a:t>minimising</a:t>
            </a:r>
            <a:r>
              <a:rPr lang="en-US" dirty="0"/>
              <a:t> physical exposure.</a:t>
            </a:r>
            <a:endParaRPr lang="en-GB" dirty="0"/>
          </a:p>
          <a:p>
            <a:r>
              <a:rPr lang="en-US" dirty="0"/>
              <a:t>Evidence spans phones, servers, and social-media data, creating disclosure and jurisdictional complexity.</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27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477734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1" name="Google Shape;341;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Hate crime refers to criminal acts committed against individuals or groups based on their perceived characteristics, such as race, ethnicity, religion, sexual orientation, gender identity, or disability. These crimes are motivated by prejudice, bias, or hatred against the targeted characteristics. Hate crimes can manifest in various forms, including physical violence, harassment, vandalism, or online attacks.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Cybercrime can play a role in facilitating and perpetuating hate crimes, particularly when it comes to online harassment, threats, or attacks directed at individuals or communities based on their protected characteristics. </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Online Harassment and Threats: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Hate crimes in the cyber realm often involve the use of online platforms for harassment, intimidation, and threats against individuals or groups. Social media, forums, and messaging platforms can become conduits for spreading hate.</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Cyberbullying: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Individuals may be targeted for cyberbullying based on their perceived characteristics, contributing to an environment of fear and hostility. This form of online harassment can have serious consequences for the mental and emotional well-being of the victims.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Dissemination of Hate Speech:</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Hate speech, which may lead to hate crimes, can be disseminated through various online channels. This includes websites, social media, and online forums where individuals or groups express discriminatory views that can incite violence or prejudice.</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Doxxing: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Doxxing involves revealing and publishing private or personal information about individuals with the intention of causing harm. In the context of hate crimes, doxxing can expose individuals to targeted attacks based on their protected characteristics.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Online Extremism and Radicalization: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Cyber platforms can be used to disseminate extremist ideologies that fuel hate crimes. Individuals may be radicalized online, leading to real-world violence inspired by hateful beliefs.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Mitigation Strategies: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Legislation and Reporting: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startAt="2"/>
            </a:pPr>
            <a:r>
              <a:rPr lang="en-GB" b="0" i="0" u="none" strike="noStrike">
                <a:solidFill>
                  <a:srgbClr val="374151"/>
                </a:solidFill>
                <a:latin typeface="Calibri"/>
                <a:ea typeface="Calibri"/>
                <a:cs typeface="Calibri"/>
                <a:sym typeface="Calibri"/>
              </a:rPr>
              <a:t>Governments and law enforcement agencies should have clear legislation and reporting mechanisms for dealing with online hate crimes. Victims should feel confident in reporting incidents.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Platform Policies and Moderation: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startAt="2"/>
            </a:pPr>
            <a:r>
              <a:rPr lang="en-GB" b="0" i="0" u="none" strike="noStrike">
                <a:solidFill>
                  <a:srgbClr val="374151"/>
                </a:solidFill>
                <a:latin typeface="Calibri"/>
                <a:ea typeface="Calibri"/>
                <a:cs typeface="Calibri"/>
                <a:sym typeface="Calibri"/>
              </a:rPr>
              <a:t>Online platforms should have robust policies against hate speech and harassment. Implementing effective moderation systems to identify and remove offensive content is crucial.</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Digital Literacy and Education: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startAt="2"/>
            </a:pPr>
            <a:r>
              <a:rPr lang="en-GB" b="0" i="0" u="none" strike="noStrike">
                <a:solidFill>
                  <a:srgbClr val="374151"/>
                </a:solidFill>
                <a:latin typeface="Calibri"/>
                <a:ea typeface="Calibri"/>
                <a:cs typeface="Calibri"/>
                <a:sym typeface="Calibri"/>
              </a:rPr>
              <a:t>Promoting digital literacy and educating users about responsible online behaviour can contribute to reducing hate crimes in the cyber space.</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Community Engagement:</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startAt="2"/>
            </a:pPr>
            <a:r>
              <a:rPr lang="en-GB" b="0" i="0" u="none" strike="noStrike">
                <a:solidFill>
                  <a:srgbClr val="374151"/>
                </a:solidFill>
                <a:latin typeface="Calibri"/>
                <a:ea typeface="Calibri"/>
                <a:cs typeface="Calibri"/>
                <a:sym typeface="Calibri"/>
              </a:rPr>
              <a:t>Community organizations, NGOs, and tech companies can work together to create awareness, provide support, and engage in initiatives to counter online hate.</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Addressing the intersection of hate crimes and cybercrime requires a multi-faceted approach involving legal measures, technology policies, and community efforts to create a safer online environment for everyone.</a:t>
            </a:r>
            <a:endParaRPr/>
          </a:p>
          <a:p>
            <a:pPr marL="0" lvl="0" indent="0" algn="l" rtl="0">
              <a:spcBef>
                <a:spcPts val="0"/>
              </a:spcBef>
              <a:spcAft>
                <a:spcPts val="0"/>
              </a:spcAft>
              <a:buNone/>
            </a:pPr>
            <a:endParaRPr>
              <a:latin typeface="Calibri"/>
              <a:ea typeface="Calibri"/>
              <a:cs typeface="Calibri"/>
              <a:sym typeface="Calibri"/>
            </a:endParaRPr>
          </a:p>
          <a:p>
            <a:pPr marL="0" lvl="0" indent="0" algn="l" rtl="0">
              <a:spcBef>
                <a:spcPts val="0"/>
              </a:spcBef>
              <a:spcAft>
                <a:spcPts val="0"/>
              </a:spcAft>
              <a:buNone/>
            </a:pPr>
            <a:endParaRPr>
              <a:latin typeface="Calibri"/>
              <a:ea typeface="Calibri"/>
              <a:cs typeface="Calibri"/>
              <a:sym typeface="Calibri"/>
            </a:endParaRPr>
          </a:p>
          <a:p>
            <a:pPr marL="0" lvl="0" indent="0" algn="l" rtl="0">
              <a:spcBef>
                <a:spcPts val="0"/>
              </a:spcBef>
              <a:spcAft>
                <a:spcPts val="0"/>
              </a:spcAft>
              <a:buNone/>
            </a:pPr>
            <a:r>
              <a:rPr lang="en-GB">
                <a:latin typeface="Calibri"/>
                <a:ea typeface="Calibri"/>
                <a:cs typeface="Calibri"/>
                <a:sym typeface="Calibri"/>
              </a:rPr>
              <a:t>https://www.gov.uk/government/statistics/hate-crime-england-and-wales-2022-to-2023/hate-crime-england-and-wales-2022-to-2023</a:t>
            </a:r>
            <a:endParaRPr/>
          </a:p>
          <a:p>
            <a:pPr marL="0" lvl="0" indent="0" algn="l" rtl="0">
              <a:spcBef>
                <a:spcPts val="0"/>
              </a:spcBef>
              <a:spcAft>
                <a:spcPts val="0"/>
              </a:spcAft>
              <a:buNone/>
            </a:pPr>
            <a:endParaRPr>
              <a:latin typeface="Calibri"/>
              <a:ea typeface="Calibri"/>
              <a:cs typeface="Calibri"/>
              <a:sym typeface="Calibri"/>
            </a:endParaRPr>
          </a:p>
          <a:p>
            <a:pPr marL="171450" marR="0" lvl="0" indent="-171450" algn="l" rtl="0">
              <a:lnSpc>
                <a:spcPct val="100000"/>
              </a:lnSpc>
              <a:spcBef>
                <a:spcPts val="0"/>
              </a:spcBef>
              <a:spcAft>
                <a:spcPts val="0"/>
              </a:spcAft>
              <a:buClr>
                <a:srgbClr val="0B0C0C"/>
              </a:buClr>
              <a:buSzPts val="1200"/>
              <a:buFont typeface="Arial"/>
              <a:buChar char="•"/>
            </a:pPr>
            <a:r>
              <a:rPr lang="en-GB" b="0" i="0" u="none" strike="noStrike">
                <a:solidFill>
                  <a:srgbClr val="0B0C0C"/>
                </a:solidFill>
                <a:latin typeface="Calibri"/>
                <a:ea typeface="Calibri"/>
                <a:cs typeface="Calibri"/>
                <a:sym typeface="Calibri"/>
              </a:rPr>
              <a:t>In the year ending March 2023, there were 145,214 hate crimes recorded by the police in England and Wales (excluding Devon and Cornwall), a 5% decrease compared with the previous year</a:t>
            </a:r>
            <a:endParaRPr/>
          </a:p>
          <a:p>
            <a:pPr marL="171450" lvl="0" indent="-171450" algn="l" rtl="0">
              <a:spcBef>
                <a:spcPts val="0"/>
              </a:spcBef>
              <a:spcAft>
                <a:spcPts val="0"/>
              </a:spcAft>
              <a:buClr>
                <a:srgbClr val="0B0C0C"/>
              </a:buClr>
              <a:buSzPts val="1200"/>
              <a:buFont typeface="Arial"/>
              <a:buChar char="•"/>
            </a:pPr>
            <a:r>
              <a:rPr lang="en-GB" b="0" i="0" u="none" strike="noStrike">
                <a:solidFill>
                  <a:srgbClr val="0B0C0C"/>
                </a:solidFill>
                <a:latin typeface="Calibri"/>
                <a:ea typeface="Calibri"/>
                <a:cs typeface="Calibri"/>
                <a:sym typeface="Calibri"/>
              </a:rPr>
              <a:t>Increases in police recorded hate crime prior to this year were thought to have been driven by improvements in crime recording by the police and better identification of what constitutes a hate crime</a:t>
            </a:r>
            <a:endParaRPr/>
          </a:p>
          <a:p>
            <a:pPr marL="171450" lvl="0" indent="-171450" algn="l" rtl="0">
              <a:spcBef>
                <a:spcPts val="0"/>
              </a:spcBef>
              <a:spcAft>
                <a:spcPts val="0"/>
              </a:spcAft>
              <a:buClr>
                <a:srgbClr val="0B0C0C"/>
              </a:buClr>
              <a:buSzPts val="1200"/>
              <a:buFont typeface="Arial"/>
              <a:buChar char="•"/>
            </a:pPr>
            <a:r>
              <a:rPr lang="en-GB" b="0" i="0" u="none" strike="noStrike">
                <a:solidFill>
                  <a:srgbClr val="0B0C0C"/>
                </a:solidFill>
                <a:latin typeface="Calibri"/>
                <a:ea typeface="Calibri"/>
                <a:cs typeface="Calibri"/>
                <a:sym typeface="Calibri"/>
              </a:rPr>
              <a:t>As in previous years, the majority of hate crimes were racially motivated, accounting for over two-thirds of such offences (70%; 101,906 offences)</a:t>
            </a:r>
            <a:endParaRPr/>
          </a:p>
          <a:p>
            <a:pPr marL="171450" lvl="0" indent="-171450" algn="l" rtl="0">
              <a:spcBef>
                <a:spcPts val="0"/>
              </a:spcBef>
              <a:spcAft>
                <a:spcPts val="0"/>
              </a:spcAft>
              <a:buClr>
                <a:srgbClr val="0B0C0C"/>
              </a:buClr>
              <a:buSzPts val="1200"/>
              <a:buFont typeface="Arial"/>
              <a:buChar char="•"/>
            </a:pPr>
            <a:r>
              <a:rPr lang="en-GB" b="0" i="0" u="none" strike="noStrike">
                <a:solidFill>
                  <a:srgbClr val="0B0C0C"/>
                </a:solidFill>
                <a:latin typeface="Calibri"/>
                <a:ea typeface="Calibri"/>
                <a:cs typeface="Calibri"/>
                <a:sym typeface="Calibri"/>
              </a:rPr>
              <a:t>Racially motivated hate crime decreased by 6% over the last year, this was driven by a decrease in racially or religiously aggravated public fear, alarm or distress offences</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342" name="Google Shape;342;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28</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0" name="Google Shape;350;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Online sexual exploitation refers to the use of digital platforms and technology to exploit individuals for sexual purposes. It can involve various forms of abuse, including non-consensual sharing of intimate images (commonly known as "revenge porn"), sextortion, grooming, and the production, distribution, or consumption of explicit content involving minors. The internet provides perpetrators with a platform to target victims, often anonymously, making it a serious concern.</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connection between online sexual exploitation and cybercrime is evident through various cyber-enabled offenses that exploit individuals sexually. </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Sextortion: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Sextortion involves coercing individuals into providing explicit images or engaging in sexual acts through threats, intimidation, or blackmail. Perpetrators often use the internet to identify and target victims, leveraging compromising material for extortion.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Non-consensual Sharing of Intimate Images (Revenge Porn):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Perpetrators use the internet to disseminate private, explicit images or videos without the consent of the individuals involved. This act is not only a violation of privacy but can lead to severe emotional distress for the victims.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Grooming and Child Sexual Exploitation: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Online platforms are used for grooming vulnerable individuals, especially minors, for sexual exploitation. Perpetrators may pose as friends or peers to establish trust before engaging in exploitative activities. This form of child sexual exploitation is a serious cybercrime concern.</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Human Trafficking and Online Platforms: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Human traffickers may use the internet to recruit, advertise, or exploit victims for sexual purposes. Online platforms, including social media and classified websites, provide traffickers with avenues to conduct illicit activities.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Illegal Pornography and Distribution: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internet facilitates the distribution of illegal pornography, including content involving minors. Cybercriminals may operate on dark web platforms to share explicit material, evading traditional law enforcement measures.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Addressing online sexual exploitation requires a comprehensive approach that involves legal measures, technological safeguards, and educational initiatives to create a safer digital environment.</a:t>
            </a:r>
            <a:endParaRPr/>
          </a:p>
          <a:p>
            <a:pPr marL="0" lvl="0" indent="0" algn="l" rtl="0">
              <a:spcBef>
                <a:spcPts val="0"/>
              </a:spcBef>
              <a:spcAft>
                <a:spcPts val="0"/>
              </a:spcAft>
              <a:buNone/>
            </a:pPr>
            <a:endParaRPr/>
          </a:p>
        </p:txBody>
      </p:sp>
      <p:sp>
        <p:nvSpPr>
          <p:cNvPr id="351" name="Google Shape;351;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29</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7" name="Google Shape;377;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Law enforcement agencies and government bodies face several challenges in keeping up with the evolving nature of cybercrime: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Rapid Technological Advancements:</a:t>
            </a:r>
            <a:r>
              <a:rPr lang="en-GB" b="0" i="0" u="none" strike="noStrike">
                <a:solidFill>
                  <a:srgbClr val="374151"/>
                </a:solidFill>
                <a:latin typeface="Calibri"/>
                <a:ea typeface="Calibri"/>
                <a:cs typeface="Calibri"/>
                <a:sym typeface="Calibri"/>
              </a:rPr>
              <a:t> Cybercriminals often leverage the latest technologies and techniques. The pace of technological change can outstrip the ability of law enforcement to adapt and respond effectively.</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Global Nature of Cybercrime:</a:t>
            </a:r>
            <a:r>
              <a:rPr lang="en-GB" b="0" i="0" u="none" strike="noStrike">
                <a:solidFill>
                  <a:srgbClr val="374151"/>
                </a:solidFill>
                <a:latin typeface="Calibri"/>
                <a:ea typeface="Calibri"/>
                <a:cs typeface="Calibri"/>
                <a:sym typeface="Calibri"/>
              </a:rPr>
              <a:t> Cybercrime knows no borders, and criminals can operate from jurisdictions with lax cybersecurity laws. Coordinating international efforts and overcoming legal hurdles for extradition can be complex.</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Anonymity and Encryption:</a:t>
            </a:r>
            <a:r>
              <a:rPr lang="en-GB" b="0" i="0" u="none" strike="noStrike">
                <a:solidFill>
                  <a:srgbClr val="374151"/>
                </a:solidFill>
                <a:latin typeface="Calibri"/>
                <a:ea typeface="Calibri"/>
                <a:cs typeface="Calibri"/>
                <a:sym typeface="Calibri"/>
              </a:rPr>
              <a:t> Cybercriminals use anonymizing tools and encryption to hide their identities and activities. This makes it challenging for law enforcement to trace and apprehend perpetrators.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Sophistication of Attacks:</a:t>
            </a:r>
            <a:r>
              <a:rPr lang="en-GB" b="0" i="0" u="none" strike="noStrike">
                <a:solidFill>
                  <a:srgbClr val="374151"/>
                </a:solidFill>
                <a:latin typeface="Calibri"/>
                <a:ea typeface="Calibri"/>
                <a:cs typeface="Calibri"/>
                <a:sym typeface="Calibri"/>
              </a:rPr>
              <a:t> The sophistication of cyberattacks, including advanced persistent threats (APTs) and ransomware, requires specialized knowledge and resources to investigate. Law enforcement may struggle to match the capabilities of highly skilled cybercriminals.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Underreporting:</a:t>
            </a:r>
            <a:r>
              <a:rPr lang="en-GB" b="0" i="0" u="none" strike="noStrike">
                <a:solidFill>
                  <a:srgbClr val="374151"/>
                </a:solidFill>
                <a:latin typeface="Calibri"/>
                <a:ea typeface="Calibri"/>
                <a:cs typeface="Calibri"/>
                <a:sym typeface="Calibri"/>
              </a:rPr>
              <a:t> Many cybercrimes go unreported due to various reasons, such as a lack of awareness, fear of reputation damage, or uncertainty about the effectiveness of law enforcement interventions. This leads to underestimation of the true scale of the problem.</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Limited Resources:</a:t>
            </a:r>
            <a:r>
              <a:rPr lang="en-GB" b="0" i="0" u="none" strike="noStrike">
                <a:solidFill>
                  <a:srgbClr val="374151"/>
                </a:solidFill>
                <a:latin typeface="Calibri"/>
                <a:ea typeface="Calibri"/>
                <a:cs typeface="Calibri"/>
                <a:sym typeface="Calibri"/>
              </a:rPr>
              <a:t> Law enforcement agencies may have limited resources, both in terms of funding and skilled personnel. This limitation can hinder their ability to invest in the latest cybersecurity technologies and train personnel adequately.</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Legal and Jurisdictional Challenges:</a:t>
            </a:r>
            <a:r>
              <a:rPr lang="en-GB" b="0" i="0" u="none" strike="noStrike">
                <a:solidFill>
                  <a:srgbClr val="374151"/>
                </a:solidFill>
                <a:latin typeface="Calibri"/>
                <a:ea typeface="Calibri"/>
                <a:cs typeface="Calibri"/>
                <a:sym typeface="Calibri"/>
              </a:rPr>
              <a:t> The legal framework around cybercrime can be complex and varies between jurisdictions. Harmonizing laws and overcoming jurisdictional challenges can be time-consuming and may impede efficient investigations.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Public-Private Collaboration:</a:t>
            </a:r>
            <a:r>
              <a:rPr lang="en-GB" b="0" i="0" u="none" strike="noStrike">
                <a:solidFill>
                  <a:srgbClr val="374151"/>
                </a:solidFill>
                <a:latin typeface="Calibri"/>
                <a:ea typeface="Calibri"/>
                <a:cs typeface="Calibri"/>
                <a:sym typeface="Calibri"/>
              </a:rPr>
              <a:t> Effective collaboration between law enforcement and private entities is crucial for combating cybercrime. Establishing trust and information-sharing mechanisms between these sectors can be challenging.</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Education and Awareness:</a:t>
            </a:r>
            <a:r>
              <a:rPr lang="en-GB" b="0" i="0" u="none" strike="noStrike">
                <a:solidFill>
                  <a:srgbClr val="374151"/>
                </a:solidFill>
                <a:latin typeface="Calibri"/>
                <a:ea typeface="Calibri"/>
                <a:cs typeface="Calibri"/>
                <a:sym typeface="Calibri"/>
              </a:rPr>
              <a:t> The general public and even some law enforcement personnel may lack awareness of the evolving cyber threat landscape. Education and training programs are essential to enhance cybersecurity awareness and skills.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Lack of International Standards:</a:t>
            </a:r>
            <a:r>
              <a:rPr lang="en-GB" b="0" i="0" u="none" strike="noStrike">
                <a:solidFill>
                  <a:srgbClr val="374151"/>
                </a:solidFill>
                <a:latin typeface="Calibri"/>
                <a:ea typeface="Calibri"/>
                <a:cs typeface="Calibri"/>
                <a:sym typeface="Calibri"/>
              </a:rPr>
              <a:t> The absence of consistent international standards for investigating and prosecuting cybercrime can create obstacles in cross-border collaboration and information sharing.</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Addressing these challenges requires a multifaceted approach, including ongoing education, international cooperation, investment in cybersecurity infrastructure, and the development of legal frameworks that are adaptable to the dynamic nature of cyber threats.</a:t>
            </a:r>
            <a:endParaRPr/>
          </a:p>
          <a:p>
            <a:pPr marL="0" lvl="0" indent="0" algn="l" rtl="0">
              <a:spcBef>
                <a:spcPts val="0"/>
              </a:spcBef>
              <a:spcAft>
                <a:spcPts val="0"/>
              </a:spcAft>
              <a:buNone/>
            </a:pPr>
            <a:endParaRPr/>
          </a:p>
        </p:txBody>
      </p:sp>
      <p:sp>
        <p:nvSpPr>
          <p:cNvPr id="378" name="Google Shape;378;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30</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9" name="Google Shape;389;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In conclusion, the landscape of cybercrime presents an intricate challenge for law enforcement and society at large. Acknowledging that we cannot exert complete control over the vast expanse of the internet is the first step in understanding the persistent risks that will inevitably exist. As technology advances, bringing forth innovations and conveniences, it concurrently unveils new avenues for criminal exploitation.</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international nature of cybercrime poses a formidable obstacle, transcending jurisdictional boundaries and legal frameworks. Actions that might not constitute a crime in one jurisdiction could pose a severe threat in another, leading to a complex web of legal considerations. In this interconnected realm, law enforcement faces the intricate task of navigating through varied legal landscapes.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underreporting of cybercrime compounds the challenge, with victims often hesitant to come forward due to concerns about privacy, reputation, or uncertainty about the effectiveness of law enforcement responses. This underreporting masks the true scale of the issue, hindering comprehensive efforts to combat cyber threats effectively.</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Additionally, the police encounter limitations in technical knowledge related to cybercrime, and there may be a lack of urgency in prioritizing this field. As cybercriminals continuously adapt and evolve their tactics, law enforcement must bridge the knowledge gap to effectively investigate and combat cyber threats. Recognizing the need for ongoing education and training is paramount in empowering law enforcement with the tools and expertise required for effective cybercrime prevention and response.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In navigating this complex terrain, collaborative efforts involving public and private sectors, international cooperation, and a commitment to continuous learning become imperative. While challenges persist, fostering a proactive approach to cybersecurity and promoting awareness within law enforcement and the broader community can contribute to building resilience against the ever-evolving landscape of cybercrime.</a:t>
            </a:r>
            <a:endParaRPr/>
          </a:p>
          <a:p>
            <a:pPr marL="0" lvl="0" indent="0" algn="l" rtl="0">
              <a:spcBef>
                <a:spcPts val="0"/>
              </a:spcBef>
              <a:spcAft>
                <a:spcPts val="0"/>
              </a:spcAft>
              <a:buNone/>
            </a:pPr>
            <a:endParaRPr/>
          </a:p>
        </p:txBody>
      </p:sp>
      <p:sp>
        <p:nvSpPr>
          <p:cNvPr id="390" name="Google Shape;390;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31</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1" name="Google Shape;401;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2" name="Google Shape;402;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3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3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3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3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3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3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3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3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3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3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3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3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3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3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3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3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3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3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3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3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3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3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3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3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3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3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3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3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3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4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40"/>
          <p:cNvSpPr>
            <a:spLocks noGrp="1"/>
          </p:cNvSpPr>
          <p:nvPr>
            <p:ph type="pic" idx="2"/>
          </p:nvPr>
        </p:nvSpPr>
        <p:spPr>
          <a:xfrm>
            <a:off x="5183188" y="987425"/>
            <a:ext cx="6172200" cy="4873625"/>
          </a:xfrm>
          <a:prstGeom prst="rect">
            <a:avLst/>
          </a:prstGeom>
          <a:noFill/>
          <a:ln>
            <a:noFill/>
          </a:ln>
        </p:spPr>
      </p:sp>
      <p:sp>
        <p:nvSpPr>
          <p:cNvPr id="68" name="Google Shape;68;p4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4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4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4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4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4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4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3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3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3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3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3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vimeo.com/ijmaus/joy1"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8"/>
        <p:cNvGrpSpPr/>
        <p:nvPr/>
      </p:nvGrpSpPr>
      <p:grpSpPr>
        <a:xfrm>
          <a:off x="0" y="0"/>
          <a:ext cx="0" cy="0"/>
          <a:chOff x="0" y="0"/>
          <a:chExt cx="0" cy="0"/>
        </a:xfrm>
      </p:grpSpPr>
      <p:sp>
        <p:nvSpPr>
          <p:cNvPr id="89" name="Google Shape;89;p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0" name="Google Shape;90;p1"/>
          <p:cNvSpPr txBox="1">
            <a:spLocks noGrp="1"/>
          </p:cNvSpPr>
          <p:nvPr>
            <p:ph type="ctrTitle"/>
          </p:nvPr>
        </p:nvSpPr>
        <p:spPr>
          <a:xfrm>
            <a:off x="638882" y="639193"/>
            <a:ext cx="3571810" cy="357351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600"/>
              <a:buFont typeface="Calibri"/>
              <a:buNone/>
            </a:pPr>
            <a:r>
              <a:rPr lang="en-GB" sz="5600"/>
              <a:t>Terrorism and Cybercrime</a:t>
            </a:r>
            <a:endParaRPr/>
          </a:p>
        </p:txBody>
      </p:sp>
      <p:sp>
        <p:nvSpPr>
          <p:cNvPr id="91" name="Google Shape;91;p1"/>
          <p:cNvSpPr txBox="1">
            <a:spLocks noGrp="1"/>
          </p:cNvSpPr>
          <p:nvPr>
            <p:ph type="subTitle" idx="1"/>
          </p:nvPr>
        </p:nvSpPr>
        <p:spPr>
          <a:xfrm>
            <a:off x="638882" y="4631161"/>
            <a:ext cx="3571810" cy="1559327"/>
          </a:xfrm>
          <a:prstGeom prst="rect">
            <a:avLst/>
          </a:prstGeom>
          <a:noFill/>
          <a:ln>
            <a:noFill/>
          </a:ln>
        </p:spPr>
        <p:txBody>
          <a:bodyPr spcFirstLastPara="1" wrap="square" lIns="91425" tIns="45700" rIns="91425" bIns="45700" anchor="t" anchorCtr="0">
            <a:normAutofit/>
          </a:bodyPr>
          <a:lstStyle/>
          <a:p>
            <a:pPr marL="0" indent="0" algn="l">
              <a:spcBef>
                <a:spcPts val="0"/>
              </a:spcBef>
              <a:buSzPts val="2200"/>
            </a:pPr>
            <a:r>
              <a:rPr lang="en-GB" sz="2200" dirty="0"/>
              <a:t>Week 6 – Introducing Cybercrime &amp; Technology as a landscape for criminal activity</a:t>
            </a:r>
            <a:endParaRPr dirty="0"/>
          </a:p>
          <a:p>
            <a:pPr marL="0" lvl="0" indent="0" algn="l" rtl="0">
              <a:lnSpc>
                <a:spcPct val="90000"/>
              </a:lnSpc>
              <a:spcBef>
                <a:spcPts val="1000"/>
              </a:spcBef>
              <a:spcAft>
                <a:spcPts val="0"/>
              </a:spcAft>
              <a:buClr>
                <a:schemeClr val="dk1"/>
              </a:buClr>
              <a:buSzPts val="2200"/>
              <a:buNone/>
            </a:pPr>
            <a:endParaRPr sz="2200"/>
          </a:p>
        </p:txBody>
      </p:sp>
      <p:sp>
        <p:nvSpPr>
          <p:cNvPr id="92" name="Google Shape;92;p1"/>
          <p:cNvSpPr/>
          <p:nvPr/>
        </p:nvSpPr>
        <p:spPr>
          <a:xfrm>
            <a:off x="643278" y="4409267"/>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93" name="Google Shape;93;p1" descr="Everyone is a Target for Cybercrime | ACUTEC"/>
          <p:cNvPicPr preferRelativeResize="0"/>
          <p:nvPr/>
        </p:nvPicPr>
        <p:blipFill rotWithShape="1">
          <a:blip r:embed="rId3">
            <a:alphaModFix/>
          </a:blip>
          <a:srcRect/>
          <a:stretch/>
        </p:blipFill>
        <p:spPr>
          <a:xfrm>
            <a:off x="4654296" y="1007406"/>
            <a:ext cx="7214616" cy="481575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7"/>
        <p:cNvGrpSpPr/>
        <p:nvPr/>
      </p:nvGrpSpPr>
      <p:grpSpPr>
        <a:xfrm>
          <a:off x="0" y="0"/>
          <a:ext cx="0" cy="0"/>
          <a:chOff x="0" y="0"/>
          <a:chExt cx="0" cy="0"/>
        </a:xfrm>
      </p:grpSpPr>
      <p:sp>
        <p:nvSpPr>
          <p:cNvPr id="98" name="Google Shape;98;p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9" name="Google Shape;99;p2"/>
          <p:cNvSpPr txBox="1">
            <a:spLocks noGrp="1"/>
          </p:cNvSpPr>
          <p:nvPr>
            <p:ph type="title"/>
          </p:nvPr>
        </p:nvSpPr>
        <p:spPr>
          <a:xfrm>
            <a:off x="841248" y="548640"/>
            <a:ext cx="3600860" cy="543153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400"/>
              <a:buFont typeface="Calibri"/>
              <a:buNone/>
            </a:pPr>
            <a:r>
              <a:rPr lang="en-GB" sz="5400"/>
              <a:t>Learning Outcomes</a:t>
            </a:r>
            <a:endParaRPr/>
          </a:p>
        </p:txBody>
      </p:sp>
      <p:sp>
        <p:nvSpPr>
          <p:cNvPr id="100" name="Google Shape;100;p2"/>
          <p:cNvSpPr/>
          <p:nvPr/>
        </p:nvSpPr>
        <p:spPr>
          <a:xfrm rot="5400000">
            <a:off x="2543983" y="3258715"/>
            <a:ext cx="4480560" cy="18288"/>
          </a:xfrm>
          <a:custGeom>
            <a:avLst/>
            <a:gdLst/>
            <a:ahLst/>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1" name="Google Shape;101;p2"/>
          <p:cNvSpPr txBox="1">
            <a:spLocks noGrp="1"/>
          </p:cNvSpPr>
          <p:nvPr>
            <p:ph type="body" idx="1"/>
          </p:nvPr>
        </p:nvSpPr>
        <p:spPr>
          <a:xfrm>
            <a:off x="5126418" y="552091"/>
            <a:ext cx="6224335" cy="5431536"/>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200"/>
              <a:buChar char="•"/>
            </a:pPr>
            <a:r>
              <a:rPr lang="en-GB" sz="2200"/>
              <a:t>To understand how cybercrimes differ from traditional forms of crime.</a:t>
            </a:r>
            <a:endParaRPr/>
          </a:p>
          <a:p>
            <a:pPr marL="228600" lvl="0" indent="-228600" algn="l" rtl="0">
              <a:lnSpc>
                <a:spcPct val="90000"/>
              </a:lnSpc>
              <a:spcBef>
                <a:spcPts val="1000"/>
              </a:spcBef>
              <a:spcAft>
                <a:spcPts val="0"/>
              </a:spcAft>
              <a:buClr>
                <a:schemeClr val="dk1"/>
              </a:buClr>
              <a:buSzPts val="2200"/>
              <a:buChar char="•"/>
            </a:pPr>
            <a:r>
              <a:rPr lang="en-GB" sz="2200"/>
              <a:t>To understand whether cybercrime is an entirely new form of crime, or merely an evolution of crime as technology has developed.</a:t>
            </a:r>
            <a:endParaRPr/>
          </a:p>
          <a:p>
            <a:pPr marL="228600" lvl="0" indent="-228600" algn="l" rtl="0">
              <a:lnSpc>
                <a:spcPct val="90000"/>
              </a:lnSpc>
              <a:spcBef>
                <a:spcPts val="1000"/>
              </a:spcBef>
              <a:spcAft>
                <a:spcPts val="0"/>
              </a:spcAft>
              <a:buClr>
                <a:schemeClr val="dk1"/>
              </a:buClr>
              <a:buSzPts val="2200"/>
              <a:buChar char="•"/>
            </a:pPr>
            <a:r>
              <a:rPr lang="en-GB" sz="2200"/>
              <a:t>To understand why cybercrime is attractive to criminals and presents challenges for law enforcement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1"/>
        <p:cNvGrpSpPr/>
        <p:nvPr/>
      </p:nvGrpSpPr>
      <p:grpSpPr>
        <a:xfrm>
          <a:off x="0" y="0"/>
          <a:ext cx="0" cy="0"/>
          <a:chOff x="0" y="0"/>
          <a:chExt cx="0" cy="0"/>
        </a:xfrm>
      </p:grpSpPr>
      <p:sp>
        <p:nvSpPr>
          <p:cNvPr id="132" name="Google Shape;132;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3" name="Google Shape;133;p5"/>
          <p:cNvSpPr/>
          <p:nvPr/>
        </p:nvSpPr>
        <p:spPr>
          <a:xfrm>
            <a:off x="0" y="0"/>
            <a:ext cx="9024730" cy="6857999"/>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34" name="Google Shape;134;p5" descr="Mobile device with apps"/>
          <p:cNvPicPr preferRelativeResize="0"/>
          <p:nvPr/>
        </p:nvPicPr>
        <p:blipFill rotWithShape="1">
          <a:blip r:embed="rId3">
            <a:alphaModFix/>
          </a:blip>
          <a:srcRect l="52463" r="12892"/>
          <a:stretch/>
        </p:blipFill>
        <p:spPr>
          <a:xfrm>
            <a:off x="7968222" y="10"/>
            <a:ext cx="4223778" cy="6857990"/>
          </a:xfrm>
          <a:custGeom>
            <a:avLst/>
            <a:gdLst/>
            <a:ahLst/>
            <a:cxnLst/>
            <a:rect l="l" t="t" r="r" b="b"/>
            <a:pathLst>
              <a:path w="4223778" h="6865951" extrusionOk="0">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ln>
            <a:noFill/>
          </a:ln>
        </p:spPr>
      </p:pic>
      <p:sp>
        <p:nvSpPr>
          <p:cNvPr id="135" name="Google Shape;135;p5"/>
          <p:cNvSpPr txBox="1">
            <a:spLocks noGrp="1"/>
          </p:cNvSpPr>
          <p:nvPr>
            <p:ph type="title"/>
          </p:nvPr>
        </p:nvSpPr>
        <p:spPr>
          <a:xfrm>
            <a:off x="1137034" y="609600"/>
            <a:ext cx="6831188" cy="13228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Technology and Cyber Crime: Background</a:t>
            </a:r>
            <a:endParaRPr/>
          </a:p>
        </p:txBody>
      </p:sp>
      <p:sp>
        <p:nvSpPr>
          <p:cNvPr id="136" name="Google Shape;136;p5"/>
          <p:cNvSpPr txBox="1">
            <a:spLocks noGrp="1"/>
          </p:cNvSpPr>
          <p:nvPr>
            <p:ph type="body" idx="1"/>
          </p:nvPr>
        </p:nvSpPr>
        <p:spPr>
          <a:xfrm>
            <a:off x="1137035" y="2194102"/>
            <a:ext cx="6516216" cy="3908585"/>
          </a:xfrm>
          <a:prstGeom prst="rect">
            <a:avLst/>
          </a:prstGeom>
          <a:noFill/>
          <a:ln>
            <a:noFill/>
          </a:ln>
        </p:spPr>
        <p:txBody>
          <a:bodyPr spcFirstLastPara="1" wrap="square" lIns="91425" tIns="45700" rIns="91425" bIns="45700" anchor="t" anchorCtr="0">
            <a:normAutofit fontScale="85000" lnSpcReduction="20000"/>
          </a:bodyPr>
          <a:lstStyle/>
          <a:p>
            <a:pPr marL="228600" lvl="0" indent="-228600" algn="l" rtl="0">
              <a:lnSpc>
                <a:spcPct val="120000"/>
              </a:lnSpc>
              <a:spcBef>
                <a:spcPts val="0"/>
              </a:spcBef>
              <a:spcAft>
                <a:spcPts val="0"/>
              </a:spcAft>
              <a:buClr>
                <a:schemeClr val="dk1"/>
              </a:buClr>
              <a:buSzPct val="100000"/>
              <a:buChar char="•"/>
            </a:pPr>
            <a:r>
              <a:rPr lang="en-GB" sz="2400">
                <a:latin typeface="Calibri"/>
                <a:ea typeface="Calibri"/>
                <a:cs typeface="Calibri"/>
                <a:sym typeface="Calibri"/>
              </a:rPr>
              <a:t>The Internet, computers and mobile technologies have reshaped modern society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latin typeface="Calibri"/>
                <a:ea typeface="Calibri"/>
                <a:cs typeface="Calibri"/>
                <a:sym typeface="Calibri"/>
              </a:rPr>
              <a:t>Printing Press and Counterfeiting (15th Century)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latin typeface="Calibri"/>
                <a:ea typeface="Calibri"/>
                <a:cs typeface="Calibri"/>
                <a:sym typeface="Calibri"/>
              </a:rPr>
              <a:t>Telegraph and Communication Crimes (19th Century)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latin typeface="Calibri"/>
                <a:ea typeface="Calibri"/>
                <a:cs typeface="Calibri"/>
                <a:sym typeface="Calibri"/>
              </a:rPr>
              <a:t>Radio and Broadcast Signal Interference (Early 20th Century)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latin typeface="Calibri"/>
                <a:ea typeface="Calibri"/>
                <a:cs typeface="Calibri"/>
                <a:sym typeface="Calibri"/>
              </a:rPr>
              <a:t>Computers and Cybercrime (Late 20th Century Onward)</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latin typeface="Calibri"/>
                <a:ea typeface="Calibri"/>
                <a:cs typeface="Calibri"/>
                <a:sym typeface="Calibri"/>
              </a:rPr>
              <a:t>E-commerce and Financial Crimes (Late 20th Century Onward)</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latin typeface="Calibri"/>
                <a:ea typeface="Calibri"/>
                <a:cs typeface="Calibri"/>
                <a:sym typeface="Calibri"/>
              </a:rPr>
              <a:t>Mobile Technology and Digital Forensics (21st Century)</a:t>
            </a:r>
            <a:endParaRPr/>
          </a:p>
          <a:p>
            <a:pPr marL="228600" lvl="0" indent="-185420" algn="l" rtl="0">
              <a:lnSpc>
                <a:spcPct val="90000"/>
              </a:lnSpc>
              <a:spcBef>
                <a:spcPts val="1000"/>
              </a:spcBef>
              <a:spcAft>
                <a:spcPts val="0"/>
              </a:spcAft>
              <a:buClr>
                <a:schemeClr val="dk1"/>
              </a:buClr>
              <a:buSzPct val="100000"/>
              <a:buNone/>
            </a:pPr>
            <a:endParaRPr sz="800" b="1"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1"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1"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69227" algn="l" rtl="0">
              <a:lnSpc>
                <a:spcPct val="90000"/>
              </a:lnSpc>
              <a:spcBef>
                <a:spcPts val="1000"/>
              </a:spcBef>
              <a:spcAft>
                <a:spcPts val="0"/>
              </a:spcAft>
              <a:buClr>
                <a:schemeClr val="dk1"/>
              </a:buClr>
              <a:buSzPct val="100000"/>
              <a:buNone/>
            </a:pPr>
            <a:endParaRPr sz="1100" b="0" i="0" u="none" strike="noStrike">
              <a:latin typeface="Arial"/>
              <a:ea typeface="Arial"/>
              <a:cs typeface="Arial"/>
              <a:sym typeface="Arial"/>
            </a:endParaRPr>
          </a:p>
          <a:p>
            <a:pPr marL="228600" lvl="0" indent="-99060" algn="l" rtl="0">
              <a:lnSpc>
                <a:spcPct val="90000"/>
              </a:lnSpc>
              <a:spcBef>
                <a:spcPts val="1000"/>
              </a:spcBef>
              <a:spcAft>
                <a:spcPts val="0"/>
              </a:spcAft>
              <a:buClr>
                <a:schemeClr val="dk1"/>
              </a:buClr>
              <a:buSzPct val="100000"/>
              <a:buNone/>
            </a:pPr>
            <a:endParaRPr sz="2400"/>
          </a:p>
          <a:p>
            <a:pPr marL="228600" lvl="0" indent="-99060" algn="l" rtl="0">
              <a:lnSpc>
                <a:spcPct val="90000"/>
              </a:lnSpc>
              <a:spcBef>
                <a:spcPts val="1000"/>
              </a:spcBef>
              <a:spcAft>
                <a:spcPts val="0"/>
              </a:spcAft>
              <a:buClr>
                <a:schemeClr val="dk1"/>
              </a:buClr>
              <a:buSzPct val="100000"/>
              <a:buNone/>
            </a:pPr>
            <a:endParaRPr sz="2400"/>
          </a:p>
        </p:txBody>
      </p:sp>
    </p:spTree>
    <p:extLst>
      <p:ext uri="{BB962C8B-B14F-4D97-AF65-F5344CB8AC3E}">
        <p14:creationId xmlns:p14="http://schemas.microsoft.com/office/powerpoint/2010/main" val="2573574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1"/>
        <p:cNvGrpSpPr/>
        <p:nvPr/>
      </p:nvGrpSpPr>
      <p:grpSpPr>
        <a:xfrm>
          <a:off x="0" y="0"/>
          <a:ext cx="0" cy="0"/>
          <a:chOff x="0" y="0"/>
          <a:chExt cx="0" cy="0"/>
        </a:xfrm>
      </p:grpSpPr>
      <p:sp>
        <p:nvSpPr>
          <p:cNvPr id="142" name="Google Shape;142;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3" name="Google Shape;143;p6"/>
          <p:cNvSpPr txBox="1">
            <a:spLocks noGrp="1"/>
          </p:cNvSpPr>
          <p:nvPr>
            <p:ph type="title"/>
          </p:nvPr>
        </p:nvSpPr>
        <p:spPr>
          <a:xfrm>
            <a:off x="838201" y="365125"/>
            <a:ext cx="5251316" cy="1807305"/>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a:t>Technology and Cyber Crime Today</a:t>
            </a:r>
            <a:endParaRPr/>
          </a:p>
        </p:txBody>
      </p:sp>
      <p:sp>
        <p:nvSpPr>
          <p:cNvPr id="144" name="Google Shape;144;p6"/>
          <p:cNvSpPr txBox="1">
            <a:spLocks noGrp="1"/>
          </p:cNvSpPr>
          <p:nvPr>
            <p:ph type="body" idx="1"/>
          </p:nvPr>
        </p:nvSpPr>
        <p:spPr>
          <a:xfrm>
            <a:off x="1154048" y="2537555"/>
            <a:ext cx="4619621" cy="3843666"/>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r>
              <a:rPr lang="en-GB" sz="2400"/>
              <a:t>Most of us depend on the internet, Wi-Fi, Smart phones, texting, laptops, social networking, multiple e mail accounts, internet banking, online shopping, e-books, e-learning, Sat Navs etc.  </a:t>
            </a:r>
            <a:endParaRPr sz="2400"/>
          </a:p>
        </p:txBody>
      </p:sp>
      <p:pic>
        <p:nvPicPr>
          <p:cNvPr id="145" name="Google Shape;145;p6" descr="Do digital technologies hurt or support human rights? | Universal Rights  Group"/>
          <p:cNvPicPr preferRelativeResize="0"/>
          <p:nvPr/>
        </p:nvPicPr>
        <p:blipFill rotWithShape="1">
          <a:blip r:embed="rId3">
            <a:alphaModFix/>
          </a:blip>
          <a:srcRect l="27033" r="3408" b="-1"/>
          <a:stretch/>
        </p:blipFill>
        <p:spPr>
          <a:xfrm>
            <a:off x="6229215" y="10"/>
            <a:ext cx="5962785" cy="6857990"/>
          </a:xfrm>
          <a:custGeom>
            <a:avLst/>
            <a:gdLst/>
            <a:ahLst/>
            <a:cxnLst/>
            <a:rect l="l" t="t" r="r" b="b"/>
            <a:pathLst>
              <a:path w="5962785" h="6858000" extrusionOk="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ln>
            <a:noFill/>
          </a:ln>
        </p:spPr>
      </p:pic>
    </p:spTree>
    <p:extLst>
      <p:ext uri="{BB962C8B-B14F-4D97-AF65-F5344CB8AC3E}">
        <p14:creationId xmlns:p14="http://schemas.microsoft.com/office/powerpoint/2010/main" val="3784734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5"/>
        <p:cNvGrpSpPr/>
        <p:nvPr/>
      </p:nvGrpSpPr>
      <p:grpSpPr>
        <a:xfrm>
          <a:off x="0" y="0"/>
          <a:ext cx="0" cy="0"/>
          <a:chOff x="0" y="0"/>
          <a:chExt cx="0" cy="0"/>
        </a:xfrm>
      </p:grpSpPr>
      <p:sp>
        <p:nvSpPr>
          <p:cNvPr id="106" name="Google Shape;106;p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3"/>
          <p:cNvSpPr txBox="1">
            <a:spLocks noGrp="1"/>
          </p:cNvSpPr>
          <p:nvPr>
            <p:ph type="title"/>
          </p:nvPr>
        </p:nvSpPr>
        <p:spPr>
          <a:xfrm>
            <a:off x="638882" y="639193"/>
            <a:ext cx="3571810" cy="357351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600"/>
              <a:buFont typeface="Calibri"/>
              <a:buNone/>
            </a:pPr>
            <a:r>
              <a:rPr lang="en-GB" sz="6600">
                <a:solidFill>
                  <a:schemeClr val="dk1"/>
                </a:solidFill>
                <a:latin typeface="Calibri"/>
                <a:ea typeface="Calibri"/>
                <a:cs typeface="Calibri"/>
                <a:sym typeface="Calibri"/>
              </a:rPr>
              <a:t>Internet Usage</a:t>
            </a:r>
            <a:endParaRPr/>
          </a:p>
        </p:txBody>
      </p:sp>
      <p:sp>
        <p:nvSpPr>
          <p:cNvPr id="108" name="Google Shape;108;p3"/>
          <p:cNvSpPr/>
          <p:nvPr/>
        </p:nvSpPr>
        <p:spPr>
          <a:xfrm>
            <a:off x="643278" y="4409267"/>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5" name="Picture 4" descr="A screenshot of a graph&#10;&#10;AI-generated content may be incorrect.">
            <a:extLst>
              <a:ext uri="{FF2B5EF4-FFF2-40B4-BE49-F238E27FC236}">
                <a16:creationId xmlns:a16="http://schemas.microsoft.com/office/drawing/2014/main" id="{D8AB92C7-DA2F-8804-4781-5D21CB2F229F}"/>
              </a:ext>
            </a:extLst>
          </p:cNvPr>
          <p:cNvPicPr>
            <a:picLocks noChangeAspect="1"/>
          </p:cNvPicPr>
          <p:nvPr/>
        </p:nvPicPr>
        <p:blipFill>
          <a:blip r:embed="rId3"/>
          <a:stretch>
            <a:fillRect/>
          </a:stretch>
        </p:blipFill>
        <p:spPr>
          <a:xfrm>
            <a:off x="3997778" y="829356"/>
            <a:ext cx="7886700" cy="493803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3"/>
        <p:cNvGrpSpPr/>
        <p:nvPr/>
      </p:nvGrpSpPr>
      <p:grpSpPr>
        <a:xfrm>
          <a:off x="0" y="0"/>
          <a:ext cx="0" cy="0"/>
          <a:chOff x="0" y="0"/>
          <a:chExt cx="0" cy="0"/>
        </a:xfrm>
      </p:grpSpPr>
      <p:sp>
        <p:nvSpPr>
          <p:cNvPr id="115" name="Google Shape;115;p4"/>
          <p:cNvSpPr txBox="1">
            <a:spLocks noGrp="1"/>
          </p:cNvSpPr>
          <p:nvPr>
            <p:ph type="title"/>
          </p:nvPr>
        </p:nvSpPr>
        <p:spPr>
          <a:xfrm>
            <a:off x="638882" y="639193"/>
            <a:ext cx="3571810" cy="357351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6600"/>
              <a:buFont typeface="Calibri"/>
              <a:buNone/>
            </a:pPr>
            <a:r>
              <a:rPr lang="en-GB" sz="6600">
                <a:solidFill>
                  <a:schemeClr val="dk1"/>
                </a:solidFill>
                <a:latin typeface="Calibri"/>
                <a:ea typeface="Calibri"/>
                <a:cs typeface="Calibri"/>
                <a:sym typeface="Calibri"/>
              </a:rPr>
              <a:t>Internet Usage</a:t>
            </a:r>
            <a:endParaRPr/>
          </a:p>
        </p:txBody>
      </p:sp>
      <p:sp>
        <p:nvSpPr>
          <p:cNvPr id="116" name="Google Shape;116;p4"/>
          <p:cNvSpPr/>
          <p:nvPr/>
        </p:nvSpPr>
        <p:spPr>
          <a:xfrm>
            <a:off x="643278" y="4409267"/>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4" name="Picture 3" descr="A screenshot of a data&#10;&#10;AI-generated content may be incorrect.">
            <a:extLst>
              <a:ext uri="{FF2B5EF4-FFF2-40B4-BE49-F238E27FC236}">
                <a16:creationId xmlns:a16="http://schemas.microsoft.com/office/drawing/2014/main" id="{BD96C9A1-4EB1-3995-B4EF-1DECC9DE61EC}"/>
              </a:ext>
            </a:extLst>
          </p:cNvPr>
          <p:cNvPicPr>
            <a:picLocks noChangeAspect="1"/>
          </p:cNvPicPr>
          <p:nvPr/>
        </p:nvPicPr>
        <p:blipFill>
          <a:blip r:embed="rId3"/>
          <a:stretch>
            <a:fillRect/>
          </a:stretch>
        </p:blipFill>
        <p:spPr>
          <a:xfrm>
            <a:off x="4019550" y="992641"/>
            <a:ext cx="8169729" cy="492714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1"/>
        <p:cNvGrpSpPr/>
        <p:nvPr/>
      </p:nvGrpSpPr>
      <p:grpSpPr>
        <a:xfrm>
          <a:off x="0" y="0"/>
          <a:ext cx="0" cy="0"/>
          <a:chOff x="0" y="0"/>
          <a:chExt cx="0" cy="0"/>
        </a:xfrm>
      </p:grpSpPr>
      <p:sp>
        <p:nvSpPr>
          <p:cNvPr id="192" name="Google Shape;192;p1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3" name="Google Shape;193;p11"/>
          <p:cNvSpPr txBox="1">
            <a:spLocks noGrp="1"/>
          </p:cNvSpPr>
          <p:nvPr>
            <p:ph type="title"/>
          </p:nvPr>
        </p:nvSpPr>
        <p:spPr>
          <a:xfrm>
            <a:off x="572493" y="238539"/>
            <a:ext cx="11018520" cy="143441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000"/>
              <a:buFont typeface="Calibri"/>
              <a:buNone/>
            </a:pPr>
            <a:r>
              <a:rPr lang="en-GB" sz="5000"/>
              <a:t>Technology as a Communications Medium</a:t>
            </a:r>
            <a:endParaRPr/>
          </a:p>
        </p:txBody>
      </p:sp>
      <p:sp>
        <p:nvSpPr>
          <p:cNvPr id="194" name="Google Shape;194;p11"/>
          <p:cNvSpPr/>
          <p:nvPr/>
        </p:nvSpPr>
        <p:spPr>
          <a:xfrm>
            <a:off x="572493" y="1681544"/>
            <a:ext cx="10972800" cy="18288"/>
          </a:xfrm>
          <a:custGeom>
            <a:avLst/>
            <a:gdLst/>
            <a:ahLst/>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4901"/>
            </a:schemeClr>
          </a:solidFill>
          <a:ln w="44450" cap="rnd" cmpd="sng">
            <a:solidFill>
              <a:schemeClr val="accent2">
                <a:alpha val="74901"/>
              </a:schemeClr>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5" name="Google Shape;195;p11"/>
          <p:cNvSpPr txBox="1">
            <a:spLocks noGrp="1"/>
          </p:cNvSpPr>
          <p:nvPr>
            <p:ph type="body" idx="1"/>
          </p:nvPr>
        </p:nvSpPr>
        <p:spPr>
          <a:xfrm>
            <a:off x="572493" y="2071316"/>
            <a:ext cx="6713552" cy="4119172"/>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400"/>
              <a:buNone/>
            </a:pPr>
            <a:r>
              <a:rPr lang="en-GB" sz="2400"/>
              <a:t>Technology can be used today as a cheap means of communication which stretches across the globe. </a:t>
            </a:r>
            <a:endParaRPr/>
          </a:p>
          <a:p>
            <a:pPr marL="0" lvl="0" indent="0" algn="ctr" rtl="0">
              <a:lnSpc>
                <a:spcPct val="90000"/>
              </a:lnSpc>
              <a:spcBef>
                <a:spcPts val="1000"/>
              </a:spcBef>
              <a:spcAft>
                <a:spcPts val="0"/>
              </a:spcAft>
              <a:buClr>
                <a:schemeClr val="dk1"/>
              </a:buClr>
              <a:buSzPts val="2400"/>
              <a:buNone/>
            </a:pPr>
            <a:endParaRPr sz="2400"/>
          </a:p>
          <a:p>
            <a:pPr marL="0" lvl="0" indent="0" algn="ctr" rtl="0">
              <a:lnSpc>
                <a:spcPct val="90000"/>
              </a:lnSpc>
              <a:spcBef>
                <a:spcPts val="1000"/>
              </a:spcBef>
              <a:spcAft>
                <a:spcPts val="0"/>
              </a:spcAft>
              <a:buClr>
                <a:schemeClr val="dk1"/>
              </a:buClr>
              <a:buSzPts val="2400"/>
              <a:buNone/>
            </a:pPr>
            <a:r>
              <a:rPr lang="en-GB" sz="2400"/>
              <a:t>It has a global reach and it provides anonymity through 'pay as you go' no contract telephones.  </a:t>
            </a:r>
            <a:endParaRPr/>
          </a:p>
        </p:txBody>
      </p:sp>
      <p:pic>
        <p:nvPicPr>
          <p:cNvPr id="196" name="Google Shape;196;p11" descr="Computer Mediated Communication: Amazon.co.uk: Crispin Thurlow, Laura  Lengel, Alice Tomic: 9780761949541: Books"/>
          <p:cNvPicPr preferRelativeResize="0"/>
          <p:nvPr/>
        </p:nvPicPr>
        <p:blipFill rotWithShape="1">
          <a:blip r:embed="rId3">
            <a:alphaModFix/>
          </a:blip>
          <a:srcRect r="-3" b="20220"/>
          <a:stretch/>
        </p:blipFill>
        <p:spPr>
          <a:xfrm>
            <a:off x="7675658" y="2093976"/>
            <a:ext cx="3941064" cy="409651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1"/>
        <p:cNvGrpSpPr/>
        <p:nvPr/>
      </p:nvGrpSpPr>
      <p:grpSpPr>
        <a:xfrm>
          <a:off x="0" y="0"/>
          <a:ext cx="0" cy="0"/>
          <a:chOff x="0" y="0"/>
          <a:chExt cx="0" cy="0"/>
        </a:xfrm>
      </p:grpSpPr>
      <p:sp>
        <p:nvSpPr>
          <p:cNvPr id="202" name="Google Shape;202;p1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3" name="Google Shape;203;p12"/>
          <p:cNvSpPr txBox="1">
            <a:spLocks noGrp="1"/>
          </p:cNvSpPr>
          <p:nvPr>
            <p:ph type="title"/>
          </p:nvPr>
        </p:nvSpPr>
        <p:spPr>
          <a:xfrm>
            <a:off x="572493" y="238539"/>
            <a:ext cx="11018520" cy="1434415"/>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400"/>
              <a:buFont typeface="Calibri"/>
              <a:buNone/>
            </a:pPr>
            <a:r>
              <a:rPr lang="en-GB" sz="5400"/>
              <a:t>Case Study </a:t>
            </a:r>
            <a:endParaRPr sz="5400"/>
          </a:p>
        </p:txBody>
      </p:sp>
      <p:sp>
        <p:nvSpPr>
          <p:cNvPr id="204" name="Google Shape;204;p12"/>
          <p:cNvSpPr/>
          <p:nvPr/>
        </p:nvSpPr>
        <p:spPr>
          <a:xfrm>
            <a:off x="572493" y="1681544"/>
            <a:ext cx="10972800" cy="18288"/>
          </a:xfrm>
          <a:custGeom>
            <a:avLst/>
            <a:gdLst/>
            <a:ahLst/>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4901"/>
            </a:schemeClr>
          </a:solidFill>
          <a:ln w="44450" cap="rnd" cmpd="sng">
            <a:solidFill>
              <a:schemeClr val="accent2">
                <a:alpha val="74901"/>
              </a:schemeClr>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5" name="Google Shape;205;p12"/>
          <p:cNvSpPr txBox="1">
            <a:spLocks noGrp="1"/>
          </p:cNvSpPr>
          <p:nvPr>
            <p:ph type="body" idx="1"/>
          </p:nvPr>
        </p:nvSpPr>
        <p:spPr>
          <a:xfrm>
            <a:off x="572493" y="2071316"/>
            <a:ext cx="6713552" cy="411917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200"/>
              <a:buNone/>
            </a:pPr>
            <a:r>
              <a:rPr lang="en-GB" sz="2200"/>
              <a:t>Then…</a:t>
            </a:r>
            <a:endParaRPr/>
          </a:p>
          <a:p>
            <a:pPr marL="0" lvl="0" indent="0" algn="l" rtl="0">
              <a:lnSpc>
                <a:spcPct val="90000"/>
              </a:lnSpc>
              <a:spcBef>
                <a:spcPts val="1000"/>
              </a:spcBef>
              <a:spcAft>
                <a:spcPts val="0"/>
              </a:spcAft>
              <a:buClr>
                <a:schemeClr val="dk1"/>
              </a:buClr>
              <a:buSzPts val="2200"/>
              <a:buNone/>
            </a:pPr>
            <a:r>
              <a:rPr lang="en-GB" sz="2200"/>
              <a:t>Historically prostitutes 'advertised' their services by placing postcards or photographs in telephone kiosks.</a:t>
            </a:r>
            <a:endParaRPr/>
          </a:p>
          <a:p>
            <a:pPr marL="0" lvl="0" indent="0" algn="l" rtl="0">
              <a:lnSpc>
                <a:spcPct val="90000"/>
              </a:lnSpc>
              <a:spcBef>
                <a:spcPts val="1000"/>
              </a:spcBef>
              <a:spcAft>
                <a:spcPts val="0"/>
              </a:spcAft>
              <a:buClr>
                <a:schemeClr val="dk1"/>
              </a:buClr>
              <a:buSzPts val="2200"/>
              <a:buNone/>
            </a:pPr>
            <a:endParaRPr sz="2200"/>
          </a:p>
          <a:p>
            <a:pPr marL="0" lvl="0" indent="0" algn="l" rtl="0">
              <a:lnSpc>
                <a:spcPct val="90000"/>
              </a:lnSpc>
              <a:spcBef>
                <a:spcPts val="1000"/>
              </a:spcBef>
              <a:spcAft>
                <a:spcPts val="0"/>
              </a:spcAft>
              <a:buClr>
                <a:schemeClr val="dk1"/>
              </a:buClr>
              <a:buSzPts val="2200"/>
              <a:buNone/>
            </a:pPr>
            <a:r>
              <a:rPr lang="en-GB" sz="2200"/>
              <a:t>Now…</a:t>
            </a:r>
            <a:endParaRPr/>
          </a:p>
          <a:p>
            <a:pPr marL="0" lvl="0" indent="0" algn="l" rtl="0">
              <a:lnSpc>
                <a:spcPct val="90000"/>
              </a:lnSpc>
              <a:spcBef>
                <a:spcPts val="1000"/>
              </a:spcBef>
              <a:spcAft>
                <a:spcPts val="0"/>
              </a:spcAft>
              <a:buClr>
                <a:schemeClr val="dk1"/>
              </a:buClr>
              <a:buSzPts val="2200"/>
              <a:buNone/>
            </a:pPr>
            <a:r>
              <a:rPr lang="en-GB" sz="2200"/>
              <a:t>Sex work customers are now able to join forums and chat rooms to discuss locations where sex workers may be found, what services they offer, for what price, and any police activity that might be going on!</a:t>
            </a:r>
            <a:endParaRPr/>
          </a:p>
          <a:p>
            <a:pPr marL="228600" lvl="0" indent="-88900" algn="l" rtl="0">
              <a:lnSpc>
                <a:spcPct val="90000"/>
              </a:lnSpc>
              <a:spcBef>
                <a:spcPts val="1000"/>
              </a:spcBef>
              <a:spcAft>
                <a:spcPts val="0"/>
              </a:spcAft>
              <a:buClr>
                <a:schemeClr val="dk1"/>
              </a:buClr>
              <a:buSzPts val="2200"/>
              <a:buNone/>
            </a:pPr>
            <a:endParaRPr sz="2200"/>
          </a:p>
        </p:txBody>
      </p:sp>
      <p:pic>
        <p:nvPicPr>
          <p:cNvPr id="206" name="Google Shape;206;p12" descr="A picture containing building, outdoor, red, street&#10;&#10;Description generated with very high confidence"/>
          <p:cNvPicPr preferRelativeResize="0"/>
          <p:nvPr/>
        </p:nvPicPr>
        <p:blipFill rotWithShape="1">
          <a:blip r:embed="rId3">
            <a:alphaModFix/>
          </a:blip>
          <a:srcRect l="7684" r="28295" b="-1"/>
          <a:stretch/>
        </p:blipFill>
        <p:spPr>
          <a:xfrm>
            <a:off x="7675658" y="2093976"/>
            <a:ext cx="3941064" cy="4096512"/>
          </a:xfrm>
          <a:prstGeom prst="rect">
            <a:avLst/>
          </a:prstGeom>
          <a:noFill/>
          <a:ln>
            <a:noFill/>
          </a:ln>
        </p:spPr>
      </p:pic>
    </p:spTree>
    <p:extLst>
      <p:ext uri="{BB962C8B-B14F-4D97-AF65-F5344CB8AC3E}">
        <p14:creationId xmlns:p14="http://schemas.microsoft.com/office/powerpoint/2010/main" val="950122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66"/>
        <p:cNvGrpSpPr/>
        <p:nvPr/>
      </p:nvGrpSpPr>
      <p:grpSpPr>
        <a:xfrm>
          <a:off x="0" y="0"/>
          <a:ext cx="0" cy="0"/>
          <a:chOff x="0" y="0"/>
          <a:chExt cx="0" cy="0"/>
        </a:xfrm>
      </p:grpSpPr>
      <p:grpSp>
        <p:nvGrpSpPr>
          <p:cNvPr id="367" name="Google Shape;367;p27"/>
          <p:cNvGrpSpPr/>
          <p:nvPr/>
        </p:nvGrpSpPr>
        <p:grpSpPr>
          <a:xfrm>
            <a:off x="-19217" y="-1"/>
            <a:ext cx="5213267" cy="6883030"/>
            <a:chOff x="-19217" y="-1"/>
            <a:chExt cx="5213267" cy="6883030"/>
          </a:xfrm>
        </p:grpSpPr>
        <p:sp>
          <p:nvSpPr>
            <p:cNvPr id="368" name="Google Shape;368;p27"/>
            <p:cNvSpPr/>
            <p:nvPr/>
          </p:nvSpPr>
          <p:spPr>
            <a:xfrm>
              <a:off x="-19206" y="0"/>
              <a:ext cx="5204956" cy="6883029"/>
            </a:xfrm>
            <a:prstGeom prst="rect">
              <a:avLst/>
            </a:prstGeom>
            <a:gradFill>
              <a:gsLst>
                <a:gs pos="0">
                  <a:schemeClr val="accent2"/>
                </a:gs>
                <a:gs pos="7000">
                  <a:schemeClr val="accent2"/>
                </a:gs>
                <a:gs pos="100000">
                  <a:schemeClr val="accent5"/>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9" name="Google Shape;369;p27"/>
            <p:cNvSpPr/>
            <p:nvPr/>
          </p:nvSpPr>
          <p:spPr>
            <a:xfrm rot="10800000">
              <a:off x="-19217" y="1731909"/>
              <a:ext cx="5204963" cy="5144400"/>
            </a:xfrm>
            <a:prstGeom prst="rect">
              <a:avLst/>
            </a:prstGeom>
            <a:gradFill>
              <a:gsLst>
                <a:gs pos="0">
                  <a:srgbClr val="2E75B5"/>
                </a:gs>
                <a:gs pos="60000">
                  <a:srgbClr val="9CC2E5">
                    <a:alpha val="0"/>
                  </a:srgbClr>
                </a:gs>
                <a:gs pos="100000">
                  <a:srgbClr val="9CC2E5">
                    <a:alpha val="0"/>
                  </a:srgbClr>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370" name="Google Shape;370;p27"/>
            <p:cNvSpPr/>
            <p:nvPr/>
          </p:nvSpPr>
          <p:spPr>
            <a:xfrm>
              <a:off x="-19210" y="6723"/>
              <a:ext cx="3834567" cy="6876300"/>
            </a:xfrm>
            <a:prstGeom prst="rect">
              <a:avLst/>
            </a:prstGeom>
            <a:gradFill>
              <a:gsLst>
                <a:gs pos="0">
                  <a:srgbClr val="F4B081">
                    <a:alpha val="77647"/>
                  </a:srgbClr>
                </a:gs>
                <a:gs pos="3000">
                  <a:srgbClr val="F4B081">
                    <a:alpha val="77647"/>
                  </a:srgbClr>
                </a:gs>
                <a:gs pos="42000">
                  <a:srgbClr val="ED7D31">
                    <a:alpha val="0"/>
                  </a:srgbClr>
                </a:gs>
                <a:gs pos="100000">
                  <a:srgbClr val="ED7D31">
                    <a:alpha val="0"/>
                  </a:srgbClr>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1" name="Google Shape;371;p27"/>
            <p:cNvSpPr/>
            <p:nvPr/>
          </p:nvSpPr>
          <p:spPr>
            <a:xfrm rot="-5400000">
              <a:off x="-844601" y="833689"/>
              <a:ext cx="6872341" cy="5204961"/>
            </a:xfrm>
            <a:prstGeom prst="rect">
              <a:avLst/>
            </a:prstGeom>
            <a:gradFill>
              <a:gsLst>
                <a:gs pos="0">
                  <a:srgbClr val="5B9BD5">
                    <a:alpha val="85882"/>
                  </a:srgbClr>
                </a:gs>
                <a:gs pos="57000">
                  <a:srgbClr val="ED7D31">
                    <a:alpha val="0"/>
                  </a:srgbClr>
                </a:gs>
                <a:gs pos="100000">
                  <a:srgbClr val="ED7D31">
                    <a:alpha val="0"/>
                  </a:srgbClr>
                </a:gs>
              </a:gsLst>
              <a:lin ang="13800001"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372" name="Google Shape;372;p27"/>
          <p:cNvSpPr txBox="1">
            <a:spLocks noGrp="1"/>
          </p:cNvSpPr>
          <p:nvPr>
            <p:ph type="title"/>
          </p:nvPr>
        </p:nvSpPr>
        <p:spPr>
          <a:xfrm>
            <a:off x="755484" y="739835"/>
            <a:ext cx="3702580" cy="1616203"/>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FFFFFF"/>
              </a:buClr>
              <a:buSzPts val="3200"/>
              <a:buFont typeface="Calibri"/>
              <a:buNone/>
            </a:pPr>
            <a:r>
              <a:rPr lang="en-GB" sz="3200" b="1">
                <a:solidFill>
                  <a:srgbClr val="FFFFFF"/>
                </a:solidFill>
              </a:rPr>
              <a:t>Why is the Internet attractive to cyber criminals?</a:t>
            </a:r>
            <a:endParaRPr/>
          </a:p>
        </p:txBody>
      </p:sp>
      <p:sp>
        <p:nvSpPr>
          <p:cNvPr id="373" name="Google Shape;373;p27"/>
          <p:cNvSpPr txBox="1">
            <a:spLocks noGrp="1"/>
          </p:cNvSpPr>
          <p:nvPr>
            <p:ph type="body" idx="1"/>
          </p:nvPr>
        </p:nvSpPr>
        <p:spPr>
          <a:xfrm>
            <a:off x="779694" y="2851777"/>
            <a:ext cx="3702579" cy="3524823"/>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rgbClr val="FFFFFF"/>
              </a:buClr>
              <a:buSzPts val="2000"/>
              <a:buChar char="•"/>
            </a:pPr>
            <a:r>
              <a:rPr lang="en-GB" sz="2000">
                <a:solidFill>
                  <a:srgbClr val="FFFFFF"/>
                </a:solidFill>
              </a:rPr>
              <a:t>Anonymity</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Global Reach</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Ease of Access</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Financial Gain</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Exploitation of Vulnerabilities</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Low Cost</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Remote Operations</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Rapid Communication</a:t>
            </a:r>
            <a:endParaRPr/>
          </a:p>
          <a:p>
            <a:pPr marL="228600" lvl="0" indent="-228600" algn="l" rtl="0">
              <a:lnSpc>
                <a:spcPct val="90000"/>
              </a:lnSpc>
              <a:spcBef>
                <a:spcPts val="1000"/>
              </a:spcBef>
              <a:spcAft>
                <a:spcPts val="0"/>
              </a:spcAft>
              <a:buClr>
                <a:srgbClr val="FFFFFF"/>
              </a:buClr>
              <a:buSzPts val="2000"/>
              <a:buChar char="•"/>
            </a:pPr>
            <a:r>
              <a:rPr lang="en-GB" sz="2000">
                <a:solidFill>
                  <a:srgbClr val="FFFFFF"/>
                </a:solidFill>
              </a:rPr>
              <a:t>Continuous Evolution</a:t>
            </a:r>
            <a:endParaRPr/>
          </a:p>
        </p:txBody>
      </p:sp>
      <p:pic>
        <p:nvPicPr>
          <p:cNvPr id="374" name="Google Shape;374;p27" descr="Cybercriminals turning smarter, have resources to take on large  organisations | Mint"/>
          <p:cNvPicPr preferRelativeResize="0"/>
          <p:nvPr/>
        </p:nvPicPr>
        <p:blipFill rotWithShape="1">
          <a:blip r:embed="rId3">
            <a:alphaModFix/>
          </a:blip>
          <a:srcRect/>
          <a:stretch/>
        </p:blipFill>
        <p:spPr>
          <a:xfrm>
            <a:off x="6005304" y="1908280"/>
            <a:ext cx="5407002" cy="304143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2"/>
        <p:cNvGrpSpPr/>
        <p:nvPr/>
      </p:nvGrpSpPr>
      <p:grpSpPr>
        <a:xfrm>
          <a:off x="0" y="0"/>
          <a:ext cx="0" cy="0"/>
          <a:chOff x="0" y="0"/>
          <a:chExt cx="0" cy="0"/>
        </a:xfrm>
      </p:grpSpPr>
      <p:sp>
        <p:nvSpPr>
          <p:cNvPr id="123" name="Google Shape;123;p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4" name="Google Shape;124;p5"/>
          <p:cNvSpPr txBox="1">
            <a:spLocks noGrp="1"/>
          </p:cNvSpPr>
          <p:nvPr>
            <p:ph type="title"/>
          </p:nvPr>
        </p:nvSpPr>
        <p:spPr>
          <a:xfrm>
            <a:off x="841248" y="548640"/>
            <a:ext cx="3600860" cy="543153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600"/>
              <a:buFont typeface="Calibri"/>
              <a:buNone/>
            </a:pPr>
            <a:r>
              <a:rPr lang="en-GB" sz="4600"/>
              <a:t>Where do the vulnerabilities lie?</a:t>
            </a:r>
            <a:endParaRPr/>
          </a:p>
        </p:txBody>
      </p:sp>
      <p:sp>
        <p:nvSpPr>
          <p:cNvPr id="125" name="Google Shape;125;p5"/>
          <p:cNvSpPr/>
          <p:nvPr/>
        </p:nvSpPr>
        <p:spPr>
          <a:xfrm rot="5400000">
            <a:off x="2543983" y="3258715"/>
            <a:ext cx="4480560" cy="18288"/>
          </a:xfrm>
          <a:custGeom>
            <a:avLst/>
            <a:gdLst/>
            <a:ahLst/>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6" name="Google Shape;126;p5"/>
          <p:cNvSpPr txBox="1">
            <a:spLocks noGrp="1"/>
          </p:cNvSpPr>
          <p:nvPr>
            <p:ph type="body" idx="1"/>
          </p:nvPr>
        </p:nvSpPr>
        <p:spPr>
          <a:xfrm>
            <a:off x="5126418" y="552091"/>
            <a:ext cx="6224335" cy="5431536"/>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200"/>
              <a:buChar char="•"/>
            </a:pPr>
            <a:r>
              <a:rPr lang="en-GB" sz="2200"/>
              <a:t>Cyberspace is now part of our lives. These opportunities bring risks along with them.</a:t>
            </a:r>
            <a:endParaRPr/>
          </a:p>
          <a:p>
            <a:pPr marL="228600" lvl="0" indent="-228600" algn="l" rtl="0">
              <a:lnSpc>
                <a:spcPct val="90000"/>
              </a:lnSpc>
              <a:spcBef>
                <a:spcPts val="1000"/>
              </a:spcBef>
              <a:spcAft>
                <a:spcPts val="0"/>
              </a:spcAft>
              <a:buClr>
                <a:schemeClr val="dk1"/>
              </a:buClr>
              <a:buSzPts val="2200"/>
              <a:buChar char="•"/>
            </a:pPr>
            <a:r>
              <a:rPr lang="en-GB" sz="2200"/>
              <a:t>Large scale use of social media assists in identity theft, for example.</a:t>
            </a:r>
            <a:endParaRPr/>
          </a:p>
          <a:p>
            <a:pPr marL="228600" lvl="0" indent="-228600" algn="l" rtl="0">
              <a:lnSpc>
                <a:spcPct val="90000"/>
              </a:lnSpc>
              <a:spcBef>
                <a:spcPts val="1000"/>
              </a:spcBef>
              <a:spcAft>
                <a:spcPts val="0"/>
              </a:spcAft>
              <a:buClr>
                <a:schemeClr val="dk1"/>
              </a:buClr>
              <a:buSzPts val="2200"/>
              <a:buChar char="•"/>
            </a:pPr>
            <a:r>
              <a:rPr lang="en-GB" sz="2200"/>
              <a:t>Use of online banking and online retail may lead to rises in online fraud.</a:t>
            </a:r>
            <a:endParaRPr/>
          </a:p>
          <a:p>
            <a:pPr marL="228600" lvl="0" indent="-228600" algn="l" rtl="0">
              <a:lnSpc>
                <a:spcPct val="90000"/>
              </a:lnSpc>
              <a:spcBef>
                <a:spcPts val="1000"/>
              </a:spcBef>
              <a:spcAft>
                <a:spcPts val="0"/>
              </a:spcAft>
              <a:buClr>
                <a:schemeClr val="dk1"/>
              </a:buClr>
              <a:buSzPts val="2200"/>
              <a:buChar char="•"/>
            </a:pPr>
            <a:r>
              <a:rPr lang="en-GB" sz="2200"/>
              <a:t>Creation of viruses and other malware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1"/>
        <p:cNvGrpSpPr/>
        <p:nvPr/>
      </p:nvGrpSpPr>
      <p:grpSpPr>
        <a:xfrm>
          <a:off x="0" y="0"/>
          <a:ext cx="0" cy="0"/>
          <a:chOff x="0" y="0"/>
          <a:chExt cx="0" cy="0"/>
        </a:xfrm>
      </p:grpSpPr>
      <p:sp>
        <p:nvSpPr>
          <p:cNvPr id="132" name="Google Shape;132;p6"/>
          <p:cNvSpPr/>
          <p:nvPr/>
        </p:nvSpPr>
        <p:spPr>
          <a:xfrm>
            <a:off x="-1" y="0"/>
            <a:ext cx="1219199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GB" sz="1800" b="0" i="0" u="none" strike="noStrike" cap="none">
              <a:solidFill>
                <a:schemeClr val="lt1"/>
              </a:solidFill>
              <a:latin typeface="Calibri"/>
              <a:ea typeface="Calibri"/>
              <a:cs typeface="Calibri"/>
              <a:sym typeface="Calibri"/>
            </a:endParaRPr>
          </a:p>
        </p:txBody>
      </p:sp>
      <p:sp>
        <p:nvSpPr>
          <p:cNvPr id="133" name="Google Shape;133;p6"/>
          <p:cNvSpPr/>
          <p:nvPr/>
        </p:nvSpPr>
        <p:spPr>
          <a:xfrm>
            <a:off x="1" y="0"/>
            <a:ext cx="8522446" cy="2285999"/>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4" name="Google Shape;134;p6"/>
          <p:cNvSpPr txBox="1">
            <a:spLocks noGrp="1"/>
          </p:cNvSpPr>
          <p:nvPr>
            <p:ph type="title"/>
          </p:nvPr>
        </p:nvSpPr>
        <p:spPr>
          <a:xfrm>
            <a:off x="343850" y="501651"/>
            <a:ext cx="5745323" cy="162452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GB" sz="4000"/>
              <a:t>What are Cybercrimes?</a:t>
            </a:r>
            <a:endParaRPr/>
          </a:p>
        </p:txBody>
      </p:sp>
      <p:sp>
        <p:nvSpPr>
          <p:cNvPr id="135" name="Google Shape;135;p6"/>
          <p:cNvSpPr txBox="1">
            <a:spLocks noGrp="1"/>
          </p:cNvSpPr>
          <p:nvPr>
            <p:ph type="body" idx="1"/>
          </p:nvPr>
        </p:nvSpPr>
        <p:spPr>
          <a:xfrm>
            <a:off x="893058" y="2466754"/>
            <a:ext cx="4646905" cy="3613149"/>
          </a:xfrm>
          <a:prstGeom prst="rect">
            <a:avLst/>
          </a:prstGeom>
          <a:noFill/>
          <a:ln>
            <a:noFill/>
          </a:ln>
        </p:spPr>
        <p:txBody>
          <a:bodyPr spcFirstLastPara="1" wrap="square" lIns="91425" tIns="45700" rIns="91425" bIns="45700" anchor="ctr" anchorCtr="0">
            <a:normAutofit fontScale="92500" lnSpcReduction="10000"/>
          </a:bodyPr>
          <a:lstStyle/>
          <a:p>
            <a:pPr marL="342900" lvl="0" algn="just" rtl="0">
              <a:lnSpc>
                <a:spcPct val="90000"/>
              </a:lnSpc>
              <a:spcBef>
                <a:spcPts val="0"/>
              </a:spcBef>
              <a:spcAft>
                <a:spcPts val="0"/>
              </a:spcAft>
              <a:buClr>
                <a:schemeClr val="dk1"/>
              </a:buClr>
              <a:buSzPts val="2400"/>
            </a:pPr>
            <a:r>
              <a:rPr lang="en-GB" sz="2400" dirty="0"/>
              <a:t>Yar (2006): “A diverse range of illegal and illicit activities that share in common the unique electronic environment in which they take place”.</a:t>
            </a:r>
            <a:endParaRPr lang="en-US" dirty="0"/>
          </a:p>
          <a:p>
            <a:pPr marL="342900" lvl="0" algn="just" rtl="0">
              <a:lnSpc>
                <a:spcPct val="90000"/>
              </a:lnSpc>
              <a:spcBef>
                <a:spcPts val="1000"/>
              </a:spcBef>
              <a:spcAft>
                <a:spcPts val="0"/>
              </a:spcAft>
              <a:buClr>
                <a:schemeClr val="dk1"/>
              </a:buClr>
              <a:buSzPts val="2400"/>
            </a:pPr>
            <a:r>
              <a:rPr lang="en-GB" sz="2400" dirty="0"/>
              <a:t>Moore (2005): “Computer, or cyber, crime is any crime that involves a computer and a network”.</a:t>
            </a:r>
          </a:p>
          <a:p>
            <a:pPr algn="just"/>
            <a:r>
              <a:rPr lang="en-GB" sz="2400" dirty="0"/>
              <a:t>Involves Digital activity</a:t>
            </a:r>
            <a:endParaRPr lang="en-GB" dirty="0"/>
          </a:p>
          <a:p>
            <a:pPr algn="just"/>
            <a:r>
              <a:rPr lang="en-GB" sz="2400" dirty="0"/>
              <a:t>Targets systems/data</a:t>
            </a:r>
            <a:endParaRPr lang="en-GB" dirty="0"/>
          </a:p>
          <a:p>
            <a:pPr algn="just"/>
            <a:r>
              <a:rPr lang="en-GB" sz="2400" dirty="0"/>
              <a:t>Transnational</a:t>
            </a:r>
          </a:p>
          <a:p>
            <a:pPr marL="342900" algn="just"/>
            <a:endParaRPr lang="en-GB" sz="2400" dirty="0"/>
          </a:p>
        </p:txBody>
      </p:sp>
      <p:pic>
        <p:nvPicPr>
          <p:cNvPr id="136" name="Google Shape;136;p6" descr="Technological background"/>
          <p:cNvPicPr preferRelativeResize="0"/>
          <p:nvPr/>
        </p:nvPicPr>
        <p:blipFill rotWithShape="1">
          <a:blip r:embed="rId3">
            <a:alphaModFix/>
          </a:blip>
          <a:srcRect l="12832" r="27768" b="-2"/>
          <a:stretch/>
        </p:blipFill>
        <p:spPr>
          <a:xfrm>
            <a:off x="9187542" y="1"/>
            <a:ext cx="3000398" cy="68580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82B1-EC51-89FB-A718-9A12A85E6908}"/>
              </a:ext>
            </a:extLst>
          </p:cNvPr>
          <p:cNvSpPr>
            <a:spLocks noGrp="1"/>
          </p:cNvSpPr>
          <p:nvPr>
            <p:ph type="title"/>
          </p:nvPr>
        </p:nvSpPr>
        <p:spPr/>
        <p:txBody>
          <a:bodyPr/>
          <a:lstStyle/>
          <a:p>
            <a:r>
              <a:rPr lang="en-GB" dirty="0"/>
              <a:t>Global growth</a:t>
            </a:r>
          </a:p>
        </p:txBody>
      </p:sp>
      <p:sp>
        <p:nvSpPr>
          <p:cNvPr id="3" name="Text Placeholder 2">
            <a:extLst>
              <a:ext uri="{FF2B5EF4-FFF2-40B4-BE49-F238E27FC236}">
                <a16:creationId xmlns:a16="http://schemas.microsoft.com/office/drawing/2014/main" id="{5EA06A9C-BEA3-C207-1774-3F58182BB47F}"/>
              </a:ext>
            </a:extLst>
          </p:cNvPr>
          <p:cNvSpPr>
            <a:spLocks noGrp="1"/>
          </p:cNvSpPr>
          <p:nvPr>
            <p:ph type="body" idx="1"/>
          </p:nvPr>
        </p:nvSpPr>
        <p:spPr/>
        <p:txBody>
          <a:bodyPr/>
          <a:lstStyle/>
          <a:p>
            <a:endParaRPr lang="en-GB"/>
          </a:p>
          <a:p>
            <a:r>
              <a:rPr lang="en-GB" dirty="0"/>
              <a:t>Increasing volume</a:t>
            </a:r>
          </a:p>
          <a:p>
            <a:endParaRPr lang="en-GB"/>
          </a:p>
          <a:p>
            <a:r>
              <a:rPr lang="en-GB" dirty="0"/>
              <a:t>Greater sophistication</a:t>
            </a:r>
          </a:p>
          <a:p>
            <a:endParaRPr lang="en-GB"/>
          </a:p>
          <a:p>
            <a:r>
              <a:rPr lang="en-GB" dirty="0"/>
              <a:t>Lower skill barriers</a:t>
            </a:r>
          </a:p>
        </p:txBody>
      </p:sp>
      <p:pic>
        <p:nvPicPr>
          <p:cNvPr id="6" name="Picture 5" descr="Chart: Cybercrime Expected To Skyrocket in Coming Years | Statista">
            <a:extLst>
              <a:ext uri="{FF2B5EF4-FFF2-40B4-BE49-F238E27FC236}">
                <a16:creationId xmlns:a16="http://schemas.microsoft.com/office/drawing/2014/main" id="{26E86E0B-B368-819E-54D1-BDB7C36FEA51}"/>
              </a:ext>
            </a:extLst>
          </p:cNvPr>
          <p:cNvPicPr>
            <a:picLocks noChangeAspect="1"/>
          </p:cNvPicPr>
          <p:nvPr/>
        </p:nvPicPr>
        <p:blipFill>
          <a:blip r:embed="rId3"/>
          <a:stretch>
            <a:fillRect/>
          </a:stretch>
        </p:blipFill>
        <p:spPr>
          <a:xfrm>
            <a:off x="6298067" y="1649867"/>
            <a:ext cx="4701267" cy="4701267"/>
          </a:xfrm>
          <a:prstGeom prst="rect">
            <a:avLst/>
          </a:prstGeom>
        </p:spPr>
      </p:pic>
    </p:spTree>
    <p:extLst>
      <p:ext uri="{BB962C8B-B14F-4D97-AF65-F5344CB8AC3E}">
        <p14:creationId xmlns:p14="http://schemas.microsoft.com/office/powerpoint/2010/main" val="1113533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1"/>
        <p:cNvGrpSpPr/>
        <p:nvPr/>
      </p:nvGrpSpPr>
      <p:grpSpPr>
        <a:xfrm>
          <a:off x="0" y="0"/>
          <a:ext cx="0" cy="0"/>
          <a:chOff x="0" y="0"/>
          <a:chExt cx="0" cy="0"/>
        </a:xfrm>
      </p:grpSpPr>
      <p:sp>
        <p:nvSpPr>
          <p:cNvPr id="142" name="Google Shape;142;p7"/>
          <p:cNvSpPr/>
          <p:nvPr/>
        </p:nvSpPr>
        <p:spPr>
          <a:xfrm>
            <a:off x="-1" y="0"/>
            <a:ext cx="1219199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3" name="Google Shape;143;p7"/>
          <p:cNvSpPr/>
          <p:nvPr/>
        </p:nvSpPr>
        <p:spPr>
          <a:xfrm>
            <a:off x="1" y="0"/>
            <a:ext cx="8522446" cy="2285999"/>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4" name="Google Shape;144;p7"/>
          <p:cNvSpPr txBox="1">
            <a:spLocks noGrp="1"/>
          </p:cNvSpPr>
          <p:nvPr>
            <p:ph type="title"/>
          </p:nvPr>
        </p:nvSpPr>
        <p:spPr>
          <a:xfrm>
            <a:off x="761803" y="350196"/>
            <a:ext cx="4646904" cy="162452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700"/>
              <a:buFont typeface="Calibri"/>
              <a:buNone/>
            </a:pPr>
            <a:r>
              <a:rPr lang="en-GB" sz="3700"/>
              <a:t>How do Cybercrimes differ from Traditional crimes?</a:t>
            </a:r>
            <a:endParaRPr/>
          </a:p>
        </p:txBody>
      </p:sp>
      <p:sp>
        <p:nvSpPr>
          <p:cNvPr id="145" name="Google Shape;145;p7"/>
          <p:cNvSpPr txBox="1">
            <a:spLocks noGrp="1"/>
          </p:cNvSpPr>
          <p:nvPr>
            <p:ph type="body" idx="1"/>
          </p:nvPr>
        </p:nvSpPr>
        <p:spPr>
          <a:xfrm>
            <a:off x="761802" y="2743200"/>
            <a:ext cx="4646905" cy="3613149"/>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400"/>
              <a:buNone/>
            </a:pPr>
            <a:r>
              <a:rPr lang="en-GB" sz="2400"/>
              <a:t>Dowling and Maguire (2013)</a:t>
            </a:r>
            <a:endParaRPr/>
          </a:p>
          <a:p>
            <a:pPr marL="0" lvl="0" indent="0" algn="ctr" rtl="0">
              <a:lnSpc>
                <a:spcPct val="90000"/>
              </a:lnSpc>
              <a:spcBef>
                <a:spcPts val="1000"/>
              </a:spcBef>
              <a:spcAft>
                <a:spcPts val="0"/>
              </a:spcAft>
              <a:buClr>
                <a:schemeClr val="dk1"/>
              </a:buClr>
              <a:buSzPts val="2400"/>
              <a:buNone/>
            </a:pPr>
            <a:r>
              <a:rPr lang="en-GB" sz="2400"/>
              <a:t> “Cybercrime is an umbrella term used to describe two distinct, but closely related, criminal activities: cyber-dependant and cyber-related crimes.”</a:t>
            </a:r>
            <a:endParaRPr/>
          </a:p>
        </p:txBody>
      </p:sp>
      <p:pic>
        <p:nvPicPr>
          <p:cNvPr id="146" name="Google Shape;146;p7" descr="Computer script on a screen"/>
          <p:cNvPicPr preferRelativeResize="0"/>
          <p:nvPr/>
        </p:nvPicPr>
        <p:blipFill rotWithShape="1">
          <a:blip r:embed="rId3">
            <a:alphaModFix/>
          </a:blip>
          <a:srcRect l="413" r="40186" b="-2"/>
          <a:stretch/>
        </p:blipFill>
        <p:spPr>
          <a:xfrm>
            <a:off x="6096000" y="1"/>
            <a:ext cx="6102825" cy="68580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1"/>
        <p:cNvGrpSpPr/>
        <p:nvPr/>
      </p:nvGrpSpPr>
      <p:grpSpPr>
        <a:xfrm>
          <a:off x="0" y="0"/>
          <a:ext cx="0" cy="0"/>
          <a:chOff x="0" y="0"/>
          <a:chExt cx="0" cy="0"/>
        </a:xfrm>
      </p:grpSpPr>
      <p:sp>
        <p:nvSpPr>
          <p:cNvPr id="152" name="Google Shape;152;p8"/>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3" name="Google Shape;153;p8"/>
          <p:cNvSpPr txBox="1">
            <a:spLocks noGrp="1"/>
          </p:cNvSpPr>
          <p:nvPr>
            <p:ph type="title"/>
          </p:nvPr>
        </p:nvSpPr>
        <p:spPr>
          <a:xfrm>
            <a:off x="645065" y="1463040"/>
            <a:ext cx="3796306" cy="2690949"/>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4400"/>
              <a:buFont typeface="Calibri"/>
              <a:buNone/>
            </a:pPr>
            <a:r>
              <a:rPr lang="en-GB"/>
              <a:t>Types of Cybercrimes – Cyber-enabled Crimes</a:t>
            </a:r>
            <a:endParaRPr/>
          </a:p>
        </p:txBody>
      </p:sp>
      <p:grpSp>
        <p:nvGrpSpPr>
          <p:cNvPr id="154" name="Google Shape;154;p8"/>
          <p:cNvGrpSpPr/>
          <p:nvPr/>
        </p:nvGrpSpPr>
        <p:grpSpPr>
          <a:xfrm>
            <a:off x="209667" y="4415246"/>
            <a:ext cx="11982332" cy="2087795"/>
            <a:chOff x="143163" y="5763486"/>
            <a:chExt cx="11982332" cy="739555"/>
          </a:xfrm>
        </p:grpSpPr>
        <p:sp>
          <p:nvSpPr>
            <p:cNvPr id="155" name="Google Shape;155;p8"/>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cxnSp>
          <p:nvCxnSpPr>
            <p:cNvPr id="156" name="Google Shape;156;p8"/>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157" name="Google Shape;157;p8"/>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8" name="Google Shape;158;p8"/>
          <p:cNvSpPr txBox="1">
            <a:spLocks noGrp="1"/>
          </p:cNvSpPr>
          <p:nvPr>
            <p:ph type="body" idx="1"/>
          </p:nvPr>
        </p:nvSpPr>
        <p:spPr>
          <a:xfrm>
            <a:off x="5615162" y="1158696"/>
            <a:ext cx="5542387" cy="4667946"/>
          </a:xfrm>
          <a:prstGeom prst="rect">
            <a:avLst/>
          </a:prstGeom>
          <a:noFill/>
          <a:ln>
            <a:noFill/>
          </a:ln>
        </p:spPr>
        <p:txBody>
          <a:bodyPr spcFirstLastPara="1" wrap="square" lIns="91425" tIns="45700" rIns="91425" bIns="45700" anchor="t" anchorCtr="0">
            <a:normAutofit lnSpcReduction="10000"/>
          </a:bodyPr>
          <a:lstStyle/>
          <a:p>
            <a:pPr marL="0" lvl="0" indent="0" algn="ctr" rtl="0">
              <a:lnSpc>
                <a:spcPct val="90000"/>
              </a:lnSpc>
              <a:spcBef>
                <a:spcPts val="0"/>
              </a:spcBef>
              <a:spcAft>
                <a:spcPts val="0"/>
              </a:spcAft>
              <a:buClr>
                <a:schemeClr val="dk1"/>
              </a:buClr>
              <a:buSzPts val="2400"/>
              <a:buNone/>
            </a:pPr>
            <a:r>
              <a:rPr lang="en-GB" sz="2400"/>
              <a:t>Cyber-enabled crimes are traditional crimes that are increased in their scale or reach by the use of computers, computer networks, or other ICT.</a:t>
            </a:r>
            <a:endParaRPr/>
          </a:p>
          <a:p>
            <a:pPr marL="0" lvl="0" indent="0" algn="ctr" rtl="0">
              <a:lnSpc>
                <a:spcPct val="90000"/>
              </a:lnSpc>
              <a:spcBef>
                <a:spcPts val="1000"/>
              </a:spcBef>
              <a:spcAft>
                <a:spcPts val="0"/>
              </a:spcAft>
              <a:buClr>
                <a:schemeClr val="dk1"/>
              </a:buClr>
              <a:buSzPts val="2400"/>
              <a:buNone/>
            </a:pPr>
            <a:endParaRPr sz="2400"/>
          </a:p>
          <a:p>
            <a:pPr marL="0" lvl="0" indent="0" algn="ctr" rtl="0">
              <a:lnSpc>
                <a:spcPct val="90000"/>
              </a:lnSpc>
              <a:spcBef>
                <a:spcPts val="1000"/>
              </a:spcBef>
              <a:spcAft>
                <a:spcPts val="0"/>
              </a:spcAft>
              <a:buClr>
                <a:schemeClr val="dk1"/>
              </a:buClr>
              <a:buSzPts val="2400"/>
              <a:buNone/>
            </a:pPr>
            <a:r>
              <a:rPr lang="en-GB" sz="2400"/>
              <a:t>Unlike cyber-dependant crimes, they can still be committed without the use of ICT.</a:t>
            </a:r>
            <a:endParaRPr/>
          </a:p>
          <a:p>
            <a:pPr marL="0" lvl="0" indent="0" algn="ctr" rtl="0">
              <a:lnSpc>
                <a:spcPct val="90000"/>
              </a:lnSpc>
              <a:spcBef>
                <a:spcPts val="1000"/>
              </a:spcBef>
              <a:spcAft>
                <a:spcPts val="0"/>
              </a:spcAft>
              <a:buClr>
                <a:schemeClr val="dk1"/>
              </a:buClr>
              <a:buSzPts val="2400"/>
              <a:buNone/>
            </a:pPr>
            <a:endParaRPr sz="2400"/>
          </a:p>
          <a:p>
            <a:pPr marL="0" lvl="0" indent="0" algn="ctr" rtl="0">
              <a:lnSpc>
                <a:spcPct val="90000"/>
              </a:lnSpc>
              <a:spcBef>
                <a:spcPts val="1000"/>
              </a:spcBef>
              <a:spcAft>
                <a:spcPts val="0"/>
              </a:spcAft>
              <a:buClr>
                <a:schemeClr val="dk1"/>
              </a:buClr>
              <a:buSzPts val="2400"/>
              <a:buNone/>
            </a:pPr>
            <a:r>
              <a:rPr lang="en-GB" sz="2400"/>
              <a:t> Examples of cyber-enabled crimes are:</a:t>
            </a:r>
            <a:endParaRPr/>
          </a:p>
          <a:p>
            <a:pPr marL="457200" lvl="1" indent="0" algn="ctr" rtl="0">
              <a:lnSpc>
                <a:spcPct val="90000"/>
              </a:lnSpc>
              <a:spcBef>
                <a:spcPts val="500"/>
              </a:spcBef>
              <a:spcAft>
                <a:spcPts val="0"/>
              </a:spcAft>
              <a:buClr>
                <a:schemeClr val="dk1"/>
              </a:buClr>
              <a:buSzPts val="2400"/>
              <a:buNone/>
            </a:pPr>
            <a:r>
              <a:rPr lang="en-GB"/>
              <a:t>Fraud</a:t>
            </a:r>
            <a:endParaRPr/>
          </a:p>
          <a:p>
            <a:pPr marL="457200" lvl="1" indent="0" algn="ctr" rtl="0">
              <a:lnSpc>
                <a:spcPct val="90000"/>
              </a:lnSpc>
              <a:spcBef>
                <a:spcPts val="500"/>
              </a:spcBef>
              <a:spcAft>
                <a:spcPts val="0"/>
              </a:spcAft>
              <a:buClr>
                <a:schemeClr val="dk1"/>
              </a:buClr>
              <a:buSzPts val="2400"/>
              <a:buNone/>
            </a:pPr>
            <a:r>
              <a:rPr lang="en-GB"/>
              <a:t>Theft</a:t>
            </a:r>
            <a:endParaRPr/>
          </a:p>
          <a:p>
            <a:pPr marL="457200" lvl="1" indent="0" algn="ctr" rtl="0">
              <a:lnSpc>
                <a:spcPct val="90000"/>
              </a:lnSpc>
              <a:spcBef>
                <a:spcPts val="500"/>
              </a:spcBef>
              <a:spcAft>
                <a:spcPts val="0"/>
              </a:spcAft>
              <a:buClr>
                <a:schemeClr val="dk1"/>
              </a:buClr>
              <a:buSzPts val="2400"/>
              <a:buNone/>
            </a:pPr>
            <a:r>
              <a:rPr lang="en-GB"/>
              <a:t>Sexual offending against children</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3"/>
        <p:cNvGrpSpPr/>
        <p:nvPr/>
      </p:nvGrpSpPr>
      <p:grpSpPr>
        <a:xfrm>
          <a:off x="0" y="0"/>
          <a:ext cx="0" cy="0"/>
          <a:chOff x="0" y="0"/>
          <a:chExt cx="0" cy="0"/>
        </a:xfrm>
      </p:grpSpPr>
      <p:sp>
        <p:nvSpPr>
          <p:cNvPr id="164" name="Google Shape;164;p9"/>
          <p:cNvSpPr/>
          <p:nvPr/>
        </p:nvSpPr>
        <p:spPr>
          <a:xfrm>
            <a:off x="3048"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5" name="Google Shape;165;p9"/>
          <p:cNvSpPr/>
          <p:nvPr/>
        </p:nvSpPr>
        <p:spPr>
          <a:xfrm>
            <a:off x="1" y="0"/>
            <a:ext cx="4167271" cy="6858000"/>
          </a:xfrm>
          <a:custGeom>
            <a:avLst/>
            <a:gdLst/>
            <a:ahLst/>
            <a:cxnLst/>
            <a:rect l="l" t="t" r="r" b="b"/>
            <a:pathLst>
              <a:path w="4167271" h="6858000" extrusionOk="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6" name="Google Shape;166;p9"/>
          <p:cNvSpPr txBox="1">
            <a:spLocks noGrp="1"/>
          </p:cNvSpPr>
          <p:nvPr>
            <p:ph type="title"/>
          </p:nvPr>
        </p:nvSpPr>
        <p:spPr>
          <a:xfrm>
            <a:off x="686834" y="1153572"/>
            <a:ext cx="3200400" cy="44611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GB">
                <a:solidFill>
                  <a:srgbClr val="FFFFFF"/>
                </a:solidFill>
              </a:rPr>
              <a:t>Types of Cybercrime - Cyber-Dependant Crime</a:t>
            </a:r>
            <a:endParaRPr/>
          </a:p>
        </p:txBody>
      </p:sp>
      <p:sp>
        <p:nvSpPr>
          <p:cNvPr id="167" name="Google Shape;167;p9"/>
          <p:cNvSpPr/>
          <p:nvPr/>
        </p:nvSpPr>
        <p:spPr>
          <a:xfrm rot="10800000" flipH="1">
            <a:off x="7550402" y="245547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8" name="Google Shape;168;p9"/>
          <p:cNvSpPr txBox="1">
            <a:spLocks noGrp="1"/>
          </p:cNvSpPr>
          <p:nvPr>
            <p:ph type="body" idx="1"/>
          </p:nvPr>
        </p:nvSpPr>
        <p:spPr>
          <a:xfrm>
            <a:off x="4447308" y="591344"/>
            <a:ext cx="6906491" cy="5585619"/>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800"/>
              <a:buNone/>
            </a:pPr>
            <a:r>
              <a:rPr lang="en-GB"/>
              <a:t>Cyber-dependant crimes are offences that can only be committed by using a computer, computer networks, or other forms of ICT.</a:t>
            </a:r>
            <a:endParaRPr/>
          </a:p>
          <a:p>
            <a:pPr marL="0" lvl="0" indent="0" algn="ctr" rtl="0">
              <a:lnSpc>
                <a:spcPct val="90000"/>
              </a:lnSpc>
              <a:spcBef>
                <a:spcPts val="1000"/>
              </a:spcBef>
              <a:spcAft>
                <a:spcPts val="0"/>
              </a:spcAft>
              <a:buClr>
                <a:schemeClr val="dk1"/>
              </a:buClr>
              <a:buSzPts val="2800"/>
              <a:buNone/>
            </a:pPr>
            <a:r>
              <a:rPr lang="en-GB"/>
              <a:t> These acts include the spread of viruses and other malicious software, hacking and distributed denial of service (DDoS) attacks, i.e. the flooding of internet servers to take down network infrastructure or websites.</a:t>
            </a:r>
            <a:endParaRPr/>
          </a:p>
          <a:p>
            <a:pPr marL="0" lvl="0" indent="0" algn="ctr" rtl="0">
              <a:lnSpc>
                <a:spcPct val="90000"/>
              </a:lnSpc>
              <a:spcBef>
                <a:spcPts val="1000"/>
              </a:spcBef>
              <a:spcAft>
                <a:spcPts val="0"/>
              </a:spcAft>
              <a:buClr>
                <a:schemeClr val="dk1"/>
              </a:buClr>
              <a:buSzPts val="2800"/>
              <a:buNone/>
            </a:pPr>
            <a:r>
              <a:rPr lang="en-GB"/>
              <a:t> Cyber-dependant crimes are primarily acts directed against computers or network resources, although there may be secondary outcomes from the attacks, such as fraud.</a:t>
            </a:r>
            <a:endParaRPr/>
          </a:p>
          <a:p>
            <a:pPr marL="228600" lvl="0" indent="-50800" algn="l" rtl="0">
              <a:lnSpc>
                <a:spcPct val="90000"/>
              </a:lnSpc>
              <a:spcBef>
                <a:spcPts val="1000"/>
              </a:spcBef>
              <a:spcAft>
                <a:spcPts val="0"/>
              </a:spcAft>
              <a:buClr>
                <a:schemeClr val="dk1"/>
              </a:buClr>
              <a:buSzPts val="2800"/>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CA99-75F5-3950-1C7C-A9C63526B084}"/>
              </a:ext>
            </a:extLst>
          </p:cNvPr>
          <p:cNvSpPr>
            <a:spLocks noGrp="1"/>
          </p:cNvSpPr>
          <p:nvPr>
            <p:ph type="title"/>
          </p:nvPr>
        </p:nvSpPr>
        <p:spPr>
          <a:xfrm>
            <a:off x="876694" y="972929"/>
            <a:ext cx="4500850" cy="1616203"/>
          </a:xfrm>
        </p:spPr>
        <p:txBody>
          <a:bodyPr vert="horz" lIns="91440" tIns="45720" rIns="91440" bIns="45720" rtlCol="0" anchor="t">
            <a:normAutofit/>
          </a:bodyPr>
          <a:lstStyle/>
          <a:p>
            <a:pPr>
              <a:spcBef>
                <a:spcPct val="0"/>
              </a:spcBef>
            </a:pPr>
            <a:r>
              <a:rPr lang="en-US" sz="3200" kern="1200">
                <a:solidFill>
                  <a:schemeClr val="tx1"/>
                </a:solidFill>
                <a:latin typeface="+mj-lt"/>
                <a:ea typeface="+mj-ea"/>
                <a:cs typeface="+mj-cs"/>
              </a:rPr>
              <a:t>Cyber-Dependent Crimes</a:t>
            </a:r>
          </a:p>
        </p:txBody>
      </p:sp>
      <p:pic>
        <p:nvPicPr>
          <p:cNvPr id="6" name="Picture 5" descr="A blue screen with icons and symbols&#10;&#10;AI-generated content may be incorrect.">
            <a:extLst>
              <a:ext uri="{FF2B5EF4-FFF2-40B4-BE49-F238E27FC236}">
                <a16:creationId xmlns:a16="http://schemas.microsoft.com/office/drawing/2014/main" id="{615883FB-E585-11A0-9E4D-51D03E403D11}"/>
              </a:ext>
            </a:extLst>
          </p:cNvPr>
          <p:cNvPicPr>
            <a:picLocks noChangeAspect="1"/>
          </p:cNvPicPr>
          <p:nvPr/>
        </p:nvPicPr>
        <p:blipFill>
          <a:blip r:embed="rId3"/>
          <a:stretch>
            <a:fillRect/>
          </a:stretch>
        </p:blipFill>
        <p:spPr>
          <a:xfrm>
            <a:off x="838200" y="3342608"/>
            <a:ext cx="4539344" cy="2104604"/>
          </a:xfrm>
          <a:prstGeom prst="rect">
            <a:avLst/>
          </a:prstGeom>
        </p:spPr>
      </p:pic>
      <p:sp>
        <p:nvSpPr>
          <p:cNvPr id="3" name="Text Placeholder 2">
            <a:extLst>
              <a:ext uri="{FF2B5EF4-FFF2-40B4-BE49-F238E27FC236}">
                <a16:creationId xmlns:a16="http://schemas.microsoft.com/office/drawing/2014/main" id="{65C8CEE3-1968-4A56-D620-15D6B953FB92}"/>
              </a:ext>
            </a:extLst>
          </p:cNvPr>
          <p:cNvSpPr>
            <a:spLocks noGrp="1"/>
          </p:cNvSpPr>
          <p:nvPr>
            <p:ph type="body" idx="1"/>
          </p:nvPr>
        </p:nvSpPr>
        <p:spPr>
          <a:xfrm>
            <a:off x="6096000" y="978195"/>
            <a:ext cx="5257799" cy="5003113"/>
          </a:xfrm>
        </p:spPr>
        <p:txBody>
          <a:bodyPr vert="horz" lIns="91440" tIns="45720" rIns="91440" bIns="45720" rtlCol="0" anchor="t">
            <a:normAutofit/>
          </a:bodyPr>
          <a:lstStyle/>
          <a:p>
            <a:pPr marL="0" indent="-228600">
              <a:spcBef>
                <a:spcPts val="0"/>
              </a:spcBef>
              <a:spcAft>
                <a:spcPts val="600"/>
              </a:spcAft>
              <a:buFont typeface="Arial" panose="020B0604020202020204" pitchFamily="34" charset="0"/>
              <a:buChar char="•"/>
            </a:pPr>
            <a:r>
              <a:rPr lang="en-US" sz="1000" b="1" kern="1200" dirty="0">
                <a:solidFill>
                  <a:schemeClr val="tx1"/>
                </a:solidFill>
                <a:latin typeface="+mn-lt"/>
                <a:ea typeface="+mn-ea"/>
                <a:cs typeface="+mn-cs"/>
              </a:rPr>
              <a:t>Hacking:</a:t>
            </a:r>
            <a:endParaRPr lang="en-US" sz="1000" kern="1200" dirty="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Malware Attacks: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dirty="0">
                <a:solidFill>
                  <a:schemeClr val="tx1"/>
                </a:solidFill>
                <a:latin typeface="+mn-lt"/>
                <a:ea typeface="+mn-ea"/>
                <a:cs typeface="+mn-cs"/>
              </a:rPr>
              <a:t>Denial of Service (DoS) and Distributed Denial of Service (DDoS) Attacks:</a:t>
            </a:r>
            <a:endParaRPr lang="en-US" sz="1000" kern="1200" dirty="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Phishing:</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Online Fraud:</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Ransomware Attacks: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Cyber Espionage:</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Data Breaches: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Cryptojacking:</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Insider Threats: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IoT (Internet of Things) Exploitation:</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Cyber Stalking:</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p:txBody>
      </p:sp>
      <p:grpSp>
        <p:nvGrpSpPr>
          <p:cNvPr id="11" name="Group 10">
            <a:extLst>
              <a:ext uri="{FF2B5EF4-FFF2-40B4-BE49-F238E27FC236}">
                <a16:creationId xmlns:a16="http://schemas.microsoft.com/office/drawing/2014/main" id="{9AF08BBE-71A7-AEFC-F970-93C6BF79B3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31C42412-D66A-A89A-CBAD-067355BA7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F63095-BD54-33B2-6873-1DC4DF820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97832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4"/>
        <p:cNvGrpSpPr/>
        <p:nvPr/>
      </p:nvGrpSpPr>
      <p:grpSpPr>
        <a:xfrm>
          <a:off x="0" y="0"/>
          <a:ext cx="0" cy="0"/>
          <a:chOff x="0" y="0"/>
          <a:chExt cx="0" cy="0"/>
        </a:xfrm>
      </p:grpSpPr>
      <p:sp>
        <p:nvSpPr>
          <p:cNvPr id="255" name="Google Shape;255;p1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6" name="Google Shape;256;p17"/>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400"/>
              <a:buFont typeface="Calibri"/>
              <a:buNone/>
            </a:pPr>
            <a:r>
              <a:rPr lang="en-GB" sz="5400"/>
              <a:t>“Real” Hacking</a:t>
            </a:r>
            <a:endParaRPr/>
          </a:p>
        </p:txBody>
      </p:sp>
      <p:sp>
        <p:nvSpPr>
          <p:cNvPr id="257" name="Google Shape;257;p17"/>
          <p:cNvSpPr/>
          <p:nvPr/>
        </p:nvSpPr>
        <p:spPr>
          <a:xfrm>
            <a:off x="640080" y="2586994"/>
            <a:ext cx="3474720" cy="18288"/>
          </a:xfrm>
          <a:custGeom>
            <a:avLst/>
            <a:gdLst/>
            <a:ahLst/>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8" name="Google Shape;258;p17"/>
          <p:cNvSpPr txBox="1">
            <a:spLocks noGrp="1"/>
          </p:cNvSpPr>
          <p:nvPr>
            <p:ph type="body" idx="1"/>
          </p:nvPr>
        </p:nvSpPr>
        <p:spPr>
          <a:xfrm>
            <a:off x="640080" y="2872899"/>
            <a:ext cx="4243589" cy="332066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GB" sz="2200"/>
              <a:t>Gary McKinnon</a:t>
            </a:r>
            <a:endParaRPr/>
          </a:p>
          <a:p>
            <a:pPr marL="228600" lvl="0" indent="-228600" algn="l" rtl="0">
              <a:lnSpc>
                <a:spcPct val="90000"/>
              </a:lnSpc>
              <a:spcBef>
                <a:spcPts val="1000"/>
              </a:spcBef>
              <a:spcAft>
                <a:spcPts val="0"/>
              </a:spcAft>
              <a:buClr>
                <a:schemeClr val="dk1"/>
              </a:buClr>
              <a:buSzPts val="2200"/>
              <a:buChar char="•"/>
            </a:pPr>
            <a:r>
              <a:rPr lang="en-GB" sz="2200"/>
              <a:t>Hacked into the US Govt, security services, and NASA networks in 2002, claiming to be searching for evidence of UFO activity.</a:t>
            </a:r>
            <a:endParaRPr/>
          </a:p>
          <a:p>
            <a:pPr marL="228600" lvl="0" indent="-228600" algn="l" rtl="0">
              <a:lnSpc>
                <a:spcPct val="90000"/>
              </a:lnSpc>
              <a:spcBef>
                <a:spcPts val="1000"/>
              </a:spcBef>
              <a:spcAft>
                <a:spcPts val="0"/>
              </a:spcAft>
              <a:buClr>
                <a:schemeClr val="dk1"/>
              </a:buClr>
              <a:buSzPts val="2200"/>
              <a:buChar char="•"/>
            </a:pPr>
            <a:r>
              <a:rPr lang="en-GB" sz="2200"/>
              <a:t>Extradition order quashed by home secretary in 2012</a:t>
            </a:r>
            <a:endParaRPr/>
          </a:p>
        </p:txBody>
      </p:sp>
      <p:pic>
        <p:nvPicPr>
          <p:cNvPr id="259" name="Google Shape;259;p17" descr="Britain nixes extradition of NASA hacker Gary McKinnon to US - CSMonitor.com"/>
          <p:cNvPicPr preferRelativeResize="0"/>
          <p:nvPr/>
        </p:nvPicPr>
        <p:blipFill rotWithShape="1">
          <a:blip r:embed="rId3">
            <a:alphaModFix/>
          </a:blip>
          <a:srcRect l="11899" r="21147" b="-1"/>
          <a:stretch/>
        </p:blipFill>
        <p:spPr>
          <a:xfrm>
            <a:off x="5311702" y="10"/>
            <a:ext cx="6878775"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2"/>
        <p:cNvGrpSpPr/>
        <p:nvPr/>
      </p:nvGrpSpPr>
      <p:grpSpPr>
        <a:xfrm>
          <a:off x="0" y="0"/>
          <a:ext cx="0" cy="0"/>
          <a:chOff x="0" y="0"/>
          <a:chExt cx="0" cy="0"/>
        </a:xfrm>
      </p:grpSpPr>
      <p:sp>
        <p:nvSpPr>
          <p:cNvPr id="233" name="Google Shape;233;p15"/>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4" name="Google Shape;234;p15"/>
          <p:cNvSpPr txBox="1">
            <a:spLocks noGrp="1"/>
          </p:cNvSpPr>
          <p:nvPr>
            <p:ph type="title"/>
          </p:nvPr>
        </p:nvSpPr>
        <p:spPr>
          <a:xfrm>
            <a:off x="645065" y="1463040"/>
            <a:ext cx="3796306" cy="269094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4800"/>
              <a:buFont typeface="Calibri"/>
              <a:buNone/>
            </a:pPr>
            <a:r>
              <a:rPr lang="en-GB" sz="4800" b="1"/>
              <a:t>Keyloggers and </a:t>
            </a:r>
            <a:br>
              <a:rPr lang="en-GB" sz="4800" b="1"/>
            </a:br>
            <a:r>
              <a:rPr lang="en-GB" sz="4800" b="1"/>
              <a:t>Spyware</a:t>
            </a:r>
            <a:endParaRPr/>
          </a:p>
        </p:txBody>
      </p:sp>
      <p:grpSp>
        <p:nvGrpSpPr>
          <p:cNvPr id="235" name="Google Shape;235;p15"/>
          <p:cNvGrpSpPr/>
          <p:nvPr/>
        </p:nvGrpSpPr>
        <p:grpSpPr>
          <a:xfrm>
            <a:off x="209667" y="4415246"/>
            <a:ext cx="11982332" cy="2087795"/>
            <a:chOff x="143163" y="5763486"/>
            <a:chExt cx="11982332" cy="739555"/>
          </a:xfrm>
        </p:grpSpPr>
        <p:sp>
          <p:nvSpPr>
            <p:cNvPr id="236" name="Google Shape;236;p15"/>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237" name="Google Shape;237;p15"/>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238" name="Google Shape;238;p15"/>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9" name="Google Shape;239;p15"/>
          <p:cNvSpPr txBox="1">
            <a:spLocks noGrp="1"/>
          </p:cNvSpPr>
          <p:nvPr>
            <p:ph type="body" idx="1"/>
          </p:nvPr>
        </p:nvSpPr>
        <p:spPr>
          <a:xfrm>
            <a:off x="5656218" y="1463039"/>
            <a:ext cx="5542387" cy="4300447"/>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200"/>
              <a:buNone/>
            </a:pPr>
            <a:r>
              <a:rPr lang="en-GB" sz="2200" b="1"/>
              <a:t>Keyloggers </a:t>
            </a:r>
            <a:r>
              <a:rPr lang="en-GB" sz="2200"/>
              <a:t>monitor what you type and sends this data back to criminals.</a:t>
            </a:r>
            <a:endParaRPr/>
          </a:p>
          <a:p>
            <a:pPr marL="0" lvl="0" indent="0" algn="ctr" rtl="0">
              <a:lnSpc>
                <a:spcPct val="90000"/>
              </a:lnSpc>
              <a:spcBef>
                <a:spcPts val="1000"/>
              </a:spcBef>
              <a:spcAft>
                <a:spcPts val="0"/>
              </a:spcAft>
              <a:buClr>
                <a:schemeClr val="dk1"/>
              </a:buClr>
              <a:buSzPts val="2200"/>
              <a:buNone/>
            </a:pPr>
            <a:endParaRPr sz="2200"/>
          </a:p>
          <a:p>
            <a:pPr marL="0" lvl="0" indent="0" algn="ctr" rtl="0">
              <a:lnSpc>
                <a:spcPct val="90000"/>
              </a:lnSpc>
              <a:spcBef>
                <a:spcPts val="1000"/>
              </a:spcBef>
              <a:spcAft>
                <a:spcPts val="0"/>
              </a:spcAft>
              <a:buClr>
                <a:schemeClr val="dk1"/>
              </a:buClr>
              <a:buSzPts val="2200"/>
              <a:buNone/>
            </a:pPr>
            <a:r>
              <a:rPr lang="en-GB" sz="2200" b="1"/>
              <a:t>Spyware </a:t>
            </a:r>
            <a:r>
              <a:rPr lang="en-GB" sz="2200"/>
              <a:t>goes further, monitoring what websites you visit, what documents you have on your system and may even monitor who you are.</a:t>
            </a:r>
            <a:endParaRPr/>
          </a:p>
          <a:p>
            <a:pPr marL="0" lvl="0" indent="0" algn="ctr" rtl="0">
              <a:lnSpc>
                <a:spcPct val="90000"/>
              </a:lnSpc>
              <a:spcBef>
                <a:spcPts val="1000"/>
              </a:spcBef>
              <a:spcAft>
                <a:spcPts val="0"/>
              </a:spcAft>
              <a:buClr>
                <a:schemeClr val="dk1"/>
              </a:buClr>
              <a:buSzPts val="2200"/>
              <a:buNone/>
            </a:pPr>
            <a:endParaRPr sz="2200"/>
          </a:p>
          <a:p>
            <a:pPr marL="457200" lvl="1" indent="0" algn="ctr" rtl="0">
              <a:lnSpc>
                <a:spcPct val="90000"/>
              </a:lnSpc>
              <a:spcBef>
                <a:spcPts val="500"/>
              </a:spcBef>
              <a:spcAft>
                <a:spcPts val="0"/>
              </a:spcAft>
              <a:buClr>
                <a:schemeClr val="dk1"/>
              </a:buClr>
              <a:buSzPts val="2200"/>
              <a:buNone/>
            </a:pPr>
            <a:r>
              <a:rPr lang="en-GB" sz="2200"/>
              <a:t>Large online marketplace of hacked webcams</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6"/>
        <p:cNvGrpSpPr/>
        <p:nvPr/>
      </p:nvGrpSpPr>
      <p:grpSpPr>
        <a:xfrm>
          <a:off x="0" y="0"/>
          <a:ext cx="0" cy="0"/>
          <a:chOff x="0" y="0"/>
          <a:chExt cx="0" cy="0"/>
        </a:xfrm>
      </p:grpSpPr>
      <p:sp>
        <p:nvSpPr>
          <p:cNvPr id="187" name="Google Shape;187;p11"/>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8" name="Google Shape;188;p11"/>
          <p:cNvSpPr txBox="1">
            <a:spLocks noGrp="1"/>
          </p:cNvSpPr>
          <p:nvPr>
            <p:ph type="title"/>
          </p:nvPr>
        </p:nvSpPr>
        <p:spPr>
          <a:xfrm>
            <a:off x="9267909" y="2023110"/>
            <a:ext cx="2469624" cy="284607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700"/>
              <a:buFont typeface="Calibri"/>
              <a:buNone/>
            </a:pPr>
            <a:r>
              <a:rPr lang="en-GB" sz="3700"/>
              <a:t>Botnets </a:t>
            </a:r>
            <a:br>
              <a:rPr lang="en-GB" sz="3700"/>
            </a:br>
            <a:r>
              <a:rPr lang="en-GB" sz="3700"/>
              <a:t>and </a:t>
            </a:r>
            <a:br>
              <a:rPr lang="en-GB" sz="3700"/>
            </a:br>
            <a:r>
              <a:rPr lang="en-GB" sz="3700"/>
              <a:t>DDoS Attacks</a:t>
            </a:r>
            <a:endParaRPr/>
          </a:p>
        </p:txBody>
      </p:sp>
      <p:sp>
        <p:nvSpPr>
          <p:cNvPr id="189" name="Google Shape;189;p11"/>
          <p:cNvSpPr/>
          <p:nvPr/>
        </p:nvSpPr>
        <p:spPr>
          <a:xfrm rot="-5400000">
            <a:off x="3433973" y="-827233"/>
            <a:ext cx="1715478" cy="858342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0" name="Google Shape;190;p11"/>
          <p:cNvSpPr/>
          <p:nvPr/>
        </p:nvSpPr>
        <p:spPr>
          <a:xfrm>
            <a:off x="302085" y="664308"/>
            <a:ext cx="8082632" cy="5600340"/>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91" name="Google Shape;191;p11" descr="Server Error: Distributed Denial-of-Service (DDoS) Attacks Explained | PCMag"/>
          <p:cNvPicPr preferRelativeResize="0">
            <a:picLocks noGrp="1"/>
          </p:cNvPicPr>
          <p:nvPr>
            <p:ph type="body" idx="1"/>
          </p:nvPr>
        </p:nvPicPr>
        <p:blipFill rotWithShape="1">
          <a:blip r:embed="rId3">
            <a:alphaModFix/>
          </a:blip>
          <a:srcRect l="1098" b="-1"/>
          <a:stretch/>
        </p:blipFill>
        <p:spPr>
          <a:xfrm>
            <a:off x="545238" y="858525"/>
            <a:ext cx="7608304" cy="5211906"/>
          </a:xfrm>
          <a:prstGeom prst="rect">
            <a:avLst/>
          </a:prstGeom>
          <a:noFill/>
          <a:ln>
            <a:noFill/>
          </a:ln>
        </p:spPr>
      </p:pic>
      <p:sp>
        <p:nvSpPr>
          <p:cNvPr id="192" name="Google Shape;192;p11"/>
          <p:cNvSpPr/>
          <p:nvPr/>
        </p:nvSpPr>
        <p:spPr>
          <a:xfrm rot="5400000">
            <a:off x="7950447" y="3392097"/>
            <a:ext cx="1719072"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7"/>
        <p:cNvGrpSpPr/>
        <p:nvPr/>
      </p:nvGrpSpPr>
      <p:grpSpPr>
        <a:xfrm>
          <a:off x="0" y="0"/>
          <a:ext cx="0" cy="0"/>
          <a:chOff x="0" y="0"/>
          <a:chExt cx="0" cy="0"/>
        </a:xfrm>
      </p:grpSpPr>
      <p:sp>
        <p:nvSpPr>
          <p:cNvPr id="198" name="Google Shape;198;p12"/>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9" name="Google Shape;199;p12"/>
          <p:cNvSpPr txBox="1">
            <a:spLocks noGrp="1"/>
          </p:cNvSpPr>
          <p:nvPr>
            <p:ph type="title"/>
          </p:nvPr>
        </p:nvSpPr>
        <p:spPr>
          <a:xfrm>
            <a:off x="589560" y="856180"/>
            <a:ext cx="5279408"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Calibri"/>
              <a:buNone/>
            </a:pPr>
            <a:r>
              <a:rPr lang="en-GB" sz="3700"/>
              <a:t>Anonymous – Julian Assange</a:t>
            </a:r>
            <a:endParaRPr/>
          </a:p>
        </p:txBody>
      </p:sp>
      <p:grpSp>
        <p:nvGrpSpPr>
          <p:cNvPr id="200" name="Google Shape;200;p12"/>
          <p:cNvGrpSpPr/>
          <p:nvPr/>
        </p:nvGrpSpPr>
        <p:grpSpPr>
          <a:xfrm>
            <a:off x="0" y="1083484"/>
            <a:ext cx="355196" cy="673460"/>
            <a:chOff x="0" y="823811"/>
            <a:chExt cx="355196" cy="673460"/>
          </a:xfrm>
        </p:grpSpPr>
        <p:sp>
          <p:nvSpPr>
            <p:cNvPr id="201" name="Google Shape;201;p12"/>
            <p:cNvSpPr/>
            <p:nvPr/>
          </p:nvSpPr>
          <p:spPr>
            <a:xfrm>
              <a:off x="0" y="823811"/>
              <a:ext cx="87363"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2" name="Google Shape;202;p12"/>
            <p:cNvSpPr/>
            <p:nvPr/>
          </p:nvSpPr>
          <p:spPr>
            <a:xfrm>
              <a:off x="159341" y="823811"/>
              <a:ext cx="195855"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203" name="Google Shape;203;p12"/>
          <p:cNvSpPr/>
          <p:nvPr/>
        </p:nvSpPr>
        <p:spPr>
          <a:xfrm flipH="1">
            <a:off x="665085" y="2123821"/>
            <a:ext cx="4975066"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4" name="Google Shape;204;p12"/>
          <p:cNvSpPr txBox="1">
            <a:spLocks noGrp="1"/>
          </p:cNvSpPr>
          <p:nvPr>
            <p:ph type="body" idx="1"/>
          </p:nvPr>
        </p:nvSpPr>
        <p:spPr>
          <a:xfrm>
            <a:off x="590719" y="2330505"/>
            <a:ext cx="5278066" cy="4098561"/>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1"/>
              </a:buClr>
              <a:buSzPts val="2400"/>
              <a:buChar char="•"/>
            </a:pPr>
            <a:r>
              <a:rPr lang="en-GB" sz="2400"/>
              <a:t>Release of sensitive documents by WikiLeaks in December 2010 resulted in a number of financial organisations blocking any transactions in support of WikiLeaks</a:t>
            </a:r>
            <a:endParaRPr/>
          </a:p>
          <a:p>
            <a:pPr marL="228600" lvl="0" indent="-228600" algn="l" rtl="0">
              <a:lnSpc>
                <a:spcPct val="90000"/>
              </a:lnSpc>
              <a:spcBef>
                <a:spcPts val="1000"/>
              </a:spcBef>
              <a:spcAft>
                <a:spcPts val="0"/>
              </a:spcAft>
              <a:buClr>
                <a:schemeClr val="dk1"/>
              </a:buClr>
              <a:buSzPts val="2400"/>
              <a:buChar char="•"/>
            </a:pPr>
            <a:r>
              <a:rPr lang="en-GB" sz="2400"/>
              <a:t>Anonymous responded with DDoS attack</a:t>
            </a:r>
            <a:endParaRPr/>
          </a:p>
          <a:p>
            <a:pPr marL="228600" lvl="0" indent="-228600" algn="l" rtl="0">
              <a:lnSpc>
                <a:spcPct val="90000"/>
              </a:lnSpc>
              <a:spcBef>
                <a:spcPts val="1000"/>
              </a:spcBef>
              <a:spcAft>
                <a:spcPts val="0"/>
              </a:spcAft>
              <a:buClr>
                <a:schemeClr val="dk1"/>
              </a:buClr>
              <a:buSzPts val="2400"/>
              <a:buChar char="•"/>
            </a:pPr>
            <a:r>
              <a:rPr lang="en-GB" sz="2400"/>
              <a:t>Paypal claimed cost of the attack to be £3.5million</a:t>
            </a:r>
            <a:endParaRPr/>
          </a:p>
          <a:p>
            <a:pPr marL="228600" lvl="0" indent="-228600" algn="l" rtl="0">
              <a:lnSpc>
                <a:spcPct val="90000"/>
              </a:lnSpc>
              <a:spcBef>
                <a:spcPts val="1000"/>
              </a:spcBef>
              <a:spcAft>
                <a:spcPts val="0"/>
              </a:spcAft>
              <a:buClr>
                <a:schemeClr val="dk1"/>
              </a:buClr>
              <a:buSzPts val="2400"/>
              <a:buChar char="•"/>
            </a:pPr>
            <a:r>
              <a:rPr lang="en-GB" sz="2400"/>
              <a:t>Those involved from the UK were sentenced to between 7-18 months</a:t>
            </a:r>
            <a:endParaRPr/>
          </a:p>
        </p:txBody>
      </p:sp>
      <p:sp>
        <p:nvSpPr>
          <p:cNvPr id="205" name="Google Shape;205;p12"/>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12"/>
          <p:cNvSpPr/>
          <p:nvPr/>
        </p:nvSpPr>
        <p:spPr>
          <a:xfrm>
            <a:off x="6849687" y="357447"/>
            <a:ext cx="4845488" cy="292358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07" name="Google Shape;207;p12" descr="Anonymous | Latest News, Photos &amp; Videos | WIRED"/>
          <p:cNvPicPr preferRelativeResize="0"/>
          <p:nvPr/>
        </p:nvPicPr>
        <p:blipFill rotWithShape="1">
          <a:blip r:embed="rId3">
            <a:alphaModFix/>
          </a:blip>
          <a:srcRect r="4" b="14194"/>
          <a:stretch/>
        </p:blipFill>
        <p:spPr>
          <a:xfrm>
            <a:off x="7083423" y="581892"/>
            <a:ext cx="4397433" cy="2518756"/>
          </a:xfrm>
          <a:prstGeom prst="rect">
            <a:avLst/>
          </a:prstGeom>
          <a:noFill/>
          <a:ln>
            <a:noFill/>
          </a:ln>
        </p:spPr>
      </p:pic>
      <p:sp>
        <p:nvSpPr>
          <p:cNvPr id="208" name="Google Shape;208;p12"/>
          <p:cNvSpPr/>
          <p:nvPr/>
        </p:nvSpPr>
        <p:spPr>
          <a:xfrm>
            <a:off x="6849687" y="3505479"/>
            <a:ext cx="4845488" cy="292358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09" name="Google Shape;209;p12" descr="Anonymous (hacker group) - Wikipedia"/>
          <p:cNvPicPr preferRelativeResize="0"/>
          <p:nvPr/>
        </p:nvPicPr>
        <p:blipFill rotWithShape="1">
          <a:blip r:embed="rId4">
            <a:alphaModFix/>
          </a:blip>
          <a:srcRect t="16306" r="1" b="26392"/>
          <a:stretch/>
        </p:blipFill>
        <p:spPr>
          <a:xfrm>
            <a:off x="7083423" y="3707894"/>
            <a:ext cx="4395569" cy="251875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4"/>
        <p:cNvGrpSpPr/>
        <p:nvPr/>
      </p:nvGrpSpPr>
      <p:grpSpPr>
        <a:xfrm>
          <a:off x="0" y="0"/>
          <a:ext cx="0" cy="0"/>
          <a:chOff x="0" y="0"/>
          <a:chExt cx="0" cy="0"/>
        </a:xfrm>
      </p:grpSpPr>
      <p:sp>
        <p:nvSpPr>
          <p:cNvPr id="215" name="Google Shape;215;p13"/>
          <p:cNvSpPr/>
          <p:nvPr/>
        </p:nvSpPr>
        <p:spPr>
          <a:xfrm rot="-5400000">
            <a:off x="800100" y="1491343"/>
            <a:ext cx="3333749" cy="3499103"/>
          </a:xfrm>
          <a:prstGeom prst="downArrow">
            <a:avLst>
              <a:gd name="adj1" fmla="val 100000"/>
              <a:gd name="adj2" fmla="val 15788"/>
            </a:avLst>
          </a:prstGeom>
          <a:solidFill>
            <a:srgbClr val="40404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6" name="Google Shape;216;p13"/>
          <p:cNvSpPr txBox="1">
            <a:spLocks noGrp="1"/>
          </p:cNvSpPr>
          <p:nvPr>
            <p:ph type="title"/>
          </p:nvPr>
        </p:nvSpPr>
        <p:spPr>
          <a:xfrm>
            <a:off x="1028700" y="1967266"/>
            <a:ext cx="2628900" cy="254725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Calibri"/>
              <a:buNone/>
            </a:pPr>
            <a:r>
              <a:rPr lang="en-GB" sz="3600">
                <a:solidFill>
                  <a:srgbClr val="FFFFFF"/>
                </a:solidFill>
                <a:latin typeface="Calibri"/>
                <a:ea typeface="Calibri"/>
                <a:cs typeface="Calibri"/>
                <a:sym typeface="Calibri"/>
              </a:rPr>
              <a:t>Ransomware</a:t>
            </a:r>
            <a:endParaRPr/>
          </a:p>
        </p:txBody>
      </p:sp>
      <p:pic>
        <p:nvPicPr>
          <p:cNvPr id="217" name="Google Shape;217;p13" descr="What Is Ransomware: Definition, Attack Types, Examples"/>
          <p:cNvPicPr preferRelativeResize="0">
            <a:picLocks noGrp="1"/>
          </p:cNvPicPr>
          <p:nvPr>
            <p:ph type="body" idx="1"/>
          </p:nvPr>
        </p:nvPicPr>
        <p:blipFill rotWithShape="1">
          <a:blip r:embed="rId3">
            <a:alphaModFix/>
          </a:blip>
          <a:srcRect/>
          <a:stretch/>
        </p:blipFill>
        <p:spPr>
          <a:xfrm>
            <a:off x="4777316" y="875101"/>
            <a:ext cx="6780700" cy="510546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2"/>
        <p:cNvGrpSpPr/>
        <p:nvPr/>
      </p:nvGrpSpPr>
      <p:grpSpPr>
        <a:xfrm>
          <a:off x="0" y="0"/>
          <a:ext cx="0" cy="0"/>
          <a:chOff x="0" y="0"/>
          <a:chExt cx="0" cy="0"/>
        </a:xfrm>
      </p:grpSpPr>
      <p:sp>
        <p:nvSpPr>
          <p:cNvPr id="223" name="Google Shape;223;p14"/>
          <p:cNvSpPr/>
          <p:nvPr/>
        </p:nvSpPr>
        <p:spPr>
          <a:xfrm>
            <a:off x="-1" y="0"/>
            <a:ext cx="1219199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4" name="Google Shape;224;p14"/>
          <p:cNvSpPr/>
          <p:nvPr/>
        </p:nvSpPr>
        <p:spPr>
          <a:xfrm>
            <a:off x="1" y="0"/>
            <a:ext cx="8522446" cy="2285999"/>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5" name="Google Shape;225;p14"/>
          <p:cNvSpPr txBox="1">
            <a:spLocks noGrp="1"/>
          </p:cNvSpPr>
          <p:nvPr>
            <p:ph type="title"/>
          </p:nvPr>
        </p:nvSpPr>
        <p:spPr>
          <a:xfrm>
            <a:off x="761803" y="350196"/>
            <a:ext cx="4646904" cy="162452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Calibri"/>
              <a:buNone/>
            </a:pPr>
            <a:r>
              <a:rPr lang="en-GB" sz="4000" b="1"/>
              <a:t>Ransomware</a:t>
            </a:r>
            <a:endParaRPr/>
          </a:p>
        </p:txBody>
      </p:sp>
      <p:sp>
        <p:nvSpPr>
          <p:cNvPr id="226" name="Google Shape;226;p14"/>
          <p:cNvSpPr txBox="1">
            <a:spLocks noGrp="1"/>
          </p:cNvSpPr>
          <p:nvPr>
            <p:ph type="body" idx="1"/>
          </p:nvPr>
        </p:nvSpPr>
        <p:spPr>
          <a:xfrm>
            <a:off x="761802" y="2324912"/>
            <a:ext cx="4646905" cy="401209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800"/>
              <a:buNone/>
            </a:pPr>
            <a:r>
              <a:rPr lang="en-GB"/>
              <a:t>C</a:t>
            </a:r>
            <a:r>
              <a:rPr lang="en-GB" sz="3200"/>
              <a:t>ryptoLocker ransomware infected 50,000 in UK</a:t>
            </a:r>
            <a:endParaRPr/>
          </a:p>
          <a:p>
            <a:pPr marL="0" lvl="0" indent="0" algn="ctr" rtl="0">
              <a:lnSpc>
                <a:spcPct val="90000"/>
              </a:lnSpc>
              <a:spcBef>
                <a:spcPts val="1000"/>
              </a:spcBef>
              <a:spcAft>
                <a:spcPts val="0"/>
              </a:spcAft>
              <a:buClr>
                <a:schemeClr val="dk1"/>
              </a:buClr>
              <a:buSzPts val="3200"/>
              <a:buNone/>
            </a:pPr>
            <a:endParaRPr sz="3200"/>
          </a:p>
          <a:p>
            <a:pPr marL="457200" lvl="1" indent="0" algn="ctr" rtl="0">
              <a:lnSpc>
                <a:spcPct val="90000"/>
              </a:lnSpc>
              <a:spcBef>
                <a:spcPts val="500"/>
              </a:spcBef>
              <a:spcAft>
                <a:spcPts val="0"/>
              </a:spcAft>
              <a:buClr>
                <a:schemeClr val="dk1"/>
              </a:buClr>
              <a:buSzPts val="3200"/>
              <a:buNone/>
            </a:pPr>
            <a:r>
              <a:rPr lang="en-GB" sz="3200"/>
              <a:t>Extorted more than £18million globally</a:t>
            </a:r>
            <a:endParaRPr/>
          </a:p>
          <a:p>
            <a:pPr marL="457200" lvl="1" indent="0" algn="ctr" rtl="0">
              <a:lnSpc>
                <a:spcPct val="90000"/>
              </a:lnSpc>
              <a:spcBef>
                <a:spcPts val="500"/>
              </a:spcBef>
              <a:spcAft>
                <a:spcPts val="0"/>
              </a:spcAft>
              <a:buClr>
                <a:schemeClr val="dk1"/>
              </a:buClr>
              <a:buSzPts val="2800"/>
              <a:buNone/>
            </a:pPr>
            <a:endParaRPr sz="2800"/>
          </a:p>
        </p:txBody>
      </p:sp>
      <p:pic>
        <p:nvPicPr>
          <p:cNvPr id="227" name="Google Shape;227;p14"/>
          <p:cNvPicPr preferRelativeResize="0"/>
          <p:nvPr/>
        </p:nvPicPr>
        <p:blipFill rotWithShape="1">
          <a:blip r:embed="rId3">
            <a:alphaModFix/>
          </a:blip>
          <a:srcRect l="24799" r="25145"/>
          <a:stretch/>
        </p:blipFill>
        <p:spPr>
          <a:xfrm>
            <a:off x="6096000" y="1"/>
            <a:ext cx="6102825" cy="68580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4"/>
        <p:cNvGrpSpPr/>
        <p:nvPr/>
      </p:nvGrpSpPr>
      <p:grpSpPr>
        <a:xfrm>
          <a:off x="0" y="0"/>
          <a:ext cx="0" cy="0"/>
          <a:chOff x="0" y="0"/>
          <a:chExt cx="0" cy="0"/>
        </a:xfrm>
      </p:grpSpPr>
      <p:sp>
        <p:nvSpPr>
          <p:cNvPr id="265" name="Google Shape;265;p1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6" name="Google Shape;266;p18"/>
          <p:cNvSpPr txBox="1">
            <a:spLocks noGrp="1"/>
          </p:cNvSpPr>
          <p:nvPr>
            <p:ph type="title"/>
          </p:nvPr>
        </p:nvSpPr>
        <p:spPr>
          <a:xfrm>
            <a:off x="630936" y="639520"/>
            <a:ext cx="3429000" cy="1719072"/>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200"/>
              <a:buFont typeface="Calibri"/>
              <a:buNone/>
            </a:pPr>
            <a:r>
              <a:rPr lang="en-GB" sz="4200"/>
              <a:t>Phishing and Spear-Phishing</a:t>
            </a:r>
            <a:endParaRPr/>
          </a:p>
        </p:txBody>
      </p:sp>
      <p:sp>
        <p:nvSpPr>
          <p:cNvPr id="267" name="Google Shape;267;p18"/>
          <p:cNvSpPr/>
          <p:nvPr/>
        </p:nvSpPr>
        <p:spPr>
          <a:xfrm>
            <a:off x="643278" y="2573756"/>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8" name="Google Shape;268;p18"/>
          <p:cNvSpPr txBox="1">
            <a:spLocks noGrp="1"/>
          </p:cNvSpPr>
          <p:nvPr>
            <p:ph type="body" idx="1"/>
          </p:nvPr>
        </p:nvSpPr>
        <p:spPr>
          <a:xfrm>
            <a:off x="630936" y="2807208"/>
            <a:ext cx="3429000" cy="341071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GB" sz="2200"/>
              <a:t>Phishing attempts to portray legitimate actors.</a:t>
            </a:r>
            <a:endParaRPr/>
          </a:p>
          <a:p>
            <a:pPr marL="228600" lvl="0" indent="-228600" algn="l" rtl="0">
              <a:lnSpc>
                <a:spcPct val="90000"/>
              </a:lnSpc>
              <a:spcBef>
                <a:spcPts val="1000"/>
              </a:spcBef>
              <a:spcAft>
                <a:spcPts val="0"/>
              </a:spcAft>
              <a:buClr>
                <a:schemeClr val="dk1"/>
              </a:buClr>
              <a:buSzPts val="2200"/>
              <a:buChar char="•"/>
            </a:pPr>
            <a:r>
              <a:rPr lang="en-GB" sz="2200"/>
              <a:t>The goal is to trick individuals into clicking on illegitimate links.</a:t>
            </a:r>
            <a:endParaRPr/>
          </a:p>
          <a:p>
            <a:pPr marL="228600" lvl="0" indent="-228600" algn="l" rtl="0">
              <a:lnSpc>
                <a:spcPct val="90000"/>
              </a:lnSpc>
              <a:spcBef>
                <a:spcPts val="1000"/>
              </a:spcBef>
              <a:spcAft>
                <a:spcPts val="0"/>
              </a:spcAft>
              <a:buClr>
                <a:schemeClr val="dk1"/>
              </a:buClr>
              <a:buSzPts val="2200"/>
              <a:buChar char="•"/>
            </a:pPr>
            <a:r>
              <a:rPr lang="en-GB" sz="2200"/>
              <a:t>Here they either disclose passwords, or have spyware installed on their computers.</a:t>
            </a:r>
            <a:endParaRPr/>
          </a:p>
        </p:txBody>
      </p:sp>
      <p:pic>
        <p:nvPicPr>
          <p:cNvPr id="269" name="Google Shape;269;p18" descr="CASE alerts consumers to phishing emails impersonating its officers  requesting for personal and bank details - CNA"/>
          <p:cNvPicPr preferRelativeResize="0"/>
          <p:nvPr/>
        </p:nvPicPr>
        <p:blipFill rotWithShape="1">
          <a:blip r:embed="rId3">
            <a:alphaModFix/>
          </a:blip>
          <a:srcRect/>
          <a:stretch/>
        </p:blipFill>
        <p:spPr>
          <a:xfrm>
            <a:off x="4654296" y="1478699"/>
            <a:ext cx="6903720" cy="3900601"/>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4"/>
        <p:cNvGrpSpPr/>
        <p:nvPr/>
      </p:nvGrpSpPr>
      <p:grpSpPr>
        <a:xfrm>
          <a:off x="0" y="0"/>
          <a:ext cx="0" cy="0"/>
          <a:chOff x="0" y="0"/>
          <a:chExt cx="0" cy="0"/>
        </a:xfrm>
      </p:grpSpPr>
      <p:sp>
        <p:nvSpPr>
          <p:cNvPr id="275" name="Google Shape;275;p19"/>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6" name="Google Shape;276;p19"/>
          <p:cNvSpPr txBox="1">
            <a:spLocks noGrp="1"/>
          </p:cNvSpPr>
          <p:nvPr>
            <p:ph type="title"/>
          </p:nvPr>
        </p:nvSpPr>
        <p:spPr>
          <a:xfrm>
            <a:off x="645065" y="1463040"/>
            <a:ext cx="3796306" cy="2690949"/>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4800"/>
              <a:buFont typeface="Calibri"/>
              <a:buNone/>
            </a:pPr>
            <a:r>
              <a:rPr lang="en-GB" sz="4800"/>
              <a:t>How prevalent are these crimes?</a:t>
            </a:r>
            <a:endParaRPr/>
          </a:p>
        </p:txBody>
      </p:sp>
      <p:grpSp>
        <p:nvGrpSpPr>
          <p:cNvPr id="277" name="Google Shape;277;p19"/>
          <p:cNvGrpSpPr/>
          <p:nvPr/>
        </p:nvGrpSpPr>
        <p:grpSpPr>
          <a:xfrm>
            <a:off x="209667" y="4415246"/>
            <a:ext cx="11982332" cy="2087795"/>
            <a:chOff x="143163" y="5763486"/>
            <a:chExt cx="11982332" cy="739555"/>
          </a:xfrm>
        </p:grpSpPr>
        <p:sp>
          <p:nvSpPr>
            <p:cNvPr id="278" name="Google Shape;278;p19"/>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279" name="Google Shape;279;p19"/>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280" name="Google Shape;280;p19"/>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1" name="Google Shape;281;p19"/>
          <p:cNvSpPr txBox="1">
            <a:spLocks noGrp="1"/>
          </p:cNvSpPr>
          <p:nvPr>
            <p:ph type="body" idx="1"/>
          </p:nvPr>
        </p:nvSpPr>
        <p:spPr>
          <a:xfrm>
            <a:off x="5615162" y="658290"/>
            <a:ext cx="5542387" cy="5147087"/>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000"/>
              <a:buChar char="•"/>
            </a:pPr>
            <a:r>
              <a:rPr lang="en-GB" sz="2000">
                <a:latin typeface="Calibri"/>
                <a:ea typeface="Calibri"/>
                <a:cs typeface="Calibri"/>
                <a:sym typeface="Calibri"/>
              </a:rPr>
              <a:t>Malicious software and computer viruses have been prevalent since the 1980’s when they first emerged.</a:t>
            </a:r>
            <a:r>
              <a:rPr lang="en-GB" sz="2000" b="0" i="0" u="none" strike="noStrike">
                <a:solidFill>
                  <a:srgbClr val="040C28"/>
                </a:solidFill>
                <a:latin typeface="Calibri"/>
                <a:ea typeface="Calibri"/>
                <a:cs typeface="Calibri"/>
                <a:sym typeface="Calibri"/>
              </a:rPr>
              <a:t> </a:t>
            </a:r>
            <a:endParaRPr/>
          </a:p>
          <a:p>
            <a:pPr marL="228600" lvl="0" indent="-101600" algn="l" rtl="0">
              <a:lnSpc>
                <a:spcPct val="90000"/>
              </a:lnSpc>
              <a:spcBef>
                <a:spcPts val="1000"/>
              </a:spcBef>
              <a:spcAft>
                <a:spcPts val="0"/>
              </a:spcAft>
              <a:buClr>
                <a:schemeClr val="dk1"/>
              </a:buClr>
              <a:buSzPts val="2000"/>
              <a:buNone/>
            </a:pPr>
            <a:endParaRPr sz="2000">
              <a:solidFill>
                <a:srgbClr val="040C28"/>
              </a:solidFill>
              <a:latin typeface="Calibri"/>
              <a:ea typeface="Calibri"/>
              <a:cs typeface="Calibri"/>
              <a:sym typeface="Calibri"/>
            </a:endParaRPr>
          </a:p>
          <a:p>
            <a:pPr marL="228600" lvl="0" indent="-228600" algn="l" rtl="0">
              <a:lnSpc>
                <a:spcPct val="90000"/>
              </a:lnSpc>
              <a:spcBef>
                <a:spcPts val="1000"/>
              </a:spcBef>
              <a:spcAft>
                <a:spcPts val="0"/>
              </a:spcAft>
              <a:buClr>
                <a:srgbClr val="040C28"/>
              </a:buClr>
              <a:buSzPts val="2000"/>
              <a:buChar char="•"/>
            </a:pPr>
            <a:r>
              <a:rPr lang="en-GB" sz="2000" b="0" i="0" u="none" strike="noStrike">
                <a:solidFill>
                  <a:srgbClr val="040C28"/>
                </a:solidFill>
                <a:latin typeface="Calibri"/>
                <a:ea typeface="Calibri"/>
                <a:cs typeface="Calibri"/>
                <a:sym typeface="Calibri"/>
              </a:rPr>
              <a:t>Over 69,000 cases of identity theft were reported in the UK</a:t>
            </a:r>
            <a:r>
              <a:rPr lang="en-GB" sz="2000" b="0" i="0" u="none" strike="noStrike">
                <a:solidFill>
                  <a:srgbClr val="202124"/>
                </a:solidFill>
                <a:latin typeface="Calibri"/>
                <a:ea typeface="Calibri"/>
                <a:cs typeface="Calibri"/>
                <a:sym typeface="Calibri"/>
              </a:rPr>
              <a:t>. </a:t>
            </a:r>
            <a:endParaRPr/>
          </a:p>
          <a:p>
            <a:pPr marL="228600" lvl="0" indent="-101600" algn="l" rtl="0">
              <a:lnSpc>
                <a:spcPct val="90000"/>
              </a:lnSpc>
              <a:spcBef>
                <a:spcPts val="1000"/>
              </a:spcBef>
              <a:spcAft>
                <a:spcPts val="0"/>
              </a:spcAft>
              <a:buClr>
                <a:schemeClr val="dk1"/>
              </a:buClr>
              <a:buSzPts val="2000"/>
              <a:buNone/>
            </a:pPr>
            <a:endParaRPr sz="2000">
              <a:solidFill>
                <a:srgbClr val="202124"/>
              </a:solidFill>
              <a:latin typeface="Calibri"/>
              <a:ea typeface="Calibri"/>
              <a:cs typeface="Calibri"/>
              <a:sym typeface="Calibri"/>
            </a:endParaRPr>
          </a:p>
          <a:p>
            <a:pPr marL="228600" lvl="0" indent="-228600" algn="l" rtl="0">
              <a:lnSpc>
                <a:spcPct val="90000"/>
              </a:lnSpc>
              <a:spcBef>
                <a:spcPts val="1000"/>
              </a:spcBef>
              <a:spcAft>
                <a:spcPts val="0"/>
              </a:spcAft>
              <a:buClr>
                <a:srgbClr val="202124"/>
              </a:buClr>
              <a:buSzPts val="2000"/>
              <a:buChar char="•"/>
            </a:pPr>
            <a:r>
              <a:rPr lang="en-GB" sz="2000" b="0" i="0" u="none" strike="noStrike">
                <a:solidFill>
                  <a:srgbClr val="202124"/>
                </a:solidFill>
                <a:latin typeface="Calibri"/>
                <a:ea typeface="Calibri"/>
                <a:cs typeface="Calibri"/>
                <a:sym typeface="Calibri"/>
              </a:rPr>
              <a:t>46% of UK consumers have been a victim of cybercrime. </a:t>
            </a:r>
            <a:endParaRPr/>
          </a:p>
          <a:p>
            <a:pPr marL="228600" lvl="0" indent="-101600" algn="l" rtl="0">
              <a:lnSpc>
                <a:spcPct val="90000"/>
              </a:lnSpc>
              <a:spcBef>
                <a:spcPts val="1000"/>
              </a:spcBef>
              <a:spcAft>
                <a:spcPts val="0"/>
              </a:spcAft>
              <a:buClr>
                <a:schemeClr val="dk1"/>
              </a:buClr>
              <a:buSzPts val="2000"/>
              <a:buNone/>
            </a:pPr>
            <a:endParaRPr sz="2000">
              <a:solidFill>
                <a:srgbClr val="202124"/>
              </a:solidFill>
              <a:latin typeface="Calibri"/>
              <a:ea typeface="Calibri"/>
              <a:cs typeface="Calibri"/>
              <a:sym typeface="Calibri"/>
            </a:endParaRPr>
          </a:p>
          <a:p>
            <a:pPr marL="228600" lvl="0" indent="-228600" algn="l" rtl="0">
              <a:lnSpc>
                <a:spcPct val="90000"/>
              </a:lnSpc>
              <a:spcBef>
                <a:spcPts val="1000"/>
              </a:spcBef>
              <a:spcAft>
                <a:spcPts val="0"/>
              </a:spcAft>
              <a:buClr>
                <a:srgbClr val="202124"/>
              </a:buClr>
              <a:buSzPts val="2000"/>
              <a:buChar char="•"/>
            </a:pPr>
            <a:r>
              <a:rPr lang="en-GB" sz="2000" b="0" i="0" u="none" strike="noStrike">
                <a:solidFill>
                  <a:srgbClr val="202124"/>
                </a:solidFill>
                <a:latin typeface="Calibri"/>
                <a:ea typeface="Calibri"/>
                <a:cs typeface="Calibri"/>
                <a:sym typeface="Calibri"/>
              </a:rPr>
              <a:t>25% of UK consumers believe they will fall victim to cybercrime in the future. </a:t>
            </a:r>
            <a:endParaRPr/>
          </a:p>
          <a:p>
            <a:pPr marL="228600" lvl="0" indent="-101600" algn="l" rtl="0">
              <a:lnSpc>
                <a:spcPct val="90000"/>
              </a:lnSpc>
              <a:spcBef>
                <a:spcPts val="1000"/>
              </a:spcBef>
              <a:spcAft>
                <a:spcPts val="0"/>
              </a:spcAft>
              <a:buClr>
                <a:schemeClr val="dk1"/>
              </a:buClr>
              <a:buSzPts val="2000"/>
              <a:buNone/>
            </a:pPr>
            <a:endParaRPr sz="2000">
              <a:solidFill>
                <a:srgbClr val="202124"/>
              </a:solidFill>
              <a:latin typeface="Calibri"/>
              <a:ea typeface="Calibri"/>
              <a:cs typeface="Calibri"/>
              <a:sym typeface="Calibri"/>
            </a:endParaRPr>
          </a:p>
          <a:p>
            <a:pPr marL="228600" lvl="0" indent="-228600" algn="l" rtl="0">
              <a:lnSpc>
                <a:spcPct val="90000"/>
              </a:lnSpc>
              <a:spcBef>
                <a:spcPts val="1000"/>
              </a:spcBef>
              <a:spcAft>
                <a:spcPts val="0"/>
              </a:spcAft>
              <a:buClr>
                <a:srgbClr val="202124"/>
              </a:buClr>
              <a:buSzPts val="2000"/>
              <a:buChar char="•"/>
            </a:pPr>
            <a:r>
              <a:rPr lang="en-GB" sz="2000" b="0" i="0" u="none" strike="noStrike">
                <a:solidFill>
                  <a:srgbClr val="202124"/>
                </a:solidFill>
                <a:latin typeface="Calibri"/>
                <a:ea typeface="Calibri"/>
                <a:cs typeface="Calibri"/>
                <a:sym typeface="Calibri"/>
              </a:rPr>
              <a:t>UK cybercrime costs the economy an estimated £27 billion per year.</a:t>
            </a:r>
            <a:endParaRPr sz="2000">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6"/>
        <p:cNvGrpSpPr/>
        <p:nvPr/>
      </p:nvGrpSpPr>
      <p:grpSpPr>
        <a:xfrm>
          <a:off x="0" y="0"/>
          <a:ext cx="0" cy="0"/>
          <a:chOff x="0" y="0"/>
          <a:chExt cx="0" cy="0"/>
        </a:xfrm>
      </p:grpSpPr>
      <p:sp>
        <p:nvSpPr>
          <p:cNvPr id="287" name="Google Shape;287;p20"/>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288" name="Google Shape;288;p20"/>
          <p:cNvGrpSpPr/>
          <p:nvPr/>
        </p:nvGrpSpPr>
        <p:grpSpPr>
          <a:xfrm>
            <a:off x="74300" y="2385102"/>
            <a:ext cx="574091" cy="2087796"/>
            <a:chOff x="209668" y="2857422"/>
            <a:chExt cx="463662" cy="2087796"/>
          </a:xfrm>
        </p:grpSpPr>
        <p:sp>
          <p:nvSpPr>
            <p:cNvPr id="289" name="Google Shape;289;p20"/>
            <p:cNvSpPr/>
            <p:nvPr/>
          </p:nvSpPr>
          <p:spPr>
            <a:xfrm rot="10800000">
              <a:off x="423947" y="2857422"/>
              <a:ext cx="249383" cy="208779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290" name="Google Shape;290;p20"/>
            <p:cNvCxnSpPr/>
            <p:nvPr/>
          </p:nvCxnSpPr>
          <p:spPr>
            <a:xfrm flipH="1">
              <a:off x="209668" y="2857423"/>
              <a:ext cx="1" cy="2087795"/>
            </a:xfrm>
            <a:prstGeom prst="straightConnector1">
              <a:avLst/>
            </a:prstGeom>
            <a:noFill/>
            <a:ln w="177800" cap="flat" cmpd="sng">
              <a:solidFill>
                <a:schemeClr val="accent4"/>
              </a:solidFill>
              <a:prstDash val="solid"/>
              <a:miter lim="800000"/>
              <a:headEnd type="none" w="sm" len="sm"/>
              <a:tailEnd type="none" w="sm" len="sm"/>
            </a:ln>
          </p:spPr>
        </p:cxnSp>
      </p:grpSp>
      <p:sp>
        <p:nvSpPr>
          <p:cNvPr id="291" name="Google Shape;291;p20"/>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2" name="Google Shape;292;p20"/>
          <p:cNvSpPr/>
          <p:nvPr/>
        </p:nvSpPr>
        <p:spPr>
          <a:xfrm>
            <a:off x="579528" y="631767"/>
            <a:ext cx="11111729" cy="5752404"/>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3" name="Google Shape;293;p20"/>
          <p:cNvSpPr txBox="1">
            <a:spLocks noGrp="1"/>
          </p:cNvSpPr>
          <p:nvPr>
            <p:ph type="body" idx="1"/>
          </p:nvPr>
        </p:nvSpPr>
        <p:spPr>
          <a:xfrm>
            <a:off x="888306" y="473828"/>
            <a:ext cx="10350044" cy="5910343"/>
          </a:xfrm>
          <a:prstGeom prst="rect">
            <a:avLst/>
          </a:prstGeom>
          <a:noFill/>
          <a:ln>
            <a:noFill/>
          </a:ln>
        </p:spPr>
        <p:txBody>
          <a:bodyPr spcFirstLastPara="1" wrap="square" lIns="91425" tIns="45700" rIns="91425" bIns="45700" anchor="t" anchorCtr="0">
            <a:normAutofit fontScale="70000" lnSpcReduction="20000"/>
          </a:bodyPr>
          <a:lstStyle/>
          <a:p>
            <a:pPr marL="0" lvl="0" indent="0" algn="l" rtl="0">
              <a:lnSpc>
                <a:spcPct val="90000"/>
              </a:lnSpc>
              <a:spcBef>
                <a:spcPts val="0"/>
              </a:spcBef>
              <a:spcAft>
                <a:spcPts val="0"/>
              </a:spcAft>
              <a:buClr>
                <a:srgbClr val="0B0C0C"/>
              </a:buClr>
              <a:buSzPct val="100000"/>
              <a:buNone/>
            </a:pPr>
            <a:r>
              <a:rPr lang="en-GB" sz="2400" b="1" i="0" u="none" strike="noStrike">
                <a:solidFill>
                  <a:srgbClr val="0B0C0C"/>
                </a:solidFill>
                <a:latin typeface="Calibri"/>
                <a:ea typeface="Calibri"/>
                <a:cs typeface="Calibri"/>
                <a:sym typeface="Calibri"/>
              </a:rPr>
              <a:t>Identification of cyber security breaches and attacks</a:t>
            </a:r>
            <a:endParaRPr/>
          </a:p>
          <a:p>
            <a:pPr marL="228600" lvl="0" indent="-228600" algn="l" rtl="0">
              <a:lnSpc>
                <a:spcPct val="120000"/>
              </a:lnSpc>
              <a:spcBef>
                <a:spcPts val="1000"/>
              </a:spcBef>
              <a:spcAft>
                <a:spcPts val="0"/>
              </a:spcAft>
              <a:buClr>
                <a:srgbClr val="0B0C0C"/>
              </a:buClr>
              <a:buSzPct val="100000"/>
              <a:buChar char="•"/>
            </a:pPr>
            <a:r>
              <a:rPr lang="en-GB" sz="2400">
                <a:solidFill>
                  <a:srgbClr val="0B0C0C"/>
                </a:solidFill>
                <a:latin typeface="Calibri"/>
                <a:ea typeface="Calibri"/>
                <a:cs typeface="Calibri"/>
                <a:sym typeface="Calibri"/>
              </a:rPr>
              <a:t>C</a:t>
            </a:r>
            <a:r>
              <a:rPr lang="en-GB" sz="2400" b="0" i="0" u="none" strike="noStrike">
                <a:solidFill>
                  <a:srgbClr val="0B0C0C"/>
                </a:solidFill>
                <a:latin typeface="Calibri"/>
                <a:ea typeface="Calibri"/>
                <a:cs typeface="Calibri"/>
                <a:sym typeface="Calibri"/>
              </a:rPr>
              <a:t>yber-crime is more prevalent among larger organisations, although this may be a sign of underreporting among smaller organisations.</a:t>
            </a:r>
            <a:endParaRPr/>
          </a:p>
          <a:p>
            <a:pPr marL="228600" lvl="0" indent="-228600" algn="l" rtl="0">
              <a:lnSpc>
                <a:spcPct val="120000"/>
              </a:lnSpc>
              <a:spcBef>
                <a:spcPts val="1000"/>
              </a:spcBef>
              <a:spcAft>
                <a:spcPts val="0"/>
              </a:spcAft>
              <a:buClr>
                <a:srgbClr val="0B0C0C"/>
              </a:buClr>
              <a:buSzPct val="100000"/>
              <a:buFont typeface="Arial"/>
              <a:buChar char="•"/>
            </a:pPr>
            <a:r>
              <a:rPr lang="en-GB" sz="2400" b="0" i="0" u="none" strike="noStrike">
                <a:solidFill>
                  <a:srgbClr val="0B0C0C"/>
                </a:solidFill>
                <a:latin typeface="Calibri"/>
                <a:ea typeface="Calibri"/>
                <a:cs typeface="Calibri"/>
                <a:sym typeface="Calibri"/>
              </a:rPr>
              <a:t>A total of 11% of businesses and 8% of charities have experienced cyber-crime in the last 12 months, rising to 26% of medium businesses, 37% of large businesses and 25% of high-income charities. Looked at another way, among the 32% businesses and 24% of charities identifying any cyber security breaches or attacks, around a third (34% for businesses and 32% for charities) ended up being victims of cyber-crime.</a:t>
            </a:r>
            <a:endParaRPr/>
          </a:p>
          <a:p>
            <a:pPr marL="228600" lvl="0" indent="-228600" algn="l" rtl="0">
              <a:lnSpc>
                <a:spcPct val="120000"/>
              </a:lnSpc>
              <a:spcBef>
                <a:spcPts val="1000"/>
              </a:spcBef>
              <a:spcAft>
                <a:spcPts val="0"/>
              </a:spcAft>
              <a:buClr>
                <a:srgbClr val="0B0C0C"/>
              </a:buClr>
              <a:buSzPct val="100000"/>
              <a:buFont typeface="Arial"/>
              <a:buChar char="•"/>
            </a:pPr>
            <a:r>
              <a:rPr lang="en-GB" sz="2400" b="0" i="0" u="none" strike="noStrike">
                <a:solidFill>
                  <a:srgbClr val="0B0C0C"/>
                </a:solidFill>
                <a:latin typeface="Calibri"/>
                <a:ea typeface="Calibri"/>
                <a:cs typeface="Calibri"/>
                <a:sym typeface="Calibri"/>
              </a:rPr>
              <a:t>Separately, a total of 3% of businesses and 1% of charities have been victims of fraud as a result of cyber-crime. This accounts for 9% of the businesses and 6% of the charities that identify any cyber security breaches or attacks.</a:t>
            </a:r>
            <a:endParaRPr/>
          </a:p>
          <a:p>
            <a:pPr marL="228600" lvl="0" indent="-228600" algn="l" rtl="0">
              <a:lnSpc>
                <a:spcPct val="120000"/>
              </a:lnSpc>
              <a:spcBef>
                <a:spcPts val="1000"/>
              </a:spcBef>
              <a:spcAft>
                <a:spcPts val="0"/>
              </a:spcAft>
              <a:buClr>
                <a:srgbClr val="0B0C0C"/>
              </a:buClr>
              <a:buSzPct val="100000"/>
              <a:buFont typeface="Arial"/>
              <a:buChar char="•"/>
            </a:pPr>
            <a:r>
              <a:rPr lang="en-GB" sz="2400" b="0" i="0" u="none" strike="noStrike">
                <a:solidFill>
                  <a:srgbClr val="0B0C0C"/>
                </a:solidFill>
                <a:latin typeface="Calibri"/>
                <a:ea typeface="Calibri"/>
                <a:cs typeface="Calibri"/>
                <a:sym typeface="Calibri"/>
              </a:rPr>
              <a:t>We estimate that, across all UK businesses, there were approximately 2.39 million instances of cyber-crime and approximately 49,000 instances of fraud as a result of cyber-crime in the last 12 months. Across charities, there were approximately 785,000 cyber-crimes over this period. The sample sizes do not allow us to estimate the scale of fraud resulting from cyber-crime across charities. It should be noted that these estimates of scale will have a relatively wide margin of error.</a:t>
            </a:r>
            <a:endParaRPr/>
          </a:p>
          <a:p>
            <a:pPr marL="228600" lvl="0" indent="-228600" algn="l" rtl="0">
              <a:lnSpc>
                <a:spcPct val="120000"/>
              </a:lnSpc>
              <a:spcBef>
                <a:spcPts val="1000"/>
              </a:spcBef>
              <a:spcAft>
                <a:spcPts val="0"/>
              </a:spcAft>
              <a:buClr>
                <a:srgbClr val="0B0C0C"/>
              </a:buClr>
              <a:buSzPct val="100000"/>
              <a:buFont typeface="Arial"/>
              <a:buChar char="•"/>
            </a:pPr>
            <a:r>
              <a:rPr lang="en-GB" sz="2400" b="0" i="0" u="none" strike="noStrike">
                <a:solidFill>
                  <a:srgbClr val="0B0C0C"/>
                </a:solidFill>
                <a:latin typeface="Calibri"/>
                <a:ea typeface="Calibri"/>
                <a:cs typeface="Calibri"/>
                <a:sym typeface="Calibri"/>
              </a:rPr>
              <a:t>The average (mean) annual cost of cyber-crime for businesses is estimated at approximately £15,300 per victim. The sample sizes do not allow this cost calculation for charities.</a:t>
            </a:r>
            <a:endParaRPr/>
          </a:p>
          <a:p>
            <a:pPr marL="228600" lvl="0" indent="-121920" algn="l" rtl="0">
              <a:lnSpc>
                <a:spcPct val="90000"/>
              </a:lnSpc>
              <a:spcBef>
                <a:spcPts val="1000"/>
              </a:spcBef>
              <a:spcAft>
                <a:spcPts val="0"/>
              </a:spcAft>
              <a:buClr>
                <a:schemeClr val="dk1"/>
              </a:buClr>
              <a:buSzPct val="100000"/>
              <a:buFont typeface="Arial"/>
              <a:buNone/>
            </a:pPr>
            <a:endParaRPr sz="2400" b="0" i="0" u="none" strike="noStrike">
              <a:solidFill>
                <a:srgbClr val="0B0C0C"/>
              </a:solidFill>
              <a:latin typeface="Calibri"/>
              <a:ea typeface="Calibri"/>
              <a:cs typeface="Calibri"/>
              <a:sym typeface="Calibri"/>
            </a:endParaRPr>
          </a:p>
          <a:p>
            <a:pPr marL="0" lvl="0" indent="0" algn="ctr" rtl="0">
              <a:lnSpc>
                <a:spcPct val="90000"/>
              </a:lnSpc>
              <a:spcBef>
                <a:spcPts val="1000"/>
              </a:spcBef>
              <a:spcAft>
                <a:spcPts val="0"/>
              </a:spcAft>
              <a:buClr>
                <a:srgbClr val="FF0000"/>
              </a:buClr>
              <a:buSzPct val="100000"/>
              <a:buNone/>
            </a:pPr>
            <a:r>
              <a:rPr lang="en-GB" sz="2400">
                <a:solidFill>
                  <a:srgbClr val="FF0000"/>
                </a:solidFill>
                <a:latin typeface="Calibri"/>
                <a:ea typeface="Calibri"/>
                <a:cs typeface="Calibri"/>
                <a:sym typeface="Calibri"/>
              </a:rPr>
              <a:t>https://www.gov.uk/government/statistics/cyber-security-breaches-survey-2023/cyber-security-breaches-survey-2023</a:t>
            </a:r>
            <a:endParaRPr/>
          </a:p>
          <a:p>
            <a:pPr marL="228600" lvl="0" indent="-139700" algn="l" rtl="0">
              <a:lnSpc>
                <a:spcPct val="90000"/>
              </a:lnSpc>
              <a:spcBef>
                <a:spcPts val="1000"/>
              </a:spcBef>
              <a:spcAft>
                <a:spcPts val="0"/>
              </a:spcAft>
              <a:buClr>
                <a:schemeClr val="dk1"/>
              </a:buClr>
              <a:buSzPct val="100000"/>
              <a:buNone/>
            </a:pPr>
            <a:endParaRPr sz="20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8"/>
        <p:cNvGrpSpPr/>
        <p:nvPr/>
      </p:nvGrpSpPr>
      <p:grpSpPr>
        <a:xfrm>
          <a:off x="0" y="0"/>
          <a:ext cx="0" cy="0"/>
          <a:chOff x="0" y="0"/>
          <a:chExt cx="0" cy="0"/>
        </a:xfrm>
      </p:grpSpPr>
      <p:sp>
        <p:nvSpPr>
          <p:cNvPr id="299" name="Google Shape;299;p2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0" name="Google Shape;300;p21"/>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400"/>
              <a:buFont typeface="Calibri"/>
              <a:buNone/>
            </a:pPr>
            <a:r>
              <a:rPr lang="en-GB" sz="5400"/>
              <a:t>Fraud and Theft</a:t>
            </a:r>
            <a:endParaRPr/>
          </a:p>
        </p:txBody>
      </p:sp>
      <p:sp>
        <p:nvSpPr>
          <p:cNvPr id="301" name="Google Shape;301;p21"/>
          <p:cNvSpPr/>
          <p:nvPr/>
        </p:nvSpPr>
        <p:spPr>
          <a:xfrm>
            <a:off x="640080" y="2586994"/>
            <a:ext cx="3474720" cy="18288"/>
          </a:xfrm>
          <a:custGeom>
            <a:avLst/>
            <a:gdLst/>
            <a:ahLst/>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2" name="Google Shape;302;p21"/>
          <p:cNvSpPr txBox="1">
            <a:spLocks noGrp="1"/>
          </p:cNvSpPr>
          <p:nvPr>
            <p:ph type="body" idx="1"/>
          </p:nvPr>
        </p:nvSpPr>
        <p:spPr>
          <a:xfrm>
            <a:off x="640080" y="2872899"/>
            <a:ext cx="4243589" cy="3320668"/>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800"/>
              <a:buNone/>
            </a:pPr>
            <a:r>
              <a:rPr lang="en-GB"/>
              <a:t>Fraud is the attempt to gain unauthorised access to a bank account in an attempt to remove funds from it.</a:t>
            </a:r>
            <a:endParaRPr/>
          </a:p>
          <a:p>
            <a:pPr marL="0" lvl="0" indent="0" algn="ctr" rtl="0">
              <a:lnSpc>
                <a:spcPct val="90000"/>
              </a:lnSpc>
              <a:spcBef>
                <a:spcPts val="1000"/>
              </a:spcBef>
              <a:spcAft>
                <a:spcPts val="0"/>
              </a:spcAft>
              <a:buClr>
                <a:schemeClr val="dk1"/>
              </a:buClr>
              <a:buSzPts val="2800"/>
              <a:buNone/>
            </a:pPr>
            <a:r>
              <a:rPr lang="en-GB"/>
              <a:t>Often use phishing emails to gain access to confidential banking data.</a:t>
            </a:r>
            <a:endParaRPr/>
          </a:p>
        </p:txBody>
      </p:sp>
      <p:pic>
        <p:nvPicPr>
          <p:cNvPr id="303" name="Google Shape;303;p21" descr="Protect Yourself from Cybercrime and Identity Theft — Connecticut Estate  Planning Attorneys Blog"/>
          <p:cNvPicPr preferRelativeResize="0"/>
          <p:nvPr/>
        </p:nvPicPr>
        <p:blipFill rotWithShape="1">
          <a:blip r:embed="rId3">
            <a:alphaModFix/>
          </a:blip>
          <a:srcRect l="15209" r="17838" b="-1"/>
          <a:stretch/>
        </p:blipFill>
        <p:spPr>
          <a:xfrm>
            <a:off x="5311702" y="10"/>
            <a:ext cx="6878775"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8"/>
        <p:cNvGrpSpPr/>
        <p:nvPr/>
      </p:nvGrpSpPr>
      <p:grpSpPr>
        <a:xfrm>
          <a:off x="0" y="0"/>
          <a:ext cx="0" cy="0"/>
          <a:chOff x="0" y="0"/>
          <a:chExt cx="0" cy="0"/>
        </a:xfrm>
      </p:grpSpPr>
      <p:sp>
        <p:nvSpPr>
          <p:cNvPr id="309" name="Google Shape;309;p22"/>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0" name="Google Shape;310;p22"/>
          <p:cNvSpPr txBox="1">
            <a:spLocks noGrp="1"/>
          </p:cNvSpPr>
          <p:nvPr>
            <p:ph type="title"/>
          </p:nvPr>
        </p:nvSpPr>
        <p:spPr>
          <a:xfrm>
            <a:off x="795528" y="386930"/>
            <a:ext cx="10141799" cy="1300554"/>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800"/>
              <a:buFont typeface="Calibri"/>
              <a:buNone/>
            </a:pPr>
            <a:r>
              <a:rPr lang="en-GB" sz="4800"/>
              <a:t>Fraud – Dating Scams</a:t>
            </a:r>
            <a:endParaRPr/>
          </a:p>
        </p:txBody>
      </p:sp>
      <p:sp>
        <p:nvSpPr>
          <p:cNvPr id="311" name="Google Shape;311;p22"/>
          <p:cNvSpPr/>
          <p:nvPr/>
        </p:nvSpPr>
        <p:spPr>
          <a:xfrm rot="10800000">
            <a:off x="-2" y="1998845"/>
            <a:ext cx="11454595" cy="7816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2" name="Google Shape;312;p22"/>
          <p:cNvSpPr/>
          <p:nvPr/>
        </p:nvSpPr>
        <p:spPr>
          <a:xfrm>
            <a:off x="0" y="2203079"/>
            <a:ext cx="11383362" cy="4267991"/>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13" name="Google Shape;313;p22" descr="What to Know About Romance Scams | Consumer Advice"/>
          <p:cNvPicPr preferRelativeResize="0"/>
          <p:nvPr/>
        </p:nvPicPr>
        <p:blipFill rotWithShape="1">
          <a:blip r:embed="rId3">
            <a:alphaModFix/>
          </a:blip>
          <a:srcRect/>
          <a:stretch/>
        </p:blipFill>
        <p:spPr>
          <a:xfrm>
            <a:off x="635295" y="3094268"/>
            <a:ext cx="5150277" cy="2575138"/>
          </a:xfrm>
          <a:prstGeom prst="rect">
            <a:avLst/>
          </a:prstGeom>
          <a:noFill/>
          <a:ln>
            <a:noFill/>
          </a:ln>
        </p:spPr>
      </p:pic>
      <p:sp>
        <p:nvSpPr>
          <p:cNvPr id="314" name="Google Shape;314;p22"/>
          <p:cNvSpPr txBox="1">
            <a:spLocks noGrp="1"/>
          </p:cNvSpPr>
          <p:nvPr>
            <p:ph type="body" idx="1"/>
          </p:nvPr>
        </p:nvSpPr>
        <p:spPr>
          <a:xfrm>
            <a:off x="6406429" y="2599509"/>
            <a:ext cx="4530898" cy="3639450"/>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900"/>
              <a:buChar char="•"/>
            </a:pPr>
            <a:r>
              <a:rPr lang="en-GB" sz="1900"/>
              <a:t>Online dating sites have more than 9 million users in the UK, generating over £170 million in revenue.</a:t>
            </a:r>
            <a:endParaRPr/>
          </a:p>
          <a:p>
            <a:pPr marL="228600" lvl="0" indent="-228600" algn="l" rtl="0">
              <a:lnSpc>
                <a:spcPct val="90000"/>
              </a:lnSpc>
              <a:spcBef>
                <a:spcPts val="1000"/>
              </a:spcBef>
              <a:spcAft>
                <a:spcPts val="0"/>
              </a:spcAft>
              <a:buClr>
                <a:schemeClr val="dk1"/>
              </a:buClr>
              <a:buSzPts val="1900"/>
              <a:buChar char="•"/>
            </a:pPr>
            <a:r>
              <a:rPr lang="en-GB" sz="1900"/>
              <a:t>Scammers identify especially vulnerable individuals.</a:t>
            </a:r>
            <a:endParaRPr/>
          </a:p>
          <a:p>
            <a:pPr marL="228600" lvl="0" indent="-228600" algn="l" rtl="0">
              <a:lnSpc>
                <a:spcPct val="90000"/>
              </a:lnSpc>
              <a:spcBef>
                <a:spcPts val="1000"/>
              </a:spcBef>
              <a:spcAft>
                <a:spcPts val="0"/>
              </a:spcAft>
              <a:buClr>
                <a:schemeClr val="dk1"/>
              </a:buClr>
              <a:buSzPts val="1900"/>
              <a:buChar char="•"/>
            </a:pPr>
            <a:r>
              <a:rPr lang="en-GB" sz="1900"/>
              <a:t>Tactics include:</a:t>
            </a:r>
            <a:endParaRPr/>
          </a:p>
          <a:p>
            <a:pPr marL="685800" lvl="1" indent="-228600" algn="l" rtl="0">
              <a:lnSpc>
                <a:spcPct val="90000"/>
              </a:lnSpc>
              <a:spcBef>
                <a:spcPts val="500"/>
              </a:spcBef>
              <a:spcAft>
                <a:spcPts val="0"/>
              </a:spcAft>
              <a:buClr>
                <a:schemeClr val="dk1"/>
              </a:buClr>
              <a:buSzPts val="1900"/>
              <a:buChar char="•"/>
            </a:pPr>
            <a:r>
              <a:rPr lang="en-GB" sz="1900"/>
              <a:t>Annual leave scams</a:t>
            </a:r>
            <a:endParaRPr/>
          </a:p>
          <a:p>
            <a:pPr marL="685800" lvl="1" indent="-228600" algn="l" rtl="0">
              <a:lnSpc>
                <a:spcPct val="90000"/>
              </a:lnSpc>
              <a:spcBef>
                <a:spcPts val="500"/>
              </a:spcBef>
              <a:spcAft>
                <a:spcPts val="0"/>
              </a:spcAft>
              <a:buClr>
                <a:schemeClr val="dk1"/>
              </a:buClr>
              <a:buSzPts val="1900"/>
              <a:buChar char="•"/>
            </a:pPr>
            <a:r>
              <a:rPr lang="en-GB" sz="1900"/>
              <a:t>Customs scams,</a:t>
            </a:r>
            <a:endParaRPr/>
          </a:p>
          <a:p>
            <a:pPr marL="685800" lvl="1" indent="-228600" algn="l" rtl="0">
              <a:lnSpc>
                <a:spcPct val="90000"/>
              </a:lnSpc>
              <a:spcBef>
                <a:spcPts val="500"/>
              </a:spcBef>
              <a:spcAft>
                <a:spcPts val="0"/>
              </a:spcAft>
              <a:buClr>
                <a:schemeClr val="dk1"/>
              </a:buClr>
              <a:buSzPts val="1900"/>
              <a:buChar char="•"/>
            </a:pPr>
            <a:r>
              <a:rPr lang="en-GB" sz="1900"/>
              <a:t>Visa scams etc.</a:t>
            </a:r>
            <a:endParaRPr/>
          </a:p>
          <a:p>
            <a:pPr marL="228600" lvl="0" indent="-228600" algn="l" rtl="0">
              <a:lnSpc>
                <a:spcPct val="90000"/>
              </a:lnSpc>
              <a:spcBef>
                <a:spcPts val="1000"/>
              </a:spcBef>
              <a:spcAft>
                <a:spcPts val="0"/>
              </a:spcAft>
              <a:buClr>
                <a:schemeClr val="dk1"/>
              </a:buClr>
              <a:buSzPts val="1900"/>
              <a:buChar char="•"/>
            </a:pPr>
            <a:r>
              <a:rPr lang="en-GB" sz="1900"/>
              <a:t>One individual lost £60,000 to an online dating scam</a:t>
            </a:r>
            <a:endParaRPr/>
          </a:p>
        </p:txBody>
      </p:sp>
      <p:sp>
        <p:nvSpPr>
          <p:cNvPr id="315" name="Google Shape;315;p22"/>
          <p:cNvSpPr/>
          <p:nvPr/>
        </p:nvSpPr>
        <p:spPr>
          <a:xfrm rot="5400000">
            <a:off x="11228040" y="2313027"/>
            <a:ext cx="781700"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20"/>
        <p:cNvGrpSpPr/>
        <p:nvPr/>
      </p:nvGrpSpPr>
      <p:grpSpPr>
        <a:xfrm>
          <a:off x="0" y="0"/>
          <a:ext cx="0" cy="0"/>
          <a:chOff x="0" y="0"/>
          <a:chExt cx="0" cy="0"/>
        </a:xfrm>
      </p:grpSpPr>
      <p:sp>
        <p:nvSpPr>
          <p:cNvPr id="321" name="Google Shape;321;p2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2" name="Google Shape;322;p23"/>
          <p:cNvSpPr txBox="1">
            <a:spLocks noGrp="1"/>
          </p:cNvSpPr>
          <p:nvPr>
            <p:ph type="title"/>
          </p:nvPr>
        </p:nvSpPr>
        <p:spPr>
          <a:xfrm>
            <a:off x="1136397" y="502020"/>
            <a:ext cx="5323715" cy="164297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GB" sz="4000" b="1"/>
              <a:t>Card Not Present (CNP)</a:t>
            </a:r>
            <a:endParaRPr/>
          </a:p>
        </p:txBody>
      </p:sp>
      <p:sp>
        <p:nvSpPr>
          <p:cNvPr id="323" name="Google Shape;323;p23"/>
          <p:cNvSpPr txBox="1">
            <a:spLocks noGrp="1"/>
          </p:cNvSpPr>
          <p:nvPr>
            <p:ph type="body" idx="1"/>
          </p:nvPr>
        </p:nvSpPr>
        <p:spPr>
          <a:xfrm>
            <a:off x="736331" y="2419314"/>
            <a:ext cx="5315189" cy="353508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t>Card transactions are verified in person by token, knowledge and biometric means.</a:t>
            </a:r>
            <a:endParaRPr/>
          </a:p>
          <a:p>
            <a:pPr marL="228600" lvl="0" indent="-228600" algn="l" rtl="0">
              <a:lnSpc>
                <a:spcPct val="90000"/>
              </a:lnSpc>
              <a:spcBef>
                <a:spcPts val="1000"/>
              </a:spcBef>
              <a:spcAft>
                <a:spcPts val="0"/>
              </a:spcAft>
              <a:buClr>
                <a:schemeClr val="dk1"/>
              </a:buClr>
              <a:buSzPts val="2000"/>
              <a:buChar char="•"/>
            </a:pPr>
            <a:r>
              <a:rPr lang="en-GB" sz="2000"/>
              <a:t>Online, cards can be verified with only knowledge (or were until recently). If your card details are compromised (Card number, expiration date and security code), your card can be used fraudulently.</a:t>
            </a:r>
            <a:endParaRPr/>
          </a:p>
          <a:p>
            <a:pPr marL="228600" lvl="0" indent="-228600" algn="l" rtl="0">
              <a:lnSpc>
                <a:spcPct val="90000"/>
              </a:lnSpc>
              <a:spcBef>
                <a:spcPts val="1000"/>
              </a:spcBef>
              <a:spcAft>
                <a:spcPts val="0"/>
              </a:spcAft>
              <a:buClr>
                <a:schemeClr val="dk1"/>
              </a:buClr>
              <a:buSzPts val="2000"/>
              <a:buChar char="•"/>
            </a:pPr>
            <a:r>
              <a:rPr lang="en-GB" sz="2000"/>
              <a:t>This can be done through phishing, fraudulent websites or spyware.</a:t>
            </a:r>
            <a:endParaRPr/>
          </a:p>
        </p:txBody>
      </p:sp>
      <p:sp>
        <p:nvSpPr>
          <p:cNvPr id="324" name="Google Shape;324;p23"/>
          <p:cNvSpPr/>
          <p:nvPr/>
        </p:nvSpPr>
        <p:spPr>
          <a:xfrm rot="10800000" flipH="1">
            <a:off x="8123333" y="-5"/>
            <a:ext cx="4092521" cy="6858000"/>
          </a:xfrm>
          <a:prstGeom prst="rect">
            <a:avLst/>
          </a:prstGeom>
          <a:gradFill>
            <a:gsLst>
              <a:gs pos="0">
                <a:srgbClr val="000000">
                  <a:alpha val="93725"/>
                </a:srgbClr>
              </a:gs>
              <a:gs pos="8000">
                <a:srgbClr val="000000">
                  <a:alpha val="93725"/>
                </a:srgbClr>
              </a:gs>
              <a:gs pos="100000">
                <a:schemeClr val="accent1"/>
              </a:gs>
            </a:gsLst>
            <a:lin ang="2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5" name="Google Shape;325;p23"/>
          <p:cNvSpPr/>
          <p:nvPr/>
        </p:nvSpPr>
        <p:spPr>
          <a:xfrm rot="10800000" flipH="1">
            <a:off x="8123333" y="-2"/>
            <a:ext cx="4092521" cy="6400369"/>
          </a:xfrm>
          <a:prstGeom prst="rect">
            <a:avLst/>
          </a:prstGeom>
          <a:gradFill>
            <a:gsLst>
              <a:gs pos="0">
                <a:srgbClr val="1F3864">
                  <a:alpha val="0"/>
                </a:srgbClr>
              </a:gs>
              <a:gs pos="31000">
                <a:srgbClr val="1F3864">
                  <a:alpha val="0"/>
                </a:srgbClr>
              </a:gs>
              <a:gs pos="100000">
                <a:srgbClr val="1F3864">
                  <a:alpha val="25882"/>
                </a:srgbClr>
              </a:gs>
            </a:gsLst>
            <a:lin ang="18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6" name="Google Shape;326;p23"/>
          <p:cNvSpPr/>
          <p:nvPr/>
        </p:nvSpPr>
        <p:spPr>
          <a:xfrm rot="10800000" flipH="1">
            <a:off x="8123333" y="-22"/>
            <a:ext cx="4068667" cy="6400389"/>
          </a:xfrm>
          <a:prstGeom prst="rect">
            <a:avLst/>
          </a:prstGeom>
          <a:gradFill>
            <a:gsLst>
              <a:gs pos="0">
                <a:srgbClr val="4472C4">
                  <a:alpha val="0"/>
                </a:srgbClr>
              </a:gs>
              <a:gs pos="72000">
                <a:srgbClr val="000000">
                  <a:alpha val="20784"/>
                </a:srgbClr>
              </a:gs>
              <a:gs pos="100000">
                <a:srgbClr val="000000">
                  <a:alpha val="20784"/>
                </a:srgbClr>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7" name="Google Shape;327;p23"/>
          <p:cNvSpPr/>
          <p:nvPr/>
        </p:nvSpPr>
        <p:spPr>
          <a:xfrm rot="10800000" flipH="1">
            <a:off x="8123333" y="-10"/>
            <a:ext cx="3611467" cy="6857997"/>
          </a:xfrm>
          <a:prstGeom prst="rect">
            <a:avLst/>
          </a:prstGeom>
          <a:gradFill>
            <a:gsLst>
              <a:gs pos="0">
                <a:srgbClr val="4472C4">
                  <a:alpha val="0"/>
                </a:srgbClr>
              </a:gs>
              <a:gs pos="93000">
                <a:srgbClr val="000000">
                  <a:alpha val="28627"/>
                </a:srgbClr>
              </a:gs>
              <a:gs pos="100000">
                <a:srgbClr val="000000">
                  <a:alpha val="28627"/>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28" name="Google Shape;328;p23" descr="CNP Merchants and Digital Goods Fraud | Verifi"/>
          <p:cNvPicPr preferRelativeResize="0"/>
          <p:nvPr/>
        </p:nvPicPr>
        <p:blipFill rotWithShape="1">
          <a:blip r:embed="rId3">
            <a:alphaModFix/>
          </a:blip>
          <a:srcRect/>
          <a:stretch/>
        </p:blipFill>
        <p:spPr>
          <a:xfrm>
            <a:off x="6787851" y="2419314"/>
            <a:ext cx="4946949" cy="2536492"/>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3"/>
        <p:cNvGrpSpPr/>
        <p:nvPr/>
      </p:nvGrpSpPr>
      <p:grpSpPr>
        <a:xfrm>
          <a:off x="0" y="0"/>
          <a:ext cx="0" cy="0"/>
          <a:chOff x="0" y="0"/>
          <a:chExt cx="0" cy="0"/>
        </a:xfrm>
      </p:grpSpPr>
      <p:sp>
        <p:nvSpPr>
          <p:cNvPr id="334" name="Google Shape;334;p2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5" name="Google Shape;335;p24"/>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400"/>
              <a:buFont typeface="Calibri"/>
              <a:buNone/>
            </a:pPr>
            <a:r>
              <a:rPr lang="en-GB" sz="5400"/>
              <a:t>Fraud may be underreported </a:t>
            </a:r>
            <a:endParaRPr/>
          </a:p>
        </p:txBody>
      </p:sp>
      <p:sp>
        <p:nvSpPr>
          <p:cNvPr id="336" name="Google Shape;336;p24"/>
          <p:cNvSpPr/>
          <p:nvPr/>
        </p:nvSpPr>
        <p:spPr>
          <a:xfrm>
            <a:off x="640080" y="2586994"/>
            <a:ext cx="3474720" cy="18288"/>
          </a:xfrm>
          <a:custGeom>
            <a:avLst/>
            <a:gdLst/>
            <a:ahLst/>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7" name="Google Shape;337;p24"/>
          <p:cNvSpPr txBox="1">
            <a:spLocks noGrp="1"/>
          </p:cNvSpPr>
          <p:nvPr>
            <p:ph type="body" idx="1"/>
          </p:nvPr>
        </p:nvSpPr>
        <p:spPr>
          <a:xfrm>
            <a:off x="640080" y="2872899"/>
            <a:ext cx="4243589" cy="3320668"/>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rgbClr val="202124"/>
              </a:buClr>
              <a:buSzPts val="2400"/>
              <a:buNone/>
            </a:pPr>
            <a:r>
              <a:rPr lang="en-GB" sz="2400" b="0" i="0" u="none" strike="noStrike">
                <a:solidFill>
                  <a:srgbClr val="202124"/>
                </a:solidFill>
                <a:latin typeface="Calibri"/>
                <a:ea typeface="Calibri"/>
                <a:cs typeface="Calibri"/>
                <a:sym typeface="Calibri"/>
              </a:rPr>
              <a:t>86% of fraud instances are estimated to go underreported. This means that the scale of fraud is very significant, but that under-reporting also hampers our understanding of the threat. Much of the proceeds will be laundered within the UK or moved overseas.</a:t>
            </a:r>
            <a:endParaRPr/>
          </a:p>
        </p:txBody>
      </p:sp>
      <p:pic>
        <p:nvPicPr>
          <p:cNvPr id="338" name="Google Shape;338;p24" descr="Online Fraud | West Yorkshire Police"/>
          <p:cNvPicPr preferRelativeResize="0"/>
          <p:nvPr/>
        </p:nvPicPr>
        <p:blipFill rotWithShape="1">
          <a:blip r:embed="rId3">
            <a:alphaModFix/>
          </a:blip>
          <a:srcRect l="16138" r="8188" b="3"/>
          <a:stretch/>
        </p:blipFill>
        <p:spPr>
          <a:xfrm>
            <a:off x="5311702" y="10"/>
            <a:ext cx="6878775"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528E1-1432-E5F4-695F-8BD87982FE87}"/>
              </a:ext>
            </a:extLst>
          </p:cNvPr>
          <p:cNvSpPr>
            <a:spLocks noGrp="1"/>
          </p:cNvSpPr>
          <p:nvPr>
            <p:ph type="title"/>
          </p:nvPr>
        </p:nvSpPr>
        <p:spPr>
          <a:xfrm>
            <a:off x="1099425" y="1238081"/>
            <a:ext cx="4709345" cy="962953"/>
          </a:xfrm>
        </p:spPr>
        <p:txBody>
          <a:bodyPr anchor="b">
            <a:normAutofit/>
          </a:bodyPr>
          <a:lstStyle/>
          <a:p>
            <a:r>
              <a:rPr lang="en-GB" sz="3800"/>
              <a:t>Hybrid Crimes</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E4E06238-D792-CD8B-74C6-373BE37011CB}"/>
              </a:ext>
            </a:extLst>
          </p:cNvPr>
          <p:cNvSpPr>
            <a:spLocks noGrp="1"/>
          </p:cNvSpPr>
          <p:nvPr>
            <p:ph type="body" idx="1"/>
          </p:nvPr>
        </p:nvSpPr>
        <p:spPr>
          <a:xfrm>
            <a:off x="1100736" y="2508105"/>
            <a:ext cx="4709345" cy="3632493"/>
          </a:xfrm>
        </p:spPr>
        <p:txBody>
          <a:bodyPr anchor="ctr">
            <a:normAutofit/>
          </a:bodyPr>
          <a:lstStyle/>
          <a:p>
            <a:pPr>
              <a:spcBef>
                <a:spcPts val="0"/>
              </a:spcBef>
              <a:spcAft>
                <a:spcPts val="600"/>
              </a:spcAft>
            </a:pPr>
            <a:r>
              <a:rPr lang="en-US" sz="2000"/>
              <a:t>Online + offline</a:t>
            </a:r>
          </a:p>
          <a:p>
            <a:pPr>
              <a:spcBef>
                <a:spcPts val="0"/>
              </a:spcBef>
              <a:spcAft>
                <a:spcPts val="600"/>
              </a:spcAft>
            </a:pPr>
            <a:endParaRPr lang="en-GB" sz="2000"/>
          </a:p>
          <a:p>
            <a:pPr>
              <a:spcBef>
                <a:spcPts val="0"/>
              </a:spcBef>
              <a:spcAft>
                <a:spcPts val="600"/>
              </a:spcAft>
            </a:pPr>
            <a:r>
              <a:rPr lang="en-US" sz="2000"/>
              <a:t>Communication + logistics</a:t>
            </a:r>
            <a:endParaRPr lang="en-GB" sz="2000"/>
          </a:p>
          <a:p>
            <a:pPr>
              <a:spcBef>
                <a:spcPts val="0"/>
              </a:spcBef>
              <a:spcAft>
                <a:spcPts val="600"/>
              </a:spcAft>
            </a:pPr>
            <a:endParaRPr lang="en-GB" sz="2000"/>
          </a:p>
          <a:p>
            <a:pPr>
              <a:spcBef>
                <a:spcPts val="0"/>
              </a:spcBef>
              <a:spcAft>
                <a:spcPts val="600"/>
              </a:spcAft>
            </a:pPr>
            <a:r>
              <a:rPr lang="en-US" sz="2000"/>
              <a:t>Complex evidence</a:t>
            </a:r>
            <a:endParaRPr lang="en-GB" sz="2000"/>
          </a:p>
        </p:txBody>
      </p:sp>
      <p:pic>
        <p:nvPicPr>
          <p:cNvPr id="4" name="Picture 3" descr="Risk: Cybercrime – the hybrid worker ...">
            <a:extLst>
              <a:ext uri="{FF2B5EF4-FFF2-40B4-BE49-F238E27FC236}">
                <a16:creationId xmlns:a16="http://schemas.microsoft.com/office/drawing/2014/main" id="{CBFA54B2-23D0-AFAD-82A1-BDF40884C1F5}"/>
              </a:ext>
            </a:extLst>
          </p:cNvPr>
          <p:cNvPicPr>
            <a:picLocks noChangeAspect="1"/>
          </p:cNvPicPr>
          <p:nvPr/>
        </p:nvPicPr>
        <p:blipFill>
          <a:blip r:embed="rId3"/>
          <a:srcRect l="24116" r="28300" b="-1"/>
          <a:stretch>
            <a:fillRect/>
          </a:stretch>
        </p:blipFill>
        <p:spPr>
          <a:xfrm>
            <a:off x="6538366" y="1383738"/>
            <a:ext cx="4929098" cy="4756870"/>
          </a:xfrm>
          <a:prstGeom prst="rect">
            <a:avLst/>
          </a:prstGeom>
        </p:spPr>
      </p:pic>
    </p:spTree>
    <p:extLst>
      <p:ext uri="{BB962C8B-B14F-4D97-AF65-F5344CB8AC3E}">
        <p14:creationId xmlns:p14="http://schemas.microsoft.com/office/powerpoint/2010/main" val="34692208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43"/>
        <p:cNvGrpSpPr/>
        <p:nvPr/>
      </p:nvGrpSpPr>
      <p:grpSpPr>
        <a:xfrm>
          <a:off x="0" y="0"/>
          <a:ext cx="0" cy="0"/>
          <a:chOff x="0" y="0"/>
          <a:chExt cx="0" cy="0"/>
        </a:xfrm>
      </p:grpSpPr>
      <p:sp>
        <p:nvSpPr>
          <p:cNvPr id="344" name="Google Shape;344;p2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5" name="Google Shape;345;p25"/>
          <p:cNvSpPr txBox="1">
            <a:spLocks noGrp="1"/>
          </p:cNvSpPr>
          <p:nvPr>
            <p:ph type="title"/>
          </p:nvPr>
        </p:nvSpPr>
        <p:spPr>
          <a:xfrm>
            <a:off x="638882" y="639193"/>
            <a:ext cx="3571810" cy="3573516"/>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600"/>
              <a:buFont typeface="Calibri"/>
              <a:buNone/>
            </a:pPr>
            <a:r>
              <a:rPr lang="en-GB" sz="6600">
                <a:solidFill>
                  <a:schemeClr val="dk1"/>
                </a:solidFill>
                <a:latin typeface="Calibri"/>
                <a:ea typeface="Calibri"/>
                <a:cs typeface="Calibri"/>
                <a:sym typeface="Calibri"/>
              </a:rPr>
              <a:t>Hate Crime</a:t>
            </a:r>
            <a:endParaRPr/>
          </a:p>
        </p:txBody>
      </p:sp>
      <p:sp>
        <p:nvSpPr>
          <p:cNvPr id="346" name="Google Shape;346;p25"/>
          <p:cNvSpPr/>
          <p:nvPr/>
        </p:nvSpPr>
        <p:spPr>
          <a:xfrm>
            <a:off x="643278" y="4409267"/>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47" name="Google Shape;347;p25" descr="Stop hate crime | West Mercia Police"/>
          <p:cNvPicPr preferRelativeResize="0"/>
          <p:nvPr/>
        </p:nvPicPr>
        <p:blipFill rotWithShape="1">
          <a:blip r:embed="rId3">
            <a:alphaModFix/>
          </a:blip>
          <a:srcRect/>
          <a:stretch/>
        </p:blipFill>
        <p:spPr>
          <a:xfrm>
            <a:off x="4210692" y="1513207"/>
            <a:ext cx="7214616" cy="4022148"/>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2"/>
        <p:cNvGrpSpPr/>
        <p:nvPr/>
      </p:nvGrpSpPr>
      <p:grpSpPr>
        <a:xfrm>
          <a:off x="0" y="0"/>
          <a:ext cx="0" cy="0"/>
          <a:chOff x="0" y="0"/>
          <a:chExt cx="0" cy="0"/>
        </a:xfrm>
      </p:grpSpPr>
      <p:grpSp>
        <p:nvGrpSpPr>
          <p:cNvPr id="353" name="Google Shape;353;p26"/>
          <p:cNvGrpSpPr/>
          <p:nvPr/>
        </p:nvGrpSpPr>
        <p:grpSpPr>
          <a:xfrm>
            <a:off x="-19217" y="-1"/>
            <a:ext cx="5213267" cy="6883030"/>
            <a:chOff x="-19217" y="-1"/>
            <a:chExt cx="5213267" cy="6883030"/>
          </a:xfrm>
        </p:grpSpPr>
        <p:sp>
          <p:nvSpPr>
            <p:cNvPr id="354" name="Google Shape;354;p26"/>
            <p:cNvSpPr/>
            <p:nvPr/>
          </p:nvSpPr>
          <p:spPr>
            <a:xfrm>
              <a:off x="-19206" y="0"/>
              <a:ext cx="5204956" cy="6883029"/>
            </a:xfrm>
            <a:prstGeom prst="rect">
              <a:avLst/>
            </a:prstGeom>
            <a:gradFill>
              <a:gsLst>
                <a:gs pos="0">
                  <a:schemeClr val="accent2"/>
                </a:gs>
                <a:gs pos="7000">
                  <a:schemeClr val="accent2"/>
                </a:gs>
                <a:gs pos="100000">
                  <a:schemeClr val="accent5"/>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5" name="Google Shape;355;p26"/>
            <p:cNvSpPr/>
            <p:nvPr/>
          </p:nvSpPr>
          <p:spPr>
            <a:xfrm rot="10800000">
              <a:off x="-19217" y="1731909"/>
              <a:ext cx="5204963" cy="5144400"/>
            </a:xfrm>
            <a:prstGeom prst="rect">
              <a:avLst/>
            </a:prstGeom>
            <a:gradFill>
              <a:gsLst>
                <a:gs pos="0">
                  <a:srgbClr val="2E75B5"/>
                </a:gs>
                <a:gs pos="60000">
                  <a:srgbClr val="9CC2E5">
                    <a:alpha val="0"/>
                  </a:srgbClr>
                </a:gs>
                <a:gs pos="100000">
                  <a:srgbClr val="9CC2E5">
                    <a:alpha val="0"/>
                  </a:srgbClr>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356" name="Google Shape;356;p26"/>
            <p:cNvSpPr/>
            <p:nvPr/>
          </p:nvSpPr>
          <p:spPr>
            <a:xfrm>
              <a:off x="-19210" y="6723"/>
              <a:ext cx="3834567" cy="6876300"/>
            </a:xfrm>
            <a:prstGeom prst="rect">
              <a:avLst/>
            </a:prstGeom>
            <a:gradFill>
              <a:gsLst>
                <a:gs pos="0">
                  <a:srgbClr val="F4B081">
                    <a:alpha val="77647"/>
                  </a:srgbClr>
                </a:gs>
                <a:gs pos="3000">
                  <a:srgbClr val="F4B081">
                    <a:alpha val="77647"/>
                  </a:srgbClr>
                </a:gs>
                <a:gs pos="42000">
                  <a:srgbClr val="ED7D31">
                    <a:alpha val="0"/>
                  </a:srgbClr>
                </a:gs>
                <a:gs pos="100000">
                  <a:srgbClr val="ED7D31">
                    <a:alpha val="0"/>
                  </a:srgbClr>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7" name="Google Shape;357;p26"/>
            <p:cNvSpPr/>
            <p:nvPr/>
          </p:nvSpPr>
          <p:spPr>
            <a:xfrm rot="-5400000">
              <a:off x="-844601" y="833689"/>
              <a:ext cx="6872341" cy="5204961"/>
            </a:xfrm>
            <a:prstGeom prst="rect">
              <a:avLst/>
            </a:prstGeom>
            <a:gradFill>
              <a:gsLst>
                <a:gs pos="0">
                  <a:srgbClr val="5B9BD5">
                    <a:alpha val="85882"/>
                  </a:srgbClr>
                </a:gs>
                <a:gs pos="57000">
                  <a:srgbClr val="ED7D31">
                    <a:alpha val="0"/>
                  </a:srgbClr>
                </a:gs>
                <a:gs pos="100000">
                  <a:srgbClr val="ED7D31">
                    <a:alpha val="0"/>
                  </a:srgbClr>
                </a:gs>
              </a:gsLst>
              <a:lin ang="13800001"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358" name="Google Shape;358;p26"/>
          <p:cNvSpPr txBox="1">
            <a:spLocks noGrp="1"/>
          </p:cNvSpPr>
          <p:nvPr>
            <p:ph type="title"/>
          </p:nvPr>
        </p:nvSpPr>
        <p:spPr>
          <a:xfrm>
            <a:off x="755484" y="739835"/>
            <a:ext cx="3702580" cy="161620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Calibri"/>
              <a:buNone/>
            </a:pPr>
            <a:r>
              <a:rPr lang="en-GB" sz="3600" b="1">
                <a:solidFill>
                  <a:srgbClr val="FFFFFF"/>
                </a:solidFill>
              </a:rPr>
              <a:t>Online Sexual Exploitation</a:t>
            </a:r>
            <a:endParaRPr/>
          </a:p>
        </p:txBody>
      </p:sp>
      <p:sp>
        <p:nvSpPr>
          <p:cNvPr id="359" name="Google Shape;359;p26"/>
          <p:cNvSpPr txBox="1">
            <a:spLocks noGrp="1"/>
          </p:cNvSpPr>
          <p:nvPr>
            <p:ph type="body" idx="1"/>
          </p:nvPr>
        </p:nvSpPr>
        <p:spPr>
          <a:xfrm>
            <a:off x="755484" y="2459116"/>
            <a:ext cx="3702579" cy="352482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FF"/>
              </a:buClr>
              <a:buSzPts val="2400"/>
              <a:buChar char="•"/>
            </a:pPr>
            <a:r>
              <a:rPr lang="en-GB" sz="2400">
                <a:solidFill>
                  <a:srgbClr val="FFFFFF"/>
                </a:solidFill>
              </a:rPr>
              <a:t>Creation dissemination and possession of indecent images of children.</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Grooming of children for abuse.</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Live abuse of children via webcams, mobiles and other devices.</a:t>
            </a:r>
            <a:endParaRPr/>
          </a:p>
        </p:txBody>
      </p:sp>
      <p:pic>
        <p:nvPicPr>
          <p:cNvPr id="360" name="Google Shape;360;p26" descr="Preventing online exploitation of children &gt; Royal Air Force Lakenheath &gt;  Article Display"/>
          <p:cNvPicPr preferRelativeResize="0"/>
          <p:nvPr/>
        </p:nvPicPr>
        <p:blipFill rotWithShape="1">
          <a:blip r:embed="rId3">
            <a:alphaModFix/>
          </a:blip>
          <a:srcRect/>
          <a:stretch/>
        </p:blipFill>
        <p:spPr>
          <a:xfrm>
            <a:off x="6783571" y="1314473"/>
            <a:ext cx="4054576" cy="2907054"/>
          </a:xfrm>
          <a:prstGeom prst="rect">
            <a:avLst/>
          </a:prstGeom>
          <a:noFill/>
          <a:ln>
            <a:noFill/>
          </a:ln>
        </p:spPr>
      </p:pic>
      <p:sp>
        <p:nvSpPr>
          <p:cNvPr id="361" name="Google Shape;361;p26"/>
          <p:cNvSpPr txBox="1"/>
          <p:nvPr/>
        </p:nvSpPr>
        <p:spPr>
          <a:xfrm>
            <a:off x="5759315" y="4557824"/>
            <a:ext cx="6103088"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u="sng">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https://vimeo.com/ijmaus/joy1</a:t>
            </a:r>
            <a:endParaRPr sz="1800">
              <a:solidFill>
                <a:schemeClr val="dk1"/>
              </a:solidFill>
              <a:latin typeface="Calibri"/>
              <a:ea typeface="Calibri"/>
              <a:cs typeface="Calibri"/>
              <a:sym typeface="Calibri"/>
            </a:endParaRPr>
          </a:p>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79"/>
        <p:cNvGrpSpPr/>
        <p:nvPr/>
      </p:nvGrpSpPr>
      <p:grpSpPr>
        <a:xfrm>
          <a:off x="0" y="0"/>
          <a:ext cx="0" cy="0"/>
          <a:chOff x="0" y="0"/>
          <a:chExt cx="0" cy="0"/>
        </a:xfrm>
      </p:grpSpPr>
      <p:sp>
        <p:nvSpPr>
          <p:cNvPr id="380" name="Google Shape;380;p28"/>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1" name="Google Shape;381;p28"/>
          <p:cNvSpPr txBox="1">
            <a:spLocks noGrp="1"/>
          </p:cNvSpPr>
          <p:nvPr>
            <p:ph type="title"/>
          </p:nvPr>
        </p:nvSpPr>
        <p:spPr>
          <a:xfrm>
            <a:off x="668700" y="960589"/>
            <a:ext cx="3796306" cy="2690949"/>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rgbClr val="374151"/>
              </a:buClr>
              <a:buSzPts val="3200"/>
              <a:buFont typeface="Calibri"/>
              <a:buNone/>
            </a:pPr>
            <a:r>
              <a:rPr lang="en-GB" sz="3200" b="0" i="0" u="none" strike="noStrike">
                <a:solidFill>
                  <a:srgbClr val="374151"/>
                </a:solidFill>
                <a:latin typeface="Calibri"/>
                <a:ea typeface="Calibri"/>
                <a:cs typeface="Calibri"/>
                <a:sym typeface="Calibri"/>
              </a:rPr>
              <a:t>What are the factors contributing to the challenges faced by law enforcement in keeping pace with evolving trends?</a:t>
            </a:r>
            <a:endParaRPr sz="3200">
              <a:latin typeface="Calibri"/>
              <a:ea typeface="Calibri"/>
              <a:cs typeface="Calibri"/>
              <a:sym typeface="Calibri"/>
            </a:endParaRPr>
          </a:p>
        </p:txBody>
      </p:sp>
      <p:grpSp>
        <p:nvGrpSpPr>
          <p:cNvPr id="382" name="Google Shape;382;p28"/>
          <p:cNvGrpSpPr/>
          <p:nvPr/>
        </p:nvGrpSpPr>
        <p:grpSpPr>
          <a:xfrm>
            <a:off x="209667" y="4415246"/>
            <a:ext cx="11982332" cy="2087795"/>
            <a:chOff x="143163" y="5763486"/>
            <a:chExt cx="11982332" cy="739555"/>
          </a:xfrm>
        </p:grpSpPr>
        <p:sp>
          <p:nvSpPr>
            <p:cNvPr id="383" name="Google Shape;383;p28"/>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384" name="Google Shape;384;p28"/>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385" name="Google Shape;385;p28"/>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6" name="Google Shape;386;p28"/>
          <p:cNvSpPr txBox="1">
            <a:spLocks noGrp="1"/>
          </p:cNvSpPr>
          <p:nvPr>
            <p:ph type="body" idx="1"/>
          </p:nvPr>
        </p:nvSpPr>
        <p:spPr>
          <a:xfrm>
            <a:off x="5656218" y="1463039"/>
            <a:ext cx="5542387" cy="4300447"/>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GB" sz="2200"/>
              <a:t>Rapid Technology Advancements</a:t>
            </a:r>
            <a:endParaRPr/>
          </a:p>
          <a:p>
            <a:pPr marL="228600" lvl="0" indent="-228600" algn="l" rtl="0">
              <a:lnSpc>
                <a:spcPct val="90000"/>
              </a:lnSpc>
              <a:spcBef>
                <a:spcPts val="1000"/>
              </a:spcBef>
              <a:spcAft>
                <a:spcPts val="0"/>
              </a:spcAft>
              <a:buClr>
                <a:schemeClr val="dk1"/>
              </a:buClr>
              <a:buSzPts val="2200"/>
              <a:buChar char="•"/>
            </a:pPr>
            <a:r>
              <a:rPr lang="en-GB" sz="2200"/>
              <a:t>Global Nature of Cybercrime</a:t>
            </a:r>
            <a:endParaRPr/>
          </a:p>
          <a:p>
            <a:pPr marL="228600" lvl="0" indent="-228600" algn="l" rtl="0">
              <a:lnSpc>
                <a:spcPct val="90000"/>
              </a:lnSpc>
              <a:spcBef>
                <a:spcPts val="1000"/>
              </a:spcBef>
              <a:spcAft>
                <a:spcPts val="0"/>
              </a:spcAft>
              <a:buClr>
                <a:schemeClr val="dk1"/>
              </a:buClr>
              <a:buSzPts val="2200"/>
              <a:buChar char="•"/>
            </a:pPr>
            <a:r>
              <a:rPr lang="en-GB" sz="2200"/>
              <a:t>Anonymity and Encryption</a:t>
            </a:r>
            <a:endParaRPr/>
          </a:p>
          <a:p>
            <a:pPr marL="228600" lvl="0" indent="-228600" algn="l" rtl="0">
              <a:lnSpc>
                <a:spcPct val="90000"/>
              </a:lnSpc>
              <a:spcBef>
                <a:spcPts val="1000"/>
              </a:spcBef>
              <a:spcAft>
                <a:spcPts val="0"/>
              </a:spcAft>
              <a:buClr>
                <a:schemeClr val="dk1"/>
              </a:buClr>
              <a:buSzPts val="2200"/>
              <a:buChar char="•"/>
            </a:pPr>
            <a:r>
              <a:rPr lang="en-GB" sz="2200"/>
              <a:t>Sophistication of Attacks</a:t>
            </a:r>
            <a:endParaRPr/>
          </a:p>
          <a:p>
            <a:pPr marL="228600" lvl="0" indent="-228600" algn="l" rtl="0">
              <a:lnSpc>
                <a:spcPct val="90000"/>
              </a:lnSpc>
              <a:spcBef>
                <a:spcPts val="1000"/>
              </a:spcBef>
              <a:spcAft>
                <a:spcPts val="0"/>
              </a:spcAft>
              <a:buClr>
                <a:schemeClr val="dk1"/>
              </a:buClr>
              <a:buSzPts val="2200"/>
              <a:buChar char="•"/>
            </a:pPr>
            <a:r>
              <a:rPr lang="en-GB" sz="2200"/>
              <a:t>Underreporting</a:t>
            </a:r>
            <a:endParaRPr/>
          </a:p>
          <a:p>
            <a:pPr marL="228600" lvl="0" indent="-228600" algn="l" rtl="0">
              <a:lnSpc>
                <a:spcPct val="90000"/>
              </a:lnSpc>
              <a:spcBef>
                <a:spcPts val="1000"/>
              </a:spcBef>
              <a:spcAft>
                <a:spcPts val="0"/>
              </a:spcAft>
              <a:buClr>
                <a:schemeClr val="dk1"/>
              </a:buClr>
              <a:buSzPts val="2200"/>
              <a:buChar char="•"/>
            </a:pPr>
            <a:r>
              <a:rPr lang="en-GB" sz="2200"/>
              <a:t>Limited Resources</a:t>
            </a:r>
            <a:endParaRPr/>
          </a:p>
          <a:p>
            <a:pPr marL="228600" lvl="0" indent="-228600" algn="l" rtl="0">
              <a:lnSpc>
                <a:spcPct val="90000"/>
              </a:lnSpc>
              <a:spcBef>
                <a:spcPts val="1000"/>
              </a:spcBef>
              <a:spcAft>
                <a:spcPts val="0"/>
              </a:spcAft>
              <a:buClr>
                <a:schemeClr val="dk1"/>
              </a:buClr>
              <a:buSzPts val="2200"/>
              <a:buChar char="•"/>
            </a:pPr>
            <a:r>
              <a:rPr lang="en-GB" sz="2200"/>
              <a:t>Legal Challenges</a:t>
            </a:r>
            <a:endParaRPr/>
          </a:p>
          <a:p>
            <a:pPr marL="228600" lvl="0" indent="-228600" algn="l" rtl="0">
              <a:lnSpc>
                <a:spcPct val="90000"/>
              </a:lnSpc>
              <a:spcBef>
                <a:spcPts val="1000"/>
              </a:spcBef>
              <a:spcAft>
                <a:spcPts val="0"/>
              </a:spcAft>
              <a:buClr>
                <a:schemeClr val="dk1"/>
              </a:buClr>
              <a:buSzPts val="2200"/>
              <a:buChar char="•"/>
            </a:pPr>
            <a:r>
              <a:rPr lang="en-GB" sz="2200"/>
              <a:t>Public/Private Collaboration</a:t>
            </a:r>
            <a:endParaRPr/>
          </a:p>
          <a:p>
            <a:pPr marL="228600" lvl="0" indent="-228600" algn="l" rtl="0">
              <a:lnSpc>
                <a:spcPct val="90000"/>
              </a:lnSpc>
              <a:spcBef>
                <a:spcPts val="1000"/>
              </a:spcBef>
              <a:spcAft>
                <a:spcPts val="0"/>
              </a:spcAft>
              <a:buClr>
                <a:schemeClr val="dk1"/>
              </a:buClr>
              <a:buSzPts val="2200"/>
              <a:buChar char="•"/>
            </a:pPr>
            <a:r>
              <a:rPr lang="en-GB" sz="2200"/>
              <a:t>Education &amp; Awareness</a:t>
            </a:r>
            <a:endParaRPr/>
          </a:p>
          <a:p>
            <a:pPr marL="228600" lvl="0" indent="-228600" algn="l" rtl="0">
              <a:lnSpc>
                <a:spcPct val="90000"/>
              </a:lnSpc>
              <a:spcBef>
                <a:spcPts val="1000"/>
              </a:spcBef>
              <a:spcAft>
                <a:spcPts val="0"/>
              </a:spcAft>
              <a:buClr>
                <a:schemeClr val="dk1"/>
              </a:buClr>
              <a:buSzPts val="2200"/>
              <a:buChar char="•"/>
            </a:pPr>
            <a:r>
              <a:rPr lang="en-GB" sz="2200"/>
              <a:t>Lack of International Standards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91"/>
        <p:cNvGrpSpPr/>
        <p:nvPr/>
      </p:nvGrpSpPr>
      <p:grpSpPr>
        <a:xfrm>
          <a:off x="0" y="0"/>
          <a:ext cx="0" cy="0"/>
          <a:chOff x="0" y="0"/>
          <a:chExt cx="0" cy="0"/>
        </a:xfrm>
      </p:grpSpPr>
      <p:sp>
        <p:nvSpPr>
          <p:cNvPr id="392" name="Google Shape;392;p29"/>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3" name="Google Shape;393;p29"/>
          <p:cNvSpPr txBox="1">
            <a:spLocks noGrp="1"/>
          </p:cNvSpPr>
          <p:nvPr>
            <p:ph type="title"/>
          </p:nvPr>
        </p:nvSpPr>
        <p:spPr>
          <a:xfrm>
            <a:off x="645065" y="1463040"/>
            <a:ext cx="3796306" cy="2690949"/>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4800"/>
              <a:buFont typeface="Calibri"/>
              <a:buNone/>
            </a:pPr>
            <a:r>
              <a:rPr lang="en-GB" sz="4800"/>
              <a:t>Conclusions</a:t>
            </a:r>
            <a:endParaRPr/>
          </a:p>
        </p:txBody>
      </p:sp>
      <p:grpSp>
        <p:nvGrpSpPr>
          <p:cNvPr id="394" name="Google Shape;394;p29"/>
          <p:cNvGrpSpPr/>
          <p:nvPr/>
        </p:nvGrpSpPr>
        <p:grpSpPr>
          <a:xfrm>
            <a:off x="209667" y="4415246"/>
            <a:ext cx="11982332" cy="2087795"/>
            <a:chOff x="143163" y="5763486"/>
            <a:chExt cx="11982332" cy="739555"/>
          </a:xfrm>
        </p:grpSpPr>
        <p:sp>
          <p:nvSpPr>
            <p:cNvPr id="395" name="Google Shape;395;p29"/>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396" name="Google Shape;396;p29"/>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397" name="Google Shape;397;p29"/>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8" name="Google Shape;398;p29"/>
          <p:cNvSpPr txBox="1">
            <a:spLocks noGrp="1"/>
          </p:cNvSpPr>
          <p:nvPr>
            <p:ph type="body" idx="1"/>
          </p:nvPr>
        </p:nvSpPr>
        <p:spPr>
          <a:xfrm>
            <a:off x="5656218" y="1463039"/>
            <a:ext cx="5542387" cy="4300447"/>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dk1"/>
              </a:buClr>
              <a:buSzPts val="2000"/>
              <a:buChar char="•"/>
            </a:pPr>
            <a:r>
              <a:rPr lang="en-GB" sz="2000" dirty="0"/>
              <a:t>We cannot control the internet; Risks will always exist.</a:t>
            </a:r>
          </a:p>
          <a:p>
            <a:pPr marL="228600" indent="-228600">
              <a:spcBef>
                <a:spcPts val="0"/>
              </a:spcBef>
              <a:buSzPts val="2000"/>
            </a:pPr>
            <a:r>
              <a:rPr lang="en-GB" sz="2000" dirty="0"/>
              <a:t>Cyber offending challenges historical theories of crimes.</a:t>
            </a:r>
          </a:p>
          <a:p>
            <a:pPr marL="228600" lvl="0" indent="-228600" algn="l" rtl="0">
              <a:lnSpc>
                <a:spcPct val="90000"/>
              </a:lnSpc>
              <a:spcBef>
                <a:spcPts val="1000"/>
              </a:spcBef>
              <a:spcAft>
                <a:spcPts val="0"/>
              </a:spcAft>
              <a:buClr>
                <a:schemeClr val="dk1"/>
              </a:buClr>
              <a:buSzPts val="2000"/>
              <a:buChar char="•"/>
            </a:pPr>
            <a:r>
              <a:rPr lang="en-GB" sz="2000" dirty="0"/>
              <a:t>As technology improves and moves forward, new ways of applying technology to criminal acts will emerge.</a:t>
            </a:r>
            <a:endParaRPr dirty="0"/>
          </a:p>
          <a:p>
            <a:pPr marL="228600" lvl="0" indent="-228600" algn="l" rtl="0">
              <a:lnSpc>
                <a:spcPct val="90000"/>
              </a:lnSpc>
              <a:spcBef>
                <a:spcPts val="1000"/>
              </a:spcBef>
              <a:spcAft>
                <a:spcPts val="0"/>
              </a:spcAft>
              <a:buClr>
                <a:schemeClr val="dk1"/>
              </a:buClr>
              <a:buSzPts val="2000"/>
              <a:buChar char="•"/>
            </a:pPr>
            <a:r>
              <a:rPr lang="en-GB" sz="2000" dirty="0"/>
              <a:t>Cybercrime is international, crossing jurisdictions and boundaries where actions may no longer be a crime, or may not be a crime priority.</a:t>
            </a:r>
            <a:endParaRPr dirty="0"/>
          </a:p>
          <a:p>
            <a:pPr marL="228600" lvl="0" indent="-228600" algn="l" rtl="0">
              <a:lnSpc>
                <a:spcPct val="90000"/>
              </a:lnSpc>
              <a:spcBef>
                <a:spcPts val="1000"/>
              </a:spcBef>
              <a:spcAft>
                <a:spcPts val="0"/>
              </a:spcAft>
              <a:buClr>
                <a:schemeClr val="dk1"/>
              </a:buClr>
              <a:buSzPts val="2000"/>
              <a:buChar char="•"/>
            </a:pPr>
            <a:r>
              <a:rPr lang="en-GB" sz="2000" dirty="0"/>
              <a:t>When cybercrime does occur, it may often be underreported.</a:t>
            </a:r>
            <a:endParaRPr dirty="0"/>
          </a:p>
          <a:p>
            <a:pPr marL="228600" lvl="0" indent="-228600" algn="l" rtl="0">
              <a:lnSpc>
                <a:spcPct val="90000"/>
              </a:lnSpc>
              <a:spcBef>
                <a:spcPts val="1000"/>
              </a:spcBef>
              <a:spcAft>
                <a:spcPts val="0"/>
              </a:spcAft>
              <a:buClr>
                <a:schemeClr val="dk1"/>
              </a:buClr>
              <a:buSzPts val="2000"/>
              <a:buChar char="•"/>
            </a:pPr>
            <a:r>
              <a:rPr lang="en-GB" sz="2000" dirty="0"/>
              <a:t>The police have limited technical knowledge on cybercrime issues – and there may not be the drive to make this a priority.</a:t>
            </a:r>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03"/>
        <p:cNvGrpSpPr/>
        <p:nvPr/>
      </p:nvGrpSpPr>
      <p:grpSpPr>
        <a:xfrm>
          <a:off x="0" y="0"/>
          <a:ext cx="0" cy="0"/>
          <a:chOff x="0" y="0"/>
          <a:chExt cx="0" cy="0"/>
        </a:xfrm>
      </p:grpSpPr>
      <p:sp>
        <p:nvSpPr>
          <p:cNvPr id="404" name="Google Shape;404;p30"/>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5" name="Google Shape;405;p30"/>
          <p:cNvSpPr txBox="1">
            <a:spLocks noGrp="1"/>
          </p:cNvSpPr>
          <p:nvPr>
            <p:ph type="title"/>
          </p:nvPr>
        </p:nvSpPr>
        <p:spPr>
          <a:xfrm>
            <a:off x="737436" y="1156063"/>
            <a:ext cx="3796306" cy="2690949"/>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90000"/>
              </a:lnSpc>
              <a:spcBef>
                <a:spcPts val="0"/>
              </a:spcBef>
              <a:spcAft>
                <a:spcPts val="0"/>
              </a:spcAft>
              <a:buClr>
                <a:schemeClr val="dk1"/>
              </a:buClr>
              <a:buSzPct val="100000"/>
              <a:buFont typeface="Calibri"/>
              <a:buNone/>
            </a:pPr>
            <a:r>
              <a:rPr lang="en-GB" sz="4800" b="1"/>
              <a:t>Any questions?</a:t>
            </a:r>
            <a:br>
              <a:rPr lang="en-GB" sz="4800"/>
            </a:br>
            <a:br>
              <a:rPr lang="en-GB" sz="4800"/>
            </a:br>
            <a:r>
              <a:rPr lang="en-GB" sz="4800" b="1"/>
              <a:t>Week 6 complete!</a:t>
            </a:r>
            <a:endParaRPr/>
          </a:p>
        </p:txBody>
      </p:sp>
      <p:grpSp>
        <p:nvGrpSpPr>
          <p:cNvPr id="406" name="Google Shape;406;p30"/>
          <p:cNvGrpSpPr/>
          <p:nvPr/>
        </p:nvGrpSpPr>
        <p:grpSpPr>
          <a:xfrm>
            <a:off x="209667" y="4415246"/>
            <a:ext cx="11982332" cy="2087795"/>
            <a:chOff x="143163" y="5763486"/>
            <a:chExt cx="11982332" cy="739555"/>
          </a:xfrm>
        </p:grpSpPr>
        <p:sp>
          <p:nvSpPr>
            <p:cNvPr id="407" name="Google Shape;407;p30"/>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408" name="Google Shape;408;p30"/>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409" name="Google Shape;409;p30"/>
          <p:cNvSpPr/>
          <p:nvPr/>
        </p:nvSpPr>
        <p:spPr>
          <a:xfrm>
            <a:off x="6194718" y="587829"/>
            <a:ext cx="5444288" cy="347350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10" name="Google Shape;410;p30"/>
          <p:cNvSpPr txBox="1">
            <a:spLocks noGrp="1"/>
          </p:cNvSpPr>
          <p:nvPr>
            <p:ph type="body" idx="1"/>
          </p:nvPr>
        </p:nvSpPr>
        <p:spPr>
          <a:xfrm>
            <a:off x="5668813" y="772987"/>
            <a:ext cx="5542387" cy="4300447"/>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800"/>
              <a:buNone/>
            </a:pPr>
            <a:endParaRPr/>
          </a:p>
          <a:p>
            <a:pPr marL="0" lvl="0" indent="0" algn="ctr" rtl="0">
              <a:lnSpc>
                <a:spcPct val="90000"/>
              </a:lnSpc>
              <a:spcBef>
                <a:spcPts val="1000"/>
              </a:spcBef>
              <a:spcAft>
                <a:spcPts val="0"/>
              </a:spcAft>
              <a:buClr>
                <a:schemeClr val="dk1"/>
              </a:buClr>
              <a:buSzPts val="2800"/>
              <a:buNone/>
            </a:pPr>
            <a:r>
              <a:rPr lang="en-GB"/>
              <a:t>Thank you for listening!</a:t>
            </a:r>
            <a:endParaRPr/>
          </a:p>
          <a:p>
            <a:pPr marL="0" lvl="0" indent="0" algn="ctr" rtl="0">
              <a:lnSpc>
                <a:spcPct val="90000"/>
              </a:lnSpc>
              <a:spcBef>
                <a:spcPts val="1000"/>
              </a:spcBef>
              <a:spcAft>
                <a:spcPts val="0"/>
              </a:spcAft>
              <a:buClr>
                <a:schemeClr val="dk1"/>
              </a:buClr>
              <a:buSzPts val="2800"/>
              <a:buNone/>
            </a:pP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35</Slides>
  <Notes>35</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Terrorism and Cybercrime</vt:lpstr>
      <vt:lpstr>Learning Outcomes</vt:lpstr>
      <vt:lpstr>Technology and Cyber Crime: Background</vt:lpstr>
      <vt:lpstr>Technology and Cyber Crime Today</vt:lpstr>
      <vt:lpstr>Internet Usage</vt:lpstr>
      <vt:lpstr>Internet Usage</vt:lpstr>
      <vt:lpstr>Technology as a Communications Medium</vt:lpstr>
      <vt:lpstr>Case Study </vt:lpstr>
      <vt:lpstr>Why is the Internet attractive to cyber criminals?</vt:lpstr>
      <vt:lpstr>Where do the vulnerabilities lie?</vt:lpstr>
      <vt:lpstr>What are Cybercrimes?</vt:lpstr>
      <vt:lpstr>Global growth</vt:lpstr>
      <vt:lpstr>How do Cybercrimes differ from Traditional crimes?</vt:lpstr>
      <vt:lpstr>Types of Cybercrimes – Cyber-enabled Crimes</vt:lpstr>
      <vt:lpstr>Types of Cybercrime - Cyber-Dependant Crime</vt:lpstr>
      <vt:lpstr>Cyber-Dependent Crimes</vt:lpstr>
      <vt:lpstr>“Real” Hacking</vt:lpstr>
      <vt:lpstr>Keyloggers and  Spyware</vt:lpstr>
      <vt:lpstr>Botnets  and  DDoS Attacks</vt:lpstr>
      <vt:lpstr>Anonymous – Julian Assange</vt:lpstr>
      <vt:lpstr>Ransomware</vt:lpstr>
      <vt:lpstr>Ransomware</vt:lpstr>
      <vt:lpstr>Phishing and Spear-Phishing</vt:lpstr>
      <vt:lpstr>How prevalent are these crimes?</vt:lpstr>
      <vt:lpstr>PowerPoint Presentation</vt:lpstr>
      <vt:lpstr>Fraud and Theft</vt:lpstr>
      <vt:lpstr>Fraud – Dating Scams</vt:lpstr>
      <vt:lpstr>Card Not Present (CNP)</vt:lpstr>
      <vt:lpstr>Fraud may be underreported </vt:lpstr>
      <vt:lpstr>Hybrid Crimes</vt:lpstr>
      <vt:lpstr>Hate Crime</vt:lpstr>
      <vt:lpstr>Online Sexual Exploitation</vt:lpstr>
      <vt:lpstr>What are the factors contributing to the challenges faced by law enforcement in keeping pace with evolving trends?</vt:lpstr>
      <vt:lpstr>Conclusions</vt:lpstr>
      <vt:lpstr>Any questions?  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Luke Roach</dc:creator>
  <cp:revision>145</cp:revision>
  <dcterms:created xsi:type="dcterms:W3CDTF">2022-11-11T11:41:21Z</dcterms:created>
  <dcterms:modified xsi:type="dcterms:W3CDTF">2025-11-13T19:42:13Z</dcterms:modified>
</cp:coreProperties>
</file>