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9DEB50-9F67-457C-B0AB-BBE4EC161E5B}" v="109" dt="2020-04-28T17:46:37.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BA63F8-3B18-4CAF-856D-3C458B92D76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CDBF286-7B18-4A5E-8662-C8377A0CCA03}">
      <dgm:prSet/>
      <dgm:spPr/>
      <dgm:t>
        <a:bodyPr/>
        <a:lstStyle/>
        <a:p>
          <a:r>
            <a:rPr lang="en-GB"/>
            <a:t>Requirements within the inter-cultural workplace</a:t>
          </a:r>
          <a:endParaRPr lang="en-US"/>
        </a:p>
      </dgm:t>
    </dgm:pt>
    <dgm:pt modelId="{C3486C64-6139-4D59-8A3E-2DD9BB4A6312}" type="parTrans" cxnId="{4E9FC786-916C-4338-8943-0ACEF7CAE152}">
      <dgm:prSet/>
      <dgm:spPr/>
      <dgm:t>
        <a:bodyPr/>
        <a:lstStyle/>
        <a:p>
          <a:endParaRPr lang="en-US"/>
        </a:p>
      </dgm:t>
    </dgm:pt>
    <dgm:pt modelId="{981B9711-878A-4864-8EF7-82B948843068}" type="sibTrans" cxnId="{4E9FC786-916C-4338-8943-0ACEF7CAE152}">
      <dgm:prSet/>
      <dgm:spPr/>
      <dgm:t>
        <a:bodyPr/>
        <a:lstStyle/>
        <a:p>
          <a:endParaRPr lang="en-US"/>
        </a:p>
      </dgm:t>
    </dgm:pt>
    <dgm:pt modelId="{2E2C59B0-846A-4E4C-834F-0063BBA21059}">
      <dgm:prSet/>
      <dgm:spPr/>
      <dgm:t>
        <a:bodyPr/>
        <a:lstStyle/>
        <a:p>
          <a:r>
            <a:rPr lang="en-GB"/>
            <a:t>Communication </a:t>
          </a:r>
          <a:endParaRPr lang="en-US"/>
        </a:p>
      </dgm:t>
    </dgm:pt>
    <dgm:pt modelId="{88575762-5B2F-4FA8-BFAD-422A4F5E6053}" type="parTrans" cxnId="{09A3C00E-D144-4B28-97C2-89F55F81D601}">
      <dgm:prSet/>
      <dgm:spPr/>
      <dgm:t>
        <a:bodyPr/>
        <a:lstStyle/>
        <a:p>
          <a:endParaRPr lang="en-US"/>
        </a:p>
      </dgm:t>
    </dgm:pt>
    <dgm:pt modelId="{05FA4648-0F69-478C-92D4-DEB62F1347FC}" type="sibTrans" cxnId="{09A3C00E-D144-4B28-97C2-89F55F81D601}">
      <dgm:prSet/>
      <dgm:spPr/>
      <dgm:t>
        <a:bodyPr/>
        <a:lstStyle/>
        <a:p>
          <a:endParaRPr lang="en-US"/>
        </a:p>
      </dgm:t>
    </dgm:pt>
    <dgm:pt modelId="{05EFFA11-1D03-48A4-A13B-34E0F7280798}">
      <dgm:prSet/>
      <dgm:spPr/>
      <dgm:t>
        <a:bodyPr/>
        <a:lstStyle/>
        <a:p>
          <a:r>
            <a:rPr lang="en-GB"/>
            <a:t>Cultural self awareness, values, beliefs, behaviour</a:t>
          </a:r>
          <a:endParaRPr lang="en-US"/>
        </a:p>
      </dgm:t>
    </dgm:pt>
    <dgm:pt modelId="{F58FF248-F808-4B5C-BAEA-8CC8ADAFA646}" type="parTrans" cxnId="{27711BD6-87B2-495A-B828-E19E965420B1}">
      <dgm:prSet/>
      <dgm:spPr/>
      <dgm:t>
        <a:bodyPr/>
        <a:lstStyle/>
        <a:p>
          <a:endParaRPr lang="en-US"/>
        </a:p>
      </dgm:t>
    </dgm:pt>
    <dgm:pt modelId="{C1B830E3-CE67-4CC0-8DC0-8859288407E1}" type="sibTrans" cxnId="{27711BD6-87B2-495A-B828-E19E965420B1}">
      <dgm:prSet/>
      <dgm:spPr/>
      <dgm:t>
        <a:bodyPr/>
        <a:lstStyle/>
        <a:p>
          <a:endParaRPr lang="en-US"/>
        </a:p>
      </dgm:t>
    </dgm:pt>
    <dgm:pt modelId="{97FC2429-40B7-4609-B6AC-60977AF44E00}">
      <dgm:prSet/>
      <dgm:spPr/>
      <dgm:t>
        <a:bodyPr/>
        <a:lstStyle/>
        <a:p>
          <a:r>
            <a:rPr lang="en-GB"/>
            <a:t>Diversity</a:t>
          </a:r>
          <a:endParaRPr lang="en-US"/>
        </a:p>
      </dgm:t>
    </dgm:pt>
    <dgm:pt modelId="{FD4AC982-434E-46B5-BB75-A4C2F26BF942}" type="parTrans" cxnId="{E807D60E-FE7D-4A51-A12B-9AD468DA3371}">
      <dgm:prSet/>
      <dgm:spPr/>
      <dgm:t>
        <a:bodyPr/>
        <a:lstStyle/>
        <a:p>
          <a:endParaRPr lang="en-US"/>
        </a:p>
      </dgm:t>
    </dgm:pt>
    <dgm:pt modelId="{702B7345-94FC-4533-AD97-BB3701D3E97D}" type="sibTrans" cxnId="{E807D60E-FE7D-4A51-A12B-9AD468DA3371}">
      <dgm:prSet/>
      <dgm:spPr/>
      <dgm:t>
        <a:bodyPr/>
        <a:lstStyle/>
        <a:p>
          <a:endParaRPr lang="en-US"/>
        </a:p>
      </dgm:t>
    </dgm:pt>
    <dgm:pt modelId="{4FB75464-BDD6-4BD1-8F61-AC1EACC9C502}">
      <dgm:prSet/>
      <dgm:spPr/>
      <dgm:t>
        <a:bodyPr/>
        <a:lstStyle/>
        <a:p>
          <a:r>
            <a:rPr lang="en-GB"/>
            <a:t>Collaboration</a:t>
          </a:r>
          <a:endParaRPr lang="en-US"/>
        </a:p>
      </dgm:t>
    </dgm:pt>
    <dgm:pt modelId="{6BBE77BC-5AE5-4BFD-AE4A-458A9EEC891B}" type="parTrans" cxnId="{2DE7AF56-08A0-40DC-96AF-968EA46A442B}">
      <dgm:prSet/>
      <dgm:spPr/>
      <dgm:t>
        <a:bodyPr/>
        <a:lstStyle/>
        <a:p>
          <a:endParaRPr lang="en-US"/>
        </a:p>
      </dgm:t>
    </dgm:pt>
    <dgm:pt modelId="{D0B7A403-279F-486F-BFA0-A946E7EFAF9A}" type="sibTrans" cxnId="{2DE7AF56-08A0-40DC-96AF-968EA46A442B}">
      <dgm:prSet/>
      <dgm:spPr/>
      <dgm:t>
        <a:bodyPr/>
        <a:lstStyle/>
        <a:p>
          <a:endParaRPr lang="en-US"/>
        </a:p>
      </dgm:t>
    </dgm:pt>
    <dgm:pt modelId="{290411B1-AFC4-4225-A665-451943F1552F}">
      <dgm:prSet/>
      <dgm:spPr/>
      <dgm:t>
        <a:bodyPr/>
        <a:lstStyle/>
        <a:p>
          <a:r>
            <a:rPr lang="en-GB"/>
            <a:t>Self-concept</a:t>
          </a:r>
          <a:endParaRPr lang="en-US"/>
        </a:p>
      </dgm:t>
    </dgm:pt>
    <dgm:pt modelId="{C94CA8F7-8CE3-425D-9328-3D2D5578D0B0}" type="parTrans" cxnId="{489F22D1-4241-44F2-B7E6-D3DD979A020E}">
      <dgm:prSet/>
      <dgm:spPr/>
      <dgm:t>
        <a:bodyPr/>
        <a:lstStyle/>
        <a:p>
          <a:endParaRPr lang="en-US"/>
        </a:p>
      </dgm:t>
    </dgm:pt>
    <dgm:pt modelId="{C4712785-4917-49D6-B87B-0AA90E19C29D}" type="sibTrans" cxnId="{489F22D1-4241-44F2-B7E6-D3DD979A020E}">
      <dgm:prSet/>
      <dgm:spPr/>
      <dgm:t>
        <a:bodyPr/>
        <a:lstStyle/>
        <a:p>
          <a:endParaRPr lang="en-US"/>
        </a:p>
      </dgm:t>
    </dgm:pt>
    <dgm:pt modelId="{FC52A8B9-05FE-407B-BB4A-225454ABAEBF}">
      <dgm:prSet/>
      <dgm:spPr/>
      <dgm:t>
        <a:bodyPr/>
        <a:lstStyle/>
        <a:p>
          <a:r>
            <a:rPr lang="en-GB"/>
            <a:t>Open mindedness</a:t>
          </a:r>
          <a:endParaRPr lang="en-US"/>
        </a:p>
      </dgm:t>
    </dgm:pt>
    <dgm:pt modelId="{E9CCDD68-4BE5-430F-9CBE-E606F6D9F3A0}" type="parTrans" cxnId="{FB776E38-A6FA-444B-809F-5B6A046990CF}">
      <dgm:prSet/>
      <dgm:spPr/>
      <dgm:t>
        <a:bodyPr/>
        <a:lstStyle/>
        <a:p>
          <a:endParaRPr lang="en-US"/>
        </a:p>
      </dgm:t>
    </dgm:pt>
    <dgm:pt modelId="{B41D1E17-729C-4B87-B614-B64F37DA5923}" type="sibTrans" cxnId="{FB776E38-A6FA-444B-809F-5B6A046990CF}">
      <dgm:prSet/>
      <dgm:spPr/>
      <dgm:t>
        <a:bodyPr/>
        <a:lstStyle/>
        <a:p>
          <a:endParaRPr lang="en-US"/>
        </a:p>
      </dgm:t>
    </dgm:pt>
    <dgm:pt modelId="{14693955-512E-4222-8909-4DDC3C9F01CB}">
      <dgm:prSet/>
      <dgm:spPr/>
      <dgm:t>
        <a:bodyPr/>
        <a:lstStyle/>
        <a:p>
          <a:r>
            <a:rPr lang="en-GB"/>
            <a:t>Non-judgementalism</a:t>
          </a:r>
          <a:endParaRPr lang="en-US"/>
        </a:p>
      </dgm:t>
    </dgm:pt>
    <dgm:pt modelId="{6FF00B12-F44A-458E-B730-52520644F332}" type="parTrans" cxnId="{40D9F8BF-7032-41BA-A4DC-73903109C96C}">
      <dgm:prSet/>
      <dgm:spPr/>
      <dgm:t>
        <a:bodyPr/>
        <a:lstStyle/>
        <a:p>
          <a:endParaRPr lang="en-US"/>
        </a:p>
      </dgm:t>
    </dgm:pt>
    <dgm:pt modelId="{4E3A54DF-7CF3-4C25-9B20-BE9649C0DC62}" type="sibTrans" cxnId="{40D9F8BF-7032-41BA-A4DC-73903109C96C}">
      <dgm:prSet/>
      <dgm:spPr/>
      <dgm:t>
        <a:bodyPr/>
        <a:lstStyle/>
        <a:p>
          <a:endParaRPr lang="en-US"/>
        </a:p>
      </dgm:t>
    </dgm:pt>
    <dgm:pt modelId="{23AAC403-E2DF-4E93-A8C2-B294F6359B2E}">
      <dgm:prSet/>
      <dgm:spPr/>
      <dgm:t>
        <a:bodyPr/>
        <a:lstStyle/>
        <a:p>
          <a:r>
            <a:rPr lang="en-GB"/>
            <a:t>Extrovertedness </a:t>
          </a:r>
          <a:endParaRPr lang="en-US"/>
        </a:p>
      </dgm:t>
    </dgm:pt>
    <dgm:pt modelId="{21F74B8E-249C-4101-81EC-86466A418B6D}" type="parTrans" cxnId="{B3C9C9EA-8CAF-452F-9B6E-607614752CC8}">
      <dgm:prSet/>
      <dgm:spPr/>
      <dgm:t>
        <a:bodyPr/>
        <a:lstStyle/>
        <a:p>
          <a:endParaRPr lang="en-US"/>
        </a:p>
      </dgm:t>
    </dgm:pt>
    <dgm:pt modelId="{DFACEF01-AB27-4D36-9B7C-B661E47BF428}" type="sibTrans" cxnId="{B3C9C9EA-8CAF-452F-9B6E-607614752CC8}">
      <dgm:prSet/>
      <dgm:spPr/>
      <dgm:t>
        <a:bodyPr/>
        <a:lstStyle/>
        <a:p>
          <a:endParaRPr lang="en-US"/>
        </a:p>
      </dgm:t>
    </dgm:pt>
    <dgm:pt modelId="{7C1AD004-84FA-4595-A431-04619C0625F0}">
      <dgm:prSet/>
      <dgm:spPr/>
      <dgm:t>
        <a:bodyPr/>
        <a:lstStyle/>
        <a:p>
          <a:r>
            <a:rPr lang="en-GB"/>
            <a:t>Social relaxation </a:t>
          </a:r>
          <a:endParaRPr lang="en-US"/>
        </a:p>
      </dgm:t>
    </dgm:pt>
    <dgm:pt modelId="{CC61BE0C-A455-4B28-9F89-9A000D0114D3}" type="parTrans" cxnId="{D2F80B77-9627-4BCD-AD54-1CCBA34E62AC}">
      <dgm:prSet/>
      <dgm:spPr/>
      <dgm:t>
        <a:bodyPr/>
        <a:lstStyle/>
        <a:p>
          <a:endParaRPr lang="en-US"/>
        </a:p>
      </dgm:t>
    </dgm:pt>
    <dgm:pt modelId="{8ECEA280-1F05-466E-B06F-226A519F4828}" type="sibTrans" cxnId="{D2F80B77-9627-4BCD-AD54-1CCBA34E62AC}">
      <dgm:prSet/>
      <dgm:spPr/>
      <dgm:t>
        <a:bodyPr/>
        <a:lstStyle/>
        <a:p>
          <a:endParaRPr lang="en-US"/>
        </a:p>
      </dgm:t>
    </dgm:pt>
    <dgm:pt modelId="{06365C50-6C74-472E-937F-50954848442B}">
      <dgm:prSet/>
      <dgm:spPr/>
      <dgm:t>
        <a:bodyPr/>
        <a:lstStyle/>
        <a:p>
          <a:r>
            <a:rPr lang="en-GB"/>
            <a:t>sustainability</a:t>
          </a:r>
          <a:endParaRPr lang="en-US"/>
        </a:p>
      </dgm:t>
    </dgm:pt>
    <dgm:pt modelId="{593C7928-61B3-4943-B824-D8FA1A8BABCA}" type="parTrans" cxnId="{CB1F2184-2B67-4AC6-9570-53EFBD6E0F1E}">
      <dgm:prSet/>
      <dgm:spPr/>
      <dgm:t>
        <a:bodyPr/>
        <a:lstStyle/>
        <a:p>
          <a:endParaRPr lang="en-US"/>
        </a:p>
      </dgm:t>
    </dgm:pt>
    <dgm:pt modelId="{5666AE4B-3A09-42F1-A9C8-CE361AC70C49}" type="sibTrans" cxnId="{CB1F2184-2B67-4AC6-9570-53EFBD6E0F1E}">
      <dgm:prSet/>
      <dgm:spPr/>
      <dgm:t>
        <a:bodyPr/>
        <a:lstStyle/>
        <a:p>
          <a:endParaRPr lang="en-US"/>
        </a:p>
      </dgm:t>
    </dgm:pt>
    <dgm:pt modelId="{4E30A5DD-9CC8-4B23-A170-E60DDCAB6121}" type="pres">
      <dgm:prSet presAssocID="{DFBA63F8-3B18-4CAF-856D-3C458B92D76B}" presName="diagram" presStyleCnt="0">
        <dgm:presLayoutVars>
          <dgm:dir/>
          <dgm:resizeHandles val="exact"/>
        </dgm:presLayoutVars>
      </dgm:prSet>
      <dgm:spPr/>
    </dgm:pt>
    <dgm:pt modelId="{A72240CE-D5F6-46DF-B500-0D7D7618ACE2}" type="pres">
      <dgm:prSet presAssocID="{9CDBF286-7B18-4A5E-8662-C8377A0CCA03}" presName="node" presStyleLbl="node1" presStyleIdx="0" presStyleCnt="11">
        <dgm:presLayoutVars>
          <dgm:bulletEnabled val="1"/>
        </dgm:presLayoutVars>
      </dgm:prSet>
      <dgm:spPr/>
    </dgm:pt>
    <dgm:pt modelId="{03F17B55-7BA1-4576-BB9B-F7F3344E79BD}" type="pres">
      <dgm:prSet presAssocID="{981B9711-878A-4864-8EF7-82B948843068}" presName="sibTrans" presStyleCnt="0"/>
      <dgm:spPr/>
    </dgm:pt>
    <dgm:pt modelId="{7C789FDC-0D0F-4AE6-AACA-2B077AAB5A7D}" type="pres">
      <dgm:prSet presAssocID="{2E2C59B0-846A-4E4C-834F-0063BBA21059}" presName="node" presStyleLbl="node1" presStyleIdx="1" presStyleCnt="11">
        <dgm:presLayoutVars>
          <dgm:bulletEnabled val="1"/>
        </dgm:presLayoutVars>
      </dgm:prSet>
      <dgm:spPr/>
    </dgm:pt>
    <dgm:pt modelId="{5041550C-F3C2-44C7-BE47-8D3580FF384C}" type="pres">
      <dgm:prSet presAssocID="{05FA4648-0F69-478C-92D4-DEB62F1347FC}" presName="sibTrans" presStyleCnt="0"/>
      <dgm:spPr/>
    </dgm:pt>
    <dgm:pt modelId="{9925C8FA-2930-4346-B148-6888BF4F751D}" type="pres">
      <dgm:prSet presAssocID="{05EFFA11-1D03-48A4-A13B-34E0F7280798}" presName="node" presStyleLbl="node1" presStyleIdx="2" presStyleCnt="11">
        <dgm:presLayoutVars>
          <dgm:bulletEnabled val="1"/>
        </dgm:presLayoutVars>
      </dgm:prSet>
      <dgm:spPr/>
    </dgm:pt>
    <dgm:pt modelId="{40DC8D3D-814E-47B4-ACA1-62CE4CD888F3}" type="pres">
      <dgm:prSet presAssocID="{C1B830E3-CE67-4CC0-8DC0-8859288407E1}" presName="sibTrans" presStyleCnt="0"/>
      <dgm:spPr/>
    </dgm:pt>
    <dgm:pt modelId="{6184F97D-3BCF-445A-A7BF-C9B897F11E24}" type="pres">
      <dgm:prSet presAssocID="{97FC2429-40B7-4609-B6AC-60977AF44E00}" presName="node" presStyleLbl="node1" presStyleIdx="3" presStyleCnt="11">
        <dgm:presLayoutVars>
          <dgm:bulletEnabled val="1"/>
        </dgm:presLayoutVars>
      </dgm:prSet>
      <dgm:spPr/>
    </dgm:pt>
    <dgm:pt modelId="{D735DA4C-BB25-40F9-9BA9-AD6208FF64C4}" type="pres">
      <dgm:prSet presAssocID="{702B7345-94FC-4533-AD97-BB3701D3E97D}" presName="sibTrans" presStyleCnt="0"/>
      <dgm:spPr/>
    </dgm:pt>
    <dgm:pt modelId="{72A7C604-E30B-47DE-8E55-863C27D7B661}" type="pres">
      <dgm:prSet presAssocID="{4FB75464-BDD6-4BD1-8F61-AC1EACC9C502}" presName="node" presStyleLbl="node1" presStyleIdx="4" presStyleCnt="11">
        <dgm:presLayoutVars>
          <dgm:bulletEnabled val="1"/>
        </dgm:presLayoutVars>
      </dgm:prSet>
      <dgm:spPr/>
    </dgm:pt>
    <dgm:pt modelId="{7C70E91D-C868-474D-A7F5-ECE3D63ECE2D}" type="pres">
      <dgm:prSet presAssocID="{D0B7A403-279F-486F-BFA0-A946E7EFAF9A}" presName="sibTrans" presStyleCnt="0"/>
      <dgm:spPr/>
    </dgm:pt>
    <dgm:pt modelId="{BB8E75CB-05FB-4015-93B7-F4E92B5534E6}" type="pres">
      <dgm:prSet presAssocID="{290411B1-AFC4-4225-A665-451943F1552F}" presName="node" presStyleLbl="node1" presStyleIdx="5" presStyleCnt="11">
        <dgm:presLayoutVars>
          <dgm:bulletEnabled val="1"/>
        </dgm:presLayoutVars>
      </dgm:prSet>
      <dgm:spPr/>
    </dgm:pt>
    <dgm:pt modelId="{02A42E02-E998-4309-B241-6280C95890DF}" type="pres">
      <dgm:prSet presAssocID="{C4712785-4917-49D6-B87B-0AA90E19C29D}" presName="sibTrans" presStyleCnt="0"/>
      <dgm:spPr/>
    </dgm:pt>
    <dgm:pt modelId="{935C7D23-36B6-48E0-9E68-09FBCDC36BE0}" type="pres">
      <dgm:prSet presAssocID="{FC52A8B9-05FE-407B-BB4A-225454ABAEBF}" presName="node" presStyleLbl="node1" presStyleIdx="6" presStyleCnt="11">
        <dgm:presLayoutVars>
          <dgm:bulletEnabled val="1"/>
        </dgm:presLayoutVars>
      </dgm:prSet>
      <dgm:spPr/>
    </dgm:pt>
    <dgm:pt modelId="{C078C153-9E30-44AB-8729-7ABA025CC62D}" type="pres">
      <dgm:prSet presAssocID="{B41D1E17-729C-4B87-B614-B64F37DA5923}" presName="sibTrans" presStyleCnt="0"/>
      <dgm:spPr/>
    </dgm:pt>
    <dgm:pt modelId="{4108D1A2-54C9-4C9B-BC1F-2A78E99C0AE5}" type="pres">
      <dgm:prSet presAssocID="{14693955-512E-4222-8909-4DDC3C9F01CB}" presName="node" presStyleLbl="node1" presStyleIdx="7" presStyleCnt="11">
        <dgm:presLayoutVars>
          <dgm:bulletEnabled val="1"/>
        </dgm:presLayoutVars>
      </dgm:prSet>
      <dgm:spPr/>
    </dgm:pt>
    <dgm:pt modelId="{A0E86288-0A8B-4C3A-B788-413F284B0ED1}" type="pres">
      <dgm:prSet presAssocID="{4E3A54DF-7CF3-4C25-9B20-BE9649C0DC62}" presName="sibTrans" presStyleCnt="0"/>
      <dgm:spPr/>
    </dgm:pt>
    <dgm:pt modelId="{BF24023B-7341-4784-895C-4FD0E86488EF}" type="pres">
      <dgm:prSet presAssocID="{23AAC403-E2DF-4E93-A8C2-B294F6359B2E}" presName="node" presStyleLbl="node1" presStyleIdx="8" presStyleCnt="11">
        <dgm:presLayoutVars>
          <dgm:bulletEnabled val="1"/>
        </dgm:presLayoutVars>
      </dgm:prSet>
      <dgm:spPr/>
    </dgm:pt>
    <dgm:pt modelId="{BAE573EA-1C40-4DBC-8444-8AF4FF22A543}" type="pres">
      <dgm:prSet presAssocID="{DFACEF01-AB27-4D36-9B7C-B661E47BF428}" presName="sibTrans" presStyleCnt="0"/>
      <dgm:spPr/>
    </dgm:pt>
    <dgm:pt modelId="{37E9C9D0-C839-4B80-926A-B86CBE13A60C}" type="pres">
      <dgm:prSet presAssocID="{7C1AD004-84FA-4595-A431-04619C0625F0}" presName="node" presStyleLbl="node1" presStyleIdx="9" presStyleCnt="11">
        <dgm:presLayoutVars>
          <dgm:bulletEnabled val="1"/>
        </dgm:presLayoutVars>
      </dgm:prSet>
      <dgm:spPr/>
    </dgm:pt>
    <dgm:pt modelId="{AF94761D-D5AD-4EB9-A626-D69A3CB52F7B}" type="pres">
      <dgm:prSet presAssocID="{8ECEA280-1F05-466E-B06F-226A519F4828}" presName="sibTrans" presStyleCnt="0"/>
      <dgm:spPr/>
    </dgm:pt>
    <dgm:pt modelId="{61F0DF43-FB17-4AF4-A0FE-29B6B96D2C0E}" type="pres">
      <dgm:prSet presAssocID="{06365C50-6C74-472E-937F-50954848442B}" presName="node" presStyleLbl="node1" presStyleIdx="10" presStyleCnt="11">
        <dgm:presLayoutVars>
          <dgm:bulletEnabled val="1"/>
        </dgm:presLayoutVars>
      </dgm:prSet>
      <dgm:spPr/>
    </dgm:pt>
  </dgm:ptLst>
  <dgm:cxnLst>
    <dgm:cxn modelId="{D3A10B0A-3DB1-4081-ADF3-36C989F09CA1}" type="presOf" srcId="{7C1AD004-84FA-4595-A431-04619C0625F0}" destId="{37E9C9D0-C839-4B80-926A-B86CBE13A60C}" srcOrd="0" destOrd="0" presId="urn:microsoft.com/office/officeart/2005/8/layout/default"/>
    <dgm:cxn modelId="{33BB740C-1987-400B-BB7A-24F63684076A}" type="presOf" srcId="{4FB75464-BDD6-4BD1-8F61-AC1EACC9C502}" destId="{72A7C604-E30B-47DE-8E55-863C27D7B661}" srcOrd="0" destOrd="0" presId="urn:microsoft.com/office/officeart/2005/8/layout/default"/>
    <dgm:cxn modelId="{09A3C00E-D144-4B28-97C2-89F55F81D601}" srcId="{DFBA63F8-3B18-4CAF-856D-3C458B92D76B}" destId="{2E2C59B0-846A-4E4C-834F-0063BBA21059}" srcOrd="1" destOrd="0" parTransId="{88575762-5B2F-4FA8-BFAD-422A4F5E6053}" sibTransId="{05FA4648-0F69-478C-92D4-DEB62F1347FC}"/>
    <dgm:cxn modelId="{E807D60E-FE7D-4A51-A12B-9AD468DA3371}" srcId="{DFBA63F8-3B18-4CAF-856D-3C458B92D76B}" destId="{97FC2429-40B7-4609-B6AC-60977AF44E00}" srcOrd="3" destOrd="0" parTransId="{FD4AC982-434E-46B5-BB75-A4C2F26BF942}" sibTransId="{702B7345-94FC-4533-AD97-BB3701D3E97D}"/>
    <dgm:cxn modelId="{FB776E38-A6FA-444B-809F-5B6A046990CF}" srcId="{DFBA63F8-3B18-4CAF-856D-3C458B92D76B}" destId="{FC52A8B9-05FE-407B-BB4A-225454ABAEBF}" srcOrd="6" destOrd="0" parTransId="{E9CCDD68-4BE5-430F-9CBE-E606F6D9F3A0}" sibTransId="{B41D1E17-729C-4B87-B614-B64F37DA5923}"/>
    <dgm:cxn modelId="{86D1DF47-F165-4CAB-9E5A-A369DCD10CB6}" type="presOf" srcId="{05EFFA11-1D03-48A4-A13B-34E0F7280798}" destId="{9925C8FA-2930-4346-B148-6888BF4F751D}" srcOrd="0" destOrd="0" presId="urn:microsoft.com/office/officeart/2005/8/layout/default"/>
    <dgm:cxn modelId="{2B23074D-E06A-4E77-81D6-B46E4179F275}" type="presOf" srcId="{97FC2429-40B7-4609-B6AC-60977AF44E00}" destId="{6184F97D-3BCF-445A-A7BF-C9B897F11E24}" srcOrd="0" destOrd="0" presId="urn:microsoft.com/office/officeart/2005/8/layout/default"/>
    <dgm:cxn modelId="{87FBA875-36F4-4CBF-87B0-DF9F419BB47C}" type="presOf" srcId="{06365C50-6C74-472E-937F-50954848442B}" destId="{61F0DF43-FB17-4AF4-A0FE-29B6B96D2C0E}" srcOrd="0" destOrd="0" presId="urn:microsoft.com/office/officeart/2005/8/layout/default"/>
    <dgm:cxn modelId="{2DE7AF56-08A0-40DC-96AF-968EA46A442B}" srcId="{DFBA63F8-3B18-4CAF-856D-3C458B92D76B}" destId="{4FB75464-BDD6-4BD1-8F61-AC1EACC9C502}" srcOrd="4" destOrd="0" parTransId="{6BBE77BC-5AE5-4BFD-AE4A-458A9EEC891B}" sibTransId="{D0B7A403-279F-486F-BFA0-A946E7EFAF9A}"/>
    <dgm:cxn modelId="{D2F80B77-9627-4BCD-AD54-1CCBA34E62AC}" srcId="{DFBA63F8-3B18-4CAF-856D-3C458B92D76B}" destId="{7C1AD004-84FA-4595-A431-04619C0625F0}" srcOrd="9" destOrd="0" parTransId="{CC61BE0C-A455-4B28-9F89-9A000D0114D3}" sibTransId="{8ECEA280-1F05-466E-B06F-226A519F4828}"/>
    <dgm:cxn modelId="{CC723E7B-6C25-4DC5-B035-8957700E5CD7}" type="presOf" srcId="{FC52A8B9-05FE-407B-BB4A-225454ABAEBF}" destId="{935C7D23-36B6-48E0-9E68-09FBCDC36BE0}" srcOrd="0" destOrd="0" presId="urn:microsoft.com/office/officeart/2005/8/layout/default"/>
    <dgm:cxn modelId="{53C8A77E-EDC6-4688-990E-7F3D8CC24992}" type="presOf" srcId="{2E2C59B0-846A-4E4C-834F-0063BBA21059}" destId="{7C789FDC-0D0F-4AE6-AACA-2B077AAB5A7D}" srcOrd="0" destOrd="0" presId="urn:microsoft.com/office/officeart/2005/8/layout/default"/>
    <dgm:cxn modelId="{CB1F2184-2B67-4AC6-9570-53EFBD6E0F1E}" srcId="{DFBA63F8-3B18-4CAF-856D-3C458B92D76B}" destId="{06365C50-6C74-472E-937F-50954848442B}" srcOrd="10" destOrd="0" parTransId="{593C7928-61B3-4943-B824-D8FA1A8BABCA}" sibTransId="{5666AE4B-3A09-42F1-A9C8-CE361AC70C49}"/>
    <dgm:cxn modelId="{4E9FC786-916C-4338-8943-0ACEF7CAE152}" srcId="{DFBA63F8-3B18-4CAF-856D-3C458B92D76B}" destId="{9CDBF286-7B18-4A5E-8662-C8377A0CCA03}" srcOrd="0" destOrd="0" parTransId="{C3486C64-6139-4D59-8A3E-2DD9BB4A6312}" sibTransId="{981B9711-878A-4864-8EF7-82B948843068}"/>
    <dgm:cxn modelId="{6CBD7CAB-F763-4B22-ACBE-F39976C08A47}" type="presOf" srcId="{9CDBF286-7B18-4A5E-8662-C8377A0CCA03}" destId="{A72240CE-D5F6-46DF-B500-0D7D7618ACE2}" srcOrd="0" destOrd="0" presId="urn:microsoft.com/office/officeart/2005/8/layout/default"/>
    <dgm:cxn modelId="{895A7EBD-4371-494D-A284-FE95C9343DD1}" type="presOf" srcId="{14693955-512E-4222-8909-4DDC3C9F01CB}" destId="{4108D1A2-54C9-4C9B-BC1F-2A78E99C0AE5}" srcOrd="0" destOrd="0" presId="urn:microsoft.com/office/officeart/2005/8/layout/default"/>
    <dgm:cxn modelId="{40D9F8BF-7032-41BA-A4DC-73903109C96C}" srcId="{DFBA63F8-3B18-4CAF-856D-3C458B92D76B}" destId="{14693955-512E-4222-8909-4DDC3C9F01CB}" srcOrd="7" destOrd="0" parTransId="{6FF00B12-F44A-458E-B730-52520644F332}" sibTransId="{4E3A54DF-7CF3-4C25-9B20-BE9649C0DC62}"/>
    <dgm:cxn modelId="{489F22D1-4241-44F2-B7E6-D3DD979A020E}" srcId="{DFBA63F8-3B18-4CAF-856D-3C458B92D76B}" destId="{290411B1-AFC4-4225-A665-451943F1552F}" srcOrd="5" destOrd="0" parTransId="{C94CA8F7-8CE3-425D-9328-3D2D5578D0B0}" sibTransId="{C4712785-4917-49D6-B87B-0AA90E19C29D}"/>
    <dgm:cxn modelId="{27711BD6-87B2-495A-B828-E19E965420B1}" srcId="{DFBA63F8-3B18-4CAF-856D-3C458B92D76B}" destId="{05EFFA11-1D03-48A4-A13B-34E0F7280798}" srcOrd="2" destOrd="0" parTransId="{F58FF248-F808-4B5C-BAEA-8CC8ADAFA646}" sibTransId="{C1B830E3-CE67-4CC0-8DC0-8859288407E1}"/>
    <dgm:cxn modelId="{6EA86DEA-099F-4FA8-8E05-B8DA692EA5FF}" type="presOf" srcId="{290411B1-AFC4-4225-A665-451943F1552F}" destId="{BB8E75CB-05FB-4015-93B7-F4E92B5534E6}" srcOrd="0" destOrd="0" presId="urn:microsoft.com/office/officeart/2005/8/layout/default"/>
    <dgm:cxn modelId="{B3C9C9EA-8CAF-452F-9B6E-607614752CC8}" srcId="{DFBA63F8-3B18-4CAF-856D-3C458B92D76B}" destId="{23AAC403-E2DF-4E93-A8C2-B294F6359B2E}" srcOrd="8" destOrd="0" parTransId="{21F74B8E-249C-4101-81EC-86466A418B6D}" sibTransId="{DFACEF01-AB27-4D36-9B7C-B661E47BF428}"/>
    <dgm:cxn modelId="{51D3F3ED-95A3-4C98-95CB-788D8CEDEBBB}" type="presOf" srcId="{DFBA63F8-3B18-4CAF-856D-3C458B92D76B}" destId="{4E30A5DD-9CC8-4B23-A170-E60DDCAB6121}" srcOrd="0" destOrd="0" presId="urn:microsoft.com/office/officeart/2005/8/layout/default"/>
    <dgm:cxn modelId="{41D5EEFE-59D1-4630-9719-95313608E8A9}" type="presOf" srcId="{23AAC403-E2DF-4E93-A8C2-B294F6359B2E}" destId="{BF24023B-7341-4784-895C-4FD0E86488EF}" srcOrd="0" destOrd="0" presId="urn:microsoft.com/office/officeart/2005/8/layout/default"/>
    <dgm:cxn modelId="{9376B70D-A3A3-4993-801A-ADF31B4D02C3}" type="presParOf" srcId="{4E30A5DD-9CC8-4B23-A170-E60DDCAB6121}" destId="{A72240CE-D5F6-46DF-B500-0D7D7618ACE2}" srcOrd="0" destOrd="0" presId="urn:microsoft.com/office/officeart/2005/8/layout/default"/>
    <dgm:cxn modelId="{9AB471D8-1F65-45AD-9A41-421A6460B0CD}" type="presParOf" srcId="{4E30A5DD-9CC8-4B23-A170-E60DDCAB6121}" destId="{03F17B55-7BA1-4576-BB9B-F7F3344E79BD}" srcOrd="1" destOrd="0" presId="urn:microsoft.com/office/officeart/2005/8/layout/default"/>
    <dgm:cxn modelId="{2AA44B76-2120-4E79-9D96-EC3B83525870}" type="presParOf" srcId="{4E30A5DD-9CC8-4B23-A170-E60DDCAB6121}" destId="{7C789FDC-0D0F-4AE6-AACA-2B077AAB5A7D}" srcOrd="2" destOrd="0" presId="urn:microsoft.com/office/officeart/2005/8/layout/default"/>
    <dgm:cxn modelId="{6A24AECC-0738-47AB-8709-12C432DCD7DC}" type="presParOf" srcId="{4E30A5DD-9CC8-4B23-A170-E60DDCAB6121}" destId="{5041550C-F3C2-44C7-BE47-8D3580FF384C}" srcOrd="3" destOrd="0" presId="urn:microsoft.com/office/officeart/2005/8/layout/default"/>
    <dgm:cxn modelId="{1A10A668-9DC4-4B7F-A58E-821D60EC3FAA}" type="presParOf" srcId="{4E30A5DD-9CC8-4B23-A170-E60DDCAB6121}" destId="{9925C8FA-2930-4346-B148-6888BF4F751D}" srcOrd="4" destOrd="0" presId="urn:microsoft.com/office/officeart/2005/8/layout/default"/>
    <dgm:cxn modelId="{39B62AFB-2537-45D5-9ECF-8BB9FF0FFA1F}" type="presParOf" srcId="{4E30A5DD-9CC8-4B23-A170-E60DDCAB6121}" destId="{40DC8D3D-814E-47B4-ACA1-62CE4CD888F3}" srcOrd="5" destOrd="0" presId="urn:microsoft.com/office/officeart/2005/8/layout/default"/>
    <dgm:cxn modelId="{B1CE9376-A8A5-4E6F-934C-205D41B0F9CF}" type="presParOf" srcId="{4E30A5DD-9CC8-4B23-A170-E60DDCAB6121}" destId="{6184F97D-3BCF-445A-A7BF-C9B897F11E24}" srcOrd="6" destOrd="0" presId="urn:microsoft.com/office/officeart/2005/8/layout/default"/>
    <dgm:cxn modelId="{38856E36-9E95-4C71-8740-A670DFF6CE69}" type="presParOf" srcId="{4E30A5DD-9CC8-4B23-A170-E60DDCAB6121}" destId="{D735DA4C-BB25-40F9-9BA9-AD6208FF64C4}" srcOrd="7" destOrd="0" presId="urn:microsoft.com/office/officeart/2005/8/layout/default"/>
    <dgm:cxn modelId="{F425B052-7352-4649-B0FD-3769E1E59D25}" type="presParOf" srcId="{4E30A5DD-9CC8-4B23-A170-E60DDCAB6121}" destId="{72A7C604-E30B-47DE-8E55-863C27D7B661}" srcOrd="8" destOrd="0" presId="urn:microsoft.com/office/officeart/2005/8/layout/default"/>
    <dgm:cxn modelId="{2AD629B8-4B65-4142-BF11-2FEBD12412C3}" type="presParOf" srcId="{4E30A5DD-9CC8-4B23-A170-E60DDCAB6121}" destId="{7C70E91D-C868-474D-A7F5-ECE3D63ECE2D}" srcOrd="9" destOrd="0" presId="urn:microsoft.com/office/officeart/2005/8/layout/default"/>
    <dgm:cxn modelId="{C4AFDE95-EA2E-486C-90CE-0977872920D4}" type="presParOf" srcId="{4E30A5DD-9CC8-4B23-A170-E60DDCAB6121}" destId="{BB8E75CB-05FB-4015-93B7-F4E92B5534E6}" srcOrd="10" destOrd="0" presId="urn:microsoft.com/office/officeart/2005/8/layout/default"/>
    <dgm:cxn modelId="{AC9F1AE2-E8E5-4481-B155-43AC5F9B967E}" type="presParOf" srcId="{4E30A5DD-9CC8-4B23-A170-E60DDCAB6121}" destId="{02A42E02-E998-4309-B241-6280C95890DF}" srcOrd="11" destOrd="0" presId="urn:microsoft.com/office/officeart/2005/8/layout/default"/>
    <dgm:cxn modelId="{0C16C4BC-08EF-4C32-9D0E-5DBFD114CB7A}" type="presParOf" srcId="{4E30A5DD-9CC8-4B23-A170-E60DDCAB6121}" destId="{935C7D23-36B6-48E0-9E68-09FBCDC36BE0}" srcOrd="12" destOrd="0" presId="urn:microsoft.com/office/officeart/2005/8/layout/default"/>
    <dgm:cxn modelId="{131A7CBC-3C4C-4836-9E1C-CF6E1CE6B201}" type="presParOf" srcId="{4E30A5DD-9CC8-4B23-A170-E60DDCAB6121}" destId="{C078C153-9E30-44AB-8729-7ABA025CC62D}" srcOrd="13" destOrd="0" presId="urn:microsoft.com/office/officeart/2005/8/layout/default"/>
    <dgm:cxn modelId="{D3AEA55D-3A08-4754-8271-3BFDBF7351FB}" type="presParOf" srcId="{4E30A5DD-9CC8-4B23-A170-E60DDCAB6121}" destId="{4108D1A2-54C9-4C9B-BC1F-2A78E99C0AE5}" srcOrd="14" destOrd="0" presId="urn:microsoft.com/office/officeart/2005/8/layout/default"/>
    <dgm:cxn modelId="{8CE70577-D2B0-445A-98D9-97F9F851F3B4}" type="presParOf" srcId="{4E30A5DD-9CC8-4B23-A170-E60DDCAB6121}" destId="{A0E86288-0A8B-4C3A-B788-413F284B0ED1}" srcOrd="15" destOrd="0" presId="urn:microsoft.com/office/officeart/2005/8/layout/default"/>
    <dgm:cxn modelId="{DEEC1CC6-A908-4D83-ABF0-600C3AA4D818}" type="presParOf" srcId="{4E30A5DD-9CC8-4B23-A170-E60DDCAB6121}" destId="{BF24023B-7341-4784-895C-4FD0E86488EF}" srcOrd="16" destOrd="0" presId="urn:microsoft.com/office/officeart/2005/8/layout/default"/>
    <dgm:cxn modelId="{5DCB51F5-4046-4978-8639-812482E4FCB5}" type="presParOf" srcId="{4E30A5DD-9CC8-4B23-A170-E60DDCAB6121}" destId="{BAE573EA-1C40-4DBC-8444-8AF4FF22A543}" srcOrd="17" destOrd="0" presId="urn:microsoft.com/office/officeart/2005/8/layout/default"/>
    <dgm:cxn modelId="{AE3DA864-20D5-43A7-99B7-5A33D918993C}" type="presParOf" srcId="{4E30A5DD-9CC8-4B23-A170-E60DDCAB6121}" destId="{37E9C9D0-C839-4B80-926A-B86CBE13A60C}" srcOrd="18" destOrd="0" presId="urn:microsoft.com/office/officeart/2005/8/layout/default"/>
    <dgm:cxn modelId="{D5923CCE-34C2-4BDF-ABDE-B90A001DEE5D}" type="presParOf" srcId="{4E30A5DD-9CC8-4B23-A170-E60DDCAB6121}" destId="{AF94761D-D5AD-4EB9-A626-D69A3CB52F7B}" srcOrd="19" destOrd="0" presId="urn:microsoft.com/office/officeart/2005/8/layout/default"/>
    <dgm:cxn modelId="{7161A633-5B06-4999-A46E-DF442C6D6512}" type="presParOf" srcId="{4E30A5DD-9CC8-4B23-A170-E60DDCAB6121}" destId="{61F0DF43-FB17-4AF4-A0FE-29B6B96D2C0E}"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74EB33-7E51-4794-B1BF-2B6B2637D9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77C43F5-237F-4776-918C-11BD6241C7B2}">
      <dgm:prSet/>
      <dgm:spPr/>
      <dgm:t>
        <a:bodyPr/>
        <a:lstStyle/>
        <a:p>
          <a:r>
            <a:rPr lang="en-GB"/>
            <a:t>Human Resources Key Skills:</a:t>
          </a:r>
          <a:endParaRPr lang="en-US"/>
        </a:p>
      </dgm:t>
    </dgm:pt>
    <dgm:pt modelId="{44F26BDE-47C3-498D-B47A-AAB645794C3A}" type="parTrans" cxnId="{EC3BEA62-DED8-4283-9553-9CCD04E6BB1D}">
      <dgm:prSet/>
      <dgm:spPr/>
      <dgm:t>
        <a:bodyPr/>
        <a:lstStyle/>
        <a:p>
          <a:endParaRPr lang="en-US"/>
        </a:p>
      </dgm:t>
    </dgm:pt>
    <dgm:pt modelId="{69506BD9-AE47-4CB2-927E-1C5B0BF40D1F}" type="sibTrans" cxnId="{EC3BEA62-DED8-4283-9553-9CCD04E6BB1D}">
      <dgm:prSet/>
      <dgm:spPr/>
      <dgm:t>
        <a:bodyPr/>
        <a:lstStyle/>
        <a:p>
          <a:endParaRPr lang="en-US"/>
        </a:p>
      </dgm:t>
    </dgm:pt>
    <dgm:pt modelId="{C4E3DC2F-BA92-4AC2-B694-A61A0EBB4124}">
      <dgm:prSet/>
      <dgm:spPr/>
      <dgm:t>
        <a:bodyPr/>
        <a:lstStyle/>
        <a:p>
          <a:r>
            <a:rPr lang="en-GB" dirty="0"/>
            <a:t>Communication, reflective listener, ability to manage conflict, trust, treating people equally and fairly, teamwork, collaboration, punctuality, tolerant, versatile, assertiveness, leadership, motivation</a:t>
          </a:r>
          <a:endParaRPr lang="en-US" dirty="0"/>
        </a:p>
      </dgm:t>
    </dgm:pt>
    <dgm:pt modelId="{C8AA9334-0B6E-4FC3-89A3-1DC6F6DCD5D7}" type="parTrans" cxnId="{0AF46990-678D-4C93-95D8-B987320BFBD2}">
      <dgm:prSet/>
      <dgm:spPr/>
      <dgm:t>
        <a:bodyPr/>
        <a:lstStyle/>
        <a:p>
          <a:endParaRPr lang="en-US"/>
        </a:p>
      </dgm:t>
    </dgm:pt>
    <dgm:pt modelId="{E5283705-3537-48CF-941E-F80CDAE3104C}" type="sibTrans" cxnId="{0AF46990-678D-4C93-95D8-B987320BFBD2}">
      <dgm:prSet/>
      <dgm:spPr/>
      <dgm:t>
        <a:bodyPr/>
        <a:lstStyle/>
        <a:p>
          <a:endParaRPr lang="en-US"/>
        </a:p>
      </dgm:t>
    </dgm:pt>
    <dgm:pt modelId="{22AA240C-1456-4542-8A32-75767DC98109}">
      <dgm:prSet/>
      <dgm:spPr/>
      <dgm:t>
        <a:bodyPr/>
        <a:lstStyle/>
        <a:p>
          <a:r>
            <a:rPr lang="en-GB"/>
            <a:t>Writer for Collegis Education Brianna Flavin(2018) wrote “being responsible for making hiring and firing decisions, keeping watch over employee welfare, handling company’s most sensitive information.”</a:t>
          </a:r>
          <a:endParaRPr lang="en-US"/>
        </a:p>
      </dgm:t>
    </dgm:pt>
    <dgm:pt modelId="{B0F30074-2AE9-4BAA-9C41-837BDABC5B9D}" type="parTrans" cxnId="{8733A064-D3FA-4BAE-B9E5-9D239F4B2930}">
      <dgm:prSet/>
      <dgm:spPr/>
      <dgm:t>
        <a:bodyPr/>
        <a:lstStyle/>
        <a:p>
          <a:endParaRPr lang="en-US"/>
        </a:p>
      </dgm:t>
    </dgm:pt>
    <dgm:pt modelId="{A9FBF80D-72CC-4AC9-B769-3E20F572BF70}" type="sibTrans" cxnId="{8733A064-D3FA-4BAE-B9E5-9D239F4B2930}">
      <dgm:prSet/>
      <dgm:spPr/>
      <dgm:t>
        <a:bodyPr/>
        <a:lstStyle/>
        <a:p>
          <a:endParaRPr lang="en-US"/>
        </a:p>
      </dgm:t>
    </dgm:pt>
    <dgm:pt modelId="{CD793986-7505-4687-8964-A3B0A26601BA}" type="pres">
      <dgm:prSet presAssocID="{2574EB33-7E51-4794-B1BF-2B6B2637D98D}" presName="root" presStyleCnt="0">
        <dgm:presLayoutVars>
          <dgm:dir/>
          <dgm:resizeHandles val="exact"/>
        </dgm:presLayoutVars>
      </dgm:prSet>
      <dgm:spPr/>
    </dgm:pt>
    <dgm:pt modelId="{047CA0A4-62F5-4417-B570-52E6D18F2332}" type="pres">
      <dgm:prSet presAssocID="{577C43F5-237F-4776-918C-11BD6241C7B2}" presName="compNode" presStyleCnt="0"/>
      <dgm:spPr/>
    </dgm:pt>
    <dgm:pt modelId="{A4105FDA-E913-495B-BC48-997124A34205}" type="pres">
      <dgm:prSet presAssocID="{577C43F5-237F-4776-918C-11BD6241C7B2}" presName="bgRect" presStyleLbl="bgShp" presStyleIdx="0" presStyleCnt="3"/>
      <dgm:spPr/>
    </dgm:pt>
    <dgm:pt modelId="{BF6EC97B-BF0C-40CB-8D82-AEAECC454916}" type="pres">
      <dgm:prSet presAssocID="{577C43F5-237F-4776-918C-11BD6241C7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FD0FCCFB-FC98-4AEF-8F11-E39998B544A0}" type="pres">
      <dgm:prSet presAssocID="{577C43F5-237F-4776-918C-11BD6241C7B2}" presName="spaceRect" presStyleCnt="0"/>
      <dgm:spPr/>
    </dgm:pt>
    <dgm:pt modelId="{62EC52DC-7810-4517-A976-AAEAACB244DC}" type="pres">
      <dgm:prSet presAssocID="{577C43F5-237F-4776-918C-11BD6241C7B2}" presName="parTx" presStyleLbl="revTx" presStyleIdx="0" presStyleCnt="3">
        <dgm:presLayoutVars>
          <dgm:chMax val="0"/>
          <dgm:chPref val="0"/>
        </dgm:presLayoutVars>
      </dgm:prSet>
      <dgm:spPr/>
    </dgm:pt>
    <dgm:pt modelId="{FA1CE47C-3971-4768-A549-589226E6EBE5}" type="pres">
      <dgm:prSet presAssocID="{69506BD9-AE47-4CB2-927E-1C5B0BF40D1F}" presName="sibTrans" presStyleCnt="0"/>
      <dgm:spPr/>
    </dgm:pt>
    <dgm:pt modelId="{E2EA7565-8DD4-4FF0-B659-E85924D453FE}" type="pres">
      <dgm:prSet presAssocID="{C4E3DC2F-BA92-4AC2-B694-A61A0EBB4124}" presName="compNode" presStyleCnt="0"/>
      <dgm:spPr/>
    </dgm:pt>
    <dgm:pt modelId="{512A8760-0EF2-489D-A8D4-C41CC1C4B0AC}" type="pres">
      <dgm:prSet presAssocID="{C4E3DC2F-BA92-4AC2-B694-A61A0EBB4124}" presName="bgRect" presStyleLbl="bgShp" presStyleIdx="1" presStyleCnt="3"/>
      <dgm:spPr/>
    </dgm:pt>
    <dgm:pt modelId="{64B96490-F85A-4DFA-9E07-78A32E48EDBF}" type="pres">
      <dgm:prSet presAssocID="{C4E3DC2F-BA92-4AC2-B694-A61A0EBB41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9D3D7318-E00F-498C-ACC7-07ABDDB02961}" type="pres">
      <dgm:prSet presAssocID="{C4E3DC2F-BA92-4AC2-B694-A61A0EBB4124}" presName="spaceRect" presStyleCnt="0"/>
      <dgm:spPr/>
    </dgm:pt>
    <dgm:pt modelId="{0549318F-28D3-4D00-BEA5-628380345231}" type="pres">
      <dgm:prSet presAssocID="{C4E3DC2F-BA92-4AC2-B694-A61A0EBB4124}" presName="parTx" presStyleLbl="revTx" presStyleIdx="1" presStyleCnt="3">
        <dgm:presLayoutVars>
          <dgm:chMax val="0"/>
          <dgm:chPref val="0"/>
        </dgm:presLayoutVars>
      </dgm:prSet>
      <dgm:spPr/>
    </dgm:pt>
    <dgm:pt modelId="{E4538C8F-DF58-417B-90DD-9534F140C73B}" type="pres">
      <dgm:prSet presAssocID="{E5283705-3537-48CF-941E-F80CDAE3104C}" presName="sibTrans" presStyleCnt="0"/>
      <dgm:spPr/>
    </dgm:pt>
    <dgm:pt modelId="{4EBFB70C-7682-4B2D-90E3-AC6BD723BC70}" type="pres">
      <dgm:prSet presAssocID="{22AA240C-1456-4542-8A32-75767DC98109}" presName="compNode" presStyleCnt="0"/>
      <dgm:spPr/>
    </dgm:pt>
    <dgm:pt modelId="{D269729D-80A4-48E2-9D3D-25DB9620A772}" type="pres">
      <dgm:prSet presAssocID="{22AA240C-1456-4542-8A32-75767DC98109}" presName="bgRect" presStyleLbl="bgShp" presStyleIdx="2" presStyleCnt="3"/>
      <dgm:spPr/>
    </dgm:pt>
    <dgm:pt modelId="{4AD47374-81C3-480E-8CCE-A42EE6FD711E}" type="pres">
      <dgm:prSet presAssocID="{22AA240C-1456-4542-8A32-75767DC981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A355AE47-26C2-480A-99D8-4C18B70282BD}" type="pres">
      <dgm:prSet presAssocID="{22AA240C-1456-4542-8A32-75767DC98109}" presName="spaceRect" presStyleCnt="0"/>
      <dgm:spPr/>
    </dgm:pt>
    <dgm:pt modelId="{78446BFD-FECF-4B51-9CE8-2204F2D5DBEF}" type="pres">
      <dgm:prSet presAssocID="{22AA240C-1456-4542-8A32-75767DC98109}" presName="parTx" presStyleLbl="revTx" presStyleIdx="2" presStyleCnt="3">
        <dgm:presLayoutVars>
          <dgm:chMax val="0"/>
          <dgm:chPref val="0"/>
        </dgm:presLayoutVars>
      </dgm:prSet>
      <dgm:spPr/>
    </dgm:pt>
  </dgm:ptLst>
  <dgm:cxnLst>
    <dgm:cxn modelId="{AF9BAA60-81F0-4B72-9B2A-943556467B35}" type="presOf" srcId="{C4E3DC2F-BA92-4AC2-B694-A61A0EBB4124}" destId="{0549318F-28D3-4D00-BEA5-628380345231}" srcOrd="0" destOrd="0" presId="urn:microsoft.com/office/officeart/2018/2/layout/IconVerticalSolidList"/>
    <dgm:cxn modelId="{EC3BEA62-DED8-4283-9553-9CCD04E6BB1D}" srcId="{2574EB33-7E51-4794-B1BF-2B6B2637D98D}" destId="{577C43F5-237F-4776-918C-11BD6241C7B2}" srcOrd="0" destOrd="0" parTransId="{44F26BDE-47C3-498D-B47A-AAB645794C3A}" sibTransId="{69506BD9-AE47-4CB2-927E-1C5B0BF40D1F}"/>
    <dgm:cxn modelId="{8733A064-D3FA-4BAE-B9E5-9D239F4B2930}" srcId="{2574EB33-7E51-4794-B1BF-2B6B2637D98D}" destId="{22AA240C-1456-4542-8A32-75767DC98109}" srcOrd="2" destOrd="0" parTransId="{B0F30074-2AE9-4BAA-9C41-837BDABC5B9D}" sibTransId="{A9FBF80D-72CC-4AC9-B769-3E20F572BF70}"/>
    <dgm:cxn modelId="{70664E69-6811-439A-AC62-A9FF6D9833A6}" type="presOf" srcId="{2574EB33-7E51-4794-B1BF-2B6B2637D98D}" destId="{CD793986-7505-4687-8964-A3B0A26601BA}" srcOrd="0" destOrd="0" presId="urn:microsoft.com/office/officeart/2018/2/layout/IconVerticalSolidList"/>
    <dgm:cxn modelId="{0AF46990-678D-4C93-95D8-B987320BFBD2}" srcId="{2574EB33-7E51-4794-B1BF-2B6B2637D98D}" destId="{C4E3DC2F-BA92-4AC2-B694-A61A0EBB4124}" srcOrd="1" destOrd="0" parTransId="{C8AA9334-0B6E-4FC3-89A3-1DC6F6DCD5D7}" sibTransId="{E5283705-3537-48CF-941E-F80CDAE3104C}"/>
    <dgm:cxn modelId="{D3A530CA-5FF2-4DFC-94B5-A96C89625A27}" type="presOf" srcId="{577C43F5-237F-4776-918C-11BD6241C7B2}" destId="{62EC52DC-7810-4517-A976-AAEAACB244DC}" srcOrd="0" destOrd="0" presId="urn:microsoft.com/office/officeart/2018/2/layout/IconVerticalSolidList"/>
    <dgm:cxn modelId="{A90796D3-888D-4177-A573-F1A8F93674B4}" type="presOf" srcId="{22AA240C-1456-4542-8A32-75767DC98109}" destId="{78446BFD-FECF-4B51-9CE8-2204F2D5DBEF}" srcOrd="0" destOrd="0" presId="urn:microsoft.com/office/officeart/2018/2/layout/IconVerticalSolidList"/>
    <dgm:cxn modelId="{7FE69040-3D9B-4ED4-BBB1-C3D236BF2548}" type="presParOf" srcId="{CD793986-7505-4687-8964-A3B0A26601BA}" destId="{047CA0A4-62F5-4417-B570-52E6D18F2332}" srcOrd="0" destOrd="0" presId="urn:microsoft.com/office/officeart/2018/2/layout/IconVerticalSolidList"/>
    <dgm:cxn modelId="{F466168F-87C1-43D7-B991-C9779F812B00}" type="presParOf" srcId="{047CA0A4-62F5-4417-B570-52E6D18F2332}" destId="{A4105FDA-E913-495B-BC48-997124A34205}" srcOrd="0" destOrd="0" presId="urn:microsoft.com/office/officeart/2018/2/layout/IconVerticalSolidList"/>
    <dgm:cxn modelId="{306AD532-3583-4DE8-B874-59DF7584E82C}" type="presParOf" srcId="{047CA0A4-62F5-4417-B570-52E6D18F2332}" destId="{BF6EC97B-BF0C-40CB-8D82-AEAECC454916}" srcOrd="1" destOrd="0" presId="urn:microsoft.com/office/officeart/2018/2/layout/IconVerticalSolidList"/>
    <dgm:cxn modelId="{CE6AEA8A-E5EC-4765-9D90-30F6FDC477C9}" type="presParOf" srcId="{047CA0A4-62F5-4417-B570-52E6D18F2332}" destId="{FD0FCCFB-FC98-4AEF-8F11-E39998B544A0}" srcOrd="2" destOrd="0" presId="urn:microsoft.com/office/officeart/2018/2/layout/IconVerticalSolidList"/>
    <dgm:cxn modelId="{6B3F144B-4B44-4999-A27B-5F936B91DC96}" type="presParOf" srcId="{047CA0A4-62F5-4417-B570-52E6D18F2332}" destId="{62EC52DC-7810-4517-A976-AAEAACB244DC}" srcOrd="3" destOrd="0" presId="urn:microsoft.com/office/officeart/2018/2/layout/IconVerticalSolidList"/>
    <dgm:cxn modelId="{840AED7C-DB58-48BA-940F-1D4C9BE7754A}" type="presParOf" srcId="{CD793986-7505-4687-8964-A3B0A26601BA}" destId="{FA1CE47C-3971-4768-A549-589226E6EBE5}" srcOrd="1" destOrd="0" presId="urn:microsoft.com/office/officeart/2018/2/layout/IconVerticalSolidList"/>
    <dgm:cxn modelId="{415B278E-814F-4CCA-B19F-CFFA24FD4694}" type="presParOf" srcId="{CD793986-7505-4687-8964-A3B0A26601BA}" destId="{E2EA7565-8DD4-4FF0-B659-E85924D453FE}" srcOrd="2" destOrd="0" presId="urn:microsoft.com/office/officeart/2018/2/layout/IconVerticalSolidList"/>
    <dgm:cxn modelId="{27F8A3B4-4DE5-417B-948D-51D4E02A04C7}" type="presParOf" srcId="{E2EA7565-8DD4-4FF0-B659-E85924D453FE}" destId="{512A8760-0EF2-489D-A8D4-C41CC1C4B0AC}" srcOrd="0" destOrd="0" presId="urn:microsoft.com/office/officeart/2018/2/layout/IconVerticalSolidList"/>
    <dgm:cxn modelId="{AEC01B73-5D27-4B2A-B03E-3A3D8DE5F4D0}" type="presParOf" srcId="{E2EA7565-8DD4-4FF0-B659-E85924D453FE}" destId="{64B96490-F85A-4DFA-9E07-78A32E48EDBF}" srcOrd="1" destOrd="0" presId="urn:microsoft.com/office/officeart/2018/2/layout/IconVerticalSolidList"/>
    <dgm:cxn modelId="{DCF33939-28E1-46BA-817D-2A521CFD5BE6}" type="presParOf" srcId="{E2EA7565-8DD4-4FF0-B659-E85924D453FE}" destId="{9D3D7318-E00F-498C-ACC7-07ABDDB02961}" srcOrd="2" destOrd="0" presId="urn:microsoft.com/office/officeart/2018/2/layout/IconVerticalSolidList"/>
    <dgm:cxn modelId="{BE170B93-6B90-4EC4-9EE6-F30F71EE335D}" type="presParOf" srcId="{E2EA7565-8DD4-4FF0-B659-E85924D453FE}" destId="{0549318F-28D3-4D00-BEA5-628380345231}" srcOrd="3" destOrd="0" presId="urn:microsoft.com/office/officeart/2018/2/layout/IconVerticalSolidList"/>
    <dgm:cxn modelId="{39429D53-4B3D-4847-B72A-10597AB5D77A}" type="presParOf" srcId="{CD793986-7505-4687-8964-A3B0A26601BA}" destId="{E4538C8F-DF58-417B-90DD-9534F140C73B}" srcOrd="3" destOrd="0" presId="urn:microsoft.com/office/officeart/2018/2/layout/IconVerticalSolidList"/>
    <dgm:cxn modelId="{42654270-1FE5-4213-89AA-31CA679492EC}" type="presParOf" srcId="{CD793986-7505-4687-8964-A3B0A26601BA}" destId="{4EBFB70C-7682-4B2D-90E3-AC6BD723BC70}" srcOrd="4" destOrd="0" presId="urn:microsoft.com/office/officeart/2018/2/layout/IconVerticalSolidList"/>
    <dgm:cxn modelId="{7BBD5D97-8523-4241-A8AA-256679185697}" type="presParOf" srcId="{4EBFB70C-7682-4B2D-90E3-AC6BD723BC70}" destId="{D269729D-80A4-48E2-9D3D-25DB9620A772}" srcOrd="0" destOrd="0" presId="urn:microsoft.com/office/officeart/2018/2/layout/IconVerticalSolidList"/>
    <dgm:cxn modelId="{00D40252-1C11-4EEA-A323-30EA63FE23F3}" type="presParOf" srcId="{4EBFB70C-7682-4B2D-90E3-AC6BD723BC70}" destId="{4AD47374-81C3-480E-8CCE-A42EE6FD711E}" srcOrd="1" destOrd="0" presId="urn:microsoft.com/office/officeart/2018/2/layout/IconVerticalSolidList"/>
    <dgm:cxn modelId="{3B0E9C57-B7DF-4240-9929-83BB27894BDF}" type="presParOf" srcId="{4EBFB70C-7682-4B2D-90E3-AC6BD723BC70}" destId="{A355AE47-26C2-480A-99D8-4C18B70282BD}" srcOrd="2" destOrd="0" presId="urn:microsoft.com/office/officeart/2018/2/layout/IconVerticalSolidList"/>
    <dgm:cxn modelId="{B54A08B6-0073-4E5F-A139-7AA0DD0F29EF}" type="presParOf" srcId="{4EBFB70C-7682-4B2D-90E3-AC6BD723BC70}" destId="{78446BFD-FECF-4B51-9CE8-2204F2D5DB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698810-AC2C-4BB2-8ACD-430302EBA8D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244D8EE-39FF-4112-86DA-24BF280AB96E}">
      <dgm:prSet/>
      <dgm:spPr/>
      <dgm:t>
        <a:bodyPr/>
        <a:lstStyle/>
        <a:p>
          <a:r>
            <a:rPr lang="en-GB"/>
            <a:t>Human Resources</a:t>
          </a:r>
          <a:endParaRPr lang="en-US"/>
        </a:p>
      </dgm:t>
    </dgm:pt>
    <dgm:pt modelId="{BF713688-33F8-4CF1-9750-CFCFBF286829}" type="parTrans" cxnId="{5E0DC4AD-D037-4931-AE84-0749E8C747AB}">
      <dgm:prSet/>
      <dgm:spPr/>
      <dgm:t>
        <a:bodyPr/>
        <a:lstStyle/>
        <a:p>
          <a:endParaRPr lang="en-US"/>
        </a:p>
      </dgm:t>
    </dgm:pt>
    <dgm:pt modelId="{87B38830-8B17-4D85-9582-060A9182A546}" type="sibTrans" cxnId="{5E0DC4AD-D037-4931-AE84-0749E8C747AB}">
      <dgm:prSet/>
      <dgm:spPr/>
      <dgm:t>
        <a:bodyPr/>
        <a:lstStyle/>
        <a:p>
          <a:endParaRPr lang="en-US"/>
        </a:p>
      </dgm:t>
    </dgm:pt>
    <dgm:pt modelId="{406D4749-D936-4F82-9A5B-8E92123EEF7E}">
      <dgm:prSet/>
      <dgm:spPr/>
      <dgm:t>
        <a:bodyPr/>
        <a:lstStyle/>
        <a:p>
          <a:r>
            <a:rPr lang="en-GB"/>
            <a:t>Organisation development</a:t>
          </a:r>
          <a:endParaRPr lang="en-US"/>
        </a:p>
      </dgm:t>
    </dgm:pt>
    <dgm:pt modelId="{503987D4-A5C1-4E03-BA30-167879F2F7F7}" type="parTrans" cxnId="{FB544E6A-A740-4392-9F88-EBE557E61971}">
      <dgm:prSet/>
      <dgm:spPr/>
      <dgm:t>
        <a:bodyPr/>
        <a:lstStyle/>
        <a:p>
          <a:endParaRPr lang="en-US"/>
        </a:p>
      </dgm:t>
    </dgm:pt>
    <dgm:pt modelId="{90170B98-6670-4EBE-AF46-61654A2E6EFC}" type="sibTrans" cxnId="{FB544E6A-A740-4392-9F88-EBE557E61971}">
      <dgm:prSet/>
      <dgm:spPr/>
      <dgm:t>
        <a:bodyPr/>
        <a:lstStyle/>
        <a:p>
          <a:endParaRPr lang="en-US"/>
        </a:p>
      </dgm:t>
    </dgm:pt>
    <dgm:pt modelId="{29689B0D-62AC-4C37-BA67-37D803F7F75D}">
      <dgm:prSet/>
      <dgm:spPr/>
      <dgm:t>
        <a:bodyPr/>
        <a:lstStyle/>
        <a:p>
          <a:r>
            <a:rPr lang="en-GB"/>
            <a:t>Performance and reward</a:t>
          </a:r>
          <a:endParaRPr lang="en-US"/>
        </a:p>
      </dgm:t>
    </dgm:pt>
    <dgm:pt modelId="{4F9A712B-A57A-479F-B6B8-11067C363BEC}" type="parTrans" cxnId="{C0F4F184-80BC-4E0B-B8E2-508C65704A73}">
      <dgm:prSet/>
      <dgm:spPr/>
      <dgm:t>
        <a:bodyPr/>
        <a:lstStyle/>
        <a:p>
          <a:endParaRPr lang="en-US"/>
        </a:p>
      </dgm:t>
    </dgm:pt>
    <dgm:pt modelId="{FA948280-D328-4E7B-972F-2D8705C1FD91}" type="sibTrans" cxnId="{C0F4F184-80BC-4E0B-B8E2-508C65704A73}">
      <dgm:prSet/>
      <dgm:spPr/>
      <dgm:t>
        <a:bodyPr/>
        <a:lstStyle/>
        <a:p>
          <a:endParaRPr lang="en-US"/>
        </a:p>
      </dgm:t>
    </dgm:pt>
    <dgm:pt modelId="{39C8497F-3E11-4C81-84E5-F02BF3606C2F}">
      <dgm:prSet/>
      <dgm:spPr/>
      <dgm:t>
        <a:bodyPr/>
        <a:lstStyle/>
        <a:p>
          <a:r>
            <a:rPr lang="en-GB"/>
            <a:t>Recruitment and talent planning</a:t>
          </a:r>
          <a:endParaRPr lang="en-US"/>
        </a:p>
      </dgm:t>
    </dgm:pt>
    <dgm:pt modelId="{A8771A1E-5D00-493B-9A26-0F67574FA537}" type="parTrans" cxnId="{9EA7EA43-4FC1-4937-98B4-B47F88005267}">
      <dgm:prSet/>
      <dgm:spPr/>
      <dgm:t>
        <a:bodyPr/>
        <a:lstStyle/>
        <a:p>
          <a:endParaRPr lang="en-US"/>
        </a:p>
      </dgm:t>
    </dgm:pt>
    <dgm:pt modelId="{1E7B0BD8-64FA-4FED-A71F-028AD83C0E67}" type="sibTrans" cxnId="{9EA7EA43-4FC1-4937-98B4-B47F88005267}">
      <dgm:prSet/>
      <dgm:spPr/>
      <dgm:t>
        <a:bodyPr/>
        <a:lstStyle/>
        <a:p>
          <a:endParaRPr lang="en-US"/>
        </a:p>
      </dgm:t>
    </dgm:pt>
    <dgm:pt modelId="{5FB7B26C-B860-4030-A9C5-6F2EB355E8E6}">
      <dgm:prSet/>
      <dgm:spPr/>
      <dgm:t>
        <a:bodyPr/>
        <a:lstStyle/>
        <a:p>
          <a:r>
            <a:rPr lang="en-GB"/>
            <a:t>Employee engagement</a:t>
          </a:r>
          <a:endParaRPr lang="en-US"/>
        </a:p>
      </dgm:t>
    </dgm:pt>
    <dgm:pt modelId="{7FD6280E-7290-4B48-8684-18AAA71F4302}" type="parTrans" cxnId="{8543B4CF-08B1-4BCA-BAA0-CD20A2C760F8}">
      <dgm:prSet/>
      <dgm:spPr/>
      <dgm:t>
        <a:bodyPr/>
        <a:lstStyle/>
        <a:p>
          <a:endParaRPr lang="en-US"/>
        </a:p>
      </dgm:t>
    </dgm:pt>
    <dgm:pt modelId="{FDE18A1D-EA7F-4229-A8AA-5E86275DF0DF}" type="sibTrans" cxnId="{8543B4CF-08B1-4BCA-BAA0-CD20A2C760F8}">
      <dgm:prSet/>
      <dgm:spPr/>
      <dgm:t>
        <a:bodyPr/>
        <a:lstStyle/>
        <a:p>
          <a:endParaRPr lang="en-US"/>
        </a:p>
      </dgm:t>
    </dgm:pt>
    <dgm:pt modelId="{1B639140-E8FB-4189-9F87-2469515622B4}">
      <dgm:prSet/>
      <dgm:spPr/>
      <dgm:t>
        <a:bodyPr/>
        <a:lstStyle/>
        <a:p>
          <a:r>
            <a:rPr lang="en-GB"/>
            <a:t>Employee relations</a:t>
          </a:r>
          <a:endParaRPr lang="en-US"/>
        </a:p>
      </dgm:t>
    </dgm:pt>
    <dgm:pt modelId="{BC42B5D5-7C44-4273-BDF7-C37E8F0FF12B}" type="parTrans" cxnId="{3504D551-4042-4247-B31E-C8944A40824F}">
      <dgm:prSet/>
      <dgm:spPr/>
      <dgm:t>
        <a:bodyPr/>
        <a:lstStyle/>
        <a:p>
          <a:endParaRPr lang="en-US"/>
        </a:p>
      </dgm:t>
    </dgm:pt>
    <dgm:pt modelId="{9CA5AA20-E7EC-4F85-92C1-F550FE95A0EF}" type="sibTrans" cxnId="{3504D551-4042-4247-B31E-C8944A40824F}">
      <dgm:prSet/>
      <dgm:spPr/>
      <dgm:t>
        <a:bodyPr/>
        <a:lstStyle/>
        <a:p>
          <a:endParaRPr lang="en-US"/>
        </a:p>
      </dgm:t>
    </dgm:pt>
    <dgm:pt modelId="{813152E6-3DB6-4042-9707-E3EFED672DD5}">
      <dgm:prSet/>
      <dgm:spPr/>
      <dgm:t>
        <a:bodyPr/>
        <a:lstStyle/>
        <a:p>
          <a:r>
            <a:rPr lang="en-GB"/>
            <a:t>HR generalist</a:t>
          </a:r>
          <a:endParaRPr lang="en-US"/>
        </a:p>
      </dgm:t>
    </dgm:pt>
    <dgm:pt modelId="{2B5E970B-E905-4273-80A8-614C34481B98}" type="parTrans" cxnId="{D5564760-96D7-4E3D-946A-8B843938161B}">
      <dgm:prSet/>
      <dgm:spPr/>
      <dgm:t>
        <a:bodyPr/>
        <a:lstStyle/>
        <a:p>
          <a:endParaRPr lang="en-US"/>
        </a:p>
      </dgm:t>
    </dgm:pt>
    <dgm:pt modelId="{C9F08EE9-FA43-4AFB-A79B-397705A316E8}" type="sibTrans" cxnId="{D5564760-96D7-4E3D-946A-8B843938161B}">
      <dgm:prSet/>
      <dgm:spPr/>
      <dgm:t>
        <a:bodyPr/>
        <a:lstStyle/>
        <a:p>
          <a:endParaRPr lang="en-US"/>
        </a:p>
      </dgm:t>
    </dgm:pt>
    <dgm:pt modelId="{23F45D48-89F6-4518-AEB8-5C6819AD6DA9}" type="pres">
      <dgm:prSet presAssocID="{E4698810-AC2C-4BB2-8ACD-430302EBA8D4}" presName="diagram" presStyleCnt="0">
        <dgm:presLayoutVars>
          <dgm:dir/>
          <dgm:resizeHandles val="exact"/>
        </dgm:presLayoutVars>
      </dgm:prSet>
      <dgm:spPr/>
    </dgm:pt>
    <dgm:pt modelId="{2C71AA37-FC2D-419A-841B-669F02A159BC}" type="pres">
      <dgm:prSet presAssocID="{4244D8EE-39FF-4112-86DA-24BF280AB96E}" presName="node" presStyleLbl="node1" presStyleIdx="0" presStyleCnt="7">
        <dgm:presLayoutVars>
          <dgm:bulletEnabled val="1"/>
        </dgm:presLayoutVars>
      </dgm:prSet>
      <dgm:spPr/>
    </dgm:pt>
    <dgm:pt modelId="{A9B7155B-B38D-41E3-A111-6D00A31E0571}" type="pres">
      <dgm:prSet presAssocID="{87B38830-8B17-4D85-9582-060A9182A546}" presName="sibTrans" presStyleCnt="0"/>
      <dgm:spPr/>
    </dgm:pt>
    <dgm:pt modelId="{06488440-57DC-4ACB-83E2-F53EB2F2B1F6}" type="pres">
      <dgm:prSet presAssocID="{406D4749-D936-4F82-9A5B-8E92123EEF7E}" presName="node" presStyleLbl="node1" presStyleIdx="1" presStyleCnt="7">
        <dgm:presLayoutVars>
          <dgm:bulletEnabled val="1"/>
        </dgm:presLayoutVars>
      </dgm:prSet>
      <dgm:spPr/>
    </dgm:pt>
    <dgm:pt modelId="{E8F815C1-EBA1-4C98-9412-A032A511D457}" type="pres">
      <dgm:prSet presAssocID="{90170B98-6670-4EBE-AF46-61654A2E6EFC}" presName="sibTrans" presStyleCnt="0"/>
      <dgm:spPr/>
    </dgm:pt>
    <dgm:pt modelId="{8F011F86-8EF3-4497-9C5F-648D40E8CE6A}" type="pres">
      <dgm:prSet presAssocID="{29689B0D-62AC-4C37-BA67-37D803F7F75D}" presName="node" presStyleLbl="node1" presStyleIdx="2" presStyleCnt="7">
        <dgm:presLayoutVars>
          <dgm:bulletEnabled val="1"/>
        </dgm:presLayoutVars>
      </dgm:prSet>
      <dgm:spPr/>
    </dgm:pt>
    <dgm:pt modelId="{2D2C739F-6CBB-45EF-9B3C-9FCE4C6D4FCC}" type="pres">
      <dgm:prSet presAssocID="{FA948280-D328-4E7B-972F-2D8705C1FD91}" presName="sibTrans" presStyleCnt="0"/>
      <dgm:spPr/>
    </dgm:pt>
    <dgm:pt modelId="{AD26DF1D-B9CD-4325-AD7B-053CA30D5B7D}" type="pres">
      <dgm:prSet presAssocID="{39C8497F-3E11-4C81-84E5-F02BF3606C2F}" presName="node" presStyleLbl="node1" presStyleIdx="3" presStyleCnt="7">
        <dgm:presLayoutVars>
          <dgm:bulletEnabled val="1"/>
        </dgm:presLayoutVars>
      </dgm:prSet>
      <dgm:spPr/>
    </dgm:pt>
    <dgm:pt modelId="{F422CA48-3E4A-494F-BF18-3456912A9975}" type="pres">
      <dgm:prSet presAssocID="{1E7B0BD8-64FA-4FED-A71F-028AD83C0E67}" presName="sibTrans" presStyleCnt="0"/>
      <dgm:spPr/>
    </dgm:pt>
    <dgm:pt modelId="{100BC0B3-0E9A-4C08-992D-9077F36649DF}" type="pres">
      <dgm:prSet presAssocID="{5FB7B26C-B860-4030-A9C5-6F2EB355E8E6}" presName="node" presStyleLbl="node1" presStyleIdx="4" presStyleCnt="7">
        <dgm:presLayoutVars>
          <dgm:bulletEnabled val="1"/>
        </dgm:presLayoutVars>
      </dgm:prSet>
      <dgm:spPr/>
    </dgm:pt>
    <dgm:pt modelId="{1BA514BC-04FC-43E9-9CFE-5AAF0016356E}" type="pres">
      <dgm:prSet presAssocID="{FDE18A1D-EA7F-4229-A8AA-5E86275DF0DF}" presName="sibTrans" presStyleCnt="0"/>
      <dgm:spPr/>
    </dgm:pt>
    <dgm:pt modelId="{3A02CC51-E4D5-4F16-A95D-8119553FA8EA}" type="pres">
      <dgm:prSet presAssocID="{1B639140-E8FB-4189-9F87-2469515622B4}" presName="node" presStyleLbl="node1" presStyleIdx="5" presStyleCnt="7">
        <dgm:presLayoutVars>
          <dgm:bulletEnabled val="1"/>
        </dgm:presLayoutVars>
      </dgm:prSet>
      <dgm:spPr/>
    </dgm:pt>
    <dgm:pt modelId="{C626F379-6CBB-4540-818A-5DC8FD692B42}" type="pres">
      <dgm:prSet presAssocID="{9CA5AA20-E7EC-4F85-92C1-F550FE95A0EF}" presName="sibTrans" presStyleCnt="0"/>
      <dgm:spPr/>
    </dgm:pt>
    <dgm:pt modelId="{A8D031BE-D141-49C1-B3D8-436E0AF2A37A}" type="pres">
      <dgm:prSet presAssocID="{813152E6-3DB6-4042-9707-E3EFED672DD5}" presName="node" presStyleLbl="node1" presStyleIdx="6" presStyleCnt="7">
        <dgm:presLayoutVars>
          <dgm:bulletEnabled val="1"/>
        </dgm:presLayoutVars>
      </dgm:prSet>
      <dgm:spPr/>
    </dgm:pt>
  </dgm:ptLst>
  <dgm:cxnLst>
    <dgm:cxn modelId="{FCC0BA03-0B7F-475A-B8B4-9893CDFA4BAB}" type="presOf" srcId="{406D4749-D936-4F82-9A5B-8E92123EEF7E}" destId="{06488440-57DC-4ACB-83E2-F53EB2F2B1F6}" srcOrd="0" destOrd="0" presId="urn:microsoft.com/office/officeart/2005/8/layout/default"/>
    <dgm:cxn modelId="{40170633-5D26-418F-A50C-83CA3ACAA0ED}" type="presOf" srcId="{1B639140-E8FB-4189-9F87-2469515622B4}" destId="{3A02CC51-E4D5-4F16-A95D-8119553FA8EA}" srcOrd="0" destOrd="0" presId="urn:microsoft.com/office/officeart/2005/8/layout/default"/>
    <dgm:cxn modelId="{C8A7BD3D-46C2-441D-8AF6-74952B6E6354}" type="presOf" srcId="{4244D8EE-39FF-4112-86DA-24BF280AB96E}" destId="{2C71AA37-FC2D-419A-841B-669F02A159BC}" srcOrd="0" destOrd="0" presId="urn:microsoft.com/office/officeart/2005/8/layout/default"/>
    <dgm:cxn modelId="{D5564760-96D7-4E3D-946A-8B843938161B}" srcId="{E4698810-AC2C-4BB2-8ACD-430302EBA8D4}" destId="{813152E6-3DB6-4042-9707-E3EFED672DD5}" srcOrd="6" destOrd="0" parTransId="{2B5E970B-E905-4273-80A8-614C34481B98}" sibTransId="{C9F08EE9-FA43-4AFB-A79B-397705A316E8}"/>
    <dgm:cxn modelId="{9EA7EA43-4FC1-4937-98B4-B47F88005267}" srcId="{E4698810-AC2C-4BB2-8ACD-430302EBA8D4}" destId="{39C8497F-3E11-4C81-84E5-F02BF3606C2F}" srcOrd="3" destOrd="0" parTransId="{A8771A1E-5D00-493B-9A26-0F67574FA537}" sibTransId="{1E7B0BD8-64FA-4FED-A71F-028AD83C0E67}"/>
    <dgm:cxn modelId="{BC8F0D48-939B-4447-87A8-03539A5565BA}" type="presOf" srcId="{5FB7B26C-B860-4030-A9C5-6F2EB355E8E6}" destId="{100BC0B3-0E9A-4C08-992D-9077F36649DF}" srcOrd="0" destOrd="0" presId="urn:microsoft.com/office/officeart/2005/8/layout/default"/>
    <dgm:cxn modelId="{12DFB849-8A89-450B-84CB-D7C331B951B0}" type="presOf" srcId="{E4698810-AC2C-4BB2-8ACD-430302EBA8D4}" destId="{23F45D48-89F6-4518-AEB8-5C6819AD6DA9}" srcOrd="0" destOrd="0" presId="urn:microsoft.com/office/officeart/2005/8/layout/default"/>
    <dgm:cxn modelId="{FB544E6A-A740-4392-9F88-EBE557E61971}" srcId="{E4698810-AC2C-4BB2-8ACD-430302EBA8D4}" destId="{406D4749-D936-4F82-9A5B-8E92123EEF7E}" srcOrd="1" destOrd="0" parTransId="{503987D4-A5C1-4E03-BA30-167879F2F7F7}" sibTransId="{90170B98-6670-4EBE-AF46-61654A2E6EFC}"/>
    <dgm:cxn modelId="{241C1770-24B0-46EB-B7B0-E971DE48FDD6}" type="presOf" srcId="{813152E6-3DB6-4042-9707-E3EFED672DD5}" destId="{A8D031BE-D141-49C1-B3D8-436E0AF2A37A}" srcOrd="0" destOrd="0" presId="urn:microsoft.com/office/officeart/2005/8/layout/default"/>
    <dgm:cxn modelId="{3504D551-4042-4247-B31E-C8944A40824F}" srcId="{E4698810-AC2C-4BB2-8ACD-430302EBA8D4}" destId="{1B639140-E8FB-4189-9F87-2469515622B4}" srcOrd="5" destOrd="0" parTransId="{BC42B5D5-7C44-4273-BDF7-C37E8F0FF12B}" sibTransId="{9CA5AA20-E7EC-4F85-92C1-F550FE95A0EF}"/>
    <dgm:cxn modelId="{C0F4F184-80BC-4E0B-B8E2-508C65704A73}" srcId="{E4698810-AC2C-4BB2-8ACD-430302EBA8D4}" destId="{29689B0D-62AC-4C37-BA67-37D803F7F75D}" srcOrd="2" destOrd="0" parTransId="{4F9A712B-A57A-479F-B6B8-11067C363BEC}" sibTransId="{FA948280-D328-4E7B-972F-2D8705C1FD91}"/>
    <dgm:cxn modelId="{5E0DC4AD-D037-4931-AE84-0749E8C747AB}" srcId="{E4698810-AC2C-4BB2-8ACD-430302EBA8D4}" destId="{4244D8EE-39FF-4112-86DA-24BF280AB96E}" srcOrd="0" destOrd="0" parTransId="{BF713688-33F8-4CF1-9750-CFCFBF286829}" sibTransId="{87B38830-8B17-4D85-9582-060A9182A546}"/>
    <dgm:cxn modelId="{F4D1D1B0-B27B-4F89-8CE0-54AB7582B76F}" type="presOf" srcId="{29689B0D-62AC-4C37-BA67-37D803F7F75D}" destId="{8F011F86-8EF3-4497-9C5F-648D40E8CE6A}" srcOrd="0" destOrd="0" presId="urn:microsoft.com/office/officeart/2005/8/layout/default"/>
    <dgm:cxn modelId="{2EECB7C0-91AA-42AB-9A21-4078EE993743}" type="presOf" srcId="{39C8497F-3E11-4C81-84E5-F02BF3606C2F}" destId="{AD26DF1D-B9CD-4325-AD7B-053CA30D5B7D}" srcOrd="0" destOrd="0" presId="urn:microsoft.com/office/officeart/2005/8/layout/default"/>
    <dgm:cxn modelId="{8543B4CF-08B1-4BCA-BAA0-CD20A2C760F8}" srcId="{E4698810-AC2C-4BB2-8ACD-430302EBA8D4}" destId="{5FB7B26C-B860-4030-A9C5-6F2EB355E8E6}" srcOrd="4" destOrd="0" parTransId="{7FD6280E-7290-4B48-8684-18AAA71F4302}" sibTransId="{FDE18A1D-EA7F-4229-A8AA-5E86275DF0DF}"/>
    <dgm:cxn modelId="{9CF4E032-E416-42F9-9A53-2B611FBF1556}" type="presParOf" srcId="{23F45D48-89F6-4518-AEB8-5C6819AD6DA9}" destId="{2C71AA37-FC2D-419A-841B-669F02A159BC}" srcOrd="0" destOrd="0" presId="urn:microsoft.com/office/officeart/2005/8/layout/default"/>
    <dgm:cxn modelId="{1692747E-C200-45D6-B5CB-4BA22D78EC08}" type="presParOf" srcId="{23F45D48-89F6-4518-AEB8-5C6819AD6DA9}" destId="{A9B7155B-B38D-41E3-A111-6D00A31E0571}" srcOrd="1" destOrd="0" presId="urn:microsoft.com/office/officeart/2005/8/layout/default"/>
    <dgm:cxn modelId="{2996B110-A0FA-449D-B041-6B60AB442B96}" type="presParOf" srcId="{23F45D48-89F6-4518-AEB8-5C6819AD6DA9}" destId="{06488440-57DC-4ACB-83E2-F53EB2F2B1F6}" srcOrd="2" destOrd="0" presId="urn:microsoft.com/office/officeart/2005/8/layout/default"/>
    <dgm:cxn modelId="{B286525A-2D4B-4EBE-8E5B-F0F9611D86B6}" type="presParOf" srcId="{23F45D48-89F6-4518-AEB8-5C6819AD6DA9}" destId="{E8F815C1-EBA1-4C98-9412-A032A511D457}" srcOrd="3" destOrd="0" presId="urn:microsoft.com/office/officeart/2005/8/layout/default"/>
    <dgm:cxn modelId="{BDEDC1C4-290F-4513-9ACB-A86FE914F9F0}" type="presParOf" srcId="{23F45D48-89F6-4518-AEB8-5C6819AD6DA9}" destId="{8F011F86-8EF3-4497-9C5F-648D40E8CE6A}" srcOrd="4" destOrd="0" presId="urn:microsoft.com/office/officeart/2005/8/layout/default"/>
    <dgm:cxn modelId="{4F7F4E2F-69A2-4786-8C02-105DF5040C64}" type="presParOf" srcId="{23F45D48-89F6-4518-AEB8-5C6819AD6DA9}" destId="{2D2C739F-6CBB-45EF-9B3C-9FCE4C6D4FCC}" srcOrd="5" destOrd="0" presId="urn:microsoft.com/office/officeart/2005/8/layout/default"/>
    <dgm:cxn modelId="{F6EBD8F5-1EB3-4BA9-AAEB-F04F460CF9BC}" type="presParOf" srcId="{23F45D48-89F6-4518-AEB8-5C6819AD6DA9}" destId="{AD26DF1D-B9CD-4325-AD7B-053CA30D5B7D}" srcOrd="6" destOrd="0" presId="urn:microsoft.com/office/officeart/2005/8/layout/default"/>
    <dgm:cxn modelId="{7891EEAC-C543-4714-8FF9-0E4B372F06D9}" type="presParOf" srcId="{23F45D48-89F6-4518-AEB8-5C6819AD6DA9}" destId="{F422CA48-3E4A-494F-BF18-3456912A9975}" srcOrd="7" destOrd="0" presId="urn:microsoft.com/office/officeart/2005/8/layout/default"/>
    <dgm:cxn modelId="{6423ADD0-33CA-41A6-9680-A36131C8586E}" type="presParOf" srcId="{23F45D48-89F6-4518-AEB8-5C6819AD6DA9}" destId="{100BC0B3-0E9A-4C08-992D-9077F36649DF}" srcOrd="8" destOrd="0" presId="urn:microsoft.com/office/officeart/2005/8/layout/default"/>
    <dgm:cxn modelId="{5F9F0939-3AE6-4AEF-9E38-B58B4597948E}" type="presParOf" srcId="{23F45D48-89F6-4518-AEB8-5C6819AD6DA9}" destId="{1BA514BC-04FC-43E9-9CFE-5AAF0016356E}" srcOrd="9" destOrd="0" presId="urn:microsoft.com/office/officeart/2005/8/layout/default"/>
    <dgm:cxn modelId="{37545A84-D960-4D25-93C0-44888C08B4EF}" type="presParOf" srcId="{23F45D48-89F6-4518-AEB8-5C6819AD6DA9}" destId="{3A02CC51-E4D5-4F16-A95D-8119553FA8EA}" srcOrd="10" destOrd="0" presId="urn:microsoft.com/office/officeart/2005/8/layout/default"/>
    <dgm:cxn modelId="{FCA86003-1E5A-44D7-AC4D-53B40A44D204}" type="presParOf" srcId="{23F45D48-89F6-4518-AEB8-5C6819AD6DA9}" destId="{C626F379-6CBB-4540-818A-5DC8FD692B42}" srcOrd="11" destOrd="0" presId="urn:microsoft.com/office/officeart/2005/8/layout/default"/>
    <dgm:cxn modelId="{B7E7A0D3-24E8-43AB-9A53-638325A9A2E4}" type="presParOf" srcId="{23F45D48-89F6-4518-AEB8-5C6819AD6DA9}" destId="{A8D031BE-D141-49C1-B3D8-436E0AF2A37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C69810-FA61-4D2C-B6F8-A64AA5F82A0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B4EADF8-3DB1-4629-AFD4-9896B0007D52}">
      <dgm:prSet/>
      <dgm:spPr/>
      <dgm:t>
        <a:bodyPr/>
        <a:lstStyle/>
        <a:p>
          <a:r>
            <a:rPr lang="en-GB"/>
            <a:t>Swot and pestel analysis</a:t>
          </a:r>
          <a:endParaRPr lang="en-US"/>
        </a:p>
      </dgm:t>
    </dgm:pt>
    <dgm:pt modelId="{B7C146DF-5AEA-4844-A626-4542C26388C4}" type="parTrans" cxnId="{9D8F8D4C-956F-4409-BD47-946B775D79D2}">
      <dgm:prSet/>
      <dgm:spPr/>
      <dgm:t>
        <a:bodyPr/>
        <a:lstStyle/>
        <a:p>
          <a:endParaRPr lang="en-US"/>
        </a:p>
      </dgm:t>
    </dgm:pt>
    <dgm:pt modelId="{9909B5BD-5D0B-4393-B198-E31981AC8BEB}" type="sibTrans" cxnId="{9D8F8D4C-956F-4409-BD47-946B775D79D2}">
      <dgm:prSet/>
      <dgm:spPr/>
      <dgm:t>
        <a:bodyPr/>
        <a:lstStyle/>
        <a:p>
          <a:endParaRPr lang="en-US"/>
        </a:p>
      </dgm:t>
    </dgm:pt>
    <dgm:pt modelId="{68C7AD42-B8D9-4974-89FE-96A5F76DD65B}">
      <dgm:prSet/>
      <dgm:spPr/>
      <dgm:t>
        <a:bodyPr/>
        <a:lstStyle/>
        <a:p>
          <a:r>
            <a:rPr lang="en-GB"/>
            <a:t>Qualitative and Quantitative research analysis</a:t>
          </a:r>
          <a:endParaRPr lang="en-US"/>
        </a:p>
      </dgm:t>
    </dgm:pt>
    <dgm:pt modelId="{EDCD30AE-2112-4530-BF03-CECC447FA129}" type="parTrans" cxnId="{77EAB201-CE91-4FEA-A493-678E95E5DDB7}">
      <dgm:prSet/>
      <dgm:spPr/>
      <dgm:t>
        <a:bodyPr/>
        <a:lstStyle/>
        <a:p>
          <a:endParaRPr lang="en-US"/>
        </a:p>
      </dgm:t>
    </dgm:pt>
    <dgm:pt modelId="{F61A5CF6-8DA0-4FD7-A859-E40B990793BA}" type="sibTrans" cxnId="{77EAB201-CE91-4FEA-A493-678E95E5DDB7}">
      <dgm:prSet/>
      <dgm:spPr/>
      <dgm:t>
        <a:bodyPr/>
        <a:lstStyle/>
        <a:p>
          <a:endParaRPr lang="en-US"/>
        </a:p>
      </dgm:t>
    </dgm:pt>
    <dgm:pt modelId="{E4592DAA-E4EE-4ABD-9C7A-287950F40C66}">
      <dgm:prSet/>
      <dgm:spPr/>
      <dgm:t>
        <a:bodyPr/>
        <a:lstStyle/>
        <a:p>
          <a:r>
            <a:rPr lang="en-GB"/>
            <a:t>Flexible and Agile</a:t>
          </a:r>
          <a:endParaRPr lang="en-US"/>
        </a:p>
      </dgm:t>
    </dgm:pt>
    <dgm:pt modelId="{2CEBE2B1-85D0-41BB-A925-6C5A3A7CDD50}" type="parTrans" cxnId="{73BB967E-B42D-4657-94DB-9184CDB77D3F}">
      <dgm:prSet/>
      <dgm:spPr/>
      <dgm:t>
        <a:bodyPr/>
        <a:lstStyle/>
        <a:p>
          <a:endParaRPr lang="en-US"/>
        </a:p>
      </dgm:t>
    </dgm:pt>
    <dgm:pt modelId="{D0BF157A-2658-46B3-8114-E2E22E29C40C}" type="sibTrans" cxnId="{73BB967E-B42D-4657-94DB-9184CDB77D3F}">
      <dgm:prSet/>
      <dgm:spPr/>
      <dgm:t>
        <a:bodyPr/>
        <a:lstStyle/>
        <a:p>
          <a:endParaRPr lang="en-US"/>
        </a:p>
      </dgm:t>
    </dgm:pt>
    <dgm:pt modelId="{0FDE49DE-462F-41E7-864D-835388C62448}">
      <dgm:prSet/>
      <dgm:spPr/>
      <dgm:t>
        <a:bodyPr/>
        <a:lstStyle/>
        <a:p>
          <a:r>
            <a:rPr lang="en-GB"/>
            <a:t>Employment contracts</a:t>
          </a:r>
          <a:endParaRPr lang="en-US"/>
        </a:p>
      </dgm:t>
    </dgm:pt>
    <dgm:pt modelId="{D907C861-D398-450C-9685-0080CFCCEF57}" type="parTrans" cxnId="{20A8D6C4-BC1F-4C04-8018-AF960EA32073}">
      <dgm:prSet/>
      <dgm:spPr/>
      <dgm:t>
        <a:bodyPr/>
        <a:lstStyle/>
        <a:p>
          <a:endParaRPr lang="en-US"/>
        </a:p>
      </dgm:t>
    </dgm:pt>
    <dgm:pt modelId="{71BA3D1E-BF78-4509-AED0-735A5248D61A}" type="sibTrans" cxnId="{20A8D6C4-BC1F-4C04-8018-AF960EA32073}">
      <dgm:prSet/>
      <dgm:spPr/>
      <dgm:t>
        <a:bodyPr/>
        <a:lstStyle/>
        <a:p>
          <a:endParaRPr lang="en-US"/>
        </a:p>
      </dgm:t>
    </dgm:pt>
    <dgm:pt modelId="{CFA14C63-88EA-4913-88C6-CB98F47E117F}">
      <dgm:prSet/>
      <dgm:spPr/>
      <dgm:t>
        <a:bodyPr/>
        <a:lstStyle/>
        <a:p>
          <a:r>
            <a:rPr lang="en-GB"/>
            <a:t>Stakeholders</a:t>
          </a:r>
          <a:endParaRPr lang="en-US"/>
        </a:p>
      </dgm:t>
    </dgm:pt>
    <dgm:pt modelId="{65211B47-AD56-4BAD-9C00-7ADB24BCD5CD}" type="parTrans" cxnId="{FCCD8201-7601-4E4B-9D4B-C7F626535EAB}">
      <dgm:prSet/>
      <dgm:spPr/>
      <dgm:t>
        <a:bodyPr/>
        <a:lstStyle/>
        <a:p>
          <a:endParaRPr lang="en-US"/>
        </a:p>
      </dgm:t>
    </dgm:pt>
    <dgm:pt modelId="{FA3A3F06-237B-4AF8-9F91-4E599A0001F4}" type="sibTrans" cxnId="{FCCD8201-7601-4E4B-9D4B-C7F626535EAB}">
      <dgm:prSet/>
      <dgm:spPr/>
      <dgm:t>
        <a:bodyPr/>
        <a:lstStyle/>
        <a:p>
          <a:endParaRPr lang="en-US"/>
        </a:p>
      </dgm:t>
    </dgm:pt>
    <dgm:pt modelId="{872AD8DD-A6F7-47F6-944B-A51E0142BC12}">
      <dgm:prSet/>
      <dgm:spPr/>
      <dgm:t>
        <a:bodyPr/>
        <a:lstStyle/>
        <a:p>
          <a:r>
            <a:rPr lang="en-US" dirty="0"/>
            <a:t>Corporate Social Responsibility</a:t>
          </a:r>
        </a:p>
      </dgm:t>
    </dgm:pt>
    <dgm:pt modelId="{4A6DC364-BEEE-4358-A419-0C2AB298A910}" type="parTrans" cxnId="{643905F2-2AA6-4EAE-8261-93E392ABB07B}">
      <dgm:prSet/>
      <dgm:spPr/>
      <dgm:t>
        <a:bodyPr/>
        <a:lstStyle/>
        <a:p>
          <a:endParaRPr lang="en-US"/>
        </a:p>
      </dgm:t>
    </dgm:pt>
    <dgm:pt modelId="{261D0EFA-96C0-4C93-A83B-A8F9377E70F3}" type="sibTrans" cxnId="{643905F2-2AA6-4EAE-8261-93E392ABB07B}">
      <dgm:prSet/>
      <dgm:spPr/>
      <dgm:t>
        <a:bodyPr/>
        <a:lstStyle/>
        <a:p>
          <a:endParaRPr lang="en-US"/>
        </a:p>
      </dgm:t>
    </dgm:pt>
    <dgm:pt modelId="{BBA2DB52-BA2E-44FF-B328-6AF7F22543BF}" type="pres">
      <dgm:prSet presAssocID="{1DC69810-FA61-4D2C-B6F8-A64AA5F82A0E}" presName="diagram" presStyleCnt="0">
        <dgm:presLayoutVars>
          <dgm:dir/>
          <dgm:resizeHandles val="exact"/>
        </dgm:presLayoutVars>
      </dgm:prSet>
      <dgm:spPr/>
    </dgm:pt>
    <dgm:pt modelId="{0DCABAE2-8244-45A8-AAA0-CC99D90DD684}" type="pres">
      <dgm:prSet presAssocID="{AB4EADF8-3DB1-4629-AFD4-9896B0007D52}" presName="node" presStyleLbl="node1" presStyleIdx="0" presStyleCnt="6">
        <dgm:presLayoutVars>
          <dgm:bulletEnabled val="1"/>
        </dgm:presLayoutVars>
      </dgm:prSet>
      <dgm:spPr/>
    </dgm:pt>
    <dgm:pt modelId="{8C0CDDA6-61D2-4AAD-AAB6-9E2F0FB85BAD}" type="pres">
      <dgm:prSet presAssocID="{9909B5BD-5D0B-4393-B198-E31981AC8BEB}" presName="sibTrans" presStyleCnt="0"/>
      <dgm:spPr/>
    </dgm:pt>
    <dgm:pt modelId="{6465F797-FC71-4B49-8896-9059899881EF}" type="pres">
      <dgm:prSet presAssocID="{68C7AD42-B8D9-4974-89FE-96A5F76DD65B}" presName="node" presStyleLbl="node1" presStyleIdx="1" presStyleCnt="6">
        <dgm:presLayoutVars>
          <dgm:bulletEnabled val="1"/>
        </dgm:presLayoutVars>
      </dgm:prSet>
      <dgm:spPr/>
    </dgm:pt>
    <dgm:pt modelId="{61738B8D-349F-443C-BBBF-73190865EF85}" type="pres">
      <dgm:prSet presAssocID="{F61A5CF6-8DA0-4FD7-A859-E40B990793BA}" presName="sibTrans" presStyleCnt="0"/>
      <dgm:spPr/>
    </dgm:pt>
    <dgm:pt modelId="{FE1BF5EE-E971-4910-AAB9-DAB35FA8831E}" type="pres">
      <dgm:prSet presAssocID="{E4592DAA-E4EE-4ABD-9C7A-287950F40C66}" presName="node" presStyleLbl="node1" presStyleIdx="2" presStyleCnt="6">
        <dgm:presLayoutVars>
          <dgm:bulletEnabled val="1"/>
        </dgm:presLayoutVars>
      </dgm:prSet>
      <dgm:spPr/>
    </dgm:pt>
    <dgm:pt modelId="{56B6FA17-C7C0-49F3-861C-4C57FF37B6F9}" type="pres">
      <dgm:prSet presAssocID="{D0BF157A-2658-46B3-8114-E2E22E29C40C}" presName="sibTrans" presStyleCnt="0"/>
      <dgm:spPr/>
    </dgm:pt>
    <dgm:pt modelId="{B5DEC6F5-7D60-49EC-B70D-4B36838A35E6}" type="pres">
      <dgm:prSet presAssocID="{0FDE49DE-462F-41E7-864D-835388C62448}" presName="node" presStyleLbl="node1" presStyleIdx="3" presStyleCnt="6">
        <dgm:presLayoutVars>
          <dgm:bulletEnabled val="1"/>
        </dgm:presLayoutVars>
      </dgm:prSet>
      <dgm:spPr/>
    </dgm:pt>
    <dgm:pt modelId="{62A89623-0106-44D9-9E36-94506A1B0271}" type="pres">
      <dgm:prSet presAssocID="{71BA3D1E-BF78-4509-AED0-735A5248D61A}" presName="sibTrans" presStyleCnt="0"/>
      <dgm:spPr/>
    </dgm:pt>
    <dgm:pt modelId="{B2E4EA6A-F80F-4112-AE70-4011821143AF}" type="pres">
      <dgm:prSet presAssocID="{CFA14C63-88EA-4913-88C6-CB98F47E117F}" presName="node" presStyleLbl="node1" presStyleIdx="4" presStyleCnt="6">
        <dgm:presLayoutVars>
          <dgm:bulletEnabled val="1"/>
        </dgm:presLayoutVars>
      </dgm:prSet>
      <dgm:spPr/>
    </dgm:pt>
    <dgm:pt modelId="{29BEA5F6-5255-4B15-8836-AD52CFC4D08E}" type="pres">
      <dgm:prSet presAssocID="{FA3A3F06-237B-4AF8-9F91-4E599A0001F4}" presName="sibTrans" presStyleCnt="0"/>
      <dgm:spPr/>
    </dgm:pt>
    <dgm:pt modelId="{4731CD90-8283-4835-8753-21EBAA82F57F}" type="pres">
      <dgm:prSet presAssocID="{872AD8DD-A6F7-47F6-944B-A51E0142BC12}" presName="node" presStyleLbl="node1" presStyleIdx="5" presStyleCnt="6">
        <dgm:presLayoutVars>
          <dgm:bulletEnabled val="1"/>
        </dgm:presLayoutVars>
      </dgm:prSet>
      <dgm:spPr/>
    </dgm:pt>
  </dgm:ptLst>
  <dgm:cxnLst>
    <dgm:cxn modelId="{FCCD8201-7601-4E4B-9D4B-C7F626535EAB}" srcId="{1DC69810-FA61-4D2C-B6F8-A64AA5F82A0E}" destId="{CFA14C63-88EA-4913-88C6-CB98F47E117F}" srcOrd="4" destOrd="0" parTransId="{65211B47-AD56-4BAD-9C00-7ADB24BCD5CD}" sibTransId="{FA3A3F06-237B-4AF8-9F91-4E599A0001F4}"/>
    <dgm:cxn modelId="{B62E9A01-FF9D-4FEC-9776-0B3F8F8AFCA3}" type="presOf" srcId="{0FDE49DE-462F-41E7-864D-835388C62448}" destId="{B5DEC6F5-7D60-49EC-B70D-4B36838A35E6}" srcOrd="0" destOrd="0" presId="urn:microsoft.com/office/officeart/2005/8/layout/default"/>
    <dgm:cxn modelId="{77EAB201-CE91-4FEA-A493-678E95E5DDB7}" srcId="{1DC69810-FA61-4D2C-B6F8-A64AA5F82A0E}" destId="{68C7AD42-B8D9-4974-89FE-96A5F76DD65B}" srcOrd="1" destOrd="0" parTransId="{EDCD30AE-2112-4530-BF03-CECC447FA129}" sibTransId="{F61A5CF6-8DA0-4FD7-A859-E40B990793BA}"/>
    <dgm:cxn modelId="{7AEFB219-3F3C-4231-9ED7-D157DFE00C4C}" type="presOf" srcId="{68C7AD42-B8D9-4974-89FE-96A5F76DD65B}" destId="{6465F797-FC71-4B49-8896-9059899881EF}" srcOrd="0" destOrd="0" presId="urn:microsoft.com/office/officeart/2005/8/layout/default"/>
    <dgm:cxn modelId="{AD3C1128-D5C4-4606-ABE8-E83F2C31C8D3}" type="presOf" srcId="{AB4EADF8-3DB1-4629-AFD4-9896B0007D52}" destId="{0DCABAE2-8244-45A8-AAA0-CC99D90DD684}" srcOrd="0" destOrd="0" presId="urn:microsoft.com/office/officeart/2005/8/layout/default"/>
    <dgm:cxn modelId="{0141FB5C-1695-402A-BD5B-5522286F6888}" type="presOf" srcId="{CFA14C63-88EA-4913-88C6-CB98F47E117F}" destId="{B2E4EA6A-F80F-4112-AE70-4011821143AF}" srcOrd="0" destOrd="0" presId="urn:microsoft.com/office/officeart/2005/8/layout/default"/>
    <dgm:cxn modelId="{CBAFBB60-584C-4AC2-B6C3-0930414CBADC}" type="presOf" srcId="{1DC69810-FA61-4D2C-B6F8-A64AA5F82A0E}" destId="{BBA2DB52-BA2E-44FF-B328-6AF7F22543BF}" srcOrd="0" destOrd="0" presId="urn:microsoft.com/office/officeart/2005/8/layout/default"/>
    <dgm:cxn modelId="{9D8F8D4C-956F-4409-BD47-946B775D79D2}" srcId="{1DC69810-FA61-4D2C-B6F8-A64AA5F82A0E}" destId="{AB4EADF8-3DB1-4629-AFD4-9896B0007D52}" srcOrd="0" destOrd="0" parTransId="{B7C146DF-5AEA-4844-A626-4542C26388C4}" sibTransId="{9909B5BD-5D0B-4393-B198-E31981AC8BEB}"/>
    <dgm:cxn modelId="{73BB967E-B42D-4657-94DB-9184CDB77D3F}" srcId="{1DC69810-FA61-4D2C-B6F8-A64AA5F82A0E}" destId="{E4592DAA-E4EE-4ABD-9C7A-287950F40C66}" srcOrd="2" destOrd="0" parTransId="{2CEBE2B1-85D0-41BB-A925-6C5A3A7CDD50}" sibTransId="{D0BF157A-2658-46B3-8114-E2E22E29C40C}"/>
    <dgm:cxn modelId="{6FB1B492-FB2E-4A1F-BD4E-58BE4AB05349}" type="presOf" srcId="{E4592DAA-E4EE-4ABD-9C7A-287950F40C66}" destId="{FE1BF5EE-E971-4910-AAB9-DAB35FA8831E}" srcOrd="0" destOrd="0" presId="urn:microsoft.com/office/officeart/2005/8/layout/default"/>
    <dgm:cxn modelId="{5770DDAD-ED9C-48BA-AB9C-BD5DF6C4FCF8}" type="presOf" srcId="{872AD8DD-A6F7-47F6-944B-A51E0142BC12}" destId="{4731CD90-8283-4835-8753-21EBAA82F57F}" srcOrd="0" destOrd="0" presId="urn:microsoft.com/office/officeart/2005/8/layout/default"/>
    <dgm:cxn modelId="{20A8D6C4-BC1F-4C04-8018-AF960EA32073}" srcId="{1DC69810-FA61-4D2C-B6F8-A64AA5F82A0E}" destId="{0FDE49DE-462F-41E7-864D-835388C62448}" srcOrd="3" destOrd="0" parTransId="{D907C861-D398-450C-9685-0080CFCCEF57}" sibTransId="{71BA3D1E-BF78-4509-AED0-735A5248D61A}"/>
    <dgm:cxn modelId="{643905F2-2AA6-4EAE-8261-93E392ABB07B}" srcId="{1DC69810-FA61-4D2C-B6F8-A64AA5F82A0E}" destId="{872AD8DD-A6F7-47F6-944B-A51E0142BC12}" srcOrd="5" destOrd="0" parTransId="{4A6DC364-BEEE-4358-A419-0C2AB298A910}" sibTransId="{261D0EFA-96C0-4C93-A83B-A8F9377E70F3}"/>
    <dgm:cxn modelId="{F9674D1E-6161-441E-8007-C5A088A42EC3}" type="presParOf" srcId="{BBA2DB52-BA2E-44FF-B328-6AF7F22543BF}" destId="{0DCABAE2-8244-45A8-AAA0-CC99D90DD684}" srcOrd="0" destOrd="0" presId="urn:microsoft.com/office/officeart/2005/8/layout/default"/>
    <dgm:cxn modelId="{C2601F01-9C28-4257-BE43-0F7EBBB31C21}" type="presParOf" srcId="{BBA2DB52-BA2E-44FF-B328-6AF7F22543BF}" destId="{8C0CDDA6-61D2-4AAD-AAB6-9E2F0FB85BAD}" srcOrd="1" destOrd="0" presId="urn:microsoft.com/office/officeart/2005/8/layout/default"/>
    <dgm:cxn modelId="{16DC6949-2297-4766-8873-E171950E4E56}" type="presParOf" srcId="{BBA2DB52-BA2E-44FF-B328-6AF7F22543BF}" destId="{6465F797-FC71-4B49-8896-9059899881EF}" srcOrd="2" destOrd="0" presId="urn:microsoft.com/office/officeart/2005/8/layout/default"/>
    <dgm:cxn modelId="{4E47FB78-217D-45B2-8530-2DF3512E931C}" type="presParOf" srcId="{BBA2DB52-BA2E-44FF-B328-6AF7F22543BF}" destId="{61738B8D-349F-443C-BBBF-73190865EF85}" srcOrd="3" destOrd="0" presId="urn:microsoft.com/office/officeart/2005/8/layout/default"/>
    <dgm:cxn modelId="{C61BBD2F-E8E6-4715-8CBC-EC73FFF0A481}" type="presParOf" srcId="{BBA2DB52-BA2E-44FF-B328-6AF7F22543BF}" destId="{FE1BF5EE-E971-4910-AAB9-DAB35FA8831E}" srcOrd="4" destOrd="0" presId="urn:microsoft.com/office/officeart/2005/8/layout/default"/>
    <dgm:cxn modelId="{F2D40F5A-3121-4451-962B-C57DBBE30F7A}" type="presParOf" srcId="{BBA2DB52-BA2E-44FF-B328-6AF7F22543BF}" destId="{56B6FA17-C7C0-49F3-861C-4C57FF37B6F9}" srcOrd="5" destOrd="0" presId="urn:microsoft.com/office/officeart/2005/8/layout/default"/>
    <dgm:cxn modelId="{1CFE0170-985F-4760-9B22-76934B36AAAC}" type="presParOf" srcId="{BBA2DB52-BA2E-44FF-B328-6AF7F22543BF}" destId="{B5DEC6F5-7D60-49EC-B70D-4B36838A35E6}" srcOrd="6" destOrd="0" presId="urn:microsoft.com/office/officeart/2005/8/layout/default"/>
    <dgm:cxn modelId="{AAE8CAB4-F260-4EA5-9325-D115997928FA}" type="presParOf" srcId="{BBA2DB52-BA2E-44FF-B328-6AF7F22543BF}" destId="{62A89623-0106-44D9-9E36-94506A1B0271}" srcOrd="7" destOrd="0" presId="urn:microsoft.com/office/officeart/2005/8/layout/default"/>
    <dgm:cxn modelId="{AE064554-7058-4C0E-8228-8CA303963D21}" type="presParOf" srcId="{BBA2DB52-BA2E-44FF-B328-6AF7F22543BF}" destId="{B2E4EA6A-F80F-4112-AE70-4011821143AF}" srcOrd="8" destOrd="0" presId="urn:microsoft.com/office/officeart/2005/8/layout/default"/>
    <dgm:cxn modelId="{A1826776-4A19-4843-BDDB-FE54224440D5}" type="presParOf" srcId="{BBA2DB52-BA2E-44FF-B328-6AF7F22543BF}" destId="{29BEA5F6-5255-4B15-8836-AD52CFC4D08E}" srcOrd="9" destOrd="0" presId="urn:microsoft.com/office/officeart/2005/8/layout/default"/>
    <dgm:cxn modelId="{B2E6EB30-0B63-4CE3-A808-88BF25CC6F22}" type="presParOf" srcId="{BBA2DB52-BA2E-44FF-B328-6AF7F22543BF}" destId="{4731CD90-8283-4835-8753-21EBAA82F57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240CE-D5F6-46DF-B500-0D7D7618ACE2}">
      <dsp:nvSpPr>
        <dsp:cNvPr id="0" name=""/>
        <dsp:cNvSpPr/>
      </dsp:nvSpPr>
      <dsp:spPr>
        <a:xfrm>
          <a:off x="166281" y="3684"/>
          <a:ext cx="1974590" cy="11847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Requirements within the inter-cultural workplace</a:t>
          </a:r>
          <a:endParaRPr lang="en-US" sz="1800" kern="1200"/>
        </a:p>
      </dsp:txBody>
      <dsp:txXfrm>
        <a:off x="166281" y="3684"/>
        <a:ext cx="1974590" cy="1184754"/>
      </dsp:txXfrm>
    </dsp:sp>
    <dsp:sp modelId="{7C789FDC-0D0F-4AE6-AACA-2B077AAB5A7D}">
      <dsp:nvSpPr>
        <dsp:cNvPr id="0" name=""/>
        <dsp:cNvSpPr/>
      </dsp:nvSpPr>
      <dsp:spPr>
        <a:xfrm>
          <a:off x="2338331" y="3684"/>
          <a:ext cx="1974590" cy="1184754"/>
        </a:xfrm>
        <a:prstGeom prst="rect">
          <a:avLst/>
        </a:prstGeom>
        <a:solidFill>
          <a:schemeClr val="accent2">
            <a:hueOff val="-708975"/>
            <a:satOff val="35"/>
            <a:lumOff val="-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Communication </a:t>
          </a:r>
          <a:endParaRPr lang="en-US" sz="1800" kern="1200"/>
        </a:p>
      </dsp:txBody>
      <dsp:txXfrm>
        <a:off x="2338331" y="3684"/>
        <a:ext cx="1974590" cy="1184754"/>
      </dsp:txXfrm>
    </dsp:sp>
    <dsp:sp modelId="{9925C8FA-2930-4346-B148-6888BF4F751D}">
      <dsp:nvSpPr>
        <dsp:cNvPr id="0" name=""/>
        <dsp:cNvSpPr/>
      </dsp:nvSpPr>
      <dsp:spPr>
        <a:xfrm>
          <a:off x="4510380" y="3684"/>
          <a:ext cx="1974590" cy="1184754"/>
        </a:xfrm>
        <a:prstGeom prst="rect">
          <a:avLst/>
        </a:prstGeom>
        <a:solidFill>
          <a:schemeClr val="accent2">
            <a:hueOff val="-1417951"/>
            <a:satOff val="70"/>
            <a:lumOff val="-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Cultural self awareness, values, beliefs, behaviour</a:t>
          </a:r>
          <a:endParaRPr lang="en-US" sz="1800" kern="1200"/>
        </a:p>
      </dsp:txBody>
      <dsp:txXfrm>
        <a:off x="4510380" y="3684"/>
        <a:ext cx="1974590" cy="1184754"/>
      </dsp:txXfrm>
    </dsp:sp>
    <dsp:sp modelId="{6184F97D-3BCF-445A-A7BF-C9B897F11E24}">
      <dsp:nvSpPr>
        <dsp:cNvPr id="0" name=""/>
        <dsp:cNvSpPr/>
      </dsp:nvSpPr>
      <dsp:spPr>
        <a:xfrm>
          <a:off x="166281" y="1385898"/>
          <a:ext cx="1974590" cy="1184754"/>
        </a:xfrm>
        <a:prstGeom prst="rect">
          <a:avLst/>
        </a:prstGeom>
        <a:solidFill>
          <a:schemeClr val="accent2">
            <a:hueOff val="-2126926"/>
            <a:satOff val="105"/>
            <a:lumOff val="-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Diversity</a:t>
          </a:r>
          <a:endParaRPr lang="en-US" sz="1800" kern="1200"/>
        </a:p>
      </dsp:txBody>
      <dsp:txXfrm>
        <a:off x="166281" y="1385898"/>
        <a:ext cx="1974590" cy="1184754"/>
      </dsp:txXfrm>
    </dsp:sp>
    <dsp:sp modelId="{72A7C604-E30B-47DE-8E55-863C27D7B661}">
      <dsp:nvSpPr>
        <dsp:cNvPr id="0" name=""/>
        <dsp:cNvSpPr/>
      </dsp:nvSpPr>
      <dsp:spPr>
        <a:xfrm>
          <a:off x="2338331" y="1385898"/>
          <a:ext cx="1974590" cy="1184754"/>
        </a:xfrm>
        <a:prstGeom prst="rect">
          <a:avLst/>
        </a:prstGeom>
        <a:solidFill>
          <a:schemeClr val="accent2">
            <a:hueOff val="-2835901"/>
            <a:satOff val="14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Collaboration</a:t>
          </a:r>
          <a:endParaRPr lang="en-US" sz="1800" kern="1200"/>
        </a:p>
      </dsp:txBody>
      <dsp:txXfrm>
        <a:off x="2338331" y="1385898"/>
        <a:ext cx="1974590" cy="1184754"/>
      </dsp:txXfrm>
    </dsp:sp>
    <dsp:sp modelId="{BB8E75CB-05FB-4015-93B7-F4E92B5534E6}">
      <dsp:nvSpPr>
        <dsp:cNvPr id="0" name=""/>
        <dsp:cNvSpPr/>
      </dsp:nvSpPr>
      <dsp:spPr>
        <a:xfrm>
          <a:off x="4510380" y="1385898"/>
          <a:ext cx="1974590" cy="1184754"/>
        </a:xfrm>
        <a:prstGeom prst="rect">
          <a:avLst/>
        </a:prstGeom>
        <a:solidFill>
          <a:schemeClr val="accent2">
            <a:hueOff val="-3544877"/>
            <a:satOff val="175"/>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Self-concept</a:t>
          </a:r>
          <a:endParaRPr lang="en-US" sz="1800" kern="1200"/>
        </a:p>
      </dsp:txBody>
      <dsp:txXfrm>
        <a:off x="4510380" y="1385898"/>
        <a:ext cx="1974590" cy="1184754"/>
      </dsp:txXfrm>
    </dsp:sp>
    <dsp:sp modelId="{935C7D23-36B6-48E0-9E68-09FBCDC36BE0}">
      <dsp:nvSpPr>
        <dsp:cNvPr id="0" name=""/>
        <dsp:cNvSpPr/>
      </dsp:nvSpPr>
      <dsp:spPr>
        <a:xfrm>
          <a:off x="166281" y="2768111"/>
          <a:ext cx="1974590" cy="1184754"/>
        </a:xfrm>
        <a:prstGeom prst="rect">
          <a:avLst/>
        </a:prstGeom>
        <a:solidFill>
          <a:schemeClr val="accent2">
            <a:hueOff val="-4253852"/>
            <a:satOff val="210"/>
            <a:lumOff val="-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Open mindedness</a:t>
          </a:r>
          <a:endParaRPr lang="en-US" sz="1800" kern="1200"/>
        </a:p>
      </dsp:txBody>
      <dsp:txXfrm>
        <a:off x="166281" y="2768111"/>
        <a:ext cx="1974590" cy="1184754"/>
      </dsp:txXfrm>
    </dsp:sp>
    <dsp:sp modelId="{4108D1A2-54C9-4C9B-BC1F-2A78E99C0AE5}">
      <dsp:nvSpPr>
        <dsp:cNvPr id="0" name=""/>
        <dsp:cNvSpPr/>
      </dsp:nvSpPr>
      <dsp:spPr>
        <a:xfrm>
          <a:off x="2338331" y="2768111"/>
          <a:ext cx="1974590" cy="1184754"/>
        </a:xfrm>
        <a:prstGeom prst="rect">
          <a:avLst/>
        </a:prstGeom>
        <a:solidFill>
          <a:schemeClr val="accent2">
            <a:hueOff val="-4962827"/>
            <a:satOff val="245"/>
            <a:lumOff val="-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Non-judgementalism</a:t>
          </a:r>
          <a:endParaRPr lang="en-US" sz="1800" kern="1200"/>
        </a:p>
      </dsp:txBody>
      <dsp:txXfrm>
        <a:off x="2338331" y="2768111"/>
        <a:ext cx="1974590" cy="1184754"/>
      </dsp:txXfrm>
    </dsp:sp>
    <dsp:sp modelId="{BF24023B-7341-4784-895C-4FD0E86488EF}">
      <dsp:nvSpPr>
        <dsp:cNvPr id="0" name=""/>
        <dsp:cNvSpPr/>
      </dsp:nvSpPr>
      <dsp:spPr>
        <a:xfrm>
          <a:off x="4510380" y="2768111"/>
          <a:ext cx="1974590" cy="1184754"/>
        </a:xfrm>
        <a:prstGeom prst="rect">
          <a:avLst/>
        </a:prstGeom>
        <a:solidFill>
          <a:schemeClr val="accent2">
            <a:hueOff val="-5671803"/>
            <a:satOff val="28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Extrovertedness </a:t>
          </a:r>
          <a:endParaRPr lang="en-US" sz="1800" kern="1200"/>
        </a:p>
      </dsp:txBody>
      <dsp:txXfrm>
        <a:off x="4510380" y="2768111"/>
        <a:ext cx="1974590" cy="1184754"/>
      </dsp:txXfrm>
    </dsp:sp>
    <dsp:sp modelId="{37E9C9D0-C839-4B80-926A-B86CBE13A60C}">
      <dsp:nvSpPr>
        <dsp:cNvPr id="0" name=""/>
        <dsp:cNvSpPr/>
      </dsp:nvSpPr>
      <dsp:spPr>
        <a:xfrm>
          <a:off x="1252306" y="4150325"/>
          <a:ext cx="1974590" cy="1184754"/>
        </a:xfrm>
        <a:prstGeom prst="rect">
          <a:avLst/>
        </a:prstGeom>
        <a:solidFill>
          <a:schemeClr val="accent2">
            <a:hueOff val="-6380777"/>
            <a:satOff val="315"/>
            <a:lumOff val="-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Social relaxation </a:t>
          </a:r>
          <a:endParaRPr lang="en-US" sz="1800" kern="1200"/>
        </a:p>
      </dsp:txBody>
      <dsp:txXfrm>
        <a:off x="1252306" y="4150325"/>
        <a:ext cx="1974590" cy="1184754"/>
      </dsp:txXfrm>
    </dsp:sp>
    <dsp:sp modelId="{61F0DF43-FB17-4AF4-A0FE-29B6B96D2C0E}">
      <dsp:nvSpPr>
        <dsp:cNvPr id="0" name=""/>
        <dsp:cNvSpPr/>
      </dsp:nvSpPr>
      <dsp:spPr>
        <a:xfrm>
          <a:off x="3424356" y="4150325"/>
          <a:ext cx="1974590" cy="1184754"/>
        </a:xfrm>
        <a:prstGeom prst="rect">
          <a:avLst/>
        </a:prstGeom>
        <a:solidFill>
          <a:schemeClr val="accent2">
            <a:hueOff val="-7089753"/>
            <a:satOff val="35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sustainability</a:t>
          </a:r>
          <a:endParaRPr lang="en-US" sz="1800" kern="1200"/>
        </a:p>
      </dsp:txBody>
      <dsp:txXfrm>
        <a:off x="3424356" y="4150325"/>
        <a:ext cx="1974590" cy="11847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05FDA-E913-495B-BC48-997124A34205}">
      <dsp:nvSpPr>
        <dsp:cNvPr id="0" name=""/>
        <dsp:cNvSpPr/>
      </dsp:nvSpPr>
      <dsp:spPr>
        <a:xfrm>
          <a:off x="0" y="651"/>
          <a:ext cx="6651253" cy="1524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EC97B-BF0C-40CB-8D82-AEAECC454916}">
      <dsp:nvSpPr>
        <dsp:cNvPr id="0" name=""/>
        <dsp:cNvSpPr/>
      </dsp:nvSpPr>
      <dsp:spPr>
        <a:xfrm>
          <a:off x="461309" y="343774"/>
          <a:ext cx="838743" cy="838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EC52DC-7810-4517-A976-AAEAACB244DC}">
      <dsp:nvSpPr>
        <dsp:cNvPr id="0" name=""/>
        <dsp:cNvSpPr/>
      </dsp:nvSpPr>
      <dsp:spPr>
        <a:xfrm>
          <a:off x="1761361" y="651"/>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11200">
            <a:lnSpc>
              <a:spcPct val="90000"/>
            </a:lnSpc>
            <a:spcBef>
              <a:spcPct val="0"/>
            </a:spcBef>
            <a:spcAft>
              <a:spcPct val="35000"/>
            </a:spcAft>
            <a:buNone/>
          </a:pPr>
          <a:r>
            <a:rPr lang="en-GB" sz="1600" kern="1200"/>
            <a:t>Human Resources Key Skills:</a:t>
          </a:r>
          <a:endParaRPr lang="en-US" sz="1600" kern="1200"/>
        </a:p>
      </dsp:txBody>
      <dsp:txXfrm>
        <a:off x="1761361" y="651"/>
        <a:ext cx="4889891" cy="1524988"/>
      </dsp:txXfrm>
    </dsp:sp>
    <dsp:sp modelId="{512A8760-0EF2-489D-A8D4-C41CC1C4B0AC}">
      <dsp:nvSpPr>
        <dsp:cNvPr id="0" name=""/>
        <dsp:cNvSpPr/>
      </dsp:nvSpPr>
      <dsp:spPr>
        <a:xfrm>
          <a:off x="0" y="1906887"/>
          <a:ext cx="6651253" cy="1524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96490-F85A-4DFA-9E07-78A32E48EDBF}">
      <dsp:nvSpPr>
        <dsp:cNvPr id="0" name=""/>
        <dsp:cNvSpPr/>
      </dsp:nvSpPr>
      <dsp:spPr>
        <a:xfrm>
          <a:off x="461309" y="2250010"/>
          <a:ext cx="838743" cy="838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49318F-28D3-4D00-BEA5-628380345231}">
      <dsp:nvSpPr>
        <dsp:cNvPr id="0" name=""/>
        <dsp:cNvSpPr/>
      </dsp:nvSpPr>
      <dsp:spPr>
        <a:xfrm>
          <a:off x="1761361" y="1906887"/>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11200">
            <a:lnSpc>
              <a:spcPct val="90000"/>
            </a:lnSpc>
            <a:spcBef>
              <a:spcPct val="0"/>
            </a:spcBef>
            <a:spcAft>
              <a:spcPct val="35000"/>
            </a:spcAft>
            <a:buNone/>
          </a:pPr>
          <a:r>
            <a:rPr lang="en-GB" sz="1600" kern="1200" dirty="0"/>
            <a:t>Communication, reflective listener, ability to manage conflict, trust, treating people equally and fairly, teamwork, collaboration, punctuality, tolerant, versatile, assertiveness, leadership, motivation</a:t>
          </a:r>
          <a:endParaRPr lang="en-US" sz="1600" kern="1200" dirty="0"/>
        </a:p>
      </dsp:txBody>
      <dsp:txXfrm>
        <a:off x="1761361" y="1906887"/>
        <a:ext cx="4889891" cy="1524988"/>
      </dsp:txXfrm>
    </dsp:sp>
    <dsp:sp modelId="{D269729D-80A4-48E2-9D3D-25DB9620A772}">
      <dsp:nvSpPr>
        <dsp:cNvPr id="0" name=""/>
        <dsp:cNvSpPr/>
      </dsp:nvSpPr>
      <dsp:spPr>
        <a:xfrm>
          <a:off x="0" y="3813123"/>
          <a:ext cx="6651253" cy="1524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D47374-81C3-480E-8CCE-A42EE6FD711E}">
      <dsp:nvSpPr>
        <dsp:cNvPr id="0" name=""/>
        <dsp:cNvSpPr/>
      </dsp:nvSpPr>
      <dsp:spPr>
        <a:xfrm>
          <a:off x="461309" y="4156246"/>
          <a:ext cx="838743" cy="838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446BFD-FECF-4B51-9CE8-2204F2D5DBEF}">
      <dsp:nvSpPr>
        <dsp:cNvPr id="0" name=""/>
        <dsp:cNvSpPr/>
      </dsp:nvSpPr>
      <dsp:spPr>
        <a:xfrm>
          <a:off x="1761361" y="3813123"/>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11200">
            <a:lnSpc>
              <a:spcPct val="90000"/>
            </a:lnSpc>
            <a:spcBef>
              <a:spcPct val="0"/>
            </a:spcBef>
            <a:spcAft>
              <a:spcPct val="35000"/>
            </a:spcAft>
            <a:buNone/>
          </a:pPr>
          <a:r>
            <a:rPr lang="en-GB" sz="1600" kern="1200"/>
            <a:t>Writer for Collegis Education Brianna Flavin(2018) wrote “being responsible for making hiring and firing decisions, keeping watch over employee welfare, handling company’s most sensitive information.”</a:t>
          </a:r>
          <a:endParaRPr lang="en-US" sz="1600" kern="1200"/>
        </a:p>
      </dsp:txBody>
      <dsp:txXfrm>
        <a:off x="1761361" y="3813123"/>
        <a:ext cx="4889891" cy="15249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1AA37-FC2D-419A-841B-669F02A159BC}">
      <dsp:nvSpPr>
        <dsp:cNvPr id="0" name=""/>
        <dsp:cNvSpPr/>
      </dsp:nvSpPr>
      <dsp:spPr>
        <a:xfrm>
          <a:off x="0" y="686618"/>
          <a:ext cx="2100237" cy="126014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Human Resources</a:t>
          </a:r>
          <a:endParaRPr lang="en-US" sz="2200" kern="1200"/>
        </a:p>
      </dsp:txBody>
      <dsp:txXfrm>
        <a:off x="0" y="686618"/>
        <a:ext cx="2100237" cy="1260142"/>
      </dsp:txXfrm>
    </dsp:sp>
    <dsp:sp modelId="{06488440-57DC-4ACB-83E2-F53EB2F2B1F6}">
      <dsp:nvSpPr>
        <dsp:cNvPr id="0" name=""/>
        <dsp:cNvSpPr/>
      </dsp:nvSpPr>
      <dsp:spPr>
        <a:xfrm>
          <a:off x="2310260" y="686618"/>
          <a:ext cx="2100237" cy="1260142"/>
        </a:xfrm>
        <a:prstGeom prst="rect">
          <a:avLst/>
        </a:prstGeom>
        <a:solidFill>
          <a:schemeClr val="accent5">
            <a:hueOff val="-1311315"/>
            <a:satOff val="3539"/>
            <a:lumOff val="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Organisation development</a:t>
          </a:r>
          <a:endParaRPr lang="en-US" sz="2200" kern="1200"/>
        </a:p>
      </dsp:txBody>
      <dsp:txXfrm>
        <a:off x="2310260" y="686618"/>
        <a:ext cx="2100237" cy="1260142"/>
      </dsp:txXfrm>
    </dsp:sp>
    <dsp:sp modelId="{8F011F86-8EF3-4497-9C5F-648D40E8CE6A}">
      <dsp:nvSpPr>
        <dsp:cNvPr id="0" name=""/>
        <dsp:cNvSpPr/>
      </dsp:nvSpPr>
      <dsp:spPr>
        <a:xfrm>
          <a:off x="4620521" y="686618"/>
          <a:ext cx="2100237" cy="1260142"/>
        </a:xfrm>
        <a:prstGeom prst="rect">
          <a:avLst/>
        </a:prstGeom>
        <a:solidFill>
          <a:schemeClr val="accent5">
            <a:hueOff val="-2622630"/>
            <a:satOff val="7079"/>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Performance and reward</a:t>
          </a:r>
          <a:endParaRPr lang="en-US" sz="2200" kern="1200"/>
        </a:p>
      </dsp:txBody>
      <dsp:txXfrm>
        <a:off x="4620521" y="686618"/>
        <a:ext cx="2100237" cy="1260142"/>
      </dsp:txXfrm>
    </dsp:sp>
    <dsp:sp modelId="{AD26DF1D-B9CD-4325-AD7B-053CA30D5B7D}">
      <dsp:nvSpPr>
        <dsp:cNvPr id="0" name=""/>
        <dsp:cNvSpPr/>
      </dsp:nvSpPr>
      <dsp:spPr>
        <a:xfrm>
          <a:off x="0" y="2156784"/>
          <a:ext cx="2100237" cy="1260142"/>
        </a:xfrm>
        <a:prstGeom prst="rect">
          <a:avLst/>
        </a:prstGeom>
        <a:solidFill>
          <a:schemeClr val="accent5">
            <a:hueOff val="-3933945"/>
            <a:satOff val="10618"/>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Recruitment and talent planning</a:t>
          </a:r>
          <a:endParaRPr lang="en-US" sz="2200" kern="1200"/>
        </a:p>
      </dsp:txBody>
      <dsp:txXfrm>
        <a:off x="0" y="2156784"/>
        <a:ext cx="2100237" cy="1260142"/>
      </dsp:txXfrm>
    </dsp:sp>
    <dsp:sp modelId="{100BC0B3-0E9A-4C08-992D-9077F36649DF}">
      <dsp:nvSpPr>
        <dsp:cNvPr id="0" name=""/>
        <dsp:cNvSpPr/>
      </dsp:nvSpPr>
      <dsp:spPr>
        <a:xfrm>
          <a:off x="2310260" y="2156784"/>
          <a:ext cx="2100237" cy="1260142"/>
        </a:xfrm>
        <a:prstGeom prst="rect">
          <a:avLst/>
        </a:prstGeom>
        <a:solidFill>
          <a:schemeClr val="accent5">
            <a:hueOff val="-5245261"/>
            <a:satOff val="14157"/>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Employee engagement</a:t>
          </a:r>
          <a:endParaRPr lang="en-US" sz="2200" kern="1200"/>
        </a:p>
      </dsp:txBody>
      <dsp:txXfrm>
        <a:off x="2310260" y="2156784"/>
        <a:ext cx="2100237" cy="1260142"/>
      </dsp:txXfrm>
    </dsp:sp>
    <dsp:sp modelId="{3A02CC51-E4D5-4F16-A95D-8119553FA8EA}">
      <dsp:nvSpPr>
        <dsp:cNvPr id="0" name=""/>
        <dsp:cNvSpPr/>
      </dsp:nvSpPr>
      <dsp:spPr>
        <a:xfrm>
          <a:off x="4620521" y="2156784"/>
          <a:ext cx="2100237" cy="1260142"/>
        </a:xfrm>
        <a:prstGeom prst="rect">
          <a:avLst/>
        </a:prstGeom>
        <a:solidFill>
          <a:schemeClr val="accent5">
            <a:hueOff val="-6556576"/>
            <a:satOff val="17697"/>
            <a:lumOff val="21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Employee relations</a:t>
          </a:r>
          <a:endParaRPr lang="en-US" sz="2200" kern="1200"/>
        </a:p>
      </dsp:txBody>
      <dsp:txXfrm>
        <a:off x="4620521" y="2156784"/>
        <a:ext cx="2100237" cy="1260142"/>
      </dsp:txXfrm>
    </dsp:sp>
    <dsp:sp modelId="{A8D031BE-D141-49C1-B3D8-436E0AF2A37A}">
      <dsp:nvSpPr>
        <dsp:cNvPr id="0" name=""/>
        <dsp:cNvSpPr/>
      </dsp:nvSpPr>
      <dsp:spPr>
        <a:xfrm>
          <a:off x="2310260" y="3626950"/>
          <a:ext cx="2100237" cy="1260142"/>
        </a:xfrm>
        <a:prstGeom prst="rect">
          <a:avLst/>
        </a:prstGeom>
        <a:solidFill>
          <a:schemeClr val="accent5">
            <a:hueOff val="-7867891"/>
            <a:satOff val="21236"/>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HR generalist</a:t>
          </a:r>
          <a:endParaRPr lang="en-US" sz="2200" kern="1200"/>
        </a:p>
      </dsp:txBody>
      <dsp:txXfrm>
        <a:off x="2310260" y="3626950"/>
        <a:ext cx="2100237" cy="12601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ABAE2-8244-45A8-AAA0-CC99D90DD684}">
      <dsp:nvSpPr>
        <dsp:cNvPr id="0" name=""/>
        <dsp:cNvSpPr/>
      </dsp:nvSpPr>
      <dsp:spPr>
        <a:xfrm>
          <a:off x="434978" y="759"/>
          <a:ext cx="2786095" cy="16716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Swot and pestel analysis</a:t>
          </a:r>
          <a:endParaRPr lang="en-US" sz="2600" kern="1200"/>
        </a:p>
      </dsp:txBody>
      <dsp:txXfrm>
        <a:off x="434978" y="759"/>
        <a:ext cx="2786095" cy="1671657"/>
      </dsp:txXfrm>
    </dsp:sp>
    <dsp:sp modelId="{6465F797-FC71-4B49-8896-9059899881EF}">
      <dsp:nvSpPr>
        <dsp:cNvPr id="0" name=""/>
        <dsp:cNvSpPr/>
      </dsp:nvSpPr>
      <dsp:spPr>
        <a:xfrm>
          <a:off x="3499684" y="759"/>
          <a:ext cx="2786095" cy="1671657"/>
        </a:xfrm>
        <a:prstGeom prst="rect">
          <a:avLst/>
        </a:prstGeom>
        <a:solidFill>
          <a:schemeClr val="accent5">
            <a:hueOff val="-1573578"/>
            <a:satOff val="4247"/>
            <a:lumOff val="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Qualitative and Quantitative research analysis</a:t>
          </a:r>
          <a:endParaRPr lang="en-US" sz="2600" kern="1200"/>
        </a:p>
      </dsp:txBody>
      <dsp:txXfrm>
        <a:off x="3499684" y="759"/>
        <a:ext cx="2786095" cy="1671657"/>
      </dsp:txXfrm>
    </dsp:sp>
    <dsp:sp modelId="{FE1BF5EE-E971-4910-AAB9-DAB35FA8831E}">
      <dsp:nvSpPr>
        <dsp:cNvPr id="0" name=""/>
        <dsp:cNvSpPr/>
      </dsp:nvSpPr>
      <dsp:spPr>
        <a:xfrm>
          <a:off x="434978" y="1951026"/>
          <a:ext cx="2786095" cy="1671657"/>
        </a:xfrm>
        <a:prstGeom prst="rect">
          <a:avLst/>
        </a:prstGeom>
        <a:solidFill>
          <a:schemeClr val="accent5">
            <a:hueOff val="-3147156"/>
            <a:satOff val="8494"/>
            <a:lumOff val="1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Flexible and Agile</a:t>
          </a:r>
          <a:endParaRPr lang="en-US" sz="2600" kern="1200"/>
        </a:p>
      </dsp:txBody>
      <dsp:txXfrm>
        <a:off x="434978" y="1951026"/>
        <a:ext cx="2786095" cy="1671657"/>
      </dsp:txXfrm>
    </dsp:sp>
    <dsp:sp modelId="{B5DEC6F5-7D60-49EC-B70D-4B36838A35E6}">
      <dsp:nvSpPr>
        <dsp:cNvPr id="0" name=""/>
        <dsp:cNvSpPr/>
      </dsp:nvSpPr>
      <dsp:spPr>
        <a:xfrm>
          <a:off x="3499684" y="1951026"/>
          <a:ext cx="2786095" cy="1671657"/>
        </a:xfrm>
        <a:prstGeom prst="rect">
          <a:avLst/>
        </a:prstGeom>
        <a:solidFill>
          <a:schemeClr val="accent5">
            <a:hueOff val="-4720735"/>
            <a:satOff val="12742"/>
            <a:lumOff val="1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Employment contracts</a:t>
          </a:r>
          <a:endParaRPr lang="en-US" sz="2600" kern="1200"/>
        </a:p>
      </dsp:txBody>
      <dsp:txXfrm>
        <a:off x="3499684" y="1951026"/>
        <a:ext cx="2786095" cy="1671657"/>
      </dsp:txXfrm>
    </dsp:sp>
    <dsp:sp modelId="{B2E4EA6A-F80F-4112-AE70-4011821143AF}">
      <dsp:nvSpPr>
        <dsp:cNvPr id="0" name=""/>
        <dsp:cNvSpPr/>
      </dsp:nvSpPr>
      <dsp:spPr>
        <a:xfrm>
          <a:off x="434978" y="3901293"/>
          <a:ext cx="2786095" cy="1671657"/>
        </a:xfrm>
        <a:prstGeom prst="rect">
          <a:avLst/>
        </a:prstGeom>
        <a:solidFill>
          <a:schemeClr val="accent5">
            <a:hueOff val="-6294313"/>
            <a:satOff val="16989"/>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Stakeholders</a:t>
          </a:r>
          <a:endParaRPr lang="en-US" sz="2600" kern="1200"/>
        </a:p>
      </dsp:txBody>
      <dsp:txXfrm>
        <a:off x="434978" y="3901293"/>
        <a:ext cx="2786095" cy="1671657"/>
      </dsp:txXfrm>
    </dsp:sp>
    <dsp:sp modelId="{4731CD90-8283-4835-8753-21EBAA82F57F}">
      <dsp:nvSpPr>
        <dsp:cNvPr id="0" name=""/>
        <dsp:cNvSpPr/>
      </dsp:nvSpPr>
      <dsp:spPr>
        <a:xfrm>
          <a:off x="3499684" y="3901293"/>
          <a:ext cx="2786095" cy="1671657"/>
        </a:xfrm>
        <a:prstGeom prst="rect">
          <a:avLst/>
        </a:prstGeom>
        <a:solidFill>
          <a:schemeClr val="accent5">
            <a:hueOff val="-7867891"/>
            <a:satOff val="21236"/>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Corporate Social Responsibility</a:t>
          </a:r>
        </a:p>
      </dsp:txBody>
      <dsp:txXfrm>
        <a:off x="3499684" y="3901293"/>
        <a:ext cx="2786095" cy="16716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E22108-E689-4AAA-8721-DC0E375CFD65}" type="datetimeFigureOut">
              <a:rPr lang="en-GB" smtClean="0"/>
              <a:t>28/04/2020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4567E1-CE4E-4052-AE5A-37FBF5438B57}" type="slidenum">
              <a:rPr lang="en-GB" smtClean="0"/>
              <a:t>‹#›</a:t>
            </a:fld>
            <a:endParaRPr lang="en-GB"/>
          </a:p>
        </p:txBody>
      </p:sp>
    </p:spTree>
    <p:extLst>
      <p:ext uri="{BB962C8B-B14F-4D97-AF65-F5344CB8AC3E}">
        <p14:creationId xmlns:p14="http://schemas.microsoft.com/office/powerpoint/2010/main" val="1574603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name is Deirdre and I am a mature student studying Business and Management at University of Trinity St David and this is my second year of study. After becoming a single mother of five children and devoting my life with juggling work and bringing up my children and encouraging all off them to go to University, the youngest decided it was my turn. As a mature student I have worked in a lot off different environments with different ways off management. Some managers I respected so worked well but others no did not enjoy employment and did not respect the company so I would leave, unhappy. “The information-based society, economic globalisation, networking and mobility have changed both professional and personal relationships in the workplace” (Manuela Guilherme). Being intrigued by the Inter-cultural workplace and how it has changed so much for the better both for the organisations as well as the people is beneficial for all aspects in the HR evolution.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2</a:t>
            </a:fld>
            <a:endParaRPr lang="en-GB"/>
          </a:p>
        </p:txBody>
      </p:sp>
    </p:spTree>
    <p:extLst>
      <p:ext uri="{BB962C8B-B14F-4D97-AF65-F5344CB8AC3E}">
        <p14:creationId xmlns:p14="http://schemas.microsoft.com/office/powerpoint/2010/main" val="765058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Reflection is a major part in learning new information and it is good to help you realise what you have taken in and not so you can either learn more on the subject or not. Also, if you find it intriguing you will want to hopefully find employment in that chosen field as well as to study it more and perhaps make a difference. I am going to reflect on the inter-cultural workplace over the next slides and hopefully critically reflect what I have learnt about the subject from lectures, research, and personal experience.</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3</a:t>
            </a:fld>
            <a:endParaRPr lang="en-GB"/>
          </a:p>
        </p:txBody>
      </p:sp>
    </p:spTree>
    <p:extLst>
      <p:ext uri="{BB962C8B-B14F-4D97-AF65-F5344CB8AC3E}">
        <p14:creationId xmlns:p14="http://schemas.microsoft.com/office/powerpoint/2010/main" val="294507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 found it interesting on the aspect of the model examining the human traits that would be good for such a role in a working environment. I feel like I have a lot off these traits having developed them over the years within the workforce and personal environment. As I have encountered good and bad management over the years, I do think it take certain human traits to become a good Human Resource manager in any part of an organisation. With companies realising employees are one of the most distinctive assets and finding and keeping them is just as important with deeper understanding of how to learn, communicate and work in different cultures. “Every human is like all other humans, some other humans, and no other human-Clyde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Kluckhon</a:t>
            </a:r>
            <a:r>
              <a:rPr lang="en-GB" sz="1800" dirty="0">
                <a:effectLst/>
                <a:latin typeface="Calibri" panose="020F0502020204030204" pitchFamily="34" charset="0"/>
                <a:ea typeface="Calibri" panose="020F0502020204030204" pitchFamily="34" charset="0"/>
                <a:cs typeface="Times New Roman" panose="02020603050405020304" pitchFamily="18" charset="0"/>
              </a:rPr>
              <a:t>” (Rettig, 2017). This quote explains the need for belonging, certain personal characteristics and whereas our experiences are all unique but similar like our DNA, diversity. With understanding the quote again you could make intercultural communication easier to comprehend the value, awareness, beliefs and behaviour that influence people for a role in an organisation, giving them the security they need to feel secure and that they belong.  </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4</a:t>
            </a:fld>
            <a:endParaRPr lang="en-GB"/>
          </a:p>
        </p:txBody>
      </p:sp>
    </p:spTree>
    <p:extLst>
      <p:ext uri="{BB962C8B-B14F-4D97-AF65-F5344CB8AC3E}">
        <p14:creationId xmlns:p14="http://schemas.microsoft.com/office/powerpoint/2010/main" val="3033667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Having worked a variety of jobs management has always interested me in the way different companies treat and value their employees. I obviously could relate to a lot of what was said and learnt in this area as I feel it is important for managers, human resource, extra to have certain qualities within their personality to be an asset to a company as the quality of their relationship with the workers can determine the success of an organisation as employees perform better and stay loyal. Writer Brianna Flavin wrote “being responsible for making hiring and firing decisions, keeping watch over employee welfare, handling company’s most sensitive information.” This all takes certain human traits key skills, communication, reflective listener, ability to manage conflict, trust, treating people equally and fairly, teamwork, collaboration, punctuality, tolerant, versatile, assertiveness, leadership, motivation, extra. </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5</a:t>
            </a:fld>
            <a:endParaRPr lang="en-GB"/>
          </a:p>
        </p:txBody>
      </p:sp>
    </p:spTree>
    <p:extLst>
      <p:ext uri="{BB962C8B-B14F-4D97-AF65-F5344CB8AC3E}">
        <p14:creationId xmlns:p14="http://schemas.microsoft.com/office/powerpoint/2010/main" val="3464737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 really enjoyed Human Resources and how the improvement in employee treatment has evolved over the years. Especially with the learning to encourage key skills development. This can lead to an award system, pay rise, and bonuses. To encourage workers Human Resource, need to understand the structure, relationship, strategy, and leadership within the culture of an organisation. When this has been achieved the right workers will stay loyal and attract new workers and keeping them too. To be able to encourage curiosity will add the benefit of encouraging learning will lead to more contented </a:t>
            </a:r>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6</a:t>
            </a:fld>
            <a:endParaRPr lang="en-GB"/>
          </a:p>
        </p:txBody>
      </p:sp>
    </p:spTree>
    <p:extLst>
      <p:ext uri="{BB962C8B-B14F-4D97-AF65-F5344CB8AC3E}">
        <p14:creationId xmlns:p14="http://schemas.microsoft.com/office/powerpoint/2010/main" val="2216090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Culture within the organisation gives Human Resources the knowledge on how to function better and in ways in which it can be improved within companies to keep workers. The Swot and Pestel analysis, this helps in finding information within the organisations internal and external environment as well as the culture. The data Qualitative and Quantitative research can be either counted, measured in numerical data, or descriptive based on traits and characteristics. They all have their advantages and disadvantages in achieving feedback for the strategic and operational challenges within an organisation. The results once analysed can help towards the achievement of the required task. The analysis methods could also be used for Human Resources to obtain better key skills in their performance towards workers. Encouraging further learning and educational skills needed for future ethics which is an important for developing and maintaining strategies within the organisation. The flexible and Agile methodology which are very similar when combined, I feel can help motivate the achievement of workers satisfaction within the working environment, adding benefits towards the organisation as well as the people. “As needs and objectives evolve, knowing which is flexible lets product teams adapt seamlessly without affecting your ability to deliver a successful mobile product.” (Dossey, 2019). The stakeholders being any person, organisation, social group, or within society that holds a stake in the business. Stakeholders can be either internal or external to the business but has a vital interest in the business or its activities which both can affect the business in a good or bad way. Corporate Social Responsibility is the management concept integrating social and environmental concerns within the business operations and the interactions with stakeholders. Employment contracts “All employees have an employment contract with their employer. A contract is an agreement that sets out an employee’s: employment conditions, rights, responsibility and duties.” (Gov.uk, 2020). The contract requirements has changed a lot over time making it easier I personally think for everyone to get a job with their needs being put first, making it easier to keep employed and contented and giving the motivation to stay employed and learn. </a:t>
            </a:r>
          </a:p>
          <a:p>
            <a:endParaRPr lang="en-GB" dirty="0"/>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7</a:t>
            </a:fld>
            <a:endParaRPr lang="en-GB"/>
          </a:p>
        </p:txBody>
      </p:sp>
    </p:spTree>
    <p:extLst>
      <p:ext uri="{BB962C8B-B14F-4D97-AF65-F5344CB8AC3E}">
        <p14:creationId xmlns:p14="http://schemas.microsoft.com/office/powerpoint/2010/main" val="223247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more organisations across the vast industries available globally through the connection of the internet, the new revolution is incorporating the benefits of a diverse workforce. This can lead to barriers and challenges within the intercultural workplace. Communication, languages, accents, cultures, multicultural team workers integration can lead to prejudice or negativity, stereotypes causing friction. Different and complicated process of employment laws and visa requirements and regulations which are usually updated regularly. Etiquette can be beneficial but can also cause barriers or challenges too with punctuality for example as different countries/cultures have different attitude, value, behaviour and all can cause challenges and barriers that would need to be analysed and hopefully resolved so that keeps the majority of different workers from different cultures a collaborate and diverse working environment. The importance of learning and studying about the difference in countries and culture within the organisations is a vital task. As to be able to develop the skills needed to communicate effectively over different inter-cultural workplace and incorporating the value towards more of a diversity in the workplace.</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8</a:t>
            </a:fld>
            <a:endParaRPr lang="en-GB"/>
          </a:p>
        </p:txBody>
      </p:sp>
    </p:spTree>
    <p:extLst>
      <p:ext uri="{BB962C8B-B14F-4D97-AF65-F5344CB8AC3E}">
        <p14:creationId xmlns:p14="http://schemas.microsoft.com/office/powerpoint/2010/main" val="1009958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am going to use Bluestone as my example, I really loved all my different roles in different departments, except dealing with some off the management in certain departments. Communication being ignored towards workers and other managing departments this often led to workers complaining, unhappy, leaving, confused about their self-worth within the workers environment and the organisation. With each department doing a small data research surveys regularly, asking a few simple questions with their employees referring towards their certain job roles, but not allowing for workers to give the right feedback required, to help produce a more communitive environment.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Inter-cultural skills are an important aspect for any company’s Human Resource department. They give employees a better understanding of the workplace and co-workers. They also help adapt new employees to the work environment and the culture awareness, knowledge, and practical skills. There are quite a few different models that Human Resources can use. This being on of the most popular way for HR to provide analytical framework with stakeholders, strategic choice levels, competence. Certain practices like distinctiveness of selection and training, characterises that establishes variables and relationships. I have chosen the Ulrich model as an example as this is one used 20 years ago it was developed by David Ulrich with the goal to shift HR from administration to strategy. Many HR teams simply ignore parts that seemed either too difficult to implement or too hard to understand. This makes sense to me on how different HR I have dealt with over the years. I think using the HR models create and aids HR complete a better working environment for workers internally and externally with an organisation. “According to HR Magazine, “People too often see the structure part of his theories as a ‘solution’-something which, once implemented, will automatically deliver brilliant HR. As with anything, the reality is of course much more nuanced. As with anything, it’s often not what you do, but how-or rather how intelligently-you do it,” said Ulrich.”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Shingal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9</a:t>
            </a:fld>
            <a:endParaRPr lang="en-GB"/>
          </a:p>
        </p:txBody>
      </p:sp>
    </p:spTree>
    <p:extLst>
      <p:ext uri="{BB962C8B-B14F-4D97-AF65-F5344CB8AC3E}">
        <p14:creationId xmlns:p14="http://schemas.microsoft.com/office/powerpoint/2010/main" val="202004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Inter-cultural key skills are an important aspect for companies, as they give their employees a better understanding of the workplace and co-workers. Also, in the aid to adapt new employees to the work environment and the culture awareness, knowledge, extra and practical key skills internally or externally. Peter Drake quoted “Effective leadership is not about making speeches or being liked; leadership is defined by results not attitudes”, I think sums it up with how the Inter-cultural workplace.</a:t>
            </a:r>
          </a:p>
          <a:p>
            <a:endParaRPr lang="en-GB" dirty="0"/>
          </a:p>
        </p:txBody>
      </p:sp>
      <p:sp>
        <p:nvSpPr>
          <p:cNvPr id="4" name="Slide Number Placeholder 3"/>
          <p:cNvSpPr>
            <a:spLocks noGrp="1"/>
          </p:cNvSpPr>
          <p:nvPr>
            <p:ph type="sldNum" sz="quarter" idx="5"/>
          </p:nvPr>
        </p:nvSpPr>
        <p:spPr/>
        <p:txBody>
          <a:bodyPr/>
          <a:lstStyle/>
          <a:p>
            <a:fld id="{E14567E1-CE4E-4052-AE5A-37FBF5438B57}" type="slidenum">
              <a:rPr lang="en-GB" smtClean="0"/>
              <a:t>10</a:t>
            </a:fld>
            <a:endParaRPr lang="en-GB"/>
          </a:p>
        </p:txBody>
      </p:sp>
    </p:spTree>
    <p:extLst>
      <p:ext uri="{BB962C8B-B14F-4D97-AF65-F5344CB8AC3E}">
        <p14:creationId xmlns:p14="http://schemas.microsoft.com/office/powerpoint/2010/main" val="1015949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66091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82261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02400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00679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98119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9914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528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8234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79111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65071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27552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10795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4/28/2020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9495209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1" r:id="rId6"/>
    <p:sldLayoutId id="2147483786" r:id="rId7"/>
    <p:sldLayoutId id="2147483787" r:id="rId8"/>
    <p:sldLayoutId id="2147483788" r:id="rId9"/>
    <p:sldLayoutId id="2147483789" r:id="rId10"/>
    <p:sldLayoutId id="2147483790" r:id="rId11"/>
    <p:sldLayoutId id="214748379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oolshero.com/management/gibbs-reflective-cycle-graham-gibbs/" TargetMode="External"/><Relationship Id="rId2" Type="http://schemas.openxmlformats.org/officeDocument/2006/relationships/hyperlink" Target="https://businessinrhyme.files.wordpress.com/2015/08/diversity.png" TargetMode="External"/><Relationship Id="rId1" Type="http://schemas.openxmlformats.org/officeDocument/2006/relationships/slideLayout" Target="../slideLayouts/slideLayout2.xml"/><Relationship Id="rId6" Type="http://schemas.openxmlformats.org/officeDocument/2006/relationships/hyperlink" Target="https://lh3.googleusercontent.com/proxy/SWAQWnA--lszOzgl2q0omq8cu1R1Qy5rWQi2_dwd-Aqxzt93QM7X9plzlLruh5sD0mS_m6o3q7CCAtPtA9zZ5Yshcl8JTtCIsGbFflY7F3dlQ2SDDO5LBfAayNfWLPp9K8BFMO-2yLqtvbYjPRgiNudn44pwrjuqNVVIwbNxP3TNJcKeiMJZaidz" TargetMode="External"/><Relationship Id="rId5" Type="http://schemas.openxmlformats.org/officeDocument/2006/relationships/hyperlink" Target="https://thumbor.forbes.com/thumbor/960x0/https%3A%2F%2Fblogs-images.forbes.com%2Frawnshah%2Ffiles%2F2015%2F04%2FUlrich-model.jpg" TargetMode="External"/><Relationship Id="rId4" Type="http://schemas.openxmlformats.org/officeDocument/2006/relationships/hyperlink" Target="https://i.pinimg.com/originals/92/df/c5/92dfc5eb7058f2aa8d144a91c05a7ea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D517D21-289D-4850-929A-9D0A854EA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mask">
            <a:extLst>
              <a:ext uri="{FF2B5EF4-FFF2-40B4-BE49-F238E27FC236}">
                <a16:creationId xmlns:a16="http://schemas.microsoft.com/office/drawing/2014/main" id="{69F2D923-FC6D-402C-AF7F-48E07A89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3" y="-1"/>
            <a:ext cx="12188952" cy="6858000"/>
          </a:xfrm>
          <a:custGeom>
            <a:avLst/>
            <a:gdLst>
              <a:gd name="connsiteX0" fmla="*/ 10360682 w 12188952"/>
              <a:gd name="connsiteY0" fmla="*/ 1582951 h 6858000"/>
              <a:gd name="connsiteX1" fmla="*/ 9965970 w 12188952"/>
              <a:gd name="connsiteY1" fmla="*/ 1755290 h 6858000"/>
              <a:gd name="connsiteX2" fmla="*/ 9601833 w 12188952"/>
              <a:gd name="connsiteY2" fmla="*/ 1855358 h 6858000"/>
              <a:gd name="connsiteX3" fmla="*/ 9032001 w 12188952"/>
              <a:gd name="connsiteY3" fmla="*/ 1899833 h 6858000"/>
              <a:gd name="connsiteX4" fmla="*/ 8453831 w 12188952"/>
              <a:gd name="connsiteY4" fmla="*/ 1933189 h 6858000"/>
              <a:gd name="connsiteX5" fmla="*/ 7883999 w 12188952"/>
              <a:gd name="connsiteY5" fmla="*/ 1944308 h 6858000"/>
              <a:gd name="connsiteX6" fmla="*/ 7311387 w 12188952"/>
              <a:gd name="connsiteY6" fmla="*/ 1941528 h 6858000"/>
              <a:gd name="connsiteX7" fmla="*/ 7047319 w 12188952"/>
              <a:gd name="connsiteY7" fmla="*/ 1938749 h 6858000"/>
              <a:gd name="connsiteX8" fmla="*/ 6335724 w 12188952"/>
              <a:gd name="connsiteY8" fmla="*/ 1913732 h 6858000"/>
              <a:gd name="connsiteX9" fmla="*/ 6332945 w 12188952"/>
              <a:gd name="connsiteY9" fmla="*/ 1913732 h 6858000"/>
              <a:gd name="connsiteX10" fmla="*/ 6168943 w 12188952"/>
              <a:gd name="connsiteY10" fmla="*/ 1908172 h 6858000"/>
              <a:gd name="connsiteX11" fmla="*/ 5596332 w 12188952"/>
              <a:gd name="connsiteY11" fmla="*/ 1908172 h 6858000"/>
              <a:gd name="connsiteX12" fmla="*/ 5023720 w 12188952"/>
              <a:gd name="connsiteY12" fmla="*/ 1977664 h 6858000"/>
              <a:gd name="connsiteX13" fmla="*/ 4453890 w 12188952"/>
              <a:gd name="connsiteY13" fmla="*/ 2058275 h 6858000"/>
              <a:gd name="connsiteX14" fmla="*/ 4028600 w 12188952"/>
              <a:gd name="connsiteY14" fmla="*/ 2113868 h 6858000"/>
              <a:gd name="connsiteX15" fmla="*/ 3956328 w 12188952"/>
              <a:gd name="connsiteY15" fmla="*/ 2347360 h 6858000"/>
              <a:gd name="connsiteX16" fmla="*/ 4209278 w 12188952"/>
              <a:gd name="connsiteY16" fmla="*/ 2525259 h 6858000"/>
              <a:gd name="connsiteX17" fmla="*/ 4053617 w 12188952"/>
              <a:gd name="connsiteY17" fmla="*/ 2644784 h 6858000"/>
              <a:gd name="connsiteX18" fmla="*/ 4278770 w 12188952"/>
              <a:gd name="connsiteY18" fmla="*/ 2789327 h 6858000"/>
              <a:gd name="connsiteX19" fmla="*/ 4412194 w 12188952"/>
              <a:gd name="connsiteY19" fmla="*/ 2914412 h 6858000"/>
              <a:gd name="connsiteX20" fmla="*/ 4920873 w 12188952"/>
              <a:gd name="connsiteY20" fmla="*/ 2970006 h 6858000"/>
              <a:gd name="connsiteX21" fmla="*/ 5051518 w 12188952"/>
              <a:gd name="connsiteY21" fmla="*/ 3045057 h 6858000"/>
              <a:gd name="connsiteX22" fmla="*/ 4920873 w 12188952"/>
              <a:gd name="connsiteY22" fmla="*/ 3092311 h 6858000"/>
              <a:gd name="connsiteX23" fmla="*/ 4137007 w 12188952"/>
              <a:gd name="connsiteY23" fmla="*/ 3075633 h 6858000"/>
              <a:gd name="connsiteX24" fmla="*/ 4034159 w 12188952"/>
              <a:gd name="connsiteY24" fmla="*/ 3136786 h 6858000"/>
              <a:gd name="connsiteX25" fmla="*/ 5296129 w 12188952"/>
              <a:gd name="connsiteY25" fmla="*/ 3286888 h 6858000"/>
              <a:gd name="connsiteX26" fmla="*/ 4517821 w 12188952"/>
              <a:gd name="connsiteY26" fmla="*/ 3589872 h 6858000"/>
              <a:gd name="connsiteX27" fmla="*/ 4754094 w 12188952"/>
              <a:gd name="connsiteY27" fmla="*/ 3648245 h 6858000"/>
              <a:gd name="connsiteX28" fmla="*/ 5218298 w 12188952"/>
              <a:gd name="connsiteY28" fmla="*/ 3890077 h 6858000"/>
              <a:gd name="connsiteX29" fmla="*/ 4806907 w 12188952"/>
              <a:gd name="connsiteY29" fmla="*/ 4067975 h 6858000"/>
              <a:gd name="connsiteX30" fmla="*/ 5137687 w 12188952"/>
              <a:gd name="connsiteY30" fmla="*/ 4173602 h 6858000"/>
              <a:gd name="connsiteX31" fmla="*/ 5218298 w 12188952"/>
              <a:gd name="connsiteY31" fmla="*/ 4240314 h 6858000"/>
              <a:gd name="connsiteX32" fmla="*/ 5176602 w 12188952"/>
              <a:gd name="connsiteY32" fmla="*/ 4256992 h 6858000"/>
              <a:gd name="connsiteX33" fmla="*/ 5913214 w 12188952"/>
              <a:gd name="connsiteY33" fmla="*/ 4384858 h 6858000"/>
              <a:gd name="connsiteX34" fmla="*/ 5607451 w 12188952"/>
              <a:gd name="connsiteY34" fmla="*/ 4443230 h 6858000"/>
              <a:gd name="connsiteX35" fmla="*/ 7586575 w 12188952"/>
              <a:gd name="connsiteY35" fmla="*/ 4924113 h 6858000"/>
              <a:gd name="connsiteX36" fmla="*/ 10471869 w 12188952"/>
              <a:gd name="connsiteY36" fmla="*/ 4985265 h 6858000"/>
              <a:gd name="connsiteX37" fmla="*/ 10916616 w 12188952"/>
              <a:gd name="connsiteY37" fmla="*/ 4687841 h 6858000"/>
              <a:gd name="connsiteX38" fmla="*/ 11333566 w 12188952"/>
              <a:gd name="connsiteY38" fmla="*/ 3392515 h 6858000"/>
              <a:gd name="connsiteX39" fmla="*/ 11289091 w 12188952"/>
              <a:gd name="connsiteY39" fmla="*/ 2300106 h 6858000"/>
              <a:gd name="connsiteX40" fmla="*/ 10747056 w 12188952"/>
              <a:gd name="connsiteY40" fmla="*/ 1816443 h 6858000"/>
              <a:gd name="connsiteX41" fmla="*/ 10360682 w 12188952"/>
              <a:gd name="connsiteY41" fmla="*/ 1582951 h 6858000"/>
              <a:gd name="connsiteX42" fmla="*/ 0 w 12188952"/>
              <a:gd name="connsiteY42" fmla="*/ 0 h 6858000"/>
              <a:gd name="connsiteX43" fmla="*/ 12188952 w 12188952"/>
              <a:gd name="connsiteY43" fmla="*/ 0 h 6858000"/>
              <a:gd name="connsiteX44" fmla="*/ 12188952 w 12188952"/>
              <a:gd name="connsiteY44" fmla="*/ 6858000 h 6858000"/>
              <a:gd name="connsiteX45" fmla="*/ 0 w 12188952"/>
              <a:gd name="connsiteY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188952" h="6858000">
                <a:moveTo>
                  <a:pt x="10360682" y="1582951"/>
                </a:moveTo>
                <a:cubicBezTo>
                  <a:pt x="10227259" y="1638544"/>
                  <a:pt x="10118852" y="1796986"/>
                  <a:pt x="9965970" y="1755290"/>
                </a:cubicBezTo>
                <a:cubicBezTo>
                  <a:pt x="9813089" y="1716375"/>
                  <a:pt x="9743597" y="1916511"/>
                  <a:pt x="9601833" y="1855358"/>
                </a:cubicBezTo>
                <a:cubicBezTo>
                  <a:pt x="9415596" y="1910952"/>
                  <a:pt x="9223799" y="1910952"/>
                  <a:pt x="9032001" y="1899833"/>
                </a:cubicBezTo>
                <a:cubicBezTo>
                  <a:pt x="8840205" y="1924850"/>
                  <a:pt x="8648407" y="1952647"/>
                  <a:pt x="8453831" y="1933189"/>
                </a:cubicBezTo>
                <a:cubicBezTo>
                  <a:pt x="8262034" y="1949868"/>
                  <a:pt x="8075796" y="1960986"/>
                  <a:pt x="7883999" y="1944308"/>
                </a:cubicBezTo>
                <a:cubicBezTo>
                  <a:pt x="7692202" y="1963765"/>
                  <a:pt x="7500405" y="1955426"/>
                  <a:pt x="7311387" y="1941528"/>
                </a:cubicBezTo>
                <a:cubicBezTo>
                  <a:pt x="7222438" y="1941528"/>
                  <a:pt x="7136268" y="1938749"/>
                  <a:pt x="7047319" y="1938749"/>
                </a:cubicBezTo>
                <a:cubicBezTo>
                  <a:pt x="6811047" y="1927630"/>
                  <a:pt x="6574776" y="1922071"/>
                  <a:pt x="6335724" y="1913732"/>
                </a:cubicBezTo>
                <a:cubicBezTo>
                  <a:pt x="6335724" y="1913732"/>
                  <a:pt x="6332945" y="1913732"/>
                  <a:pt x="6332945" y="1913732"/>
                </a:cubicBezTo>
                <a:cubicBezTo>
                  <a:pt x="6277350" y="1910952"/>
                  <a:pt x="6224538" y="1910952"/>
                  <a:pt x="6168943" y="1908172"/>
                </a:cubicBezTo>
                <a:cubicBezTo>
                  <a:pt x="5977147" y="1908172"/>
                  <a:pt x="5785350" y="1908172"/>
                  <a:pt x="5596332" y="1908172"/>
                </a:cubicBezTo>
                <a:cubicBezTo>
                  <a:pt x="5410094" y="1983223"/>
                  <a:pt x="5207180" y="1919291"/>
                  <a:pt x="5023720" y="1977664"/>
                </a:cubicBezTo>
                <a:cubicBezTo>
                  <a:pt x="4829144" y="1974885"/>
                  <a:pt x="4645687" y="2033257"/>
                  <a:pt x="4453890" y="2058275"/>
                </a:cubicBezTo>
                <a:cubicBezTo>
                  <a:pt x="4309346" y="2069393"/>
                  <a:pt x="4162024" y="2055495"/>
                  <a:pt x="4028600" y="2113868"/>
                </a:cubicBezTo>
                <a:cubicBezTo>
                  <a:pt x="3925752" y="2161122"/>
                  <a:pt x="3845142" y="2222275"/>
                  <a:pt x="3956328" y="2347360"/>
                </a:cubicBezTo>
                <a:cubicBezTo>
                  <a:pt x="4089753" y="2344581"/>
                  <a:pt x="4075854" y="2555835"/>
                  <a:pt x="4209278" y="2525259"/>
                </a:cubicBezTo>
                <a:cubicBezTo>
                  <a:pt x="4181482" y="2622548"/>
                  <a:pt x="4086973" y="2572513"/>
                  <a:pt x="4053617" y="2644784"/>
                </a:cubicBezTo>
                <a:cubicBezTo>
                  <a:pt x="4123109" y="2705937"/>
                  <a:pt x="4256532" y="2661463"/>
                  <a:pt x="4278770" y="2789327"/>
                </a:cubicBezTo>
                <a:cubicBezTo>
                  <a:pt x="4250974" y="2922751"/>
                  <a:pt x="4339924" y="2906073"/>
                  <a:pt x="4412194" y="2914412"/>
                </a:cubicBezTo>
                <a:cubicBezTo>
                  <a:pt x="4584534" y="2931091"/>
                  <a:pt x="4751314" y="2942209"/>
                  <a:pt x="4920873" y="2970006"/>
                </a:cubicBezTo>
                <a:cubicBezTo>
                  <a:pt x="4962568" y="2978345"/>
                  <a:pt x="5059857" y="2958887"/>
                  <a:pt x="5051518" y="3045057"/>
                </a:cubicBezTo>
                <a:cubicBezTo>
                  <a:pt x="5043179" y="3114548"/>
                  <a:pt x="4968127" y="3089532"/>
                  <a:pt x="4920873" y="3092311"/>
                </a:cubicBezTo>
                <a:cubicBezTo>
                  <a:pt x="4659584" y="3125668"/>
                  <a:pt x="4395517" y="3072854"/>
                  <a:pt x="4137007" y="3075633"/>
                </a:cubicBezTo>
                <a:cubicBezTo>
                  <a:pt x="4106431" y="3075633"/>
                  <a:pt x="4100871" y="3167362"/>
                  <a:pt x="4034159" y="3136786"/>
                </a:cubicBezTo>
                <a:cubicBezTo>
                  <a:pt x="4209278" y="3220176"/>
                  <a:pt x="5023720" y="3242414"/>
                  <a:pt x="5296129" y="3286888"/>
                </a:cubicBezTo>
                <a:cubicBezTo>
                  <a:pt x="5012602" y="3603771"/>
                  <a:pt x="4742974" y="3411974"/>
                  <a:pt x="4517821" y="3589872"/>
                </a:cubicBezTo>
                <a:cubicBezTo>
                  <a:pt x="4517821" y="3589872"/>
                  <a:pt x="4562296" y="3589872"/>
                  <a:pt x="4754094" y="3648245"/>
                </a:cubicBezTo>
                <a:cubicBezTo>
                  <a:pt x="4906975" y="3695499"/>
                  <a:pt x="4831925" y="3762211"/>
                  <a:pt x="5218298" y="3890077"/>
                </a:cubicBezTo>
                <a:cubicBezTo>
                  <a:pt x="5070976" y="3931771"/>
                  <a:pt x="4879178" y="3851161"/>
                  <a:pt x="4806907" y="4067975"/>
                </a:cubicBezTo>
                <a:cubicBezTo>
                  <a:pt x="4920873" y="4106891"/>
                  <a:pt x="5057077" y="4070755"/>
                  <a:pt x="5137687" y="4173602"/>
                </a:cubicBezTo>
                <a:cubicBezTo>
                  <a:pt x="5162704" y="4204179"/>
                  <a:pt x="5187722" y="4223637"/>
                  <a:pt x="5218298" y="4240314"/>
                </a:cubicBezTo>
                <a:cubicBezTo>
                  <a:pt x="5204400" y="4245874"/>
                  <a:pt x="5187722" y="4251433"/>
                  <a:pt x="5176602" y="4256992"/>
                </a:cubicBezTo>
                <a:cubicBezTo>
                  <a:pt x="5198840" y="4276451"/>
                  <a:pt x="5768673" y="4382077"/>
                  <a:pt x="5913214" y="4384858"/>
                </a:cubicBezTo>
                <a:cubicBezTo>
                  <a:pt x="5813146" y="4418213"/>
                  <a:pt x="5607451" y="4443230"/>
                  <a:pt x="5607451" y="4443230"/>
                </a:cubicBezTo>
                <a:cubicBezTo>
                  <a:pt x="5607451" y="4443230"/>
                  <a:pt x="5651926" y="4571095"/>
                  <a:pt x="7586575" y="4924113"/>
                </a:cubicBezTo>
                <a:cubicBezTo>
                  <a:pt x="7942372" y="4988046"/>
                  <a:pt x="10310649" y="4996385"/>
                  <a:pt x="10471869" y="4985265"/>
                </a:cubicBezTo>
                <a:cubicBezTo>
                  <a:pt x="10624751" y="4974147"/>
                  <a:pt x="10827667" y="4668383"/>
                  <a:pt x="10916616" y="4687841"/>
                </a:cubicBezTo>
                <a:cubicBezTo>
                  <a:pt x="10944413" y="4660044"/>
                  <a:pt x="11250176" y="3981806"/>
                  <a:pt x="11333566" y="3392515"/>
                </a:cubicBezTo>
                <a:cubicBezTo>
                  <a:pt x="11355803" y="3156244"/>
                  <a:pt x="11378041" y="2483564"/>
                  <a:pt x="11289091" y="2300106"/>
                </a:cubicBezTo>
                <a:cubicBezTo>
                  <a:pt x="11239057" y="2194478"/>
                  <a:pt x="10874921" y="1872037"/>
                  <a:pt x="10747056" y="1816443"/>
                </a:cubicBezTo>
                <a:cubicBezTo>
                  <a:pt x="10616412" y="1744172"/>
                  <a:pt x="10463531" y="1708036"/>
                  <a:pt x="10360682" y="1582951"/>
                </a:cubicBezTo>
                <a:close/>
                <a:moveTo>
                  <a:pt x="0" y="0"/>
                </a:moveTo>
                <a:lnTo>
                  <a:pt x="12188952" y="0"/>
                </a:lnTo>
                <a:lnTo>
                  <a:pt x="12188952"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EACDC6-9F98-4F70-8053-DB4228DD0073}"/>
              </a:ext>
            </a:extLst>
          </p:cNvPr>
          <p:cNvSpPr>
            <a:spLocks noGrp="1"/>
          </p:cNvSpPr>
          <p:nvPr>
            <p:ph type="ctrTitle"/>
          </p:nvPr>
        </p:nvSpPr>
        <p:spPr>
          <a:xfrm>
            <a:off x="838200" y="1113158"/>
            <a:ext cx="4614334" cy="2806704"/>
          </a:xfrm>
        </p:spPr>
        <p:txBody>
          <a:bodyPr anchor="b">
            <a:normAutofit/>
          </a:bodyPr>
          <a:lstStyle/>
          <a:p>
            <a:r>
              <a:rPr lang="en-GB" sz="2000" dirty="0"/>
              <a:t>NAME: Deirdre Gould</a:t>
            </a:r>
            <a:br>
              <a:rPr lang="en-GB" sz="2000" dirty="0"/>
            </a:br>
            <a:r>
              <a:rPr lang="en-GB" sz="2000" dirty="0"/>
              <a:t>STUDENT NUMBER: 1809630</a:t>
            </a:r>
            <a:br>
              <a:rPr lang="en-GB" sz="2000" dirty="0"/>
            </a:br>
            <a:r>
              <a:rPr lang="en-GB" sz="2000" dirty="0"/>
              <a:t>MODULE: The Inter-cultural Workplace</a:t>
            </a:r>
            <a:br>
              <a:rPr lang="en-GB" sz="2000" dirty="0"/>
            </a:br>
            <a:r>
              <a:rPr lang="en-GB" sz="2000" dirty="0"/>
              <a:t>MODULE CODE: BMSP5002</a:t>
            </a:r>
            <a:br>
              <a:rPr lang="en-GB" sz="2000" dirty="0"/>
            </a:br>
            <a:br>
              <a:rPr lang="en-GB" sz="2000" dirty="0"/>
            </a:br>
            <a:br>
              <a:rPr lang="en-GB" sz="2000" dirty="0"/>
            </a:br>
            <a:endParaRPr lang="en-GB" sz="2000" dirty="0"/>
          </a:p>
        </p:txBody>
      </p:sp>
      <p:sp>
        <p:nvSpPr>
          <p:cNvPr id="3" name="Subtitle 2">
            <a:extLst>
              <a:ext uri="{FF2B5EF4-FFF2-40B4-BE49-F238E27FC236}">
                <a16:creationId xmlns:a16="http://schemas.microsoft.com/office/drawing/2014/main" id="{D7FE9363-AC13-4712-8253-AFE85450C9B0}"/>
              </a:ext>
            </a:extLst>
          </p:cNvPr>
          <p:cNvSpPr>
            <a:spLocks noGrp="1"/>
          </p:cNvSpPr>
          <p:nvPr>
            <p:ph type="subTitle" idx="1"/>
          </p:nvPr>
        </p:nvSpPr>
        <p:spPr>
          <a:xfrm>
            <a:off x="838199" y="3986940"/>
            <a:ext cx="4614334" cy="1467873"/>
          </a:xfrm>
        </p:spPr>
        <p:txBody>
          <a:bodyPr>
            <a:normAutofit/>
          </a:bodyPr>
          <a:lstStyle/>
          <a:p>
            <a:r>
              <a:rPr lang="en-GB" dirty="0"/>
              <a:t>ASSIGNMENT 2</a:t>
            </a:r>
          </a:p>
          <a:p>
            <a:r>
              <a:rPr lang="en-GB" dirty="0"/>
              <a:t>Glenn </a:t>
            </a:r>
            <a:r>
              <a:rPr lang="en-GB" dirty="0" err="1"/>
              <a:t>Behenna</a:t>
            </a:r>
            <a:endParaRPr lang="en-GB" dirty="0"/>
          </a:p>
        </p:txBody>
      </p:sp>
      <p:pic>
        <p:nvPicPr>
          <p:cNvPr id="4" name="Picture 3">
            <a:extLst>
              <a:ext uri="{FF2B5EF4-FFF2-40B4-BE49-F238E27FC236}">
                <a16:creationId xmlns:a16="http://schemas.microsoft.com/office/drawing/2014/main" id="{A466EFD5-D30A-4928-BB4B-93CA15B69991}"/>
              </a:ext>
            </a:extLst>
          </p:cNvPr>
          <p:cNvPicPr>
            <a:picLocks noChangeAspect="1"/>
          </p:cNvPicPr>
          <p:nvPr/>
        </p:nvPicPr>
        <p:blipFill rotWithShape="1">
          <a:blip r:embed="rId4"/>
          <a:srcRect l="18128" t="9091" r="-2" b="-2"/>
          <a:stretch/>
        </p:blipFill>
        <p:spPr>
          <a:xfrm>
            <a:off x="6094470" y="1250695"/>
            <a:ext cx="5482167" cy="4337180"/>
          </a:xfrm>
          <a:prstGeom prst="rect">
            <a:avLst/>
          </a:prstGeom>
        </p:spPr>
      </p:pic>
      <p:pic>
        <p:nvPicPr>
          <p:cNvPr id="5" name="powerpoint Glenn 2">
            <a:hlinkClick r:id="" action="ppaction://media"/>
            <a:extLst>
              <a:ext uri="{FF2B5EF4-FFF2-40B4-BE49-F238E27FC236}">
                <a16:creationId xmlns:a16="http://schemas.microsoft.com/office/drawing/2014/main" id="{D8E6EA72-A77F-4260-8F89-E7B2237827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1822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DF76D8-6E77-4536-AD15-B0B23CDA9365}"/>
              </a:ext>
            </a:extLst>
          </p:cNvPr>
          <p:cNvSpPr>
            <a:spLocks noGrp="1"/>
          </p:cNvSpPr>
          <p:nvPr>
            <p:ph type="title"/>
          </p:nvPr>
        </p:nvSpPr>
        <p:spPr>
          <a:xfrm>
            <a:off x="838201" y="643467"/>
            <a:ext cx="3888526" cy="1800526"/>
          </a:xfrm>
        </p:spPr>
        <p:txBody>
          <a:bodyPr>
            <a:normAutofit/>
          </a:bodyPr>
          <a:lstStyle/>
          <a:p>
            <a:r>
              <a:rPr lang="en-GB" sz="2800"/>
              <a:t>INTRODUCTION</a:t>
            </a:r>
          </a:p>
        </p:txBody>
      </p:sp>
      <p:sp>
        <p:nvSpPr>
          <p:cNvPr id="3" name="Content Placeholder 2">
            <a:extLst>
              <a:ext uri="{FF2B5EF4-FFF2-40B4-BE49-F238E27FC236}">
                <a16:creationId xmlns:a16="http://schemas.microsoft.com/office/drawing/2014/main" id="{CF3F4A12-694C-48B6-BE4E-A96AB1DC3C10}"/>
              </a:ext>
            </a:extLst>
          </p:cNvPr>
          <p:cNvSpPr>
            <a:spLocks noGrp="1"/>
          </p:cNvSpPr>
          <p:nvPr>
            <p:ph idx="1"/>
          </p:nvPr>
        </p:nvSpPr>
        <p:spPr>
          <a:xfrm>
            <a:off x="838201" y="2623381"/>
            <a:ext cx="3888528" cy="3553581"/>
          </a:xfrm>
        </p:spPr>
        <p:txBody>
          <a:bodyPr>
            <a:normAutofit/>
          </a:bodyPr>
          <a:lstStyle/>
          <a:p>
            <a:r>
              <a:rPr lang="en-GB" sz="2000" dirty="0"/>
              <a:t>The module I am going to critically reflect is </a:t>
            </a:r>
          </a:p>
          <a:p>
            <a:r>
              <a:rPr lang="en-GB" sz="2000" dirty="0"/>
              <a:t>“The Inter-cultural workplace”</a:t>
            </a:r>
          </a:p>
          <a:p>
            <a:r>
              <a:rPr lang="en-GB" sz="2000" dirty="0"/>
              <a:t>What I have learnt within the lectures</a:t>
            </a:r>
          </a:p>
          <a:p>
            <a:r>
              <a:rPr lang="en-GB" sz="2000" dirty="0"/>
              <a:t>How my experiences and feelings have influenced my learning abilities about this subject</a:t>
            </a:r>
          </a:p>
        </p:txBody>
      </p:sp>
      <p:pic>
        <p:nvPicPr>
          <p:cNvPr id="1026" name="Picture 2" descr="Diversity at workplace: how to use poetry for improving ...">
            <a:extLst>
              <a:ext uri="{FF2B5EF4-FFF2-40B4-BE49-F238E27FC236}">
                <a16:creationId xmlns:a16="http://schemas.microsoft.com/office/drawing/2014/main" id="{778AF92A-9D9E-4629-91C3-78C150CE60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6646" y="812800"/>
            <a:ext cx="4491887" cy="5039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84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C32473-C14A-431C-AB4F-82C5D319CBE5}"/>
              </a:ext>
            </a:extLst>
          </p:cNvPr>
          <p:cNvSpPr>
            <a:spLocks noGrp="1"/>
          </p:cNvSpPr>
          <p:nvPr>
            <p:ph type="title"/>
          </p:nvPr>
        </p:nvSpPr>
        <p:spPr>
          <a:xfrm>
            <a:off x="838201" y="643467"/>
            <a:ext cx="3888526" cy="1800526"/>
          </a:xfrm>
        </p:spPr>
        <p:txBody>
          <a:bodyPr>
            <a:normAutofit/>
          </a:bodyPr>
          <a:lstStyle/>
          <a:p>
            <a:r>
              <a:rPr lang="en-GB" dirty="0"/>
              <a:t>WHY REFLECT:</a:t>
            </a:r>
          </a:p>
        </p:txBody>
      </p:sp>
      <p:sp>
        <p:nvSpPr>
          <p:cNvPr id="3" name="Content Placeholder 2">
            <a:extLst>
              <a:ext uri="{FF2B5EF4-FFF2-40B4-BE49-F238E27FC236}">
                <a16:creationId xmlns:a16="http://schemas.microsoft.com/office/drawing/2014/main" id="{3FDCEC24-4B33-4BB9-BFDA-DD82D3DD0CF3}"/>
              </a:ext>
            </a:extLst>
          </p:cNvPr>
          <p:cNvSpPr>
            <a:spLocks noGrp="1"/>
          </p:cNvSpPr>
          <p:nvPr>
            <p:ph idx="1"/>
          </p:nvPr>
        </p:nvSpPr>
        <p:spPr>
          <a:xfrm>
            <a:off x="838201" y="2623381"/>
            <a:ext cx="3888528" cy="3553581"/>
          </a:xfrm>
        </p:spPr>
        <p:txBody>
          <a:bodyPr>
            <a:normAutofit/>
          </a:bodyPr>
          <a:lstStyle/>
          <a:p>
            <a:pPr>
              <a:lnSpc>
                <a:spcPct val="90000"/>
              </a:lnSpc>
            </a:pPr>
            <a:r>
              <a:rPr lang="en-GB" sz="1900"/>
              <a:t>Graham Gibbs published a book ‘Learning by Doing’ with his Reflective Cycle model. “Gibbs Reflective Cycle encourages people to think systematically about the experiences they had during a specific situation, event or activity. Making them aware of their action and better able to adjust and change their behaviour.”</a:t>
            </a:r>
          </a:p>
          <a:p>
            <a:pPr>
              <a:lnSpc>
                <a:spcPct val="90000"/>
              </a:lnSpc>
            </a:pPr>
            <a:endParaRPr lang="en-GB" sz="1900"/>
          </a:p>
        </p:txBody>
      </p:sp>
      <p:pic>
        <p:nvPicPr>
          <p:cNvPr id="2052" name="Picture 4" descr="Image result for gibbs reflective cycle | Gibbs reflective cycle ...">
            <a:extLst>
              <a:ext uri="{FF2B5EF4-FFF2-40B4-BE49-F238E27FC236}">
                <a16:creationId xmlns:a16="http://schemas.microsoft.com/office/drawing/2014/main" id="{758A76B4-7C5B-4409-94BC-3D128C9357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6646" y="1208458"/>
            <a:ext cx="4491887" cy="4469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936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1">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4A3463-F725-45B8-962F-8F5AFB235E5C}"/>
              </a:ext>
            </a:extLst>
          </p:cNvPr>
          <p:cNvSpPr>
            <a:spLocks noGrp="1"/>
          </p:cNvSpPr>
          <p:nvPr>
            <p:ph type="title"/>
          </p:nvPr>
        </p:nvSpPr>
        <p:spPr>
          <a:xfrm>
            <a:off x="838200" y="1495426"/>
            <a:ext cx="3220880" cy="4024310"/>
          </a:xfrm>
        </p:spPr>
        <p:txBody>
          <a:bodyPr>
            <a:normAutofit/>
          </a:bodyPr>
          <a:lstStyle/>
          <a:p>
            <a:r>
              <a:rPr lang="en-GB" sz="2500"/>
              <a:t>DESCRIPTION: “What Happened”</a:t>
            </a:r>
          </a:p>
        </p:txBody>
      </p:sp>
      <p:graphicFrame>
        <p:nvGraphicFramePr>
          <p:cNvPr id="24" name="Content Placeholder 2">
            <a:extLst>
              <a:ext uri="{FF2B5EF4-FFF2-40B4-BE49-F238E27FC236}">
                <a16:creationId xmlns:a16="http://schemas.microsoft.com/office/drawing/2014/main" id="{78EC50FA-A28B-401A-8495-2921CF02BB27}"/>
              </a:ext>
            </a:extLst>
          </p:cNvPr>
          <p:cNvGraphicFramePr>
            <a:graphicFrameLocks noGrp="1"/>
          </p:cNvGraphicFramePr>
          <p:nvPr>
            <p:ph idx="1"/>
            <p:extLst>
              <p:ext uri="{D42A27DB-BD31-4B8C-83A1-F6EECF244321}">
                <p14:modId xmlns:p14="http://schemas.microsoft.com/office/powerpoint/2010/main" val="339382627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1225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F4A2AE-1DCC-45A2-B3C7-86CBD0067876}"/>
              </a:ext>
            </a:extLst>
          </p:cNvPr>
          <p:cNvSpPr>
            <a:spLocks noGrp="1"/>
          </p:cNvSpPr>
          <p:nvPr>
            <p:ph type="title"/>
          </p:nvPr>
        </p:nvSpPr>
        <p:spPr>
          <a:xfrm>
            <a:off x="838200" y="1495426"/>
            <a:ext cx="3220880" cy="4024310"/>
          </a:xfrm>
        </p:spPr>
        <p:txBody>
          <a:bodyPr>
            <a:normAutofit/>
          </a:bodyPr>
          <a:lstStyle/>
          <a:p>
            <a:r>
              <a:rPr lang="en-GB" sz="3300"/>
              <a:t>FEELINGS:</a:t>
            </a:r>
          </a:p>
        </p:txBody>
      </p:sp>
      <p:graphicFrame>
        <p:nvGraphicFramePr>
          <p:cNvPr id="5" name="Content Placeholder 2">
            <a:extLst>
              <a:ext uri="{FF2B5EF4-FFF2-40B4-BE49-F238E27FC236}">
                <a16:creationId xmlns:a16="http://schemas.microsoft.com/office/drawing/2014/main" id="{4D747C9E-9CA2-49F0-8947-4EDABE1B0B76}"/>
              </a:ext>
            </a:extLst>
          </p:cNvPr>
          <p:cNvGraphicFramePr>
            <a:graphicFrameLocks noGrp="1"/>
          </p:cNvGraphicFramePr>
          <p:nvPr>
            <p:ph idx="1"/>
            <p:extLst>
              <p:ext uri="{D42A27DB-BD31-4B8C-83A1-F6EECF244321}">
                <p14:modId xmlns:p14="http://schemas.microsoft.com/office/powerpoint/2010/main" val="3407748354"/>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342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59476D97-179D-43E4-BC21-A8BB8D648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44F1D9C8-3209-401A-B0EF-676100854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11" y="-10199"/>
            <a:ext cx="4316879" cy="6366549"/>
          </a:xfrm>
          <a:custGeom>
            <a:avLst/>
            <a:gdLst>
              <a:gd name="connsiteX0" fmla="*/ 6798 w 4316879"/>
              <a:gd name="connsiteY0" fmla="*/ 0 h 6366549"/>
              <a:gd name="connsiteX1" fmla="*/ 4316879 w 4316879"/>
              <a:gd name="connsiteY1" fmla="*/ 0 h 6366549"/>
              <a:gd name="connsiteX2" fmla="*/ 3891991 w 4316879"/>
              <a:gd name="connsiteY2" fmla="*/ 2600327 h 6366549"/>
              <a:gd name="connsiteX3" fmla="*/ 3222363 w 4316879"/>
              <a:gd name="connsiteY3" fmla="*/ 4700982 h 6366549"/>
              <a:gd name="connsiteX4" fmla="*/ 3205370 w 4316879"/>
              <a:gd name="connsiteY4" fmla="*/ 4340675 h 6366549"/>
              <a:gd name="connsiteX5" fmla="*/ 3042212 w 4316879"/>
              <a:gd name="connsiteY5" fmla="*/ 5013701 h 6366549"/>
              <a:gd name="connsiteX6" fmla="*/ 2926642 w 4316879"/>
              <a:gd name="connsiteY6" fmla="*/ 4904929 h 6366549"/>
              <a:gd name="connsiteX7" fmla="*/ 2627520 w 4316879"/>
              <a:gd name="connsiteY7" fmla="*/ 5829489 h 6366549"/>
              <a:gd name="connsiteX8" fmla="*/ 2647914 w 4316879"/>
              <a:gd name="connsiteY8" fmla="*/ 5044291 h 6366549"/>
              <a:gd name="connsiteX9" fmla="*/ 2556136 w 4316879"/>
              <a:gd name="connsiteY9" fmla="*/ 5183656 h 6366549"/>
              <a:gd name="connsiteX10" fmla="*/ 2413373 w 4316879"/>
              <a:gd name="connsiteY10" fmla="*/ 5251639 h 6366549"/>
              <a:gd name="connsiteX11" fmla="*/ 2284207 w 4316879"/>
              <a:gd name="connsiteY11" fmla="*/ 5329817 h 6366549"/>
              <a:gd name="connsiteX12" fmla="*/ 1842322 w 4316879"/>
              <a:gd name="connsiteY12" fmla="*/ 5975649 h 6366549"/>
              <a:gd name="connsiteX13" fmla="*/ 1638375 w 4316879"/>
              <a:gd name="connsiteY13" fmla="*/ 6366549 h 6366549"/>
              <a:gd name="connsiteX14" fmla="*/ 1492214 w 4316879"/>
              <a:gd name="connsiteY14" fmla="*/ 4697581 h 6366549"/>
              <a:gd name="connsiteX15" fmla="*/ 1475217 w 4316879"/>
              <a:gd name="connsiteY15" fmla="*/ 5367209 h 6366549"/>
              <a:gd name="connsiteX16" fmla="*/ 1468419 w 4316879"/>
              <a:gd name="connsiteY16" fmla="*/ 5479378 h 6366549"/>
              <a:gd name="connsiteX17" fmla="*/ 1397039 w 4316879"/>
              <a:gd name="connsiteY17" fmla="*/ 5550761 h 6366549"/>
              <a:gd name="connsiteX18" fmla="*/ 1329057 w 4316879"/>
              <a:gd name="connsiteY18" fmla="*/ 5492974 h 6366549"/>
              <a:gd name="connsiteX19" fmla="*/ 1315460 w 4316879"/>
              <a:gd name="connsiteY19" fmla="*/ 5251639 h 6366549"/>
              <a:gd name="connsiteX20" fmla="*/ 1271270 w 4316879"/>
              <a:gd name="connsiteY20" fmla="*/ 5027297 h 6366549"/>
              <a:gd name="connsiteX21" fmla="*/ 1179496 w 4316879"/>
              <a:gd name="connsiteY21" fmla="*/ 4707780 h 6366549"/>
              <a:gd name="connsiteX22" fmla="*/ 1108112 w 4316879"/>
              <a:gd name="connsiteY22" fmla="*/ 4316880 h 6366549"/>
              <a:gd name="connsiteX23" fmla="*/ 1074121 w 4316879"/>
              <a:gd name="connsiteY23" fmla="*/ 5068086 h 6366549"/>
              <a:gd name="connsiteX24" fmla="*/ 995943 w 4316879"/>
              <a:gd name="connsiteY24" fmla="*/ 4779160 h 6366549"/>
              <a:gd name="connsiteX25" fmla="*/ 958551 w 4316879"/>
              <a:gd name="connsiteY25" fmla="*/ 4463044 h 6366549"/>
              <a:gd name="connsiteX26" fmla="*/ 904165 w 4316879"/>
              <a:gd name="connsiteY26" fmla="*/ 4174117 h 6366549"/>
              <a:gd name="connsiteX27" fmla="*/ 829385 w 4316879"/>
              <a:gd name="connsiteY27" fmla="*/ 3891992 h 6366549"/>
              <a:gd name="connsiteX28" fmla="*/ 710417 w 4316879"/>
              <a:gd name="connsiteY28" fmla="*/ 4683984 h 6366549"/>
              <a:gd name="connsiteX29" fmla="*/ 628839 w 4316879"/>
              <a:gd name="connsiteY29" fmla="*/ 4469842 h 6366549"/>
              <a:gd name="connsiteX30" fmla="*/ 584648 w 4316879"/>
              <a:gd name="connsiteY30" fmla="*/ 4395061 h 6366549"/>
              <a:gd name="connsiteX31" fmla="*/ 496271 w 4316879"/>
              <a:gd name="connsiteY31" fmla="*/ 4449447 h 6366549"/>
              <a:gd name="connsiteX32" fmla="*/ 356909 w 4316879"/>
              <a:gd name="connsiteY32" fmla="*/ 4945718 h 6366549"/>
              <a:gd name="connsiteX33" fmla="*/ 292324 w 4316879"/>
              <a:gd name="connsiteY33" fmla="*/ 5227843 h 6366549"/>
              <a:gd name="connsiteX34" fmla="*/ 105375 w 4316879"/>
              <a:gd name="connsiteY34" fmla="*/ 4228503 h 6366549"/>
              <a:gd name="connsiteX35" fmla="*/ 13597 w 4316879"/>
              <a:gd name="connsiteY35" fmla="*/ 1138706 h 6366549"/>
              <a:gd name="connsiteX36" fmla="*/ 6798 w 4316879"/>
              <a:gd name="connsiteY36" fmla="*/ 6798 h 636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316879" h="6366549">
                <a:moveTo>
                  <a:pt x="6798" y="0"/>
                </a:moveTo>
                <a:lnTo>
                  <a:pt x="4316879" y="0"/>
                </a:lnTo>
                <a:cubicBezTo>
                  <a:pt x="4204710" y="747806"/>
                  <a:pt x="3987167" y="2076863"/>
                  <a:pt x="3891991" y="2600327"/>
                </a:cubicBezTo>
                <a:cubicBezTo>
                  <a:pt x="3834204" y="2913046"/>
                  <a:pt x="3307343" y="4663590"/>
                  <a:pt x="3222363" y="4700982"/>
                </a:cubicBezTo>
                <a:cubicBezTo>
                  <a:pt x="3164580" y="4585412"/>
                  <a:pt x="3266554" y="4466441"/>
                  <a:pt x="3205370" y="4340675"/>
                </a:cubicBezTo>
                <a:cubicBezTo>
                  <a:pt x="3072802" y="4554818"/>
                  <a:pt x="3130589" y="4806353"/>
                  <a:pt x="3042212" y="5013701"/>
                </a:cubicBezTo>
                <a:cubicBezTo>
                  <a:pt x="2960633" y="5010300"/>
                  <a:pt x="2981028" y="4921923"/>
                  <a:pt x="2926642" y="4904929"/>
                </a:cubicBezTo>
                <a:cubicBezTo>
                  <a:pt x="2763484" y="5299226"/>
                  <a:pt x="2770283" y="5428393"/>
                  <a:pt x="2627520" y="5829489"/>
                </a:cubicBezTo>
                <a:cubicBezTo>
                  <a:pt x="2569733" y="5465781"/>
                  <a:pt x="2630917" y="5414796"/>
                  <a:pt x="2647914" y="5044291"/>
                </a:cubicBezTo>
                <a:cubicBezTo>
                  <a:pt x="2573134" y="5078282"/>
                  <a:pt x="2583329" y="5139466"/>
                  <a:pt x="2556136" y="5183656"/>
                </a:cubicBezTo>
                <a:cubicBezTo>
                  <a:pt x="2522145" y="5241440"/>
                  <a:pt x="2494952" y="5285630"/>
                  <a:pt x="2413373" y="5251639"/>
                </a:cubicBezTo>
                <a:cubicBezTo>
                  <a:pt x="2335196" y="5217648"/>
                  <a:pt x="2314801" y="5265235"/>
                  <a:pt x="2284207" y="5329817"/>
                </a:cubicBezTo>
                <a:cubicBezTo>
                  <a:pt x="2206029" y="5503174"/>
                  <a:pt x="2005480" y="6043631"/>
                  <a:pt x="1842322" y="5975649"/>
                </a:cubicBezTo>
                <a:cubicBezTo>
                  <a:pt x="1764144" y="6050430"/>
                  <a:pt x="1743749" y="6271374"/>
                  <a:pt x="1638375" y="6366549"/>
                </a:cubicBezTo>
                <a:cubicBezTo>
                  <a:pt x="1583989" y="5639138"/>
                  <a:pt x="1634977" y="5401200"/>
                  <a:pt x="1492214" y="4697581"/>
                </a:cubicBezTo>
                <a:cubicBezTo>
                  <a:pt x="1499013" y="4921923"/>
                  <a:pt x="1434428" y="5142867"/>
                  <a:pt x="1475217" y="5367209"/>
                </a:cubicBezTo>
                <a:cubicBezTo>
                  <a:pt x="1482015" y="5404597"/>
                  <a:pt x="1475217" y="5441989"/>
                  <a:pt x="1468419" y="5479378"/>
                </a:cubicBezTo>
                <a:cubicBezTo>
                  <a:pt x="1461621" y="5516770"/>
                  <a:pt x="1444627" y="5550761"/>
                  <a:pt x="1397039" y="5550761"/>
                </a:cubicBezTo>
                <a:cubicBezTo>
                  <a:pt x="1359647" y="5547360"/>
                  <a:pt x="1342653" y="5520167"/>
                  <a:pt x="1329057" y="5492974"/>
                </a:cubicBezTo>
                <a:cubicBezTo>
                  <a:pt x="1288267" y="5411396"/>
                  <a:pt x="1278068" y="5329817"/>
                  <a:pt x="1315460" y="5251639"/>
                </a:cubicBezTo>
                <a:cubicBezTo>
                  <a:pt x="1356250" y="5163262"/>
                  <a:pt x="1346051" y="5095279"/>
                  <a:pt x="1271270" y="5027297"/>
                </a:cubicBezTo>
                <a:cubicBezTo>
                  <a:pt x="1176095" y="4938920"/>
                  <a:pt x="1210086" y="4813151"/>
                  <a:pt x="1179496" y="4707780"/>
                </a:cubicBezTo>
                <a:cubicBezTo>
                  <a:pt x="1145505" y="4592210"/>
                  <a:pt x="1165899" y="4466441"/>
                  <a:pt x="1108112" y="4316880"/>
                </a:cubicBezTo>
                <a:cubicBezTo>
                  <a:pt x="1040130" y="4575213"/>
                  <a:pt x="1138706" y="4809754"/>
                  <a:pt x="1074121" y="5068086"/>
                </a:cubicBezTo>
                <a:cubicBezTo>
                  <a:pt x="985744" y="4962712"/>
                  <a:pt x="1009540" y="4864139"/>
                  <a:pt x="995943" y="4779160"/>
                </a:cubicBezTo>
                <a:cubicBezTo>
                  <a:pt x="982347" y="4673789"/>
                  <a:pt x="975549" y="4568414"/>
                  <a:pt x="958551" y="4463044"/>
                </a:cubicBezTo>
                <a:cubicBezTo>
                  <a:pt x="944955" y="4367868"/>
                  <a:pt x="921163" y="4272693"/>
                  <a:pt x="904165" y="4174117"/>
                </a:cubicBezTo>
                <a:cubicBezTo>
                  <a:pt x="887172" y="4078941"/>
                  <a:pt x="907566" y="3980369"/>
                  <a:pt x="829385" y="3891992"/>
                </a:cubicBezTo>
                <a:cubicBezTo>
                  <a:pt x="676426" y="4133327"/>
                  <a:pt x="747806" y="4405257"/>
                  <a:pt x="710417" y="4683984"/>
                </a:cubicBezTo>
                <a:cubicBezTo>
                  <a:pt x="635637" y="4612605"/>
                  <a:pt x="649233" y="4534423"/>
                  <a:pt x="628839" y="4469842"/>
                </a:cubicBezTo>
                <a:cubicBezTo>
                  <a:pt x="618639" y="4439248"/>
                  <a:pt x="618639" y="4405257"/>
                  <a:pt x="584648" y="4395061"/>
                </a:cubicBezTo>
                <a:cubicBezTo>
                  <a:pt x="537061" y="4384862"/>
                  <a:pt x="509868" y="4415456"/>
                  <a:pt x="496271" y="4449447"/>
                </a:cubicBezTo>
                <a:cubicBezTo>
                  <a:pt x="428289" y="4609204"/>
                  <a:pt x="390900" y="4775762"/>
                  <a:pt x="356909" y="4945718"/>
                </a:cubicBezTo>
                <a:cubicBezTo>
                  <a:pt x="339912" y="5040894"/>
                  <a:pt x="350111" y="5142867"/>
                  <a:pt x="292324" y="5227843"/>
                </a:cubicBezTo>
                <a:cubicBezTo>
                  <a:pt x="44190" y="4918525"/>
                  <a:pt x="91778" y="4575213"/>
                  <a:pt x="105375" y="4228503"/>
                </a:cubicBezTo>
                <a:cubicBezTo>
                  <a:pt x="129167" y="3664249"/>
                  <a:pt x="40790" y="1604384"/>
                  <a:pt x="13597" y="1138706"/>
                </a:cubicBezTo>
                <a:cubicBezTo>
                  <a:pt x="-6798" y="761403"/>
                  <a:pt x="0" y="384102"/>
                  <a:pt x="6798" y="6798"/>
                </a:cubicBezTo>
                <a:close/>
              </a:path>
            </a:pathLst>
          </a:custGeom>
          <a:solidFill>
            <a:schemeClr val="tx1">
              <a:lumMod val="75000"/>
              <a:lumOff val="2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9053A6-CB3D-43EB-A5FC-B2466D4E77FA}"/>
              </a:ext>
            </a:extLst>
          </p:cNvPr>
          <p:cNvSpPr>
            <a:spLocks noGrp="1"/>
          </p:cNvSpPr>
          <p:nvPr>
            <p:ph type="title"/>
          </p:nvPr>
        </p:nvSpPr>
        <p:spPr>
          <a:xfrm>
            <a:off x="1038226" y="552844"/>
            <a:ext cx="3113886" cy="2590406"/>
          </a:xfrm>
        </p:spPr>
        <p:txBody>
          <a:bodyPr>
            <a:normAutofit/>
          </a:bodyPr>
          <a:lstStyle/>
          <a:p>
            <a:r>
              <a:rPr lang="en-GB" sz="3300"/>
              <a:t>FEELINGS:</a:t>
            </a:r>
          </a:p>
        </p:txBody>
      </p:sp>
      <p:graphicFrame>
        <p:nvGraphicFramePr>
          <p:cNvPr id="16" name="Content Placeholder 2">
            <a:extLst>
              <a:ext uri="{FF2B5EF4-FFF2-40B4-BE49-F238E27FC236}">
                <a16:creationId xmlns:a16="http://schemas.microsoft.com/office/drawing/2014/main" id="{130763A9-3C6C-4A22-8649-8178E0B34C6A}"/>
              </a:ext>
            </a:extLst>
          </p:cNvPr>
          <p:cNvGraphicFramePr>
            <a:graphicFrameLocks noGrp="1"/>
          </p:cNvGraphicFramePr>
          <p:nvPr>
            <p:ph idx="1"/>
            <p:extLst>
              <p:ext uri="{D42A27DB-BD31-4B8C-83A1-F6EECF244321}">
                <p14:modId xmlns:p14="http://schemas.microsoft.com/office/powerpoint/2010/main" val="3662921391"/>
              </p:ext>
            </p:extLst>
          </p:nvPr>
        </p:nvGraphicFramePr>
        <p:xfrm>
          <a:off x="4633041" y="643466"/>
          <a:ext cx="6720759" cy="55737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871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476D97-179D-43E4-BC21-A8BB8D648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4F1D9C8-3209-401A-B0EF-676100854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11" y="-10199"/>
            <a:ext cx="4316879" cy="6366549"/>
          </a:xfrm>
          <a:custGeom>
            <a:avLst/>
            <a:gdLst>
              <a:gd name="connsiteX0" fmla="*/ 6798 w 4316879"/>
              <a:gd name="connsiteY0" fmla="*/ 0 h 6366549"/>
              <a:gd name="connsiteX1" fmla="*/ 4316879 w 4316879"/>
              <a:gd name="connsiteY1" fmla="*/ 0 h 6366549"/>
              <a:gd name="connsiteX2" fmla="*/ 3891991 w 4316879"/>
              <a:gd name="connsiteY2" fmla="*/ 2600327 h 6366549"/>
              <a:gd name="connsiteX3" fmla="*/ 3222363 w 4316879"/>
              <a:gd name="connsiteY3" fmla="*/ 4700982 h 6366549"/>
              <a:gd name="connsiteX4" fmla="*/ 3205370 w 4316879"/>
              <a:gd name="connsiteY4" fmla="*/ 4340675 h 6366549"/>
              <a:gd name="connsiteX5" fmla="*/ 3042212 w 4316879"/>
              <a:gd name="connsiteY5" fmla="*/ 5013701 h 6366549"/>
              <a:gd name="connsiteX6" fmla="*/ 2926642 w 4316879"/>
              <a:gd name="connsiteY6" fmla="*/ 4904929 h 6366549"/>
              <a:gd name="connsiteX7" fmla="*/ 2627520 w 4316879"/>
              <a:gd name="connsiteY7" fmla="*/ 5829489 h 6366549"/>
              <a:gd name="connsiteX8" fmla="*/ 2647914 w 4316879"/>
              <a:gd name="connsiteY8" fmla="*/ 5044291 h 6366549"/>
              <a:gd name="connsiteX9" fmla="*/ 2556136 w 4316879"/>
              <a:gd name="connsiteY9" fmla="*/ 5183656 h 6366549"/>
              <a:gd name="connsiteX10" fmla="*/ 2413373 w 4316879"/>
              <a:gd name="connsiteY10" fmla="*/ 5251639 h 6366549"/>
              <a:gd name="connsiteX11" fmla="*/ 2284207 w 4316879"/>
              <a:gd name="connsiteY11" fmla="*/ 5329817 h 6366549"/>
              <a:gd name="connsiteX12" fmla="*/ 1842322 w 4316879"/>
              <a:gd name="connsiteY12" fmla="*/ 5975649 h 6366549"/>
              <a:gd name="connsiteX13" fmla="*/ 1638375 w 4316879"/>
              <a:gd name="connsiteY13" fmla="*/ 6366549 h 6366549"/>
              <a:gd name="connsiteX14" fmla="*/ 1492214 w 4316879"/>
              <a:gd name="connsiteY14" fmla="*/ 4697581 h 6366549"/>
              <a:gd name="connsiteX15" fmla="*/ 1475217 w 4316879"/>
              <a:gd name="connsiteY15" fmla="*/ 5367209 h 6366549"/>
              <a:gd name="connsiteX16" fmla="*/ 1468419 w 4316879"/>
              <a:gd name="connsiteY16" fmla="*/ 5479378 h 6366549"/>
              <a:gd name="connsiteX17" fmla="*/ 1397039 w 4316879"/>
              <a:gd name="connsiteY17" fmla="*/ 5550761 h 6366549"/>
              <a:gd name="connsiteX18" fmla="*/ 1329057 w 4316879"/>
              <a:gd name="connsiteY18" fmla="*/ 5492974 h 6366549"/>
              <a:gd name="connsiteX19" fmla="*/ 1315460 w 4316879"/>
              <a:gd name="connsiteY19" fmla="*/ 5251639 h 6366549"/>
              <a:gd name="connsiteX20" fmla="*/ 1271270 w 4316879"/>
              <a:gd name="connsiteY20" fmla="*/ 5027297 h 6366549"/>
              <a:gd name="connsiteX21" fmla="*/ 1179496 w 4316879"/>
              <a:gd name="connsiteY21" fmla="*/ 4707780 h 6366549"/>
              <a:gd name="connsiteX22" fmla="*/ 1108112 w 4316879"/>
              <a:gd name="connsiteY22" fmla="*/ 4316880 h 6366549"/>
              <a:gd name="connsiteX23" fmla="*/ 1074121 w 4316879"/>
              <a:gd name="connsiteY23" fmla="*/ 5068086 h 6366549"/>
              <a:gd name="connsiteX24" fmla="*/ 995943 w 4316879"/>
              <a:gd name="connsiteY24" fmla="*/ 4779160 h 6366549"/>
              <a:gd name="connsiteX25" fmla="*/ 958551 w 4316879"/>
              <a:gd name="connsiteY25" fmla="*/ 4463044 h 6366549"/>
              <a:gd name="connsiteX26" fmla="*/ 904165 w 4316879"/>
              <a:gd name="connsiteY26" fmla="*/ 4174117 h 6366549"/>
              <a:gd name="connsiteX27" fmla="*/ 829385 w 4316879"/>
              <a:gd name="connsiteY27" fmla="*/ 3891992 h 6366549"/>
              <a:gd name="connsiteX28" fmla="*/ 710417 w 4316879"/>
              <a:gd name="connsiteY28" fmla="*/ 4683984 h 6366549"/>
              <a:gd name="connsiteX29" fmla="*/ 628839 w 4316879"/>
              <a:gd name="connsiteY29" fmla="*/ 4469842 h 6366549"/>
              <a:gd name="connsiteX30" fmla="*/ 584648 w 4316879"/>
              <a:gd name="connsiteY30" fmla="*/ 4395061 h 6366549"/>
              <a:gd name="connsiteX31" fmla="*/ 496271 w 4316879"/>
              <a:gd name="connsiteY31" fmla="*/ 4449447 h 6366549"/>
              <a:gd name="connsiteX32" fmla="*/ 356909 w 4316879"/>
              <a:gd name="connsiteY32" fmla="*/ 4945718 h 6366549"/>
              <a:gd name="connsiteX33" fmla="*/ 292324 w 4316879"/>
              <a:gd name="connsiteY33" fmla="*/ 5227843 h 6366549"/>
              <a:gd name="connsiteX34" fmla="*/ 105375 w 4316879"/>
              <a:gd name="connsiteY34" fmla="*/ 4228503 h 6366549"/>
              <a:gd name="connsiteX35" fmla="*/ 13597 w 4316879"/>
              <a:gd name="connsiteY35" fmla="*/ 1138706 h 6366549"/>
              <a:gd name="connsiteX36" fmla="*/ 6798 w 4316879"/>
              <a:gd name="connsiteY36" fmla="*/ 6798 h 636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316879" h="6366549">
                <a:moveTo>
                  <a:pt x="6798" y="0"/>
                </a:moveTo>
                <a:lnTo>
                  <a:pt x="4316879" y="0"/>
                </a:lnTo>
                <a:cubicBezTo>
                  <a:pt x="4204710" y="747806"/>
                  <a:pt x="3987167" y="2076863"/>
                  <a:pt x="3891991" y="2600327"/>
                </a:cubicBezTo>
                <a:cubicBezTo>
                  <a:pt x="3834204" y="2913046"/>
                  <a:pt x="3307343" y="4663590"/>
                  <a:pt x="3222363" y="4700982"/>
                </a:cubicBezTo>
                <a:cubicBezTo>
                  <a:pt x="3164580" y="4585412"/>
                  <a:pt x="3266554" y="4466441"/>
                  <a:pt x="3205370" y="4340675"/>
                </a:cubicBezTo>
                <a:cubicBezTo>
                  <a:pt x="3072802" y="4554818"/>
                  <a:pt x="3130589" y="4806353"/>
                  <a:pt x="3042212" y="5013701"/>
                </a:cubicBezTo>
                <a:cubicBezTo>
                  <a:pt x="2960633" y="5010300"/>
                  <a:pt x="2981028" y="4921923"/>
                  <a:pt x="2926642" y="4904929"/>
                </a:cubicBezTo>
                <a:cubicBezTo>
                  <a:pt x="2763484" y="5299226"/>
                  <a:pt x="2770283" y="5428393"/>
                  <a:pt x="2627520" y="5829489"/>
                </a:cubicBezTo>
                <a:cubicBezTo>
                  <a:pt x="2569733" y="5465781"/>
                  <a:pt x="2630917" y="5414796"/>
                  <a:pt x="2647914" y="5044291"/>
                </a:cubicBezTo>
                <a:cubicBezTo>
                  <a:pt x="2573134" y="5078282"/>
                  <a:pt x="2583329" y="5139466"/>
                  <a:pt x="2556136" y="5183656"/>
                </a:cubicBezTo>
                <a:cubicBezTo>
                  <a:pt x="2522145" y="5241440"/>
                  <a:pt x="2494952" y="5285630"/>
                  <a:pt x="2413373" y="5251639"/>
                </a:cubicBezTo>
                <a:cubicBezTo>
                  <a:pt x="2335196" y="5217648"/>
                  <a:pt x="2314801" y="5265235"/>
                  <a:pt x="2284207" y="5329817"/>
                </a:cubicBezTo>
                <a:cubicBezTo>
                  <a:pt x="2206029" y="5503174"/>
                  <a:pt x="2005480" y="6043631"/>
                  <a:pt x="1842322" y="5975649"/>
                </a:cubicBezTo>
                <a:cubicBezTo>
                  <a:pt x="1764144" y="6050430"/>
                  <a:pt x="1743749" y="6271374"/>
                  <a:pt x="1638375" y="6366549"/>
                </a:cubicBezTo>
                <a:cubicBezTo>
                  <a:pt x="1583989" y="5639138"/>
                  <a:pt x="1634977" y="5401200"/>
                  <a:pt x="1492214" y="4697581"/>
                </a:cubicBezTo>
                <a:cubicBezTo>
                  <a:pt x="1499013" y="4921923"/>
                  <a:pt x="1434428" y="5142867"/>
                  <a:pt x="1475217" y="5367209"/>
                </a:cubicBezTo>
                <a:cubicBezTo>
                  <a:pt x="1482015" y="5404597"/>
                  <a:pt x="1475217" y="5441989"/>
                  <a:pt x="1468419" y="5479378"/>
                </a:cubicBezTo>
                <a:cubicBezTo>
                  <a:pt x="1461621" y="5516770"/>
                  <a:pt x="1444627" y="5550761"/>
                  <a:pt x="1397039" y="5550761"/>
                </a:cubicBezTo>
                <a:cubicBezTo>
                  <a:pt x="1359647" y="5547360"/>
                  <a:pt x="1342653" y="5520167"/>
                  <a:pt x="1329057" y="5492974"/>
                </a:cubicBezTo>
                <a:cubicBezTo>
                  <a:pt x="1288267" y="5411396"/>
                  <a:pt x="1278068" y="5329817"/>
                  <a:pt x="1315460" y="5251639"/>
                </a:cubicBezTo>
                <a:cubicBezTo>
                  <a:pt x="1356250" y="5163262"/>
                  <a:pt x="1346051" y="5095279"/>
                  <a:pt x="1271270" y="5027297"/>
                </a:cubicBezTo>
                <a:cubicBezTo>
                  <a:pt x="1176095" y="4938920"/>
                  <a:pt x="1210086" y="4813151"/>
                  <a:pt x="1179496" y="4707780"/>
                </a:cubicBezTo>
                <a:cubicBezTo>
                  <a:pt x="1145505" y="4592210"/>
                  <a:pt x="1165899" y="4466441"/>
                  <a:pt x="1108112" y="4316880"/>
                </a:cubicBezTo>
                <a:cubicBezTo>
                  <a:pt x="1040130" y="4575213"/>
                  <a:pt x="1138706" y="4809754"/>
                  <a:pt x="1074121" y="5068086"/>
                </a:cubicBezTo>
                <a:cubicBezTo>
                  <a:pt x="985744" y="4962712"/>
                  <a:pt x="1009540" y="4864139"/>
                  <a:pt x="995943" y="4779160"/>
                </a:cubicBezTo>
                <a:cubicBezTo>
                  <a:pt x="982347" y="4673789"/>
                  <a:pt x="975549" y="4568414"/>
                  <a:pt x="958551" y="4463044"/>
                </a:cubicBezTo>
                <a:cubicBezTo>
                  <a:pt x="944955" y="4367868"/>
                  <a:pt x="921163" y="4272693"/>
                  <a:pt x="904165" y="4174117"/>
                </a:cubicBezTo>
                <a:cubicBezTo>
                  <a:pt x="887172" y="4078941"/>
                  <a:pt x="907566" y="3980369"/>
                  <a:pt x="829385" y="3891992"/>
                </a:cubicBezTo>
                <a:cubicBezTo>
                  <a:pt x="676426" y="4133327"/>
                  <a:pt x="747806" y="4405257"/>
                  <a:pt x="710417" y="4683984"/>
                </a:cubicBezTo>
                <a:cubicBezTo>
                  <a:pt x="635637" y="4612605"/>
                  <a:pt x="649233" y="4534423"/>
                  <a:pt x="628839" y="4469842"/>
                </a:cubicBezTo>
                <a:cubicBezTo>
                  <a:pt x="618639" y="4439248"/>
                  <a:pt x="618639" y="4405257"/>
                  <a:pt x="584648" y="4395061"/>
                </a:cubicBezTo>
                <a:cubicBezTo>
                  <a:pt x="537061" y="4384862"/>
                  <a:pt x="509868" y="4415456"/>
                  <a:pt x="496271" y="4449447"/>
                </a:cubicBezTo>
                <a:cubicBezTo>
                  <a:pt x="428289" y="4609204"/>
                  <a:pt x="390900" y="4775762"/>
                  <a:pt x="356909" y="4945718"/>
                </a:cubicBezTo>
                <a:cubicBezTo>
                  <a:pt x="339912" y="5040894"/>
                  <a:pt x="350111" y="5142867"/>
                  <a:pt x="292324" y="5227843"/>
                </a:cubicBezTo>
                <a:cubicBezTo>
                  <a:pt x="44190" y="4918525"/>
                  <a:pt x="91778" y="4575213"/>
                  <a:pt x="105375" y="4228503"/>
                </a:cubicBezTo>
                <a:cubicBezTo>
                  <a:pt x="129167" y="3664249"/>
                  <a:pt x="40790" y="1604384"/>
                  <a:pt x="13597" y="1138706"/>
                </a:cubicBezTo>
                <a:cubicBezTo>
                  <a:pt x="-6798" y="761403"/>
                  <a:pt x="0" y="384102"/>
                  <a:pt x="6798" y="6798"/>
                </a:cubicBezTo>
                <a:close/>
              </a:path>
            </a:pathLst>
          </a:custGeom>
          <a:solidFill>
            <a:schemeClr val="tx1">
              <a:lumMod val="75000"/>
              <a:lumOff val="2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A42D33-BD51-4F2A-A0FA-4DE05FC7029E}"/>
              </a:ext>
            </a:extLst>
          </p:cNvPr>
          <p:cNvSpPr>
            <a:spLocks noGrp="1"/>
          </p:cNvSpPr>
          <p:nvPr>
            <p:ph type="title"/>
          </p:nvPr>
        </p:nvSpPr>
        <p:spPr>
          <a:xfrm>
            <a:off x="1038226" y="552844"/>
            <a:ext cx="3113886" cy="2590406"/>
          </a:xfrm>
        </p:spPr>
        <p:txBody>
          <a:bodyPr>
            <a:normAutofit/>
          </a:bodyPr>
          <a:lstStyle/>
          <a:p>
            <a:r>
              <a:rPr lang="en-GB" sz="3600"/>
              <a:t>Evaluation:</a:t>
            </a:r>
          </a:p>
        </p:txBody>
      </p:sp>
      <p:graphicFrame>
        <p:nvGraphicFramePr>
          <p:cNvPr id="5" name="Content Placeholder 2">
            <a:extLst>
              <a:ext uri="{FF2B5EF4-FFF2-40B4-BE49-F238E27FC236}">
                <a16:creationId xmlns:a16="http://schemas.microsoft.com/office/drawing/2014/main" id="{4D3B2A5C-1097-4472-85E7-4BD45EABFB2A}"/>
              </a:ext>
            </a:extLst>
          </p:cNvPr>
          <p:cNvGraphicFramePr>
            <a:graphicFrameLocks noGrp="1"/>
          </p:cNvGraphicFramePr>
          <p:nvPr>
            <p:ph idx="1"/>
            <p:extLst>
              <p:ext uri="{D42A27DB-BD31-4B8C-83A1-F6EECF244321}">
                <p14:modId xmlns:p14="http://schemas.microsoft.com/office/powerpoint/2010/main" val="4133843964"/>
              </p:ext>
            </p:extLst>
          </p:nvPr>
        </p:nvGraphicFramePr>
        <p:xfrm>
          <a:off x="4633041" y="643466"/>
          <a:ext cx="6720759" cy="55737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123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81EAA9-096C-4D41-89BE-CF4E6450B978}"/>
              </a:ext>
            </a:extLst>
          </p:cNvPr>
          <p:cNvSpPr>
            <a:spLocks noGrp="1"/>
          </p:cNvSpPr>
          <p:nvPr>
            <p:ph type="title"/>
          </p:nvPr>
        </p:nvSpPr>
        <p:spPr>
          <a:xfrm>
            <a:off x="838201" y="643467"/>
            <a:ext cx="3888526" cy="1800526"/>
          </a:xfrm>
        </p:spPr>
        <p:txBody>
          <a:bodyPr>
            <a:normAutofit/>
          </a:bodyPr>
          <a:lstStyle/>
          <a:p>
            <a:r>
              <a:rPr lang="en-GB" dirty="0"/>
              <a:t>Barriers and Challenges:</a:t>
            </a:r>
          </a:p>
        </p:txBody>
      </p:sp>
      <p:sp>
        <p:nvSpPr>
          <p:cNvPr id="3" name="Content Placeholder 2">
            <a:extLst>
              <a:ext uri="{FF2B5EF4-FFF2-40B4-BE49-F238E27FC236}">
                <a16:creationId xmlns:a16="http://schemas.microsoft.com/office/drawing/2014/main" id="{BCE5E565-A954-4E88-9526-6EA3DB330420}"/>
              </a:ext>
            </a:extLst>
          </p:cNvPr>
          <p:cNvSpPr>
            <a:spLocks noGrp="1"/>
          </p:cNvSpPr>
          <p:nvPr>
            <p:ph idx="1"/>
          </p:nvPr>
        </p:nvSpPr>
        <p:spPr>
          <a:xfrm>
            <a:off x="838201" y="2623381"/>
            <a:ext cx="3888528" cy="3553581"/>
          </a:xfrm>
        </p:spPr>
        <p:txBody>
          <a:bodyPr>
            <a:normAutofit/>
          </a:bodyPr>
          <a:lstStyle/>
          <a:p>
            <a:pPr marL="0" indent="0">
              <a:buNone/>
            </a:pPr>
            <a:r>
              <a:rPr lang="en-GB" sz="2000"/>
              <a:t>Communications, accent, prejudice, negativity, stereotypes, different cultures, values, attitudes, behaviour, etiquette, employment laws, visa requirements and regulations</a:t>
            </a:r>
          </a:p>
          <a:p>
            <a:pPr marL="0" indent="0">
              <a:buNone/>
            </a:pPr>
            <a:endParaRPr lang="en-GB" sz="2000"/>
          </a:p>
        </p:txBody>
      </p:sp>
      <p:pic>
        <p:nvPicPr>
          <p:cNvPr id="16" name="Graphic 6" descr="Laptop Secure">
            <a:extLst>
              <a:ext uri="{FF2B5EF4-FFF2-40B4-BE49-F238E27FC236}">
                <a16:creationId xmlns:a16="http://schemas.microsoft.com/office/drawing/2014/main" id="{7F509764-2AC0-4CAF-A566-684DDF7310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56646" y="1197228"/>
            <a:ext cx="4491887" cy="4491887"/>
          </a:xfrm>
          <a:prstGeom prst="rect">
            <a:avLst/>
          </a:prstGeom>
        </p:spPr>
      </p:pic>
    </p:spTree>
    <p:extLst>
      <p:ext uri="{BB962C8B-B14F-4D97-AF65-F5344CB8AC3E}">
        <p14:creationId xmlns:p14="http://schemas.microsoft.com/office/powerpoint/2010/main" val="1880818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07D62E-2C08-4C59-87E2-7D9E231A709D}"/>
              </a:ext>
            </a:extLst>
          </p:cNvPr>
          <p:cNvSpPr>
            <a:spLocks noGrp="1"/>
          </p:cNvSpPr>
          <p:nvPr>
            <p:ph type="title"/>
          </p:nvPr>
        </p:nvSpPr>
        <p:spPr>
          <a:xfrm>
            <a:off x="838201" y="643467"/>
            <a:ext cx="3888526" cy="1800526"/>
          </a:xfrm>
        </p:spPr>
        <p:txBody>
          <a:bodyPr>
            <a:normAutofit/>
          </a:bodyPr>
          <a:lstStyle/>
          <a:p>
            <a:r>
              <a:rPr lang="en-GB" dirty="0"/>
              <a:t>ANALYSIS:</a:t>
            </a:r>
          </a:p>
        </p:txBody>
      </p:sp>
      <p:sp>
        <p:nvSpPr>
          <p:cNvPr id="3" name="Content Placeholder 2">
            <a:extLst>
              <a:ext uri="{FF2B5EF4-FFF2-40B4-BE49-F238E27FC236}">
                <a16:creationId xmlns:a16="http://schemas.microsoft.com/office/drawing/2014/main" id="{892B02C0-363B-449B-9A64-208FC2E48A5E}"/>
              </a:ext>
            </a:extLst>
          </p:cNvPr>
          <p:cNvSpPr>
            <a:spLocks noGrp="1"/>
          </p:cNvSpPr>
          <p:nvPr>
            <p:ph idx="1"/>
          </p:nvPr>
        </p:nvSpPr>
        <p:spPr>
          <a:xfrm>
            <a:off x="838201" y="2623381"/>
            <a:ext cx="3888528" cy="3553581"/>
          </a:xfrm>
        </p:spPr>
        <p:txBody>
          <a:bodyPr>
            <a:normAutofit/>
          </a:bodyPr>
          <a:lstStyle/>
          <a:p>
            <a:r>
              <a:rPr lang="en-GB" sz="2000"/>
              <a:t>Communication                         </a:t>
            </a:r>
          </a:p>
          <a:p>
            <a:r>
              <a:rPr lang="en-GB" sz="2000"/>
              <a:t>Trust</a:t>
            </a:r>
          </a:p>
          <a:p>
            <a:r>
              <a:rPr lang="en-GB" sz="2000"/>
              <a:t>Collaboration</a:t>
            </a:r>
          </a:p>
          <a:p>
            <a:r>
              <a:rPr lang="en-GB" sz="2000"/>
              <a:t>Motivation</a:t>
            </a:r>
          </a:p>
          <a:p>
            <a:r>
              <a:rPr lang="en-GB" sz="2000"/>
              <a:t>Structure</a:t>
            </a:r>
          </a:p>
          <a:p>
            <a:endParaRPr lang="en-GB" sz="2000"/>
          </a:p>
        </p:txBody>
      </p:sp>
      <p:pic>
        <p:nvPicPr>
          <p:cNvPr id="1026" name="Picture 2" descr="Taking HR Analytics Beyond Technologists">
            <a:extLst>
              <a:ext uri="{FF2B5EF4-FFF2-40B4-BE49-F238E27FC236}">
                <a16:creationId xmlns:a16="http://schemas.microsoft.com/office/drawing/2014/main" id="{8AAAC8D9-364B-4C75-AFAB-59F100C5F9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41728" y="1582220"/>
            <a:ext cx="5339066" cy="3553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231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82FD8D3-C74C-4B1D-A596-F090EE1A2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AD3D6B5C-B8B4-4071-9480-DEE5EC781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A15113-7015-40EA-B2E5-FB1FC6473FB4}"/>
              </a:ext>
            </a:extLst>
          </p:cNvPr>
          <p:cNvSpPr>
            <a:spLocks noGrp="1"/>
          </p:cNvSpPr>
          <p:nvPr>
            <p:ph type="title"/>
          </p:nvPr>
        </p:nvSpPr>
        <p:spPr>
          <a:xfrm>
            <a:off x="1768928" y="2242457"/>
            <a:ext cx="3731849" cy="2373086"/>
          </a:xfrm>
        </p:spPr>
        <p:txBody>
          <a:bodyPr vert="horz" lIns="91440" tIns="45720" rIns="91440" bIns="45720" rtlCol="0">
            <a:normAutofit/>
          </a:bodyPr>
          <a:lstStyle/>
          <a:p>
            <a:r>
              <a:rPr lang="en-US" sz="3100">
                <a:solidFill>
                  <a:srgbClr val="FFFFFF"/>
                </a:solidFill>
              </a:rPr>
              <a:t>CONCLUSION:</a:t>
            </a:r>
          </a:p>
        </p:txBody>
      </p:sp>
      <p:pic>
        <p:nvPicPr>
          <p:cNvPr id="5" name="Content Placeholder 4" descr="Peter Drucker Leadership Quotes | QuoteHD">
            <a:extLst>
              <a:ext uri="{FF2B5EF4-FFF2-40B4-BE49-F238E27FC236}">
                <a16:creationId xmlns:a16="http://schemas.microsoft.com/office/drawing/2014/main" id="{25BE2DDC-E490-4E11-9412-F326A643E86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35763" y="1119982"/>
            <a:ext cx="4618037" cy="4618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82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82FD8D3-C74C-4B1D-A596-F090EE1A2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AD3D6B5C-B8B4-4071-9480-DEE5EC781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574796-3253-4310-818F-C62D2DF8319A}"/>
              </a:ext>
            </a:extLst>
          </p:cNvPr>
          <p:cNvSpPr>
            <a:spLocks noGrp="1"/>
          </p:cNvSpPr>
          <p:nvPr>
            <p:ph type="title"/>
          </p:nvPr>
        </p:nvSpPr>
        <p:spPr>
          <a:xfrm>
            <a:off x="1768928" y="2242457"/>
            <a:ext cx="3731849" cy="2373086"/>
          </a:xfrm>
        </p:spPr>
        <p:txBody>
          <a:bodyPr>
            <a:normAutofit/>
          </a:bodyPr>
          <a:lstStyle/>
          <a:p>
            <a:r>
              <a:rPr lang="en-GB" sz="3100">
                <a:solidFill>
                  <a:srgbClr val="FFFFFF"/>
                </a:solidFill>
              </a:rPr>
              <a:t>REFERENCES FOR POWER POINT:</a:t>
            </a:r>
          </a:p>
        </p:txBody>
      </p:sp>
      <p:sp>
        <p:nvSpPr>
          <p:cNvPr id="3" name="Content Placeholder 2">
            <a:extLst>
              <a:ext uri="{FF2B5EF4-FFF2-40B4-BE49-F238E27FC236}">
                <a16:creationId xmlns:a16="http://schemas.microsoft.com/office/drawing/2014/main" id="{A58B1B4A-C6B9-4567-8E41-71ECFF2D2AB1}"/>
              </a:ext>
            </a:extLst>
          </p:cNvPr>
          <p:cNvSpPr>
            <a:spLocks noGrp="1"/>
          </p:cNvSpPr>
          <p:nvPr>
            <p:ph idx="1"/>
          </p:nvPr>
        </p:nvSpPr>
        <p:spPr>
          <a:xfrm>
            <a:off x="6736419" y="713313"/>
            <a:ext cx="4617381" cy="5431376"/>
          </a:xfrm>
        </p:spPr>
        <p:txBody>
          <a:bodyPr anchor="ctr">
            <a:normAutofit/>
          </a:bodyPr>
          <a:lstStyle/>
          <a:p>
            <a:pPr>
              <a:lnSpc>
                <a:spcPct val="90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2"/>
              </a:rPr>
              <a:t>https://businessinrhyme.files.wordpress.com/2015/08/diversity.png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3"/>
              </a:rPr>
              <a:t>https://www.toolshero.com/management/gibbs-reflective-cycle-graham-gibbs/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4"/>
              </a:rPr>
              <a:t>https://i.pinimg.com/originals/92/df/c5/92dfc5eb7058f2aa8d144a91c05a7ea1.jpg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5"/>
              </a:rPr>
              <a:t>https://thumbor.forbes.com/thumbor/960x0/https%3A%2F%2Fblogs-images.forbes.com%2Frawnshah%2Ffiles%2F2015%2F04%2FUlrich-model.jpg</a:t>
            </a: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4"/>
              </a:rPr>
              <a:t>https://i.pinimg.com/originals/92/df/c5/92dfc5eb7058f2aa8d144a91c05a7ea1.jpg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4"/>
              </a:rPr>
              <a:t>https://i.pinimg.com/originals/92/df/c5/92dfc5eb7058f2aa8d144a91c05a7ea1.jpg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1400" u="sng">
                <a:effectLst/>
                <a:latin typeface="Calibri" panose="020F0502020204030204" pitchFamily="34" charset="0"/>
                <a:ea typeface="Calibri" panose="020F0502020204030204" pitchFamily="34" charset="0"/>
                <a:cs typeface="Times New Roman" panose="02020603050405020304" pitchFamily="18" charset="0"/>
                <a:hlinkClick r:id="rId6"/>
              </a:rPr>
              <a:t>https://lh3.googleusercontent.com/proxy/SWAQWnA--lszOzgl2q0omq8cu1R1Qy5rWQi2_dwd-Aqxzt93QM7X9plzlLruh5sD0mS_m6o3q7CCAtPtA9zZ5Yshcl8JTtCIsGbFflY7F3dlQ2SDDO5LBfAayNfWLPp9K8BFMO-2yLqtvbYjPRgiNudn44pwrjuqNVVIwbNxP3TNJcKeiMJZaidz</a:t>
            </a:r>
            <a:endParaRPr lang="en-GB" sz="1400"/>
          </a:p>
        </p:txBody>
      </p:sp>
    </p:spTree>
    <p:extLst>
      <p:ext uri="{BB962C8B-B14F-4D97-AF65-F5344CB8AC3E}">
        <p14:creationId xmlns:p14="http://schemas.microsoft.com/office/powerpoint/2010/main" val="3971720660"/>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312</TotalTime>
  <Words>2244</Words>
  <Application>Microsoft Office PowerPoint</Application>
  <PresentationFormat>Widescreen</PresentationFormat>
  <Paragraphs>78</Paragraphs>
  <Slides>11</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Elephant</vt:lpstr>
      <vt:lpstr>BrushVTI</vt:lpstr>
      <vt:lpstr>NAME: Deirdre Gould STUDENT NUMBER: 1809630 MODULE: The Inter-cultural Workplace MODULE CODE: BMSP5002   </vt:lpstr>
      <vt:lpstr>INTRODUCTION</vt:lpstr>
      <vt:lpstr>WHY REFLECT:</vt:lpstr>
      <vt:lpstr>DESCRIPTION: “What Happened”</vt:lpstr>
      <vt:lpstr>FEELINGS:</vt:lpstr>
      <vt:lpstr>FEELINGS:</vt:lpstr>
      <vt:lpstr>Evaluation:</vt:lpstr>
      <vt:lpstr>Barriers and Challenges:</vt:lpstr>
      <vt:lpstr>ANALYSIS:</vt:lpstr>
      <vt:lpstr>CONCLUSION:</vt:lpstr>
      <vt:lpstr>REFERENCES FOR POWER 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Deirdre Gould STUDENT NUMBER: 1809630 MODULE: The Inter-cultural Workplace MODULE CODE: BMSP5002   </dc:title>
  <dc:creator>Deirdre Gould</dc:creator>
  <cp:lastModifiedBy>Deirdre Gould</cp:lastModifiedBy>
  <cp:revision>2</cp:revision>
  <dcterms:created xsi:type="dcterms:W3CDTF">2020-04-28T12:34:40Z</dcterms:created>
  <dcterms:modified xsi:type="dcterms:W3CDTF">2020-04-28T18:01:37Z</dcterms:modified>
</cp:coreProperties>
</file>