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728" r:id="rId3"/>
    <p:sldId id="258" r:id="rId4"/>
    <p:sldId id="715" r:id="rId5"/>
    <p:sldId id="741" r:id="rId6"/>
    <p:sldId id="261" r:id="rId7"/>
    <p:sldId id="730" r:id="rId8"/>
    <p:sldId id="742" r:id="rId9"/>
    <p:sldId id="743" r:id="rId10"/>
    <p:sldId id="745" r:id="rId11"/>
    <p:sldId id="746" r:id="rId12"/>
    <p:sldId id="747" r:id="rId13"/>
    <p:sldId id="754" r:id="rId14"/>
    <p:sldId id="744" r:id="rId15"/>
    <p:sldId id="758" r:id="rId16"/>
    <p:sldId id="757" r:id="rId17"/>
    <p:sldId id="748" r:id="rId18"/>
    <p:sldId id="749" r:id="rId19"/>
    <p:sldId id="750" r:id="rId20"/>
    <p:sldId id="751" r:id="rId21"/>
    <p:sldId id="752" r:id="rId22"/>
    <p:sldId id="756" r:id="rId23"/>
    <p:sldId id="753" r:id="rId24"/>
    <p:sldId id="283"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097" autoAdjust="0"/>
  </p:normalViewPr>
  <p:slideViewPr>
    <p:cSldViewPr>
      <p:cViewPr varScale="1">
        <p:scale>
          <a:sx n="60" d="100"/>
          <a:sy n="60" d="100"/>
        </p:scale>
        <p:origin x="1388" y="4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899306-5295-4231-B8EC-CC721D0BF1D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4D0C795-560E-4D24-AAD1-E0329C80E741}">
      <dgm:prSet custT="1"/>
      <dgm:spPr/>
      <dgm:t>
        <a:bodyPr/>
        <a:lstStyle/>
        <a:p>
          <a:r>
            <a:rPr lang="en-GB" sz="1800"/>
            <a:t>Key Components:</a:t>
          </a:r>
          <a:endParaRPr lang="en-US" sz="1800"/>
        </a:p>
      </dgm:t>
    </dgm:pt>
    <dgm:pt modelId="{1AD775FD-E2E3-41E5-B8FD-3150DC97FF1B}" type="parTrans" cxnId="{36BE28BD-75CB-46B1-B284-C0F44FC20DA7}">
      <dgm:prSet/>
      <dgm:spPr/>
      <dgm:t>
        <a:bodyPr/>
        <a:lstStyle/>
        <a:p>
          <a:endParaRPr lang="en-US"/>
        </a:p>
      </dgm:t>
    </dgm:pt>
    <dgm:pt modelId="{8C7B92F7-64EF-46A0-81B6-6EF9D719D30B}" type="sibTrans" cxnId="{36BE28BD-75CB-46B1-B284-C0F44FC20DA7}">
      <dgm:prSet/>
      <dgm:spPr/>
      <dgm:t>
        <a:bodyPr/>
        <a:lstStyle/>
        <a:p>
          <a:endParaRPr lang="en-US"/>
        </a:p>
      </dgm:t>
    </dgm:pt>
    <dgm:pt modelId="{0D718C0D-A2E9-4020-B822-711E4EAA17A9}">
      <dgm:prSet custT="1"/>
      <dgm:spPr/>
      <dgm:t>
        <a:bodyPr/>
        <a:lstStyle/>
        <a:p>
          <a:r>
            <a:rPr lang="en-GB" sz="1800"/>
            <a:t>Touchpoints: Moments of interaction between the customer and the organisation.</a:t>
          </a:r>
          <a:endParaRPr lang="en-US" sz="1800"/>
        </a:p>
      </dgm:t>
    </dgm:pt>
    <dgm:pt modelId="{B7B5BBBA-74BF-4E32-A0E1-55CE3702229A}" type="parTrans" cxnId="{226A9F8C-5ECA-458B-8E64-3AB17A9A893F}">
      <dgm:prSet/>
      <dgm:spPr/>
      <dgm:t>
        <a:bodyPr/>
        <a:lstStyle/>
        <a:p>
          <a:endParaRPr lang="en-US"/>
        </a:p>
      </dgm:t>
    </dgm:pt>
    <dgm:pt modelId="{A838BA36-4CBA-469E-A43D-ED58B8EDB464}" type="sibTrans" cxnId="{226A9F8C-5ECA-458B-8E64-3AB17A9A893F}">
      <dgm:prSet/>
      <dgm:spPr/>
      <dgm:t>
        <a:bodyPr/>
        <a:lstStyle/>
        <a:p>
          <a:endParaRPr lang="en-US"/>
        </a:p>
      </dgm:t>
    </dgm:pt>
    <dgm:pt modelId="{EEB74729-971F-44BB-83BE-5EBF27C39F39}">
      <dgm:prSet custT="1"/>
      <dgm:spPr/>
      <dgm:t>
        <a:bodyPr/>
        <a:lstStyle/>
        <a:p>
          <a:r>
            <a:rPr lang="en-GB" sz="1800"/>
            <a:t>Customer Sentiments: Emotions and perceptions during different journey stages.</a:t>
          </a:r>
          <a:endParaRPr lang="en-US" sz="1800"/>
        </a:p>
      </dgm:t>
    </dgm:pt>
    <dgm:pt modelId="{7BF5E35E-3351-4EF8-B83D-24490EF91315}" type="parTrans" cxnId="{DC21FB3C-F833-4BBA-944A-1FAC29A4FDA1}">
      <dgm:prSet/>
      <dgm:spPr/>
      <dgm:t>
        <a:bodyPr/>
        <a:lstStyle/>
        <a:p>
          <a:endParaRPr lang="en-US"/>
        </a:p>
      </dgm:t>
    </dgm:pt>
    <dgm:pt modelId="{C29549F4-5144-49C1-AC1B-D3E30C58E640}" type="sibTrans" cxnId="{DC21FB3C-F833-4BBA-944A-1FAC29A4FDA1}">
      <dgm:prSet/>
      <dgm:spPr/>
      <dgm:t>
        <a:bodyPr/>
        <a:lstStyle/>
        <a:p>
          <a:endParaRPr lang="en-US"/>
        </a:p>
      </dgm:t>
    </dgm:pt>
    <dgm:pt modelId="{97C18366-21ED-4513-AE2E-C8051C40A558}">
      <dgm:prSet custT="1"/>
      <dgm:spPr/>
      <dgm:t>
        <a:bodyPr/>
        <a:lstStyle/>
        <a:p>
          <a:r>
            <a:rPr lang="en-GB" sz="1800"/>
            <a:t>Pain Points: Specific challenges customers face (e.g., long wait times, lack of personalization).</a:t>
          </a:r>
          <a:endParaRPr lang="en-US" sz="1800"/>
        </a:p>
      </dgm:t>
    </dgm:pt>
    <dgm:pt modelId="{B76D5E75-A9F8-4ED4-8674-5EA8AC4BD4BA}" type="parTrans" cxnId="{0F1FC8C9-2F1F-4647-876F-AE6814CABC4E}">
      <dgm:prSet/>
      <dgm:spPr/>
      <dgm:t>
        <a:bodyPr/>
        <a:lstStyle/>
        <a:p>
          <a:endParaRPr lang="en-US"/>
        </a:p>
      </dgm:t>
    </dgm:pt>
    <dgm:pt modelId="{DAA66CF4-2656-43C5-937E-9FBB8870610A}" type="sibTrans" cxnId="{0F1FC8C9-2F1F-4647-876F-AE6814CABC4E}">
      <dgm:prSet/>
      <dgm:spPr/>
      <dgm:t>
        <a:bodyPr/>
        <a:lstStyle/>
        <a:p>
          <a:endParaRPr lang="en-US"/>
        </a:p>
      </dgm:t>
    </dgm:pt>
    <dgm:pt modelId="{7AAF30DF-8FBD-4E92-8022-9FDC4D5513F6}">
      <dgm:prSet custT="1"/>
      <dgm:spPr/>
      <dgm:t>
        <a:bodyPr/>
        <a:lstStyle/>
        <a:p>
          <a:r>
            <a:rPr lang="en-GB" sz="1800"/>
            <a:t>Gains: Positive aspects enhancing customer experience (e.g., loyalty rewards, seamless service).</a:t>
          </a:r>
          <a:endParaRPr lang="en-US" sz="1800"/>
        </a:p>
      </dgm:t>
    </dgm:pt>
    <dgm:pt modelId="{73C405B0-6B3A-4F38-9B1C-2764A49D9048}" type="parTrans" cxnId="{FDD5274F-06B0-4F67-8C40-BA488105A9F6}">
      <dgm:prSet/>
      <dgm:spPr/>
      <dgm:t>
        <a:bodyPr/>
        <a:lstStyle/>
        <a:p>
          <a:endParaRPr lang="en-US"/>
        </a:p>
      </dgm:t>
    </dgm:pt>
    <dgm:pt modelId="{D5B2A424-9641-44B7-9579-B66391D576D4}" type="sibTrans" cxnId="{FDD5274F-06B0-4F67-8C40-BA488105A9F6}">
      <dgm:prSet/>
      <dgm:spPr/>
      <dgm:t>
        <a:bodyPr/>
        <a:lstStyle/>
        <a:p>
          <a:endParaRPr lang="en-US"/>
        </a:p>
      </dgm:t>
    </dgm:pt>
    <dgm:pt modelId="{4A88BA04-13E4-45D0-A87E-A4DB660D284B}">
      <dgm:prSet custT="1"/>
      <dgm:spPr/>
      <dgm:t>
        <a:bodyPr/>
        <a:lstStyle/>
        <a:p>
          <a:r>
            <a:rPr lang="en-GB" sz="1800" dirty="0"/>
            <a:t>Digital Opportunities: Technology-driven solutions (e.g., AI chatbots, automation, omnichannel strategies).</a:t>
          </a:r>
          <a:endParaRPr lang="en-US" sz="1800" dirty="0"/>
        </a:p>
      </dgm:t>
    </dgm:pt>
    <dgm:pt modelId="{C875CC61-F251-4E13-BCB8-027A84360A19}" type="parTrans" cxnId="{7AB0AF68-56CB-4354-9ACC-83296451C12B}">
      <dgm:prSet/>
      <dgm:spPr/>
      <dgm:t>
        <a:bodyPr/>
        <a:lstStyle/>
        <a:p>
          <a:endParaRPr lang="en-US"/>
        </a:p>
      </dgm:t>
    </dgm:pt>
    <dgm:pt modelId="{18B7FC7B-098E-4B36-9499-05B301B04376}" type="sibTrans" cxnId="{7AB0AF68-56CB-4354-9ACC-83296451C12B}">
      <dgm:prSet/>
      <dgm:spPr/>
      <dgm:t>
        <a:bodyPr/>
        <a:lstStyle/>
        <a:p>
          <a:endParaRPr lang="en-US"/>
        </a:p>
      </dgm:t>
    </dgm:pt>
    <dgm:pt modelId="{25E6AF76-0685-4AC1-90E7-677816A328EF}" type="pres">
      <dgm:prSet presAssocID="{A6899306-5295-4231-B8EC-CC721D0BF1DA}" presName="root" presStyleCnt="0">
        <dgm:presLayoutVars>
          <dgm:dir/>
          <dgm:resizeHandles val="exact"/>
        </dgm:presLayoutVars>
      </dgm:prSet>
      <dgm:spPr/>
    </dgm:pt>
    <dgm:pt modelId="{D1A24D9D-679B-4A3F-98E9-07508E9402F3}" type="pres">
      <dgm:prSet presAssocID="{A6899306-5295-4231-B8EC-CC721D0BF1DA}" presName="container" presStyleCnt="0">
        <dgm:presLayoutVars>
          <dgm:dir/>
          <dgm:resizeHandles val="exact"/>
        </dgm:presLayoutVars>
      </dgm:prSet>
      <dgm:spPr/>
    </dgm:pt>
    <dgm:pt modelId="{ADAFE57F-47E5-4B85-897F-820FEC6A252C}" type="pres">
      <dgm:prSet presAssocID="{04D0C795-560E-4D24-AAD1-E0329C80E741}" presName="compNode" presStyleCnt="0"/>
      <dgm:spPr/>
    </dgm:pt>
    <dgm:pt modelId="{DE0C16B1-C3C9-4134-B951-CC9831FF583F}" type="pres">
      <dgm:prSet presAssocID="{04D0C795-560E-4D24-AAD1-E0329C80E741}" presName="iconBgRect" presStyleLbl="bgShp" presStyleIdx="0" presStyleCnt="6"/>
      <dgm:spPr/>
    </dgm:pt>
    <dgm:pt modelId="{C1AA8860-989D-425A-BC91-EC19025A6A08}" type="pres">
      <dgm:prSet presAssocID="{04D0C795-560E-4D24-AAD1-E0329C80E74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03E061D8-48EC-4A1C-89F5-1E87BD6687B2}" type="pres">
      <dgm:prSet presAssocID="{04D0C795-560E-4D24-AAD1-E0329C80E741}" presName="spaceRect" presStyleCnt="0"/>
      <dgm:spPr/>
    </dgm:pt>
    <dgm:pt modelId="{0E9B1D3B-636E-427B-B124-3CB733E8518F}" type="pres">
      <dgm:prSet presAssocID="{04D0C795-560E-4D24-AAD1-E0329C80E741}" presName="textRect" presStyleLbl="revTx" presStyleIdx="0" presStyleCnt="6">
        <dgm:presLayoutVars>
          <dgm:chMax val="1"/>
          <dgm:chPref val="1"/>
        </dgm:presLayoutVars>
      </dgm:prSet>
      <dgm:spPr/>
    </dgm:pt>
    <dgm:pt modelId="{58EFECF8-F302-4F10-92CB-D49899B13E1E}" type="pres">
      <dgm:prSet presAssocID="{8C7B92F7-64EF-46A0-81B6-6EF9D719D30B}" presName="sibTrans" presStyleLbl="sibTrans2D1" presStyleIdx="0" presStyleCnt="0"/>
      <dgm:spPr/>
    </dgm:pt>
    <dgm:pt modelId="{55A0463F-E05F-43F2-A464-0D209064CDA6}" type="pres">
      <dgm:prSet presAssocID="{0D718C0D-A2E9-4020-B822-711E4EAA17A9}" presName="compNode" presStyleCnt="0"/>
      <dgm:spPr/>
    </dgm:pt>
    <dgm:pt modelId="{C08597F5-C2A6-4382-AA4B-7CD20B32CA58}" type="pres">
      <dgm:prSet presAssocID="{0D718C0D-A2E9-4020-B822-711E4EAA17A9}" presName="iconBgRect" presStyleLbl="bgShp" presStyleIdx="1" presStyleCnt="6"/>
      <dgm:spPr/>
    </dgm:pt>
    <dgm:pt modelId="{A99C4AF7-9068-451B-A290-7227D9A68514}" type="pres">
      <dgm:prSet presAssocID="{0D718C0D-A2E9-4020-B822-711E4EAA17A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CD240F45-A174-480B-B4C5-06CE98B82C94}" type="pres">
      <dgm:prSet presAssocID="{0D718C0D-A2E9-4020-B822-711E4EAA17A9}" presName="spaceRect" presStyleCnt="0"/>
      <dgm:spPr/>
    </dgm:pt>
    <dgm:pt modelId="{D421402A-E44C-46DB-BF57-A3DE32CFABA1}" type="pres">
      <dgm:prSet presAssocID="{0D718C0D-A2E9-4020-B822-711E4EAA17A9}" presName="textRect" presStyleLbl="revTx" presStyleIdx="1" presStyleCnt="6">
        <dgm:presLayoutVars>
          <dgm:chMax val="1"/>
          <dgm:chPref val="1"/>
        </dgm:presLayoutVars>
      </dgm:prSet>
      <dgm:spPr/>
    </dgm:pt>
    <dgm:pt modelId="{9332EEE6-BF20-4DA7-B5B8-ED97BEF148CC}" type="pres">
      <dgm:prSet presAssocID="{A838BA36-4CBA-469E-A43D-ED58B8EDB464}" presName="sibTrans" presStyleLbl="sibTrans2D1" presStyleIdx="0" presStyleCnt="0"/>
      <dgm:spPr/>
    </dgm:pt>
    <dgm:pt modelId="{5F14D065-B4D3-42BE-8490-9E0AEC9B2A12}" type="pres">
      <dgm:prSet presAssocID="{EEB74729-971F-44BB-83BE-5EBF27C39F39}" presName="compNode" presStyleCnt="0"/>
      <dgm:spPr/>
    </dgm:pt>
    <dgm:pt modelId="{4FF99868-8C9B-4CE7-863F-96C96B10421D}" type="pres">
      <dgm:prSet presAssocID="{EEB74729-971F-44BB-83BE-5EBF27C39F39}" presName="iconBgRect" presStyleLbl="bgShp" presStyleIdx="2" presStyleCnt="6"/>
      <dgm:spPr/>
    </dgm:pt>
    <dgm:pt modelId="{68F3AAD4-4239-464D-86B8-0184AA3FC287}" type="pres">
      <dgm:prSet presAssocID="{EEB74729-971F-44BB-83BE-5EBF27C39F3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utral Face with No Fill"/>
        </a:ext>
      </dgm:extLst>
    </dgm:pt>
    <dgm:pt modelId="{B3078466-112E-47DD-A47A-CC6F840E85C8}" type="pres">
      <dgm:prSet presAssocID="{EEB74729-971F-44BB-83BE-5EBF27C39F39}" presName="spaceRect" presStyleCnt="0"/>
      <dgm:spPr/>
    </dgm:pt>
    <dgm:pt modelId="{3EE357F6-F0BF-4935-972D-F30A36C46EC1}" type="pres">
      <dgm:prSet presAssocID="{EEB74729-971F-44BB-83BE-5EBF27C39F39}" presName="textRect" presStyleLbl="revTx" presStyleIdx="2" presStyleCnt="6">
        <dgm:presLayoutVars>
          <dgm:chMax val="1"/>
          <dgm:chPref val="1"/>
        </dgm:presLayoutVars>
      </dgm:prSet>
      <dgm:spPr/>
    </dgm:pt>
    <dgm:pt modelId="{B61CFD0C-D811-4606-9397-E75449CD6236}" type="pres">
      <dgm:prSet presAssocID="{C29549F4-5144-49C1-AC1B-D3E30C58E640}" presName="sibTrans" presStyleLbl="sibTrans2D1" presStyleIdx="0" presStyleCnt="0"/>
      <dgm:spPr/>
    </dgm:pt>
    <dgm:pt modelId="{688551A4-3BA4-4274-89D6-F62BD916A049}" type="pres">
      <dgm:prSet presAssocID="{97C18366-21ED-4513-AE2E-C8051C40A558}" presName="compNode" presStyleCnt="0"/>
      <dgm:spPr/>
    </dgm:pt>
    <dgm:pt modelId="{36BE4082-8B70-45D9-AB13-373CFA6D28F7}" type="pres">
      <dgm:prSet presAssocID="{97C18366-21ED-4513-AE2E-C8051C40A558}" presName="iconBgRect" presStyleLbl="bgShp" presStyleIdx="3" presStyleCnt="6"/>
      <dgm:spPr/>
    </dgm:pt>
    <dgm:pt modelId="{4DA9C24B-EFDE-4A35-8A49-01021FEAFE67}" type="pres">
      <dgm:prSet presAssocID="{97C18366-21ED-4513-AE2E-C8051C40A55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Face with No Fill"/>
        </a:ext>
      </dgm:extLst>
    </dgm:pt>
    <dgm:pt modelId="{EBBEDC24-ECEA-4058-97D2-5386D71D2C3E}" type="pres">
      <dgm:prSet presAssocID="{97C18366-21ED-4513-AE2E-C8051C40A558}" presName="spaceRect" presStyleCnt="0"/>
      <dgm:spPr/>
    </dgm:pt>
    <dgm:pt modelId="{4D4596D5-A05D-4F4F-8D77-52A9BE33220A}" type="pres">
      <dgm:prSet presAssocID="{97C18366-21ED-4513-AE2E-C8051C40A558}" presName="textRect" presStyleLbl="revTx" presStyleIdx="3" presStyleCnt="6">
        <dgm:presLayoutVars>
          <dgm:chMax val="1"/>
          <dgm:chPref val="1"/>
        </dgm:presLayoutVars>
      </dgm:prSet>
      <dgm:spPr/>
    </dgm:pt>
    <dgm:pt modelId="{3FA0461E-6C0A-475E-834B-D4E7E603A30B}" type="pres">
      <dgm:prSet presAssocID="{DAA66CF4-2656-43C5-937E-9FBB8870610A}" presName="sibTrans" presStyleLbl="sibTrans2D1" presStyleIdx="0" presStyleCnt="0"/>
      <dgm:spPr/>
    </dgm:pt>
    <dgm:pt modelId="{E1AA3C49-2BE2-4825-BF24-10474B585D46}" type="pres">
      <dgm:prSet presAssocID="{7AAF30DF-8FBD-4E92-8022-9FDC4D5513F6}" presName="compNode" presStyleCnt="0"/>
      <dgm:spPr/>
    </dgm:pt>
    <dgm:pt modelId="{9E55458F-7201-4A78-B4B6-16BD66CF5F56}" type="pres">
      <dgm:prSet presAssocID="{7AAF30DF-8FBD-4E92-8022-9FDC4D5513F6}" presName="iconBgRect" presStyleLbl="bgShp" presStyleIdx="4" presStyleCnt="6"/>
      <dgm:spPr/>
    </dgm:pt>
    <dgm:pt modelId="{D46195A0-E421-48BC-9107-9A3D59B1DDF3}" type="pres">
      <dgm:prSet presAssocID="{7AAF30DF-8FBD-4E92-8022-9FDC4D5513F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Success"/>
        </a:ext>
      </dgm:extLst>
    </dgm:pt>
    <dgm:pt modelId="{0526637E-887B-45B8-A528-819316730239}" type="pres">
      <dgm:prSet presAssocID="{7AAF30DF-8FBD-4E92-8022-9FDC4D5513F6}" presName="spaceRect" presStyleCnt="0"/>
      <dgm:spPr/>
    </dgm:pt>
    <dgm:pt modelId="{AB656BE1-4B4F-4ACB-BEEA-623672462B3D}" type="pres">
      <dgm:prSet presAssocID="{7AAF30DF-8FBD-4E92-8022-9FDC4D5513F6}" presName="textRect" presStyleLbl="revTx" presStyleIdx="4" presStyleCnt="6">
        <dgm:presLayoutVars>
          <dgm:chMax val="1"/>
          <dgm:chPref val="1"/>
        </dgm:presLayoutVars>
      </dgm:prSet>
      <dgm:spPr/>
    </dgm:pt>
    <dgm:pt modelId="{1A388383-6594-4106-864B-61DA0C13A724}" type="pres">
      <dgm:prSet presAssocID="{D5B2A424-9641-44B7-9579-B66391D576D4}" presName="sibTrans" presStyleLbl="sibTrans2D1" presStyleIdx="0" presStyleCnt="0"/>
      <dgm:spPr/>
    </dgm:pt>
    <dgm:pt modelId="{A6A46363-2BF3-4D36-BE65-79A2807A2C89}" type="pres">
      <dgm:prSet presAssocID="{4A88BA04-13E4-45D0-A87E-A4DB660D284B}" presName="compNode" presStyleCnt="0"/>
      <dgm:spPr/>
    </dgm:pt>
    <dgm:pt modelId="{62540C68-8E1B-4F9F-AC66-33E7FD43E117}" type="pres">
      <dgm:prSet presAssocID="{4A88BA04-13E4-45D0-A87E-A4DB660D284B}" presName="iconBgRect" presStyleLbl="bgShp" presStyleIdx="5" presStyleCnt="6"/>
      <dgm:spPr/>
    </dgm:pt>
    <dgm:pt modelId="{903E8EB8-CA30-4646-9CA5-2427442DE76F}" type="pres">
      <dgm:prSet presAssocID="{4A88BA04-13E4-45D0-A87E-A4DB660D284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obot"/>
        </a:ext>
      </dgm:extLst>
    </dgm:pt>
    <dgm:pt modelId="{CC10E33A-BF2F-48E9-B708-0514D13653BF}" type="pres">
      <dgm:prSet presAssocID="{4A88BA04-13E4-45D0-A87E-A4DB660D284B}" presName="spaceRect" presStyleCnt="0"/>
      <dgm:spPr/>
    </dgm:pt>
    <dgm:pt modelId="{008183EF-B558-4192-8053-41A0167A8654}" type="pres">
      <dgm:prSet presAssocID="{4A88BA04-13E4-45D0-A87E-A4DB660D284B}" presName="textRect" presStyleLbl="revTx" presStyleIdx="5" presStyleCnt="6">
        <dgm:presLayoutVars>
          <dgm:chMax val="1"/>
          <dgm:chPref val="1"/>
        </dgm:presLayoutVars>
      </dgm:prSet>
      <dgm:spPr/>
    </dgm:pt>
  </dgm:ptLst>
  <dgm:cxnLst>
    <dgm:cxn modelId="{5A177B12-FE4C-4BD1-866E-9139C9C13987}" type="presOf" srcId="{97C18366-21ED-4513-AE2E-C8051C40A558}" destId="{4D4596D5-A05D-4F4F-8D77-52A9BE33220A}" srcOrd="0" destOrd="0" presId="urn:microsoft.com/office/officeart/2018/2/layout/IconCircleList"/>
    <dgm:cxn modelId="{70396D16-FF13-430C-B7B6-E0169CBC6C97}" type="presOf" srcId="{A838BA36-4CBA-469E-A43D-ED58B8EDB464}" destId="{9332EEE6-BF20-4DA7-B5B8-ED97BEF148CC}" srcOrd="0" destOrd="0" presId="urn:microsoft.com/office/officeart/2018/2/layout/IconCircleList"/>
    <dgm:cxn modelId="{FD6B2124-6BDD-4680-A344-79AD7797B960}" type="presOf" srcId="{04D0C795-560E-4D24-AAD1-E0329C80E741}" destId="{0E9B1D3B-636E-427B-B124-3CB733E8518F}" srcOrd="0" destOrd="0" presId="urn:microsoft.com/office/officeart/2018/2/layout/IconCircleList"/>
    <dgm:cxn modelId="{DC21FB3C-F833-4BBA-944A-1FAC29A4FDA1}" srcId="{A6899306-5295-4231-B8EC-CC721D0BF1DA}" destId="{EEB74729-971F-44BB-83BE-5EBF27C39F39}" srcOrd="2" destOrd="0" parTransId="{7BF5E35E-3351-4EF8-B83D-24490EF91315}" sibTransId="{C29549F4-5144-49C1-AC1B-D3E30C58E640}"/>
    <dgm:cxn modelId="{7AB0AF68-56CB-4354-9ACC-83296451C12B}" srcId="{A6899306-5295-4231-B8EC-CC721D0BF1DA}" destId="{4A88BA04-13E4-45D0-A87E-A4DB660D284B}" srcOrd="5" destOrd="0" parTransId="{C875CC61-F251-4E13-BCB8-027A84360A19}" sibTransId="{18B7FC7B-098E-4B36-9499-05B301B04376}"/>
    <dgm:cxn modelId="{FDD5274F-06B0-4F67-8C40-BA488105A9F6}" srcId="{A6899306-5295-4231-B8EC-CC721D0BF1DA}" destId="{7AAF30DF-8FBD-4E92-8022-9FDC4D5513F6}" srcOrd="4" destOrd="0" parTransId="{73C405B0-6B3A-4F38-9B1C-2764A49D9048}" sibTransId="{D5B2A424-9641-44B7-9579-B66391D576D4}"/>
    <dgm:cxn modelId="{47983479-A36C-4955-8CCC-E52004A77D81}" type="presOf" srcId="{7AAF30DF-8FBD-4E92-8022-9FDC4D5513F6}" destId="{AB656BE1-4B4F-4ACB-BEEA-623672462B3D}" srcOrd="0" destOrd="0" presId="urn:microsoft.com/office/officeart/2018/2/layout/IconCircleList"/>
    <dgm:cxn modelId="{8C8EAF79-8731-4D17-8094-C88536CAA932}" type="presOf" srcId="{0D718C0D-A2E9-4020-B822-711E4EAA17A9}" destId="{D421402A-E44C-46DB-BF57-A3DE32CFABA1}" srcOrd="0" destOrd="0" presId="urn:microsoft.com/office/officeart/2018/2/layout/IconCircleList"/>
    <dgm:cxn modelId="{FBB75B8B-BBEB-48F7-ADEC-5933C48B7B23}" type="presOf" srcId="{EEB74729-971F-44BB-83BE-5EBF27C39F39}" destId="{3EE357F6-F0BF-4935-972D-F30A36C46EC1}" srcOrd="0" destOrd="0" presId="urn:microsoft.com/office/officeart/2018/2/layout/IconCircleList"/>
    <dgm:cxn modelId="{226A9F8C-5ECA-458B-8E64-3AB17A9A893F}" srcId="{A6899306-5295-4231-B8EC-CC721D0BF1DA}" destId="{0D718C0D-A2E9-4020-B822-711E4EAA17A9}" srcOrd="1" destOrd="0" parTransId="{B7B5BBBA-74BF-4E32-A0E1-55CE3702229A}" sibTransId="{A838BA36-4CBA-469E-A43D-ED58B8EDB464}"/>
    <dgm:cxn modelId="{654474A0-D548-4E6B-BBAE-E469E5DDF1D1}" type="presOf" srcId="{DAA66CF4-2656-43C5-937E-9FBB8870610A}" destId="{3FA0461E-6C0A-475E-834B-D4E7E603A30B}" srcOrd="0" destOrd="0" presId="urn:microsoft.com/office/officeart/2018/2/layout/IconCircleList"/>
    <dgm:cxn modelId="{E454FBA3-8F0F-4B73-8791-F272720C03CA}" type="presOf" srcId="{8C7B92F7-64EF-46A0-81B6-6EF9D719D30B}" destId="{58EFECF8-F302-4F10-92CB-D49899B13E1E}" srcOrd="0" destOrd="0" presId="urn:microsoft.com/office/officeart/2018/2/layout/IconCircleList"/>
    <dgm:cxn modelId="{36BE28BD-75CB-46B1-B284-C0F44FC20DA7}" srcId="{A6899306-5295-4231-B8EC-CC721D0BF1DA}" destId="{04D0C795-560E-4D24-AAD1-E0329C80E741}" srcOrd="0" destOrd="0" parTransId="{1AD775FD-E2E3-41E5-B8FD-3150DC97FF1B}" sibTransId="{8C7B92F7-64EF-46A0-81B6-6EF9D719D30B}"/>
    <dgm:cxn modelId="{0F1FC8C9-2F1F-4647-876F-AE6814CABC4E}" srcId="{A6899306-5295-4231-B8EC-CC721D0BF1DA}" destId="{97C18366-21ED-4513-AE2E-C8051C40A558}" srcOrd="3" destOrd="0" parTransId="{B76D5E75-A9F8-4ED4-8674-5EA8AC4BD4BA}" sibTransId="{DAA66CF4-2656-43C5-937E-9FBB8870610A}"/>
    <dgm:cxn modelId="{169071DD-8B27-4059-BB3C-E5F3CDDC7BEE}" type="presOf" srcId="{4A88BA04-13E4-45D0-A87E-A4DB660D284B}" destId="{008183EF-B558-4192-8053-41A0167A8654}" srcOrd="0" destOrd="0" presId="urn:microsoft.com/office/officeart/2018/2/layout/IconCircleList"/>
    <dgm:cxn modelId="{ADDDC8DD-2D83-434A-AD9B-933BA3E24296}" type="presOf" srcId="{A6899306-5295-4231-B8EC-CC721D0BF1DA}" destId="{25E6AF76-0685-4AC1-90E7-677816A328EF}" srcOrd="0" destOrd="0" presId="urn:microsoft.com/office/officeart/2018/2/layout/IconCircleList"/>
    <dgm:cxn modelId="{83BB0DEA-4F09-468C-BF82-C4768139B19A}" type="presOf" srcId="{D5B2A424-9641-44B7-9579-B66391D576D4}" destId="{1A388383-6594-4106-864B-61DA0C13A724}" srcOrd="0" destOrd="0" presId="urn:microsoft.com/office/officeart/2018/2/layout/IconCircleList"/>
    <dgm:cxn modelId="{205E3AF9-CEED-4463-A557-AD512934E8F6}" type="presOf" srcId="{C29549F4-5144-49C1-AC1B-D3E30C58E640}" destId="{B61CFD0C-D811-4606-9397-E75449CD6236}" srcOrd="0" destOrd="0" presId="urn:microsoft.com/office/officeart/2018/2/layout/IconCircleList"/>
    <dgm:cxn modelId="{EA3C5301-8E38-4BD0-AD43-2F15BDB5F4E2}" type="presParOf" srcId="{25E6AF76-0685-4AC1-90E7-677816A328EF}" destId="{D1A24D9D-679B-4A3F-98E9-07508E9402F3}" srcOrd="0" destOrd="0" presId="urn:microsoft.com/office/officeart/2018/2/layout/IconCircleList"/>
    <dgm:cxn modelId="{AFB17526-461F-4766-814D-40D846D65674}" type="presParOf" srcId="{D1A24D9D-679B-4A3F-98E9-07508E9402F3}" destId="{ADAFE57F-47E5-4B85-897F-820FEC6A252C}" srcOrd="0" destOrd="0" presId="urn:microsoft.com/office/officeart/2018/2/layout/IconCircleList"/>
    <dgm:cxn modelId="{834FF26F-EA0B-401F-B401-8198ABFBB5F0}" type="presParOf" srcId="{ADAFE57F-47E5-4B85-897F-820FEC6A252C}" destId="{DE0C16B1-C3C9-4134-B951-CC9831FF583F}" srcOrd="0" destOrd="0" presId="urn:microsoft.com/office/officeart/2018/2/layout/IconCircleList"/>
    <dgm:cxn modelId="{1309F4B1-4228-47D4-9BAE-4EA19E2FDEC1}" type="presParOf" srcId="{ADAFE57F-47E5-4B85-897F-820FEC6A252C}" destId="{C1AA8860-989D-425A-BC91-EC19025A6A08}" srcOrd="1" destOrd="0" presId="urn:microsoft.com/office/officeart/2018/2/layout/IconCircleList"/>
    <dgm:cxn modelId="{042A2CDF-3ADA-4B68-99B3-A2C0EB815E3B}" type="presParOf" srcId="{ADAFE57F-47E5-4B85-897F-820FEC6A252C}" destId="{03E061D8-48EC-4A1C-89F5-1E87BD6687B2}" srcOrd="2" destOrd="0" presId="urn:microsoft.com/office/officeart/2018/2/layout/IconCircleList"/>
    <dgm:cxn modelId="{D0F10BF2-6298-4B31-9710-A1845EFB7843}" type="presParOf" srcId="{ADAFE57F-47E5-4B85-897F-820FEC6A252C}" destId="{0E9B1D3B-636E-427B-B124-3CB733E8518F}" srcOrd="3" destOrd="0" presId="urn:microsoft.com/office/officeart/2018/2/layout/IconCircleList"/>
    <dgm:cxn modelId="{58D4DA52-7E70-4504-9C38-259DA2F198F5}" type="presParOf" srcId="{D1A24D9D-679B-4A3F-98E9-07508E9402F3}" destId="{58EFECF8-F302-4F10-92CB-D49899B13E1E}" srcOrd="1" destOrd="0" presId="urn:microsoft.com/office/officeart/2018/2/layout/IconCircleList"/>
    <dgm:cxn modelId="{2885BABF-B723-4612-BD08-6065942C133B}" type="presParOf" srcId="{D1A24D9D-679B-4A3F-98E9-07508E9402F3}" destId="{55A0463F-E05F-43F2-A464-0D209064CDA6}" srcOrd="2" destOrd="0" presId="urn:microsoft.com/office/officeart/2018/2/layout/IconCircleList"/>
    <dgm:cxn modelId="{379C49B5-5EFE-4A8F-B9C3-52BD5AD8DCC5}" type="presParOf" srcId="{55A0463F-E05F-43F2-A464-0D209064CDA6}" destId="{C08597F5-C2A6-4382-AA4B-7CD20B32CA58}" srcOrd="0" destOrd="0" presId="urn:microsoft.com/office/officeart/2018/2/layout/IconCircleList"/>
    <dgm:cxn modelId="{ADCDD48A-2CB4-47FE-872A-D7A425A3F2BA}" type="presParOf" srcId="{55A0463F-E05F-43F2-A464-0D209064CDA6}" destId="{A99C4AF7-9068-451B-A290-7227D9A68514}" srcOrd="1" destOrd="0" presId="urn:microsoft.com/office/officeart/2018/2/layout/IconCircleList"/>
    <dgm:cxn modelId="{9F6B575E-4BDC-4BD5-A839-7050529E116B}" type="presParOf" srcId="{55A0463F-E05F-43F2-A464-0D209064CDA6}" destId="{CD240F45-A174-480B-B4C5-06CE98B82C94}" srcOrd="2" destOrd="0" presId="urn:microsoft.com/office/officeart/2018/2/layout/IconCircleList"/>
    <dgm:cxn modelId="{0C409FB5-4FD6-4890-AB95-254CB5FFDB53}" type="presParOf" srcId="{55A0463F-E05F-43F2-A464-0D209064CDA6}" destId="{D421402A-E44C-46DB-BF57-A3DE32CFABA1}" srcOrd="3" destOrd="0" presId="urn:microsoft.com/office/officeart/2018/2/layout/IconCircleList"/>
    <dgm:cxn modelId="{E6A98686-B61D-4034-9779-C6E5BE6DCED6}" type="presParOf" srcId="{D1A24D9D-679B-4A3F-98E9-07508E9402F3}" destId="{9332EEE6-BF20-4DA7-B5B8-ED97BEF148CC}" srcOrd="3" destOrd="0" presId="urn:microsoft.com/office/officeart/2018/2/layout/IconCircleList"/>
    <dgm:cxn modelId="{755450AA-7FB2-4924-80D7-DDB2A3EC826D}" type="presParOf" srcId="{D1A24D9D-679B-4A3F-98E9-07508E9402F3}" destId="{5F14D065-B4D3-42BE-8490-9E0AEC9B2A12}" srcOrd="4" destOrd="0" presId="urn:microsoft.com/office/officeart/2018/2/layout/IconCircleList"/>
    <dgm:cxn modelId="{B9D7FA6D-036C-4DD1-8EB1-2CB4D0BD430E}" type="presParOf" srcId="{5F14D065-B4D3-42BE-8490-9E0AEC9B2A12}" destId="{4FF99868-8C9B-4CE7-863F-96C96B10421D}" srcOrd="0" destOrd="0" presId="urn:microsoft.com/office/officeart/2018/2/layout/IconCircleList"/>
    <dgm:cxn modelId="{CE10A114-2198-4513-91F8-BBA70856E61A}" type="presParOf" srcId="{5F14D065-B4D3-42BE-8490-9E0AEC9B2A12}" destId="{68F3AAD4-4239-464D-86B8-0184AA3FC287}" srcOrd="1" destOrd="0" presId="urn:microsoft.com/office/officeart/2018/2/layout/IconCircleList"/>
    <dgm:cxn modelId="{51D44668-7D1E-472E-8287-7F5EFE66D63A}" type="presParOf" srcId="{5F14D065-B4D3-42BE-8490-9E0AEC9B2A12}" destId="{B3078466-112E-47DD-A47A-CC6F840E85C8}" srcOrd="2" destOrd="0" presId="urn:microsoft.com/office/officeart/2018/2/layout/IconCircleList"/>
    <dgm:cxn modelId="{383F682D-6DAF-4CE7-BA63-8F55565D146D}" type="presParOf" srcId="{5F14D065-B4D3-42BE-8490-9E0AEC9B2A12}" destId="{3EE357F6-F0BF-4935-972D-F30A36C46EC1}" srcOrd="3" destOrd="0" presId="urn:microsoft.com/office/officeart/2018/2/layout/IconCircleList"/>
    <dgm:cxn modelId="{21362027-EF3E-4EF2-9FFB-7FABA09F0226}" type="presParOf" srcId="{D1A24D9D-679B-4A3F-98E9-07508E9402F3}" destId="{B61CFD0C-D811-4606-9397-E75449CD6236}" srcOrd="5" destOrd="0" presId="urn:microsoft.com/office/officeart/2018/2/layout/IconCircleList"/>
    <dgm:cxn modelId="{A27E5182-C2C1-45F5-A4F6-709E1103E85C}" type="presParOf" srcId="{D1A24D9D-679B-4A3F-98E9-07508E9402F3}" destId="{688551A4-3BA4-4274-89D6-F62BD916A049}" srcOrd="6" destOrd="0" presId="urn:microsoft.com/office/officeart/2018/2/layout/IconCircleList"/>
    <dgm:cxn modelId="{CB83EA6D-1FB0-40FB-A048-5818028232B7}" type="presParOf" srcId="{688551A4-3BA4-4274-89D6-F62BD916A049}" destId="{36BE4082-8B70-45D9-AB13-373CFA6D28F7}" srcOrd="0" destOrd="0" presId="urn:microsoft.com/office/officeart/2018/2/layout/IconCircleList"/>
    <dgm:cxn modelId="{4AAE0A98-6C0F-45F4-A377-7B070E2B777F}" type="presParOf" srcId="{688551A4-3BA4-4274-89D6-F62BD916A049}" destId="{4DA9C24B-EFDE-4A35-8A49-01021FEAFE67}" srcOrd="1" destOrd="0" presId="urn:microsoft.com/office/officeart/2018/2/layout/IconCircleList"/>
    <dgm:cxn modelId="{BF8D725C-5AAA-40A8-8ADA-BEBA799487D4}" type="presParOf" srcId="{688551A4-3BA4-4274-89D6-F62BD916A049}" destId="{EBBEDC24-ECEA-4058-97D2-5386D71D2C3E}" srcOrd="2" destOrd="0" presId="urn:microsoft.com/office/officeart/2018/2/layout/IconCircleList"/>
    <dgm:cxn modelId="{CC3BC47B-D526-4F8A-904E-B6D2C106AAAA}" type="presParOf" srcId="{688551A4-3BA4-4274-89D6-F62BD916A049}" destId="{4D4596D5-A05D-4F4F-8D77-52A9BE33220A}" srcOrd="3" destOrd="0" presId="urn:microsoft.com/office/officeart/2018/2/layout/IconCircleList"/>
    <dgm:cxn modelId="{F53AC0C8-E8A9-49A7-BCB0-50C9C7EF9E15}" type="presParOf" srcId="{D1A24D9D-679B-4A3F-98E9-07508E9402F3}" destId="{3FA0461E-6C0A-475E-834B-D4E7E603A30B}" srcOrd="7" destOrd="0" presId="urn:microsoft.com/office/officeart/2018/2/layout/IconCircleList"/>
    <dgm:cxn modelId="{17342A23-84AE-4897-BC21-0421B355142C}" type="presParOf" srcId="{D1A24D9D-679B-4A3F-98E9-07508E9402F3}" destId="{E1AA3C49-2BE2-4825-BF24-10474B585D46}" srcOrd="8" destOrd="0" presId="urn:microsoft.com/office/officeart/2018/2/layout/IconCircleList"/>
    <dgm:cxn modelId="{21E60057-7C6D-4670-A5ED-4B0F96800A9B}" type="presParOf" srcId="{E1AA3C49-2BE2-4825-BF24-10474B585D46}" destId="{9E55458F-7201-4A78-B4B6-16BD66CF5F56}" srcOrd="0" destOrd="0" presId="urn:microsoft.com/office/officeart/2018/2/layout/IconCircleList"/>
    <dgm:cxn modelId="{C075E8EB-C9A3-4D1A-B255-80BAABAC6B9B}" type="presParOf" srcId="{E1AA3C49-2BE2-4825-BF24-10474B585D46}" destId="{D46195A0-E421-48BC-9107-9A3D59B1DDF3}" srcOrd="1" destOrd="0" presId="urn:microsoft.com/office/officeart/2018/2/layout/IconCircleList"/>
    <dgm:cxn modelId="{55949CE9-A4D7-44E7-AE6E-F27B595F0D50}" type="presParOf" srcId="{E1AA3C49-2BE2-4825-BF24-10474B585D46}" destId="{0526637E-887B-45B8-A528-819316730239}" srcOrd="2" destOrd="0" presId="urn:microsoft.com/office/officeart/2018/2/layout/IconCircleList"/>
    <dgm:cxn modelId="{CDC0F653-7136-40D4-94AD-0AA8E39CC7F5}" type="presParOf" srcId="{E1AA3C49-2BE2-4825-BF24-10474B585D46}" destId="{AB656BE1-4B4F-4ACB-BEEA-623672462B3D}" srcOrd="3" destOrd="0" presId="urn:microsoft.com/office/officeart/2018/2/layout/IconCircleList"/>
    <dgm:cxn modelId="{E1D1F44E-DA07-47EE-B893-629FF079D53E}" type="presParOf" srcId="{D1A24D9D-679B-4A3F-98E9-07508E9402F3}" destId="{1A388383-6594-4106-864B-61DA0C13A724}" srcOrd="9" destOrd="0" presId="urn:microsoft.com/office/officeart/2018/2/layout/IconCircleList"/>
    <dgm:cxn modelId="{8747285F-B6F9-40CD-899C-F8FF97246FB0}" type="presParOf" srcId="{D1A24D9D-679B-4A3F-98E9-07508E9402F3}" destId="{A6A46363-2BF3-4D36-BE65-79A2807A2C89}" srcOrd="10" destOrd="0" presId="urn:microsoft.com/office/officeart/2018/2/layout/IconCircleList"/>
    <dgm:cxn modelId="{73E31241-7D11-4D39-8439-EE6EA3CA8561}" type="presParOf" srcId="{A6A46363-2BF3-4D36-BE65-79A2807A2C89}" destId="{62540C68-8E1B-4F9F-AC66-33E7FD43E117}" srcOrd="0" destOrd="0" presId="urn:microsoft.com/office/officeart/2018/2/layout/IconCircleList"/>
    <dgm:cxn modelId="{D9EF3CBA-6C00-4A43-B0B6-4E8CBAC98F45}" type="presParOf" srcId="{A6A46363-2BF3-4D36-BE65-79A2807A2C89}" destId="{903E8EB8-CA30-4646-9CA5-2427442DE76F}" srcOrd="1" destOrd="0" presId="urn:microsoft.com/office/officeart/2018/2/layout/IconCircleList"/>
    <dgm:cxn modelId="{533B4B88-0494-4EFE-A8AE-5129DE42E9BA}" type="presParOf" srcId="{A6A46363-2BF3-4D36-BE65-79A2807A2C89}" destId="{CC10E33A-BF2F-48E9-B708-0514D13653BF}" srcOrd="2" destOrd="0" presId="urn:microsoft.com/office/officeart/2018/2/layout/IconCircleList"/>
    <dgm:cxn modelId="{21BCDCD6-1154-41BC-8F5B-0AD06561C9C5}" type="presParOf" srcId="{A6A46363-2BF3-4D36-BE65-79A2807A2C89}" destId="{008183EF-B558-4192-8053-41A0167A865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08D3D0-7FE8-47D2-A6AA-E727E177F13F}"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7A5D7E15-6661-45F4-BF80-300BBBCDD4FF}">
      <dgm:prSet/>
      <dgm:spPr/>
      <dgm:t>
        <a:bodyPr/>
        <a:lstStyle/>
        <a:p>
          <a:r>
            <a:rPr lang="en-GB" b="1" dirty="0"/>
            <a:t>Lemon &amp; Verhoef (2016) Customer Experience Framework</a:t>
          </a:r>
          <a:r>
            <a:rPr lang="en-GB" dirty="0"/>
            <a:t> – A comprehensive model that focuses on the </a:t>
          </a:r>
          <a:r>
            <a:rPr lang="en-GB" b="1" dirty="0"/>
            <a:t>pre-purchase, purchase, and post-purchase</a:t>
          </a:r>
          <a:r>
            <a:rPr lang="en-GB" dirty="0"/>
            <a:t> stages, emphasizing customer interactions and touchpoints.</a:t>
          </a:r>
          <a:endParaRPr lang="en-US" dirty="0"/>
        </a:p>
      </dgm:t>
    </dgm:pt>
    <dgm:pt modelId="{C246F13B-F4F2-4FF2-81DD-F41691096388}" type="parTrans" cxnId="{BD01951D-79F9-456B-871D-60627AE4B33E}">
      <dgm:prSet/>
      <dgm:spPr/>
      <dgm:t>
        <a:bodyPr/>
        <a:lstStyle/>
        <a:p>
          <a:endParaRPr lang="en-US"/>
        </a:p>
      </dgm:t>
    </dgm:pt>
    <dgm:pt modelId="{4FA85E56-F5C4-4326-92FA-EEC651E15D25}" type="sibTrans" cxnId="{BD01951D-79F9-456B-871D-60627AE4B33E}">
      <dgm:prSet/>
      <dgm:spPr/>
      <dgm:t>
        <a:bodyPr/>
        <a:lstStyle/>
        <a:p>
          <a:endParaRPr lang="en-US"/>
        </a:p>
      </dgm:t>
    </dgm:pt>
    <dgm:pt modelId="{E9529D55-CA81-45DB-8F64-C35EC0A1BF5C}">
      <dgm:prSet/>
      <dgm:spPr/>
      <dgm:t>
        <a:bodyPr/>
        <a:lstStyle/>
        <a:p>
          <a:r>
            <a:rPr lang="en-GB" b="1"/>
            <a:t>Stickdorn et al. (2018) – Service Design Approach</a:t>
          </a:r>
          <a:r>
            <a:rPr lang="en-GB"/>
            <a:t> – Found in </a:t>
          </a:r>
          <a:r>
            <a:rPr lang="en-GB" i="1"/>
            <a:t>This is Service Design Doing</a:t>
          </a:r>
          <a:r>
            <a:rPr lang="en-GB"/>
            <a:t>, it highlights customer touchpoints, emotions, and pain points.</a:t>
          </a:r>
          <a:endParaRPr lang="en-US"/>
        </a:p>
      </dgm:t>
    </dgm:pt>
    <dgm:pt modelId="{4F88B0C0-121C-4A1B-9D73-5E46FF8A11AA}" type="parTrans" cxnId="{6A8D019F-5BAB-425D-9A94-FA49866F6EB8}">
      <dgm:prSet/>
      <dgm:spPr/>
      <dgm:t>
        <a:bodyPr/>
        <a:lstStyle/>
        <a:p>
          <a:endParaRPr lang="en-US"/>
        </a:p>
      </dgm:t>
    </dgm:pt>
    <dgm:pt modelId="{FC871998-BEA8-4503-97C9-AF55A277C951}" type="sibTrans" cxnId="{6A8D019F-5BAB-425D-9A94-FA49866F6EB8}">
      <dgm:prSet/>
      <dgm:spPr/>
      <dgm:t>
        <a:bodyPr/>
        <a:lstStyle/>
        <a:p>
          <a:endParaRPr lang="en-US"/>
        </a:p>
      </dgm:t>
    </dgm:pt>
    <dgm:pt modelId="{87E4AB36-C523-4B4B-B28A-6F40382640BC}">
      <dgm:prSet/>
      <dgm:spPr/>
      <dgm:t>
        <a:bodyPr/>
        <a:lstStyle/>
        <a:p>
          <a:r>
            <a:rPr lang="en-GB" b="1"/>
            <a:t>McKinsey’s Consumer Decision Journey (2009)</a:t>
          </a:r>
          <a:r>
            <a:rPr lang="en-GB"/>
            <a:t> – Focuses on how digital interactions influence the modern customer journey.</a:t>
          </a:r>
          <a:endParaRPr lang="en-US"/>
        </a:p>
      </dgm:t>
    </dgm:pt>
    <dgm:pt modelId="{8F18C908-A9C3-43DB-B4E4-F682862FCE04}" type="parTrans" cxnId="{7536FF2A-DD5E-4E7E-9D51-DFB2D8C36FF0}">
      <dgm:prSet/>
      <dgm:spPr/>
      <dgm:t>
        <a:bodyPr/>
        <a:lstStyle/>
        <a:p>
          <a:endParaRPr lang="en-US"/>
        </a:p>
      </dgm:t>
    </dgm:pt>
    <dgm:pt modelId="{39CC96D8-F922-4E79-87D8-2C6EB5B6469A}" type="sibTrans" cxnId="{7536FF2A-DD5E-4E7E-9D51-DFB2D8C36FF0}">
      <dgm:prSet/>
      <dgm:spPr/>
      <dgm:t>
        <a:bodyPr/>
        <a:lstStyle/>
        <a:p>
          <a:endParaRPr lang="en-US"/>
        </a:p>
      </dgm:t>
    </dgm:pt>
    <dgm:pt modelId="{D2C1FC06-87B3-43B0-AFEA-6B9AFF84E085}" type="pres">
      <dgm:prSet presAssocID="{9308D3D0-7FE8-47D2-A6AA-E727E177F13F}" presName="diagram" presStyleCnt="0">
        <dgm:presLayoutVars>
          <dgm:dir/>
          <dgm:resizeHandles val="exact"/>
        </dgm:presLayoutVars>
      </dgm:prSet>
      <dgm:spPr/>
    </dgm:pt>
    <dgm:pt modelId="{191581EB-3BC5-467A-BA2E-677325469C7E}" type="pres">
      <dgm:prSet presAssocID="{7A5D7E15-6661-45F4-BF80-300BBBCDD4FF}" presName="node" presStyleLbl="node1" presStyleIdx="0" presStyleCnt="3">
        <dgm:presLayoutVars>
          <dgm:bulletEnabled val="1"/>
        </dgm:presLayoutVars>
      </dgm:prSet>
      <dgm:spPr/>
    </dgm:pt>
    <dgm:pt modelId="{4D549769-25E6-4013-BA68-49DA2C9510F3}" type="pres">
      <dgm:prSet presAssocID="{4FA85E56-F5C4-4326-92FA-EEC651E15D25}" presName="sibTrans" presStyleCnt="0"/>
      <dgm:spPr/>
    </dgm:pt>
    <dgm:pt modelId="{ED9A0021-AED4-4AE0-897E-5C59B479CFC1}" type="pres">
      <dgm:prSet presAssocID="{E9529D55-CA81-45DB-8F64-C35EC0A1BF5C}" presName="node" presStyleLbl="node1" presStyleIdx="1" presStyleCnt="3">
        <dgm:presLayoutVars>
          <dgm:bulletEnabled val="1"/>
        </dgm:presLayoutVars>
      </dgm:prSet>
      <dgm:spPr/>
    </dgm:pt>
    <dgm:pt modelId="{32A99491-51A9-4F7E-8870-A86431397543}" type="pres">
      <dgm:prSet presAssocID="{FC871998-BEA8-4503-97C9-AF55A277C951}" presName="sibTrans" presStyleCnt="0"/>
      <dgm:spPr/>
    </dgm:pt>
    <dgm:pt modelId="{C41FC5FD-376E-4E6E-84A1-42B006E527E0}" type="pres">
      <dgm:prSet presAssocID="{87E4AB36-C523-4B4B-B28A-6F40382640BC}" presName="node" presStyleLbl="node1" presStyleIdx="2" presStyleCnt="3">
        <dgm:presLayoutVars>
          <dgm:bulletEnabled val="1"/>
        </dgm:presLayoutVars>
      </dgm:prSet>
      <dgm:spPr/>
    </dgm:pt>
  </dgm:ptLst>
  <dgm:cxnLst>
    <dgm:cxn modelId="{BD01951D-79F9-456B-871D-60627AE4B33E}" srcId="{9308D3D0-7FE8-47D2-A6AA-E727E177F13F}" destId="{7A5D7E15-6661-45F4-BF80-300BBBCDD4FF}" srcOrd="0" destOrd="0" parTransId="{C246F13B-F4F2-4FF2-81DD-F41691096388}" sibTransId="{4FA85E56-F5C4-4326-92FA-EEC651E15D25}"/>
    <dgm:cxn modelId="{7536FF2A-DD5E-4E7E-9D51-DFB2D8C36FF0}" srcId="{9308D3D0-7FE8-47D2-A6AA-E727E177F13F}" destId="{87E4AB36-C523-4B4B-B28A-6F40382640BC}" srcOrd="2" destOrd="0" parTransId="{8F18C908-A9C3-43DB-B4E4-F682862FCE04}" sibTransId="{39CC96D8-F922-4E79-87D8-2C6EB5B6469A}"/>
    <dgm:cxn modelId="{37E7133C-A59D-4D41-9AB3-F41CC6457303}" type="presOf" srcId="{87E4AB36-C523-4B4B-B28A-6F40382640BC}" destId="{C41FC5FD-376E-4E6E-84A1-42B006E527E0}" srcOrd="0" destOrd="0" presId="urn:microsoft.com/office/officeart/2005/8/layout/default"/>
    <dgm:cxn modelId="{A160E78D-E724-4D6E-A97D-35013F2B9758}" type="presOf" srcId="{7A5D7E15-6661-45F4-BF80-300BBBCDD4FF}" destId="{191581EB-3BC5-467A-BA2E-677325469C7E}" srcOrd="0" destOrd="0" presId="urn:microsoft.com/office/officeart/2005/8/layout/default"/>
    <dgm:cxn modelId="{123A9D90-68C7-4BF9-A075-378F39CE7EA1}" type="presOf" srcId="{9308D3D0-7FE8-47D2-A6AA-E727E177F13F}" destId="{D2C1FC06-87B3-43B0-AFEA-6B9AFF84E085}" srcOrd="0" destOrd="0" presId="urn:microsoft.com/office/officeart/2005/8/layout/default"/>
    <dgm:cxn modelId="{B7677593-1B6E-4D2D-A6AF-7A34F39CA068}" type="presOf" srcId="{E9529D55-CA81-45DB-8F64-C35EC0A1BF5C}" destId="{ED9A0021-AED4-4AE0-897E-5C59B479CFC1}" srcOrd="0" destOrd="0" presId="urn:microsoft.com/office/officeart/2005/8/layout/default"/>
    <dgm:cxn modelId="{6A8D019F-5BAB-425D-9A94-FA49866F6EB8}" srcId="{9308D3D0-7FE8-47D2-A6AA-E727E177F13F}" destId="{E9529D55-CA81-45DB-8F64-C35EC0A1BF5C}" srcOrd="1" destOrd="0" parTransId="{4F88B0C0-121C-4A1B-9D73-5E46FF8A11AA}" sibTransId="{FC871998-BEA8-4503-97C9-AF55A277C951}"/>
    <dgm:cxn modelId="{02FBEB84-8967-47D1-BCD5-5955F1BAC280}" type="presParOf" srcId="{D2C1FC06-87B3-43B0-AFEA-6B9AFF84E085}" destId="{191581EB-3BC5-467A-BA2E-677325469C7E}" srcOrd="0" destOrd="0" presId="urn:microsoft.com/office/officeart/2005/8/layout/default"/>
    <dgm:cxn modelId="{153A9FDE-3B37-4629-A54A-12CF1B964C7B}" type="presParOf" srcId="{D2C1FC06-87B3-43B0-AFEA-6B9AFF84E085}" destId="{4D549769-25E6-4013-BA68-49DA2C9510F3}" srcOrd="1" destOrd="0" presId="urn:microsoft.com/office/officeart/2005/8/layout/default"/>
    <dgm:cxn modelId="{47B6C43C-BC99-41C9-B666-74D65CA76AE6}" type="presParOf" srcId="{D2C1FC06-87B3-43B0-AFEA-6B9AFF84E085}" destId="{ED9A0021-AED4-4AE0-897E-5C59B479CFC1}" srcOrd="2" destOrd="0" presId="urn:microsoft.com/office/officeart/2005/8/layout/default"/>
    <dgm:cxn modelId="{E6B05CAD-4975-4FEF-B2C3-730D759043AF}" type="presParOf" srcId="{D2C1FC06-87B3-43B0-AFEA-6B9AFF84E085}" destId="{32A99491-51A9-4F7E-8870-A86431397543}" srcOrd="3" destOrd="0" presId="urn:microsoft.com/office/officeart/2005/8/layout/default"/>
    <dgm:cxn modelId="{4E6E3A07-1075-4A0B-811B-A60C643F2D6E}" type="presParOf" srcId="{D2C1FC06-87B3-43B0-AFEA-6B9AFF84E085}" destId="{C41FC5FD-376E-4E6E-84A1-42B006E527E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AEC6C5-2CC0-408E-ADC1-8CD69F9FA14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6A9DE8F-96EC-4CF7-AC5F-CA64EC9E782E}">
      <dgm:prSet/>
      <dgm:spPr/>
      <dgm:t>
        <a:bodyPr/>
        <a:lstStyle/>
        <a:p>
          <a:r>
            <a:rPr lang="en-GB" b="1"/>
            <a:t>1. Awareness Stage</a:t>
          </a:r>
          <a:endParaRPr lang="en-US"/>
        </a:p>
      </dgm:t>
    </dgm:pt>
    <dgm:pt modelId="{8FCA3010-84FC-4F63-A4DF-3BAB649EB8FA}" type="parTrans" cxnId="{1396B66A-4ABA-403B-A587-E8D111E7D96E}">
      <dgm:prSet/>
      <dgm:spPr/>
      <dgm:t>
        <a:bodyPr/>
        <a:lstStyle/>
        <a:p>
          <a:endParaRPr lang="en-US"/>
        </a:p>
      </dgm:t>
    </dgm:pt>
    <dgm:pt modelId="{3BB0EE60-4237-4C34-9F73-93A410208BEC}" type="sibTrans" cxnId="{1396B66A-4ABA-403B-A587-E8D111E7D96E}">
      <dgm:prSet/>
      <dgm:spPr/>
      <dgm:t>
        <a:bodyPr/>
        <a:lstStyle/>
        <a:p>
          <a:endParaRPr lang="en-US"/>
        </a:p>
      </dgm:t>
    </dgm:pt>
    <dgm:pt modelId="{8A411FF8-3BA9-4A5D-B489-0BD3F2546CEE}">
      <dgm:prSet/>
      <dgm:spPr/>
      <dgm:t>
        <a:bodyPr/>
        <a:lstStyle/>
        <a:p>
          <a:r>
            <a:rPr lang="en-GB" b="1"/>
            <a:t>Touchpoints</a:t>
          </a:r>
          <a:r>
            <a:rPr lang="en-GB"/>
            <a:t>: Social media ads, Nike website, Influencers</a:t>
          </a:r>
          <a:endParaRPr lang="en-US"/>
        </a:p>
      </dgm:t>
    </dgm:pt>
    <dgm:pt modelId="{5FB90878-8992-48A7-852A-20B086FE670D}" type="parTrans" cxnId="{E11C35F8-075F-42F3-8E7A-3105D4923C9A}">
      <dgm:prSet/>
      <dgm:spPr/>
      <dgm:t>
        <a:bodyPr/>
        <a:lstStyle/>
        <a:p>
          <a:endParaRPr lang="en-US"/>
        </a:p>
      </dgm:t>
    </dgm:pt>
    <dgm:pt modelId="{AAE4D78A-D6F8-42AE-BB15-10246A696FE7}" type="sibTrans" cxnId="{E11C35F8-075F-42F3-8E7A-3105D4923C9A}">
      <dgm:prSet/>
      <dgm:spPr/>
      <dgm:t>
        <a:bodyPr/>
        <a:lstStyle/>
        <a:p>
          <a:endParaRPr lang="en-US"/>
        </a:p>
      </dgm:t>
    </dgm:pt>
    <dgm:pt modelId="{76678038-F72A-4B98-9518-E9FD5881D171}">
      <dgm:prSet/>
      <dgm:spPr/>
      <dgm:t>
        <a:bodyPr/>
        <a:lstStyle/>
        <a:p>
          <a:r>
            <a:rPr lang="en-GB" b="1"/>
            <a:t>Customer Sentiment</a:t>
          </a:r>
          <a:r>
            <a:rPr lang="en-GB"/>
            <a:t>: Curious, interested, excited</a:t>
          </a:r>
          <a:endParaRPr lang="en-US"/>
        </a:p>
      </dgm:t>
    </dgm:pt>
    <dgm:pt modelId="{3A60DFB7-0C94-4503-868B-CD51116A941F}" type="parTrans" cxnId="{6D3C75E5-5D0B-4203-BD1A-17929D554084}">
      <dgm:prSet/>
      <dgm:spPr/>
      <dgm:t>
        <a:bodyPr/>
        <a:lstStyle/>
        <a:p>
          <a:endParaRPr lang="en-US"/>
        </a:p>
      </dgm:t>
    </dgm:pt>
    <dgm:pt modelId="{DF9D53C4-0378-4A3F-8844-5D28EB0EB914}" type="sibTrans" cxnId="{6D3C75E5-5D0B-4203-BD1A-17929D554084}">
      <dgm:prSet/>
      <dgm:spPr/>
      <dgm:t>
        <a:bodyPr/>
        <a:lstStyle/>
        <a:p>
          <a:endParaRPr lang="en-US"/>
        </a:p>
      </dgm:t>
    </dgm:pt>
    <dgm:pt modelId="{74549284-2288-437D-B99A-D3E6EABBC9CB}">
      <dgm:prSet/>
      <dgm:spPr/>
      <dgm:t>
        <a:bodyPr/>
        <a:lstStyle/>
        <a:p>
          <a:r>
            <a:rPr lang="en-GB" b="1"/>
            <a:t>Pain Points</a:t>
          </a:r>
          <a:r>
            <a:rPr lang="en-GB"/>
            <a:t>: Overwhelming choices, unclear product info</a:t>
          </a:r>
          <a:endParaRPr lang="en-US"/>
        </a:p>
      </dgm:t>
    </dgm:pt>
    <dgm:pt modelId="{61789DA3-8E46-4FEA-9785-DEF5040A2547}" type="parTrans" cxnId="{09BB72FE-BCAE-48EF-A0A6-E8C6F5AA970E}">
      <dgm:prSet/>
      <dgm:spPr/>
      <dgm:t>
        <a:bodyPr/>
        <a:lstStyle/>
        <a:p>
          <a:endParaRPr lang="en-US"/>
        </a:p>
      </dgm:t>
    </dgm:pt>
    <dgm:pt modelId="{008D45D6-269E-4963-89A2-68C8F863AE2E}" type="sibTrans" cxnId="{09BB72FE-BCAE-48EF-A0A6-E8C6F5AA970E}">
      <dgm:prSet/>
      <dgm:spPr/>
      <dgm:t>
        <a:bodyPr/>
        <a:lstStyle/>
        <a:p>
          <a:endParaRPr lang="en-US"/>
        </a:p>
      </dgm:t>
    </dgm:pt>
    <dgm:pt modelId="{7419ED3A-C95B-456B-B510-E22B666F9C3D}">
      <dgm:prSet/>
      <dgm:spPr/>
      <dgm:t>
        <a:bodyPr/>
        <a:lstStyle/>
        <a:p>
          <a:r>
            <a:rPr lang="en-GB" b="1"/>
            <a:t>Actions</a:t>
          </a:r>
          <a:r>
            <a:rPr lang="en-GB"/>
            <a:t>: Browse website, engage with ads</a:t>
          </a:r>
          <a:endParaRPr lang="en-US"/>
        </a:p>
      </dgm:t>
    </dgm:pt>
    <dgm:pt modelId="{927127D6-7271-406F-A30D-81806D73313F}" type="parTrans" cxnId="{ECD1A36E-8C42-43E5-AAF4-82B5EFF9C50A}">
      <dgm:prSet/>
      <dgm:spPr/>
      <dgm:t>
        <a:bodyPr/>
        <a:lstStyle/>
        <a:p>
          <a:endParaRPr lang="en-US"/>
        </a:p>
      </dgm:t>
    </dgm:pt>
    <dgm:pt modelId="{DC3ADBA5-9AFB-4C75-8A4C-8D34CFF69ECD}" type="sibTrans" cxnId="{ECD1A36E-8C42-43E5-AAF4-82B5EFF9C50A}">
      <dgm:prSet/>
      <dgm:spPr/>
      <dgm:t>
        <a:bodyPr/>
        <a:lstStyle/>
        <a:p>
          <a:endParaRPr lang="en-US"/>
        </a:p>
      </dgm:t>
    </dgm:pt>
    <dgm:pt modelId="{7BA43253-17BD-471E-8C7E-A6C8FA8384B9}">
      <dgm:prSet/>
      <dgm:spPr/>
      <dgm:t>
        <a:bodyPr/>
        <a:lstStyle/>
        <a:p>
          <a:r>
            <a:rPr lang="en-GB" b="1"/>
            <a:t>Digital Focus</a:t>
          </a:r>
          <a:r>
            <a:rPr lang="en-GB"/>
            <a:t>: AI-powered recommendations, virtual try-ons</a:t>
          </a:r>
          <a:endParaRPr lang="en-US"/>
        </a:p>
      </dgm:t>
    </dgm:pt>
    <dgm:pt modelId="{87D79672-DCFD-46B3-9F0D-668F2A14410F}" type="parTrans" cxnId="{37059720-C6D9-4BAF-9F64-E6D6C01FBEC0}">
      <dgm:prSet/>
      <dgm:spPr/>
      <dgm:t>
        <a:bodyPr/>
        <a:lstStyle/>
        <a:p>
          <a:endParaRPr lang="en-US"/>
        </a:p>
      </dgm:t>
    </dgm:pt>
    <dgm:pt modelId="{2D0AA79D-79F0-4841-BC83-6C368637C44F}" type="sibTrans" cxnId="{37059720-C6D9-4BAF-9F64-E6D6C01FBEC0}">
      <dgm:prSet/>
      <dgm:spPr/>
      <dgm:t>
        <a:bodyPr/>
        <a:lstStyle/>
        <a:p>
          <a:endParaRPr lang="en-US"/>
        </a:p>
      </dgm:t>
    </dgm:pt>
    <dgm:pt modelId="{BFC63883-0F29-4775-9BAF-734B6FD29839}">
      <dgm:prSet/>
      <dgm:spPr/>
      <dgm:t>
        <a:bodyPr/>
        <a:lstStyle/>
        <a:p>
          <a:r>
            <a:rPr lang="en-GB" b="1"/>
            <a:t>2. Consideration Stage</a:t>
          </a:r>
          <a:endParaRPr lang="en-US"/>
        </a:p>
      </dgm:t>
    </dgm:pt>
    <dgm:pt modelId="{7CA06C84-9B38-49D3-B918-9533F3C5D6FC}" type="parTrans" cxnId="{66E0420F-D91C-4A92-88DD-A6030D4BA6A7}">
      <dgm:prSet/>
      <dgm:spPr/>
      <dgm:t>
        <a:bodyPr/>
        <a:lstStyle/>
        <a:p>
          <a:endParaRPr lang="en-US"/>
        </a:p>
      </dgm:t>
    </dgm:pt>
    <dgm:pt modelId="{BA89ABA5-373E-432A-888B-0B75A4F5B2A0}" type="sibTrans" cxnId="{66E0420F-D91C-4A92-88DD-A6030D4BA6A7}">
      <dgm:prSet/>
      <dgm:spPr/>
      <dgm:t>
        <a:bodyPr/>
        <a:lstStyle/>
        <a:p>
          <a:endParaRPr lang="en-US"/>
        </a:p>
      </dgm:t>
    </dgm:pt>
    <dgm:pt modelId="{B91B8072-EFB4-49D6-A978-53FA4F1373E4}">
      <dgm:prSet/>
      <dgm:spPr/>
      <dgm:t>
        <a:bodyPr/>
        <a:lstStyle/>
        <a:p>
          <a:r>
            <a:rPr lang="en-GB" b="1"/>
            <a:t>Touchpoints</a:t>
          </a:r>
          <a:r>
            <a:rPr lang="en-GB"/>
            <a:t>: Nike app, product reviews, email marketing</a:t>
          </a:r>
          <a:endParaRPr lang="en-US"/>
        </a:p>
      </dgm:t>
    </dgm:pt>
    <dgm:pt modelId="{F41446F1-F0B0-4548-8AAF-AC1943812699}" type="parTrans" cxnId="{B649A002-3A4A-4C73-BC33-33D0B5F98D1D}">
      <dgm:prSet/>
      <dgm:spPr/>
      <dgm:t>
        <a:bodyPr/>
        <a:lstStyle/>
        <a:p>
          <a:endParaRPr lang="en-US"/>
        </a:p>
      </dgm:t>
    </dgm:pt>
    <dgm:pt modelId="{5C1610C8-366D-4C3F-B60A-3C9146D30F4E}" type="sibTrans" cxnId="{B649A002-3A4A-4C73-BC33-33D0B5F98D1D}">
      <dgm:prSet/>
      <dgm:spPr/>
      <dgm:t>
        <a:bodyPr/>
        <a:lstStyle/>
        <a:p>
          <a:endParaRPr lang="en-US"/>
        </a:p>
      </dgm:t>
    </dgm:pt>
    <dgm:pt modelId="{CE65D97B-6357-4362-84B7-D0E4C23216EA}">
      <dgm:prSet/>
      <dgm:spPr/>
      <dgm:t>
        <a:bodyPr/>
        <a:lstStyle/>
        <a:p>
          <a:r>
            <a:rPr lang="en-GB" b="1" dirty="0"/>
            <a:t>Customer Sentiment</a:t>
          </a:r>
          <a:r>
            <a:rPr lang="en-GB" dirty="0"/>
            <a:t>: Evaluating options, comparing prices</a:t>
          </a:r>
          <a:endParaRPr lang="en-US" dirty="0"/>
        </a:p>
      </dgm:t>
    </dgm:pt>
    <dgm:pt modelId="{6965263E-B033-417A-98FF-3525D43F8B5E}" type="parTrans" cxnId="{D1038E41-40B8-42D3-8D96-84445C04459C}">
      <dgm:prSet/>
      <dgm:spPr/>
      <dgm:t>
        <a:bodyPr/>
        <a:lstStyle/>
        <a:p>
          <a:endParaRPr lang="en-US"/>
        </a:p>
      </dgm:t>
    </dgm:pt>
    <dgm:pt modelId="{551749B6-9319-4F60-AF1F-EBFF29CB59CB}" type="sibTrans" cxnId="{D1038E41-40B8-42D3-8D96-84445C04459C}">
      <dgm:prSet/>
      <dgm:spPr/>
      <dgm:t>
        <a:bodyPr/>
        <a:lstStyle/>
        <a:p>
          <a:endParaRPr lang="en-US"/>
        </a:p>
      </dgm:t>
    </dgm:pt>
    <dgm:pt modelId="{221CDD9C-B07B-4238-8C1E-A2DBF0396689}">
      <dgm:prSet/>
      <dgm:spPr/>
      <dgm:t>
        <a:bodyPr/>
        <a:lstStyle/>
        <a:p>
          <a:r>
            <a:rPr lang="en-GB" b="1"/>
            <a:t>Pain Points</a:t>
          </a:r>
          <a:r>
            <a:rPr lang="en-GB"/>
            <a:t>: Uncertainty on fit/size, unclear returns policy</a:t>
          </a:r>
          <a:endParaRPr lang="en-US"/>
        </a:p>
      </dgm:t>
    </dgm:pt>
    <dgm:pt modelId="{C5A4C2F1-A789-454D-83AA-09DE182B46DE}" type="parTrans" cxnId="{FC788547-58A0-4BF9-88C8-DA5D5E4E9AC4}">
      <dgm:prSet/>
      <dgm:spPr/>
      <dgm:t>
        <a:bodyPr/>
        <a:lstStyle/>
        <a:p>
          <a:endParaRPr lang="en-US"/>
        </a:p>
      </dgm:t>
    </dgm:pt>
    <dgm:pt modelId="{2D60B813-820C-4B95-88F2-E3BB256C1977}" type="sibTrans" cxnId="{FC788547-58A0-4BF9-88C8-DA5D5E4E9AC4}">
      <dgm:prSet/>
      <dgm:spPr/>
      <dgm:t>
        <a:bodyPr/>
        <a:lstStyle/>
        <a:p>
          <a:endParaRPr lang="en-US"/>
        </a:p>
      </dgm:t>
    </dgm:pt>
    <dgm:pt modelId="{6383613C-8845-4684-BD50-1ED83C6DA7DC}">
      <dgm:prSet/>
      <dgm:spPr/>
      <dgm:t>
        <a:bodyPr/>
        <a:lstStyle/>
        <a:p>
          <a:r>
            <a:rPr lang="en-GB" b="1" dirty="0"/>
            <a:t>Actions</a:t>
          </a:r>
          <a:r>
            <a:rPr lang="en-GB" dirty="0"/>
            <a:t>: Read reviews, explore sizing guides, </a:t>
          </a:r>
          <a:r>
            <a:rPr lang="en-GB" b="1" dirty="0"/>
            <a:t>Digital Focus</a:t>
          </a:r>
          <a:r>
            <a:rPr lang="en-GB" dirty="0"/>
            <a:t>: AI-driven chatbots, enhanced search functionality</a:t>
          </a:r>
          <a:endParaRPr lang="en-US" dirty="0"/>
        </a:p>
      </dgm:t>
    </dgm:pt>
    <dgm:pt modelId="{2331BCE4-F222-46B2-8B8C-E3AB30CF4D80}" type="parTrans" cxnId="{20C24734-615B-4343-ACB7-1F428F5C3D92}">
      <dgm:prSet/>
      <dgm:spPr/>
      <dgm:t>
        <a:bodyPr/>
        <a:lstStyle/>
        <a:p>
          <a:endParaRPr lang="en-US"/>
        </a:p>
      </dgm:t>
    </dgm:pt>
    <dgm:pt modelId="{BF81F8CB-F4F0-449A-A86B-B586590C8589}" type="sibTrans" cxnId="{20C24734-615B-4343-ACB7-1F428F5C3D92}">
      <dgm:prSet/>
      <dgm:spPr/>
      <dgm:t>
        <a:bodyPr/>
        <a:lstStyle/>
        <a:p>
          <a:endParaRPr lang="en-US"/>
        </a:p>
      </dgm:t>
    </dgm:pt>
    <dgm:pt modelId="{98E1413C-F24E-47F4-B124-9EF14676D3D2}">
      <dgm:prSet/>
      <dgm:spPr/>
      <dgm:t>
        <a:bodyPr/>
        <a:lstStyle/>
        <a:p>
          <a:r>
            <a:rPr lang="en-GB" b="1"/>
            <a:t>3. Purchase Stage</a:t>
          </a:r>
          <a:endParaRPr lang="en-US"/>
        </a:p>
      </dgm:t>
    </dgm:pt>
    <dgm:pt modelId="{E328ED49-D946-4252-A04F-67E1B82BF569}" type="parTrans" cxnId="{04F082A3-552E-4C9B-A2AF-82DF07B5FA4D}">
      <dgm:prSet/>
      <dgm:spPr/>
      <dgm:t>
        <a:bodyPr/>
        <a:lstStyle/>
        <a:p>
          <a:endParaRPr lang="en-US"/>
        </a:p>
      </dgm:t>
    </dgm:pt>
    <dgm:pt modelId="{DE5E1669-1408-4BA4-97B0-2B77641809CA}" type="sibTrans" cxnId="{04F082A3-552E-4C9B-A2AF-82DF07B5FA4D}">
      <dgm:prSet/>
      <dgm:spPr/>
      <dgm:t>
        <a:bodyPr/>
        <a:lstStyle/>
        <a:p>
          <a:endParaRPr lang="en-US"/>
        </a:p>
      </dgm:t>
    </dgm:pt>
    <dgm:pt modelId="{C340807E-13C3-44E0-8963-384B249DF0D9}">
      <dgm:prSet custT="1"/>
      <dgm:spPr/>
      <dgm:t>
        <a:bodyPr/>
        <a:lstStyle/>
        <a:p>
          <a:r>
            <a:rPr lang="en-GB" sz="1800" b="1" dirty="0"/>
            <a:t>Touchpoints</a:t>
          </a:r>
          <a:r>
            <a:rPr lang="en-GB" sz="1800" dirty="0"/>
            <a:t>: Nike eCommerce site, in-store</a:t>
          </a:r>
          <a:endParaRPr lang="en-US" sz="1800" dirty="0"/>
        </a:p>
      </dgm:t>
    </dgm:pt>
    <dgm:pt modelId="{6DF4F6EF-3080-4B9A-8672-3B06415E9610}" type="parTrans" cxnId="{51E48445-5EE1-4553-AEC8-646036784F35}">
      <dgm:prSet/>
      <dgm:spPr/>
      <dgm:t>
        <a:bodyPr/>
        <a:lstStyle/>
        <a:p>
          <a:endParaRPr lang="en-US"/>
        </a:p>
      </dgm:t>
    </dgm:pt>
    <dgm:pt modelId="{8A91897C-1095-4ABC-B65E-230D3F622568}" type="sibTrans" cxnId="{51E48445-5EE1-4553-AEC8-646036784F35}">
      <dgm:prSet/>
      <dgm:spPr/>
      <dgm:t>
        <a:bodyPr/>
        <a:lstStyle/>
        <a:p>
          <a:endParaRPr lang="en-US"/>
        </a:p>
      </dgm:t>
    </dgm:pt>
    <dgm:pt modelId="{D0B85BEB-D66C-4943-A42F-D985E5519362}">
      <dgm:prSet custT="1"/>
      <dgm:spPr/>
      <dgm:t>
        <a:bodyPr/>
        <a:lstStyle/>
        <a:p>
          <a:r>
            <a:rPr lang="en-GB" sz="1800" b="1" dirty="0"/>
            <a:t>Customer Sentiment</a:t>
          </a:r>
          <a:r>
            <a:rPr lang="en-GB" sz="1800" dirty="0"/>
            <a:t>: Confident, excited, cautious</a:t>
          </a:r>
          <a:endParaRPr lang="en-US" sz="1800" dirty="0"/>
        </a:p>
      </dgm:t>
    </dgm:pt>
    <dgm:pt modelId="{CD1E09E5-9EFF-4614-9766-D1E864DD7152}" type="parTrans" cxnId="{BC6E3A7B-ED14-4D1B-8378-FDBE2489F0E3}">
      <dgm:prSet/>
      <dgm:spPr/>
      <dgm:t>
        <a:bodyPr/>
        <a:lstStyle/>
        <a:p>
          <a:endParaRPr lang="en-US"/>
        </a:p>
      </dgm:t>
    </dgm:pt>
    <dgm:pt modelId="{477B8B9E-148B-4AEA-82F6-A297A32A9AEB}" type="sibTrans" cxnId="{BC6E3A7B-ED14-4D1B-8378-FDBE2489F0E3}">
      <dgm:prSet/>
      <dgm:spPr/>
      <dgm:t>
        <a:bodyPr/>
        <a:lstStyle/>
        <a:p>
          <a:endParaRPr lang="en-US"/>
        </a:p>
      </dgm:t>
    </dgm:pt>
    <dgm:pt modelId="{5222845F-6717-41B6-AF7F-D975ECBA2EC2}">
      <dgm:prSet custT="1"/>
      <dgm:spPr/>
      <dgm:t>
        <a:bodyPr/>
        <a:lstStyle/>
        <a:p>
          <a:r>
            <a:rPr lang="en-GB" sz="1800" b="1" dirty="0"/>
            <a:t>Pain Points</a:t>
          </a:r>
          <a:r>
            <a:rPr lang="en-GB" sz="1800" dirty="0"/>
            <a:t>: Complicated checkout, unclear fees, </a:t>
          </a:r>
          <a:r>
            <a:rPr lang="en-GB" sz="1800" b="1" dirty="0"/>
            <a:t>Actions</a:t>
          </a:r>
          <a:r>
            <a:rPr lang="en-GB" sz="1800" dirty="0"/>
            <a:t>: Add to cart, select payment, checkout,  </a:t>
          </a:r>
          <a:r>
            <a:rPr lang="en-GB" sz="1800" b="1" dirty="0"/>
            <a:t>Digital Focus</a:t>
          </a:r>
          <a:r>
            <a:rPr lang="en-GB" sz="1800" dirty="0"/>
            <a:t>: One-click purchase, transparent fees</a:t>
          </a:r>
          <a:endParaRPr lang="en-US" sz="1800" dirty="0"/>
        </a:p>
      </dgm:t>
    </dgm:pt>
    <dgm:pt modelId="{F279F94B-797F-4318-9770-276CBDCAE852}" type="parTrans" cxnId="{680BE039-A8AC-4A48-B659-307369F69088}">
      <dgm:prSet/>
      <dgm:spPr/>
      <dgm:t>
        <a:bodyPr/>
        <a:lstStyle/>
        <a:p>
          <a:endParaRPr lang="en-US"/>
        </a:p>
      </dgm:t>
    </dgm:pt>
    <dgm:pt modelId="{F1DB9864-E36B-45E0-8A1C-CAFAD64E795B}" type="sibTrans" cxnId="{680BE039-A8AC-4A48-B659-307369F69088}">
      <dgm:prSet/>
      <dgm:spPr/>
      <dgm:t>
        <a:bodyPr/>
        <a:lstStyle/>
        <a:p>
          <a:endParaRPr lang="en-US"/>
        </a:p>
      </dgm:t>
    </dgm:pt>
    <dgm:pt modelId="{A653FFE4-8E07-4D8F-B4B5-320323B9A46A}" type="pres">
      <dgm:prSet presAssocID="{98AEC6C5-2CC0-408E-ADC1-8CD69F9FA142}" presName="linear" presStyleCnt="0">
        <dgm:presLayoutVars>
          <dgm:animLvl val="lvl"/>
          <dgm:resizeHandles val="exact"/>
        </dgm:presLayoutVars>
      </dgm:prSet>
      <dgm:spPr/>
    </dgm:pt>
    <dgm:pt modelId="{E36D8C0E-24C2-4817-A1E5-0552EBA5A166}" type="pres">
      <dgm:prSet presAssocID="{66A9DE8F-96EC-4CF7-AC5F-CA64EC9E782E}" presName="parentText" presStyleLbl="node1" presStyleIdx="0" presStyleCnt="3" custLinFactNeighborX="-109" custLinFactNeighborY="-2011">
        <dgm:presLayoutVars>
          <dgm:chMax val="0"/>
          <dgm:bulletEnabled val="1"/>
        </dgm:presLayoutVars>
      </dgm:prSet>
      <dgm:spPr/>
    </dgm:pt>
    <dgm:pt modelId="{C3C9EF91-164C-43EF-8E02-6B8AA05D6CFB}" type="pres">
      <dgm:prSet presAssocID="{66A9DE8F-96EC-4CF7-AC5F-CA64EC9E782E}" presName="childText" presStyleLbl="revTx" presStyleIdx="0" presStyleCnt="3">
        <dgm:presLayoutVars>
          <dgm:bulletEnabled val="1"/>
        </dgm:presLayoutVars>
      </dgm:prSet>
      <dgm:spPr/>
    </dgm:pt>
    <dgm:pt modelId="{20D2BFD0-73AB-4707-A7F2-7CA8FFF11030}" type="pres">
      <dgm:prSet presAssocID="{BFC63883-0F29-4775-9BAF-734B6FD29839}" presName="parentText" presStyleLbl="node1" presStyleIdx="1" presStyleCnt="3">
        <dgm:presLayoutVars>
          <dgm:chMax val="0"/>
          <dgm:bulletEnabled val="1"/>
        </dgm:presLayoutVars>
      </dgm:prSet>
      <dgm:spPr/>
    </dgm:pt>
    <dgm:pt modelId="{A272A903-1106-4E2F-AC86-4019E01BC9B0}" type="pres">
      <dgm:prSet presAssocID="{BFC63883-0F29-4775-9BAF-734B6FD29839}" presName="childText" presStyleLbl="revTx" presStyleIdx="1" presStyleCnt="3">
        <dgm:presLayoutVars>
          <dgm:bulletEnabled val="1"/>
        </dgm:presLayoutVars>
      </dgm:prSet>
      <dgm:spPr/>
    </dgm:pt>
    <dgm:pt modelId="{CC96AED4-24F9-46A5-8BC6-3B3336DD8647}" type="pres">
      <dgm:prSet presAssocID="{98E1413C-F24E-47F4-B124-9EF14676D3D2}" presName="parentText" presStyleLbl="node1" presStyleIdx="2" presStyleCnt="3">
        <dgm:presLayoutVars>
          <dgm:chMax val="0"/>
          <dgm:bulletEnabled val="1"/>
        </dgm:presLayoutVars>
      </dgm:prSet>
      <dgm:spPr/>
    </dgm:pt>
    <dgm:pt modelId="{749AD4DC-5E7A-42B8-81F5-E83E819C3E57}" type="pres">
      <dgm:prSet presAssocID="{98E1413C-F24E-47F4-B124-9EF14676D3D2}" presName="childText" presStyleLbl="revTx" presStyleIdx="2" presStyleCnt="3">
        <dgm:presLayoutVars>
          <dgm:bulletEnabled val="1"/>
        </dgm:presLayoutVars>
      </dgm:prSet>
      <dgm:spPr/>
    </dgm:pt>
  </dgm:ptLst>
  <dgm:cxnLst>
    <dgm:cxn modelId="{B649A002-3A4A-4C73-BC33-33D0B5F98D1D}" srcId="{BFC63883-0F29-4775-9BAF-734B6FD29839}" destId="{B91B8072-EFB4-49D6-A978-53FA4F1373E4}" srcOrd="0" destOrd="0" parTransId="{F41446F1-F0B0-4548-8AAF-AC1943812699}" sibTransId="{5C1610C8-366D-4C3F-B60A-3C9146D30F4E}"/>
    <dgm:cxn modelId="{BC066804-BFB6-4CAF-A43B-B333BFBBC51D}" type="presOf" srcId="{7419ED3A-C95B-456B-B510-E22B666F9C3D}" destId="{C3C9EF91-164C-43EF-8E02-6B8AA05D6CFB}" srcOrd="0" destOrd="3" presId="urn:microsoft.com/office/officeart/2005/8/layout/vList2"/>
    <dgm:cxn modelId="{66E0420F-D91C-4A92-88DD-A6030D4BA6A7}" srcId="{98AEC6C5-2CC0-408E-ADC1-8CD69F9FA142}" destId="{BFC63883-0F29-4775-9BAF-734B6FD29839}" srcOrd="1" destOrd="0" parTransId="{7CA06C84-9B38-49D3-B918-9533F3C5D6FC}" sibTransId="{BA89ABA5-373E-432A-888B-0B75A4F5B2A0}"/>
    <dgm:cxn modelId="{37059720-C6D9-4BAF-9F64-E6D6C01FBEC0}" srcId="{66A9DE8F-96EC-4CF7-AC5F-CA64EC9E782E}" destId="{7BA43253-17BD-471E-8C7E-A6C8FA8384B9}" srcOrd="4" destOrd="0" parTransId="{87D79672-DCFD-46B3-9F0D-668F2A14410F}" sibTransId="{2D0AA79D-79F0-4841-BC83-6C368637C44F}"/>
    <dgm:cxn modelId="{4BBB3E33-D950-4623-8D6C-3A1B51C9F3DF}" type="presOf" srcId="{BFC63883-0F29-4775-9BAF-734B6FD29839}" destId="{20D2BFD0-73AB-4707-A7F2-7CA8FFF11030}" srcOrd="0" destOrd="0" presId="urn:microsoft.com/office/officeart/2005/8/layout/vList2"/>
    <dgm:cxn modelId="{20C24734-615B-4343-ACB7-1F428F5C3D92}" srcId="{BFC63883-0F29-4775-9BAF-734B6FD29839}" destId="{6383613C-8845-4684-BD50-1ED83C6DA7DC}" srcOrd="3" destOrd="0" parTransId="{2331BCE4-F222-46B2-8B8C-E3AB30CF4D80}" sibTransId="{BF81F8CB-F4F0-449A-A86B-B586590C8589}"/>
    <dgm:cxn modelId="{680BE039-A8AC-4A48-B659-307369F69088}" srcId="{98E1413C-F24E-47F4-B124-9EF14676D3D2}" destId="{5222845F-6717-41B6-AF7F-D975ECBA2EC2}" srcOrd="2" destOrd="0" parTransId="{F279F94B-797F-4318-9770-276CBDCAE852}" sibTransId="{F1DB9864-E36B-45E0-8A1C-CAFAD64E795B}"/>
    <dgm:cxn modelId="{9B12AD3C-4AC8-4CD1-87AD-5A124E5850AA}" type="presOf" srcId="{B91B8072-EFB4-49D6-A978-53FA4F1373E4}" destId="{A272A903-1106-4E2F-AC86-4019E01BC9B0}" srcOrd="0" destOrd="0" presId="urn:microsoft.com/office/officeart/2005/8/layout/vList2"/>
    <dgm:cxn modelId="{B218705E-A3DD-45A1-BB80-DE3AE8344BE3}" type="presOf" srcId="{D0B85BEB-D66C-4943-A42F-D985E5519362}" destId="{749AD4DC-5E7A-42B8-81F5-E83E819C3E57}" srcOrd="0" destOrd="1" presId="urn:microsoft.com/office/officeart/2005/8/layout/vList2"/>
    <dgm:cxn modelId="{D1038E41-40B8-42D3-8D96-84445C04459C}" srcId="{BFC63883-0F29-4775-9BAF-734B6FD29839}" destId="{CE65D97B-6357-4362-84B7-D0E4C23216EA}" srcOrd="1" destOrd="0" parTransId="{6965263E-B033-417A-98FF-3525D43F8B5E}" sibTransId="{551749B6-9319-4F60-AF1F-EBFF29CB59CB}"/>
    <dgm:cxn modelId="{9A7AC363-53A1-4672-9A53-BC9C7ED345D4}" type="presOf" srcId="{98E1413C-F24E-47F4-B124-9EF14676D3D2}" destId="{CC96AED4-24F9-46A5-8BC6-3B3336DD8647}" srcOrd="0" destOrd="0" presId="urn:microsoft.com/office/officeart/2005/8/layout/vList2"/>
    <dgm:cxn modelId="{5DC36945-3E7D-4DF8-9386-04BE3BAD93D3}" type="presOf" srcId="{C340807E-13C3-44E0-8963-384B249DF0D9}" destId="{749AD4DC-5E7A-42B8-81F5-E83E819C3E57}" srcOrd="0" destOrd="0" presId="urn:microsoft.com/office/officeart/2005/8/layout/vList2"/>
    <dgm:cxn modelId="{51E48445-5EE1-4553-AEC8-646036784F35}" srcId="{98E1413C-F24E-47F4-B124-9EF14676D3D2}" destId="{C340807E-13C3-44E0-8963-384B249DF0D9}" srcOrd="0" destOrd="0" parTransId="{6DF4F6EF-3080-4B9A-8672-3B06415E9610}" sibTransId="{8A91897C-1095-4ABC-B65E-230D3F622568}"/>
    <dgm:cxn modelId="{FC788547-58A0-4BF9-88C8-DA5D5E4E9AC4}" srcId="{BFC63883-0F29-4775-9BAF-734B6FD29839}" destId="{221CDD9C-B07B-4238-8C1E-A2DBF0396689}" srcOrd="2" destOrd="0" parTransId="{C5A4C2F1-A789-454D-83AA-09DE182B46DE}" sibTransId="{2D60B813-820C-4B95-88F2-E3BB256C1977}"/>
    <dgm:cxn modelId="{FCDAB268-ED6E-4F80-9F8C-4B872101DE35}" type="presOf" srcId="{221CDD9C-B07B-4238-8C1E-A2DBF0396689}" destId="{A272A903-1106-4E2F-AC86-4019E01BC9B0}" srcOrd="0" destOrd="2" presId="urn:microsoft.com/office/officeart/2005/8/layout/vList2"/>
    <dgm:cxn modelId="{1396B66A-4ABA-403B-A587-E8D111E7D96E}" srcId="{98AEC6C5-2CC0-408E-ADC1-8CD69F9FA142}" destId="{66A9DE8F-96EC-4CF7-AC5F-CA64EC9E782E}" srcOrd="0" destOrd="0" parTransId="{8FCA3010-84FC-4F63-A4DF-3BAB649EB8FA}" sibTransId="{3BB0EE60-4237-4C34-9F73-93A410208BEC}"/>
    <dgm:cxn modelId="{ECD1A36E-8C42-43E5-AAF4-82B5EFF9C50A}" srcId="{66A9DE8F-96EC-4CF7-AC5F-CA64EC9E782E}" destId="{7419ED3A-C95B-456B-B510-E22B666F9C3D}" srcOrd="3" destOrd="0" parTransId="{927127D6-7271-406F-A30D-81806D73313F}" sibTransId="{DC3ADBA5-9AFB-4C75-8A4C-8D34CFF69ECD}"/>
    <dgm:cxn modelId="{396C846F-D659-4B29-A99B-6DD979160904}" type="presOf" srcId="{6383613C-8845-4684-BD50-1ED83C6DA7DC}" destId="{A272A903-1106-4E2F-AC86-4019E01BC9B0}" srcOrd="0" destOrd="3" presId="urn:microsoft.com/office/officeart/2005/8/layout/vList2"/>
    <dgm:cxn modelId="{9318DA74-1C16-42B9-8809-10B9A76DC546}" type="presOf" srcId="{66A9DE8F-96EC-4CF7-AC5F-CA64EC9E782E}" destId="{E36D8C0E-24C2-4817-A1E5-0552EBA5A166}" srcOrd="0" destOrd="0" presId="urn:microsoft.com/office/officeart/2005/8/layout/vList2"/>
    <dgm:cxn modelId="{BC6E3A7B-ED14-4D1B-8378-FDBE2489F0E3}" srcId="{98E1413C-F24E-47F4-B124-9EF14676D3D2}" destId="{D0B85BEB-D66C-4943-A42F-D985E5519362}" srcOrd="1" destOrd="0" parTransId="{CD1E09E5-9EFF-4614-9766-D1E864DD7152}" sibTransId="{477B8B9E-148B-4AEA-82F6-A297A32A9AEB}"/>
    <dgm:cxn modelId="{86510F7C-5B5C-46CB-9D80-BF5079B65CE8}" type="presOf" srcId="{76678038-F72A-4B98-9518-E9FD5881D171}" destId="{C3C9EF91-164C-43EF-8E02-6B8AA05D6CFB}" srcOrd="0" destOrd="1" presId="urn:microsoft.com/office/officeart/2005/8/layout/vList2"/>
    <dgm:cxn modelId="{EEFA549D-06B4-4B11-A6F6-9B674D6571D2}" type="presOf" srcId="{8A411FF8-3BA9-4A5D-B489-0BD3F2546CEE}" destId="{C3C9EF91-164C-43EF-8E02-6B8AA05D6CFB}" srcOrd="0" destOrd="0" presId="urn:microsoft.com/office/officeart/2005/8/layout/vList2"/>
    <dgm:cxn modelId="{04F082A3-552E-4C9B-A2AF-82DF07B5FA4D}" srcId="{98AEC6C5-2CC0-408E-ADC1-8CD69F9FA142}" destId="{98E1413C-F24E-47F4-B124-9EF14676D3D2}" srcOrd="2" destOrd="0" parTransId="{E328ED49-D946-4252-A04F-67E1B82BF569}" sibTransId="{DE5E1669-1408-4BA4-97B0-2B77641809CA}"/>
    <dgm:cxn modelId="{BE75A9BC-BCC9-4EC1-8331-1B435A04241D}" type="presOf" srcId="{CE65D97B-6357-4362-84B7-D0E4C23216EA}" destId="{A272A903-1106-4E2F-AC86-4019E01BC9B0}" srcOrd="0" destOrd="1" presId="urn:microsoft.com/office/officeart/2005/8/layout/vList2"/>
    <dgm:cxn modelId="{FB0C27CA-9417-4671-BBC7-7839E03CF5F9}" type="presOf" srcId="{98AEC6C5-2CC0-408E-ADC1-8CD69F9FA142}" destId="{A653FFE4-8E07-4D8F-B4B5-320323B9A46A}" srcOrd="0" destOrd="0" presId="urn:microsoft.com/office/officeart/2005/8/layout/vList2"/>
    <dgm:cxn modelId="{384368D3-940E-4FBF-8CBC-47E0200EA3A1}" type="presOf" srcId="{7BA43253-17BD-471E-8C7E-A6C8FA8384B9}" destId="{C3C9EF91-164C-43EF-8E02-6B8AA05D6CFB}" srcOrd="0" destOrd="4" presId="urn:microsoft.com/office/officeart/2005/8/layout/vList2"/>
    <dgm:cxn modelId="{0FDBB6D4-3881-467C-8E98-8EAE11E92931}" type="presOf" srcId="{5222845F-6717-41B6-AF7F-D975ECBA2EC2}" destId="{749AD4DC-5E7A-42B8-81F5-E83E819C3E57}" srcOrd="0" destOrd="2" presId="urn:microsoft.com/office/officeart/2005/8/layout/vList2"/>
    <dgm:cxn modelId="{6D3C75E5-5D0B-4203-BD1A-17929D554084}" srcId="{66A9DE8F-96EC-4CF7-AC5F-CA64EC9E782E}" destId="{76678038-F72A-4B98-9518-E9FD5881D171}" srcOrd="1" destOrd="0" parTransId="{3A60DFB7-0C94-4503-868B-CD51116A941F}" sibTransId="{DF9D53C4-0378-4A3F-8844-5D28EB0EB914}"/>
    <dgm:cxn modelId="{890A0CF8-DF21-4DF3-AACD-36021931F7CB}" type="presOf" srcId="{74549284-2288-437D-B99A-D3E6EABBC9CB}" destId="{C3C9EF91-164C-43EF-8E02-6B8AA05D6CFB}" srcOrd="0" destOrd="2" presId="urn:microsoft.com/office/officeart/2005/8/layout/vList2"/>
    <dgm:cxn modelId="{E11C35F8-075F-42F3-8E7A-3105D4923C9A}" srcId="{66A9DE8F-96EC-4CF7-AC5F-CA64EC9E782E}" destId="{8A411FF8-3BA9-4A5D-B489-0BD3F2546CEE}" srcOrd="0" destOrd="0" parTransId="{5FB90878-8992-48A7-852A-20B086FE670D}" sibTransId="{AAE4D78A-D6F8-42AE-BB15-10246A696FE7}"/>
    <dgm:cxn modelId="{09BB72FE-BCAE-48EF-A0A6-E8C6F5AA970E}" srcId="{66A9DE8F-96EC-4CF7-AC5F-CA64EC9E782E}" destId="{74549284-2288-437D-B99A-D3E6EABBC9CB}" srcOrd="2" destOrd="0" parTransId="{61789DA3-8E46-4FEA-9785-DEF5040A2547}" sibTransId="{008D45D6-269E-4963-89A2-68C8F863AE2E}"/>
    <dgm:cxn modelId="{0BF411AF-F1CB-46DB-AF8B-A628874DB29C}" type="presParOf" srcId="{A653FFE4-8E07-4D8F-B4B5-320323B9A46A}" destId="{E36D8C0E-24C2-4817-A1E5-0552EBA5A166}" srcOrd="0" destOrd="0" presId="urn:microsoft.com/office/officeart/2005/8/layout/vList2"/>
    <dgm:cxn modelId="{F11D0D50-02C3-4608-9824-A2FEC2724137}" type="presParOf" srcId="{A653FFE4-8E07-4D8F-B4B5-320323B9A46A}" destId="{C3C9EF91-164C-43EF-8E02-6B8AA05D6CFB}" srcOrd="1" destOrd="0" presId="urn:microsoft.com/office/officeart/2005/8/layout/vList2"/>
    <dgm:cxn modelId="{06743990-0CC7-4BEF-A301-B317883A1750}" type="presParOf" srcId="{A653FFE4-8E07-4D8F-B4B5-320323B9A46A}" destId="{20D2BFD0-73AB-4707-A7F2-7CA8FFF11030}" srcOrd="2" destOrd="0" presId="urn:microsoft.com/office/officeart/2005/8/layout/vList2"/>
    <dgm:cxn modelId="{D9A0F519-77DA-4CDC-A73B-33D96798F092}" type="presParOf" srcId="{A653FFE4-8E07-4D8F-B4B5-320323B9A46A}" destId="{A272A903-1106-4E2F-AC86-4019E01BC9B0}" srcOrd="3" destOrd="0" presId="urn:microsoft.com/office/officeart/2005/8/layout/vList2"/>
    <dgm:cxn modelId="{533B3C7A-D49F-4EF3-9381-39497E19B1FF}" type="presParOf" srcId="{A653FFE4-8E07-4D8F-B4B5-320323B9A46A}" destId="{CC96AED4-24F9-46A5-8BC6-3B3336DD8647}" srcOrd="4" destOrd="0" presId="urn:microsoft.com/office/officeart/2005/8/layout/vList2"/>
    <dgm:cxn modelId="{2C1A76BB-1DC5-4877-95DF-7AACFEABD34D}" type="presParOf" srcId="{A653FFE4-8E07-4D8F-B4B5-320323B9A46A}" destId="{749AD4DC-5E7A-42B8-81F5-E83E819C3E57}"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B0ACE1-CA95-4026-9122-AA751EB3C23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4B59CB-ED72-489A-BEC0-CF1962CED58B}">
      <dgm:prSet/>
      <dgm:spPr/>
      <dgm:t>
        <a:bodyPr/>
        <a:lstStyle/>
        <a:p>
          <a:r>
            <a:rPr lang="en-GB" b="1" i="0"/>
            <a:t>4. Post-Purchase Stage</a:t>
          </a:r>
          <a:endParaRPr lang="en-US"/>
        </a:p>
      </dgm:t>
    </dgm:pt>
    <dgm:pt modelId="{0D4583A2-B2ED-4DC3-B9DB-D81B0BFAAE8A}" type="parTrans" cxnId="{B1035D75-0CD1-4D52-8C19-DEE2D8ADB487}">
      <dgm:prSet/>
      <dgm:spPr/>
      <dgm:t>
        <a:bodyPr/>
        <a:lstStyle/>
        <a:p>
          <a:endParaRPr lang="en-US"/>
        </a:p>
      </dgm:t>
    </dgm:pt>
    <dgm:pt modelId="{475F059A-7FBB-47DC-9FF7-7B5ECC854A8F}" type="sibTrans" cxnId="{B1035D75-0CD1-4D52-8C19-DEE2D8ADB487}">
      <dgm:prSet/>
      <dgm:spPr/>
      <dgm:t>
        <a:bodyPr/>
        <a:lstStyle/>
        <a:p>
          <a:endParaRPr lang="en-US"/>
        </a:p>
      </dgm:t>
    </dgm:pt>
    <dgm:pt modelId="{31C4B836-216B-4837-AAEB-98155B5AACD1}">
      <dgm:prSet/>
      <dgm:spPr/>
      <dgm:t>
        <a:bodyPr/>
        <a:lstStyle/>
        <a:p>
          <a:r>
            <a:rPr lang="en-GB" b="1" i="0"/>
            <a:t>Touchpoints</a:t>
          </a:r>
          <a:r>
            <a:rPr lang="en-GB" b="0" i="0"/>
            <a:t>: Order confirmation email, app updates, customer service</a:t>
          </a:r>
          <a:endParaRPr lang="en-US" dirty="0"/>
        </a:p>
      </dgm:t>
    </dgm:pt>
    <dgm:pt modelId="{2EF804AF-860A-42D2-BC15-E4A435B2A01B}" type="parTrans" cxnId="{BFD6E47D-9601-4864-B723-B444A1AE67B4}">
      <dgm:prSet/>
      <dgm:spPr/>
      <dgm:t>
        <a:bodyPr/>
        <a:lstStyle/>
        <a:p>
          <a:endParaRPr lang="en-US"/>
        </a:p>
      </dgm:t>
    </dgm:pt>
    <dgm:pt modelId="{ACD9BAE6-3E63-4528-8E3F-B86DF253539E}" type="sibTrans" cxnId="{BFD6E47D-9601-4864-B723-B444A1AE67B4}">
      <dgm:prSet/>
      <dgm:spPr/>
      <dgm:t>
        <a:bodyPr/>
        <a:lstStyle/>
        <a:p>
          <a:endParaRPr lang="en-US"/>
        </a:p>
      </dgm:t>
    </dgm:pt>
    <dgm:pt modelId="{FB95D829-6B45-4159-B9F8-CA5F093B6408}">
      <dgm:prSet/>
      <dgm:spPr/>
      <dgm:t>
        <a:bodyPr/>
        <a:lstStyle/>
        <a:p>
          <a:r>
            <a:rPr lang="en-GB" b="1" i="0"/>
            <a:t>Customer Sentiment</a:t>
          </a:r>
          <a:r>
            <a:rPr lang="en-GB" b="0" i="0"/>
            <a:t>: Excited, anxious about delivery</a:t>
          </a:r>
          <a:endParaRPr lang="en-US"/>
        </a:p>
      </dgm:t>
    </dgm:pt>
    <dgm:pt modelId="{95529CBE-A3BB-4B86-8881-D4F578B53638}" type="parTrans" cxnId="{5CDE6249-B4CB-4E6D-A95E-3B0B1C283142}">
      <dgm:prSet/>
      <dgm:spPr/>
      <dgm:t>
        <a:bodyPr/>
        <a:lstStyle/>
        <a:p>
          <a:endParaRPr lang="en-US"/>
        </a:p>
      </dgm:t>
    </dgm:pt>
    <dgm:pt modelId="{9EA55D08-6A25-4AA3-9475-D6D6C1BDA949}" type="sibTrans" cxnId="{5CDE6249-B4CB-4E6D-A95E-3B0B1C283142}">
      <dgm:prSet/>
      <dgm:spPr/>
      <dgm:t>
        <a:bodyPr/>
        <a:lstStyle/>
        <a:p>
          <a:endParaRPr lang="en-US"/>
        </a:p>
      </dgm:t>
    </dgm:pt>
    <dgm:pt modelId="{89B99373-F6CF-4904-847F-A19719B7F0E9}">
      <dgm:prSet/>
      <dgm:spPr/>
      <dgm:t>
        <a:bodyPr/>
        <a:lstStyle/>
        <a:p>
          <a:r>
            <a:rPr lang="en-GB" b="1" i="0" dirty="0"/>
            <a:t>Pain Points</a:t>
          </a:r>
          <a:r>
            <a:rPr lang="en-GB" b="0" i="0" dirty="0"/>
            <a:t>: Delivery delays, complex returns process</a:t>
          </a:r>
          <a:endParaRPr lang="en-US" dirty="0"/>
        </a:p>
      </dgm:t>
    </dgm:pt>
    <dgm:pt modelId="{A7E46061-0EC4-4028-BBCE-5925B889E0B8}" type="parTrans" cxnId="{BFFB7AA0-D9E1-4158-8A8A-742BCA2A0EF9}">
      <dgm:prSet/>
      <dgm:spPr/>
      <dgm:t>
        <a:bodyPr/>
        <a:lstStyle/>
        <a:p>
          <a:endParaRPr lang="en-US"/>
        </a:p>
      </dgm:t>
    </dgm:pt>
    <dgm:pt modelId="{4EF5BC01-2200-4EE2-BEE7-D1D17C8FA787}" type="sibTrans" cxnId="{BFFB7AA0-D9E1-4158-8A8A-742BCA2A0EF9}">
      <dgm:prSet/>
      <dgm:spPr/>
      <dgm:t>
        <a:bodyPr/>
        <a:lstStyle/>
        <a:p>
          <a:endParaRPr lang="en-US"/>
        </a:p>
      </dgm:t>
    </dgm:pt>
    <dgm:pt modelId="{13831425-694A-4B2F-A8F8-ABA91B5D2733}">
      <dgm:prSet/>
      <dgm:spPr/>
      <dgm:t>
        <a:bodyPr/>
        <a:lstStyle/>
        <a:p>
          <a:r>
            <a:rPr lang="en-GB" b="1" i="0"/>
            <a:t>Actions</a:t>
          </a:r>
          <a:r>
            <a:rPr lang="en-GB" b="0" i="0"/>
            <a:t>: Track order, reach out to customer support</a:t>
          </a:r>
          <a:endParaRPr lang="en-US"/>
        </a:p>
      </dgm:t>
    </dgm:pt>
    <dgm:pt modelId="{1C5DBBDD-9FC8-4205-A3C4-AACA7C533A20}" type="parTrans" cxnId="{B4035887-D2C9-4D2B-9538-4A6BE1CF17B8}">
      <dgm:prSet/>
      <dgm:spPr/>
      <dgm:t>
        <a:bodyPr/>
        <a:lstStyle/>
        <a:p>
          <a:endParaRPr lang="en-US"/>
        </a:p>
      </dgm:t>
    </dgm:pt>
    <dgm:pt modelId="{EF45C880-12BF-47F6-B6BF-CAC7158167DF}" type="sibTrans" cxnId="{B4035887-D2C9-4D2B-9538-4A6BE1CF17B8}">
      <dgm:prSet/>
      <dgm:spPr/>
      <dgm:t>
        <a:bodyPr/>
        <a:lstStyle/>
        <a:p>
          <a:endParaRPr lang="en-US"/>
        </a:p>
      </dgm:t>
    </dgm:pt>
    <dgm:pt modelId="{1BA6EB71-737B-4A72-821E-A28B39C01D0C}">
      <dgm:prSet/>
      <dgm:spPr/>
      <dgm:t>
        <a:bodyPr/>
        <a:lstStyle/>
        <a:p>
          <a:r>
            <a:rPr lang="en-GB" b="1" i="0"/>
            <a:t>Digital Focus</a:t>
          </a:r>
          <a:r>
            <a:rPr lang="en-GB" b="0" i="0"/>
            <a:t>: Real-time tracking, seamless returns process</a:t>
          </a:r>
          <a:endParaRPr lang="en-US"/>
        </a:p>
      </dgm:t>
    </dgm:pt>
    <dgm:pt modelId="{1144B7CB-6485-4708-8617-6D7E5BF44D8B}" type="parTrans" cxnId="{9E5684D3-D54B-4CF3-85A4-BA875FD5E66D}">
      <dgm:prSet/>
      <dgm:spPr/>
      <dgm:t>
        <a:bodyPr/>
        <a:lstStyle/>
        <a:p>
          <a:endParaRPr lang="en-US"/>
        </a:p>
      </dgm:t>
    </dgm:pt>
    <dgm:pt modelId="{7D082FB2-C09E-4C2A-A170-4282A4841988}" type="sibTrans" cxnId="{9E5684D3-D54B-4CF3-85A4-BA875FD5E66D}">
      <dgm:prSet/>
      <dgm:spPr/>
      <dgm:t>
        <a:bodyPr/>
        <a:lstStyle/>
        <a:p>
          <a:endParaRPr lang="en-US"/>
        </a:p>
      </dgm:t>
    </dgm:pt>
    <dgm:pt modelId="{9951A0A0-9793-43EB-B5D9-450080B7BAEB}" type="pres">
      <dgm:prSet presAssocID="{CDB0ACE1-CA95-4026-9122-AA751EB3C23A}" presName="linear" presStyleCnt="0">
        <dgm:presLayoutVars>
          <dgm:animLvl val="lvl"/>
          <dgm:resizeHandles val="exact"/>
        </dgm:presLayoutVars>
      </dgm:prSet>
      <dgm:spPr/>
    </dgm:pt>
    <dgm:pt modelId="{2F324432-60E6-46D1-86A5-E8C2D2469782}" type="pres">
      <dgm:prSet presAssocID="{164B59CB-ED72-489A-BEC0-CF1962CED58B}" presName="parentText" presStyleLbl="node1" presStyleIdx="0" presStyleCnt="1">
        <dgm:presLayoutVars>
          <dgm:chMax val="0"/>
          <dgm:bulletEnabled val="1"/>
        </dgm:presLayoutVars>
      </dgm:prSet>
      <dgm:spPr/>
    </dgm:pt>
    <dgm:pt modelId="{83EA12A7-7823-4A16-B8D7-6EB3275DABBE}" type="pres">
      <dgm:prSet presAssocID="{164B59CB-ED72-489A-BEC0-CF1962CED58B}" presName="childText" presStyleLbl="revTx" presStyleIdx="0" presStyleCnt="1">
        <dgm:presLayoutVars>
          <dgm:bulletEnabled val="1"/>
        </dgm:presLayoutVars>
      </dgm:prSet>
      <dgm:spPr/>
    </dgm:pt>
  </dgm:ptLst>
  <dgm:cxnLst>
    <dgm:cxn modelId="{819D3639-2413-44BB-8BAE-6CB2A95D1A11}" type="presOf" srcId="{1BA6EB71-737B-4A72-821E-A28B39C01D0C}" destId="{83EA12A7-7823-4A16-B8D7-6EB3275DABBE}" srcOrd="0" destOrd="4" presId="urn:microsoft.com/office/officeart/2005/8/layout/vList2"/>
    <dgm:cxn modelId="{86DF6A41-1A99-4777-AB63-D7CD9CC98009}" type="presOf" srcId="{13831425-694A-4B2F-A8F8-ABA91B5D2733}" destId="{83EA12A7-7823-4A16-B8D7-6EB3275DABBE}" srcOrd="0" destOrd="3" presId="urn:microsoft.com/office/officeart/2005/8/layout/vList2"/>
    <dgm:cxn modelId="{5CDE6249-B4CB-4E6D-A95E-3B0B1C283142}" srcId="{164B59CB-ED72-489A-BEC0-CF1962CED58B}" destId="{FB95D829-6B45-4159-B9F8-CA5F093B6408}" srcOrd="1" destOrd="0" parTransId="{95529CBE-A3BB-4B86-8881-D4F578B53638}" sibTransId="{9EA55D08-6A25-4AA3-9475-D6D6C1BDA949}"/>
    <dgm:cxn modelId="{B1035D75-0CD1-4D52-8C19-DEE2D8ADB487}" srcId="{CDB0ACE1-CA95-4026-9122-AA751EB3C23A}" destId="{164B59CB-ED72-489A-BEC0-CF1962CED58B}" srcOrd="0" destOrd="0" parTransId="{0D4583A2-B2ED-4DC3-B9DB-D81B0BFAAE8A}" sibTransId="{475F059A-7FBB-47DC-9FF7-7B5ECC854A8F}"/>
    <dgm:cxn modelId="{BFD6E47D-9601-4864-B723-B444A1AE67B4}" srcId="{164B59CB-ED72-489A-BEC0-CF1962CED58B}" destId="{31C4B836-216B-4837-AAEB-98155B5AACD1}" srcOrd="0" destOrd="0" parTransId="{2EF804AF-860A-42D2-BC15-E4A435B2A01B}" sibTransId="{ACD9BAE6-3E63-4528-8E3F-B86DF253539E}"/>
    <dgm:cxn modelId="{B4035887-D2C9-4D2B-9538-4A6BE1CF17B8}" srcId="{164B59CB-ED72-489A-BEC0-CF1962CED58B}" destId="{13831425-694A-4B2F-A8F8-ABA91B5D2733}" srcOrd="3" destOrd="0" parTransId="{1C5DBBDD-9FC8-4205-A3C4-AACA7C533A20}" sibTransId="{EF45C880-12BF-47F6-B6BF-CAC7158167DF}"/>
    <dgm:cxn modelId="{BFFB7AA0-D9E1-4158-8A8A-742BCA2A0EF9}" srcId="{164B59CB-ED72-489A-BEC0-CF1962CED58B}" destId="{89B99373-F6CF-4904-847F-A19719B7F0E9}" srcOrd="2" destOrd="0" parTransId="{A7E46061-0EC4-4028-BBCE-5925B889E0B8}" sibTransId="{4EF5BC01-2200-4EE2-BEE7-D1D17C8FA787}"/>
    <dgm:cxn modelId="{19840AA1-847F-4138-A53F-EE787845F028}" type="presOf" srcId="{FB95D829-6B45-4159-B9F8-CA5F093B6408}" destId="{83EA12A7-7823-4A16-B8D7-6EB3275DABBE}" srcOrd="0" destOrd="1" presId="urn:microsoft.com/office/officeart/2005/8/layout/vList2"/>
    <dgm:cxn modelId="{98432BCA-3A41-409D-AF96-F1597D7808A7}" type="presOf" srcId="{89B99373-F6CF-4904-847F-A19719B7F0E9}" destId="{83EA12A7-7823-4A16-B8D7-6EB3275DABBE}" srcOrd="0" destOrd="2" presId="urn:microsoft.com/office/officeart/2005/8/layout/vList2"/>
    <dgm:cxn modelId="{69D0B4D1-C922-4777-82CE-A0B6DB712510}" type="presOf" srcId="{164B59CB-ED72-489A-BEC0-CF1962CED58B}" destId="{2F324432-60E6-46D1-86A5-E8C2D2469782}" srcOrd="0" destOrd="0" presId="urn:microsoft.com/office/officeart/2005/8/layout/vList2"/>
    <dgm:cxn modelId="{9E5684D3-D54B-4CF3-85A4-BA875FD5E66D}" srcId="{164B59CB-ED72-489A-BEC0-CF1962CED58B}" destId="{1BA6EB71-737B-4A72-821E-A28B39C01D0C}" srcOrd="4" destOrd="0" parTransId="{1144B7CB-6485-4708-8617-6D7E5BF44D8B}" sibTransId="{7D082FB2-C09E-4C2A-A170-4282A4841988}"/>
    <dgm:cxn modelId="{819F24D7-CC9E-4544-A2EE-9B317AB52AB3}" type="presOf" srcId="{31C4B836-216B-4837-AAEB-98155B5AACD1}" destId="{83EA12A7-7823-4A16-B8D7-6EB3275DABBE}" srcOrd="0" destOrd="0" presId="urn:microsoft.com/office/officeart/2005/8/layout/vList2"/>
    <dgm:cxn modelId="{DD2F11DB-33AD-4FA8-AEEF-6CDCE6FD326E}" type="presOf" srcId="{CDB0ACE1-CA95-4026-9122-AA751EB3C23A}" destId="{9951A0A0-9793-43EB-B5D9-450080B7BAEB}" srcOrd="0" destOrd="0" presId="urn:microsoft.com/office/officeart/2005/8/layout/vList2"/>
    <dgm:cxn modelId="{3947AF71-5EA0-424F-9F4B-036CBFB57E48}" type="presParOf" srcId="{9951A0A0-9793-43EB-B5D9-450080B7BAEB}" destId="{2F324432-60E6-46D1-86A5-E8C2D2469782}" srcOrd="0" destOrd="0" presId="urn:microsoft.com/office/officeart/2005/8/layout/vList2"/>
    <dgm:cxn modelId="{E6EADAED-C036-426F-9F2B-0E6195DB76A7}" type="presParOf" srcId="{9951A0A0-9793-43EB-B5D9-450080B7BAEB}" destId="{83EA12A7-7823-4A16-B8D7-6EB3275DABBE}"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5E95AC-D4C8-466C-A35D-CDA6C3578BCF}"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53D2758-4FD7-4010-AD3C-CE2E0C13C0AA}">
      <dgm:prSet/>
      <dgm:spPr/>
      <dgm:t>
        <a:bodyPr/>
        <a:lstStyle/>
        <a:p>
          <a:pPr>
            <a:defRPr b="1"/>
          </a:pPr>
          <a:r>
            <a:rPr lang="en-GB" b="1"/>
            <a:t>Objective:</a:t>
          </a:r>
          <a:r>
            <a:rPr lang="en-GB"/>
            <a:t> Address key challenges identified in Part 1.</a:t>
          </a:r>
          <a:endParaRPr lang="en-US"/>
        </a:p>
      </dgm:t>
    </dgm:pt>
    <dgm:pt modelId="{C27E6B38-A2CE-4904-A6CD-344CAE839F55}" type="parTrans" cxnId="{8D0F8C4A-8DD2-49D4-A34F-9FEAF96F6857}">
      <dgm:prSet/>
      <dgm:spPr/>
      <dgm:t>
        <a:bodyPr/>
        <a:lstStyle/>
        <a:p>
          <a:endParaRPr lang="en-US"/>
        </a:p>
      </dgm:t>
    </dgm:pt>
    <dgm:pt modelId="{4F624DF0-F318-4DC6-A67D-78C6FCC037F7}" type="sibTrans" cxnId="{8D0F8C4A-8DD2-49D4-A34F-9FEAF96F6857}">
      <dgm:prSet/>
      <dgm:spPr/>
      <dgm:t>
        <a:bodyPr/>
        <a:lstStyle/>
        <a:p>
          <a:endParaRPr lang="en-US"/>
        </a:p>
      </dgm:t>
    </dgm:pt>
    <dgm:pt modelId="{70B1DDAC-0F3C-4DE2-B752-5814F07167EC}">
      <dgm:prSet/>
      <dgm:spPr/>
      <dgm:t>
        <a:bodyPr/>
        <a:lstStyle/>
        <a:p>
          <a:pPr>
            <a:defRPr b="1"/>
          </a:pPr>
          <a:r>
            <a:rPr lang="en-GB" b="1"/>
            <a:t>Blueprint for Digital Innovation:</a:t>
          </a:r>
          <a:r>
            <a:rPr lang="en-GB"/>
            <a:t> </a:t>
          </a:r>
          <a:endParaRPr lang="en-US"/>
        </a:p>
      </dgm:t>
    </dgm:pt>
    <dgm:pt modelId="{BF3EDEAF-8461-47AA-948D-A6C67AD2753F}" type="parTrans" cxnId="{1DB45457-CB4D-462E-B086-383672AAB8A7}">
      <dgm:prSet/>
      <dgm:spPr/>
      <dgm:t>
        <a:bodyPr/>
        <a:lstStyle/>
        <a:p>
          <a:endParaRPr lang="en-US"/>
        </a:p>
      </dgm:t>
    </dgm:pt>
    <dgm:pt modelId="{8EEB5F39-8DCF-48E2-A5CA-6DB5207CCBD1}" type="sibTrans" cxnId="{1DB45457-CB4D-462E-B086-383672AAB8A7}">
      <dgm:prSet/>
      <dgm:spPr/>
      <dgm:t>
        <a:bodyPr/>
        <a:lstStyle/>
        <a:p>
          <a:endParaRPr lang="en-US"/>
        </a:p>
      </dgm:t>
    </dgm:pt>
    <dgm:pt modelId="{D3C5B353-E331-4C86-BC20-C90DDC4D1AFF}">
      <dgm:prSet/>
      <dgm:spPr/>
      <dgm:t>
        <a:bodyPr/>
        <a:lstStyle/>
        <a:p>
          <a:r>
            <a:rPr lang="en-GB" b="1"/>
            <a:t>Step 1:</a:t>
          </a:r>
          <a:r>
            <a:rPr lang="en-GB"/>
            <a:t> Identify the core problem (based on pain points in the customer journey).</a:t>
          </a:r>
          <a:endParaRPr lang="en-US"/>
        </a:p>
      </dgm:t>
    </dgm:pt>
    <dgm:pt modelId="{F6D302EF-36E4-46DA-824E-9E61DB92AEBA}" type="parTrans" cxnId="{248D36F3-17A9-464D-BDA0-38AAB2BCB728}">
      <dgm:prSet/>
      <dgm:spPr/>
      <dgm:t>
        <a:bodyPr/>
        <a:lstStyle/>
        <a:p>
          <a:endParaRPr lang="en-US"/>
        </a:p>
      </dgm:t>
    </dgm:pt>
    <dgm:pt modelId="{5EA8E904-D92F-49EA-9423-475ADBFBEF49}" type="sibTrans" cxnId="{248D36F3-17A9-464D-BDA0-38AAB2BCB728}">
      <dgm:prSet/>
      <dgm:spPr/>
      <dgm:t>
        <a:bodyPr/>
        <a:lstStyle/>
        <a:p>
          <a:endParaRPr lang="en-US"/>
        </a:p>
      </dgm:t>
    </dgm:pt>
    <dgm:pt modelId="{4C73E7EB-3C81-4FC2-9DE9-15E52E987F41}">
      <dgm:prSet/>
      <dgm:spPr/>
      <dgm:t>
        <a:bodyPr/>
        <a:lstStyle/>
        <a:p>
          <a:r>
            <a:rPr lang="en-GB" b="1"/>
            <a:t>Step 2:</a:t>
          </a:r>
          <a:r>
            <a:rPr lang="en-GB"/>
            <a:t> Develop a digital solution (e.g., AI, automation, mobile integration).</a:t>
          </a:r>
          <a:endParaRPr lang="en-US"/>
        </a:p>
      </dgm:t>
    </dgm:pt>
    <dgm:pt modelId="{D306CFE8-E37E-4A41-903C-3C803A65DE85}" type="parTrans" cxnId="{2334FF41-6064-4E89-B555-040D346209F5}">
      <dgm:prSet/>
      <dgm:spPr/>
      <dgm:t>
        <a:bodyPr/>
        <a:lstStyle/>
        <a:p>
          <a:endParaRPr lang="en-US"/>
        </a:p>
      </dgm:t>
    </dgm:pt>
    <dgm:pt modelId="{E65AF413-387C-43C0-BB9A-F3183AC3595C}" type="sibTrans" cxnId="{2334FF41-6064-4E89-B555-040D346209F5}">
      <dgm:prSet/>
      <dgm:spPr/>
      <dgm:t>
        <a:bodyPr/>
        <a:lstStyle/>
        <a:p>
          <a:endParaRPr lang="en-US"/>
        </a:p>
      </dgm:t>
    </dgm:pt>
    <dgm:pt modelId="{3FE81E6A-CF32-47E7-995F-34AAEF46FD7B}">
      <dgm:prSet/>
      <dgm:spPr/>
      <dgm:t>
        <a:bodyPr/>
        <a:lstStyle/>
        <a:p>
          <a:r>
            <a:rPr lang="en-GB" b="1"/>
            <a:t>Step 3:</a:t>
          </a:r>
          <a:r>
            <a:rPr lang="en-GB"/>
            <a:t> Define how the new system will integrate into the business model.</a:t>
          </a:r>
          <a:endParaRPr lang="en-US"/>
        </a:p>
      </dgm:t>
    </dgm:pt>
    <dgm:pt modelId="{D74DA160-1D15-4294-8A89-5F87E1B88442}" type="parTrans" cxnId="{5059F156-B5F5-4D24-928D-74668C4749F0}">
      <dgm:prSet/>
      <dgm:spPr/>
      <dgm:t>
        <a:bodyPr/>
        <a:lstStyle/>
        <a:p>
          <a:endParaRPr lang="en-US"/>
        </a:p>
      </dgm:t>
    </dgm:pt>
    <dgm:pt modelId="{2F651187-34A2-4FA6-BA30-6D7ECC764ECC}" type="sibTrans" cxnId="{5059F156-B5F5-4D24-928D-74668C4749F0}">
      <dgm:prSet/>
      <dgm:spPr/>
      <dgm:t>
        <a:bodyPr/>
        <a:lstStyle/>
        <a:p>
          <a:endParaRPr lang="en-US"/>
        </a:p>
      </dgm:t>
    </dgm:pt>
    <dgm:pt modelId="{4DBCFA08-B057-401D-A1FF-4B17DB701135}">
      <dgm:prSet/>
      <dgm:spPr/>
      <dgm:t>
        <a:bodyPr/>
        <a:lstStyle/>
        <a:p>
          <a:r>
            <a:rPr lang="en-GB" b="1"/>
            <a:t>Step 4:</a:t>
          </a:r>
          <a:r>
            <a:rPr lang="en-GB"/>
            <a:t> Visualize an updated customer journey with improved experience.</a:t>
          </a:r>
          <a:endParaRPr lang="en-US"/>
        </a:p>
      </dgm:t>
    </dgm:pt>
    <dgm:pt modelId="{8B5FDB18-D347-4D8A-8CB3-34A8C1DBC65D}" type="parTrans" cxnId="{E0716440-2808-4E3F-AB83-573AC56C4714}">
      <dgm:prSet/>
      <dgm:spPr/>
      <dgm:t>
        <a:bodyPr/>
        <a:lstStyle/>
        <a:p>
          <a:endParaRPr lang="en-US"/>
        </a:p>
      </dgm:t>
    </dgm:pt>
    <dgm:pt modelId="{FCDE9961-6529-46BA-B4ED-AE3E2B34A08A}" type="sibTrans" cxnId="{E0716440-2808-4E3F-AB83-573AC56C4714}">
      <dgm:prSet/>
      <dgm:spPr/>
      <dgm:t>
        <a:bodyPr/>
        <a:lstStyle/>
        <a:p>
          <a:endParaRPr lang="en-US"/>
        </a:p>
      </dgm:t>
    </dgm:pt>
    <dgm:pt modelId="{2A99618D-1E90-4089-8381-F3A487FE2078}" type="pres">
      <dgm:prSet presAssocID="{DD5E95AC-D4C8-466C-A35D-CDA6C3578BCF}" presName="root" presStyleCnt="0">
        <dgm:presLayoutVars>
          <dgm:dir/>
          <dgm:resizeHandles val="exact"/>
        </dgm:presLayoutVars>
      </dgm:prSet>
      <dgm:spPr/>
    </dgm:pt>
    <dgm:pt modelId="{0E7E610E-FD2D-4D5A-BE25-6E05080BD273}" type="pres">
      <dgm:prSet presAssocID="{E53D2758-4FD7-4010-AD3C-CE2E0C13C0AA}" presName="compNode" presStyleCnt="0"/>
      <dgm:spPr/>
    </dgm:pt>
    <dgm:pt modelId="{2544183E-4E76-4390-8549-E752A4EEB4F0}" type="pres">
      <dgm:prSet presAssocID="{E53D2758-4FD7-4010-AD3C-CE2E0C13C0A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FC725306-170F-40FD-B2BB-34F847913C1E}" type="pres">
      <dgm:prSet presAssocID="{E53D2758-4FD7-4010-AD3C-CE2E0C13C0AA}" presName="iconSpace" presStyleCnt="0"/>
      <dgm:spPr/>
    </dgm:pt>
    <dgm:pt modelId="{2F130A04-4989-4935-8095-E3FC80D96EAD}" type="pres">
      <dgm:prSet presAssocID="{E53D2758-4FD7-4010-AD3C-CE2E0C13C0AA}" presName="parTx" presStyleLbl="revTx" presStyleIdx="0" presStyleCnt="4">
        <dgm:presLayoutVars>
          <dgm:chMax val="0"/>
          <dgm:chPref val="0"/>
        </dgm:presLayoutVars>
      </dgm:prSet>
      <dgm:spPr/>
    </dgm:pt>
    <dgm:pt modelId="{2921FAC9-7AB0-4F37-BAE9-C53135D2F003}" type="pres">
      <dgm:prSet presAssocID="{E53D2758-4FD7-4010-AD3C-CE2E0C13C0AA}" presName="txSpace" presStyleCnt="0"/>
      <dgm:spPr/>
    </dgm:pt>
    <dgm:pt modelId="{7E2290E2-848E-4E1C-901D-BFD25A03E87F}" type="pres">
      <dgm:prSet presAssocID="{E53D2758-4FD7-4010-AD3C-CE2E0C13C0AA}" presName="desTx" presStyleLbl="revTx" presStyleIdx="1" presStyleCnt="4">
        <dgm:presLayoutVars/>
      </dgm:prSet>
      <dgm:spPr/>
    </dgm:pt>
    <dgm:pt modelId="{E67BF48A-10D2-43E0-B912-35CEBF042F9B}" type="pres">
      <dgm:prSet presAssocID="{4F624DF0-F318-4DC6-A67D-78C6FCC037F7}" presName="sibTrans" presStyleCnt="0"/>
      <dgm:spPr/>
    </dgm:pt>
    <dgm:pt modelId="{65828940-8F5C-4E9D-881C-7EA7B3EE26F3}" type="pres">
      <dgm:prSet presAssocID="{70B1DDAC-0F3C-4DE2-B752-5814F07167EC}" presName="compNode" presStyleCnt="0"/>
      <dgm:spPr/>
    </dgm:pt>
    <dgm:pt modelId="{9C460A8C-0D85-4A4C-901B-5D9CE1852D2A}" type="pres">
      <dgm:prSet presAssocID="{70B1DDAC-0F3C-4DE2-B752-5814F07167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F64DEC5C-BC30-461D-A360-B74373E4C1F2}" type="pres">
      <dgm:prSet presAssocID="{70B1DDAC-0F3C-4DE2-B752-5814F07167EC}" presName="iconSpace" presStyleCnt="0"/>
      <dgm:spPr/>
    </dgm:pt>
    <dgm:pt modelId="{DE1DB634-2367-4FAE-B9B4-42DA50B27594}" type="pres">
      <dgm:prSet presAssocID="{70B1DDAC-0F3C-4DE2-B752-5814F07167EC}" presName="parTx" presStyleLbl="revTx" presStyleIdx="2" presStyleCnt="4">
        <dgm:presLayoutVars>
          <dgm:chMax val="0"/>
          <dgm:chPref val="0"/>
        </dgm:presLayoutVars>
      </dgm:prSet>
      <dgm:spPr/>
    </dgm:pt>
    <dgm:pt modelId="{3B961F13-1A1D-4175-BADB-7F30C1B48CD9}" type="pres">
      <dgm:prSet presAssocID="{70B1DDAC-0F3C-4DE2-B752-5814F07167EC}" presName="txSpace" presStyleCnt="0"/>
      <dgm:spPr/>
    </dgm:pt>
    <dgm:pt modelId="{326D1E76-659A-4399-8B35-957EF8F15972}" type="pres">
      <dgm:prSet presAssocID="{70B1DDAC-0F3C-4DE2-B752-5814F07167EC}" presName="desTx" presStyleLbl="revTx" presStyleIdx="3" presStyleCnt="4">
        <dgm:presLayoutVars/>
      </dgm:prSet>
      <dgm:spPr/>
    </dgm:pt>
  </dgm:ptLst>
  <dgm:cxnLst>
    <dgm:cxn modelId="{5B11CE04-6949-4F7F-B2C1-FF44A1C041C2}" type="presOf" srcId="{4C73E7EB-3C81-4FC2-9DE9-15E52E987F41}" destId="{326D1E76-659A-4399-8B35-957EF8F15972}" srcOrd="0" destOrd="1" presId="urn:microsoft.com/office/officeart/2018/2/layout/IconLabelDescriptionList"/>
    <dgm:cxn modelId="{CE862335-6BAB-41CE-A38C-CAA7CA267D20}" type="presOf" srcId="{E53D2758-4FD7-4010-AD3C-CE2E0C13C0AA}" destId="{2F130A04-4989-4935-8095-E3FC80D96EAD}" srcOrd="0" destOrd="0" presId="urn:microsoft.com/office/officeart/2018/2/layout/IconLabelDescriptionList"/>
    <dgm:cxn modelId="{85E1BD35-54EA-461F-9B09-720E35B73F98}" type="presOf" srcId="{3FE81E6A-CF32-47E7-995F-34AAEF46FD7B}" destId="{326D1E76-659A-4399-8B35-957EF8F15972}" srcOrd="0" destOrd="2" presId="urn:microsoft.com/office/officeart/2018/2/layout/IconLabelDescriptionList"/>
    <dgm:cxn modelId="{E0716440-2808-4E3F-AB83-573AC56C4714}" srcId="{70B1DDAC-0F3C-4DE2-B752-5814F07167EC}" destId="{4DBCFA08-B057-401D-A1FF-4B17DB701135}" srcOrd="3" destOrd="0" parTransId="{8B5FDB18-D347-4D8A-8CB3-34A8C1DBC65D}" sibTransId="{FCDE9961-6529-46BA-B4ED-AE3E2B34A08A}"/>
    <dgm:cxn modelId="{2334FF41-6064-4E89-B555-040D346209F5}" srcId="{70B1DDAC-0F3C-4DE2-B752-5814F07167EC}" destId="{4C73E7EB-3C81-4FC2-9DE9-15E52E987F41}" srcOrd="1" destOrd="0" parTransId="{D306CFE8-E37E-4A41-903C-3C803A65DE85}" sibTransId="{E65AF413-387C-43C0-BB9A-F3183AC3595C}"/>
    <dgm:cxn modelId="{8D0F8C4A-8DD2-49D4-A34F-9FEAF96F6857}" srcId="{DD5E95AC-D4C8-466C-A35D-CDA6C3578BCF}" destId="{E53D2758-4FD7-4010-AD3C-CE2E0C13C0AA}" srcOrd="0" destOrd="0" parTransId="{C27E6B38-A2CE-4904-A6CD-344CAE839F55}" sibTransId="{4F624DF0-F318-4DC6-A67D-78C6FCC037F7}"/>
    <dgm:cxn modelId="{5059F156-B5F5-4D24-928D-74668C4749F0}" srcId="{70B1DDAC-0F3C-4DE2-B752-5814F07167EC}" destId="{3FE81E6A-CF32-47E7-995F-34AAEF46FD7B}" srcOrd="2" destOrd="0" parTransId="{D74DA160-1D15-4294-8A89-5F87E1B88442}" sibTransId="{2F651187-34A2-4FA6-BA30-6D7ECC764ECC}"/>
    <dgm:cxn modelId="{1DB45457-CB4D-462E-B086-383672AAB8A7}" srcId="{DD5E95AC-D4C8-466C-A35D-CDA6C3578BCF}" destId="{70B1DDAC-0F3C-4DE2-B752-5814F07167EC}" srcOrd="1" destOrd="0" parTransId="{BF3EDEAF-8461-47AA-948D-A6C67AD2753F}" sibTransId="{8EEB5F39-8DCF-48E2-A5CA-6DB5207CCBD1}"/>
    <dgm:cxn modelId="{2679F37B-2036-4029-B17B-563BC790827A}" type="presOf" srcId="{D3C5B353-E331-4C86-BC20-C90DDC4D1AFF}" destId="{326D1E76-659A-4399-8B35-957EF8F15972}" srcOrd="0" destOrd="0" presId="urn:microsoft.com/office/officeart/2018/2/layout/IconLabelDescriptionList"/>
    <dgm:cxn modelId="{DAD53789-D6A1-425D-BA5F-3E68C39CAC85}" type="presOf" srcId="{4DBCFA08-B057-401D-A1FF-4B17DB701135}" destId="{326D1E76-659A-4399-8B35-957EF8F15972}" srcOrd="0" destOrd="3" presId="urn:microsoft.com/office/officeart/2018/2/layout/IconLabelDescriptionList"/>
    <dgm:cxn modelId="{6A9DC7B7-5222-4646-A6DD-3A445FF8CE3A}" type="presOf" srcId="{70B1DDAC-0F3C-4DE2-B752-5814F07167EC}" destId="{DE1DB634-2367-4FAE-B9B4-42DA50B27594}" srcOrd="0" destOrd="0" presId="urn:microsoft.com/office/officeart/2018/2/layout/IconLabelDescriptionList"/>
    <dgm:cxn modelId="{298C81EA-A446-4D99-BC22-C8419717EA21}" type="presOf" srcId="{DD5E95AC-D4C8-466C-A35D-CDA6C3578BCF}" destId="{2A99618D-1E90-4089-8381-F3A487FE2078}" srcOrd="0" destOrd="0" presId="urn:microsoft.com/office/officeart/2018/2/layout/IconLabelDescriptionList"/>
    <dgm:cxn modelId="{248D36F3-17A9-464D-BDA0-38AAB2BCB728}" srcId="{70B1DDAC-0F3C-4DE2-B752-5814F07167EC}" destId="{D3C5B353-E331-4C86-BC20-C90DDC4D1AFF}" srcOrd="0" destOrd="0" parTransId="{F6D302EF-36E4-46DA-824E-9E61DB92AEBA}" sibTransId="{5EA8E904-D92F-49EA-9423-475ADBFBEF49}"/>
    <dgm:cxn modelId="{9A1BE63E-644B-4726-ADD6-3E72ECF7135E}" type="presParOf" srcId="{2A99618D-1E90-4089-8381-F3A487FE2078}" destId="{0E7E610E-FD2D-4D5A-BE25-6E05080BD273}" srcOrd="0" destOrd="0" presId="urn:microsoft.com/office/officeart/2018/2/layout/IconLabelDescriptionList"/>
    <dgm:cxn modelId="{DB6934D0-ADFD-45F3-A733-8BC7B2B0AC01}" type="presParOf" srcId="{0E7E610E-FD2D-4D5A-BE25-6E05080BD273}" destId="{2544183E-4E76-4390-8549-E752A4EEB4F0}" srcOrd="0" destOrd="0" presId="urn:microsoft.com/office/officeart/2018/2/layout/IconLabelDescriptionList"/>
    <dgm:cxn modelId="{510BA1BB-BF9E-428E-AEEE-ED999319D810}" type="presParOf" srcId="{0E7E610E-FD2D-4D5A-BE25-6E05080BD273}" destId="{FC725306-170F-40FD-B2BB-34F847913C1E}" srcOrd="1" destOrd="0" presId="urn:microsoft.com/office/officeart/2018/2/layout/IconLabelDescriptionList"/>
    <dgm:cxn modelId="{C1AA0B5C-09B3-4F82-BCD7-B63154309800}" type="presParOf" srcId="{0E7E610E-FD2D-4D5A-BE25-6E05080BD273}" destId="{2F130A04-4989-4935-8095-E3FC80D96EAD}" srcOrd="2" destOrd="0" presId="urn:microsoft.com/office/officeart/2018/2/layout/IconLabelDescriptionList"/>
    <dgm:cxn modelId="{282A3060-4D15-4D82-966A-4992043ABC8F}" type="presParOf" srcId="{0E7E610E-FD2D-4D5A-BE25-6E05080BD273}" destId="{2921FAC9-7AB0-4F37-BAE9-C53135D2F003}" srcOrd="3" destOrd="0" presId="urn:microsoft.com/office/officeart/2018/2/layout/IconLabelDescriptionList"/>
    <dgm:cxn modelId="{392E958E-BE42-4F5A-AABD-1F912FB8C6F4}" type="presParOf" srcId="{0E7E610E-FD2D-4D5A-BE25-6E05080BD273}" destId="{7E2290E2-848E-4E1C-901D-BFD25A03E87F}" srcOrd="4" destOrd="0" presId="urn:microsoft.com/office/officeart/2018/2/layout/IconLabelDescriptionList"/>
    <dgm:cxn modelId="{E70DEA86-5B7D-4F0F-B3F6-2CAC9A06D72B}" type="presParOf" srcId="{2A99618D-1E90-4089-8381-F3A487FE2078}" destId="{E67BF48A-10D2-43E0-B912-35CEBF042F9B}" srcOrd="1" destOrd="0" presId="urn:microsoft.com/office/officeart/2018/2/layout/IconLabelDescriptionList"/>
    <dgm:cxn modelId="{CECBFBB2-6860-435E-A827-26819D11295F}" type="presParOf" srcId="{2A99618D-1E90-4089-8381-F3A487FE2078}" destId="{65828940-8F5C-4E9D-881C-7EA7B3EE26F3}" srcOrd="2" destOrd="0" presId="urn:microsoft.com/office/officeart/2018/2/layout/IconLabelDescriptionList"/>
    <dgm:cxn modelId="{A4D245FE-26FC-4B9B-9F2D-5DACC1F30828}" type="presParOf" srcId="{65828940-8F5C-4E9D-881C-7EA7B3EE26F3}" destId="{9C460A8C-0D85-4A4C-901B-5D9CE1852D2A}" srcOrd="0" destOrd="0" presId="urn:microsoft.com/office/officeart/2018/2/layout/IconLabelDescriptionList"/>
    <dgm:cxn modelId="{7DC0A675-BF9C-4DEF-9BD5-E4C8182A58C0}" type="presParOf" srcId="{65828940-8F5C-4E9D-881C-7EA7B3EE26F3}" destId="{F64DEC5C-BC30-461D-A360-B74373E4C1F2}" srcOrd="1" destOrd="0" presId="urn:microsoft.com/office/officeart/2018/2/layout/IconLabelDescriptionList"/>
    <dgm:cxn modelId="{EF0E1BB0-0D0A-4325-9DCD-7D5305CB16C6}" type="presParOf" srcId="{65828940-8F5C-4E9D-881C-7EA7B3EE26F3}" destId="{DE1DB634-2367-4FAE-B9B4-42DA50B27594}" srcOrd="2" destOrd="0" presId="urn:microsoft.com/office/officeart/2018/2/layout/IconLabelDescriptionList"/>
    <dgm:cxn modelId="{E4434543-08A6-4F1D-BDE9-35FF00791704}" type="presParOf" srcId="{65828940-8F5C-4E9D-881C-7EA7B3EE26F3}" destId="{3B961F13-1A1D-4175-BADB-7F30C1B48CD9}" srcOrd="3" destOrd="0" presId="urn:microsoft.com/office/officeart/2018/2/layout/IconLabelDescriptionList"/>
    <dgm:cxn modelId="{6D9BEB08-7029-4B53-AA84-DED62A0B1546}" type="presParOf" srcId="{65828940-8F5C-4E9D-881C-7EA7B3EE26F3}" destId="{326D1E76-659A-4399-8B35-957EF8F15972}"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A34EB3-CC8C-41B4-8622-564F72430B4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0359FD0-1BC3-4C86-9FB3-645C64B56E83}">
      <dgm:prSet/>
      <dgm:spPr/>
      <dgm:t>
        <a:bodyPr/>
        <a:lstStyle/>
        <a:p>
          <a:r>
            <a:rPr lang="en-GB" b="0" i="0"/>
            <a:t>Create a </a:t>
          </a:r>
          <a:r>
            <a:rPr lang="en-GB" b="1" i="0"/>
            <a:t>before-and-after</a:t>
          </a:r>
          <a:r>
            <a:rPr lang="en-GB" b="0" i="0"/>
            <a:t> comparison of the customer journey.</a:t>
          </a:r>
          <a:endParaRPr lang="en-US"/>
        </a:p>
      </dgm:t>
    </dgm:pt>
    <dgm:pt modelId="{61BD1461-663A-4060-B216-409F003E9F95}" type="parTrans" cxnId="{0627E653-CB80-4D91-B723-F37766EAB820}">
      <dgm:prSet/>
      <dgm:spPr/>
      <dgm:t>
        <a:bodyPr/>
        <a:lstStyle/>
        <a:p>
          <a:endParaRPr lang="en-US"/>
        </a:p>
      </dgm:t>
    </dgm:pt>
    <dgm:pt modelId="{4AE45AA7-CEFE-41A7-B10A-68DCA3CCB924}" type="sibTrans" cxnId="{0627E653-CB80-4D91-B723-F37766EAB820}">
      <dgm:prSet/>
      <dgm:spPr/>
      <dgm:t>
        <a:bodyPr/>
        <a:lstStyle/>
        <a:p>
          <a:endParaRPr lang="en-US"/>
        </a:p>
      </dgm:t>
    </dgm:pt>
    <dgm:pt modelId="{DDA51657-245A-4225-ADCA-F73272BA0449}">
      <dgm:prSet/>
      <dgm:spPr/>
      <dgm:t>
        <a:bodyPr/>
        <a:lstStyle/>
        <a:p>
          <a:r>
            <a:rPr lang="en-GB" b="0" i="0"/>
            <a:t>Highlight how digital transformation improves pain points and enhances customer experience.</a:t>
          </a:r>
          <a:endParaRPr lang="en-US"/>
        </a:p>
      </dgm:t>
    </dgm:pt>
    <dgm:pt modelId="{F0FC127D-EE2A-460C-BF4D-3CDF3E5AB7DD}" type="parTrans" cxnId="{6E5AD1F2-72DB-4409-B6CC-CBFDB2362BAA}">
      <dgm:prSet/>
      <dgm:spPr/>
      <dgm:t>
        <a:bodyPr/>
        <a:lstStyle/>
        <a:p>
          <a:endParaRPr lang="en-US"/>
        </a:p>
      </dgm:t>
    </dgm:pt>
    <dgm:pt modelId="{BF606125-5DD0-492A-9A5E-A7FBC91A9D98}" type="sibTrans" cxnId="{6E5AD1F2-72DB-4409-B6CC-CBFDB2362BAA}">
      <dgm:prSet/>
      <dgm:spPr/>
      <dgm:t>
        <a:bodyPr/>
        <a:lstStyle/>
        <a:p>
          <a:endParaRPr lang="en-US"/>
        </a:p>
      </dgm:t>
    </dgm:pt>
    <dgm:pt modelId="{513BC155-8E40-4296-B890-18A843E99ED1}">
      <dgm:prSet/>
      <dgm:spPr/>
      <dgm:t>
        <a:bodyPr/>
        <a:lstStyle/>
        <a:p>
          <a:r>
            <a:rPr lang="en-GB" b="0" i="0"/>
            <a:t>Example: British Airways implementing AI-driven customer support to reduce wait times.</a:t>
          </a:r>
          <a:endParaRPr lang="en-US"/>
        </a:p>
      </dgm:t>
    </dgm:pt>
    <dgm:pt modelId="{9F7B7CB1-6A60-47CE-9F27-E0837FE44F5B}" type="parTrans" cxnId="{4D2EB13D-37ED-46AE-AFB4-007B4F02D6D2}">
      <dgm:prSet/>
      <dgm:spPr/>
      <dgm:t>
        <a:bodyPr/>
        <a:lstStyle/>
        <a:p>
          <a:endParaRPr lang="en-US"/>
        </a:p>
      </dgm:t>
    </dgm:pt>
    <dgm:pt modelId="{0A2DA152-0A80-4D72-81EB-4023851379D3}" type="sibTrans" cxnId="{4D2EB13D-37ED-46AE-AFB4-007B4F02D6D2}">
      <dgm:prSet/>
      <dgm:spPr/>
      <dgm:t>
        <a:bodyPr/>
        <a:lstStyle/>
        <a:p>
          <a:endParaRPr lang="en-US"/>
        </a:p>
      </dgm:t>
    </dgm:pt>
    <dgm:pt modelId="{F2EA8760-84D1-43A0-A398-8242EFCE70E5}" type="pres">
      <dgm:prSet presAssocID="{D3A34EB3-CC8C-41B4-8622-564F72430B42}" presName="hierChild1" presStyleCnt="0">
        <dgm:presLayoutVars>
          <dgm:chPref val="1"/>
          <dgm:dir/>
          <dgm:animOne val="branch"/>
          <dgm:animLvl val="lvl"/>
          <dgm:resizeHandles/>
        </dgm:presLayoutVars>
      </dgm:prSet>
      <dgm:spPr/>
    </dgm:pt>
    <dgm:pt modelId="{20D58B6D-A771-49AC-BF88-9AD0F23211DA}" type="pres">
      <dgm:prSet presAssocID="{60359FD0-1BC3-4C86-9FB3-645C64B56E83}" presName="hierRoot1" presStyleCnt="0"/>
      <dgm:spPr/>
    </dgm:pt>
    <dgm:pt modelId="{9F13C919-1599-4822-83A3-45619280916F}" type="pres">
      <dgm:prSet presAssocID="{60359FD0-1BC3-4C86-9FB3-645C64B56E83}" presName="composite" presStyleCnt="0"/>
      <dgm:spPr/>
    </dgm:pt>
    <dgm:pt modelId="{EDE7B5C9-DFFE-4400-8EC5-EB6B08DF1F13}" type="pres">
      <dgm:prSet presAssocID="{60359FD0-1BC3-4C86-9FB3-645C64B56E83}" presName="background" presStyleLbl="node0" presStyleIdx="0" presStyleCnt="3"/>
      <dgm:spPr/>
    </dgm:pt>
    <dgm:pt modelId="{4599BC23-6BFB-4220-8A07-7E32B2FFC307}" type="pres">
      <dgm:prSet presAssocID="{60359FD0-1BC3-4C86-9FB3-645C64B56E83}" presName="text" presStyleLbl="fgAcc0" presStyleIdx="0" presStyleCnt="3">
        <dgm:presLayoutVars>
          <dgm:chPref val="3"/>
        </dgm:presLayoutVars>
      </dgm:prSet>
      <dgm:spPr/>
    </dgm:pt>
    <dgm:pt modelId="{43FFB3A0-3548-4DCE-B985-4E615F169B4A}" type="pres">
      <dgm:prSet presAssocID="{60359FD0-1BC3-4C86-9FB3-645C64B56E83}" presName="hierChild2" presStyleCnt="0"/>
      <dgm:spPr/>
    </dgm:pt>
    <dgm:pt modelId="{33824E10-8259-4862-94AE-E6A9B82C2D94}" type="pres">
      <dgm:prSet presAssocID="{DDA51657-245A-4225-ADCA-F73272BA0449}" presName="hierRoot1" presStyleCnt="0"/>
      <dgm:spPr/>
    </dgm:pt>
    <dgm:pt modelId="{EE3D9B15-F20A-49DD-80BE-9D7AD390E2AE}" type="pres">
      <dgm:prSet presAssocID="{DDA51657-245A-4225-ADCA-F73272BA0449}" presName="composite" presStyleCnt="0"/>
      <dgm:spPr/>
    </dgm:pt>
    <dgm:pt modelId="{143869A5-E688-41FD-9724-E65A271C8B4C}" type="pres">
      <dgm:prSet presAssocID="{DDA51657-245A-4225-ADCA-F73272BA0449}" presName="background" presStyleLbl="node0" presStyleIdx="1" presStyleCnt="3"/>
      <dgm:spPr/>
    </dgm:pt>
    <dgm:pt modelId="{5DED77B3-277D-4679-8C3B-E6DB8095F507}" type="pres">
      <dgm:prSet presAssocID="{DDA51657-245A-4225-ADCA-F73272BA0449}" presName="text" presStyleLbl="fgAcc0" presStyleIdx="1" presStyleCnt="3">
        <dgm:presLayoutVars>
          <dgm:chPref val="3"/>
        </dgm:presLayoutVars>
      </dgm:prSet>
      <dgm:spPr/>
    </dgm:pt>
    <dgm:pt modelId="{D6FC11D1-3D5E-4A37-89B8-3C34E79EB90F}" type="pres">
      <dgm:prSet presAssocID="{DDA51657-245A-4225-ADCA-F73272BA0449}" presName="hierChild2" presStyleCnt="0"/>
      <dgm:spPr/>
    </dgm:pt>
    <dgm:pt modelId="{69E5E5B1-90A3-482B-962E-CC7EA688DACD}" type="pres">
      <dgm:prSet presAssocID="{513BC155-8E40-4296-B890-18A843E99ED1}" presName="hierRoot1" presStyleCnt="0"/>
      <dgm:spPr/>
    </dgm:pt>
    <dgm:pt modelId="{A5D3D758-DE14-45A7-8D46-F60859F46010}" type="pres">
      <dgm:prSet presAssocID="{513BC155-8E40-4296-B890-18A843E99ED1}" presName="composite" presStyleCnt="0"/>
      <dgm:spPr/>
    </dgm:pt>
    <dgm:pt modelId="{A7F7A51D-59A5-4F21-BC9C-D2720C30FAFD}" type="pres">
      <dgm:prSet presAssocID="{513BC155-8E40-4296-B890-18A843E99ED1}" presName="background" presStyleLbl="node0" presStyleIdx="2" presStyleCnt="3"/>
      <dgm:spPr/>
    </dgm:pt>
    <dgm:pt modelId="{55E5203C-F33F-4E02-BEFD-27D731023586}" type="pres">
      <dgm:prSet presAssocID="{513BC155-8E40-4296-B890-18A843E99ED1}" presName="text" presStyleLbl="fgAcc0" presStyleIdx="2" presStyleCnt="3">
        <dgm:presLayoutVars>
          <dgm:chPref val="3"/>
        </dgm:presLayoutVars>
      </dgm:prSet>
      <dgm:spPr/>
    </dgm:pt>
    <dgm:pt modelId="{6E517DE5-F015-47B2-B1BC-03912DF581C4}" type="pres">
      <dgm:prSet presAssocID="{513BC155-8E40-4296-B890-18A843E99ED1}" presName="hierChild2" presStyleCnt="0"/>
      <dgm:spPr/>
    </dgm:pt>
  </dgm:ptLst>
  <dgm:cxnLst>
    <dgm:cxn modelId="{65A0221A-B645-4047-891C-1D0CB97EB7B7}" type="presOf" srcId="{513BC155-8E40-4296-B890-18A843E99ED1}" destId="{55E5203C-F33F-4E02-BEFD-27D731023586}" srcOrd="0" destOrd="0" presId="urn:microsoft.com/office/officeart/2005/8/layout/hierarchy1"/>
    <dgm:cxn modelId="{4D2EB13D-37ED-46AE-AFB4-007B4F02D6D2}" srcId="{D3A34EB3-CC8C-41B4-8622-564F72430B42}" destId="{513BC155-8E40-4296-B890-18A843E99ED1}" srcOrd="2" destOrd="0" parTransId="{9F7B7CB1-6A60-47CE-9F27-E0837FE44F5B}" sibTransId="{0A2DA152-0A80-4D72-81EB-4023851379D3}"/>
    <dgm:cxn modelId="{D76C1666-3843-43BF-AC7A-89A0FA8F4981}" type="presOf" srcId="{60359FD0-1BC3-4C86-9FB3-645C64B56E83}" destId="{4599BC23-6BFB-4220-8A07-7E32B2FFC307}" srcOrd="0" destOrd="0" presId="urn:microsoft.com/office/officeart/2005/8/layout/hierarchy1"/>
    <dgm:cxn modelId="{0627E653-CB80-4D91-B723-F37766EAB820}" srcId="{D3A34EB3-CC8C-41B4-8622-564F72430B42}" destId="{60359FD0-1BC3-4C86-9FB3-645C64B56E83}" srcOrd="0" destOrd="0" parTransId="{61BD1461-663A-4060-B216-409F003E9F95}" sibTransId="{4AE45AA7-CEFE-41A7-B10A-68DCA3CCB924}"/>
    <dgm:cxn modelId="{E5086BA1-7948-4D25-9145-6F88B94E69A9}" type="presOf" srcId="{DDA51657-245A-4225-ADCA-F73272BA0449}" destId="{5DED77B3-277D-4679-8C3B-E6DB8095F507}" srcOrd="0" destOrd="0" presId="urn:microsoft.com/office/officeart/2005/8/layout/hierarchy1"/>
    <dgm:cxn modelId="{DD57B7D9-E312-4ABD-A9C6-E56E36FA3B15}" type="presOf" srcId="{D3A34EB3-CC8C-41B4-8622-564F72430B42}" destId="{F2EA8760-84D1-43A0-A398-8242EFCE70E5}" srcOrd="0" destOrd="0" presId="urn:microsoft.com/office/officeart/2005/8/layout/hierarchy1"/>
    <dgm:cxn modelId="{6E5AD1F2-72DB-4409-B6CC-CBFDB2362BAA}" srcId="{D3A34EB3-CC8C-41B4-8622-564F72430B42}" destId="{DDA51657-245A-4225-ADCA-F73272BA0449}" srcOrd="1" destOrd="0" parTransId="{F0FC127D-EE2A-460C-BF4D-3CDF3E5AB7DD}" sibTransId="{BF606125-5DD0-492A-9A5E-A7FBC91A9D98}"/>
    <dgm:cxn modelId="{BB4E4798-E8A2-465F-9261-197E85E38348}" type="presParOf" srcId="{F2EA8760-84D1-43A0-A398-8242EFCE70E5}" destId="{20D58B6D-A771-49AC-BF88-9AD0F23211DA}" srcOrd="0" destOrd="0" presId="urn:microsoft.com/office/officeart/2005/8/layout/hierarchy1"/>
    <dgm:cxn modelId="{E85F48DE-4C16-41C3-BF9A-0417A5B0A691}" type="presParOf" srcId="{20D58B6D-A771-49AC-BF88-9AD0F23211DA}" destId="{9F13C919-1599-4822-83A3-45619280916F}" srcOrd="0" destOrd="0" presId="urn:microsoft.com/office/officeart/2005/8/layout/hierarchy1"/>
    <dgm:cxn modelId="{FFF9904A-BD74-436B-8BD6-C2819B3CBD32}" type="presParOf" srcId="{9F13C919-1599-4822-83A3-45619280916F}" destId="{EDE7B5C9-DFFE-4400-8EC5-EB6B08DF1F13}" srcOrd="0" destOrd="0" presId="urn:microsoft.com/office/officeart/2005/8/layout/hierarchy1"/>
    <dgm:cxn modelId="{4ECD61C3-4229-4947-A0C2-C7C4934D2187}" type="presParOf" srcId="{9F13C919-1599-4822-83A3-45619280916F}" destId="{4599BC23-6BFB-4220-8A07-7E32B2FFC307}" srcOrd="1" destOrd="0" presId="urn:microsoft.com/office/officeart/2005/8/layout/hierarchy1"/>
    <dgm:cxn modelId="{E5C759D4-4612-4F65-9829-92346FFA54BF}" type="presParOf" srcId="{20D58B6D-A771-49AC-BF88-9AD0F23211DA}" destId="{43FFB3A0-3548-4DCE-B985-4E615F169B4A}" srcOrd="1" destOrd="0" presId="urn:microsoft.com/office/officeart/2005/8/layout/hierarchy1"/>
    <dgm:cxn modelId="{F27A4458-06E4-4389-B7FA-3F4262226D68}" type="presParOf" srcId="{F2EA8760-84D1-43A0-A398-8242EFCE70E5}" destId="{33824E10-8259-4862-94AE-E6A9B82C2D94}" srcOrd="1" destOrd="0" presId="urn:microsoft.com/office/officeart/2005/8/layout/hierarchy1"/>
    <dgm:cxn modelId="{F9E364A5-16CF-4169-924E-D3406E15E213}" type="presParOf" srcId="{33824E10-8259-4862-94AE-E6A9B82C2D94}" destId="{EE3D9B15-F20A-49DD-80BE-9D7AD390E2AE}" srcOrd="0" destOrd="0" presId="urn:microsoft.com/office/officeart/2005/8/layout/hierarchy1"/>
    <dgm:cxn modelId="{15327A8A-A9FD-4728-A3A1-F2518F368A48}" type="presParOf" srcId="{EE3D9B15-F20A-49DD-80BE-9D7AD390E2AE}" destId="{143869A5-E688-41FD-9724-E65A271C8B4C}" srcOrd="0" destOrd="0" presId="urn:microsoft.com/office/officeart/2005/8/layout/hierarchy1"/>
    <dgm:cxn modelId="{7FBB4E4A-CB10-4F4B-B4E1-B0DC8C48E63D}" type="presParOf" srcId="{EE3D9B15-F20A-49DD-80BE-9D7AD390E2AE}" destId="{5DED77B3-277D-4679-8C3B-E6DB8095F507}" srcOrd="1" destOrd="0" presId="urn:microsoft.com/office/officeart/2005/8/layout/hierarchy1"/>
    <dgm:cxn modelId="{A1A24E49-71BD-4DD4-A2AA-DC735BD9A893}" type="presParOf" srcId="{33824E10-8259-4862-94AE-E6A9B82C2D94}" destId="{D6FC11D1-3D5E-4A37-89B8-3C34E79EB90F}" srcOrd="1" destOrd="0" presId="urn:microsoft.com/office/officeart/2005/8/layout/hierarchy1"/>
    <dgm:cxn modelId="{C0E1BE15-1A63-408B-8F01-C4EE9A4C083A}" type="presParOf" srcId="{F2EA8760-84D1-43A0-A398-8242EFCE70E5}" destId="{69E5E5B1-90A3-482B-962E-CC7EA688DACD}" srcOrd="2" destOrd="0" presId="urn:microsoft.com/office/officeart/2005/8/layout/hierarchy1"/>
    <dgm:cxn modelId="{2B96BEB3-3810-44F7-9305-B7260CA5FDF9}" type="presParOf" srcId="{69E5E5B1-90A3-482B-962E-CC7EA688DACD}" destId="{A5D3D758-DE14-45A7-8D46-F60859F46010}" srcOrd="0" destOrd="0" presId="urn:microsoft.com/office/officeart/2005/8/layout/hierarchy1"/>
    <dgm:cxn modelId="{C4669BBC-91B5-4743-9D9E-E564F99E9871}" type="presParOf" srcId="{A5D3D758-DE14-45A7-8D46-F60859F46010}" destId="{A7F7A51D-59A5-4F21-BC9C-D2720C30FAFD}" srcOrd="0" destOrd="0" presId="urn:microsoft.com/office/officeart/2005/8/layout/hierarchy1"/>
    <dgm:cxn modelId="{163F9544-5088-4F12-AC55-63591BE3F7F7}" type="presParOf" srcId="{A5D3D758-DE14-45A7-8D46-F60859F46010}" destId="{55E5203C-F33F-4E02-BEFD-27D731023586}" srcOrd="1" destOrd="0" presId="urn:microsoft.com/office/officeart/2005/8/layout/hierarchy1"/>
    <dgm:cxn modelId="{C1C14316-D87A-429C-AF11-84BBCC3CD45C}" type="presParOf" srcId="{69E5E5B1-90A3-482B-962E-CC7EA688DACD}" destId="{6E517DE5-F015-47B2-B1BC-03912DF581C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05E206-0469-47DE-9AFB-DDDC4A7EAFF8}"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DCA2C202-C0ED-4AEC-A2D6-ECFA7DA2DB78}">
      <dgm:prSet/>
      <dgm:spPr/>
      <dgm:t>
        <a:bodyPr/>
        <a:lstStyle/>
        <a:p>
          <a:r>
            <a:rPr lang="en-GB"/>
            <a:t>Recap of the organisation's innovation approach.</a:t>
          </a:r>
          <a:endParaRPr lang="en-US"/>
        </a:p>
      </dgm:t>
    </dgm:pt>
    <dgm:pt modelId="{696A1556-F444-4212-A5B7-D5ED93B7D6DE}" type="parTrans" cxnId="{3C9AC5BD-EEEF-4197-923E-190035A23D4F}">
      <dgm:prSet/>
      <dgm:spPr/>
      <dgm:t>
        <a:bodyPr/>
        <a:lstStyle/>
        <a:p>
          <a:endParaRPr lang="en-US"/>
        </a:p>
      </dgm:t>
    </dgm:pt>
    <dgm:pt modelId="{15E32E0D-E6CD-4843-95B6-A106A5CA5BA8}" type="sibTrans" cxnId="{3C9AC5BD-EEEF-4197-923E-190035A23D4F}">
      <dgm:prSet phldrT="01" phldr="0"/>
      <dgm:spPr/>
      <dgm:t>
        <a:bodyPr/>
        <a:lstStyle/>
        <a:p>
          <a:r>
            <a:rPr lang="en-US"/>
            <a:t>01</a:t>
          </a:r>
        </a:p>
      </dgm:t>
    </dgm:pt>
    <dgm:pt modelId="{C089FCB8-9102-47B7-93BF-39BB6FD254ED}">
      <dgm:prSet/>
      <dgm:spPr/>
      <dgm:t>
        <a:bodyPr/>
        <a:lstStyle/>
        <a:p>
          <a:r>
            <a:rPr lang="en-GB"/>
            <a:t>Summary of the proposed digital transformation initiative.</a:t>
          </a:r>
          <a:endParaRPr lang="en-US"/>
        </a:p>
      </dgm:t>
    </dgm:pt>
    <dgm:pt modelId="{1EE2E5BC-7F86-4006-9D67-41C72DDFE3B0}" type="parTrans" cxnId="{72610F74-C086-4C42-87F2-192E760649A6}">
      <dgm:prSet/>
      <dgm:spPr/>
      <dgm:t>
        <a:bodyPr/>
        <a:lstStyle/>
        <a:p>
          <a:endParaRPr lang="en-US"/>
        </a:p>
      </dgm:t>
    </dgm:pt>
    <dgm:pt modelId="{F30E0BC0-9148-49CD-A9F2-BE1ED9853E9C}" type="sibTrans" cxnId="{72610F74-C086-4C42-87F2-192E760649A6}">
      <dgm:prSet phldrT="02" phldr="0"/>
      <dgm:spPr/>
      <dgm:t>
        <a:bodyPr/>
        <a:lstStyle/>
        <a:p>
          <a:r>
            <a:rPr lang="en-US"/>
            <a:t>02</a:t>
          </a:r>
        </a:p>
      </dgm:t>
    </dgm:pt>
    <dgm:pt modelId="{810592E9-F541-4D4A-9CFF-B64FD0C59DF8}">
      <dgm:prSet/>
      <dgm:spPr/>
      <dgm:t>
        <a:bodyPr/>
        <a:lstStyle/>
        <a:p>
          <a:r>
            <a:rPr lang="en-GB"/>
            <a:t>Final thoughts on how innovation contributes to business success.</a:t>
          </a:r>
          <a:endParaRPr lang="en-US"/>
        </a:p>
      </dgm:t>
    </dgm:pt>
    <dgm:pt modelId="{CC542DDC-B4B4-43BC-8192-E425F8B155C2}" type="parTrans" cxnId="{9C5D00B8-3E73-43E2-A05B-082569E2AD6B}">
      <dgm:prSet/>
      <dgm:spPr/>
      <dgm:t>
        <a:bodyPr/>
        <a:lstStyle/>
        <a:p>
          <a:endParaRPr lang="en-US"/>
        </a:p>
      </dgm:t>
    </dgm:pt>
    <dgm:pt modelId="{49C1931A-2034-4C31-B8D2-7C3BBECB4D99}" type="sibTrans" cxnId="{9C5D00B8-3E73-43E2-A05B-082569E2AD6B}">
      <dgm:prSet phldrT="03" phldr="0"/>
      <dgm:spPr/>
      <dgm:t>
        <a:bodyPr/>
        <a:lstStyle/>
        <a:p>
          <a:r>
            <a:rPr lang="en-US"/>
            <a:t>03</a:t>
          </a:r>
        </a:p>
      </dgm:t>
    </dgm:pt>
    <dgm:pt modelId="{65053D92-8D4C-4927-9FCA-FAEB50E8B436}" type="pres">
      <dgm:prSet presAssocID="{A205E206-0469-47DE-9AFB-DDDC4A7EAFF8}" presName="Name0" presStyleCnt="0">
        <dgm:presLayoutVars>
          <dgm:animLvl val="lvl"/>
          <dgm:resizeHandles val="exact"/>
        </dgm:presLayoutVars>
      </dgm:prSet>
      <dgm:spPr/>
    </dgm:pt>
    <dgm:pt modelId="{F0383AE6-1FB2-4B16-936C-165CDAFF72C8}" type="pres">
      <dgm:prSet presAssocID="{DCA2C202-C0ED-4AEC-A2D6-ECFA7DA2DB78}" presName="compositeNode" presStyleCnt="0">
        <dgm:presLayoutVars>
          <dgm:bulletEnabled val="1"/>
        </dgm:presLayoutVars>
      </dgm:prSet>
      <dgm:spPr/>
    </dgm:pt>
    <dgm:pt modelId="{257FDC31-C714-4DE1-9E21-044F60BBA12F}" type="pres">
      <dgm:prSet presAssocID="{DCA2C202-C0ED-4AEC-A2D6-ECFA7DA2DB78}" presName="bgRect" presStyleLbl="alignNode1" presStyleIdx="0" presStyleCnt="3"/>
      <dgm:spPr/>
    </dgm:pt>
    <dgm:pt modelId="{289138D4-55A7-4A7E-9788-5895D7AA25D1}" type="pres">
      <dgm:prSet presAssocID="{15E32E0D-E6CD-4843-95B6-A106A5CA5BA8}" presName="sibTransNodeRect" presStyleLbl="alignNode1" presStyleIdx="0" presStyleCnt="3">
        <dgm:presLayoutVars>
          <dgm:chMax val="0"/>
          <dgm:bulletEnabled val="1"/>
        </dgm:presLayoutVars>
      </dgm:prSet>
      <dgm:spPr/>
    </dgm:pt>
    <dgm:pt modelId="{6684B0D5-A427-4070-8377-A8B50A646FD6}" type="pres">
      <dgm:prSet presAssocID="{DCA2C202-C0ED-4AEC-A2D6-ECFA7DA2DB78}" presName="nodeRect" presStyleLbl="alignNode1" presStyleIdx="0" presStyleCnt="3">
        <dgm:presLayoutVars>
          <dgm:bulletEnabled val="1"/>
        </dgm:presLayoutVars>
      </dgm:prSet>
      <dgm:spPr/>
    </dgm:pt>
    <dgm:pt modelId="{410CE589-7E37-431D-A069-3EEC405CBEE2}" type="pres">
      <dgm:prSet presAssocID="{15E32E0D-E6CD-4843-95B6-A106A5CA5BA8}" presName="sibTrans" presStyleCnt="0"/>
      <dgm:spPr/>
    </dgm:pt>
    <dgm:pt modelId="{041087CE-BAEE-4B74-8BE0-96478757BACA}" type="pres">
      <dgm:prSet presAssocID="{C089FCB8-9102-47B7-93BF-39BB6FD254ED}" presName="compositeNode" presStyleCnt="0">
        <dgm:presLayoutVars>
          <dgm:bulletEnabled val="1"/>
        </dgm:presLayoutVars>
      </dgm:prSet>
      <dgm:spPr/>
    </dgm:pt>
    <dgm:pt modelId="{62CACE44-C2A1-4CC0-93D9-B8AE8B800245}" type="pres">
      <dgm:prSet presAssocID="{C089FCB8-9102-47B7-93BF-39BB6FD254ED}" presName="bgRect" presStyleLbl="alignNode1" presStyleIdx="1" presStyleCnt="3"/>
      <dgm:spPr/>
    </dgm:pt>
    <dgm:pt modelId="{DA9AD5C8-7D7F-4DCC-9894-9854E1C432F6}" type="pres">
      <dgm:prSet presAssocID="{F30E0BC0-9148-49CD-A9F2-BE1ED9853E9C}" presName="sibTransNodeRect" presStyleLbl="alignNode1" presStyleIdx="1" presStyleCnt="3">
        <dgm:presLayoutVars>
          <dgm:chMax val="0"/>
          <dgm:bulletEnabled val="1"/>
        </dgm:presLayoutVars>
      </dgm:prSet>
      <dgm:spPr/>
    </dgm:pt>
    <dgm:pt modelId="{41AD58E7-8BF4-4519-9DE5-A0EF7884153B}" type="pres">
      <dgm:prSet presAssocID="{C089FCB8-9102-47B7-93BF-39BB6FD254ED}" presName="nodeRect" presStyleLbl="alignNode1" presStyleIdx="1" presStyleCnt="3">
        <dgm:presLayoutVars>
          <dgm:bulletEnabled val="1"/>
        </dgm:presLayoutVars>
      </dgm:prSet>
      <dgm:spPr/>
    </dgm:pt>
    <dgm:pt modelId="{0A1D522A-9A0A-4AFC-A4DB-D6AFD71F3498}" type="pres">
      <dgm:prSet presAssocID="{F30E0BC0-9148-49CD-A9F2-BE1ED9853E9C}" presName="sibTrans" presStyleCnt="0"/>
      <dgm:spPr/>
    </dgm:pt>
    <dgm:pt modelId="{1D7409C2-31FC-4FC8-AFC6-0155EFA8391B}" type="pres">
      <dgm:prSet presAssocID="{810592E9-F541-4D4A-9CFF-B64FD0C59DF8}" presName="compositeNode" presStyleCnt="0">
        <dgm:presLayoutVars>
          <dgm:bulletEnabled val="1"/>
        </dgm:presLayoutVars>
      </dgm:prSet>
      <dgm:spPr/>
    </dgm:pt>
    <dgm:pt modelId="{7BC31710-88F9-4D9B-B374-CAEBAA9C9787}" type="pres">
      <dgm:prSet presAssocID="{810592E9-F541-4D4A-9CFF-B64FD0C59DF8}" presName="bgRect" presStyleLbl="alignNode1" presStyleIdx="2" presStyleCnt="3"/>
      <dgm:spPr/>
    </dgm:pt>
    <dgm:pt modelId="{7298ED0A-0ACB-4A38-ABE5-ED204CF899ED}" type="pres">
      <dgm:prSet presAssocID="{49C1931A-2034-4C31-B8D2-7C3BBECB4D99}" presName="sibTransNodeRect" presStyleLbl="alignNode1" presStyleIdx="2" presStyleCnt="3">
        <dgm:presLayoutVars>
          <dgm:chMax val="0"/>
          <dgm:bulletEnabled val="1"/>
        </dgm:presLayoutVars>
      </dgm:prSet>
      <dgm:spPr/>
    </dgm:pt>
    <dgm:pt modelId="{B7F49E24-E20F-405E-AC08-2557721A97E2}" type="pres">
      <dgm:prSet presAssocID="{810592E9-F541-4D4A-9CFF-B64FD0C59DF8}" presName="nodeRect" presStyleLbl="alignNode1" presStyleIdx="2" presStyleCnt="3">
        <dgm:presLayoutVars>
          <dgm:bulletEnabled val="1"/>
        </dgm:presLayoutVars>
      </dgm:prSet>
      <dgm:spPr/>
    </dgm:pt>
  </dgm:ptLst>
  <dgm:cxnLst>
    <dgm:cxn modelId="{F369EE1F-195E-4FA5-B85C-1DD2EE3779EE}" type="presOf" srcId="{A205E206-0469-47DE-9AFB-DDDC4A7EAFF8}" destId="{65053D92-8D4C-4927-9FCA-FAEB50E8B436}" srcOrd="0" destOrd="0" presId="urn:microsoft.com/office/officeart/2016/7/layout/LinearBlockProcessNumbered"/>
    <dgm:cxn modelId="{D468A123-4187-4512-92E9-AB1C64CF65B6}" type="presOf" srcId="{C089FCB8-9102-47B7-93BF-39BB6FD254ED}" destId="{62CACE44-C2A1-4CC0-93D9-B8AE8B800245}" srcOrd="0" destOrd="0" presId="urn:microsoft.com/office/officeart/2016/7/layout/LinearBlockProcessNumbered"/>
    <dgm:cxn modelId="{86AAAA29-43D5-464E-AB37-93D013BCFE9F}" type="presOf" srcId="{C089FCB8-9102-47B7-93BF-39BB6FD254ED}" destId="{41AD58E7-8BF4-4519-9DE5-A0EF7884153B}" srcOrd="1" destOrd="0" presId="urn:microsoft.com/office/officeart/2016/7/layout/LinearBlockProcessNumbered"/>
    <dgm:cxn modelId="{FE4BFF2B-95F9-4D6F-82E5-5C3244527B5B}" type="presOf" srcId="{DCA2C202-C0ED-4AEC-A2D6-ECFA7DA2DB78}" destId="{6684B0D5-A427-4070-8377-A8B50A646FD6}" srcOrd="1" destOrd="0" presId="urn:microsoft.com/office/officeart/2016/7/layout/LinearBlockProcessNumbered"/>
    <dgm:cxn modelId="{1EDC8631-532B-472B-B102-1A6197E85D15}" type="presOf" srcId="{F30E0BC0-9148-49CD-A9F2-BE1ED9853E9C}" destId="{DA9AD5C8-7D7F-4DCC-9894-9854E1C432F6}" srcOrd="0" destOrd="0" presId="urn:microsoft.com/office/officeart/2016/7/layout/LinearBlockProcessNumbered"/>
    <dgm:cxn modelId="{086EAA3B-933E-4022-8427-D9463F416C0B}" type="presOf" srcId="{810592E9-F541-4D4A-9CFF-B64FD0C59DF8}" destId="{7BC31710-88F9-4D9B-B374-CAEBAA9C9787}" srcOrd="0" destOrd="0" presId="urn:microsoft.com/office/officeart/2016/7/layout/LinearBlockProcessNumbered"/>
    <dgm:cxn modelId="{5F4D0461-7534-4D82-A4A3-2126835E137E}" type="presOf" srcId="{810592E9-F541-4D4A-9CFF-B64FD0C59DF8}" destId="{B7F49E24-E20F-405E-AC08-2557721A97E2}" srcOrd="1" destOrd="0" presId="urn:microsoft.com/office/officeart/2016/7/layout/LinearBlockProcessNumbered"/>
    <dgm:cxn modelId="{DB37F446-FD1E-4A69-B676-81B155F84473}" type="presOf" srcId="{15E32E0D-E6CD-4843-95B6-A106A5CA5BA8}" destId="{289138D4-55A7-4A7E-9788-5895D7AA25D1}" srcOrd="0" destOrd="0" presId="urn:microsoft.com/office/officeart/2016/7/layout/LinearBlockProcessNumbered"/>
    <dgm:cxn modelId="{72610F74-C086-4C42-87F2-192E760649A6}" srcId="{A205E206-0469-47DE-9AFB-DDDC4A7EAFF8}" destId="{C089FCB8-9102-47B7-93BF-39BB6FD254ED}" srcOrd="1" destOrd="0" parTransId="{1EE2E5BC-7F86-4006-9D67-41C72DDFE3B0}" sibTransId="{F30E0BC0-9148-49CD-A9F2-BE1ED9853E9C}"/>
    <dgm:cxn modelId="{3070F49D-578D-4258-834F-531A1F0A65D8}" type="presOf" srcId="{49C1931A-2034-4C31-B8D2-7C3BBECB4D99}" destId="{7298ED0A-0ACB-4A38-ABE5-ED204CF899ED}" srcOrd="0" destOrd="0" presId="urn:microsoft.com/office/officeart/2016/7/layout/LinearBlockProcessNumbered"/>
    <dgm:cxn modelId="{9C5D00B8-3E73-43E2-A05B-082569E2AD6B}" srcId="{A205E206-0469-47DE-9AFB-DDDC4A7EAFF8}" destId="{810592E9-F541-4D4A-9CFF-B64FD0C59DF8}" srcOrd="2" destOrd="0" parTransId="{CC542DDC-B4B4-43BC-8192-E425F8B155C2}" sibTransId="{49C1931A-2034-4C31-B8D2-7C3BBECB4D99}"/>
    <dgm:cxn modelId="{3C9AC5BD-EEEF-4197-923E-190035A23D4F}" srcId="{A205E206-0469-47DE-9AFB-DDDC4A7EAFF8}" destId="{DCA2C202-C0ED-4AEC-A2D6-ECFA7DA2DB78}" srcOrd="0" destOrd="0" parTransId="{696A1556-F444-4212-A5B7-D5ED93B7D6DE}" sibTransId="{15E32E0D-E6CD-4843-95B6-A106A5CA5BA8}"/>
    <dgm:cxn modelId="{992C92F7-D7D3-47CC-8D2B-2F908799CDFA}" type="presOf" srcId="{DCA2C202-C0ED-4AEC-A2D6-ECFA7DA2DB78}" destId="{257FDC31-C714-4DE1-9E21-044F60BBA12F}" srcOrd="0" destOrd="0" presId="urn:microsoft.com/office/officeart/2016/7/layout/LinearBlockProcessNumbered"/>
    <dgm:cxn modelId="{54ECA1AE-C714-4931-B083-A90284DE392A}" type="presParOf" srcId="{65053D92-8D4C-4927-9FCA-FAEB50E8B436}" destId="{F0383AE6-1FB2-4B16-936C-165CDAFF72C8}" srcOrd="0" destOrd="0" presId="urn:microsoft.com/office/officeart/2016/7/layout/LinearBlockProcessNumbered"/>
    <dgm:cxn modelId="{2D836FCD-AA36-479C-85ED-7080B95E7A5E}" type="presParOf" srcId="{F0383AE6-1FB2-4B16-936C-165CDAFF72C8}" destId="{257FDC31-C714-4DE1-9E21-044F60BBA12F}" srcOrd="0" destOrd="0" presId="urn:microsoft.com/office/officeart/2016/7/layout/LinearBlockProcessNumbered"/>
    <dgm:cxn modelId="{B82FE249-F16A-4DDD-ACCE-2F1B14ED473D}" type="presParOf" srcId="{F0383AE6-1FB2-4B16-936C-165CDAFF72C8}" destId="{289138D4-55A7-4A7E-9788-5895D7AA25D1}" srcOrd="1" destOrd="0" presId="urn:microsoft.com/office/officeart/2016/7/layout/LinearBlockProcessNumbered"/>
    <dgm:cxn modelId="{9757FEC6-01AF-4C2D-A009-7B7E391349AB}" type="presParOf" srcId="{F0383AE6-1FB2-4B16-936C-165CDAFF72C8}" destId="{6684B0D5-A427-4070-8377-A8B50A646FD6}" srcOrd="2" destOrd="0" presId="urn:microsoft.com/office/officeart/2016/7/layout/LinearBlockProcessNumbered"/>
    <dgm:cxn modelId="{420CDB25-13BD-4C42-B817-94D430935621}" type="presParOf" srcId="{65053D92-8D4C-4927-9FCA-FAEB50E8B436}" destId="{410CE589-7E37-431D-A069-3EEC405CBEE2}" srcOrd="1" destOrd="0" presId="urn:microsoft.com/office/officeart/2016/7/layout/LinearBlockProcessNumbered"/>
    <dgm:cxn modelId="{8FA6CAB1-AA55-47FC-833E-8CF1A594B11F}" type="presParOf" srcId="{65053D92-8D4C-4927-9FCA-FAEB50E8B436}" destId="{041087CE-BAEE-4B74-8BE0-96478757BACA}" srcOrd="2" destOrd="0" presId="urn:microsoft.com/office/officeart/2016/7/layout/LinearBlockProcessNumbered"/>
    <dgm:cxn modelId="{A8ED13EB-3166-4B8E-AB18-B6179DEBC6C0}" type="presParOf" srcId="{041087CE-BAEE-4B74-8BE0-96478757BACA}" destId="{62CACE44-C2A1-4CC0-93D9-B8AE8B800245}" srcOrd="0" destOrd="0" presId="urn:microsoft.com/office/officeart/2016/7/layout/LinearBlockProcessNumbered"/>
    <dgm:cxn modelId="{D61C386B-F9B2-4B8D-BF3F-1B40ACB44C6E}" type="presParOf" srcId="{041087CE-BAEE-4B74-8BE0-96478757BACA}" destId="{DA9AD5C8-7D7F-4DCC-9894-9854E1C432F6}" srcOrd="1" destOrd="0" presId="urn:microsoft.com/office/officeart/2016/7/layout/LinearBlockProcessNumbered"/>
    <dgm:cxn modelId="{57C1D12D-E3BD-44B7-A5EF-81CD8331648B}" type="presParOf" srcId="{041087CE-BAEE-4B74-8BE0-96478757BACA}" destId="{41AD58E7-8BF4-4519-9DE5-A0EF7884153B}" srcOrd="2" destOrd="0" presId="urn:microsoft.com/office/officeart/2016/7/layout/LinearBlockProcessNumbered"/>
    <dgm:cxn modelId="{D7D39A76-3348-4299-AA38-A4542E0B0A0E}" type="presParOf" srcId="{65053D92-8D4C-4927-9FCA-FAEB50E8B436}" destId="{0A1D522A-9A0A-4AFC-A4DB-D6AFD71F3498}" srcOrd="3" destOrd="0" presId="urn:microsoft.com/office/officeart/2016/7/layout/LinearBlockProcessNumbered"/>
    <dgm:cxn modelId="{484FB7ED-432E-41D5-96F0-C3EC6DCF3997}" type="presParOf" srcId="{65053D92-8D4C-4927-9FCA-FAEB50E8B436}" destId="{1D7409C2-31FC-4FC8-AFC6-0155EFA8391B}" srcOrd="4" destOrd="0" presId="urn:microsoft.com/office/officeart/2016/7/layout/LinearBlockProcessNumbered"/>
    <dgm:cxn modelId="{0EC79F30-85DB-4332-B092-B7EB5498048A}" type="presParOf" srcId="{1D7409C2-31FC-4FC8-AFC6-0155EFA8391B}" destId="{7BC31710-88F9-4D9B-B374-CAEBAA9C9787}" srcOrd="0" destOrd="0" presId="urn:microsoft.com/office/officeart/2016/7/layout/LinearBlockProcessNumbered"/>
    <dgm:cxn modelId="{3B1A458D-FB92-4F32-ABAD-021FF6E95488}" type="presParOf" srcId="{1D7409C2-31FC-4FC8-AFC6-0155EFA8391B}" destId="{7298ED0A-0ACB-4A38-ABE5-ED204CF899ED}" srcOrd="1" destOrd="0" presId="urn:microsoft.com/office/officeart/2016/7/layout/LinearBlockProcessNumbered"/>
    <dgm:cxn modelId="{032126FE-907A-4364-9BF1-117E28806A42}" type="presParOf" srcId="{1D7409C2-31FC-4FC8-AFC6-0155EFA8391B}" destId="{B7F49E24-E20F-405E-AC08-2557721A97E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94F9D7-8520-4BBE-9E16-E41D4B9366F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EA83B1F-55A7-4DB6-A507-91FDE5D17C99}">
      <dgm:prSet/>
      <dgm:spPr/>
      <dgm:t>
        <a:bodyPr/>
        <a:lstStyle/>
        <a:p>
          <a:r>
            <a:rPr lang="en-GB" dirty="0"/>
            <a:t>Cite sources such as </a:t>
          </a:r>
          <a:r>
            <a:rPr lang="en-GB" b="1" dirty="0"/>
            <a:t>Annual Reports, Euromonitor, Industry Journals, and Academic Research.</a:t>
          </a:r>
          <a:endParaRPr lang="en-US" dirty="0"/>
        </a:p>
      </dgm:t>
    </dgm:pt>
    <dgm:pt modelId="{AAEC5CA6-3921-46E8-8B52-71A982645AEF}" type="parTrans" cxnId="{F3CF9637-8031-4E22-BC82-C3AA873D584D}">
      <dgm:prSet/>
      <dgm:spPr/>
      <dgm:t>
        <a:bodyPr/>
        <a:lstStyle/>
        <a:p>
          <a:endParaRPr lang="en-US"/>
        </a:p>
      </dgm:t>
    </dgm:pt>
    <dgm:pt modelId="{02E87EEE-F1FE-40C5-AAD2-20BA82E62476}" type="sibTrans" cxnId="{F3CF9637-8031-4E22-BC82-C3AA873D584D}">
      <dgm:prSet/>
      <dgm:spPr/>
      <dgm:t>
        <a:bodyPr/>
        <a:lstStyle/>
        <a:p>
          <a:endParaRPr lang="en-US"/>
        </a:p>
      </dgm:t>
    </dgm:pt>
    <dgm:pt modelId="{0C31B711-23EA-4923-A212-906924124732}" type="pres">
      <dgm:prSet presAssocID="{A294F9D7-8520-4BBE-9E16-E41D4B9366F9}" presName="hierChild1" presStyleCnt="0">
        <dgm:presLayoutVars>
          <dgm:chPref val="1"/>
          <dgm:dir/>
          <dgm:animOne val="branch"/>
          <dgm:animLvl val="lvl"/>
          <dgm:resizeHandles/>
        </dgm:presLayoutVars>
      </dgm:prSet>
      <dgm:spPr/>
    </dgm:pt>
    <dgm:pt modelId="{D9B4C0B2-7959-442C-8FAD-2E762C90634D}" type="pres">
      <dgm:prSet presAssocID="{7EA83B1F-55A7-4DB6-A507-91FDE5D17C99}" presName="hierRoot1" presStyleCnt="0"/>
      <dgm:spPr/>
    </dgm:pt>
    <dgm:pt modelId="{55DD2109-FE5A-4E62-8EA7-F267A3D8970B}" type="pres">
      <dgm:prSet presAssocID="{7EA83B1F-55A7-4DB6-A507-91FDE5D17C99}" presName="composite" presStyleCnt="0"/>
      <dgm:spPr/>
    </dgm:pt>
    <dgm:pt modelId="{D4E265C5-B717-4643-B0C2-BDD197637F6C}" type="pres">
      <dgm:prSet presAssocID="{7EA83B1F-55A7-4DB6-A507-91FDE5D17C99}" presName="background" presStyleLbl="node0" presStyleIdx="0" presStyleCnt="1"/>
      <dgm:spPr/>
    </dgm:pt>
    <dgm:pt modelId="{AB35D12D-0BA7-4480-B64A-8BD5D2650910}" type="pres">
      <dgm:prSet presAssocID="{7EA83B1F-55A7-4DB6-A507-91FDE5D17C99}" presName="text" presStyleLbl="fgAcc0" presStyleIdx="0" presStyleCnt="1">
        <dgm:presLayoutVars>
          <dgm:chPref val="3"/>
        </dgm:presLayoutVars>
      </dgm:prSet>
      <dgm:spPr/>
    </dgm:pt>
    <dgm:pt modelId="{8AB1BEF2-7215-4FEB-9710-61A188499D34}" type="pres">
      <dgm:prSet presAssocID="{7EA83B1F-55A7-4DB6-A507-91FDE5D17C99}" presName="hierChild2" presStyleCnt="0"/>
      <dgm:spPr/>
    </dgm:pt>
  </dgm:ptLst>
  <dgm:cxnLst>
    <dgm:cxn modelId="{F3CF9637-8031-4E22-BC82-C3AA873D584D}" srcId="{A294F9D7-8520-4BBE-9E16-E41D4B9366F9}" destId="{7EA83B1F-55A7-4DB6-A507-91FDE5D17C99}" srcOrd="0" destOrd="0" parTransId="{AAEC5CA6-3921-46E8-8B52-71A982645AEF}" sibTransId="{02E87EEE-F1FE-40C5-AAD2-20BA82E62476}"/>
    <dgm:cxn modelId="{DAFA7D6E-39C9-4B73-AD91-E391968845DE}" type="presOf" srcId="{7EA83B1F-55A7-4DB6-A507-91FDE5D17C99}" destId="{AB35D12D-0BA7-4480-B64A-8BD5D2650910}" srcOrd="0" destOrd="0" presId="urn:microsoft.com/office/officeart/2005/8/layout/hierarchy1"/>
    <dgm:cxn modelId="{DF6261FB-3624-468B-85A1-D76B5D083843}" type="presOf" srcId="{A294F9D7-8520-4BBE-9E16-E41D4B9366F9}" destId="{0C31B711-23EA-4923-A212-906924124732}" srcOrd="0" destOrd="0" presId="urn:microsoft.com/office/officeart/2005/8/layout/hierarchy1"/>
    <dgm:cxn modelId="{F5ABBD55-C047-4DEE-8479-5C81C18785D3}" type="presParOf" srcId="{0C31B711-23EA-4923-A212-906924124732}" destId="{D9B4C0B2-7959-442C-8FAD-2E762C90634D}" srcOrd="0" destOrd="0" presId="urn:microsoft.com/office/officeart/2005/8/layout/hierarchy1"/>
    <dgm:cxn modelId="{8A1234C1-12B0-4F7E-B8A9-F2297F451449}" type="presParOf" srcId="{D9B4C0B2-7959-442C-8FAD-2E762C90634D}" destId="{55DD2109-FE5A-4E62-8EA7-F267A3D8970B}" srcOrd="0" destOrd="0" presId="urn:microsoft.com/office/officeart/2005/8/layout/hierarchy1"/>
    <dgm:cxn modelId="{02F765B7-9CD8-4F87-AA4C-C21A3CCB5DBA}" type="presParOf" srcId="{55DD2109-FE5A-4E62-8EA7-F267A3D8970B}" destId="{D4E265C5-B717-4643-B0C2-BDD197637F6C}" srcOrd="0" destOrd="0" presId="urn:microsoft.com/office/officeart/2005/8/layout/hierarchy1"/>
    <dgm:cxn modelId="{66701846-C0A4-4338-B8E5-BE2CBCC7C6E1}" type="presParOf" srcId="{55DD2109-FE5A-4E62-8EA7-F267A3D8970B}" destId="{AB35D12D-0BA7-4480-B64A-8BD5D2650910}" srcOrd="1" destOrd="0" presId="urn:microsoft.com/office/officeart/2005/8/layout/hierarchy1"/>
    <dgm:cxn modelId="{B3144D8E-30DA-4C64-8C23-D4F3924D9528}" type="presParOf" srcId="{D9B4C0B2-7959-442C-8FAD-2E762C90634D}" destId="{8AB1BEF2-7215-4FEB-9710-61A188499D3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C16B1-C3C9-4134-B951-CC9831FF583F}">
      <dsp:nvSpPr>
        <dsp:cNvPr id="0" name=""/>
        <dsp:cNvSpPr/>
      </dsp:nvSpPr>
      <dsp:spPr>
        <a:xfrm>
          <a:off x="334403" y="2600"/>
          <a:ext cx="955560" cy="9555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AA8860-989D-425A-BC91-EC19025A6A08}">
      <dsp:nvSpPr>
        <dsp:cNvPr id="0" name=""/>
        <dsp:cNvSpPr/>
      </dsp:nvSpPr>
      <dsp:spPr>
        <a:xfrm>
          <a:off x="535070" y="203268"/>
          <a:ext cx="554225" cy="554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9B1D3B-636E-427B-B124-3CB733E8518F}">
      <dsp:nvSpPr>
        <dsp:cNvPr id="0" name=""/>
        <dsp:cNvSpPr/>
      </dsp:nvSpPr>
      <dsp:spPr>
        <a:xfrm>
          <a:off x="1494726"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Key Components:</a:t>
          </a:r>
          <a:endParaRPr lang="en-US" sz="1800" kern="1200"/>
        </a:p>
      </dsp:txBody>
      <dsp:txXfrm>
        <a:off x="1494726" y="2600"/>
        <a:ext cx="2252392" cy="955560"/>
      </dsp:txXfrm>
    </dsp:sp>
    <dsp:sp modelId="{C08597F5-C2A6-4382-AA4B-7CD20B32CA58}">
      <dsp:nvSpPr>
        <dsp:cNvPr id="0" name=""/>
        <dsp:cNvSpPr/>
      </dsp:nvSpPr>
      <dsp:spPr>
        <a:xfrm>
          <a:off x="4139581" y="2600"/>
          <a:ext cx="955560" cy="9555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C4AF7-9068-451B-A290-7227D9A68514}">
      <dsp:nvSpPr>
        <dsp:cNvPr id="0" name=""/>
        <dsp:cNvSpPr/>
      </dsp:nvSpPr>
      <dsp:spPr>
        <a:xfrm>
          <a:off x="4340248" y="203268"/>
          <a:ext cx="554225" cy="554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21402A-E44C-46DB-BF57-A3DE32CFABA1}">
      <dsp:nvSpPr>
        <dsp:cNvPr id="0" name=""/>
        <dsp:cNvSpPr/>
      </dsp:nvSpPr>
      <dsp:spPr>
        <a:xfrm>
          <a:off x="5299904"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Touchpoints: Moments of interaction between the customer and the organisation.</a:t>
          </a:r>
          <a:endParaRPr lang="en-US" sz="1800" kern="1200"/>
        </a:p>
      </dsp:txBody>
      <dsp:txXfrm>
        <a:off x="5299904" y="2600"/>
        <a:ext cx="2252392" cy="955560"/>
      </dsp:txXfrm>
    </dsp:sp>
    <dsp:sp modelId="{4FF99868-8C9B-4CE7-863F-96C96B10421D}">
      <dsp:nvSpPr>
        <dsp:cNvPr id="0" name=""/>
        <dsp:cNvSpPr/>
      </dsp:nvSpPr>
      <dsp:spPr>
        <a:xfrm>
          <a:off x="334403" y="1697888"/>
          <a:ext cx="955560" cy="9555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3AAD4-4239-464D-86B8-0184AA3FC287}">
      <dsp:nvSpPr>
        <dsp:cNvPr id="0" name=""/>
        <dsp:cNvSpPr/>
      </dsp:nvSpPr>
      <dsp:spPr>
        <a:xfrm>
          <a:off x="535070" y="1898556"/>
          <a:ext cx="554225" cy="554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E357F6-F0BF-4935-972D-F30A36C46EC1}">
      <dsp:nvSpPr>
        <dsp:cNvPr id="0" name=""/>
        <dsp:cNvSpPr/>
      </dsp:nvSpPr>
      <dsp:spPr>
        <a:xfrm>
          <a:off x="1494726"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Customer Sentiments: Emotions and perceptions during different journey stages.</a:t>
          </a:r>
          <a:endParaRPr lang="en-US" sz="1800" kern="1200"/>
        </a:p>
      </dsp:txBody>
      <dsp:txXfrm>
        <a:off x="1494726" y="1697888"/>
        <a:ext cx="2252392" cy="955560"/>
      </dsp:txXfrm>
    </dsp:sp>
    <dsp:sp modelId="{36BE4082-8B70-45D9-AB13-373CFA6D28F7}">
      <dsp:nvSpPr>
        <dsp:cNvPr id="0" name=""/>
        <dsp:cNvSpPr/>
      </dsp:nvSpPr>
      <dsp:spPr>
        <a:xfrm>
          <a:off x="4139581" y="1697888"/>
          <a:ext cx="955560" cy="9555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9C24B-EFDE-4A35-8A49-01021FEAFE67}">
      <dsp:nvSpPr>
        <dsp:cNvPr id="0" name=""/>
        <dsp:cNvSpPr/>
      </dsp:nvSpPr>
      <dsp:spPr>
        <a:xfrm>
          <a:off x="4340248" y="1898556"/>
          <a:ext cx="554225" cy="554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4596D5-A05D-4F4F-8D77-52A9BE33220A}">
      <dsp:nvSpPr>
        <dsp:cNvPr id="0" name=""/>
        <dsp:cNvSpPr/>
      </dsp:nvSpPr>
      <dsp:spPr>
        <a:xfrm>
          <a:off x="5299904"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Pain Points: Specific challenges customers face (e.g., long wait times, lack of personalization).</a:t>
          </a:r>
          <a:endParaRPr lang="en-US" sz="1800" kern="1200"/>
        </a:p>
      </dsp:txBody>
      <dsp:txXfrm>
        <a:off x="5299904" y="1697888"/>
        <a:ext cx="2252392" cy="955560"/>
      </dsp:txXfrm>
    </dsp:sp>
    <dsp:sp modelId="{9E55458F-7201-4A78-B4B6-16BD66CF5F56}">
      <dsp:nvSpPr>
        <dsp:cNvPr id="0" name=""/>
        <dsp:cNvSpPr/>
      </dsp:nvSpPr>
      <dsp:spPr>
        <a:xfrm>
          <a:off x="334403" y="3393176"/>
          <a:ext cx="955560" cy="95556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195A0-E421-48BC-9107-9A3D59B1DDF3}">
      <dsp:nvSpPr>
        <dsp:cNvPr id="0" name=""/>
        <dsp:cNvSpPr/>
      </dsp:nvSpPr>
      <dsp:spPr>
        <a:xfrm>
          <a:off x="535070" y="3593844"/>
          <a:ext cx="554225" cy="5542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656BE1-4B4F-4ACB-BEEA-623672462B3D}">
      <dsp:nvSpPr>
        <dsp:cNvPr id="0" name=""/>
        <dsp:cNvSpPr/>
      </dsp:nvSpPr>
      <dsp:spPr>
        <a:xfrm>
          <a:off x="1494726"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Gains: Positive aspects enhancing customer experience (e.g., loyalty rewards, seamless service).</a:t>
          </a:r>
          <a:endParaRPr lang="en-US" sz="1800" kern="1200"/>
        </a:p>
      </dsp:txBody>
      <dsp:txXfrm>
        <a:off x="1494726" y="3393176"/>
        <a:ext cx="2252392" cy="955560"/>
      </dsp:txXfrm>
    </dsp:sp>
    <dsp:sp modelId="{62540C68-8E1B-4F9F-AC66-33E7FD43E117}">
      <dsp:nvSpPr>
        <dsp:cNvPr id="0" name=""/>
        <dsp:cNvSpPr/>
      </dsp:nvSpPr>
      <dsp:spPr>
        <a:xfrm>
          <a:off x="4139581" y="3393176"/>
          <a:ext cx="955560" cy="9555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E8EB8-CA30-4646-9CA5-2427442DE76F}">
      <dsp:nvSpPr>
        <dsp:cNvPr id="0" name=""/>
        <dsp:cNvSpPr/>
      </dsp:nvSpPr>
      <dsp:spPr>
        <a:xfrm>
          <a:off x="4340248" y="3593844"/>
          <a:ext cx="554225" cy="5542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8183EF-B558-4192-8053-41A0167A8654}">
      <dsp:nvSpPr>
        <dsp:cNvPr id="0" name=""/>
        <dsp:cNvSpPr/>
      </dsp:nvSpPr>
      <dsp:spPr>
        <a:xfrm>
          <a:off x="5299904"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Digital Opportunities: Technology-driven solutions (e.g., AI chatbots, automation, omnichannel strategies).</a:t>
          </a:r>
          <a:endParaRPr lang="en-US" sz="1800" kern="1200" dirty="0"/>
        </a:p>
      </dsp:txBody>
      <dsp:txXfrm>
        <a:off x="5299904" y="3393176"/>
        <a:ext cx="2252392" cy="955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581EB-3BC5-467A-BA2E-677325469C7E}">
      <dsp:nvSpPr>
        <dsp:cNvPr id="0" name=""/>
        <dsp:cNvSpPr/>
      </dsp:nvSpPr>
      <dsp:spPr>
        <a:xfrm>
          <a:off x="856" y="25676"/>
          <a:ext cx="3340650" cy="200439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Lemon &amp; Verhoef (2016) Customer Experience Framework</a:t>
          </a:r>
          <a:r>
            <a:rPr lang="en-GB" sz="1800" kern="1200" dirty="0"/>
            <a:t> – A comprehensive model that focuses on the </a:t>
          </a:r>
          <a:r>
            <a:rPr lang="en-GB" sz="1800" b="1" kern="1200" dirty="0"/>
            <a:t>pre-purchase, purchase, and post-purchase</a:t>
          </a:r>
          <a:r>
            <a:rPr lang="en-GB" sz="1800" kern="1200" dirty="0"/>
            <a:t> stages, emphasizing customer interactions and touchpoints.</a:t>
          </a:r>
          <a:endParaRPr lang="en-US" sz="1800" kern="1200" dirty="0"/>
        </a:p>
      </dsp:txBody>
      <dsp:txXfrm>
        <a:off x="856" y="25676"/>
        <a:ext cx="3340650" cy="2004390"/>
      </dsp:txXfrm>
    </dsp:sp>
    <dsp:sp modelId="{ED9A0021-AED4-4AE0-897E-5C59B479CFC1}">
      <dsp:nvSpPr>
        <dsp:cNvPr id="0" name=""/>
        <dsp:cNvSpPr/>
      </dsp:nvSpPr>
      <dsp:spPr>
        <a:xfrm>
          <a:off x="3675572" y="25676"/>
          <a:ext cx="3340650" cy="200439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Stickdorn et al. (2018) – Service Design Approach</a:t>
          </a:r>
          <a:r>
            <a:rPr lang="en-GB" sz="1800" kern="1200"/>
            <a:t> – Found in </a:t>
          </a:r>
          <a:r>
            <a:rPr lang="en-GB" sz="1800" i="1" kern="1200"/>
            <a:t>This is Service Design Doing</a:t>
          </a:r>
          <a:r>
            <a:rPr lang="en-GB" sz="1800" kern="1200"/>
            <a:t>, it highlights customer touchpoints, emotions, and pain points.</a:t>
          </a:r>
          <a:endParaRPr lang="en-US" sz="1800" kern="1200"/>
        </a:p>
      </dsp:txBody>
      <dsp:txXfrm>
        <a:off x="3675572" y="25676"/>
        <a:ext cx="3340650" cy="2004390"/>
      </dsp:txXfrm>
    </dsp:sp>
    <dsp:sp modelId="{C41FC5FD-376E-4E6E-84A1-42B006E527E0}">
      <dsp:nvSpPr>
        <dsp:cNvPr id="0" name=""/>
        <dsp:cNvSpPr/>
      </dsp:nvSpPr>
      <dsp:spPr>
        <a:xfrm>
          <a:off x="1838214" y="2364132"/>
          <a:ext cx="3340650" cy="2004390"/>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McKinsey’s Consumer Decision Journey (2009)</a:t>
          </a:r>
          <a:r>
            <a:rPr lang="en-GB" sz="1800" kern="1200"/>
            <a:t> – Focuses on how digital interactions influence the modern customer journey.</a:t>
          </a:r>
          <a:endParaRPr lang="en-US" sz="1800" kern="1200"/>
        </a:p>
      </dsp:txBody>
      <dsp:txXfrm>
        <a:off x="1838214" y="2364132"/>
        <a:ext cx="3340650" cy="20043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D8C0E-24C2-4817-A1E5-0552EBA5A166}">
      <dsp:nvSpPr>
        <dsp:cNvPr id="0" name=""/>
        <dsp:cNvSpPr/>
      </dsp:nvSpPr>
      <dsp:spPr>
        <a:xfrm>
          <a:off x="0" y="9637"/>
          <a:ext cx="8716137"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1. Awareness Stage</a:t>
          </a:r>
          <a:endParaRPr lang="en-US" sz="2500" kern="1200"/>
        </a:p>
      </dsp:txBody>
      <dsp:txXfrm>
        <a:off x="29271" y="38908"/>
        <a:ext cx="8657595" cy="541083"/>
      </dsp:txXfrm>
    </dsp:sp>
    <dsp:sp modelId="{C3C9EF91-164C-43EF-8E02-6B8AA05D6CFB}">
      <dsp:nvSpPr>
        <dsp:cNvPr id="0" name=""/>
        <dsp:cNvSpPr/>
      </dsp:nvSpPr>
      <dsp:spPr>
        <a:xfrm>
          <a:off x="0" y="643605"/>
          <a:ext cx="8716137" cy="170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737"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1" kern="1200"/>
            <a:t>Touchpoints</a:t>
          </a:r>
          <a:r>
            <a:rPr lang="en-GB" sz="2000" kern="1200"/>
            <a:t>: Social media ads, Nike website, Influencers</a:t>
          </a:r>
          <a:endParaRPr lang="en-US" sz="2000" kern="1200"/>
        </a:p>
        <a:p>
          <a:pPr marL="228600" lvl="1" indent="-228600" algn="l" defTabSz="889000">
            <a:lnSpc>
              <a:spcPct val="90000"/>
            </a:lnSpc>
            <a:spcBef>
              <a:spcPct val="0"/>
            </a:spcBef>
            <a:spcAft>
              <a:spcPct val="20000"/>
            </a:spcAft>
            <a:buChar char="•"/>
          </a:pPr>
          <a:r>
            <a:rPr lang="en-GB" sz="2000" b="1" kern="1200"/>
            <a:t>Customer Sentiment</a:t>
          </a:r>
          <a:r>
            <a:rPr lang="en-GB" sz="2000" kern="1200"/>
            <a:t>: Curious, interested, excited</a:t>
          </a:r>
          <a:endParaRPr lang="en-US" sz="2000" kern="1200"/>
        </a:p>
        <a:p>
          <a:pPr marL="228600" lvl="1" indent="-228600" algn="l" defTabSz="889000">
            <a:lnSpc>
              <a:spcPct val="90000"/>
            </a:lnSpc>
            <a:spcBef>
              <a:spcPct val="0"/>
            </a:spcBef>
            <a:spcAft>
              <a:spcPct val="20000"/>
            </a:spcAft>
            <a:buChar char="•"/>
          </a:pPr>
          <a:r>
            <a:rPr lang="en-GB" sz="2000" b="1" kern="1200"/>
            <a:t>Pain Points</a:t>
          </a:r>
          <a:r>
            <a:rPr lang="en-GB" sz="2000" kern="1200"/>
            <a:t>: Overwhelming choices, unclear product info</a:t>
          </a:r>
          <a:endParaRPr lang="en-US" sz="2000" kern="1200"/>
        </a:p>
        <a:p>
          <a:pPr marL="228600" lvl="1" indent="-228600" algn="l" defTabSz="889000">
            <a:lnSpc>
              <a:spcPct val="90000"/>
            </a:lnSpc>
            <a:spcBef>
              <a:spcPct val="0"/>
            </a:spcBef>
            <a:spcAft>
              <a:spcPct val="20000"/>
            </a:spcAft>
            <a:buChar char="•"/>
          </a:pPr>
          <a:r>
            <a:rPr lang="en-GB" sz="2000" b="1" kern="1200"/>
            <a:t>Actions</a:t>
          </a:r>
          <a:r>
            <a:rPr lang="en-GB" sz="2000" kern="1200"/>
            <a:t>: Browse website, engage with ads</a:t>
          </a:r>
          <a:endParaRPr lang="en-US" sz="2000" kern="1200"/>
        </a:p>
        <a:p>
          <a:pPr marL="228600" lvl="1" indent="-228600" algn="l" defTabSz="889000">
            <a:lnSpc>
              <a:spcPct val="90000"/>
            </a:lnSpc>
            <a:spcBef>
              <a:spcPct val="0"/>
            </a:spcBef>
            <a:spcAft>
              <a:spcPct val="20000"/>
            </a:spcAft>
            <a:buChar char="•"/>
          </a:pPr>
          <a:r>
            <a:rPr lang="en-GB" sz="2000" b="1" kern="1200"/>
            <a:t>Digital Focus</a:t>
          </a:r>
          <a:r>
            <a:rPr lang="en-GB" sz="2000" kern="1200"/>
            <a:t>: AI-powered recommendations, virtual try-ons</a:t>
          </a:r>
          <a:endParaRPr lang="en-US" sz="2000" kern="1200"/>
        </a:p>
      </dsp:txBody>
      <dsp:txXfrm>
        <a:off x="0" y="643605"/>
        <a:ext cx="8716137" cy="1707750"/>
      </dsp:txXfrm>
    </dsp:sp>
    <dsp:sp modelId="{20D2BFD0-73AB-4707-A7F2-7CA8FFF11030}">
      <dsp:nvSpPr>
        <dsp:cNvPr id="0" name=""/>
        <dsp:cNvSpPr/>
      </dsp:nvSpPr>
      <dsp:spPr>
        <a:xfrm>
          <a:off x="0" y="2351355"/>
          <a:ext cx="8716137"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2. Consideration Stage</a:t>
          </a:r>
          <a:endParaRPr lang="en-US" sz="2500" kern="1200"/>
        </a:p>
      </dsp:txBody>
      <dsp:txXfrm>
        <a:off x="29271" y="2380626"/>
        <a:ext cx="8657595" cy="541083"/>
      </dsp:txXfrm>
    </dsp:sp>
    <dsp:sp modelId="{A272A903-1106-4E2F-AC86-4019E01BC9B0}">
      <dsp:nvSpPr>
        <dsp:cNvPr id="0" name=""/>
        <dsp:cNvSpPr/>
      </dsp:nvSpPr>
      <dsp:spPr>
        <a:xfrm>
          <a:off x="0" y="2950980"/>
          <a:ext cx="8716137" cy="1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737"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1" kern="1200"/>
            <a:t>Touchpoints</a:t>
          </a:r>
          <a:r>
            <a:rPr lang="en-GB" sz="2000" kern="1200"/>
            <a:t>: Nike app, product reviews, email marketing</a:t>
          </a:r>
          <a:endParaRPr lang="en-US" sz="2000" kern="1200"/>
        </a:p>
        <a:p>
          <a:pPr marL="228600" lvl="1" indent="-228600" algn="l" defTabSz="889000">
            <a:lnSpc>
              <a:spcPct val="90000"/>
            </a:lnSpc>
            <a:spcBef>
              <a:spcPct val="0"/>
            </a:spcBef>
            <a:spcAft>
              <a:spcPct val="20000"/>
            </a:spcAft>
            <a:buChar char="•"/>
          </a:pPr>
          <a:r>
            <a:rPr lang="en-GB" sz="2000" b="1" kern="1200" dirty="0"/>
            <a:t>Customer Sentiment</a:t>
          </a:r>
          <a:r>
            <a:rPr lang="en-GB" sz="2000" kern="1200" dirty="0"/>
            <a:t>: Evaluating options, comparing prices</a:t>
          </a:r>
          <a:endParaRPr lang="en-US" sz="2000" kern="1200" dirty="0"/>
        </a:p>
        <a:p>
          <a:pPr marL="228600" lvl="1" indent="-228600" algn="l" defTabSz="889000">
            <a:lnSpc>
              <a:spcPct val="90000"/>
            </a:lnSpc>
            <a:spcBef>
              <a:spcPct val="0"/>
            </a:spcBef>
            <a:spcAft>
              <a:spcPct val="20000"/>
            </a:spcAft>
            <a:buChar char="•"/>
          </a:pPr>
          <a:r>
            <a:rPr lang="en-GB" sz="2000" b="1" kern="1200"/>
            <a:t>Pain Points</a:t>
          </a:r>
          <a:r>
            <a:rPr lang="en-GB" sz="2000" kern="1200"/>
            <a:t>: Uncertainty on fit/size, unclear returns policy</a:t>
          </a:r>
          <a:endParaRPr lang="en-US" sz="2000" kern="1200"/>
        </a:p>
        <a:p>
          <a:pPr marL="228600" lvl="1" indent="-228600" algn="l" defTabSz="889000">
            <a:lnSpc>
              <a:spcPct val="90000"/>
            </a:lnSpc>
            <a:spcBef>
              <a:spcPct val="0"/>
            </a:spcBef>
            <a:spcAft>
              <a:spcPct val="20000"/>
            </a:spcAft>
            <a:buChar char="•"/>
          </a:pPr>
          <a:r>
            <a:rPr lang="en-GB" sz="2000" b="1" kern="1200" dirty="0"/>
            <a:t>Actions</a:t>
          </a:r>
          <a:r>
            <a:rPr lang="en-GB" sz="2000" kern="1200" dirty="0"/>
            <a:t>: Read reviews, explore sizing guides, </a:t>
          </a:r>
          <a:r>
            <a:rPr lang="en-GB" sz="2000" b="1" kern="1200" dirty="0"/>
            <a:t>Digital Focus</a:t>
          </a:r>
          <a:r>
            <a:rPr lang="en-GB" sz="2000" kern="1200" dirty="0"/>
            <a:t>: AI-driven chatbots, enhanced search functionality</a:t>
          </a:r>
          <a:endParaRPr lang="en-US" sz="2000" kern="1200" dirty="0"/>
        </a:p>
      </dsp:txBody>
      <dsp:txXfrm>
        <a:off x="0" y="2950980"/>
        <a:ext cx="8716137" cy="1656000"/>
      </dsp:txXfrm>
    </dsp:sp>
    <dsp:sp modelId="{CC96AED4-24F9-46A5-8BC6-3B3336DD8647}">
      <dsp:nvSpPr>
        <dsp:cNvPr id="0" name=""/>
        <dsp:cNvSpPr/>
      </dsp:nvSpPr>
      <dsp:spPr>
        <a:xfrm>
          <a:off x="0" y="4606980"/>
          <a:ext cx="8716137"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3. Purchase Stage</a:t>
          </a:r>
          <a:endParaRPr lang="en-US" sz="2500" kern="1200"/>
        </a:p>
      </dsp:txBody>
      <dsp:txXfrm>
        <a:off x="29271" y="4636251"/>
        <a:ext cx="8657595" cy="541083"/>
      </dsp:txXfrm>
    </dsp:sp>
    <dsp:sp modelId="{749AD4DC-5E7A-42B8-81F5-E83E819C3E57}">
      <dsp:nvSpPr>
        <dsp:cNvPr id="0" name=""/>
        <dsp:cNvSpPr/>
      </dsp:nvSpPr>
      <dsp:spPr>
        <a:xfrm>
          <a:off x="0" y="5206605"/>
          <a:ext cx="8716137" cy="116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737"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b="1" kern="1200" dirty="0"/>
            <a:t>Touchpoints</a:t>
          </a:r>
          <a:r>
            <a:rPr lang="en-GB" sz="1800" kern="1200" dirty="0"/>
            <a:t>: Nike eCommerce site, in-store</a:t>
          </a:r>
          <a:endParaRPr lang="en-US" sz="1800" kern="1200" dirty="0"/>
        </a:p>
        <a:p>
          <a:pPr marL="171450" lvl="1" indent="-171450" algn="l" defTabSz="800100">
            <a:lnSpc>
              <a:spcPct val="90000"/>
            </a:lnSpc>
            <a:spcBef>
              <a:spcPct val="0"/>
            </a:spcBef>
            <a:spcAft>
              <a:spcPct val="20000"/>
            </a:spcAft>
            <a:buChar char="•"/>
          </a:pPr>
          <a:r>
            <a:rPr lang="en-GB" sz="1800" b="1" kern="1200" dirty="0"/>
            <a:t>Customer Sentiment</a:t>
          </a:r>
          <a:r>
            <a:rPr lang="en-GB" sz="1800" kern="1200" dirty="0"/>
            <a:t>: Confident, excited, cautious</a:t>
          </a:r>
          <a:endParaRPr lang="en-US" sz="1800" kern="1200" dirty="0"/>
        </a:p>
        <a:p>
          <a:pPr marL="171450" lvl="1" indent="-171450" algn="l" defTabSz="800100">
            <a:lnSpc>
              <a:spcPct val="90000"/>
            </a:lnSpc>
            <a:spcBef>
              <a:spcPct val="0"/>
            </a:spcBef>
            <a:spcAft>
              <a:spcPct val="20000"/>
            </a:spcAft>
            <a:buChar char="•"/>
          </a:pPr>
          <a:r>
            <a:rPr lang="en-GB" sz="1800" b="1" kern="1200" dirty="0"/>
            <a:t>Pain Points</a:t>
          </a:r>
          <a:r>
            <a:rPr lang="en-GB" sz="1800" kern="1200" dirty="0"/>
            <a:t>: Complicated checkout, unclear fees, </a:t>
          </a:r>
          <a:r>
            <a:rPr lang="en-GB" sz="1800" b="1" kern="1200" dirty="0"/>
            <a:t>Actions</a:t>
          </a:r>
          <a:r>
            <a:rPr lang="en-GB" sz="1800" kern="1200" dirty="0"/>
            <a:t>: Add to cart, select payment, checkout,  </a:t>
          </a:r>
          <a:r>
            <a:rPr lang="en-GB" sz="1800" b="1" kern="1200" dirty="0"/>
            <a:t>Digital Focus</a:t>
          </a:r>
          <a:r>
            <a:rPr lang="en-GB" sz="1800" kern="1200" dirty="0"/>
            <a:t>: One-click purchase, transparent fees</a:t>
          </a:r>
          <a:endParaRPr lang="en-US" sz="1800" kern="1200" dirty="0"/>
        </a:p>
      </dsp:txBody>
      <dsp:txXfrm>
        <a:off x="0" y="5206605"/>
        <a:ext cx="8716137" cy="11643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24432-60E6-46D1-86A5-E8C2D2469782}">
      <dsp:nvSpPr>
        <dsp:cNvPr id="0" name=""/>
        <dsp:cNvSpPr/>
      </dsp:nvSpPr>
      <dsp:spPr>
        <a:xfrm>
          <a:off x="0" y="332189"/>
          <a:ext cx="6704838" cy="6715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i="0" kern="1200"/>
            <a:t>4. Post-Purchase Stage</a:t>
          </a:r>
          <a:endParaRPr lang="en-US" sz="2800" kern="1200"/>
        </a:p>
      </dsp:txBody>
      <dsp:txXfrm>
        <a:off x="32784" y="364973"/>
        <a:ext cx="6639270" cy="606012"/>
      </dsp:txXfrm>
    </dsp:sp>
    <dsp:sp modelId="{83EA12A7-7823-4A16-B8D7-6EB3275DABBE}">
      <dsp:nvSpPr>
        <dsp:cNvPr id="0" name=""/>
        <dsp:cNvSpPr/>
      </dsp:nvSpPr>
      <dsp:spPr>
        <a:xfrm>
          <a:off x="0" y="1003770"/>
          <a:ext cx="6704838" cy="255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87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b="1" i="0" kern="1200"/>
            <a:t>Touchpoints</a:t>
          </a:r>
          <a:r>
            <a:rPr lang="en-GB" sz="2200" b="0" i="0" kern="1200"/>
            <a:t>: Order confirmation email, app updates, customer service</a:t>
          </a:r>
          <a:endParaRPr lang="en-US" sz="2200" kern="1200" dirty="0"/>
        </a:p>
        <a:p>
          <a:pPr marL="228600" lvl="1" indent="-228600" algn="l" defTabSz="977900">
            <a:lnSpc>
              <a:spcPct val="90000"/>
            </a:lnSpc>
            <a:spcBef>
              <a:spcPct val="0"/>
            </a:spcBef>
            <a:spcAft>
              <a:spcPct val="20000"/>
            </a:spcAft>
            <a:buChar char="•"/>
          </a:pPr>
          <a:r>
            <a:rPr lang="en-GB" sz="2200" b="1" i="0" kern="1200"/>
            <a:t>Customer Sentiment</a:t>
          </a:r>
          <a:r>
            <a:rPr lang="en-GB" sz="2200" b="0" i="0" kern="1200"/>
            <a:t>: Excited, anxious about delivery</a:t>
          </a:r>
          <a:endParaRPr lang="en-US" sz="2200" kern="1200"/>
        </a:p>
        <a:p>
          <a:pPr marL="228600" lvl="1" indent="-228600" algn="l" defTabSz="977900">
            <a:lnSpc>
              <a:spcPct val="90000"/>
            </a:lnSpc>
            <a:spcBef>
              <a:spcPct val="0"/>
            </a:spcBef>
            <a:spcAft>
              <a:spcPct val="20000"/>
            </a:spcAft>
            <a:buChar char="•"/>
          </a:pPr>
          <a:r>
            <a:rPr lang="en-GB" sz="2200" b="1" i="0" kern="1200" dirty="0"/>
            <a:t>Pain Points</a:t>
          </a:r>
          <a:r>
            <a:rPr lang="en-GB" sz="2200" b="0" i="0" kern="1200" dirty="0"/>
            <a:t>: Delivery delays, complex returns process</a:t>
          </a:r>
          <a:endParaRPr lang="en-US" sz="2200" kern="1200" dirty="0"/>
        </a:p>
        <a:p>
          <a:pPr marL="228600" lvl="1" indent="-228600" algn="l" defTabSz="977900">
            <a:lnSpc>
              <a:spcPct val="90000"/>
            </a:lnSpc>
            <a:spcBef>
              <a:spcPct val="0"/>
            </a:spcBef>
            <a:spcAft>
              <a:spcPct val="20000"/>
            </a:spcAft>
            <a:buChar char="•"/>
          </a:pPr>
          <a:r>
            <a:rPr lang="en-GB" sz="2200" b="1" i="0" kern="1200"/>
            <a:t>Actions</a:t>
          </a:r>
          <a:r>
            <a:rPr lang="en-GB" sz="2200" b="0" i="0" kern="1200"/>
            <a:t>: Track order, reach out to customer support</a:t>
          </a:r>
          <a:endParaRPr lang="en-US" sz="2200" kern="1200"/>
        </a:p>
        <a:p>
          <a:pPr marL="228600" lvl="1" indent="-228600" algn="l" defTabSz="977900">
            <a:lnSpc>
              <a:spcPct val="90000"/>
            </a:lnSpc>
            <a:spcBef>
              <a:spcPct val="0"/>
            </a:spcBef>
            <a:spcAft>
              <a:spcPct val="20000"/>
            </a:spcAft>
            <a:buChar char="•"/>
          </a:pPr>
          <a:r>
            <a:rPr lang="en-GB" sz="2200" b="1" i="0" kern="1200"/>
            <a:t>Digital Focus</a:t>
          </a:r>
          <a:r>
            <a:rPr lang="en-GB" sz="2200" b="0" i="0" kern="1200"/>
            <a:t>: Real-time tracking, seamless returns process</a:t>
          </a:r>
          <a:endParaRPr lang="en-US" sz="2200" kern="1200"/>
        </a:p>
      </dsp:txBody>
      <dsp:txXfrm>
        <a:off x="0" y="1003770"/>
        <a:ext cx="6704838" cy="2550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4183E-4E76-4390-8549-E752A4EEB4F0}">
      <dsp:nvSpPr>
        <dsp:cNvPr id="0" name=""/>
        <dsp:cNvSpPr/>
      </dsp:nvSpPr>
      <dsp:spPr>
        <a:xfrm>
          <a:off x="4950" y="58419"/>
          <a:ext cx="1317282" cy="13172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130A04-4989-4935-8095-E3FC80D96EAD}">
      <dsp:nvSpPr>
        <dsp:cNvPr id="0" name=""/>
        <dsp:cNvSpPr/>
      </dsp:nvSpPr>
      <dsp:spPr>
        <a:xfrm>
          <a:off x="4950" y="1550969"/>
          <a:ext cx="3763664" cy="56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None/>
            <a:defRPr b="1"/>
          </a:pPr>
          <a:r>
            <a:rPr lang="en-GB" sz="2000" b="1" kern="1200"/>
            <a:t>Objective:</a:t>
          </a:r>
          <a:r>
            <a:rPr lang="en-GB" sz="2000" kern="1200"/>
            <a:t> Address key challenges identified in Part 1.</a:t>
          </a:r>
          <a:endParaRPr lang="en-US" sz="2000" kern="1200"/>
        </a:p>
      </dsp:txBody>
      <dsp:txXfrm>
        <a:off x="4950" y="1550969"/>
        <a:ext cx="3763664" cy="564549"/>
      </dsp:txXfrm>
    </dsp:sp>
    <dsp:sp modelId="{7E2290E2-848E-4E1C-901D-BFD25A03E87F}">
      <dsp:nvSpPr>
        <dsp:cNvPr id="0" name=""/>
        <dsp:cNvSpPr/>
      </dsp:nvSpPr>
      <dsp:spPr>
        <a:xfrm>
          <a:off x="4950" y="2197038"/>
          <a:ext cx="3763664" cy="1937347"/>
        </a:xfrm>
        <a:prstGeom prst="rect">
          <a:avLst/>
        </a:prstGeom>
        <a:noFill/>
        <a:ln>
          <a:noFill/>
        </a:ln>
        <a:effectLst/>
      </dsp:spPr>
      <dsp:style>
        <a:lnRef idx="0">
          <a:scrgbClr r="0" g="0" b="0"/>
        </a:lnRef>
        <a:fillRef idx="0">
          <a:scrgbClr r="0" g="0" b="0"/>
        </a:fillRef>
        <a:effectRef idx="0">
          <a:scrgbClr r="0" g="0" b="0"/>
        </a:effectRef>
        <a:fontRef idx="minor"/>
      </dsp:style>
    </dsp:sp>
    <dsp:sp modelId="{9C460A8C-0D85-4A4C-901B-5D9CE1852D2A}">
      <dsp:nvSpPr>
        <dsp:cNvPr id="0" name=""/>
        <dsp:cNvSpPr/>
      </dsp:nvSpPr>
      <dsp:spPr>
        <a:xfrm>
          <a:off x="4427256" y="58419"/>
          <a:ext cx="1317282" cy="13172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1DB634-2367-4FAE-B9B4-42DA50B27594}">
      <dsp:nvSpPr>
        <dsp:cNvPr id="0" name=""/>
        <dsp:cNvSpPr/>
      </dsp:nvSpPr>
      <dsp:spPr>
        <a:xfrm>
          <a:off x="4427256" y="1550969"/>
          <a:ext cx="3763664" cy="56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None/>
            <a:defRPr b="1"/>
          </a:pPr>
          <a:r>
            <a:rPr lang="en-GB" sz="2000" b="1" kern="1200"/>
            <a:t>Blueprint for Digital Innovation:</a:t>
          </a:r>
          <a:r>
            <a:rPr lang="en-GB" sz="2000" kern="1200"/>
            <a:t> </a:t>
          </a:r>
          <a:endParaRPr lang="en-US" sz="2000" kern="1200"/>
        </a:p>
      </dsp:txBody>
      <dsp:txXfrm>
        <a:off x="4427256" y="1550969"/>
        <a:ext cx="3763664" cy="564549"/>
      </dsp:txXfrm>
    </dsp:sp>
    <dsp:sp modelId="{326D1E76-659A-4399-8B35-957EF8F15972}">
      <dsp:nvSpPr>
        <dsp:cNvPr id="0" name=""/>
        <dsp:cNvSpPr/>
      </dsp:nvSpPr>
      <dsp:spPr>
        <a:xfrm>
          <a:off x="4427256" y="2197038"/>
          <a:ext cx="3763664" cy="1937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pPr>
          <a:r>
            <a:rPr lang="en-GB" sz="1500" b="1" kern="1200"/>
            <a:t>Step 1:</a:t>
          </a:r>
          <a:r>
            <a:rPr lang="en-GB" sz="1500" kern="1200"/>
            <a:t> Identify the core problem (based on pain points in the customer journey).</a:t>
          </a:r>
          <a:endParaRPr lang="en-US" sz="1500" kern="1200"/>
        </a:p>
        <a:p>
          <a:pPr marL="0" lvl="0" indent="0" algn="l" defTabSz="666750">
            <a:lnSpc>
              <a:spcPct val="90000"/>
            </a:lnSpc>
            <a:spcBef>
              <a:spcPct val="0"/>
            </a:spcBef>
            <a:spcAft>
              <a:spcPct val="35000"/>
            </a:spcAft>
            <a:buNone/>
          </a:pPr>
          <a:r>
            <a:rPr lang="en-GB" sz="1500" b="1" kern="1200"/>
            <a:t>Step 2:</a:t>
          </a:r>
          <a:r>
            <a:rPr lang="en-GB" sz="1500" kern="1200"/>
            <a:t> Develop a digital solution (e.g., AI, automation, mobile integration).</a:t>
          </a:r>
          <a:endParaRPr lang="en-US" sz="1500" kern="1200"/>
        </a:p>
        <a:p>
          <a:pPr marL="0" lvl="0" indent="0" algn="l" defTabSz="666750">
            <a:lnSpc>
              <a:spcPct val="90000"/>
            </a:lnSpc>
            <a:spcBef>
              <a:spcPct val="0"/>
            </a:spcBef>
            <a:spcAft>
              <a:spcPct val="35000"/>
            </a:spcAft>
            <a:buNone/>
          </a:pPr>
          <a:r>
            <a:rPr lang="en-GB" sz="1500" b="1" kern="1200"/>
            <a:t>Step 3:</a:t>
          </a:r>
          <a:r>
            <a:rPr lang="en-GB" sz="1500" kern="1200"/>
            <a:t> Define how the new system will integrate into the business model.</a:t>
          </a:r>
          <a:endParaRPr lang="en-US" sz="1500" kern="1200"/>
        </a:p>
        <a:p>
          <a:pPr marL="0" lvl="0" indent="0" algn="l" defTabSz="666750">
            <a:lnSpc>
              <a:spcPct val="90000"/>
            </a:lnSpc>
            <a:spcBef>
              <a:spcPct val="0"/>
            </a:spcBef>
            <a:spcAft>
              <a:spcPct val="35000"/>
            </a:spcAft>
            <a:buNone/>
          </a:pPr>
          <a:r>
            <a:rPr lang="en-GB" sz="1500" b="1" kern="1200"/>
            <a:t>Step 4:</a:t>
          </a:r>
          <a:r>
            <a:rPr lang="en-GB" sz="1500" kern="1200"/>
            <a:t> Visualize an updated customer journey with improved experience.</a:t>
          </a:r>
          <a:endParaRPr lang="en-US" sz="1500" kern="1200"/>
        </a:p>
      </dsp:txBody>
      <dsp:txXfrm>
        <a:off x="4427256" y="2197038"/>
        <a:ext cx="3763664" cy="19373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E7B5C9-DFFE-4400-8EC5-EB6B08DF1F13}">
      <dsp:nvSpPr>
        <dsp:cNvPr id="0" name=""/>
        <dsp:cNvSpPr/>
      </dsp:nvSpPr>
      <dsp:spPr>
        <a:xfrm>
          <a:off x="0" y="991179"/>
          <a:ext cx="2305088" cy="14637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99BC23-6BFB-4220-8A07-7E32B2FFC307}">
      <dsp:nvSpPr>
        <dsp:cNvPr id="0" name=""/>
        <dsp:cNvSpPr/>
      </dsp:nvSpPr>
      <dsp:spPr>
        <a:xfrm>
          <a:off x="256120" y="1234494"/>
          <a:ext cx="2305088" cy="14637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Create a </a:t>
          </a:r>
          <a:r>
            <a:rPr lang="en-GB" sz="1700" b="1" i="0" kern="1200"/>
            <a:t>before-and-after</a:t>
          </a:r>
          <a:r>
            <a:rPr lang="en-GB" sz="1700" b="0" i="0" kern="1200"/>
            <a:t> comparison of the customer journey.</a:t>
          </a:r>
          <a:endParaRPr lang="en-US" sz="1700" kern="1200"/>
        </a:p>
      </dsp:txBody>
      <dsp:txXfrm>
        <a:off x="298991" y="1277365"/>
        <a:ext cx="2219346" cy="1377989"/>
      </dsp:txXfrm>
    </dsp:sp>
    <dsp:sp modelId="{143869A5-E688-41FD-9724-E65A271C8B4C}">
      <dsp:nvSpPr>
        <dsp:cNvPr id="0" name=""/>
        <dsp:cNvSpPr/>
      </dsp:nvSpPr>
      <dsp:spPr>
        <a:xfrm>
          <a:off x="2817330" y="991179"/>
          <a:ext cx="2305088" cy="14637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ED77B3-277D-4679-8C3B-E6DB8095F507}">
      <dsp:nvSpPr>
        <dsp:cNvPr id="0" name=""/>
        <dsp:cNvSpPr/>
      </dsp:nvSpPr>
      <dsp:spPr>
        <a:xfrm>
          <a:off x="3073451" y="1234494"/>
          <a:ext cx="2305088" cy="14637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Highlight how digital transformation improves pain points and enhances customer experience.</a:t>
          </a:r>
          <a:endParaRPr lang="en-US" sz="1700" kern="1200"/>
        </a:p>
      </dsp:txBody>
      <dsp:txXfrm>
        <a:off x="3116322" y="1277365"/>
        <a:ext cx="2219346" cy="1377989"/>
      </dsp:txXfrm>
    </dsp:sp>
    <dsp:sp modelId="{A7F7A51D-59A5-4F21-BC9C-D2720C30FAFD}">
      <dsp:nvSpPr>
        <dsp:cNvPr id="0" name=""/>
        <dsp:cNvSpPr/>
      </dsp:nvSpPr>
      <dsp:spPr>
        <a:xfrm>
          <a:off x="5634661" y="991179"/>
          <a:ext cx="2305088" cy="14637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E5203C-F33F-4E02-BEFD-27D731023586}">
      <dsp:nvSpPr>
        <dsp:cNvPr id="0" name=""/>
        <dsp:cNvSpPr/>
      </dsp:nvSpPr>
      <dsp:spPr>
        <a:xfrm>
          <a:off x="5890782" y="1234494"/>
          <a:ext cx="2305088" cy="146373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Example: British Airways implementing AI-driven customer support to reduce wait times.</a:t>
          </a:r>
          <a:endParaRPr lang="en-US" sz="1700" kern="1200"/>
        </a:p>
      </dsp:txBody>
      <dsp:txXfrm>
        <a:off x="5933653" y="1277365"/>
        <a:ext cx="2219346" cy="13779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FDC31-C714-4DE1-9E21-044F60BBA12F}">
      <dsp:nvSpPr>
        <dsp:cNvPr id="0" name=""/>
        <dsp:cNvSpPr/>
      </dsp:nvSpPr>
      <dsp:spPr>
        <a:xfrm>
          <a:off x="640" y="540467"/>
          <a:ext cx="2593224" cy="3111869"/>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153" tIns="0" rIns="256153" bIns="330200" numCol="1" spcCol="1270" anchor="t" anchorCtr="0">
          <a:noAutofit/>
        </a:bodyPr>
        <a:lstStyle/>
        <a:p>
          <a:pPr marL="0" lvl="0" indent="0" algn="l" defTabSz="1022350">
            <a:lnSpc>
              <a:spcPct val="90000"/>
            </a:lnSpc>
            <a:spcBef>
              <a:spcPct val="0"/>
            </a:spcBef>
            <a:spcAft>
              <a:spcPct val="35000"/>
            </a:spcAft>
            <a:buNone/>
          </a:pPr>
          <a:r>
            <a:rPr lang="en-GB" sz="2300" kern="1200"/>
            <a:t>Recap of the organisation's innovation approach.</a:t>
          </a:r>
          <a:endParaRPr lang="en-US" sz="2300" kern="1200"/>
        </a:p>
      </dsp:txBody>
      <dsp:txXfrm>
        <a:off x="640" y="1785215"/>
        <a:ext cx="2593224" cy="1867121"/>
      </dsp:txXfrm>
    </dsp:sp>
    <dsp:sp modelId="{289138D4-55A7-4A7E-9788-5895D7AA25D1}">
      <dsp:nvSpPr>
        <dsp:cNvPr id="0" name=""/>
        <dsp:cNvSpPr/>
      </dsp:nvSpPr>
      <dsp:spPr>
        <a:xfrm>
          <a:off x="640" y="540467"/>
          <a:ext cx="2593224" cy="124474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153" tIns="165100" rIns="256153"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640" y="540467"/>
        <a:ext cx="2593224" cy="1244747"/>
      </dsp:txXfrm>
    </dsp:sp>
    <dsp:sp modelId="{62CACE44-C2A1-4CC0-93D9-B8AE8B800245}">
      <dsp:nvSpPr>
        <dsp:cNvPr id="0" name=""/>
        <dsp:cNvSpPr/>
      </dsp:nvSpPr>
      <dsp:spPr>
        <a:xfrm>
          <a:off x="2801323" y="540467"/>
          <a:ext cx="2593224" cy="3111869"/>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153" tIns="0" rIns="256153" bIns="330200" numCol="1" spcCol="1270" anchor="t" anchorCtr="0">
          <a:noAutofit/>
        </a:bodyPr>
        <a:lstStyle/>
        <a:p>
          <a:pPr marL="0" lvl="0" indent="0" algn="l" defTabSz="1022350">
            <a:lnSpc>
              <a:spcPct val="90000"/>
            </a:lnSpc>
            <a:spcBef>
              <a:spcPct val="0"/>
            </a:spcBef>
            <a:spcAft>
              <a:spcPct val="35000"/>
            </a:spcAft>
            <a:buNone/>
          </a:pPr>
          <a:r>
            <a:rPr lang="en-GB" sz="2300" kern="1200"/>
            <a:t>Summary of the proposed digital transformation initiative.</a:t>
          </a:r>
          <a:endParaRPr lang="en-US" sz="2300" kern="1200"/>
        </a:p>
      </dsp:txBody>
      <dsp:txXfrm>
        <a:off x="2801323" y="1785215"/>
        <a:ext cx="2593224" cy="1867121"/>
      </dsp:txXfrm>
    </dsp:sp>
    <dsp:sp modelId="{DA9AD5C8-7D7F-4DCC-9894-9854E1C432F6}">
      <dsp:nvSpPr>
        <dsp:cNvPr id="0" name=""/>
        <dsp:cNvSpPr/>
      </dsp:nvSpPr>
      <dsp:spPr>
        <a:xfrm>
          <a:off x="2801323" y="540467"/>
          <a:ext cx="2593224" cy="124474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153" tIns="165100" rIns="256153"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801323" y="540467"/>
        <a:ext cx="2593224" cy="1244747"/>
      </dsp:txXfrm>
    </dsp:sp>
    <dsp:sp modelId="{7BC31710-88F9-4D9B-B374-CAEBAA9C9787}">
      <dsp:nvSpPr>
        <dsp:cNvPr id="0" name=""/>
        <dsp:cNvSpPr/>
      </dsp:nvSpPr>
      <dsp:spPr>
        <a:xfrm>
          <a:off x="5602005" y="540467"/>
          <a:ext cx="2593224" cy="3111869"/>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153" tIns="0" rIns="256153" bIns="330200" numCol="1" spcCol="1270" anchor="t" anchorCtr="0">
          <a:noAutofit/>
        </a:bodyPr>
        <a:lstStyle/>
        <a:p>
          <a:pPr marL="0" lvl="0" indent="0" algn="l" defTabSz="1022350">
            <a:lnSpc>
              <a:spcPct val="90000"/>
            </a:lnSpc>
            <a:spcBef>
              <a:spcPct val="0"/>
            </a:spcBef>
            <a:spcAft>
              <a:spcPct val="35000"/>
            </a:spcAft>
            <a:buNone/>
          </a:pPr>
          <a:r>
            <a:rPr lang="en-GB" sz="2300" kern="1200"/>
            <a:t>Final thoughts on how innovation contributes to business success.</a:t>
          </a:r>
          <a:endParaRPr lang="en-US" sz="2300" kern="1200"/>
        </a:p>
      </dsp:txBody>
      <dsp:txXfrm>
        <a:off x="5602005" y="1785215"/>
        <a:ext cx="2593224" cy="1867121"/>
      </dsp:txXfrm>
    </dsp:sp>
    <dsp:sp modelId="{7298ED0A-0ACB-4A38-ABE5-ED204CF899ED}">
      <dsp:nvSpPr>
        <dsp:cNvPr id="0" name=""/>
        <dsp:cNvSpPr/>
      </dsp:nvSpPr>
      <dsp:spPr>
        <a:xfrm>
          <a:off x="5602005" y="540467"/>
          <a:ext cx="2593224" cy="124474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153" tIns="165100" rIns="256153"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602005" y="540467"/>
        <a:ext cx="2593224" cy="12447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265C5-B717-4643-B0C2-BDD197637F6C}">
      <dsp:nvSpPr>
        <dsp:cNvPr id="0" name=""/>
        <dsp:cNvSpPr/>
      </dsp:nvSpPr>
      <dsp:spPr>
        <a:xfrm>
          <a:off x="1332629" y="1625"/>
          <a:ext cx="4977550" cy="31607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35D12D-0BA7-4480-B64A-8BD5D2650910}">
      <dsp:nvSpPr>
        <dsp:cNvPr id="0" name=""/>
        <dsp:cNvSpPr/>
      </dsp:nvSpPr>
      <dsp:spPr>
        <a:xfrm>
          <a:off x="1885690" y="527034"/>
          <a:ext cx="4977550" cy="31607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Cite sources such as </a:t>
          </a:r>
          <a:r>
            <a:rPr lang="en-GB" sz="3800" b="1" kern="1200" dirty="0"/>
            <a:t>Annual Reports, Euromonitor, Industry Journals, and Academic Research.</a:t>
          </a:r>
          <a:endParaRPr lang="en-US" sz="3800" kern="1200" dirty="0"/>
        </a:p>
      </dsp:txBody>
      <dsp:txXfrm>
        <a:off x="1978265" y="619609"/>
        <a:ext cx="4792400" cy="297559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63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836" y="0"/>
            <a:ext cx="2945659" cy="498631"/>
          </a:xfrm>
          <a:prstGeom prst="rect">
            <a:avLst/>
          </a:prstGeom>
        </p:spPr>
        <p:txBody>
          <a:bodyPr vert="horz" lIns="91440" tIns="45720" rIns="91440" bIns="45720" rtlCol="0"/>
          <a:lstStyle>
            <a:lvl1pPr algn="r">
              <a:defRPr sz="1200"/>
            </a:lvl1pPr>
          </a:lstStyle>
          <a:p>
            <a:fld id="{7A7215BA-5414-4E29-A878-08177B0A85F2}" type="datetimeFigureOut">
              <a:rPr lang="en-GB" smtClean="0"/>
              <a:t>29/09/2025</a:t>
            </a:fld>
            <a:endParaRPr lang="en-GB"/>
          </a:p>
        </p:txBody>
      </p:sp>
      <p:sp>
        <p:nvSpPr>
          <p:cNvPr id="4" name="Slide Image Placeholder 3"/>
          <p:cNvSpPr>
            <a:spLocks noGrp="1" noRot="1" noChangeAspect="1"/>
          </p:cNvSpPr>
          <p:nvPr>
            <p:ph type="sldImg" idx="2"/>
          </p:nvPr>
        </p:nvSpPr>
        <p:spPr>
          <a:xfrm>
            <a:off x="1166813" y="1239838"/>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6"/>
            <a:ext cx="5438140" cy="3908613"/>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011"/>
            <a:ext cx="2945659" cy="498629"/>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836" y="9428011"/>
            <a:ext cx="2945659" cy="498629"/>
          </a:xfrm>
          <a:prstGeom prst="rect">
            <a:avLst/>
          </a:prstGeom>
        </p:spPr>
        <p:txBody>
          <a:bodyPr vert="horz" lIns="91440" tIns="45720" rIns="91440" bIns="45720" rtlCol="0" anchor="b"/>
          <a:lstStyle>
            <a:lvl1pPr algn="r">
              <a:defRPr sz="1200"/>
            </a:lvl1pPr>
          </a:lstStyle>
          <a:p>
            <a:fld id="{217A5E63-2398-4487-A6CD-7C401387A32D}" type="slidenum">
              <a:rPr lang="en-GB" smtClean="0"/>
              <a:t>‹#›</a:t>
            </a:fld>
            <a:endParaRPr lang="en-GB"/>
          </a:p>
        </p:txBody>
      </p:sp>
    </p:spTree>
    <p:extLst>
      <p:ext uri="{BB962C8B-B14F-4D97-AF65-F5344CB8AC3E}">
        <p14:creationId xmlns:p14="http://schemas.microsoft.com/office/powerpoint/2010/main" val="1031165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today’s session is to discuss the assignment brief and guide you on how to address the assignment questions. Additionally, I’ll be answering your questions. I hope that you have prepared some questions to ask. The session will be recorded.</a:t>
            </a:r>
          </a:p>
        </p:txBody>
      </p:sp>
      <p:sp>
        <p:nvSpPr>
          <p:cNvPr id="4" name="Slide Number Placeholder 3"/>
          <p:cNvSpPr>
            <a:spLocks noGrp="1"/>
          </p:cNvSpPr>
          <p:nvPr>
            <p:ph type="sldNum" sz="quarter" idx="5"/>
          </p:nvPr>
        </p:nvSpPr>
        <p:spPr/>
        <p:txBody>
          <a:bodyPr/>
          <a:lstStyle/>
          <a:p>
            <a:fld id="{217A5E63-2398-4487-A6CD-7C401387A32D}" type="slidenum">
              <a:rPr lang="en-GB" smtClean="0"/>
              <a:t>1</a:t>
            </a:fld>
            <a:endParaRPr lang="en-GB"/>
          </a:p>
        </p:txBody>
      </p:sp>
    </p:spTree>
    <p:extLst>
      <p:ext uri="{BB962C8B-B14F-4D97-AF65-F5344CB8AC3E}">
        <p14:creationId xmlns:p14="http://schemas.microsoft.com/office/powerpoint/2010/main" val="2934219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A5E63-2398-4487-A6CD-7C401387A32D}" type="slidenum">
              <a:rPr lang="en-GB" smtClean="0"/>
              <a:t>3</a:t>
            </a:fld>
            <a:endParaRPr lang="en-GB"/>
          </a:p>
        </p:txBody>
      </p:sp>
    </p:spTree>
    <p:extLst>
      <p:ext uri="{BB962C8B-B14F-4D97-AF65-F5344CB8AC3E}">
        <p14:creationId xmlns:p14="http://schemas.microsoft.com/office/powerpoint/2010/main" val="1925805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Suggested Structure: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Introduction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Briefly introduce the chosen MNC in the automobile sector and its global presence. Specify the two countries you will focus on (e.g., USA and China, UK and Japan).</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Analysis of HRM Strategies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Discuss the organization's key HRM strategies using relevant theories and models from the module. Focus on how these strategies are adapted across the two different countries.</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Cultural and Regulatory Comparison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Apply cultural theories such as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Hofstede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or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Trompenaars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 compare cultural impacts in the two countries and discuss how these cultural and regulatory factors influence the organization’s HRM strategies.</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Conclusion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Summarize how the HRM strategies in both countries align with the company’s global business objectives and contribute to its competitive advantage.</a:t>
            </a:r>
          </a:p>
          <a:p>
            <a:endParaRPr lang="en-GB" dirty="0"/>
          </a:p>
        </p:txBody>
      </p:sp>
      <p:sp>
        <p:nvSpPr>
          <p:cNvPr id="4" name="Slide Number Placeholder 3"/>
          <p:cNvSpPr>
            <a:spLocks noGrp="1"/>
          </p:cNvSpPr>
          <p:nvPr>
            <p:ph type="sldNum" sz="quarter" idx="5"/>
          </p:nvPr>
        </p:nvSpPr>
        <p:spPr/>
        <p:txBody>
          <a:bodyPr/>
          <a:lstStyle/>
          <a:p>
            <a:fld id="{217A5E63-2398-4487-A6CD-7C401387A32D}" type="slidenum">
              <a:rPr lang="en-GB" smtClean="0"/>
              <a:t>7</a:t>
            </a:fld>
            <a:endParaRPr lang="en-GB"/>
          </a:p>
        </p:txBody>
      </p:sp>
    </p:spTree>
    <p:extLst>
      <p:ext uri="{BB962C8B-B14F-4D97-AF65-F5344CB8AC3E}">
        <p14:creationId xmlns:p14="http://schemas.microsoft.com/office/powerpoint/2010/main" val="1194758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17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819912" y="549401"/>
            <a:ext cx="7504175" cy="1367155"/>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a:xfrm>
            <a:off x="3686936" y="1116583"/>
            <a:ext cx="4759959" cy="2202815"/>
          </a:xfrm>
          <a:prstGeom prst="rect">
            <a:avLst/>
          </a:prstGeom>
        </p:spPr>
        <p:txBody>
          <a:bodyPr wrap="square" lIns="0" tIns="0" rIns="0" bIns="0">
            <a:spAutoFit/>
          </a:bodyPr>
          <a:lstStyle>
            <a:lvl1pPr>
              <a:defRPr sz="17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9/29/2025</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hyperlink" Target="https://mcas-proxyweb.mcas.ms/certificate-checker?login=false&amp;originalUrl=https%3A%2F%2Feur01.safelinks.protection.outlook.com.mcas.ms%2F%3Furl%3Dhttps%253A%252F%252Fhbr.org%252F2012%252F05%252Fa-simple-tool-you-need-to-mana%26data%3D05%257C02%257Cm.joureih%2540uwtsd.ac.uk%257C93db6aef6e80438aadee08dd5274cc82%257C4e0f11f9046e45059cb8db2152311e21%257C0%257C0%257C638757384055092234%257CUnknown%257CTWFpbGZsb3d8eyJFbXB0eU1hcGkiOnRydWUsIlYiOiIwLjAuMDAwMCIsIlAiOiJXaW4zMiIsIkFOIjoiTWFpbCIsIldUIjoyfQ%253D%253D%257C0%257C%257C%257C%26sdata%3DIljvEFTK0Yqq0oIwuf3%252B43w5Y176mXHq2adLrVubySY%253D%26reserved%3D0%26McasTsid%3D20893&amp;McasCSRF=109b5e0c6bec67de8a5ff4a3708ff61a2f667ff72baade3c742e95b65a7810bb"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1575815"/>
          </a:xfrm>
          <a:prstGeom prst="rect">
            <a:avLst/>
          </a:prstGeom>
          <a:blipFill>
            <a:blip r:embed="rId3" cstate="print"/>
            <a:stretch>
              <a:fillRect/>
            </a:stretch>
          </a:blipFill>
        </p:spPr>
        <p:txBody>
          <a:bodyPr wrap="square" lIns="0" tIns="0" rIns="0" bIns="0" rtlCol="0"/>
          <a:lstStyle/>
          <a:p>
            <a:endParaRPr/>
          </a:p>
        </p:txBody>
      </p:sp>
      <p:sp>
        <p:nvSpPr>
          <p:cNvPr id="3" name="object 3"/>
          <p:cNvSpPr txBox="1"/>
          <p:nvPr/>
        </p:nvSpPr>
        <p:spPr>
          <a:xfrm>
            <a:off x="603604" y="252730"/>
            <a:ext cx="7625996" cy="1090042"/>
          </a:xfrm>
          <a:prstGeom prst="rect">
            <a:avLst/>
          </a:prstGeom>
        </p:spPr>
        <p:txBody>
          <a:bodyPr vert="horz" wrap="square" lIns="0" tIns="12700" rIns="0" bIns="0" rtlCol="0">
            <a:spAutoFit/>
          </a:bodyPr>
          <a:lstStyle/>
          <a:p>
            <a:pPr marL="12700">
              <a:lnSpc>
                <a:spcPct val="100000"/>
              </a:lnSpc>
              <a:spcBef>
                <a:spcPts val="100"/>
              </a:spcBef>
            </a:pPr>
            <a:r>
              <a:rPr lang="en-GB" sz="3500" dirty="0">
                <a:solidFill>
                  <a:srgbClr val="FFFFFF"/>
                </a:solidFill>
                <a:latin typeface="Calibri"/>
                <a:cs typeface="Calibri"/>
              </a:rPr>
              <a:t>LCLM6002</a:t>
            </a:r>
            <a:r>
              <a:rPr sz="3500" dirty="0">
                <a:solidFill>
                  <a:srgbClr val="FFFFFF"/>
                </a:solidFill>
                <a:latin typeface="Calibri"/>
                <a:cs typeface="Calibri"/>
              </a:rPr>
              <a:t>– </a:t>
            </a:r>
            <a:r>
              <a:rPr sz="3500" spc="-5" dirty="0">
                <a:solidFill>
                  <a:srgbClr val="FFFFFF"/>
                </a:solidFill>
                <a:latin typeface="Calibri"/>
                <a:cs typeface="Calibri"/>
              </a:rPr>
              <a:t>Further</a:t>
            </a:r>
            <a:r>
              <a:rPr sz="3500" spc="-65" dirty="0">
                <a:solidFill>
                  <a:srgbClr val="FFFFFF"/>
                </a:solidFill>
                <a:latin typeface="Calibri"/>
                <a:cs typeface="Calibri"/>
              </a:rPr>
              <a:t> </a:t>
            </a:r>
            <a:r>
              <a:rPr sz="3500" spc="-5" dirty="0">
                <a:solidFill>
                  <a:srgbClr val="FFFFFF"/>
                </a:solidFill>
                <a:latin typeface="Calibri"/>
                <a:cs typeface="Calibri"/>
              </a:rPr>
              <a:t>Guidance</a:t>
            </a:r>
            <a:endParaRPr sz="3500" dirty="0">
              <a:latin typeface="Calibri"/>
              <a:cs typeface="Calibri"/>
            </a:endParaRPr>
          </a:p>
          <a:p>
            <a:pPr marL="12700">
              <a:lnSpc>
                <a:spcPct val="100000"/>
              </a:lnSpc>
            </a:pPr>
            <a:r>
              <a:rPr sz="3500" spc="-25" dirty="0">
                <a:solidFill>
                  <a:srgbClr val="FFFFFF"/>
                </a:solidFill>
                <a:latin typeface="Calibri"/>
                <a:cs typeface="Calibri"/>
              </a:rPr>
              <a:t>for</a:t>
            </a:r>
            <a:r>
              <a:rPr sz="3500" spc="-20" dirty="0">
                <a:solidFill>
                  <a:srgbClr val="FFFFFF"/>
                </a:solidFill>
                <a:latin typeface="Calibri"/>
                <a:cs typeface="Calibri"/>
              </a:rPr>
              <a:t> </a:t>
            </a:r>
            <a:r>
              <a:rPr lang="en-GB" sz="3500" spc="-5" dirty="0">
                <a:solidFill>
                  <a:srgbClr val="FFFFFF"/>
                </a:solidFill>
                <a:latin typeface="Calibri"/>
                <a:cs typeface="Calibri"/>
              </a:rPr>
              <a:t>LEVEL 6 ASSESSMENT </a:t>
            </a:r>
            <a:endParaRPr sz="3500" dirty="0">
              <a:latin typeface="Calibri"/>
              <a:cs typeface="Calibri"/>
            </a:endParaRPr>
          </a:p>
        </p:txBody>
      </p:sp>
      <p:pic>
        <p:nvPicPr>
          <p:cNvPr id="5" name="Picture 4" descr="A book open on a table&#10;&#10;Description automatically generated">
            <a:extLst>
              <a:ext uri="{FF2B5EF4-FFF2-40B4-BE49-F238E27FC236}">
                <a16:creationId xmlns:a16="http://schemas.microsoft.com/office/drawing/2014/main" id="{E4F7C903-A51B-73B5-F58C-D7434DCFBCBC}"/>
              </a:ext>
            </a:extLst>
          </p:cNvPr>
          <p:cNvPicPr>
            <a:picLocks noChangeAspect="1"/>
          </p:cNvPicPr>
          <p:nvPr/>
        </p:nvPicPr>
        <p:blipFill>
          <a:blip r:embed="rId4"/>
          <a:srcRect r="9776" b="-2"/>
          <a:stretch/>
        </p:blipFill>
        <p:spPr>
          <a:xfrm>
            <a:off x="55477" y="1570480"/>
            <a:ext cx="9088523" cy="5262498"/>
          </a:xfrm>
          <a:prstGeom prst="rect">
            <a:avLst/>
          </a:prstGeom>
        </p:spPr>
      </p:pic>
      <p:pic>
        <p:nvPicPr>
          <p:cNvPr id="4" name="Picture 3">
            <a:extLst>
              <a:ext uri="{FF2B5EF4-FFF2-40B4-BE49-F238E27FC236}">
                <a16:creationId xmlns:a16="http://schemas.microsoft.com/office/drawing/2014/main" id="{2EBB831C-7C5F-2CBF-9AE5-D3FF9DE6CCD1}"/>
              </a:ext>
            </a:extLst>
          </p:cNvPr>
          <p:cNvPicPr>
            <a:picLocks noChangeAspect="1"/>
          </p:cNvPicPr>
          <p:nvPr/>
        </p:nvPicPr>
        <p:blipFill>
          <a:blip r:embed="rId5"/>
          <a:stretch>
            <a:fillRect/>
          </a:stretch>
        </p:blipFill>
        <p:spPr>
          <a:xfrm>
            <a:off x="6705600" y="115580"/>
            <a:ext cx="2344069" cy="109004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95664" y="1387992"/>
            <a:ext cx="3603009" cy="414055"/>
          </a:xfrm>
          <a:prstGeom prst="rect">
            <a:avLst/>
          </a:prstGeom>
        </p:spPr>
        <p:txBody>
          <a:bodyPr vert="horz" wrap="square" lIns="0" tIns="10001" rIns="0" bIns="0" rtlCol="0" anchor="t" anchorCtr="0">
            <a:spAutoFit/>
          </a:bodyPr>
          <a:lstStyle/>
          <a:p>
            <a:pPr marL="9525">
              <a:spcBef>
                <a:spcPts val="79"/>
              </a:spcBef>
            </a:pPr>
            <a:r>
              <a:rPr sz="2625" b="1" spc="-4" dirty="0">
                <a:solidFill>
                  <a:srgbClr val="FF0000"/>
                </a:solidFill>
              </a:rPr>
              <a:t>Learning</a:t>
            </a:r>
            <a:r>
              <a:rPr sz="2625" b="1" spc="-41" dirty="0">
                <a:solidFill>
                  <a:srgbClr val="FF0000"/>
                </a:solidFill>
              </a:rPr>
              <a:t> </a:t>
            </a:r>
            <a:r>
              <a:rPr sz="2625" b="1" spc="-8" dirty="0">
                <a:solidFill>
                  <a:srgbClr val="FF0000"/>
                </a:solidFill>
              </a:rPr>
              <a:t>Objectives</a:t>
            </a:r>
            <a:endParaRPr sz="2625" b="1" dirty="0">
              <a:solidFill>
                <a:srgbClr val="FF0000"/>
              </a:solidFill>
            </a:endParaRPr>
          </a:p>
        </p:txBody>
      </p:sp>
      <p:sp>
        <p:nvSpPr>
          <p:cNvPr id="3" name="object 3"/>
          <p:cNvSpPr/>
          <p:nvPr/>
        </p:nvSpPr>
        <p:spPr>
          <a:xfrm>
            <a:off x="1617344" y="857250"/>
            <a:ext cx="5909310" cy="144304"/>
          </a:xfrm>
          <a:custGeom>
            <a:avLst/>
            <a:gdLst/>
            <a:ahLst/>
            <a:cxnLst/>
            <a:rect l="l" t="t" r="r" b="b"/>
            <a:pathLst>
              <a:path w="7879080" h="192405">
                <a:moveTo>
                  <a:pt x="0" y="192024"/>
                </a:moveTo>
                <a:lnTo>
                  <a:pt x="7879080" y="192024"/>
                </a:lnTo>
                <a:lnTo>
                  <a:pt x="7879080" y="0"/>
                </a:lnTo>
                <a:lnTo>
                  <a:pt x="0" y="0"/>
                </a:lnTo>
                <a:lnTo>
                  <a:pt x="0" y="192024"/>
                </a:lnTo>
                <a:close/>
              </a:path>
            </a:pathLst>
          </a:custGeom>
          <a:solidFill>
            <a:srgbClr val="C0504D"/>
          </a:solidFill>
        </p:spPr>
        <p:txBody>
          <a:bodyPr wrap="square" lIns="0" tIns="0" rIns="0" bIns="0" rtlCol="0"/>
          <a:lstStyle/>
          <a:p>
            <a:endParaRPr sz="1013"/>
          </a:p>
        </p:txBody>
      </p:sp>
      <p:sp>
        <p:nvSpPr>
          <p:cNvPr id="5" name="object 5"/>
          <p:cNvSpPr/>
          <p:nvPr/>
        </p:nvSpPr>
        <p:spPr>
          <a:xfrm>
            <a:off x="1917973" y="2140751"/>
            <a:ext cx="782955" cy="782955"/>
          </a:xfrm>
          <a:custGeom>
            <a:avLst/>
            <a:gdLst/>
            <a:ahLst/>
            <a:cxnLst/>
            <a:rect l="l" t="t" r="r" b="b"/>
            <a:pathLst>
              <a:path w="1043939" h="1043939">
                <a:moveTo>
                  <a:pt x="521970" y="0"/>
                </a:moveTo>
                <a:lnTo>
                  <a:pt x="474459" y="2132"/>
                </a:lnTo>
                <a:lnTo>
                  <a:pt x="428144" y="8409"/>
                </a:lnTo>
                <a:lnTo>
                  <a:pt x="383209" y="18644"/>
                </a:lnTo>
                <a:lnTo>
                  <a:pt x="339837" y="32654"/>
                </a:lnTo>
                <a:lnTo>
                  <a:pt x="298213" y="50254"/>
                </a:lnTo>
                <a:lnTo>
                  <a:pt x="258521" y="71261"/>
                </a:lnTo>
                <a:lnTo>
                  <a:pt x="220945" y="95489"/>
                </a:lnTo>
                <a:lnTo>
                  <a:pt x="185670" y="122756"/>
                </a:lnTo>
                <a:lnTo>
                  <a:pt x="152881" y="152876"/>
                </a:lnTo>
                <a:lnTo>
                  <a:pt x="122760" y="185665"/>
                </a:lnTo>
                <a:lnTo>
                  <a:pt x="95493" y="220940"/>
                </a:lnTo>
                <a:lnTo>
                  <a:pt x="71263" y="258515"/>
                </a:lnTo>
                <a:lnTo>
                  <a:pt x="50256" y="298207"/>
                </a:lnTo>
                <a:lnTo>
                  <a:pt x="32655" y="339832"/>
                </a:lnTo>
                <a:lnTo>
                  <a:pt x="18645" y="383204"/>
                </a:lnTo>
                <a:lnTo>
                  <a:pt x="8409" y="428141"/>
                </a:lnTo>
                <a:lnTo>
                  <a:pt x="2133" y="474458"/>
                </a:lnTo>
                <a:lnTo>
                  <a:pt x="0" y="521969"/>
                </a:lnTo>
                <a:lnTo>
                  <a:pt x="2133" y="569481"/>
                </a:lnTo>
                <a:lnTo>
                  <a:pt x="8409" y="615798"/>
                </a:lnTo>
                <a:lnTo>
                  <a:pt x="18645" y="660735"/>
                </a:lnTo>
                <a:lnTo>
                  <a:pt x="32655" y="704107"/>
                </a:lnTo>
                <a:lnTo>
                  <a:pt x="50256" y="745732"/>
                </a:lnTo>
                <a:lnTo>
                  <a:pt x="71263" y="785424"/>
                </a:lnTo>
                <a:lnTo>
                  <a:pt x="95493" y="822999"/>
                </a:lnTo>
                <a:lnTo>
                  <a:pt x="122760" y="858274"/>
                </a:lnTo>
                <a:lnTo>
                  <a:pt x="152881" y="891063"/>
                </a:lnTo>
                <a:lnTo>
                  <a:pt x="185670" y="921183"/>
                </a:lnTo>
                <a:lnTo>
                  <a:pt x="220945" y="948450"/>
                </a:lnTo>
                <a:lnTo>
                  <a:pt x="258521" y="972678"/>
                </a:lnTo>
                <a:lnTo>
                  <a:pt x="298213" y="993685"/>
                </a:lnTo>
                <a:lnTo>
                  <a:pt x="339837" y="1011285"/>
                </a:lnTo>
                <a:lnTo>
                  <a:pt x="383209" y="1025295"/>
                </a:lnTo>
                <a:lnTo>
                  <a:pt x="428144" y="1035530"/>
                </a:lnTo>
                <a:lnTo>
                  <a:pt x="474459" y="1041807"/>
                </a:lnTo>
                <a:lnTo>
                  <a:pt x="521970" y="1043939"/>
                </a:lnTo>
                <a:lnTo>
                  <a:pt x="569481" y="1041807"/>
                </a:lnTo>
                <a:lnTo>
                  <a:pt x="615798" y="1035530"/>
                </a:lnTo>
                <a:lnTo>
                  <a:pt x="660735" y="1025295"/>
                </a:lnTo>
                <a:lnTo>
                  <a:pt x="704107" y="1011285"/>
                </a:lnTo>
                <a:lnTo>
                  <a:pt x="745732" y="993685"/>
                </a:lnTo>
                <a:lnTo>
                  <a:pt x="785424" y="972678"/>
                </a:lnTo>
                <a:lnTo>
                  <a:pt x="822999" y="948450"/>
                </a:lnTo>
                <a:lnTo>
                  <a:pt x="858274" y="921183"/>
                </a:lnTo>
                <a:lnTo>
                  <a:pt x="891063" y="891063"/>
                </a:lnTo>
                <a:lnTo>
                  <a:pt x="921183" y="858274"/>
                </a:lnTo>
                <a:lnTo>
                  <a:pt x="948450" y="822999"/>
                </a:lnTo>
                <a:lnTo>
                  <a:pt x="972678" y="785424"/>
                </a:lnTo>
                <a:lnTo>
                  <a:pt x="993685" y="745732"/>
                </a:lnTo>
                <a:lnTo>
                  <a:pt x="1011285" y="704107"/>
                </a:lnTo>
                <a:lnTo>
                  <a:pt x="1025295" y="660735"/>
                </a:lnTo>
                <a:lnTo>
                  <a:pt x="1035530" y="615798"/>
                </a:lnTo>
                <a:lnTo>
                  <a:pt x="1041807" y="569481"/>
                </a:lnTo>
                <a:lnTo>
                  <a:pt x="1043940" y="521969"/>
                </a:lnTo>
                <a:lnTo>
                  <a:pt x="1041807" y="474458"/>
                </a:lnTo>
                <a:lnTo>
                  <a:pt x="1035530" y="428141"/>
                </a:lnTo>
                <a:lnTo>
                  <a:pt x="1025295" y="383204"/>
                </a:lnTo>
                <a:lnTo>
                  <a:pt x="1011285" y="339832"/>
                </a:lnTo>
                <a:lnTo>
                  <a:pt x="993685" y="298207"/>
                </a:lnTo>
                <a:lnTo>
                  <a:pt x="972678" y="258515"/>
                </a:lnTo>
                <a:lnTo>
                  <a:pt x="948450" y="220940"/>
                </a:lnTo>
                <a:lnTo>
                  <a:pt x="921183" y="185665"/>
                </a:lnTo>
                <a:lnTo>
                  <a:pt x="891063" y="152876"/>
                </a:lnTo>
                <a:lnTo>
                  <a:pt x="858274" y="122756"/>
                </a:lnTo>
                <a:lnTo>
                  <a:pt x="822999" y="95489"/>
                </a:lnTo>
                <a:lnTo>
                  <a:pt x="785424" y="71261"/>
                </a:lnTo>
                <a:lnTo>
                  <a:pt x="745732" y="50254"/>
                </a:lnTo>
                <a:lnTo>
                  <a:pt x="704107" y="32654"/>
                </a:lnTo>
                <a:lnTo>
                  <a:pt x="660735" y="18644"/>
                </a:lnTo>
                <a:lnTo>
                  <a:pt x="615798" y="8409"/>
                </a:lnTo>
                <a:lnTo>
                  <a:pt x="569481" y="2132"/>
                </a:lnTo>
                <a:lnTo>
                  <a:pt x="521970" y="0"/>
                </a:lnTo>
                <a:close/>
              </a:path>
            </a:pathLst>
          </a:custGeom>
          <a:solidFill>
            <a:srgbClr val="1F487C"/>
          </a:solidFill>
        </p:spPr>
        <p:txBody>
          <a:bodyPr wrap="square" lIns="0" tIns="0" rIns="0" bIns="0" rtlCol="0"/>
          <a:lstStyle/>
          <a:p>
            <a:endParaRPr sz="1013"/>
          </a:p>
        </p:txBody>
      </p:sp>
      <p:sp>
        <p:nvSpPr>
          <p:cNvPr id="6" name="object 6"/>
          <p:cNvSpPr/>
          <p:nvPr/>
        </p:nvSpPr>
        <p:spPr>
          <a:xfrm>
            <a:off x="2158635" y="2380137"/>
            <a:ext cx="264795" cy="264795"/>
          </a:xfrm>
          <a:custGeom>
            <a:avLst/>
            <a:gdLst/>
            <a:ahLst/>
            <a:cxnLst/>
            <a:rect l="l" t="t" r="r" b="b"/>
            <a:pathLst>
              <a:path w="353060" h="353060">
                <a:moveTo>
                  <a:pt x="239704" y="0"/>
                </a:moveTo>
                <a:lnTo>
                  <a:pt x="199723" y="7860"/>
                </a:lnTo>
                <a:lnTo>
                  <a:pt x="171148" y="45176"/>
                </a:lnTo>
                <a:lnTo>
                  <a:pt x="169540" y="77045"/>
                </a:lnTo>
                <a:lnTo>
                  <a:pt x="77063" y="77045"/>
                </a:lnTo>
                <a:lnTo>
                  <a:pt x="77063" y="169525"/>
                </a:lnTo>
                <a:lnTo>
                  <a:pt x="61651" y="169525"/>
                </a:lnTo>
                <a:lnTo>
                  <a:pt x="52983" y="169684"/>
                </a:lnTo>
                <a:lnTo>
                  <a:pt x="12443" y="193369"/>
                </a:lnTo>
                <a:lnTo>
                  <a:pt x="0" y="222670"/>
                </a:lnTo>
                <a:lnTo>
                  <a:pt x="82" y="235514"/>
                </a:lnTo>
                <a:lnTo>
                  <a:pt x="23843" y="280387"/>
                </a:lnTo>
                <a:lnTo>
                  <a:pt x="77063" y="292831"/>
                </a:lnTo>
                <a:lnTo>
                  <a:pt x="77063" y="352822"/>
                </a:lnTo>
                <a:lnTo>
                  <a:pt x="107889" y="321998"/>
                </a:lnTo>
                <a:lnTo>
                  <a:pt x="107889" y="262169"/>
                </a:lnTo>
                <a:lnTo>
                  <a:pt x="57479" y="262169"/>
                </a:lnTo>
                <a:lnTo>
                  <a:pt x="53466" y="261362"/>
                </a:lnTo>
                <a:lnTo>
                  <a:pt x="30825" y="231178"/>
                </a:lnTo>
                <a:lnTo>
                  <a:pt x="30666" y="227006"/>
                </a:lnTo>
                <a:lnTo>
                  <a:pt x="57320" y="200351"/>
                </a:lnTo>
                <a:lnTo>
                  <a:pt x="107889" y="200351"/>
                </a:lnTo>
                <a:lnTo>
                  <a:pt x="107889" y="107872"/>
                </a:lnTo>
                <a:lnTo>
                  <a:pt x="200365" y="107872"/>
                </a:lnTo>
                <a:lnTo>
                  <a:pt x="200365" y="61632"/>
                </a:lnTo>
                <a:lnTo>
                  <a:pt x="200239" y="57296"/>
                </a:lnTo>
                <a:lnTo>
                  <a:pt x="201013" y="53442"/>
                </a:lnTo>
                <a:lnTo>
                  <a:pt x="226860" y="30805"/>
                </a:lnTo>
                <a:lnTo>
                  <a:pt x="231191" y="30805"/>
                </a:lnTo>
                <a:lnTo>
                  <a:pt x="235368" y="30646"/>
                </a:lnTo>
                <a:lnTo>
                  <a:pt x="285176" y="30646"/>
                </a:lnTo>
                <a:lnTo>
                  <a:pt x="284976" y="30163"/>
                </a:lnTo>
                <a:lnTo>
                  <a:pt x="280563" y="23664"/>
                </a:lnTo>
                <a:lnTo>
                  <a:pt x="269004" y="12433"/>
                </a:lnTo>
                <a:lnTo>
                  <a:pt x="262422" y="8014"/>
                </a:lnTo>
                <a:lnTo>
                  <a:pt x="247647" y="1592"/>
                </a:lnTo>
                <a:lnTo>
                  <a:pt x="239704" y="0"/>
                </a:lnTo>
                <a:close/>
              </a:path>
              <a:path w="353060" h="353060">
                <a:moveTo>
                  <a:pt x="107889" y="262004"/>
                </a:moveTo>
                <a:lnTo>
                  <a:pt x="61651" y="262004"/>
                </a:lnTo>
                <a:lnTo>
                  <a:pt x="57479" y="262169"/>
                </a:lnTo>
                <a:lnTo>
                  <a:pt x="107889" y="262169"/>
                </a:lnTo>
                <a:lnTo>
                  <a:pt x="107889" y="262004"/>
                </a:lnTo>
                <a:close/>
              </a:path>
              <a:path w="353060" h="353060">
                <a:moveTo>
                  <a:pt x="285176" y="30646"/>
                </a:moveTo>
                <a:lnTo>
                  <a:pt x="235368" y="30646"/>
                </a:lnTo>
                <a:lnTo>
                  <a:pt x="239380" y="31448"/>
                </a:lnTo>
                <a:lnTo>
                  <a:pt x="247087" y="34982"/>
                </a:lnTo>
                <a:lnTo>
                  <a:pt x="262017" y="107872"/>
                </a:lnTo>
                <a:lnTo>
                  <a:pt x="322023" y="107872"/>
                </a:lnTo>
                <a:lnTo>
                  <a:pt x="352851" y="77045"/>
                </a:lnTo>
                <a:lnTo>
                  <a:pt x="292842" y="77045"/>
                </a:lnTo>
                <a:lnTo>
                  <a:pt x="292762" y="57296"/>
                </a:lnTo>
                <a:lnTo>
                  <a:pt x="292683" y="52965"/>
                </a:lnTo>
                <a:lnTo>
                  <a:pt x="291080" y="44934"/>
                </a:lnTo>
                <a:lnTo>
                  <a:pt x="285176" y="30646"/>
                </a:lnTo>
                <a:close/>
              </a:path>
            </a:pathLst>
          </a:custGeom>
          <a:solidFill>
            <a:srgbClr val="FFFFFF"/>
          </a:solidFill>
        </p:spPr>
        <p:txBody>
          <a:bodyPr wrap="square" lIns="0" tIns="0" rIns="0" bIns="0" rtlCol="0"/>
          <a:lstStyle/>
          <a:p>
            <a:endParaRPr sz="1013"/>
          </a:p>
        </p:txBody>
      </p:sp>
      <p:sp>
        <p:nvSpPr>
          <p:cNvPr id="7" name="object 7"/>
          <p:cNvSpPr txBox="1"/>
          <p:nvPr/>
        </p:nvSpPr>
        <p:spPr>
          <a:xfrm>
            <a:off x="1673656" y="3145633"/>
            <a:ext cx="1356147" cy="468237"/>
          </a:xfrm>
          <a:prstGeom prst="rect">
            <a:avLst/>
          </a:prstGeom>
        </p:spPr>
        <p:txBody>
          <a:bodyPr vert="horz" wrap="square" lIns="0" tIns="31909" rIns="0" bIns="0" rtlCol="0">
            <a:spAutoFit/>
          </a:bodyPr>
          <a:lstStyle/>
          <a:p>
            <a:pPr marL="9525" marR="3810" indent="471964">
              <a:lnSpc>
                <a:spcPts val="1658"/>
              </a:lnSpc>
              <a:spcBef>
                <a:spcPts val="251"/>
              </a:spcBef>
            </a:pPr>
            <a:r>
              <a:rPr sz="1500" b="1" spc="-4" dirty="0">
                <a:solidFill>
                  <a:srgbClr val="1F487C"/>
                </a:solidFill>
                <a:latin typeface="Calibri"/>
                <a:cs typeface="Calibri"/>
              </a:rPr>
              <a:t>THE  </a:t>
            </a:r>
            <a:r>
              <a:rPr sz="1500" b="1" dirty="0">
                <a:solidFill>
                  <a:srgbClr val="1F487C"/>
                </a:solidFill>
                <a:latin typeface="Calibri"/>
                <a:cs typeface="Calibri"/>
              </a:rPr>
              <a:t>R</a:t>
            </a:r>
            <a:r>
              <a:rPr sz="1500" b="1" spc="-23" dirty="0">
                <a:solidFill>
                  <a:srgbClr val="1F487C"/>
                </a:solidFill>
                <a:latin typeface="Calibri"/>
                <a:cs typeface="Calibri"/>
              </a:rPr>
              <a:t>E</a:t>
            </a:r>
            <a:r>
              <a:rPr sz="1500" b="1" dirty="0">
                <a:solidFill>
                  <a:srgbClr val="1F487C"/>
                </a:solidFill>
                <a:latin typeface="Calibri"/>
                <a:cs typeface="Calibri"/>
              </a:rPr>
              <a:t>QUIR</a:t>
            </a:r>
            <a:r>
              <a:rPr sz="1500" b="1" spc="4" dirty="0">
                <a:solidFill>
                  <a:srgbClr val="1F487C"/>
                </a:solidFill>
                <a:latin typeface="Calibri"/>
                <a:cs typeface="Calibri"/>
              </a:rPr>
              <a:t>E</a:t>
            </a:r>
            <a:r>
              <a:rPr sz="1500" b="1" dirty="0">
                <a:solidFill>
                  <a:srgbClr val="1F487C"/>
                </a:solidFill>
                <a:latin typeface="Calibri"/>
                <a:cs typeface="Calibri"/>
              </a:rPr>
              <a:t>M</a:t>
            </a:r>
            <a:r>
              <a:rPr sz="1500" b="1" spc="4" dirty="0">
                <a:solidFill>
                  <a:srgbClr val="1F487C"/>
                </a:solidFill>
                <a:latin typeface="Calibri"/>
                <a:cs typeface="Calibri"/>
              </a:rPr>
              <a:t>E</a:t>
            </a:r>
            <a:r>
              <a:rPr sz="1500" b="1" dirty="0">
                <a:solidFill>
                  <a:srgbClr val="1F487C"/>
                </a:solidFill>
                <a:latin typeface="Calibri"/>
                <a:cs typeface="Calibri"/>
              </a:rPr>
              <a:t>N</a:t>
            </a:r>
            <a:r>
              <a:rPr sz="1500" b="1" spc="-8" dirty="0">
                <a:solidFill>
                  <a:srgbClr val="1F487C"/>
                </a:solidFill>
                <a:latin typeface="Calibri"/>
                <a:cs typeface="Calibri"/>
              </a:rPr>
              <a:t>T</a:t>
            </a:r>
            <a:r>
              <a:rPr sz="1500" b="1" dirty="0">
                <a:solidFill>
                  <a:srgbClr val="1F487C"/>
                </a:solidFill>
                <a:latin typeface="Calibri"/>
                <a:cs typeface="Calibri"/>
              </a:rPr>
              <a:t>S</a:t>
            </a:r>
            <a:endParaRPr sz="1500" b="1" dirty="0">
              <a:latin typeface="Calibri"/>
              <a:cs typeface="Calibri"/>
            </a:endParaRPr>
          </a:p>
        </p:txBody>
      </p:sp>
      <p:sp>
        <p:nvSpPr>
          <p:cNvPr id="8" name="object 8"/>
          <p:cNvSpPr/>
          <p:nvPr/>
        </p:nvSpPr>
        <p:spPr>
          <a:xfrm>
            <a:off x="3424429" y="2161413"/>
            <a:ext cx="782955" cy="782955"/>
          </a:xfrm>
          <a:custGeom>
            <a:avLst/>
            <a:gdLst/>
            <a:ahLst/>
            <a:cxnLst/>
            <a:rect l="l" t="t" r="r" b="b"/>
            <a:pathLst>
              <a:path w="1043939" h="1043939">
                <a:moveTo>
                  <a:pt x="521969" y="0"/>
                </a:moveTo>
                <a:lnTo>
                  <a:pt x="474458" y="2132"/>
                </a:lnTo>
                <a:lnTo>
                  <a:pt x="428141" y="8409"/>
                </a:lnTo>
                <a:lnTo>
                  <a:pt x="383204" y="18644"/>
                </a:lnTo>
                <a:lnTo>
                  <a:pt x="339832" y="32654"/>
                </a:lnTo>
                <a:lnTo>
                  <a:pt x="298207" y="50254"/>
                </a:lnTo>
                <a:lnTo>
                  <a:pt x="258515" y="71261"/>
                </a:lnTo>
                <a:lnTo>
                  <a:pt x="220940" y="95489"/>
                </a:lnTo>
                <a:lnTo>
                  <a:pt x="185665" y="122756"/>
                </a:lnTo>
                <a:lnTo>
                  <a:pt x="152876" y="152876"/>
                </a:lnTo>
                <a:lnTo>
                  <a:pt x="122756" y="185665"/>
                </a:lnTo>
                <a:lnTo>
                  <a:pt x="95489" y="220940"/>
                </a:lnTo>
                <a:lnTo>
                  <a:pt x="71261" y="258515"/>
                </a:lnTo>
                <a:lnTo>
                  <a:pt x="50254" y="298207"/>
                </a:lnTo>
                <a:lnTo>
                  <a:pt x="32654" y="339832"/>
                </a:lnTo>
                <a:lnTo>
                  <a:pt x="18644" y="383204"/>
                </a:lnTo>
                <a:lnTo>
                  <a:pt x="8409" y="428141"/>
                </a:lnTo>
                <a:lnTo>
                  <a:pt x="2132" y="474458"/>
                </a:lnTo>
                <a:lnTo>
                  <a:pt x="0" y="521969"/>
                </a:lnTo>
                <a:lnTo>
                  <a:pt x="2132" y="569481"/>
                </a:lnTo>
                <a:lnTo>
                  <a:pt x="8409" y="615798"/>
                </a:lnTo>
                <a:lnTo>
                  <a:pt x="18644" y="660735"/>
                </a:lnTo>
                <a:lnTo>
                  <a:pt x="32654" y="704107"/>
                </a:lnTo>
                <a:lnTo>
                  <a:pt x="50254" y="745732"/>
                </a:lnTo>
                <a:lnTo>
                  <a:pt x="71261" y="785424"/>
                </a:lnTo>
                <a:lnTo>
                  <a:pt x="95489" y="822999"/>
                </a:lnTo>
                <a:lnTo>
                  <a:pt x="122756" y="858274"/>
                </a:lnTo>
                <a:lnTo>
                  <a:pt x="152876" y="891063"/>
                </a:lnTo>
                <a:lnTo>
                  <a:pt x="185665" y="921183"/>
                </a:lnTo>
                <a:lnTo>
                  <a:pt x="220940" y="948450"/>
                </a:lnTo>
                <a:lnTo>
                  <a:pt x="258515" y="972678"/>
                </a:lnTo>
                <a:lnTo>
                  <a:pt x="298207" y="993685"/>
                </a:lnTo>
                <a:lnTo>
                  <a:pt x="339832" y="1011285"/>
                </a:lnTo>
                <a:lnTo>
                  <a:pt x="383204" y="1025295"/>
                </a:lnTo>
                <a:lnTo>
                  <a:pt x="428141" y="1035530"/>
                </a:lnTo>
                <a:lnTo>
                  <a:pt x="474458" y="1041807"/>
                </a:lnTo>
                <a:lnTo>
                  <a:pt x="521969" y="1043939"/>
                </a:lnTo>
                <a:lnTo>
                  <a:pt x="569481" y="1041807"/>
                </a:lnTo>
                <a:lnTo>
                  <a:pt x="615798" y="1035530"/>
                </a:lnTo>
                <a:lnTo>
                  <a:pt x="660735" y="1025295"/>
                </a:lnTo>
                <a:lnTo>
                  <a:pt x="704107" y="1011285"/>
                </a:lnTo>
                <a:lnTo>
                  <a:pt x="745732" y="993685"/>
                </a:lnTo>
                <a:lnTo>
                  <a:pt x="785424" y="972678"/>
                </a:lnTo>
                <a:lnTo>
                  <a:pt x="822999" y="948450"/>
                </a:lnTo>
                <a:lnTo>
                  <a:pt x="858274" y="921183"/>
                </a:lnTo>
                <a:lnTo>
                  <a:pt x="891063" y="891063"/>
                </a:lnTo>
                <a:lnTo>
                  <a:pt x="921183" y="858274"/>
                </a:lnTo>
                <a:lnTo>
                  <a:pt x="948450" y="822999"/>
                </a:lnTo>
                <a:lnTo>
                  <a:pt x="972678" y="785424"/>
                </a:lnTo>
                <a:lnTo>
                  <a:pt x="993685" y="745732"/>
                </a:lnTo>
                <a:lnTo>
                  <a:pt x="1011285" y="704107"/>
                </a:lnTo>
                <a:lnTo>
                  <a:pt x="1025295" y="660735"/>
                </a:lnTo>
                <a:lnTo>
                  <a:pt x="1035530" y="615798"/>
                </a:lnTo>
                <a:lnTo>
                  <a:pt x="1041807" y="569481"/>
                </a:lnTo>
                <a:lnTo>
                  <a:pt x="1043940" y="521969"/>
                </a:lnTo>
                <a:lnTo>
                  <a:pt x="1041807" y="474458"/>
                </a:lnTo>
                <a:lnTo>
                  <a:pt x="1035530" y="428141"/>
                </a:lnTo>
                <a:lnTo>
                  <a:pt x="1025295" y="383204"/>
                </a:lnTo>
                <a:lnTo>
                  <a:pt x="1011285" y="339832"/>
                </a:lnTo>
                <a:lnTo>
                  <a:pt x="993685" y="298207"/>
                </a:lnTo>
                <a:lnTo>
                  <a:pt x="972678" y="258515"/>
                </a:lnTo>
                <a:lnTo>
                  <a:pt x="948450" y="220940"/>
                </a:lnTo>
                <a:lnTo>
                  <a:pt x="921183" y="185665"/>
                </a:lnTo>
                <a:lnTo>
                  <a:pt x="891063" y="152876"/>
                </a:lnTo>
                <a:lnTo>
                  <a:pt x="858274" y="122756"/>
                </a:lnTo>
                <a:lnTo>
                  <a:pt x="822999" y="95489"/>
                </a:lnTo>
                <a:lnTo>
                  <a:pt x="785424" y="71261"/>
                </a:lnTo>
                <a:lnTo>
                  <a:pt x="745732" y="50254"/>
                </a:lnTo>
                <a:lnTo>
                  <a:pt x="704107" y="32654"/>
                </a:lnTo>
                <a:lnTo>
                  <a:pt x="660735" y="18644"/>
                </a:lnTo>
                <a:lnTo>
                  <a:pt x="615798" y="8409"/>
                </a:lnTo>
                <a:lnTo>
                  <a:pt x="569481" y="2132"/>
                </a:lnTo>
                <a:lnTo>
                  <a:pt x="521969" y="0"/>
                </a:lnTo>
                <a:close/>
              </a:path>
            </a:pathLst>
          </a:custGeom>
          <a:solidFill>
            <a:srgbClr val="1F487C"/>
          </a:solidFill>
        </p:spPr>
        <p:txBody>
          <a:bodyPr wrap="square" lIns="0" tIns="0" rIns="0" bIns="0" rtlCol="0"/>
          <a:lstStyle/>
          <a:p>
            <a:endParaRPr sz="1013"/>
          </a:p>
        </p:txBody>
      </p:sp>
      <p:sp>
        <p:nvSpPr>
          <p:cNvPr id="9" name="object 9"/>
          <p:cNvSpPr/>
          <p:nvPr/>
        </p:nvSpPr>
        <p:spPr>
          <a:xfrm>
            <a:off x="3699381" y="2391696"/>
            <a:ext cx="219075" cy="254318"/>
          </a:xfrm>
          <a:custGeom>
            <a:avLst/>
            <a:gdLst/>
            <a:ahLst/>
            <a:cxnLst/>
            <a:rect l="l" t="t" r="r" b="b"/>
            <a:pathLst>
              <a:path w="292100" h="339089">
                <a:moveTo>
                  <a:pt x="153110" y="184938"/>
                </a:moveTo>
                <a:lnTo>
                  <a:pt x="116145" y="194587"/>
                </a:lnTo>
                <a:lnTo>
                  <a:pt x="85350" y="225384"/>
                </a:lnTo>
                <a:lnTo>
                  <a:pt x="76046" y="262004"/>
                </a:lnTo>
                <a:lnTo>
                  <a:pt x="76046" y="268427"/>
                </a:lnTo>
                <a:lnTo>
                  <a:pt x="74844" y="274448"/>
                </a:lnTo>
                <a:lnTo>
                  <a:pt x="42251" y="307042"/>
                </a:lnTo>
                <a:lnTo>
                  <a:pt x="36230" y="308244"/>
                </a:lnTo>
                <a:lnTo>
                  <a:pt x="25636" y="308244"/>
                </a:lnTo>
                <a:lnTo>
                  <a:pt x="22024" y="309770"/>
                </a:lnTo>
                <a:lnTo>
                  <a:pt x="15921" y="315874"/>
                </a:lnTo>
                <a:lnTo>
                  <a:pt x="14395" y="319486"/>
                </a:lnTo>
                <a:lnTo>
                  <a:pt x="14395" y="327834"/>
                </a:lnTo>
                <a:lnTo>
                  <a:pt x="15921" y="331446"/>
                </a:lnTo>
                <a:lnTo>
                  <a:pt x="22024" y="337545"/>
                </a:lnTo>
                <a:lnTo>
                  <a:pt x="25636" y="339071"/>
                </a:lnTo>
                <a:lnTo>
                  <a:pt x="29808" y="339071"/>
                </a:lnTo>
                <a:lnTo>
                  <a:pt x="31300" y="338999"/>
                </a:lnTo>
                <a:lnTo>
                  <a:pt x="106799" y="263503"/>
                </a:lnTo>
                <a:lnTo>
                  <a:pt x="106871" y="255582"/>
                </a:lnTo>
                <a:lnTo>
                  <a:pt x="108079" y="249561"/>
                </a:lnTo>
                <a:lnTo>
                  <a:pt x="140672" y="216972"/>
                </a:lnTo>
                <a:lnTo>
                  <a:pt x="146688" y="215765"/>
                </a:lnTo>
                <a:lnTo>
                  <a:pt x="154539" y="215765"/>
                </a:lnTo>
                <a:lnTo>
                  <a:pt x="180327" y="189978"/>
                </a:lnTo>
                <a:lnTo>
                  <a:pt x="175869" y="188326"/>
                </a:lnTo>
                <a:lnTo>
                  <a:pt x="168524" y="186444"/>
                </a:lnTo>
                <a:lnTo>
                  <a:pt x="160938" y="185315"/>
                </a:lnTo>
                <a:lnTo>
                  <a:pt x="153110" y="184938"/>
                </a:lnTo>
                <a:close/>
              </a:path>
              <a:path w="292100" h="339089">
                <a:moveTo>
                  <a:pt x="153110" y="123285"/>
                </a:moveTo>
                <a:lnTo>
                  <a:pt x="111929" y="129606"/>
                </a:lnTo>
                <a:lnTo>
                  <a:pt x="75625" y="147190"/>
                </a:lnTo>
                <a:lnTo>
                  <a:pt x="46096" y="173786"/>
                </a:lnTo>
                <a:lnTo>
                  <a:pt x="25235" y="208058"/>
                </a:lnTo>
                <a:lnTo>
                  <a:pt x="15073" y="247887"/>
                </a:lnTo>
                <a:lnTo>
                  <a:pt x="14395" y="262004"/>
                </a:lnTo>
                <a:lnTo>
                  <a:pt x="14395" y="266181"/>
                </a:lnTo>
                <a:lnTo>
                  <a:pt x="15921" y="269793"/>
                </a:lnTo>
                <a:lnTo>
                  <a:pt x="22024" y="275892"/>
                </a:lnTo>
                <a:lnTo>
                  <a:pt x="25636" y="277418"/>
                </a:lnTo>
                <a:lnTo>
                  <a:pt x="33984" y="277418"/>
                </a:lnTo>
                <a:lnTo>
                  <a:pt x="37596" y="275892"/>
                </a:lnTo>
                <a:lnTo>
                  <a:pt x="43700" y="269793"/>
                </a:lnTo>
                <a:lnTo>
                  <a:pt x="45220" y="266181"/>
                </a:lnTo>
                <a:lnTo>
                  <a:pt x="45220" y="262004"/>
                </a:lnTo>
                <a:lnTo>
                  <a:pt x="45854" y="250882"/>
                </a:lnTo>
                <a:lnTo>
                  <a:pt x="58499" y="210407"/>
                </a:lnTo>
                <a:lnTo>
                  <a:pt x="84657" y="178709"/>
                </a:lnTo>
                <a:lnTo>
                  <a:pt x="121141" y="158854"/>
                </a:lnTo>
                <a:lnTo>
                  <a:pt x="153110" y="154112"/>
                </a:lnTo>
                <a:lnTo>
                  <a:pt x="216195" y="154112"/>
                </a:lnTo>
                <a:lnTo>
                  <a:pt x="226106" y="144201"/>
                </a:lnTo>
                <a:lnTo>
                  <a:pt x="180926" y="125995"/>
                </a:lnTo>
                <a:lnTo>
                  <a:pt x="167229" y="123962"/>
                </a:lnTo>
                <a:lnTo>
                  <a:pt x="153110" y="123285"/>
                </a:lnTo>
                <a:close/>
              </a:path>
              <a:path w="292100" h="339089">
                <a:moveTo>
                  <a:pt x="216195" y="154112"/>
                </a:moveTo>
                <a:lnTo>
                  <a:pt x="153110" y="154112"/>
                </a:lnTo>
                <a:lnTo>
                  <a:pt x="164234" y="154743"/>
                </a:lnTo>
                <a:lnTo>
                  <a:pt x="174966" y="156400"/>
                </a:lnTo>
                <a:lnTo>
                  <a:pt x="185307" y="159080"/>
                </a:lnTo>
                <a:lnTo>
                  <a:pt x="195258" y="162784"/>
                </a:lnTo>
                <a:lnTo>
                  <a:pt x="203505" y="166801"/>
                </a:lnTo>
                <a:lnTo>
                  <a:pt x="216195" y="154112"/>
                </a:lnTo>
                <a:close/>
              </a:path>
              <a:path w="292100" h="339089">
                <a:moveTo>
                  <a:pt x="153110" y="61632"/>
                </a:moveTo>
                <a:lnTo>
                  <a:pt x="110488" y="66210"/>
                </a:lnTo>
                <a:lnTo>
                  <a:pt x="70030" y="79696"/>
                </a:lnTo>
                <a:lnTo>
                  <a:pt x="28364" y="104820"/>
                </a:lnTo>
                <a:lnTo>
                  <a:pt x="3801" y="128346"/>
                </a:lnTo>
                <a:lnTo>
                  <a:pt x="2467" y="130031"/>
                </a:lnTo>
                <a:lnTo>
                  <a:pt x="1551" y="131557"/>
                </a:lnTo>
                <a:lnTo>
                  <a:pt x="266" y="134768"/>
                </a:lnTo>
                <a:lnTo>
                  <a:pt x="59" y="135970"/>
                </a:lnTo>
                <a:lnTo>
                  <a:pt x="0" y="140055"/>
                </a:lnTo>
                <a:lnTo>
                  <a:pt x="107" y="142875"/>
                </a:lnTo>
                <a:lnTo>
                  <a:pt x="1633" y="146487"/>
                </a:lnTo>
                <a:lnTo>
                  <a:pt x="7413" y="152586"/>
                </a:lnTo>
                <a:lnTo>
                  <a:pt x="11024" y="154112"/>
                </a:lnTo>
                <a:lnTo>
                  <a:pt x="17929" y="154112"/>
                </a:lnTo>
                <a:lnTo>
                  <a:pt x="20015" y="153711"/>
                </a:lnTo>
                <a:lnTo>
                  <a:pt x="23226" y="152108"/>
                </a:lnTo>
                <a:lnTo>
                  <a:pt x="24911" y="150823"/>
                </a:lnTo>
                <a:lnTo>
                  <a:pt x="39764" y="135970"/>
                </a:lnTo>
                <a:lnTo>
                  <a:pt x="43217" y="132918"/>
                </a:lnTo>
                <a:lnTo>
                  <a:pt x="83438" y="107451"/>
                </a:lnTo>
                <a:lnTo>
                  <a:pt x="124453" y="94867"/>
                </a:lnTo>
                <a:lnTo>
                  <a:pt x="153110" y="92459"/>
                </a:lnTo>
                <a:lnTo>
                  <a:pt x="259920" y="92459"/>
                </a:lnTo>
                <a:lnTo>
                  <a:pt x="254741" y="89330"/>
                </a:lnTo>
                <a:lnTo>
                  <a:pt x="218571" y="72532"/>
                </a:lnTo>
                <a:lnTo>
                  <a:pt x="179783" y="63378"/>
                </a:lnTo>
                <a:lnTo>
                  <a:pt x="166523" y="62068"/>
                </a:lnTo>
                <a:lnTo>
                  <a:pt x="153110" y="61632"/>
                </a:lnTo>
                <a:close/>
              </a:path>
              <a:path w="292100" h="339089">
                <a:moveTo>
                  <a:pt x="259920" y="92459"/>
                </a:moveTo>
                <a:lnTo>
                  <a:pt x="153110" y="92459"/>
                </a:lnTo>
                <a:lnTo>
                  <a:pt x="162111" y="92699"/>
                </a:lnTo>
                <a:lnTo>
                  <a:pt x="171053" y="93422"/>
                </a:lnTo>
                <a:lnTo>
                  <a:pt x="214311" y="103988"/>
                </a:lnTo>
                <a:lnTo>
                  <a:pt x="248357" y="121951"/>
                </a:lnTo>
                <a:lnTo>
                  <a:pt x="270540" y="99768"/>
                </a:lnTo>
                <a:lnTo>
                  <a:pt x="268546" y="98239"/>
                </a:lnTo>
                <a:lnTo>
                  <a:pt x="261646" y="93502"/>
                </a:lnTo>
                <a:lnTo>
                  <a:pt x="259920" y="92459"/>
                </a:lnTo>
                <a:close/>
              </a:path>
              <a:path w="292100" h="339089">
                <a:moveTo>
                  <a:pt x="153109" y="0"/>
                </a:moveTo>
                <a:lnTo>
                  <a:pt x="111240" y="3156"/>
                </a:lnTo>
                <a:lnTo>
                  <a:pt x="69003" y="12923"/>
                </a:lnTo>
                <a:lnTo>
                  <a:pt x="29705" y="28775"/>
                </a:lnTo>
                <a:lnTo>
                  <a:pt x="14395" y="50396"/>
                </a:lnTo>
                <a:lnTo>
                  <a:pt x="15920" y="54008"/>
                </a:lnTo>
                <a:lnTo>
                  <a:pt x="22024" y="60106"/>
                </a:lnTo>
                <a:lnTo>
                  <a:pt x="25636" y="61632"/>
                </a:lnTo>
                <a:lnTo>
                  <a:pt x="32058" y="61632"/>
                </a:lnTo>
                <a:lnTo>
                  <a:pt x="34467" y="60990"/>
                </a:lnTo>
                <a:lnTo>
                  <a:pt x="37036" y="59705"/>
                </a:lnTo>
                <a:lnTo>
                  <a:pt x="51123" y="53129"/>
                </a:lnTo>
                <a:lnTo>
                  <a:pt x="93385" y="38271"/>
                </a:lnTo>
                <a:lnTo>
                  <a:pt x="137548" y="31273"/>
                </a:lnTo>
                <a:lnTo>
                  <a:pt x="153109" y="30805"/>
                </a:lnTo>
                <a:lnTo>
                  <a:pt x="280289" y="30806"/>
                </a:lnTo>
                <a:lnTo>
                  <a:pt x="276415" y="28578"/>
                </a:lnTo>
                <a:lnTo>
                  <a:pt x="236979" y="12864"/>
                </a:lnTo>
                <a:lnTo>
                  <a:pt x="194879" y="3019"/>
                </a:lnTo>
                <a:lnTo>
                  <a:pt x="161239" y="117"/>
                </a:lnTo>
                <a:lnTo>
                  <a:pt x="153109" y="0"/>
                </a:lnTo>
                <a:close/>
              </a:path>
              <a:path w="292100" h="339089">
                <a:moveTo>
                  <a:pt x="280289" y="30806"/>
                </a:moveTo>
                <a:lnTo>
                  <a:pt x="153109" y="30805"/>
                </a:lnTo>
                <a:lnTo>
                  <a:pt x="168689" y="31362"/>
                </a:lnTo>
                <a:lnTo>
                  <a:pt x="183877" y="32793"/>
                </a:lnTo>
                <a:lnTo>
                  <a:pt x="227240" y="42321"/>
                </a:lnTo>
                <a:lnTo>
                  <a:pt x="269188" y="59705"/>
                </a:lnTo>
                <a:lnTo>
                  <a:pt x="270473" y="60671"/>
                </a:lnTo>
                <a:lnTo>
                  <a:pt x="271598" y="61231"/>
                </a:lnTo>
                <a:lnTo>
                  <a:pt x="273524" y="61555"/>
                </a:lnTo>
                <a:lnTo>
                  <a:pt x="274809" y="61632"/>
                </a:lnTo>
                <a:lnTo>
                  <a:pt x="280912" y="61632"/>
                </a:lnTo>
                <a:lnTo>
                  <a:pt x="284601" y="60106"/>
                </a:lnTo>
                <a:lnTo>
                  <a:pt x="290381" y="54008"/>
                </a:lnTo>
                <a:lnTo>
                  <a:pt x="291792" y="50396"/>
                </a:lnTo>
                <a:lnTo>
                  <a:pt x="291824" y="40197"/>
                </a:lnTo>
                <a:lnTo>
                  <a:pt x="289096" y="35784"/>
                </a:lnTo>
                <a:lnTo>
                  <a:pt x="283537" y="32673"/>
                </a:lnTo>
                <a:lnTo>
                  <a:pt x="280289" y="30806"/>
                </a:lnTo>
                <a:close/>
              </a:path>
            </a:pathLst>
          </a:custGeom>
          <a:solidFill>
            <a:srgbClr val="FFFFFF"/>
          </a:solidFill>
        </p:spPr>
        <p:txBody>
          <a:bodyPr wrap="square" lIns="0" tIns="0" rIns="0" bIns="0" rtlCol="0"/>
          <a:lstStyle/>
          <a:p>
            <a:endParaRPr sz="1013"/>
          </a:p>
        </p:txBody>
      </p:sp>
      <p:sp>
        <p:nvSpPr>
          <p:cNvPr id="10" name="object 10"/>
          <p:cNvSpPr txBox="1"/>
          <p:nvPr/>
        </p:nvSpPr>
        <p:spPr>
          <a:xfrm>
            <a:off x="3439574" y="3145633"/>
            <a:ext cx="751523" cy="468237"/>
          </a:xfrm>
          <a:prstGeom prst="rect">
            <a:avLst/>
          </a:prstGeom>
        </p:spPr>
        <p:txBody>
          <a:bodyPr vert="horz" wrap="square" lIns="0" tIns="31909" rIns="0" bIns="0" rtlCol="0">
            <a:spAutoFit/>
          </a:bodyPr>
          <a:lstStyle/>
          <a:p>
            <a:pPr marL="110014" marR="3810" indent="-100965">
              <a:lnSpc>
                <a:spcPts val="1658"/>
              </a:lnSpc>
              <a:spcBef>
                <a:spcPts val="251"/>
              </a:spcBef>
            </a:pPr>
            <a:r>
              <a:rPr sz="1500" b="1" spc="-26" dirty="0">
                <a:solidFill>
                  <a:srgbClr val="1F487C"/>
                </a:solidFill>
                <a:latin typeface="Calibri"/>
                <a:cs typeface="Calibri"/>
              </a:rPr>
              <a:t>WHAT</a:t>
            </a:r>
            <a:r>
              <a:rPr sz="1500" b="1" spc="-86" dirty="0">
                <a:solidFill>
                  <a:srgbClr val="1F487C"/>
                </a:solidFill>
                <a:latin typeface="Calibri"/>
                <a:cs typeface="Calibri"/>
              </a:rPr>
              <a:t> </a:t>
            </a:r>
            <a:r>
              <a:rPr sz="1500" b="1" spc="-26" dirty="0">
                <a:solidFill>
                  <a:srgbClr val="1F487C"/>
                </a:solidFill>
                <a:latin typeface="Calibri"/>
                <a:cs typeface="Calibri"/>
              </a:rPr>
              <a:t>TO  </a:t>
            </a:r>
            <a:r>
              <a:rPr sz="1500" b="1" spc="-8" dirty="0">
                <a:solidFill>
                  <a:srgbClr val="1F487C"/>
                </a:solidFill>
                <a:latin typeface="Calibri"/>
                <a:cs typeface="Calibri"/>
              </a:rPr>
              <a:t>COVER</a:t>
            </a:r>
            <a:endParaRPr sz="1500" b="1" dirty="0">
              <a:latin typeface="Calibri"/>
              <a:cs typeface="Calibri"/>
            </a:endParaRPr>
          </a:p>
        </p:txBody>
      </p:sp>
      <p:sp>
        <p:nvSpPr>
          <p:cNvPr id="11" name="object 11"/>
          <p:cNvSpPr/>
          <p:nvPr/>
        </p:nvSpPr>
        <p:spPr>
          <a:xfrm>
            <a:off x="4930884" y="2228495"/>
            <a:ext cx="782002" cy="782955"/>
          </a:xfrm>
          <a:custGeom>
            <a:avLst/>
            <a:gdLst/>
            <a:ahLst/>
            <a:cxnLst/>
            <a:rect l="l" t="t" r="r" b="b"/>
            <a:pathLst>
              <a:path w="1042670" h="1043939">
                <a:moveTo>
                  <a:pt x="521207" y="0"/>
                </a:moveTo>
                <a:lnTo>
                  <a:pt x="473759" y="2132"/>
                </a:lnTo>
                <a:lnTo>
                  <a:pt x="427506" y="8409"/>
                </a:lnTo>
                <a:lnTo>
                  <a:pt x="382631" y="18644"/>
                </a:lnTo>
                <a:lnTo>
                  <a:pt x="339319" y="32654"/>
                </a:lnTo>
                <a:lnTo>
                  <a:pt x="297754" y="50254"/>
                </a:lnTo>
                <a:lnTo>
                  <a:pt x="258120" y="71261"/>
                </a:lnTo>
                <a:lnTo>
                  <a:pt x="220600" y="95489"/>
                </a:lnTo>
                <a:lnTo>
                  <a:pt x="185378" y="122756"/>
                </a:lnTo>
                <a:lnTo>
                  <a:pt x="152638" y="152876"/>
                </a:lnTo>
                <a:lnTo>
                  <a:pt x="122563" y="185665"/>
                </a:lnTo>
                <a:lnTo>
                  <a:pt x="95339" y="220940"/>
                </a:lnTo>
                <a:lnTo>
                  <a:pt x="71148" y="258515"/>
                </a:lnTo>
                <a:lnTo>
                  <a:pt x="50174" y="298207"/>
                </a:lnTo>
                <a:lnTo>
                  <a:pt x="32601" y="339832"/>
                </a:lnTo>
                <a:lnTo>
                  <a:pt x="18614" y="383204"/>
                </a:lnTo>
                <a:lnTo>
                  <a:pt x="8395" y="428141"/>
                </a:lnTo>
                <a:lnTo>
                  <a:pt x="2129" y="474458"/>
                </a:lnTo>
                <a:lnTo>
                  <a:pt x="0" y="521969"/>
                </a:lnTo>
                <a:lnTo>
                  <a:pt x="2129" y="569481"/>
                </a:lnTo>
                <a:lnTo>
                  <a:pt x="8395" y="615798"/>
                </a:lnTo>
                <a:lnTo>
                  <a:pt x="18614" y="660735"/>
                </a:lnTo>
                <a:lnTo>
                  <a:pt x="32601" y="704107"/>
                </a:lnTo>
                <a:lnTo>
                  <a:pt x="50174" y="745732"/>
                </a:lnTo>
                <a:lnTo>
                  <a:pt x="71148" y="785424"/>
                </a:lnTo>
                <a:lnTo>
                  <a:pt x="95339" y="822999"/>
                </a:lnTo>
                <a:lnTo>
                  <a:pt x="122563" y="858274"/>
                </a:lnTo>
                <a:lnTo>
                  <a:pt x="152638" y="891063"/>
                </a:lnTo>
                <a:lnTo>
                  <a:pt x="185378" y="921183"/>
                </a:lnTo>
                <a:lnTo>
                  <a:pt x="220600" y="948450"/>
                </a:lnTo>
                <a:lnTo>
                  <a:pt x="258120" y="972678"/>
                </a:lnTo>
                <a:lnTo>
                  <a:pt x="297754" y="993685"/>
                </a:lnTo>
                <a:lnTo>
                  <a:pt x="339319" y="1011285"/>
                </a:lnTo>
                <a:lnTo>
                  <a:pt x="382631" y="1025295"/>
                </a:lnTo>
                <a:lnTo>
                  <a:pt x="427506" y="1035530"/>
                </a:lnTo>
                <a:lnTo>
                  <a:pt x="473759" y="1041807"/>
                </a:lnTo>
                <a:lnTo>
                  <a:pt x="521207" y="1043939"/>
                </a:lnTo>
                <a:lnTo>
                  <a:pt x="568656" y="1041807"/>
                </a:lnTo>
                <a:lnTo>
                  <a:pt x="614909" y="1035530"/>
                </a:lnTo>
                <a:lnTo>
                  <a:pt x="659784" y="1025295"/>
                </a:lnTo>
                <a:lnTo>
                  <a:pt x="703096" y="1011285"/>
                </a:lnTo>
                <a:lnTo>
                  <a:pt x="744661" y="993685"/>
                </a:lnTo>
                <a:lnTo>
                  <a:pt x="784295" y="972678"/>
                </a:lnTo>
                <a:lnTo>
                  <a:pt x="821815" y="948450"/>
                </a:lnTo>
                <a:lnTo>
                  <a:pt x="857037" y="921183"/>
                </a:lnTo>
                <a:lnTo>
                  <a:pt x="889777" y="891063"/>
                </a:lnTo>
                <a:lnTo>
                  <a:pt x="919852" y="858274"/>
                </a:lnTo>
                <a:lnTo>
                  <a:pt x="947076" y="822999"/>
                </a:lnTo>
                <a:lnTo>
                  <a:pt x="971267" y="785424"/>
                </a:lnTo>
                <a:lnTo>
                  <a:pt x="992241" y="745732"/>
                </a:lnTo>
                <a:lnTo>
                  <a:pt x="1009814" y="704107"/>
                </a:lnTo>
                <a:lnTo>
                  <a:pt x="1023801" y="660735"/>
                </a:lnTo>
                <a:lnTo>
                  <a:pt x="1034020" y="615798"/>
                </a:lnTo>
                <a:lnTo>
                  <a:pt x="1040286" y="569481"/>
                </a:lnTo>
                <a:lnTo>
                  <a:pt x="1042415" y="521969"/>
                </a:lnTo>
                <a:lnTo>
                  <a:pt x="1040286" y="474458"/>
                </a:lnTo>
                <a:lnTo>
                  <a:pt x="1034020" y="428141"/>
                </a:lnTo>
                <a:lnTo>
                  <a:pt x="1023801" y="383204"/>
                </a:lnTo>
                <a:lnTo>
                  <a:pt x="1009814" y="339832"/>
                </a:lnTo>
                <a:lnTo>
                  <a:pt x="992241" y="298207"/>
                </a:lnTo>
                <a:lnTo>
                  <a:pt x="971267" y="258515"/>
                </a:lnTo>
                <a:lnTo>
                  <a:pt x="947076" y="220940"/>
                </a:lnTo>
                <a:lnTo>
                  <a:pt x="919852" y="185665"/>
                </a:lnTo>
                <a:lnTo>
                  <a:pt x="889777" y="152876"/>
                </a:lnTo>
                <a:lnTo>
                  <a:pt x="857037" y="122756"/>
                </a:lnTo>
                <a:lnTo>
                  <a:pt x="821815" y="95489"/>
                </a:lnTo>
                <a:lnTo>
                  <a:pt x="784295" y="71261"/>
                </a:lnTo>
                <a:lnTo>
                  <a:pt x="744661" y="50254"/>
                </a:lnTo>
                <a:lnTo>
                  <a:pt x="703096" y="32654"/>
                </a:lnTo>
                <a:lnTo>
                  <a:pt x="659784" y="18644"/>
                </a:lnTo>
                <a:lnTo>
                  <a:pt x="614909" y="8409"/>
                </a:lnTo>
                <a:lnTo>
                  <a:pt x="568656" y="2132"/>
                </a:lnTo>
                <a:lnTo>
                  <a:pt x="521207" y="0"/>
                </a:lnTo>
                <a:close/>
              </a:path>
            </a:pathLst>
          </a:custGeom>
          <a:solidFill>
            <a:srgbClr val="1F487C"/>
          </a:solidFill>
        </p:spPr>
        <p:txBody>
          <a:bodyPr wrap="square" lIns="0" tIns="0" rIns="0" bIns="0" rtlCol="0"/>
          <a:lstStyle/>
          <a:p>
            <a:endParaRPr sz="1013"/>
          </a:p>
        </p:txBody>
      </p:sp>
      <p:sp>
        <p:nvSpPr>
          <p:cNvPr id="12" name="object 12"/>
          <p:cNvSpPr/>
          <p:nvPr/>
        </p:nvSpPr>
        <p:spPr>
          <a:xfrm>
            <a:off x="5154040" y="2398366"/>
            <a:ext cx="246698" cy="292894"/>
          </a:xfrm>
          <a:custGeom>
            <a:avLst/>
            <a:gdLst/>
            <a:ahLst/>
            <a:cxnLst/>
            <a:rect l="l" t="t" r="r" b="b"/>
            <a:pathLst>
              <a:path w="328929" h="390525">
                <a:moveTo>
                  <a:pt x="72301" y="228789"/>
                </a:moveTo>
                <a:lnTo>
                  <a:pt x="41554" y="228789"/>
                </a:lnTo>
                <a:lnTo>
                  <a:pt x="41554" y="390164"/>
                </a:lnTo>
                <a:lnTo>
                  <a:pt x="72301" y="359340"/>
                </a:lnTo>
                <a:lnTo>
                  <a:pt x="72301" y="228789"/>
                </a:lnTo>
                <a:close/>
              </a:path>
              <a:path w="328929" h="390525">
                <a:moveTo>
                  <a:pt x="193639" y="237698"/>
                </a:moveTo>
                <a:lnTo>
                  <a:pt x="164542" y="237698"/>
                </a:lnTo>
                <a:lnTo>
                  <a:pt x="164542" y="266868"/>
                </a:lnTo>
                <a:lnTo>
                  <a:pt x="193639" y="237698"/>
                </a:lnTo>
                <a:close/>
              </a:path>
              <a:path w="328929" h="390525">
                <a:moveTo>
                  <a:pt x="226035" y="0"/>
                </a:moveTo>
                <a:lnTo>
                  <a:pt x="0" y="226862"/>
                </a:lnTo>
                <a:lnTo>
                  <a:pt x="21620" y="248538"/>
                </a:lnTo>
                <a:lnTo>
                  <a:pt x="41554" y="228789"/>
                </a:lnTo>
                <a:lnTo>
                  <a:pt x="72301" y="228789"/>
                </a:lnTo>
                <a:lnTo>
                  <a:pt x="72301" y="197962"/>
                </a:lnTo>
                <a:lnTo>
                  <a:pt x="226036" y="43830"/>
                </a:lnTo>
                <a:lnTo>
                  <a:pt x="269707" y="43830"/>
                </a:lnTo>
                <a:lnTo>
                  <a:pt x="226035" y="0"/>
                </a:lnTo>
                <a:close/>
              </a:path>
              <a:path w="328929" h="390525">
                <a:moveTo>
                  <a:pt x="269707" y="43830"/>
                </a:moveTo>
                <a:lnTo>
                  <a:pt x="226036" y="43830"/>
                </a:lnTo>
                <a:lnTo>
                  <a:pt x="306525" y="124528"/>
                </a:lnTo>
                <a:lnTo>
                  <a:pt x="328331" y="102667"/>
                </a:lnTo>
                <a:lnTo>
                  <a:pt x="269707" y="43830"/>
                </a:lnTo>
                <a:close/>
              </a:path>
            </a:pathLst>
          </a:custGeom>
          <a:solidFill>
            <a:srgbClr val="FFFFFF"/>
          </a:solidFill>
        </p:spPr>
        <p:txBody>
          <a:bodyPr wrap="square" lIns="0" tIns="0" rIns="0" bIns="0" rtlCol="0"/>
          <a:lstStyle/>
          <a:p>
            <a:endParaRPr sz="1013"/>
          </a:p>
        </p:txBody>
      </p:sp>
      <p:sp>
        <p:nvSpPr>
          <p:cNvPr id="13" name="object 13"/>
          <p:cNvSpPr txBox="1"/>
          <p:nvPr/>
        </p:nvSpPr>
        <p:spPr>
          <a:xfrm>
            <a:off x="4825254" y="3226048"/>
            <a:ext cx="1150969" cy="240931"/>
          </a:xfrm>
          <a:prstGeom prst="rect">
            <a:avLst/>
          </a:prstGeom>
        </p:spPr>
        <p:txBody>
          <a:bodyPr vert="horz" wrap="square" lIns="0" tIns="10001" rIns="0" bIns="0" rtlCol="0">
            <a:spAutoFit/>
          </a:bodyPr>
          <a:lstStyle/>
          <a:p>
            <a:pPr marL="9525">
              <a:spcBef>
                <a:spcPts val="79"/>
              </a:spcBef>
            </a:pPr>
            <a:r>
              <a:rPr sz="1500" b="1" spc="-4" dirty="0">
                <a:solidFill>
                  <a:srgbClr val="1F487C"/>
                </a:solidFill>
                <a:latin typeface="Calibri"/>
                <a:cs typeface="Calibri"/>
              </a:rPr>
              <a:t>STRUCTURE</a:t>
            </a:r>
            <a:endParaRPr sz="1500" b="1" dirty="0">
              <a:latin typeface="Calibri"/>
              <a:cs typeface="Calibri"/>
            </a:endParaRPr>
          </a:p>
        </p:txBody>
      </p:sp>
      <p:sp>
        <p:nvSpPr>
          <p:cNvPr id="15" name="object 15"/>
          <p:cNvSpPr/>
          <p:nvPr/>
        </p:nvSpPr>
        <p:spPr>
          <a:xfrm>
            <a:off x="6645662" y="2368577"/>
            <a:ext cx="300990" cy="355759"/>
          </a:xfrm>
          <a:custGeom>
            <a:avLst/>
            <a:gdLst/>
            <a:ahLst/>
            <a:cxnLst/>
            <a:rect l="l" t="t" r="r" b="b"/>
            <a:pathLst>
              <a:path w="401320" h="474344">
                <a:moveTo>
                  <a:pt x="400731" y="0"/>
                </a:moveTo>
                <a:lnTo>
                  <a:pt x="61651" y="0"/>
                </a:lnTo>
                <a:lnTo>
                  <a:pt x="24968" y="13204"/>
                </a:lnTo>
                <a:lnTo>
                  <a:pt x="1690" y="46142"/>
                </a:lnTo>
                <a:lnTo>
                  <a:pt x="0" y="53766"/>
                </a:lnTo>
                <a:lnTo>
                  <a:pt x="82" y="435887"/>
                </a:lnTo>
                <a:lnTo>
                  <a:pt x="17215" y="474319"/>
                </a:lnTo>
                <a:lnTo>
                  <a:pt x="39024" y="452511"/>
                </a:lnTo>
                <a:lnTo>
                  <a:pt x="37011" y="450498"/>
                </a:lnTo>
                <a:lnTo>
                  <a:pt x="34843" y="447287"/>
                </a:lnTo>
                <a:lnTo>
                  <a:pt x="31632" y="439899"/>
                </a:lnTo>
                <a:lnTo>
                  <a:pt x="30825" y="435887"/>
                </a:lnTo>
                <a:lnTo>
                  <a:pt x="30825" y="431550"/>
                </a:lnTo>
                <a:lnTo>
                  <a:pt x="30666" y="427378"/>
                </a:lnTo>
                <a:lnTo>
                  <a:pt x="57320" y="400724"/>
                </a:lnTo>
                <a:lnTo>
                  <a:pt x="90813" y="400724"/>
                </a:lnTo>
                <a:lnTo>
                  <a:pt x="112968" y="378570"/>
                </a:lnTo>
                <a:lnTo>
                  <a:pt x="30825" y="378570"/>
                </a:lnTo>
                <a:lnTo>
                  <a:pt x="30825" y="61632"/>
                </a:lnTo>
                <a:lnTo>
                  <a:pt x="30989" y="57779"/>
                </a:lnTo>
                <a:lnTo>
                  <a:pt x="57962" y="30826"/>
                </a:lnTo>
                <a:lnTo>
                  <a:pt x="400731" y="30826"/>
                </a:lnTo>
                <a:lnTo>
                  <a:pt x="400731" y="0"/>
                </a:lnTo>
                <a:close/>
              </a:path>
              <a:path w="401320" h="474344">
                <a:moveTo>
                  <a:pt x="121641" y="369897"/>
                </a:moveTo>
                <a:lnTo>
                  <a:pt x="61651" y="369897"/>
                </a:lnTo>
                <a:lnTo>
                  <a:pt x="30825" y="378570"/>
                </a:lnTo>
                <a:lnTo>
                  <a:pt x="112968" y="378570"/>
                </a:lnTo>
                <a:lnTo>
                  <a:pt x="121641" y="369897"/>
                </a:lnTo>
                <a:close/>
              </a:path>
              <a:path w="401320" h="474344">
                <a:moveTo>
                  <a:pt x="308255" y="92459"/>
                </a:moveTo>
                <a:lnTo>
                  <a:pt x="92476" y="92459"/>
                </a:lnTo>
                <a:lnTo>
                  <a:pt x="92476" y="184938"/>
                </a:lnTo>
                <a:lnTo>
                  <a:pt x="306607" y="184938"/>
                </a:lnTo>
                <a:lnTo>
                  <a:pt x="308255" y="183291"/>
                </a:lnTo>
                <a:lnTo>
                  <a:pt x="308255" y="154112"/>
                </a:lnTo>
                <a:lnTo>
                  <a:pt x="123302" y="154112"/>
                </a:lnTo>
                <a:lnTo>
                  <a:pt x="123302" y="123285"/>
                </a:lnTo>
                <a:lnTo>
                  <a:pt x="308255" y="123285"/>
                </a:lnTo>
                <a:lnTo>
                  <a:pt x="308255" y="92459"/>
                </a:lnTo>
                <a:close/>
              </a:path>
              <a:path w="401320" h="474344">
                <a:moveTo>
                  <a:pt x="308255" y="123285"/>
                </a:moveTo>
                <a:lnTo>
                  <a:pt x="277429" y="123285"/>
                </a:lnTo>
                <a:lnTo>
                  <a:pt x="277429" y="154112"/>
                </a:lnTo>
                <a:lnTo>
                  <a:pt x="308255" y="154112"/>
                </a:lnTo>
                <a:lnTo>
                  <a:pt x="308255" y="123285"/>
                </a:lnTo>
                <a:close/>
              </a:path>
              <a:path w="401320" h="474344">
                <a:moveTo>
                  <a:pt x="400731" y="30826"/>
                </a:moveTo>
                <a:lnTo>
                  <a:pt x="369906" y="30826"/>
                </a:lnTo>
                <a:lnTo>
                  <a:pt x="369906" y="121642"/>
                </a:lnTo>
                <a:lnTo>
                  <a:pt x="400731" y="90818"/>
                </a:lnTo>
                <a:lnTo>
                  <a:pt x="400731" y="30826"/>
                </a:lnTo>
                <a:close/>
              </a:path>
            </a:pathLst>
          </a:custGeom>
          <a:solidFill>
            <a:srgbClr val="FFFFFF"/>
          </a:solidFill>
        </p:spPr>
        <p:txBody>
          <a:bodyPr wrap="square" lIns="0" tIns="0" rIns="0" bIns="0" rtlCol="0"/>
          <a:lstStyle/>
          <a:p>
            <a:endParaRPr sz="1013"/>
          </a:p>
        </p:txBody>
      </p:sp>
      <p:sp>
        <p:nvSpPr>
          <p:cNvPr id="16" name="object 16"/>
          <p:cNvSpPr txBox="1"/>
          <p:nvPr/>
        </p:nvSpPr>
        <p:spPr>
          <a:xfrm>
            <a:off x="6468334" y="3145633"/>
            <a:ext cx="726281" cy="250229"/>
          </a:xfrm>
          <a:prstGeom prst="rect">
            <a:avLst/>
          </a:prstGeom>
        </p:spPr>
        <p:txBody>
          <a:bodyPr vert="horz" wrap="square" lIns="0" tIns="31909" rIns="0" bIns="0" rtlCol="0">
            <a:spAutoFit/>
          </a:bodyPr>
          <a:lstStyle/>
          <a:p>
            <a:pPr marL="9525" marR="3810" indent="9049">
              <a:lnSpc>
                <a:spcPts val="1658"/>
              </a:lnSpc>
              <a:spcBef>
                <a:spcPts val="251"/>
              </a:spcBef>
            </a:pPr>
            <a:endParaRPr sz="1500" dirty="0">
              <a:latin typeface="Calibri"/>
              <a:cs typeface="Calibri"/>
            </a:endParaRPr>
          </a:p>
        </p:txBody>
      </p:sp>
      <p:sp>
        <p:nvSpPr>
          <p:cNvPr id="17" name="object 17"/>
          <p:cNvSpPr/>
          <p:nvPr/>
        </p:nvSpPr>
        <p:spPr>
          <a:xfrm>
            <a:off x="6468334" y="2220383"/>
            <a:ext cx="782955" cy="782955"/>
          </a:xfrm>
          <a:custGeom>
            <a:avLst/>
            <a:gdLst/>
            <a:ahLst/>
            <a:cxnLst/>
            <a:rect l="l" t="t" r="r" b="b"/>
            <a:pathLst>
              <a:path w="1043939" h="1043939">
                <a:moveTo>
                  <a:pt x="521969" y="0"/>
                </a:moveTo>
                <a:lnTo>
                  <a:pt x="474458" y="2132"/>
                </a:lnTo>
                <a:lnTo>
                  <a:pt x="428141" y="8409"/>
                </a:lnTo>
                <a:lnTo>
                  <a:pt x="383204" y="18644"/>
                </a:lnTo>
                <a:lnTo>
                  <a:pt x="339832" y="32654"/>
                </a:lnTo>
                <a:lnTo>
                  <a:pt x="298207" y="50254"/>
                </a:lnTo>
                <a:lnTo>
                  <a:pt x="258515" y="71261"/>
                </a:lnTo>
                <a:lnTo>
                  <a:pt x="220940" y="95489"/>
                </a:lnTo>
                <a:lnTo>
                  <a:pt x="185665" y="122756"/>
                </a:lnTo>
                <a:lnTo>
                  <a:pt x="152876" y="152876"/>
                </a:lnTo>
                <a:lnTo>
                  <a:pt x="122756" y="185665"/>
                </a:lnTo>
                <a:lnTo>
                  <a:pt x="95489" y="220940"/>
                </a:lnTo>
                <a:lnTo>
                  <a:pt x="71261" y="258515"/>
                </a:lnTo>
                <a:lnTo>
                  <a:pt x="50254" y="298207"/>
                </a:lnTo>
                <a:lnTo>
                  <a:pt x="32654" y="339832"/>
                </a:lnTo>
                <a:lnTo>
                  <a:pt x="18644" y="383204"/>
                </a:lnTo>
                <a:lnTo>
                  <a:pt x="8409" y="428141"/>
                </a:lnTo>
                <a:lnTo>
                  <a:pt x="2132" y="474458"/>
                </a:lnTo>
                <a:lnTo>
                  <a:pt x="0" y="521970"/>
                </a:lnTo>
                <a:lnTo>
                  <a:pt x="2132" y="569481"/>
                </a:lnTo>
                <a:lnTo>
                  <a:pt x="8409" y="615798"/>
                </a:lnTo>
                <a:lnTo>
                  <a:pt x="18644" y="660735"/>
                </a:lnTo>
                <a:lnTo>
                  <a:pt x="32654" y="704107"/>
                </a:lnTo>
                <a:lnTo>
                  <a:pt x="50254" y="745732"/>
                </a:lnTo>
                <a:lnTo>
                  <a:pt x="71261" y="785424"/>
                </a:lnTo>
                <a:lnTo>
                  <a:pt x="95489" y="822999"/>
                </a:lnTo>
                <a:lnTo>
                  <a:pt x="122756" y="858274"/>
                </a:lnTo>
                <a:lnTo>
                  <a:pt x="152876" y="891063"/>
                </a:lnTo>
                <a:lnTo>
                  <a:pt x="185665" y="921183"/>
                </a:lnTo>
                <a:lnTo>
                  <a:pt x="220940" y="948450"/>
                </a:lnTo>
                <a:lnTo>
                  <a:pt x="258515" y="972678"/>
                </a:lnTo>
                <a:lnTo>
                  <a:pt x="298207" y="993685"/>
                </a:lnTo>
                <a:lnTo>
                  <a:pt x="339832" y="1011285"/>
                </a:lnTo>
                <a:lnTo>
                  <a:pt x="383204" y="1025295"/>
                </a:lnTo>
                <a:lnTo>
                  <a:pt x="428141" y="1035530"/>
                </a:lnTo>
                <a:lnTo>
                  <a:pt x="474458" y="1041807"/>
                </a:lnTo>
                <a:lnTo>
                  <a:pt x="521969" y="1043940"/>
                </a:lnTo>
                <a:lnTo>
                  <a:pt x="569481" y="1041807"/>
                </a:lnTo>
                <a:lnTo>
                  <a:pt x="615798" y="1035530"/>
                </a:lnTo>
                <a:lnTo>
                  <a:pt x="660735" y="1025295"/>
                </a:lnTo>
                <a:lnTo>
                  <a:pt x="704107" y="1011285"/>
                </a:lnTo>
                <a:lnTo>
                  <a:pt x="745732" y="993685"/>
                </a:lnTo>
                <a:lnTo>
                  <a:pt x="785424" y="972678"/>
                </a:lnTo>
                <a:lnTo>
                  <a:pt x="822999" y="948450"/>
                </a:lnTo>
                <a:lnTo>
                  <a:pt x="858274" y="921183"/>
                </a:lnTo>
                <a:lnTo>
                  <a:pt x="891063" y="891063"/>
                </a:lnTo>
                <a:lnTo>
                  <a:pt x="921183" y="858274"/>
                </a:lnTo>
                <a:lnTo>
                  <a:pt x="948450" y="822999"/>
                </a:lnTo>
                <a:lnTo>
                  <a:pt x="972678" y="785424"/>
                </a:lnTo>
                <a:lnTo>
                  <a:pt x="993685" y="745732"/>
                </a:lnTo>
                <a:lnTo>
                  <a:pt x="1011285" y="704107"/>
                </a:lnTo>
                <a:lnTo>
                  <a:pt x="1025295" y="660735"/>
                </a:lnTo>
                <a:lnTo>
                  <a:pt x="1035530" y="615798"/>
                </a:lnTo>
                <a:lnTo>
                  <a:pt x="1041807" y="569481"/>
                </a:lnTo>
                <a:lnTo>
                  <a:pt x="1043939" y="521970"/>
                </a:lnTo>
                <a:lnTo>
                  <a:pt x="1041807" y="474458"/>
                </a:lnTo>
                <a:lnTo>
                  <a:pt x="1035530" y="428141"/>
                </a:lnTo>
                <a:lnTo>
                  <a:pt x="1025295" y="383204"/>
                </a:lnTo>
                <a:lnTo>
                  <a:pt x="1011285" y="339832"/>
                </a:lnTo>
                <a:lnTo>
                  <a:pt x="993685" y="298207"/>
                </a:lnTo>
                <a:lnTo>
                  <a:pt x="972678" y="258515"/>
                </a:lnTo>
                <a:lnTo>
                  <a:pt x="948450" y="220940"/>
                </a:lnTo>
                <a:lnTo>
                  <a:pt x="921183" y="185665"/>
                </a:lnTo>
                <a:lnTo>
                  <a:pt x="891063" y="152876"/>
                </a:lnTo>
                <a:lnTo>
                  <a:pt x="858274" y="122756"/>
                </a:lnTo>
                <a:lnTo>
                  <a:pt x="822999" y="95489"/>
                </a:lnTo>
                <a:lnTo>
                  <a:pt x="785424" y="71261"/>
                </a:lnTo>
                <a:lnTo>
                  <a:pt x="745732" y="50254"/>
                </a:lnTo>
                <a:lnTo>
                  <a:pt x="704107" y="32654"/>
                </a:lnTo>
                <a:lnTo>
                  <a:pt x="660735" y="18644"/>
                </a:lnTo>
                <a:lnTo>
                  <a:pt x="615798" y="8409"/>
                </a:lnTo>
                <a:lnTo>
                  <a:pt x="569481" y="2132"/>
                </a:lnTo>
                <a:lnTo>
                  <a:pt x="521969" y="0"/>
                </a:lnTo>
                <a:close/>
              </a:path>
            </a:pathLst>
          </a:custGeom>
          <a:solidFill>
            <a:srgbClr val="1F487C"/>
          </a:solidFill>
        </p:spPr>
        <p:txBody>
          <a:bodyPr wrap="square" lIns="0" tIns="0" rIns="0" bIns="0" rtlCol="0"/>
          <a:lstStyle/>
          <a:p>
            <a:endParaRPr sz="1013"/>
          </a:p>
        </p:txBody>
      </p:sp>
      <p:sp>
        <p:nvSpPr>
          <p:cNvPr id="18" name="object 18"/>
          <p:cNvSpPr/>
          <p:nvPr/>
        </p:nvSpPr>
        <p:spPr>
          <a:xfrm>
            <a:off x="6699965" y="2437834"/>
            <a:ext cx="343853" cy="370046"/>
          </a:xfrm>
          <a:custGeom>
            <a:avLst/>
            <a:gdLst/>
            <a:ahLst/>
            <a:cxnLst/>
            <a:rect l="l" t="t" r="r" b="b"/>
            <a:pathLst>
              <a:path w="458470" h="493395">
                <a:moveTo>
                  <a:pt x="259849" y="300055"/>
                </a:moveTo>
                <a:lnTo>
                  <a:pt x="198197" y="300055"/>
                </a:lnTo>
                <a:lnTo>
                  <a:pt x="198198" y="493203"/>
                </a:lnTo>
                <a:lnTo>
                  <a:pt x="259849" y="493203"/>
                </a:lnTo>
                <a:lnTo>
                  <a:pt x="259849" y="300055"/>
                </a:lnTo>
                <a:close/>
              </a:path>
              <a:path w="458470" h="493395">
                <a:moveTo>
                  <a:pt x="30825" y="96553"/>
                </a:moveTo>
                <a:lnTo>
                  <a:pt x="0" y="150017"/>
                </a:lnTo>
                <a:lnTo>
                  <a:pt x="167372" y="246591"/>
                </a:lnTo>
                <a:lnTo>
                  <a:pt x="0" y="343166"/>
                </a:lnTo>
                <a:lnTo>
                  <a:pt x="30825" y="396629"/>
                </a:lnTo>
                <a:lnTo>
                  <a:pt x="198197" y="300055"/>
                </a:lnTo>
                <a:lnTo>
                  <a:pt x="383337" y="300055"/>
                </a:lnTo>
                <a:lnTo>
                  <a:pt x="290674" y="246591"/>
                </a:lnTo>
                <a:lnTo>
                  <a:pt x="383337" y="193128"/>
                </a:lnTo>
                <a:lnTo>
                  <a:pt x="198197" y="193128"/>
                </a:lnTo>
                <a:lnTo>
                  <a:pt x="30825" y="96553"/>
                </a:lnTo>
                <a:close/>
              </a:path>
              <a:path w="458470" h="493395">
                <a:moveTo>
                  <a:pt x="383337" y="300055"/>
                </a:moveTo>
                <a:lnTo>
                  <a:pt x="259849" y="300055"/>
                </a:lnTo>
                <a:lnTo>
                  <a:pt x="427226" y="396629"/>
                </a:lnTo>
                <a:lnTo>
                  <a:pt x="458057" y="343166"/>
                </a:lnTo>
                <a:lnTo>
                  <a:pt x="383337" y="300055"/>
                </a:lnTo>
                <a:close/>
              </a:path>
              <a:path w="458470" h="493395">
                <a:moveTo>
                  <a:pt x="259848" y="0"/>
                </a:moveTo>
                <a:lnTo>
                  <a:pt x="198197" y="0"/>
                </a:lnTo>
                <a:lnTo>
                  <a:pt x="198197" y="193128"/>
                </a:lnTo>
                <a:lnTo>
                  <a:pt x="259848" y="193128"/>
                </a:lnTo>
                <a:lnTo>
                  <a:pt x="259848" y="0"/>
                </a:lnTo>
                <a:close/>
              </a:path>
              <a:path w="458470" h="493395">
                <a:moveTo>
                  <a:pt x="427226" y="96553"/>
                </a:moveTo>
                <a:lnTo>
                  <a:pt x="259848" y="193128"/>
                </a:lnTo>
                <a:lnTo>
                  <a:pt x="383337" y="193128"/>
                </a:lnTo>
                <a:lnTo>
                  <a:pt x="458057" y="150017"/>
                </a:lnTo>
                <a:lnTo>
                  <a:pt x="427226" y="96553"/>
                </a:lnTo>
                <a:close/>
              </a:path>
            </a:pathLst>
          </a:custGeom>
          <a:solidFill>
            <a:srgbClr val="FFFF00"/>
          </a:solidFill>
        </p:spPr>
        <p:txBody>
          <a:bodyPr wrap="square" lIns="0" tIns="0" rIns="0" bIns="0" rtlCol="0"/>
          <a:lstStyle/>
          <a:p>
            <a:endParaRPr sz="1013"/>
          </a:p>
        </p:txBody>
      </p:sp>
      <p:sp>
        <p:nvSpPr>
          <p:cNvPr id="19" name="object 19"/>
          <p:cNvSpPr txBox="1"/>
          <p:nvPr/>
        </p:nvSpPr>
        <p:spPr>
          <a:xfrm>
            <a:off x="6468334" y="3036628"/>
            <a:ext cx="1150969" cy="468237"/>
          </a:xfrm>
          <a:prstGeom prst="rect">
            <a:avLst/>
          </a:prstGeom>
        </p:spPr>
        <p:txBody>
          <a:bodyPr vert="horz" wrap="square" lIns="0" tIns="31909" rIns="0" bIns="0" rtlCol="0">
            <a:spAutoFit/>
          </a:bodyPr>
          <a:lstStyle/>
          <a:p>
            <a:pPr marL="42386" marR="3810" indent="-33338">
              <a:lnSpc>
                <a:spcPts val="1658"/>
              </a:lnSpc>
              <a:spcBef>
                <a:spcPts val="251"/>
              </a:spcBef>
            </a:pPr>
            <a:r>
              <a:rPr sz="1500" b="1" dirty="0">
                <a:solidFill>
                  <a:srgbClr val="1F487C"/>
                </a:solidFill>
                <a:latin typeface="Calibri"/>
                <a:cs typeface="Calibri"/>
              </a:rPr>
              <a:t>MARKING  </a:t>
            </a:r>
            <a:r>
              <a:rPr sz="1500" b="1" spc="-4" dirty="0">
                <a:solidFill>
                  <a:srgbClr val="1F487C"/>
                </a:solidFill>
                <a:latin typeface="Calibri"/>
                <a:cs typeface="Calibri"/>
              </a:rPr>
              <a:t>CRITERIA</a:t>
            </a:r>
            <a:endParaRPr sz="1500" b="1" dirty="0">
              <a:latin typeface="Calibri"/>
              <a:cs typeface="Calibri"/>
            </a:endParaRPr>
          </a:p>
        </p:txBody>
      </p:sp>
      <p:sp>
        <p:nvSpPr>
          <p:cNvPr id="14" name="TextBox 13">
            <a:extLst>
              <a:ext uri="{FF2B5EF4-FFF2-40B4-BE49-F238E27FC236}">
                <a16:creationId xmlns:a16="http://schemas.microsoft.com/office/drawing/2014/main" id="{1701EBAD-5D7C-7F53-CAB5-CE612B05EBDB}"/>
              </a:ext>
            </a:extLst>
          </p:cNvPr>
          <p:cNvSpPr txBox="1"/>
          <p:nvPr/>
        </p:nvSpPr>
        <p:spPr>
          <a:xfrm>
            <a:off x="2687540" y="4244649"/>
            <a:ext cx="2667000" cy="646331"/>
          </a:xfrm>
          <a:prstGeom prst="rect">
            <a:avLst/>
          </a:prstGeom>
          <a:noFill/>
        </p:spPr>
        <p:txBody>
          <a:bodyPr wrap="square" rtlCol="0">
            <a:spAutoFit/>
          </a:bodyPr>
          <a:lstStyle/>
          <a:p>
            <a:r>
              <a:rPr lang="en-GB" dirty="0">
                <a:solidFill>
                  <a:srgbClr val="002060"/>
                </a:solidFill>
              </a:rPr>
              <a:t>Example-based framework clarification</a:t>
            </a:r>
          </a:p>
        </p:txBody>
      </p:sp>
      <p:pic>
        <p:nvPicPr>
          <p:cNvPr id="24" name="Picture 23">
            <a:extLst>
              <a:ext uri="{FF2B5EF4-FFF2-40B4-BE49-F238E27FC236}">
                <a16:creationId xmlns:a16="http://schemas.microsoft.com/office/drawing/2014/main" id="{9231DB14-E30A-67CB-2BEE-0AF851EA81E1}"/>
              </a:ext>
            </a:extLst>
          </p:cNvPr>
          <p:cNvPicPr>
            <a:picLocks noChangeAspect="1"/>
          </p:cNvPicPr>
          <p:nvPr/>
        </p:nvPicPr>
        <p:blipFill>
          <a:blip r:embed="rId2"/>
          <a:stretch>
            <a:fillRect/>
          </a:stretch>
        </p:blipFill>
        <p:spPr>
          <a:xfrm>
            <a:off x="1782665" y="4072427"/>
            <a:ext cx="904875" cy="103822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4038600" cy="6858000"/>
          </a:xfrm>
          <a:prstGeom prst="rect">
            <a:avLst/>
          </a:prstGeom>
          <a:blipFill>
            <a:blip r:embed="rId3" cstate="print"/>
            <a:stretch>
              <a:fillRect/>
            </a:stretch>
          </a:blipFill>
        </p:spPr>
        <p:txBody>
          <a:bodyPr wrap="square" lIns="0" tIns="0" rIns="0" bIns="0" rtlCol="0"/>
          <a:lstStyle/>
          <a:p>
            <a:endParaRPr/>
          </a:p>
        </p:txBody>
      </p:sp>
      <p:sp>
        <p:nvSpPr>
          <p:cNvPr id="4" name="object 4"/>
          <p:cNvSpPr txBox="1"/>
          <p:nvPr/>
        </p:nvSpPr>
        <p:spPr>
          <a:xfrm>
            <a:off x="4572000" y="772878"/>
            <a:ext cx="3501136" cy="2046522"/>
          </a:xfrm>
          <a:prstGeom prst="rect">
            <a:avLst/>
          </a:prstGeom>
        </p:spPr>
        <p:txBody>
          <a:bodyPr vert="horz" wrap="square" lIns="0" tIns="13335" rIns="0" bIns="0" rtlCol="0">
            <a:spAutoFit/>
          </a:bodyPr>
          <a:lstStyle/>
          <a:p>
            <a:pPr marL="9525">
              <a:lnSpc>
                <a:spcPct val="150000"/>
              </a:lnSpc>
              <a:spcBef>
                <a:spcPts val="79"/>
              </a:spcBef>
              <a:tabLst>
                <a:tab pos="302895" algn="l"/>
                <a:tab pos="303371" algn="l"/>
              </a:tabLst>
            </a:pPr>
            <a:r>
              <a:rPr lang="en-GB" sz="1800" spc="-4" dirty="0">
                <a:latin typeface="Times New Roman" panose="02020603050405020304" pitchFamily="18" charset="0"/>
                <a:cs typeface="Times New Roman" panose="02020603050405020304" pitchFamily="18" charset="0"/>
              </a:rPr>
              <a:t>Submission </a:t>
            </a:r>
            <a:r>
              <a:rPr lang="en-GB" sz="1800" spc="-8" dirty="0">
                <a:latin typeface="Times New Roman" panose="02020603050405020304" pitchFamily="18" charset="0"/>
                <a:cs typeface="Times New Roman" panose="02020603050405020304" pitchFamily="18" charset="0"/>
              </a:rPr>
              <a:t>Date– </a:t>
            </a:r>
            <a:r>
              <a:rPr lang="en-GB" b="1" spc="-8" dirty="0">
                <a:solidFill>
                  <a:srgbClr val="FF0000"/>
                </a:solidFill>
                <a:latin typeface="Times New Roman" panose="02020603050405020304" pitchFamily="18" charset="0"/>
                <a:cs typeface="Times New Roman" panose="02020603050405020304" pitchFamily="18" charset="0"/>
              </a:rPr>
              <a:t>21/11/</a:t>
            </a:r>
            <a:r>
              <a:rPr lang="en-GB" sz="1800" b="1" dirty="0">
                <a:solidFill>
                  <a:srgbClr val="FF0000"/>
                </a:solidFill>
                <a:latin typeface="Times New Roman" panose="02020603050405020304" pitchFamily="18" charset="0"/>
                <a:cs typeface="Times New Roman" panose="02020603050405020304" pitchFamily="18" charset="0"/>
              </a:rPr>
              <a:t>2025</a:t>
            </a:r>
          </a:p>
          <a:p>
            <a:pPr marL="266700">
              <a:lnSpc>
                <a:spcPct val="150000"/>
              </a:lnSpc>
            </a:pPr>
            <a:r>
              <a:rPr lang="en-GB" sz="1800" dirty="0">
                <a:latin typeface="Times New Roman" panose="02020603050405020304" pitchFamily="18" charset="0"/>
                <a:cs typeface="Times New Roman" panose="02020603050405020304" pitchFamily="18" charset="0"/>
              </a:rPr>
              <a:t>By 14:00 (2:00PM, UK time)</a:t>
            </a:r>
          </a:p>
          <a:p>
            <a:pPr marL="302895" indent="-293370">
              <a:lnSpc>
                <a:spcPct val="150000"/>
              </a:lnSpc>
              <a:buFont typeface="Arial"/>
              <a:buChar char="•"/>
              <a:tabLst>
                <a:tab pos="302895" algn="l"/>
                <a:tab pos="303371" algn="l"/>
              </a:tabLst>
            </a:pPr>
            <a:r>
              <a:rPr lang="en-GB" sz="1800" spc="-4" dirty="0">
                <a:latin typeface="Times New Roman" panose="02020603050405020304" pitchFamily="18" charset="0"/>
                <a:cs typeface="Times New Roman" panose="02020603050405020304" pitchFamily="18" charset="0"/>
              </a:rPr>
              <a:t>Assignment weighting:</a:t>
            </a:r>
            <a:r>
              <a:rPr lang="en-GB" sz="1800" spc="-56"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100%</a:t>
            </a:r>
          </a:p>
          <a:p>
            <a:pPr marL="266700" indent="-257175">
              <a:lnSpc>
                <a:spcPct val="150000"/>
              </a:lnSpc>
              <a:buFont typeface="Arial"/>
              <a:buChar char="•"/>
              <a:tabLst>
                <a:tab pos="266224" algn="l"/>
                <a:tab pos="266700" algn="l"/>
              </a:tabLst>
            </a:pPr>
            <a:r>
              <a:rPr lang="en-GB" sz="1800" b="1" dirty="0">
                <a:solidFill>
                  <a:srgbClr val="FF0000"/>
                </a:solidFill>
                <a:latin typeface="Times New Roman" panose="02020603050405020304" pitchFamily="18" charset="0"/>
                <a:cs typeface="Times New Roman" panose="02020603050405020304" pitchFamily="18" charset="0"/>
              </a:rPr>
              <a:t>Individual Work </a:t>
            </a:r>
            <a:r>
              <a:rPr lang="en-GB" sz="1800" dirty="0">
                <a:latin typeface="Times New Roman" panose="02020603050405020304" pitchFamily="18" charset="0"/>
                <a:cs typeface="Times New Roman" panose="02020603050405020304" pitchFamily="18" charset="0"/>
              </a:rPr>
              <a:t>[4000 words]</a:t>
            </a:r>
          </a:p>
          <a:p>
            <a:pPr marL="266700" indent="-257175">
              <a:lnSpc>
                <a:spcPct val="150000"/>
              </a:lnSpc>
              <a:buFont typeface="Arial"/>
              <a:buChar char="•"/>
              <a:tabLst>
                <a:tab pos="266224" algn="l"/>
                <a:tab pos="266700" algn="l"/>
              </a:tabLst>
            </a:pPr>
            <a:r>
              <a:rPr lang="en-GB" sz="1800" dirty="0">
                <a:latin typeface="Times New Roman" panose="02020603050405020304" pitchFamily="18" charset="0"/>
                <a:cs typeface="Times New Roman" panose="02020603050405020304" pitchFamily="18" charset="0"/>
              </a:rPr>
              <a:t>You are allowed 10% either side</a:t>
            </a:r>
            <a:endParaRPr sz="1700" dirty="0">
              <a:latin typeface="Calibri"/>
              <a:cs typeface="Calibri"/>
            </a:endParaRPr>
          </a:p>
        </p:txBody>
      </p:sp>
      <p:sp>
        <p:nvSpPr>
          <p:cNvPr id="5" name="object 5"/>
          <p:cNvSpPr txBox="1"/>
          <p:nvPr/>
        </p:nvSpPr>
        <p:spPr>
          <a:xfrm>
            <a:off x="4572000" y="3050232"/>
            <a:ext cx="4191000" cy="603370"/>
          </a:xfrm>
          <a:prstGeom prst="rect">
            <a:avLst/>
          </a:prstGeom>
        </p:spPr>
        <p:txBody>
          <a:bodyPr vert="horz" wrap="square" lIns="0" tIns="13335" rIns="0" bIns="0" rtlCol="0">
            <a:spAutoFit/>
          </a:bodyPr>
          <a:lstStyle/>
          <a:p>
            <a:pPr marL="355600" marR="257810" indent="-342900">
              <a:spcBef>
                <a:spcPts val="409"/>
              </a:spcBef>
              <a:buFont typeface="Arial"/>
              <a:buChar char="•"/>
              <a:tabLst>
                <a:tab pos="354965" algn="l"/>
                <a:tab pos="355600" algn="l"/>
              </a:tabLst>
            </a:pPr>
            <a:r>
              <a:rPr lang="en-GB" sz="1800" b="1" spc="-4" dirty="0">
                <a:solidFill>
                  <a:srgbClr val="FF0000"/>
                </a:solidFill>
                <a:latin typeface="Times New Roman" panose="02020603050405020304" pitchFamily="18" charset="0"/>
                <a:cs typeface="Times New Roman" panose="02020603050405020304" pitchFamily="18" charset="0"/>
              </a:rPr>
              <a:t>Submission via </a:t>
            </a:r>
            <a:r>
              <a:rPr lang="en-GB" sz="1800" b="1" u="sng" spc="-15" dirty="0">
                <a:solidFill>
                  <a:srgbClr val="FF0000"/>
                </a:solidFill>
                <a:latin typeface="Times New Roman" panose="02020603050405020304" pitchFamily="18" charset="0"/>
                <a:cs typeface="Times New Roman" panose="02020603050405020304" pitchFamily="18" charset="0"/>
              </a:rPr>
              <a:t>Turnitin</a:t>
            </a:r>
            <a:r>
              <a:rPr lang="en-GB" sz="1800" b="1" u="sng" spc="-86" dirty="0">
                <a:solidFill>
                  <a:srgbClr val="FF0000"/>
                </a:solidFill>
                <a:latin typeface="Times New Roman" panose="02020603050405020304" pitchFamily="18" charset="0"/>
                <a:cs typeface="Times New Roman" panose="02020603050405020304" pitchFamily="18" charset="0"/>
              </a:rPr>
              <a:t> </a:t>
            </a:r>
            <a:r>
              <a:rPr lang="en-GB" sz="1800" b="1" u="sng" dirty="0">
                <a:solidFill>
                  <a:srgbClr val="FF0000"/>
                </a:solidFill>
                <a:latin typeface="Times New Roman" panose="02020603050405020304" pitchFamily="18" charset="0"/>
                <a:cs typeface="Times New Roman" panose="02020603050405020304" pitchFamily="18" charset="0"/>
              </a:rPr>
              <a:t>Only</a:t>
            </a:r>
          </a:p>
          <a:p>
            <a:pPr marL="355600" marR="257810" indent="-342900">
              <a:lnSpc>
                <a:spcPct val="100000"/>
              </a:lnSpc>
              <a:spcBef>
                <a:spcPts val="409"/>
              </a:spcBef>
              <a:buFont typeface="Arial"/>
              <a:buChar char="•"/>
              <a:tabLst>
                <a:tab pos="354965" algn="l"/>
                <a:tab pos="355600" algn="l"/>
              </a:tabLst>
            </a:pPr>
            <a:r>
              <a:rPr sz="1700" b="1" dirty="0">
                <a:solidFill>
                  <a:srgbClr val="FF0000"/>
                </a:solidFill>
                <a:latin typeface="Times New Roman" panose="02020603050405020304" pitchFamily="18" charset="0"/>
                <a:cs typeface="Times New Roman" panose="02020603050405020304" pitchFamily="18" charset="0"/>
              </a:rPr>
              <a:t>as a </a:t>
            </a:r>
            <a:r>
              <a:rPr sz="1700" b="1" spc="-15" dirty="0">
                <a:solidFill>
                  <a:srgbClr val="FF0000"/>
                </a:solidFill>
                <a:latin typeface="Times New Roman" panose="02020603050405020304" pitchFamily="18" charset="0"/>
                <a:cs typeface="Times New Roman" panose="02020603050405020304" pitchFamily="18" charset="0"/>
              </a:rPr>
              <a:t>word  </a:t>
            </a:r>
            <a:r>
              <a:rPr sz="1700" b="1" spc="-5" dirty="0">
                <a:solidFill>
                  <a:srgbClr val="FF0000"/>
                </a:solidFill>
                <a:latin typeface="Times New Roman" panose="02020603050405020304" pitchFamily="18" charset="0"/>
                <a:cs typeface="Times New Roman" panose="02020603050405020304" pitchFamily="18" charset="0"/>
              </a:rPr>
              <a:t>document, </a:t>
            </a:r>
            <a:endParaRPr sz="1700" dirty="0">
              <a:latin typeface="Times New Roman" panose="02020603050405020304" pitchFamily="18" charset="0"/>
              <a:cs typeface="Times New Roman" panose="02020603050405020304" pitchFamily="18" charset="0"/>
            </a:endParaRPr>
          </a:p>
        </p:txBody>
      </p:sp>
      <p:sp>
        <p:nvSpPr>
          <p:cNvPr id="6" name="object 6"/>
          <p:cNvSpPr txBox="1"/>
          <p:nvPr/>
        </p:nvSpPr>
        <p:spPr>
          <a:xfrm>
            <a:off x="4419600" y="3817749"/>
            <a:ext cx="4495800" cy="2621230"/>
          </a:xfrm>
          <a:prstGeom prst="rect">
            <a:avLst/>
          </a:prstGeom>
        </p:spPr>
        <p:txBody>
          <a:bodyPr vert="horz" wrap="square" lIns="0" tIns="12700" rIns="0" bIns="0" rtlCol="0">
            <a:spAutoFit/>
          </a:bodyPr>
          <a:lstStyle/>
          <a:p>
            <a:pPr marL="355600" indent="-174625">
              <a:spcBef>
                <a:spcPts val="100"/>
              </a:spcBef>
              <a:buFont typeface="Arial"/>
              <a:buChar char="•"/>
              <a:tabLst>
                <a:tab pos="354965" algn="l"/>
                <a:tab pos="355600" algn="l"/>
              </a:tabLst>
            </a:pPr>
            <a:r>
              <a:rPr lang="en-GB" sz="2000" b="1" i="0" dirty="0">
                <a:solidFill>
                  <a:srgbClr val="FF0000"/>
                </a:solidFill>
                <a:effectLst/>
                <a:latin typeface="Times New Roman" panose="02020603050405020304" pitchFamily="18" charset="0"/>
              </a:rPr>
              <a:t>Note</a:t>
            </a:r>
            <a:r>
              <a:rPr lang="en-GB" sz="2400" b="0" i="0" dirty="0">
                <a:solidFill>
                  <a:srgbClr val="000000"/>
                </a:solidFill>
                <a:effectLst/>
                <a:latin typeface="Times New Roman" panose="02020603050405020304" pitchFamily="18" charset="0"/>
              </a:rPr>
              <a:t>:</a:t>
            </a:r>
            <a:r>
              <a:rPr lang="en-GB" sz="1600" b="0" i="0" dirty="0">
                <a:solidFill>
                  <a:srgbClr val="000000"/>
                </a:solidFill>
                <a:effectLst/>
                <a:latin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The word limit includes quotations and citations but </a:t>
            </a:r>
            <a:r>
              <a:rPr lang="en-GB" sz="1800" dirty="0">
                <a:solidFill>
                  <a:srgbClr val="FF0000"/>
                </a:solidFill>
                <a:latin typeface="Times New Roman" panose="02020603050405020304" pitchFamily="18" charset="0"/>
                <a:cs typeface="Times New Roman" panose="02020603050405020304" pitchFamily="18" charset="0"/>
              </a:rPr>
              <a:t>excludes the reference list</a:t>
            </a:r>
            <a:r>
              <a:rPr lang="en-GB" sz="1800">
                <a:solidFill>
                  <a:srgbClr val="FF0000"/>
                </a:solidFill>
                <a:latin typeface="Times New Roman" panose="02020603050405020304" pitchFamily="18" charset="0"/>
                <a:cs typeface="Times New Roman" panose="02020603050405020304" pitchFamily="18" charset="0"/>
              </a:rPr>
              <a:t>. </a:t>
            </a:r>
          </a:p>
          <a:p>
            <a:pPr marL="355600" indent="-174625">
              <a:spcBef>
                <a:spcPts val="100"/>
              </a:spcBef>
              <a:buFont typeface="Arial"/>
              <a:buChar char="•"/>
              <a:tabLst>
                <a:tab pos="354965" algn="l"/>
                <a:tab pos="355600" algn="l"/>
              </a:tabLst>
            </a:pPr>
            <a:r>
              <a:rPr lang="en-GB" sz="1800">
                <a:latin typeface="Times New Roman" panose="02020603050405020304" pitchFamily="18" charset="0"/>
                <a:cs typeface="Times New Roman" panose="02020603050405020304" pitchFamily="18" charset="0"/>
              </a:rPr>
              <a:t>Work </a:t>
            </a:r>
            <a:r>
              <a:rPr lang="en-GB" sz="1800" dirty="0">
                <a:latin typeface="Times New Roman" panose="02020603050405020304" pitchFamily="18" charset="0"/>
                <a:cs typeface="Times New Roman" panose="02020603050405020304" pitchFamily="18" charset="0"/>
              </a:rPr>
              <a:t>which is submitted up to 1 week late will be capped at 40%.</a:t>
            </a:r>
          </a:p>
          <a:p>
            <a:pPr marL="355600" indent="-174625">
              <a:spcBef>
                <a:spcPts val="100"/>
              </a:spcBef>
              <a:buFont typeface="Arial"/>
              <a:buChar char="•"/>
              <a:tabLst>
                <a:tab pos="354965" algn="l"/>
                <a:tab pos="355600" algn="l"/>
              </a:tabLst>
            </a:pPr>
            <a:r>
              <a:rPr lang="en-GB" sz="1800" dirty="0">
                <a:latin typeface="Times New Roman" panose="02020603050405020304" pitchFamily="18" charset="0"/>
                <a:cs typeface="Times New Roman" panose="02020603050405020304" pitchFamily="18" charset="0"/>
              </a:rPr>
              <a:t>Work submitted more than 1 week late will be considered as a non-submission and will not be marked.  </a:t>
            </a:r>
          </a:p>
          <a:p>
            <a:pPr marL="355600" indent="-342900">
              <a:spcBef>
                <a:spcPts val="100"/>
              </a:spcBef>
              <a:buFont typeface="Arial"/>
              <a:buChar char="•"/>
              <a:tabLst>
                <a:tab pos="354965" algn="l"/>
                <a:tab pos="355600" algn="l"/>
              </a:tabLst>
            </a:pPr>
            <a:endParaRPr lang="en-GB" sz="1800" dirty="0">
              <a:solidFill>
                <a:srgbClr val="FF0000"/>
              </a:solidFill>
              <a:latin typeface="Times New Roman" panose="02020603050405020304" pitchFamily="18" charset="0"/>
              <a:cs typeface="Times New Roman" panose="02020603050405020304" pitchFamily="18" charset="0"/>
            </a:endParaRPr>
          </a:p>
          <a:p>
            <a:pPr marL="355600" indent="-342900">
              <a:lnSpc>
                <a:spcPct val="100000"/>
              </a:lnSpc>
              <a:spcBef>
                <a:spcPts val="100"/>
              </a:spcBef>
              <a:buFont typeface="Arial"/>
              <a:buChar char="•"/>
              <a:tabLst>
                <a:tab pos="354965" algn="l"/>
                <a:tab pos="355600" algn="l"/>
              </a:tabLst>
            </a:pPr>
            <a:endParaRPr sz="1700" dirty="0">
              <a:latin typeface="Calibri"/>
              <a:cs typeface="Calibri"/>
            </a:endParaRPr>
          </a:p>
        </p:txBody>
      </p:sp>
      <p:sp>
        <p:nvSpPr>
          <p:cNvPr id="7" name="TextBox 6">
            <a:extLst>
              <a:ext uri="{FF2B5EF4-FFF2-40B4-BE49-F238E27FC236}">
                <a16:creationId xmlns:a16="http://schemas.microsoft.com/office/drawing/2014/main" id="{B906FAAF-E8F1-346B-CE32-2A725645AC7A}"/>
              </a:ext>
            </a:extLst>
          </p:cNvPr>
          <p:cNvSpPr txBox="1"/>
          <p:nvPr/>
        </p:nvSpPr>
        <p:spPr>
          <a:xfrm>
            <a:off x="914400" y="2819400"/>
            <a:ext cx="2667000" cy="461665"/>
          </a:xfrm>
          <a:prstGeom prst="rect">
            <a:avLst/>
          </a:prstGeom>
          <a:noFill/>
        </p:spPr>
        <p:txBody>
          <a:bodyPr wrap="square" rtlCol="0">
            <a:spAutoFit/>
          </a:bodyPr>
          <a:lstStyle/>
          <a:p>
            <a:r>
              <a:rPr lang="en-GB" sz="2400" b="1" dirty="0">
                <a:solidFill>
                  <a:schemeClr val="bg1"/>
                </a:solidFill>
              </a:rPr>
              <a:t>The Requirements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F515AB-6890-4EE8-B738-0AC3E6571E5F}"/>
              </a:ext>
            </a:extLst>
          </p:cNvPr>
          <p:cNvSpPr txBox="1"/>
          <p:nvPr/>
        </p:nvSpPr>
        <p:spPr>
          <a:xfrm>
            <a:off x="457200" y="304800"/>
            <a:ext cx="6492240" cy="400110"/>
          </a:xfrm>
          <a:prstGeom prst="rect">
            <a:avLst/>
          </a:prstGeom>
          <a:noFill/>
        </p:spPr>
        <p:txBody>
          <a:bodyPr wrap="square" rtlCol="0">
            <a:spAutoFit/>
          </a:bodyPr>
          <a:lstStyle/>
          <a:p>
            <a:pPr algn="ctr"/>
            <a:r>
              <a:rPr lang="en-GB" sz="2000" b="1" dirty="0">
                <a:solidFill>
                  <a:srgbClr val="FF0000"/>
                </a:solidFill>
              </a:rPr>
              <a:t>Assignment Brief</a:t>
            </a:r>
          </a:p>
        </p:txBody>
      </p:sp>
      <p:sp>
        <p:nvSpPr>
          <p:cNvPr id="3" name="TextBox 2">
            <a:extLst>
              <a:ext uri="{FF2B5EF4-FFF2-40B4-BE49-F238E27FC236}">
                <a16:creationId xmlns:a16="http://schemas.microsoft.com/office/drawing/2014/main" id="{B0990BBC-D307-456C-B339-0D47A12E6FF3}"/>
              </a:ext>
            </a:extLst>
          </p:cNvPr>
          <p:cNvSpPr txBox="1"/>
          <p:nvPr/>
        </p:nvSpPr>
        <p:spPr>
          <a:xfrm>
            <a:off x="114300" y="704910"/>
            <a:ext cx="8915400" cy="5816977"/>
          </a:xfrm>
          <a:prstGeom prst="rect">
            <a:avLst/>
          </a:prstGeom>
          <a:noFill/>
        </p:spPr>
        <p:txBody>
          <a:bodyPr wrap="square" rtlCol="0">
            <a:spAutoFit/>
          </a:bodyPr>
          <a:lstStyle/>
          <a:p>
            <a:pPr marR="283845" algn="just">
              <a:spcBef>
                <a:spcPts val="5"/>
              </a:spcBef>
            </a:pPr>
            <a:r>
              <a:rPr lang="en-GB" sz="1600" dirty="0">
                <a:ea typeface="Carlito"/>
                <a:cs typeface="Times New Roman" panose="02020603050405020304" pitchFamily="18" charset="0"/>
              </a:rPr>
              <a:t>Select any organisation of your choice that is </a:t>
            </a:r>
            <a:r>
              <a:rPr lang="en-GB" sz="1600" b="1" dirty="0">
                <a:solidFill>
                  <a:schemeClr val="accent1"/>
                </a:solidFill>
                <a:ea typeface="Carlito"/>
                <a:cs typeface="Times New Roman" panose="02020603050405020304" pitchFamily="18" charset="0"/>
              </a:rPr>
              <a:t>operating in the UK</a:t>
            </a:r>
            <a:r>
              <a:rPr lang="en-GB" sz="1600" dirty="0">
                <a:ea typeface="Carlito"/>
                <a:cs typeface="Times New Roman" panose="02020603050405020304" pitchFamily="18" charset="0"/>
              </a:rPr>
              <a:t>. It is critically important that you have access to information about the organisation, including recent </a:t>
            </a:r>
            <a:r>
              <a:rPr lang="en-GB" sz="1600" b="1" dirty="0">
                <a:ea typeface="Carlito"/>
                <a:cs typeface="Times New Roman" panose="02020603050405020304" pitchFamily="18" charset="0"/>
              </a:rPr>
              <a:t>Annual Reports </a:t>
            </a:r>
            <a:r>
              <a:rPr lang="en-GB" sz="1600" dirty="0">
                <a:ea typeface="Carlito"/>
                <a:cs typeface="Times New Roman" panose="02020603050405020304" pitchFamily="18" charset="0"/>
              </a:rPr>
              <a:t>and other secondary data (e.g. Euromonitor), so that you can analyse the organisation’s performance and key activities.</a:t>
            </a:r>
          </a:p>
          <a:p>
            <a:pPr marR="283845" algn="just">
              <a:spcBef>
                <a:spcPts val="5"/>
              </a:spcBef>
            </a:pPr>
            <a:r>
              <a:rPr lang="en-GB" sz="1600" b="1" dirty="0">
                <a:solidFill>
                  <a:srgbClr val="C00000"/>
                </a:solidFill>
                <a:ea typeface="Carlito"/>
                <a:cs typeface="Times New Roman" panose="02020603050405020304" pitchFamily="18" charset="0"/>
              </a:rPr>
              <a:t>Part 1:</a:t>
            </a:r>
          </a:p>
          <a:p>
            <a:pPr marR="283845" algn="just">
              <a:spcBef>
                <a:spcPts val="5"/>
              </a:spcBef>
            </a:pPr>
            <a:r>
              <a:rPr lang="en-GB" sz="1600" dirty="0">
                <a:ea typeface="Carlito"/>
                <a:cs typeface="Times New Roman" panose="02020603050405020304" pitchFamily="18" charset="0"/>
              </a:rPr>
              <a:t>Apply the following frameworks to the business as part of your organisation analysis and assessment:</a:t>
            </a:r>
          </a:p>
          <a:p>
            <a:pPr marR="283845" algn="just">
              <a:spcBef>
                <a:spcPts val="5"/>
              </a:spcBef>
            </a:pPr>
            <a:r>
              <a:rPr lang="en-GB" sz="1600" dirty="0">
                <a:ea typeface="Carlito"/>
                <a:cs typeface="Times New Roman" panose="02020603050405020304" pitchFamily="18" charset="0"/>
              </a:rPr>
              <a:t>• </a:t>
            </a:r>
            <a:r>
              <a:rPr lang="en-GB" sz="1600" b="1" dirty="0">
                <a:ea typeface="Carlito"/>
                <a:cs typeface="Times New Roman" panose="02020603050405020304" pitchFamily="18" charset="0"/>
              </a:rPr>
              <a:t>Innovation Ambition Matrix</a:t>
            </a:r>
          </a:p>
          <a:p>
            <a:pPr marR="283845" algn="just">
              <a:spcBef>
                <a:spcPts val="5"/>
              </a:spcBef>
            </a:pPr>
            <a:r>
              <a:rPr lang="en-GB" sz="1600" dirty="0">
                <a:ea typeface="Carlito"/>
                <a:cs typeface="Times New Roman" panose="02020603050405020304" pitchFamily="18" charset="0"/>
              </a:rPr>
              <a:t>• </a:t>
            </a:r>
            <a:r>
              <a:rPr lang="en-GB" sz="1600" b="1" dirty="0">
                <a:ea typeface="Carlito"/>
                <a:cs typeface="Times New Roman" panose="02020603050405020304" pitchFamily="18" charset="0"/>
              </a:rPr>
              <a:t>Customer Journey Mapping</a:t>
            </a:r>
          </a:p>
          <a:p>
            <a:pPr marR="283845" algn="just">
              <a:spcBef>
                <a:spcPts val="5"/>
              </a:spcBef>
            </a:pPr>
            <a:endParaRPr lang="en-GB" sz="1600" dirty="0">
              <a:ea typeface="Carlito"/>
              <a:cs typeface="Times New Roman" panose="02020603050405020304" pitchFamily="18" charset="0"/>
            </a:endParaRPr>
          </a:p>
          <a:p>
            <a:pPr marR="283845" algn="just">
              <a:spcBef>
                <a:spcPts val="5"/>
              </a:spcBef>
            </a:pPr>
            <a:r>
              <a:rPr lang="en-GB" sz="1600" dirty="0">
                <a:ea typeface="Carlito"/>
                <a:cs typeface="Times New Roman" panose="02020603050405020304" pitchFamily="18" charset="0"/>
              </a:rPr>
              <a:t>The application of these two frameworks should help you to identify what current innovations the organisation is engaged in and which new innovation opportunities are on the horizon. In terms of the customer journey mapping, you should map the current customer journey that the organisation creates for core customers and identify relevant pain and gain points as well as identify places in the customer journey where there are opportunities for digital innovation.</a:t>
            </a:r>
          </a:p>
          <a:p>
            <a:pPr marR="283845" algn="just">
              <a:spcBef>
                <a:spcPts val="5"/>
              </a:spcBef>
            </a:pPr>
            <a:r>
              <a:rPr lang="en-GB" sz="1600" b="1" dirty="0">
                <a:solidFill>
                  <a:srgbClr val="C00000"/>
                </a:solidFill>
                <a:ea typeface="Carlito"/>
                <a:cs typeface="Times New Roman" panose="02020603050405020304" pitchFamily="18" charset="0"/>
              </a:rPr>
              <a:t>Part 2:</a:t>
            </a:r>
          </a:p>
          <a:p>
            <a:pPr marR="283845" algn="just">
              <a:spcBef>
                <a:spcPts val="5"/>
              </a:spcBef>
            </a:pPr>
            <a:r>
              <a:rPr lang="en-GB" sz="1600" dirty="0">
                <a:ea typeface="Carlito"/>
                <a:cs typeface="Times New Roman" panose="02020603050405020304" pitchFamily="18" charset="0"/>
              </a:rPr>
              <a:t>Based on your analysis and assessment in Part 1, propose a new digital transformation initiative for the organisation in a blueprint to help it overcome the key challenges you have identified (Step by Step process). In this section, you should be including an updated and enhanced customer journey map that illustrates the new customer journey experience that your proposed initiative is providing. As part of your Part 2, you should also explain how the proposed initiative will positively impact the organisation and how you will measure the impact and the success of the proposed initiative.</a:t>
            </a:r>
          </a:p>
          <a:p>
            <a:endParaRPr lang="en-GB" dirty="0"/>
          </a:p>
          <a:p>
            <a:r>
              <a:rPr lang="en-GB" dirty="0">
                <a:solidFill>
                  <a:srgbClr val="FF0000"/>
                </a:solidFill>
              </a:rPr>
              <a:t>Note: Use appropriate literature to support your arguments and reflection. </a:t>
            </a:r>
            <a:endParaRPr lang="en-GB" dirty="0"/>
          </a:p>
        </p:txBody>
      </p:sp>
    </p:spTree>
    <p:extLst>
      <p:ext uri="{BB962C8B-B14F-4D97-AF65-F5344CB8AC3E}">
        <p14:creationId xmlns:p14="http://schemas.microsoft.com/office/powerpoint/2010/main" val="808856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B21CAD49-6C05-B587-3267-4C201E4031F4}"/>
              </a:ext>
            </a:extLst>
          </p:cNvPr>
          <p:cNvSpPr txBox="1"/>
          <p:nvPr/>
        </p:nvSpPr>
        <p:spPr>
          <a:xfrm>
            <a:off x="628650" y="365125"/>
            <a:ext cx="404502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rgbClr val="0070C0"/>
                </a:solidFill>
                <a:latin typeface="+mj-lt"/>
                <a:ea typeface="+mj-ea"/>
                <a:cs typeface="+mj-cs"/>
              </a:rPr>
              <a:t>Assignment Aim </a:t>
            </a:r>
          </a:p>
        </p:txBody>
      </p:sp>
      <p:sp>
        <p:nvSpPr>
          <p:cNvPr id="3" name="TextBox 2">
            <a:extLst>
              <a:ext uri="{FF2B5EF4-FFF2-40B4-BE49-F238E27FC236}">
                <a16:creationId xmlns:a16="http://schemas.microsoft.com/office/drawing/2014/main" id="{3579CF83-0E8E-1DAF-D367-68F9A14E7AAF}"/>
              </a:ext>
            </a:extLst>
          </p:cNvPr>
          <p:cNvSpPr txBox="1"/>
          <p:nvPr/>
        </p:nvSpPr>
        <p:spPr>
          <a:xfrm>
            <a:off x="628650" y="1825625"/>
            <a:ext cx="404502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dirty="0">
                <a:solidFill>
                  <a:srgbClr val="0070C0"/>
                </a:solidFill>
              </a:rPr>
              <a:t>Aim: </a:t>
            </a:r>
            <a:r>
              <a:rPr lang="en-US" dirty="0"/>
              <a:t>Analyse and assess innovation within a UK-based organisation.</a:t>
            </a:r>
          </a:p>
          <a:p>
            <a:pPr indent="-228600">
              <a:lnSpc>
                <a:spcPct val="90000"/>
              </a:lnSpc>
              <a:spcAft>
                <a:spcPts val="600"/>
              </a:spcAft>
              <a:buFont typeface="Arial" panose="020B0604020202020204" pitchFamily="34" charset="0"/>
              <a:buChar char="•"/>
            </a:pPr>
            <a:r>
              <a:rPr lang="en-US" b="1" u="sng" dirty="0">
                <a:solidFill>
                  <a:srgbClr val="0070C0"/>
                </a:solidFill>
              </a:rPr>
              <a:t>Key Frameworks Used</a:t>
            </a:r>
            <a:r>
              <a:rPr lang="en-US" b="1" u="sng" dirty="0"/>
              <a:t>: </a:t>
            </a:r>
          </a:p>
          <a:p>
            <a:pPr indent="-228600">
              <a:lnSpc>
                <a:spcPct val="90000"/>
              </a:lnSpc>
              <a:spcAft>
                <a:spcPts val="600"/>
              </a:spcAft>
              <a:buFont typeface="Arial" panose="020B0604020202020204" pitchFamily="34" charset="0"/>
              <a:buChar char="•"/>
            </a:pPr>
            <a:r>
              <a:rPr lang="en-US" b="1" dirty="0">
                <a:solidFill>
                  <a:srgbClr val="FF0000"/>
                </a:solidFill>
              </a:rPr>
              <a:t>Innovation Ambition Matrix </a:t>
            </a:r>
            <a:r>
              <a:rPr lang="en-US" dirty="0"/>
              <a:t>(To classify innovation activities)</a:t>
            </a:r>
          </a:p>
          <a:p>
            <a:pPr indent="-228600">
              <a:lnSpc>
                <a:spcPct val="90000"/>
              </a:lnSpc>
              <a:spcAft>
                <a:spcPts val="600"/>
              </a:spcAft>
              <a:buFont typeface="Arial" panose="020B0604020202020204" pitchFamily="34" charset="0"/>
              <a:buChar char="•"/>
            </a:pPr>
            <a:r>
              <a:rPr lang="en-US" b="1" dirty="0">
                <a:solidFill>
                  <a:srgbClr val="FF0000"/>
                </a:solidFill>
              </a:rPr>
              <a:t>Customer Journey Mapping </a:t>
            </a:r>
            <a:r>
              <a:rPr lang="en-US" dirty="0"/>
              <a:t>(To understand customer interactions &amp; pain points) </a:t>
            </a:r>
          </a:p>
          <a:p>
            <a:pPr indent="-228600">
              <a:lnSpc>
                <a:spcPct val="90000"/>
              </a:lnSpc>
              <a:spcAft>
                <a:spcPts val="600"/>
              </a:spcAft>
              <a:buFont typeface="Arial" panose="020B0604020202020204" pitchFamily="34" charset="0"/>
              <a:buChar char="•"/>
            </a:pPr>
            <a:r>
              <a:rPr lang="en-US" b="1" dirty="0">
                <a:solidFill>
                  <a:srgbClr val="FF0000"/>
                </a:solidFill>
              </a:rPr>
              <a:t>Outcome:</a:t>
            </a:r>
            <a:r>
              <a:rPr lang="en-US" b="1" dirty="0"/>
              <a:t> Develop</a:t>
            </a:r>
            <a:r>
              <a:rPr lang="en-US" dirty="0"/>
              <a:t> a digital transformation initiative to enhance business performance.</a:t>
            </a:r>
          </a:p>
        </p:txBody>
      </p:sp>
      <p:pic>
        <p:nvPicPr>
          <p:cNvPr id="5" name="Picture 4" descr="A light bulb on a book&#10;&#10;AI-generated content may be incorrect.">
            <a:extLst>
              <a:ext uri="{FF2B5EF4-FFF2-40B4-BE49-F238E27FC236}">
                <a16:creationId xmlns:a16="http://schemas.microsoft.com/office/drawing/2014/main" id="{57AC4FD9-04D1-5F00-B8A1-0A0911ECF454}"/>
              </a:ext>
            </a:extLst>
          </p:cNvPr>
          <p:cNvPicPr>
            <a:picLocks noChangeAspect="1"/>
          </p:cNvPicPr>
          <p:nvPr/>
        </p:nvPicPr>
        <p:blipFill>
          <a:blip r:embed="rId2"/>
          <a:srcRect l="7450" r="15001"/>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4862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76200" y="45"/>
            <a:ext cx="9143872" cy="6857955"/>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3365119" y="616153"/>
            <a:ext cx="3111881" cy="489236"/>
          </a:xfrm>
          <a:prstGeom prst="rect">
            <a:avLst/>
          </a:prstGeom>
        </p:spPr>
        <p:txBody>
          <a:bodyPr vert="horz" wrap="square" lIns="0" tIns="12065" rIns="0" bIns="0" rtlCol="0">
            <a:spAutoFit/>
          </a:bodyPr>
          <a:lstStyle/>
          <a:p>
            <a:pPr marL="12700">
              <a:lnSpc>
                <a:spcPct val="100000"/>
              </a:lnSpc>
              <a:spcBef>
                <a:spcPts val="95"/>
              </a:spcBef>
            </a:pPr>
            <a:r>
              <a:rPr sz="3100" b="1" spc="-35" dirty="0">
                <a:solidFill>
                  <a:srgbClr val="FFFFFF"/>
                </a:solidFill>
              </a:rPr>
              <a:t>Key</a:t>
            </a:r>
            <a:r>
              <a:rPr sz="3100" b="1" spc="-75" dirty="0">
                <a:solidFill>
                  <a:srgbClr val="FFFFFF"/>
                </a:solidFill>
              </a:rPr>
              <a:t> </a:t>
            </a:r>
            <a:r>
              <a:rPr sz="3100" b="1" spc="-5" dirty="0">
                <a:solidFill>
                  <a:srgbClr val="FFFFFF"/>
                </a:solidFill>
              </a:rPr>
              <a:t>Instruction</a:t>
            </a:r>
            <a:r>
              <a:rPr lang="en-GB" sz="3100" b="1" spc="-5" dirty="0">
                <a:solidFill>
                  <a:srgbClr val="FFFFFF"/>
                </a:solidFill>
              </a:rPr>
              <a:t>s</a:t>
            </a:r>
            <a:endParaRPr sz="3100" b="1" dirty="0"/>
          </a:p>
        </p:txBody>
      </p:sp>
      <p:sp>
        <p:nvSpPr>
          <p:cNvPr id="4" name="object 4"/>
          <p:cNvSpPr/>
          <p:nvPr/>
        </p:nvSpPr>
        <p:spPr>
          <a:xfrm>
            <a:off x="8132191" y="2043429"/>
            <a:ext cx="798830" cy="798830"/>
          </a:xfrm>
          <a:custGeom>
            <a:avLst/>
            <a:gdLst/>
            <a:ahLst/>
            <a:cxnLst/>
            <a:rect l="l" t="t" r="r" b="b"/>
            <a:pathLst>
              <a:path w="798829" h="798830">
                <a:moveTo>
                  <a:pt x="342264" y="0"/>
                </a:moveTo>
                <a:lnTo>
                  <a:pt x="0" y="342265"/>
                </a:lnTo>
                <a:lnTo>
                  <a:pt x="456310" y="798576"/>
                </a:lnTo>
                <a:lnTo>
                  <a:pt x="798576" y="456311"/>
                </a:lnTo>
                <a:lnTo>
                  <a:pt x="342264" y="0"/>
                </a:lnTo>
                <a:close/>
              </a:path>
            </a:pathLst>
          </a:custGeom>
          <a:solidFill>
            <a:srgbClr val="8063A1">
              <a:alpha val="30195"/>
            </a:srgbClr>
          </a:solidFill>
        </p:spPr>
        <p:txBody>
          <a:bodyPr wrap="square" lIns="0" tIns="0" rIns="0" bIns="0" rtlCol="0"/>
          <a:lstStyle/>
          <a:p>
            <a:endParaRPr/>
          </a:p>
        </p:txBody>
      </p:sp>
      <p:sp>
        <p:nvSpPr>
          <p:cNvPr id="5" name="object 5"/>
          <p:cNvSpPr/>
          <p:nvPr/>
        </p:nvSpPr>
        <p:spPr>
          <a:xfrm>
            <a:off x="8189976" y="713231"/>
            <a:ext cx="954405" cy="2533015"/>
          </a:xfrm>
          <a:custGeom>
            <a:avLst/>
            <a:gdLst/>
            <a:ahLst/>
            <a:cxnLst/>
            <a:rect l="l" t="t" r="r" b="b"/>
            <a:pathLst>
              <a:path w="954404" h="2533015">
                <a:moveTo>
                  <a:pt x="954024" y="0"/>
                </a:moveTo>
                <a:lnTo>
                  <a:pt x="0" y="1266443"/>
                </a:lnTo>
                <a:lnTo>
                  <a:pt x="954024" y="2532888"/>
                </a:lnTo>
                <a:lnTo>
                  <a:pt x="954024" y="0"/>
                </a:lnTo>
                <a:close/>
              </a:path>
            </a:pathLst>
          </a:custGeom>
          <a:solidFill>
            <a:srgbClr val="8063A1">
              <a:alpha val="30195"/>
            </a:srgbClr>
          </a:solidFill>
        </p:spPr>
        <p:txBody>
          <a:bodyPr wrap="square" lIns="0" tIns="0" rIns="0" bIns="0" rtlCol="0"/>
          <a:lstStyle/>
          <a:p>
            <a:endParaRPr/>
          </a:p>
        </p:txBody>
      </p:sp>
      <p:sp>
        <p:nvSpPr>
          <p:cNvPr id="6" name="object 6"/>
          <p:cNvSpPr/>
          <p:nvPr/>
        </p:nvSpPr>
        <p:spPr>
          <a:xfrm>
            <a:off x="0" y="4600955"/>
            <a:ext cx="760730" cy="2018030"/>
          </a:xfrm>
          <a:custGeom>
            <a:avLst/>
            <a:gdLst/>
            <a:ahLst/>
            <a:cxnLst/>
            <a:rect l="l" t="t" r="r" b="b"/>
            <a:pathLst>
              <a:path w="760730" h="2018029">
                <a:moveTo>
                  <a:pt x="0" y="0"/>
                </a:moveTo>
                <a:lnTo>
                  <a:pt x="0" y="2017776"/>
                </a:lnTo>
                <a:lnTo>
                  <a:pt x="760476" y="1008888"/>
                </a:lnTo>
                <a:lnTo>
                  <a:pt x="0" y="0"/>
                </a:lnTo>
                <a:close/>
              </a:path>
            </a:pathLst>
          </a:custGeom>
          <a:solidFill>
            <a:srgbClr val="4F81BC">
              <a:alpha val="30195"/>
            </a:srgbClr>
          </a:solidFill>
        </p:spPr>
        <p:txBody>
          <a:bodyPr wrap="square" lIns="0" tIns="0" rIns="0" bIns="0" rtlCol="0"/>
          <a:lstStyle/>
          <a:p>
            <a:endParaRPr/>
          </a:p>
        </p:txBody>
      </p:sp>
      <p:sp>
        <p:nvSpPr>
          <p:cNvPr id="7" name="object 7"/>
          <p:cNvSpPr/>
          <p:nvPr/>
        </p:nvSpPr>
        <p:spPr>
          <a:xfrm>
            <a:off x="202590" y="5671058"/>
            <a:ext cx="601345" cy="601345"/>
          </a:xfrm>
          <a:custGeom>
            <a:avLst/>
            <a:gdLst/>
            <a:ahLst/>
            <a:cxnLst/>
            <a:rect l="l" t="t" r="r" b="b"/>
            <a:pathLst>
              <a:path w="601345" h="601345">
                <a:moveTo>
                  <a:pt x="257517" y="0"/>
                </a:moveTo>
                <a:lnTo>
                  <a:pt x="0" y="257517"/>
                </a:lnTo>
                <a:lnTo>
                  <a:pt x="343357" y="600875"/>
                </a:lnTo>
                <a:lnTo>
                  <a:pt x="600875" y="343357"/>
                </a:lnTo>
                <a:lnTo>
                  <a:pt x="257517" y="0"/>
                </a:lnTo>
                <a:close/>
              </a:path>
            </a:pathLst>
          </a:custGeom>
          <a:solidFill>
            <a:srgbClr val="4F81BC">
              <a:alpha val="30195"/>
            </a:srgbClr>
          </a:solidFill>
        </p:spPr>
        <p:txBody>
          <a:bodyPr wrap="square" lIns="0" tIns="0" rIns="0" bIns="0" rtlCol="0"/>
          <a:lstStyle/>
          <a:p>
            <a:endParaRPr/>
          </a:p>
        </p:txBody>
      </p:sp>
      <p:sp>
        <p:nvSpPr>
          <p:cNvPr id="8" name="object 8"/>
          <p:cNvSpPr/>
          <p:nvPr/>
        </p:nvSpPr>
        <p:spPr>
          <a:xfrm>
            <a:off x="1815820" y="1703832"/>
            <a:ext cx="6010656" cy="3846576"/>
          </a:xfrm>
          <a:prstGeom prst="rect">
            <a:avLst/>
          </a:prstGeom>
          <a:blipFill>
            <a:blip r:embed="rId3" cstate="print"/>
            <a:stretch>
              <a:fillRect/>
            </a:stretch>
          </a:blipFill>
        </p:spPr>
        <p:txBody>
          <a:bodyPr wrap="square" lIns="0" tIns="0" rIns="0" bIns="0" rtlCol="0"/>
          <a:lstStyle/>
          <a:p>
            <a:endParaRPr/>
          </a:p>
        </p:txBody>
      </p:sp>
      <p:sp>
        <p:nvSpPr>
          <p:cNvPr id="9" name="object 9"/>
          <p:cNvSpPr/>
          <p:nvPr/>
        </p:nvSpPr>
        <p:spPr>
          <a:xfrm>
            <a:off x="1366044" y="1679029"/>
            <a:ext cx="6690456" cy="3765804"/>
          </a:xfrm>
          <a:prstGeom prst="rect">
            <a:avLst/>
          </a:prstGeom>
          <a:blipFill>
            <a:blip r:embed="rId4" cstate="print"/>
            <a:stretch>
              <a:fillRect/>
            </a:stretch>
          </a:blipFill>
        </p:spPr>
        <p:txBody>
          <a:bodyPr wrap="square" lIns="0" tIns="0" rIns="0" bIns="0" rtlCol="0"/>
          <a:lstStyle/>
          <a:p>
            <a:endParaRPr/>
          </a:p>
        </p:txBody>
      </p:sp>
      <p:sp>
        <p:nvSpPr>
          <p:cNvPr id="11" name="object 11"/>
          <p:cNvSpPr/>
          <p:nvPr/>
        </p:nvSpPr>
        <p:spPr>
          <a:xfrm>
            <a:off x="1226772" y="1731626"/>
            <a:ext cx="5930265" cy="3766185"/>
          </a:xfrm>
          <a:custGeom>
            <a:avLst/>
            <a:gdLst/>
            <a:ahLst/>
            <a:cxnLst/>
            <a:rect l="l" t="t" r="r" b="b"/>
            <a:pathLst>
              <a:path w="5930265" h="3766185">
                <a:moveTo>
                  <a:pt x="0" y="376554"/>
                </a:moveTo>
                <a:lnTo>
                  <a:pt x="2934" y="329333"/>
                </a:lnTo>
                <a:lnTo>
                  <a:pt x="11504" y="283859"/>
                </a:lnTo>
                <a:lnTo>
                  <a:pt x="25354" y="240484"/>
                </a:lnTo>
                <a:lnTo>
                  <a:pt x="44132" y="199564"/>
                </a:lnTo>
                <a:lnTo>
                  <a:pt x="67484" y="161450"/>
                </a:lnTo>
                <a:lnTo>
                  <a:pt x="95056" y="126496"/>
                </a:lnTo>
                <a:lnTo>
                  <a:pt x="126496" y="95056"/>
                </a:lnTo>
                <a:lnTo>
                  <a:pt x="161450" y="67484"/>
                </a:lnTo>
                <a:lnTo>
                  <a:pt x="199564" y="44132"/>
                </a:lnTo>
                <a:lnTo>
                  <a:pt x="240484" y="25354"/>
                </a:lnTo>
                <a:lnTo>
                  <a:pt x="283859" y="11504"/>
                </a:lnTo>
                <a:lnTo>
                  <a:pt x="329333" y="2934"/>
                </a:lnTo>
                <a:lnTo>
                  <a:pt x="376554" y="0"/>
                </a:lnTo>
                <a:lnTo>
                  <a:pt x="5553329" y="0"/>
                </a:lnTo>
                <a:lnTo>
                  <a:pt x="5600550" y="2934"/>
                </a:lnTo>
                <a:lnTo>
                  <a:pt x="5646024" y="11504"/>
                </a:lnTo>
                <a:lnTo>
                  <a:pt x="5689399" y="25354"/>
                </a:lnTo>
                <a:lnTo>
                  <a:pt x="5730319" y="44132"/>
                </a:lnTo>
                <a:lnTo>
                  <a:pt x="5768433" y="67484"/>
                </a:lnTo>
                <a:lnTo>
                  <a:pt x="5803387" y="95056"/>
                </a:lnTo>
                <a:lnTo>
                  <a:pt x="5834827" y="126496"/>
                </a:lnTo>
                <a:lnTo>
                  <a:pt x="5862399" y="161450"/>
                </a:lnTo>
                <a:lnTo>
                  <a:pt x="5885751" y="199564"/>
                </a:lnTo>
                <a:lnTo>
                  <a:pt x="5904529" y="240484"/>
                </a:lnTo>
                <a:lnTo>
                  <a:pt x="5918379" y="283859"/>
                </a:lnTo>
                <a:lnTo>
                  <a:pt x="5926949" y="329333"/>
                </a:lnTo>
                <a:lnTo>
                  <a:pt x="5929884" y="376554"/>
                </a:lnTo>
                <a:lnTo>
                  <a:pt x="5929884" y="3389223"/>
                </a:lnTo>
                <a:lnTo>
                  <a:pt x="5926949" y="3436460"/>
                </a:lnTo>
                <a:lnTo>
                  <a:pt x="5918379" y="3481946"/>
                </a:lnTo>
                <a:lnTo>
                  <a:pt x="5904529" y="3525328"/>
                </a:lnTo>
                <a:lnTo>
                  <a:pt x="5885751" y="3566253"/>
                </a:lnTo>
                <a:lnTo>
                  <a:pt x="5862399" y="3604370"/>
                </a:lnTo>
                <a:lnTo>
                  <a:pt x="5834827" y="3639323"/>
                </a:lnTo>
                <a:lnTo>
                  <a:pt x="5803387" y="3670762"/>
                </a:lnTo>
                <a:lnTo>
                  <a:pt x="5768433" y="3698332"/>
                </a:lnTo>
                <a:lnTo>
                  <a:pt x="5730319" y="3721680"/>
                </a:lnTo>
                <a:lnTo>
                  <a:pt x="5689399" y="3740455"/>
                </a:lnTo>
                <a:lnTo>
                  <a:pt x="5646024" y="3754302"/>
                </a:lnTo>
                <a:lnTo>
                  <a:pt x="5600550" y="3762869"/>
                </a:lnTo>
                <a:lnTo>
                  <a:pt x="5553329" y="3765804"/>
                </a:lnTo>
                <a:lnTo>
                  <a:pt x="376554" y="3765804"/>
                </a:lnTo>
                <a:lnTo>
                  <a:pt x="329333" y="3762869"/>
                </a:lnTo>
                <a:lnTo>
                  <a:pt x="283859" y="3754302"/>
                </a:lnTo>
                <a:lnTo>
                  <a:pt x="240484" y="3740455"/>
                </a:lnTo>
                <a:lnTo>
                  <a:pt x="199564" y="3721680"/>
                </a:lnTo>
                <a:lnTo>
                  <a:pt x="161450" y="3698332"/>
                </a:lnTo>
                <a:lnTo>
                  <a:pt x="126496" y="3670762"/>
                </a:lnTo>
                <a:lnTo>
                  <a:pt x="95056" y="3639323"/>
                </a:lnTo>
                <a:lnTo>
                  <a:pt x="67484" y="3604370"/>
                </a:lnTo>
                <a:lnTo>
                  <a:pt x="44132" y="3566253"/>
                </a:lnTo>
                <a:lnTo>
                  <a:pt x="25354" y="3525328"/>
                </a:lnTo>
                <a:lnTo>
                  <a:pt x="11504" y="3481946"/>
                </a:lnTo>
                <a:lnTo>
                  <a:pt x="2934" y="3436460"/>
                </a:lnTo>
                <a:lnTo>
                  <a:pt x="0" y="3389223"/>
                </a:lnTo>
                <a:lnTo>
                  <a:pt x="0" y="376554"/>
                </a:lnTo>
                <a:close/>
              </a:path>
            </a:pathLst>
          </a:custGeom>
          <a:ln w="9525">
            <a:solidFill>
              <a:srgbClr val="4F81BC"/>
            </a:solidFill>
          </a:ln>
        </p:spPr>
        <p:txBody>
          <a:bodyPr wrap="square" lIns="0" tIns="0" rIns="0" bIns="0" rtlCol="0"/>
          <a:lstStyle/>
          <a:p>
            <a:endParaRPr/>
          </a:p>
        </p:txBody>
      </p:sp>
      <p:sp>
        <p:nvSpPr>
          <p:cNvPr id="12" name="object 12"/>
          <p:cNvSpPr txBox="1"/>
          <p:nvPr/>
        </p:nvSpPr>
        <p:spPr>
          <a:xfrm>
            <a:off x="1957408" y="2218080"/>
            <a:ext cx="5361940" cy="2452723"/>
          </a:xfrm>
          <a:prstGeom prst="rect">
            <a:avLst/>
          </a:prstGeom>
        </p:spPr>
        <p:txBody>
          <a:bodyPr vert="horz" wrap="square" lIns="0" tIns="73660" rIns="0" bIns="0" rtlCol="0">
            <a:spAutoFit/>
          </a:bodyPr>
          <a:lstStyle/>
          <a:p>
            <a:pPr marL="12700" marR="5080" indent="-1270" algn="ctr">
              <a:lnSpc>
                <a:spcPct val="91600"/>
              </a:lnSpc>
              <a:spcBef>
                <a:spcPts val="580"/>
              </a:spcBef>
            </a:pPr>
            <a:r>
              <a:rPr lang="en-GB" sz="2800" b="1" spc="-125" dirty="0">
                <a:solidFill>
                  <a:schemeClr val="bg1"/>
                </a:solidFill>
                <a:latin typeface="Calibri"/>
                <a:cs typeface="Calibri"/>
              </a:rPr>
              <a:t>You </a:t>
            </a:r>
            <a:r>
              <a:rPr lang="en-GB" sz="2800" b="1" spc="-20" dirty="0">
                <a:solidFill>
                  <a:schemeClr val="bg1"/>
                </a:solidFill>
                <a:latin typeface="Calibri"/>
                <a:cs typeface="Calibri"/>
              </a:rPr>
              <a:t>are </a:t>
            </a:r>
            <a:r>
              <a:rPr lang="en-GB" sz="2800" b="1" spc="-25" dirty="0">
                <a:solidFill>
                  <a:schemeClr val="bg1"/>
                </a:solidFill>
                <a:latin typeface="Calibri"/>
                <a:cs typeface="Calibri"/>
              </a:rPr>
              <a:t>to </a:t>
            </a:r>
            <a:r>
              <a:rPr lang="en-GB" sz="2800" b="1" spc="-5" dirty="0">
                <a:solidFill>
                  <a:schemeClr val="bg1"/>
                </a:solidFill>
                <a:latin typeface="Calibri"/>
                <a:cs typeface="Calibri"/>
              </a:rPr>
              <a:t>choose  a UK-based company with available Annual Reports, Industry Data, and Market Insights (e.g., Tesco, Barclays Bank, Asda, British Airways, Unilever, Rolls-Royce etc).</a:t>
            </a:r>
            <a:endParaRPr lang="en-GB" sz="2800" dirty="0">
              <a:solidFill>
                <a:schemeClr val="bg1"/>
              </a:solidFill>
              <a:latin typeface="Calibri"/>
              <a:cs typeface="Calibri"/>
            </a:endParaRPr>
          </a:p>
        </p:txBody>
      </p:sp>
      <p:sp>
        <p:nvSpPr>
          <p:cNvPr id="10" name="TextBox 9">
            <a:extLst>
              <a:ext uri="{FF2B5EF4-FFF2-40B4-BE49-F238E27FC236}">
                <a16:creationId xmlns:a16="http://schemas.microsoft.com/office/drawing/2014/main" id="{92C5F137-ADDA-01A4-1DA3-5CF9EFA11DEC}"/>
              </a:ext>
            </a:extLst>
          </p:cNvPr>
          <p:cNvSpPr txBox="1"/>
          <p:nvPr/>
        </p:nvSpPr>
        <p:spPr>
          <a:xfrm>
            <a:off x="685800" y="5695307"/>
            <a:ext cx="7504176" cy="646331"/>
          </a:xfrm>
          <a:prstGeom prst="rect">
            <a:avLst/>
          </a:prstGeom>
          <a:noFill/>
        </p:spPr>
        <p:txBody>
          <a:bodyPr wrap="square" rtlCol="0">
            <a:spAutoFit/>
          </a:bodyPr>
          <a:lstStyle/>
          <a:p>
            <a:r>
              <a:rPr lang="en-GB" b="1" dirty="0">
                <a:solidFill>
                  <a:srgbClr val="FF0000"/>
                </a:solidFill>
              </a:rPr>
              <a:t>Ensure access to secondary data sources (Euromonitor, Statista, company reports).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70234" y="1182415"/>
            <a:ext cx="4348839" cy="379431"/>
          </a:xfrm>
          <a:prstGeom prst="rect">
            <a:avLst/>
          </a:prstGeom>
        </p:spPr>
        <p:txBody>
          <a:bodyPr vert="horz" wrap="square" lIns="0" tIns="10001" rIns="0" bIns="0" rtlCol="0" anchor="t" anchorCtr="0">
            <a:spAutoFit/>
          </a:bodyPr>
          <a:lstStyle/>
          <a:p>
            <a:pPr>
              <a:spcBef>
                <a:spcPts val="79"/>
              </a:spcBef>
            </a:pPr>
            <a:r>
              <a:rPr sz="2400" b="1" spc="-8" dirty="0">
                <a:solidFill>
                  <a:srgbClr val="FF0000"/>
                </a:solidFill>
              </a:rPr>
              <a:t>Structure </a:t>
            </a:r>
            <a:r>
              <a:rPr sz="2400" b="1" dirty="0">
                <a:solidFill>
                  <a:srgbClr val="FF0000"/>
                </a:solidFill>
              </a:rPr>
              <a:t>of</a:t>
            </a:r>
            <a:r>
              <a:rPr sz="2400" b="1" spc="-60" dirty="0">
                <a:solidFill>
                  <a:srgbClr val="FF0000"/>
                </a:solidFill>
              </a:rPr>
              <a:t> </a:t>
            </a:r>
            <a:r>
              <a:rPr sz="2400" b="1" dirty="0">
                <a:solidFill>
                  <a:srgbClr val="FF0000"/>
                </a:solidFill>
              </a:rPr>
              <a:t>the</a:t>
            </a:r>
            <a:r>
              <a:rPr lang="en-GB" sz="2400" b="1" dirty="0">
                <a:solidFill>
                  <a:srgbClr val="FF0000"/>
                </a:solidFill>
              </a:rPr>
              <a:t> Assignment</a:t>
            </a:r>
            <a:endParaRPr sz="2400" b="1" dirty="0">
              <a:solidFill>
                <a:srgbClr val="FF0000"/>
              </a:solidFill>
            </a:endParaRPr>
          </a:p>
        </p:txBody>
      </p:sp>
      <p:sp>
        <p:nvSpPr>
          <p:cNvPr id="4" name="object 4"/>
          <p:cNvSpPr txBox="1"/>
          <p:nvPr/>
        </p:nvSpPr>
        <p:spPr>
          <a:xfrm>
            <a:off x="4219099" y="2685631"/>
            <a:ext cx="292418" cy="206306"/>
          </a:xfrm>
          <a:prstGeom prst="rect">
            <a:avLst/>
          </a:prstGeom>
        </p:spPr>
        <p:txBody>
          <a:bodyPr vert="horz" wrap="square" lIns="0" tIns="10001" rIns="0" bIns="0" rtlCol="0">
            <a:spAutoFit/>
          </a:bodyPr>
          <a:lstStyle/>
          <a:p>
            <a:pPr marL="9525">
              <a:spcBef>
                <a:spcPts val="79"/>
              </a:spcBef>
            </a:pPr>
            <a:endParaRPr sz="1275" dirty="0">
              <a:latin typeface="Calibri"/>
              <a:cs typeface="Calibri"/>
            </a:endParaRPr>
          </a:p>
        </p:txBody>
      </p:sp>
      <p:sp>
        <p:nvSpPr>
          <p:cNvPr id="5" name="object 5"/>
          <p:cNvSpPr txBox="1"/>
          <p:nvPr/>
        </p:nvSpPr>
        <p:spPr>
          <a:xfrm>
            <a:off x="796857" y="1714940"/>
            <a:ext cx="4422216" cy="3049392"/>
          </a:xfrm>
          <a:prstGeom prst="rect">
            <a:avLst/>
          </a:prstGeom>
        </p:spPr>
        <p:txBody>
          <a:bodyPr vert="horz" wrap="square" lIns="0" tIns="48101" rIns="0" bIns="0" rtlCol="0">
            <a:spAutoFit/>
          </a:bodyPr>
          <a:lstStyle/>
          <a:p>
            <a:pPr marL="266700" marR="5715" indent="-257175">
              <a:spcBef>
                <a:spcPts val="307"/>
              </a:spcBef>
              <a:buFont typeface="Arial"/>
              <a:buChar char="•"/>
              <a:tabLst>
                <a:tab pos="266224" algn="l"/>
                <a:tab pos="267176" algn="l"/>
              </a:tabLst>
            </a:pPr>
            <a:r>
              <a:rPr lang="en-GB" sz="2000" spc="-26" dirty="0">
                <a:latin typeface="Calibri"/>
                <a:cs typeface="Calibri"/>
              </a:rPr>
              <a:t>Cover Page/ Front page (to include the module code)</a:t>
            </a:r>
            <a:endParaRPr lang="en-GB" sz="1800" dirty="0">
              <a:effectLst/>
              <a:latin typeface="Times New Roman" panose="02020603050405020304" pitchFamily="18" charset="0"/>
              <a:ea typeface="Times New Roman" panose="02020603050405020304" pitchFamily="18" charset="0"/>
            </a:endParaRPr>
          </a:p>
          <a:p>
            <a:pPr marL="266700" marR="5715" indent="-257175">
              <a:spcBef>
                <a:spcPts val="307"/>
              </a:spcBef>
              <a:buFont typeface="Arial"/>
              <a:buChar char="•"/>
              <a:tabLst>
                <a:tab pos="266224" algn="l"/>
                <a:tab pos="267176" algn="l"/>
              </a:tabLst>
            </a:pPr>
            <a:r>
              <a:rPr sz="2000" spc="-26" dirty="0">
                <a:latin typeface="Calibri"/>
                <a:cs typeface="Calibri"/>
              </a:rPr>
              <a:t>Table </a:t>
            </a:r>
            <a:r>
              <a:rPr sz="2000" dirty="0">
                <a:latin typeface="Calibri"/>
                <a:cs typeface="Calibri"/>
              </a:rPr>
              <a:t>of </a:t>
            </a:r>
            <a:r>
              <a:rPr sz="2000" spc="-8" dirty="0">
                <a:latin typeface="Calibri"/>
                <a:cs typeface="Calibri"/>
              </a:rPr>
              <a:t>contents</a:t>
            </a:r>
            <a:endParaRPr lang="en-GB" sz="2000" spc="-8" dirty="0">
              <a:latin typeface="Calibri"/>
              <a:cs typeface="Calibri"/>
            </a:endParaRPr>
          </a:p>
          <a:p>
            <a:pPr marL="266700" marR="5715" indent="-257175">
              <a:spcBef>
                <a:spcPts val="307"/>
              </a:spcBef>
              <a:buFont typeface="Arial"/>
              <a:buChar char="•"/>
              <a:tabLst>
                <a:tab pos="266224" algn="l"/>
                <a:tab pos="267176" algn="l"/>
              </a:tabLst>
            </a:pPr>
            <a:r>
              <a:rPr lang="en-GB" sz="2000" spc="-8" dirty="0">
                <a:latin typeface="Calibri"/>
                <a:cs typeface="Calibri"/>
              </a:rPr>
              <a:t>Introduction and Background of the chosen Company  (approx. 250 words)</a:t>
            </a:r>
            <a:endParaRPr lang="en-GB" sz="2000" dirty="0">
              <a:latin typeface="Calibri"/>
              <a:cs typeface="Calibri"/>
            </a:endParaRPr>
          </a:p>
          <a:p>
            <a:pPr marL="266700" marR="5715" indent="-257175">
              <a:spcBef>
                <a:spcPts val="307"/>
              </a:spcBef>
              <a:buFont typeface="Arial"/>
              <a:buChar char="•"/>
              <a:tabLst>
                <a:tab pos="266224" algn="l"/>
                <a:tab pos="267176" algn="l"/>
              </a:tabLst>
            </a:pPr>
            <a:r>
              <a:rPr lang="en-GB" sz="2000" dirty="0">
                <a:latin typeface="Calibri"/>
                <a:cs typeface="Calibri"/>
              </a:rPr>
              <a:t>Part one (approx. 1800 words)</a:t>
            </a:r>
          </a:p>
          <a:p>
            <a:pPr marL="266700" marR="5715" indent="-257175">
              <a:spcBef>
                <a:spcPts val="307"/>
              </a:spcBef>
              <a:buFont typeface="Arial"/>
              <a:buChar char="•"/>
              <a:tabLst>
                <a:tab pos="266224" algn="l"/>
                <a:tab pos="267176" algn="l"/>
              </a:tabLst>
            </a:pPr>
            <a:r>
              <a:rPr lang="en-GB" sz="2000" dirty="0">
                <a:latin typeface="Calibri"/>
                <a:cs typeface="Calibri"/>
              </a:rPr>
              <a:t>Part Two (approx. 1750 words)</a:t>
            </a:r>
          </a:p>
          <a:p>
            <a:pPr marL="266700" indent="-257175">
              <a:spcBef>
                <a:spcPts val="307"/>
              </a:spcBef>
              <a:buFont typeface="Arial"/>
              <a:buChar char="•"/>
              <a:tabLst>
                <a:tab pos="266224" algn="l"/>
                <a:tab pos="267176" algn="l"/>
              </a:tabLst>
            </a:pPr>
            <a:r>
              <a:rPr sz="2000" spc="-4" dirty="0">
                <a:latin typeface="Calibri"/>
                <a:cs typeface="Calibri"/>
              </a:rPr>
              <a:t>Conclusion </a:t>
            </a:r>
            <a:r>
              <a:rPr lang="en-GB" sz="2000" spc="-4" dirty="0">
                <a:latin typeface="Calibri"/>
                <a:cs typeface="Calibri"/>
              </a:rPr>
              <a:t>(approx. 200 words)</a:t>
            </a:r>
            <a:endParaRPr sz="2000" dirty="0">
              <a:latin typeface="Calibri"/>
              <a:cs typeface="Calibri"/>
            </a:endParaRPr>
          </a:p>
          <a:p>
            <a:pPr marL="266700" indent="-257175">
              <a:spcBef>
                <a:spcPts val="307"/>
              </a:spcBef>
              <a:buFont typeface="Arial"/>
              <a:buChar char="•"/>
              <a:tabLst>
                <a:tab pos="266224" algn="l"/>
                <a:tab pos="267176" algn="l"/>
              </a:tabLst>
            </a:pPr>
            <a:r>
              <a:rPr sz="2000" spc="-11" dirty="0">
                <a:latin typeface="Calibri"/>
                <a:cs typeface="Calibri"/>
              </a:rPr>
              <a:t>Reference </a:t>
            </a:r>
            <a:r>
              <a:rPr sz="2000" spc="-4" dirty="0">
                <a:latin typeface="Calibri"/>
                <a:cs typeface="Calibri"/>
              </a:rPr>
              <a:t>list</a:t>
            </a:r>
            <a:endParaRPr sz="2000" dirty="0">
              <a:latin typeface="Calibri"/>
              <a:cs typeface="Calibri"/>
            </a:endParaRPr>
          </a:p>
        </p:txBody>
      </p:sp>
      <p:sp>
        <p:nvSpPr>
          <p:cNvPr id="6" name="object 6"/>
          <p:cNvSpPr/>
          <p:nvPr/>
        </p:nvSpPr>
        <p:spPr>
          <a:xfrm>
            <a:off x="5219074" y="2065905"/>
            <a:ext cx="2108835" cy="2251234"/>
          </a:xfrm>
          <a:custGeom>
            <a:avLst/>
            <a:gdLst/>
            <a:ahLst/>
            <a:cxnLst/>
            <a:rect l="l" t="t" r="r" b="b"/>
            <a:pathLst>
              <a:path w="2811779" h="3001645">
                <a:moveTo>
                  <a:pt x="2811184" y="0"/>
                </a:moveTo>
                <a:lnTo>
                  <a:pt x="0" y="0"/>
                </a:lnTo>
                <a:lnTo>
                  <a:pt x="0" y="3001073"/>
                </a:lnTo>
                <a:lnTo>
                  <a:pt x="200799" y="2800280"/>
                </a:lnTo>
                <a:lnTo>
                  <a:pt x="200798" y="200805"/>
                </a:lnTo>
                <a:lnTo>
                  <a:pt x="2800357" y="200805"/>
                </a:lnTo>
                <a:lnTo>
                  <a:pt x="2811184" y="189978"/>
                </a:lnTo>
                <a:lnTo>
                  <a:pt x="2811184" y="0"/>
                </a:lnTo>
                <a:close/>
              </a:path>
              <a:path w="2811779" h="3001645">
                <a:moveTo>
                  <a:pt x="993184" y="2007920"/>
                </a:moveTo>
                <a:lnTo>
                  <a:pt x="401598" y="2007920"/>
                </a:lnTo>
                <a:lnTo>
                  <a:pt x="401598" y="2599488"/>
                </a:lnTo>
                <a:lnTo>
                  <a:pt x="602396" y="2398695"/>
                </a:lnTo>
                <a:lnTo>
                  <a:pt x="602396" y="2208725"/>
                </a:lnTo>
                <a:lnTo>
                  <a:pt x="792372" y="2208725"/>
                </a:lnTo>
                <a:lnTo>
                  <a:pt x="993184" y="2007920"/>
                </a:lnTo>
                <a:close/>
              </a:path>
              <a:path w="2811779" h="3001645">
                <a:moveTo>
                  <a:pt x="2800357" y="200805"/>
                </a:moveTo>
                <a:lnTo>
                  <a:pt x="2610385" y="200805"/>
                </a:lnTo>
                <a:lnTo>
                  <a:pt x="2610385" y="390771"/>
                </a:lnTo>
                <a:lnTo>
                  <a:pt x="2800357" y="200805"/>
                </a:lnTo>
                <a:close/>
              </a:path>
            </a:pathLst>
          </a:custGeom>
          <a:solidFill>
            <a:srgbClr val="4471C4"/>
          </a:solidFill>
        </p:spPr>
        <p:txBody>
          <a:bodyPr wrap="square" lIns="0" tIns="0" rIns="0" bIns="0" rtlCol="0"/>
          <a:lstStyle/>
          <a:p>
            <a:endParaRPr sz="1013"/>
          </a:p>
        </p:txBody>
      </p:sp>
      <p:sp>
        <p:nvSpPr>
          <p:cNvPr id="7" name="object 7"/>
          <p:cNvSpPr/>
          <p:nvPr/>
        </p:nvSpPr>
        <p:spPr>
          <a:xfrm>
            <a:off x="5219208" y="1714941"/>
            <a:ext cx="2108835" cy="142875"/>
          </a:xfrm>
          <a:custGeom>
            <a:avLst/>
            <a:gdLst/>
            <a:ahLst/>
            <a:cxnLst/>
            <a:rect l="l" t="t" r="r" b="b"/>
            <a:pathLst>
              <a:path w="2811779" h="190500">
                <a:moveTo>
                  <a:pt x="-23427" y="94989"/>
                </a:moveTo>
                <a:lnTo>
                  <a:pt x="2834612" y="94989"/>
                </a:lnTo>
              </a:path>
            </a:pathLst>
          </a:custGeom>
          <a:ln w="236833">
            <a:solidFill>
              <a:srgbClr val="4F81BC"/>
            </a:solidFill>
          </a:ln>
        </p:spPr>
        <p:txBody>
          <a:bodyPr wrap="square" lIns="0" tIns="0" rIns="0" bIns="0" rtlCol="0"/>
          <a:lstStyle/>
          <a:p>
            <a:endParaRPr sz="1013"/>
          </a:p>
        </p:txBody>
      </p:sp>
      <p:sp>
        <p:nvSpPr>
          <p:cNvPr id="8" name="object 8"/>
          <p:cNvSpPr/>
          <p:nvPr/>
        </p:nvSpPr>
        <p:spPr>
          <a:xfrm>
            <a:off x="5219207" y="2072908"/>
            <a:ext cx="0" cy="2251234"/>
          </a:xfrm>
          <a:custGeom>
            <a:avLst/>
            <a:gdLst/>
            <a:ahLst/>
            <a:cxnLst/>
            <a:rect l="l" t="t" r="r" b="b"/>
            <a:pathLst>
              <a:path h="3001645">
                <a:moveTo>
                  <a:pt x="0" y="3001073"/>
                </a:moveTo>
                <a:lnTo>
                  <a:pt x="0" y="0"/>
                </a:lnTo>
              </a:path>
            </a:pathLst>
          </a:custGeom>
          <a:ln w="46853">
            <a:solidFill>
              <a:srgbClr val="4F81BC"/>
            </a:solidFill>
          </a:ln>
        </p:spPr>
        <p:txBody>
          <a:bodyPr wrap="square" lIns="0" tIns="0" rIns="0" bIns="0" rtlCol="0"/>
          <a:lstStyle/>
          <a:p>
            <a:endParaRPr sz="1013"/>
          </a:p>
        </p:txBody>
      </p:sp>
      <p:sp>
        <p:nvSpPr>
          <p:cNvPr id="9" name="object 9"/>
          <p:cNvSpPr/>
          <p:nvPr/>
        </p:nvSpPr>
        <p:spPr>
          <a:xfrm>
            <a:off x="5369808" y="2223511"/>
            <a:ext cx="1807369" cy="1949768"/>
          </a:xfrm>
          <a:custGeom>
            <a:avLst/>
            <a:gdLst/>
            <a:ahLst/>
            <a:cxnLst/>
            <a:rect l="l" t="t" r="r" b="b"/>
            <a:pathLst>
              <a:path w="2409825" h="2599690">
                <a:moveTo>
                  <a:pt x="2409587" y="189965"/>
                </a:moveTo>
                <a:lnTo>
                  <a:pt x="2409587" y="0"/>
                </a:lnTo>
                <a:lnTo>
                  <a:pt x="0" y="0"/>
                </a:lnTo>
                <a:lnTo>
                  <a:pt x="0" y="2599475"/>
                </a:lnTo>
              </a:path>
            </a:pathLst>
          </a:custGeom>
          <a:ln w="46853">
            <a:solidFill>
              <a:srgbClr val="4F81BC"/>
            </a:solidFill>
          </a:ln>
        </p:spPr>
        <p:txBody>
          <a:bodyPr wrap="square" lIns="0" tIns="0" rIns="0" bIns="0" rtlCol="0"/>
          <a:lstStyle/>
          <a:p>
            <a:endParaRPr sz="1013"/>
          </a:p>
        </p:txBody>
      </p:sp>
      <p:sp>
        <p:nvSpPr>
          <p:cNvPr id="10" name="object 10"/>
          <p:cNvSpPr/>
          <p:nvPr/>
        </p:nvSpPr>
        <p:spPr>
          <a:xfrm>
            <a:off x="5520407" y="3578849"/>
            <a:ext cx="443865" cy="443865"/>
          </a:xfrm>
          <a:custGeom>
            <a:avLst/>
            <a:gdLst/>
            <a:ahLst/>
            <a:cxnLst/>
            <a:rect l="l" t="t" r="r" b="b"/>
            <a:pathLst>
              <a:path w="591820" h="591820">
                <a:moveTo>
                  <a:pt x="0" y="591567"/>
                </a:moveTo>
                <a:lnTo>
                  <a:pt x="0" y="0"/>
                </a:lnTo>
                <a:lnTo>
                  <a:pt x="591586" y="0"/>
                </a:lnTo>
              </a:path>
            </a:pathLst>
          </a:custGeom>
          <a:ln w="46853">
            <a:solidFill>
              <a:srgbClr val="4F81BC"/>
            </a:solidFill>
          </a:ln>
        </p:spPr>
        <p:txBody>
          <a:bodyPr wrap="square" lIns="0" tIns="0" rIns="0" bIns="0" rtlCol="0"/>
          <a:lstStyle/>
          <a:p>
            <a:endParaRPr sz="1013"/>
          </a:p>
        </p:txBody>
      </p:sp>
      <p:sp>
        <p:nvSpPr>
          <p:cNvPr id="11" name="object 11"/>
          <p:cNvSpPr/>
          <p:nvPr/>
        </p:nvSpPr>
        <p:spPr>
          <a:xfrm>
            <a:off x="5671006" y="3729453"/>
            <a:ext cx="142875" cy="142875"/>
          </a:xfrm>
          <a:custGeom>
            <a:avLst/>
            <a:gdLst/>
            <a:ahLst/>
            <a:cxnLst/>
            <a:rect l="l" t="t" r="r" b="b"/>
            <a:pathLst>
              <a:path w="190500" h="190500">
                <a:moveTo>
                  <a:pt x="189975" y="0"/>
                </a:moveTo>
                <a:lnTo>
                  <a:pt x="0" y="0"/>
                </a:lnTo>
                <a:lnTo>
                  <a:pt x="0" y="189969"/>
                </a:lnTo>
              </a:path>
            </a:pathLst>
          </a:custGeom>
          <a:ln w="46853">
            <a:solidFill>
              <a:srgbClr val="4F81BC"/>
            </a:solidFill>
          </a:ln>
        </p:spPr>
        <p:txBody>
          <a:bodyPr wrap="square" lIns="0" tIns="0" rIns="0" bIns="0" rtlCol="0"/>
          <a:lstStyle/>
          <a:p>
            <a:endParaRPr sz="1013"/>
          </a:p>
        </p:txBody>
      </p:sp>
      <p:sp>
        <p:nvSpPr>
          <p:cNvPr id="12" name="object 12"/>
          <p:cNvSpPr/>
          <p:nvPr/>
        </p:nvSpPr>
        <p:spPr>
          <a:xfrm>
            <a:off x="409099" y="5184402"/>
            <a:ext cx="7620000" cy="342900"/>
          </a:xfrm>
          <a:prstGeom prst="rect">
            <a:avLst/>
          </a:prstGeom>
          <a:blipFill>
            <a:blip r:embed="rId3" cstate="print"/>
            <a:stretch>
              <a:fillRect/>
            </a:stretch>
          </a:blipFill>
        </p:spPr>
        <p:txBody>
          <a:bodyPr wrap="square" lIns="0" tIns="0" rIns="0" bIns="0" rtlCol="0"/>
          <a:lstStyle/>
          <a:p>
            <a:endParaRPr sz="1013"/>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9DD05-F762-0663-1FF9-39B8262EB988}"/>
              </a:ext>
            </a:extLst>
          </p:cNvPr>
          <p:cNvSpPr>
            <a:spLocks noGrp="1"/>
          </p:cNvSpPr>
          <p:nvPr>
            <p:ph type="title"/>
          </p:nvPr>
        </p:nvSpPr>
        <p:spPr>
          <a:xfrm>
            <a:off x="819912" y="549401"/>
            <a:ext cx="7504175" cy="677108"/>
          </a:xfrm>
        </p:spPr>
        <p:txBody>
          <a:bodyPr/>
          <a:lstStyle/>
          <a:p>
            <a:r>
              <a:rPr lang="en-GB" b="1" dirty="0">
                <a:solidFill>
                  <a:srgbClr val="FF0000"/>
                </a:solidFill>
              </a:rPr>
              <a:t>Introduction</a:t>
            </a:r>
          </a:p>
        </p:txBody>
      </p:sp>
      <p:pic>
        <p:nvPicPr>
          <p:cNvPr id="4" name="Picture 3">
            <a:extLst>
              <a:ext uri="{FF2B5EF4-FFF2-40B4-BE49-F238E27FC236}">
                <a16:creationId xmlns:a16="http://schemas.microsoft.com/office/drawing/2014/main" id="{D799EA98-B4EB-CBD6-872F-75CD9A66FBF7}"/>
              </a:ext>
            </a:extLst>
          </p:cNvPr>
          <p:cNvPicPr>
            <a:picLocks noChangeAspect="1"/>
          </p:cNvPicPr>
          <p:nvPr/>
        </p:nvPicPr>
        <p:blipFill>
          <a:blip r:embed="rId2"/>
          <a:stretch>
            <a:fillRect/>
          </a:stretch>
        </p:blipFill>
        <p:spPr>
          <a:xfrm>
            <a:off x="609600" y="1712530"/>
            <a:ext cx="3133616" cy="5145470"/>
          </a:xfrm>
          <a:prstGeom prst="rect">
            <a:avLst/>
          </a:prstGeom>
        </p:spPr>
      </p:pic>
      <p:sp>
        <p:nvSpPr>
          <p:cNvPr id="3" name="Text Placeholder 2">
            <a:extLst>
              <a:ext uri="{FF2B5EF4-FFF2-40B4-BE49-F238E27FC236}">
                <a16:creationId xmlns:a16="http://schemas.microsoft.com/office/drawing/2014/main" id="{022FF495-2E17-37E9-A4F8-1BDCAB0A2B37}"/>
              </a:ext>
            </a:extLst>
          </p:cNvPr>
          <p:cNvSpPr>
            <a:spLocks noGrp="1"/>
          </p:cNvSpPr>
          <p:nvPr>
            <p:ph type="body" idx="1"/>
          </p:nvPr>
        </p:nvSpPr>
        <p:spPr>
          <a:xfrm>
            <a:off x="762000" y="1752600"/>
            <a:ext cx="7504175" cy="523220"/>
          </a:xfrm>
        </p:spPr>
        <p:txBody>
          <a:bodyPr/>
          <a:lstStyle/>
          <a:p>
            <a:r>
              <a:rPr lang="en-GB" dirty="0"/>
              <a:t>Introduction</a:t>
            </a:r>
          </a:p>
          <a:p>
            <a:endParaRPr lang="en-GB" dirty="0"/>
          </a:p>
        </p:txBody>
      </p:sp>
      <p:sp>
        <p:nvSpPr>
          <p:cNvPr id="5" name="TextBox 4">
            <a:extLst>
              <a:ext uri="{FF2B5EF4-FFF2-40B4-BE49-F238E27FC236}">
                <a16:creationId xmlns:a16="http://schemas.microsoft.com/office/drawing/2014/main" id="{D29D0FA8-C436-AFF3-5DCA-D8BC612AD10C}"/>
              </a:ext>
            </a:extLst>
          </p:cNvPr>
          <p:cNvSpPr txBox="1"/>
          <p:nvPr/>
        </p:nvSpPr>
        <p:spPr>
          <a:xfrm>
            <a:off x="1447800" y="3886200"/>
            <a:ext cx="1752600" cy="461665"/>
          </a:xfrm>
          <a:prstGeom prst="rect">
            <a:avLst/>
          </a:prstGeom>
          <a:noFill/>
        </p:spPr>
        <p:txBody>
          <a:bodyPr wrap="square" rtlCol="0">
            <a:spAutoFit/>
          </a:bodyPr>
          <a:lstStyle/>
          <a:p>
            <a:r>
              <a:rPr lang="en-GB" sz="2400" dirty="0">
                <a:solidFill>
                  <a:schemeClr val="bg1"/>
                </a:solidFill>
              </a:rPr>
              <a:t>Introduction</a:t>
            </a:r>
          </a:p>
        </p:txBody>
      </p:sp>
      <p:sp>
        <p:nvSpPr>
          <p:cNvPr id="6" name="TextBox 5">
            <a:extLst>
              <a:ext uri="{FF2B5EF4-FFF2-40B4-BE49-F238E27FC236}">
                <a16:creationId xmlns:a16="http://schemas.microsoft.com/office/drawing/2014/main" id="{2D76ED0A-BADA-F858-F0F0-EA703EEF310F}"/>
              </a:ext>
            </a:extLst>
          </p:cNvPr>
          <p:cNvSpPr txBox="1"/>
          <p:nvPr/>
        </p:nvSpPr>
        <p:spPr>
          <a:xfrm>
            <a:off x="4038600" y="1752600"/>
            <a:ext cx="4724400" cy="4893647"/>
          </a:xfrm>
          <a:prstGeom prst="rect">
            <a:avLst/>
          </a:prstGeom>
          <a:noFill/>
        </p:spPr>
        <p:txBody>
          <a:bodyPr wrap="square" rtlCol="0">
            <a:spAutoFit/>
          </a:bodyPr>
          <a:lstStyle/>
          <a:p>
            <a:r>
              <a:rPr lang="en-GB" sz="2000" spc="-8" dirty="0">
                <a:latin typeface="Calibri"/>
                <a:cs typeface="Calibri"/>
              </a:rPr>
              <a:t>In this section you should provide </a:t>
            </a:r>
            <a:r>
              <a:rPr lang="en-GB" sz="2000" dirty="0">
                <a:latin typeface="Calibri"/>
                <a:cs typeface="Calibri"/>
              </a:rPr>
              <a:t>an outline of what you would cover in your report. </a:t>
            </a:r>
          </a:p>
          <a:p>
            <a:endParaRPr lang="en-GB" sz="2000" dirty="0">
              <a:latin typeface="Calibri"/>
              <a:cs typeface="Calibri"/>
            </a:endParaRPr>
          </a:p>
          <a:p>
            <a:pPr defTabSz="685800"/>
            <a:r>
              <a:rPr lang="en-SK" sz="2000" dirty="0">
                <a:solidFill>
                  <a:prstClr val="black"/>
                </a:solidFill>
                <a:latin typeface="Calibri" panose="020F0502020204030204"/>
              </a:rPr>
              <a:t>This section </a:t>
            </a:r>
            <a:r>
              <a:rPr lang="en-GB" sz="2000" dirty="0">
                <a:solidFill>
                  <a:prstClr val="black"/>
                </a:solidFill>
                <a:latin typeface="Calibri" panose="020F0502020204030204"/>
              </a:rPr>
              <a:t>also </a:t>
            </a:r>
            <a:r>
              <a:rPr lang="en-SK" sz="2000" dirty="0">
                <a:solidFill>
                  <a:prstClr val="black"/>
                </a:solidFill>
                <a:latin typeface="Calibri" panose="020F0502020204030204"/>
              </a:rPr>
              <a:t>will provide brief detail about the </a:t>
            </a:r>
            <a:r>
              <a:rPr lang="en-GB" sz="2000" dirty="0">
                <a:solidFill>
                  <a:prstClr val="black"/>
                </a:solidFill>
                <a:latin typeface="Calibri" panose="020F0502020204030204"/>
              </a:rPr>
              <a:t>chosen company</a:t>
            </a:r>
            <a:r>
              <a:rPr lang="en-SK" sz="2000" dirty="0">
                <a:solidFill>
                  <a:prstClr val="black"/>
                </a:solidFill>
                <a:latin typeface="Calibri" panose="020F0502020204030204"/>
              </a:rPr>
              <a:t>.</a:t>
            </a:r>
            <a:endParaRPr lang="en-GB" sz="2000" dirty="0">
              <a:solidFill>
                <a:prstClr val="black"/>
              </a:solidFill>
              <a:latin typeface="Calibri" panose="020F0502020204030204"/>
            </a:endParaRPr>
          </a:p>
          <a:p>
            <a:pPr defTabSz="685800"/>
            <a:r>
              <a:rPr lang="en-SK" sz="2000" dirty="0">
                <a:solidFill>
                  <a:prstClr val="black"/>
                </a:solidFill>
                <a:latin typeface="Calibri" panose="020F0502020204030204"/>
              </a:rPr>
              <a:t>It will perhaps include things such as:</a:t>
            </a:r>
          </a:p>
          <a:p>
            <a:pPr marL="914400" lvl="1" indent="-457200" defTabSz="685800">
              <a:buFont typeface="Arial" panose="020B0604020202020204" pitchFamily="34" charset="0"/>
              <a:buChar char="•"/>
            </a:pPr>
            <a:r>
              <a:rPr lang="en-SK" sz="2000" dirty="0">
                <a:solidFill>
                  <a:prstClr val="black"/>
                </a:solidFill>
                <a:latin typeface="Calibri" panose="020F0502020204030204"/>
              </a:rPr>
              <a:t>It’s history, i.e. when it was established</a:t>
            </a:r>
          </a:p>
          <a:p>
            <a:pPr marL="914400" lvl="1" indent="-457200" defTabSz="685800">
              <a:buFont typeface="Arial" panose="020B0604020202020204" pitchFamily="34" charset="0"/>
              <a:buChar char="•"/>
            </a:pPr>
            <a:r>
              <a:rPr lang="en-SK" sz="2000" dirty="0">
                <a:solidFill>
                  <a:prstClr val="black"/>
                </a:solidFill>
                <a:latin typeface="Calibri" panose="020F0502020204030204"/>
              </a:rPr>
              <a:t>How many employees it has</a:t>
            </a:r>
          </a:p>
          <a:p>
            <a:pPr marL="914400" lvl="1" indent="-457200" defTabSz="685800">
              <a:buFont typeface="Arial" panose="020B0604020202020204" pitchFamily="34" charset="0"/>
              <a:buChar char="•"/>
            </a:pPr>
            <a:r>
              <a:rPr lang="en-GB" sz="2000" dirty="0">
                <a:solidFill>
                  <a:prstClr val="black"/>
                </a:solidFill>
                <a:latin typeface="Calibri" panose="020F0502020204030204"/>
              </a:rPr>
              <a:t>Company's objectives</a:t>
            </a:r>
          </a:p>
          <a:p>
            <a:pPr marL="914400" lvl="1" indent="-457200" defTabSz="685800">
              <a:buFont typeface="Arial" panose="020B0604020202020204" pitchFamily="34" charset="0"/>
              <a:buChar char="•"/>
            </a:pPr>
            <a:r>
              <a:rPr lang="en-GB" sz="2000" dirty="0">
                <a:solidFill>
                  <a:prstClr val="black"/>
                </a:solidFill>
                <a:latin typeface="Calibri" panose="020F0502020204030204"/>
              </a:rPr>
              <a:t>Market share</a:t>
            </a:r>
          </a:p>
          <a:p>
            <a:pPr marL="914400" lvl="1" indent="-457200" defTabSz="685800">
              <a:buFont typeface="Arial" panose="020B0604020202020204" pitchFamily="34" charset="0"/>
              <a:buChar char="•"/>
            </a:pPr>
            <a:r>
              <a:rPr lang="en-GB" sz="2000" dirty="0">
                <a:solidFill>
                  <a:prstClr val="black"/>
                </a:solidFill>
                <a:latin typeface="Calibri" panose="020F0502020204030204"/>
              </a:rPr>
              <a:t>Key competitors</a:t>
            </a:r>
            <a:endParaRPr lang="en-SK" sz="2000" dirty="0">
              <a:solidFill>
                <a:prstClr val="black"/>
              </a:solidFill>
              <a:latin typeface="Calibri" panose="020F0502020204030204"/>
            </a:endParaRPr>
          </a:p>
          <a:p>
            <a:endParaRPr lang="en-GB" sz="1800" b="1" dirty="0">
              <a:latin typeface="Calibri"/>
              <a:cs typeface="Calibri"/>
            </a:endParaRPr>
          </a:p>
          <a:p>
            <a:endParaRPr lang="en-GB" b="1" dirty="0">
              <a:latin typeface="Calibri"/>
              <a:cs typeface="Calibri"/>
            </a:endParaRPr>
          </a:p>
          <a:p>
            <a:endParaRPr lang="en-GB" sz="1800" b="1" dirty="0">
              <a:latin typeface="Calibri"/>
              <a:cs typeface="Calibri"/>
            </a:endParaRPr>
          </a:p>
          <a:p>
            <a:endParaRPr lang="en-GB" dirty="0"/>
          </a:p>
        </p:txBody>
      </p:sp>
    </p:spTree>
    <p:extLst>
      <p:ext uri="{BB962C8B-B14F-4D97-AF65-F5344CB8AC3E}">
        <p14:creationId xmlns:p14="http://schemas.microsoft.com/office/powerpoint/2010/main" val="61433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42F905-F198-DADE-F7D4-530E822E92C3}"/>
              </a:ext>
            </a:extLst>
          </p:cNvPr>
          <p:cNvSpPr>
            <a:spLocks noGrp="1"/>
          </p:cNvSpPr>
          <p:nvPr>
            <p:ph type="title"/>
          </p:nvPr>
        </p:nvSpPr>
        <p:spPr>
          <a:xfrm>
            <a:off x="152401" y="179537"/>
            <a:ext cx="4419600" cy="773390"/>
          </a:xfrm>
        </p:spPr>
        <p:txBody>
          <a:bodyPr anchor="b">
            <a:normAutofit/>
          </a:bodyPr>
          <a:lstStyle/>
          <a:p>
            <a:r>
              <a:rPr lang="en-GB" sz="2400" b="1" dirty="0">
                <a:solidFill>
                  <a:srgbClr val="FF0000"/>
                </a:solidFill>
              </a:rPr>
              <a:t>Part One:  Applying the Innovation Ambition Matrix</a:t>
            </a:r>
          </a:p>
        </p:txBody>
      </p:sp>
      <p:sp>
        <p:nvSpPr>
          <p:cNvPr id="3" name="Text Placeholder 2">
            <a:extLst>
              <a:ext uri="{FF2B5EF4-FFF2-40B4-BE49-F238E27FC236}">
                <a16:creationId xmlns:a16="http://schemas.microsoft.com/office/drawing/2014/main" id="{4314803E-0F47-5128-6CD3-7AA44D7471AA}"/>
              </a:ext>
            </a:extLst>
          </p:cNvPr>
          <p:cNvSpPr>
            <a:spLocks noGrp="1"/>
          </p:cNvSpPr>
          <p:nvPr>
            <p:ph type="body" idx="1"/>
          </p:nvPr>
        </p:nvSpPr>
        <p:spPr>
          <a:xfrm>
            <a:off x="152401" y="933877"/>
            <a:ext cx="5486399" cy="5485973"/>
          </a:xfrm>
        </p:spPr>
        <p:txBody>
          <a:bodyPr anchor="t">
            <a:normAutofit/>
          </a:bodyPr>
          <a:lstStyle/>
          <a:p>
            <a:pPr>
              <a:lnSpc>
                <a:spcPct val="90000"/>
              </a:lnSpc>
              <a:spcAft>
                <a:spcPts val="600"/>
              </a:spcAft>
            </a:pPr>
            <a:r>
              <a:rPr lang="en-GB" sz="1800" b="1" u="sng" dirty="0">
                <a:solidFill>
                  <a:srgbClr val="0070C0"/>
                </a:solidFill>
                <a:effectLst/>
                <a:latin typeface="Times New Roman" panose="02020603050405020304" pitchFamily="18" charset="0"/>
                <a:ea typeface="Times New Roman" panose="02020603050405020304" pitchFamily="18" charset="0"/>
              </a:rPr>
              <a:t>What to do:</a:t>
            </a:r>
            <a:r>
              <a:rPr lang="en-GB" sz="1800" dirty="0">
                <a:solidFill>
                  <a:srgbClr val="0070C0"/>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You should analyse Organisation X’s approach to innovation using the Innovation Ambition Matrix. This involves categorizing current innovation initiatives into Core, Adjacent, and Transformational areas.</a:t>
            </a:r>
          </a:p>
          <a:p>
            <a:pPr>
              <a:lnSpc>
                <a:spcPct val="90000"/>
              </a:lnSpc>
              <a:spcAft>
                <a:spcPts val="600"/>
              </a:spcAft>
            </a:pPr>
            <a:r>
              <a:rPr lang="en-GB" sz="1800" b="1" u="sng" dirty="0">
                <a:solidFill>
                  <a:srgbClr val="0070C0"/>
                </a:solidFill>
                <a:effectLst/>
                <a:latin typeface="Times New Roman" panose="02020603050405020304" pitchFamily="18" charset="0"/>
                <a:ea typeface="Times New Roman" panose="02020603050405020304" pitchFamily="18" charset="0"/>
              </a:rPr>
              <a:t>How to support arguments:</a:t>
            </a:r>
            <a:r>
              <a:rPr lang="en-GB" sz="1800" b="1" dirty="0">
                <a:solidFill>
                  <a:srgbClr val="0070C0"/>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Use relevant literature such as </a:t>
            </a:r>
            <a:r>
              <a:rPr lang="en-GB" sz="1800" dirty="0" err="1">
                <a:effectLst/>
                <a:latin typeface="Times New Roman" panose="02020603050405020304" pitchFamily="18" charset="0"/>
                <a:ea typeface="Times New Roman" panose="02020603050405020304" pitchFamily="18" charset="0"/>
              </a:rPr>
              <a:t>Nagji</a:t>
            </a:r>
            <a:r>
              <a:rPr lang="en-GB" sz="1800" dirty="0">
                <a:effectLst/>
                <a:latin typeface="Times New Roman" panose="02020603050405020304" pitchFamily="18" charset="0"/>
                <a:ea typeface="Times New Roman" panose="02020603050405020304" pitchFamily="18" charset="0"/>
              </a:rPr>
              <a:t> &amp; Tuff (2012), who introduced the framework, and examples from industry reports on innovation strategies.</a:t>
            </a:r>
          </a:p>
          <a:p>
            <a:pPr>
              <a:lnSpc>
                <a:spcPct val="90000"/>
              </a:lnSpc>
              <a:spcAft>
                <a:spcPts val="600"/>
              </a:spcAft>
            </a:pPr>
            <a:r>
              <a:rPr lang="en-GB" sz="1800" b="1" dirty="0">
                <a:solidFill>
                  <a:srgbClr val="00B050"/>
                </a:solidFill>
                <a:effectLst/>
                <a:latin typeface="Times New Roman" panose="02020603050405020304" pitchFamily="18" charset="0"/>
                <a:ea typeface="Times New Roman" panose="02020603050405020304" pitchFamily="18" charset="0"/>
              </a:rPr>
              <a:t>Example (Organisation X): </a:t>
            </a:r>
          </a:p>
          <a:p>
            <a:pPr>
              <a:lnSpc>
                <a:spcPct val="90000"/>
              </a:lnSpc>
              <a:spcAft>
                <a:spcPts val="600"/>
              </a:spcAft>
            </a:pPr>
            <a:r>
              <a:rPr lang="en-GB" sz="1800" b="1" dirty="0">
                <a:solidFill>
                  <a:srgbClr val="FF0000"/>
                </a:solidFill>
                <a:effectLst/>
                <a:latin typeface="Times New Roman" panose="02020603050405020304" pitchFamily="18" charset="0"/>
                <a:ea typeface="Times New Roman" panose="02020603050405020304" pitchFamily="18" charset="0"/>
              </a:rPr>
              <a:t>Core:</a:t>
            </a:r>
            <a:r>
              <a:rPr lang="en-GB" sz="1800" dirty="0">
                <a:solidFill>
                  <a:srgbClr val="FF0000"/>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Incremental improvements like enhanced customer service technology.</a:t>
            </a:r>
          </a:p>
          <a:p>
            <a:pPr>
              <a:lnSpc>
                <a:spcPct val="90000"/>
              </a:lnSpc>
              <a:spcAft>
                <a:spcPts val="600"/>
              </a:spcAft>
            </a:pPr>
            <a:r>
              <a:rPr lang="en-GB" sz="1800" b="1" dirty="0">
                <a:solidFill>
                  <a:srgbClr val="FF0000"/>
                </a:solidFill>
                <a:effectLst/>
                <a:latin typeface="Times New Roman" panose="02020603050405020304" pitchFamily="18" charset="0"/>
                <a:ea typeface="Times New Roman" panose="02020603050405020304" pitchFamily="18" charset="0"/>
              </a:rPr>
              <a:t>Adjacent:</a:t>
            </a:r>
            <a:r>
              <a:rPr lang="en-GB" sz="1800" dirty="0">
                <a:solidFill>
                  <a:srgbClr val="FF0000"/>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Expanding into new product lines or market segments.</a:t>
            </a:r>
          </a:p>
          <a:p>
            <a:pPr>
              <a:lnSpc>
                <a:spcPct val="90000"/>
              </a:lnSpc>
              <a:spcAft>
                <a:spcPts val="600"/>
              </a:spcAft>
            </a:pPr>
            <a:r>
              <a:rPr lang="en-GB" sz="1800" b="1" dirty="0">
                <a:solidFill>
                  <a:srgbClr val="FF0000"/>
                </a:solidFill>
                <a:effectLst/>
                <a:latin typeface="Times New Roman" panose="02020603050405020304" pitchFamily="18" charset="0"/>
                <a:ea typeface="Times New Roman" panose="02020603050405020304" pitchFamily="18" charset="0"/>
              </a:rPr>
              <a:t>Transformational:</a:t>
            </a:r>
            <a:r>
              <a:rPr lang="en-GB" sz="1800" dirty="0">
                <a:solidFill>
                  <a:srgbClr val="FF0000"/>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Implementing AI-driven customer solutions that redefine business models.</a:t>
            </a:r>
          </a:p>
          <a:p>
            <a:pPr>
              <a:lnSpc>
                <a:spcPct val="90000"/>
              </a:lnSpc>
              <a:spcAft>
                <a:spcPts val="600"/>
              </a:spcAft>
            </a:pPr>
            <a:r>
              <a:rPr lang="en-GB" sz="1800" b="1" dirty="0">
                <a:solidFill>
                  <a:srgbClr val="00B0F0"/>
                </a:solidFill>
                <a:effectLst/>
                <a:latin typeface="Times New Roman" panose="02020603050405020304" pitchFamily="18" charset="0"/>
                <a:ea typeface="Times New Roman" panose="02020603050405020304" pitchFamily="18" charset="0"/>
              </a:rPr>
              <a:t>Theory Integration</a:t>
            </a:r>
            <a:r>
              <a:rPr lang="en-GB" sz="1800" dirty="0">
                <a:solidFill>
                  <a:srgbClr val="00B0F0"/>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Fore example</a:t>
            </a:r>
            <a:r>
              <a:rPr lang="en-GB" sz="1800" dirty="0">
                <a:solidFill>
                  <a:srgbClr val="00B0F0"/>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Link to Christensen’s Disruptive Innovation Theory, which explains how transformational changes can redefine markets.</a:t>
            </a:r>
          </a:p>
          <a:p>
            <a:pPr>
              <a:lnSpc>
                <a:spcPct val="90000"/>
              </a:lnSpc>
              <a:spcAft>
                <a:spcPts val="600"/>
              </a:spcAft>
            </a:pPr>
            <a:r>
              <a:rPr lang="en-GB" sz="1200" b="1" dirty="0" err="1"/>
              <a:t>Nagji</a:t>
            </a:r>
            <a:r>
              <a:rPr lang="en-GB" sz="1200" b="1" dirty="0"/>
              <a:t>, B. and Tuff, G. (2012).</a:t>
            </a:r>
            <a:r>
              <a:rPr lang="en-GB" sz="1200" dirty="0"/>
              <a:t> Managing your innovation portfolio. </a:t>
            </a:r>
            <a:r>
              <a:rPr lang="en-GB" sz="1200" i="1" dirty="0"/>
              <a:t>Harvard Business Review</a:t>
            </a:r>
            <a:r>
              <a:rPr lang="en-GB" sz="1200" dirty="0"/>
              <a:t>, </a:t>
            </a:r>
            <a:r>
              <a:rPr lang="en-GB" sz="1200" b="1" dirty="0"/>
              <a:t>90</a:t>
            </a:r>
            <a:r>
              <a:rPr lang="en-GB" sz="1200" dirty="0"/>
              <a:t>(5), pp.66-74.</a:t>
            </a:r>
            <a:endParaRPr lang="en-GB" sz="1200" dirty="0">
              <a:effectLst/>
              <a:latin typeface="Times New Roman" panose="02020603050405020304" pitchFamily="18" charset="0"/>
              <a:ea typeface="Times New Roman" panose="02020603050405020304" pitchFamily="18" charset="0"/>
            </a:endParaRPr>
          </a:p>
          <a:p>
            <a:pPr>
              <a:lnSpc>
                <a:spcPct val="90000"/>
              </a:lnSpc>
              <a:spcAft>
                <a:spcPts val="600"/>
              </a:spcAft>
            </a:pPr>
            <a:endParaRPr lang="en-GB" sz="1800" dirty="0">
              <a:effectLst/>
              <a:latin typeface="Times New Roman" panose="02020603050405020304" pitchFamily="18" charset="0"/>
              <a:ea typeface="Times New Roman" panose="02020603050405020304" pitchFamily="18" charset="0"/>
            </a:endParaRPr>
          </a:p>
          <a:p>
            <a:pPr>
              <a:lnSpc>
                <a:spcPct val="90000"/>
              </a:lnSpc>
              <a:spcAft>
                <a:spcPts val="600"/>
              </a:spcAft>
            </a:pPr>
            <a:endParaRPr lang="en-GB" sz="1200" dirty="0"/>
          </a:p>
        </p:txBody>
      </p:sp>
      <p:pic>
        <p:nvPicPr>
          <p:cNvPr id="5" name="Picture 4">
            <a:extLst>
              <a:ext uri="{FF2B5EF4-FFF2-40B4-BE49-F238E27FC236}">
                <a16:creationId xmlns:a16="http://schemas.microsoft.com/office/drawing/2014/main" id="{C76FDE6A-D0C9-75BC-E156-7588901319F1}"/>
              </a:ext>
            </a:extLst>
          </p:cNvPr>
          <p:cNvPicPr>
            <a:picLocks noChangeAspect="1"/>
          </p:cNvPicPr>
          <p:nvPr/>
        </p:nvPicPr>
        <p:blipFill>
          <a:blip r:embed="rId2"/>
          <a:stretch>
            <a:fillRect/>
          </a:stretch>
        </p:blipFill>
        <p:spPr>
          <a:xfrm>
            <a:off x="5791200" y="742612"/>
            <a:ext cx="3276600" cy="5429588"/>
          </a:xfrm>
          <a:prstGeom prst="rect">
            <a:avLst/>
          </a:prstGeom>
        </p:spPr>
      </p:pic>
      <p:sp>
        <p:nvSpPr>
          <p:cNvPr id="9" name="Rectangle 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7130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C6033-50A4-86C2-5C1B-1B66044FCD04}"/>
              </a:ext>
            </a:extLst>
          </p:cNvPr>
          <p:cNvSpPr>
            <a:spLocks noGrp="1"/>
          </p:cNvSpPr>
          <p:nvPr>
            <p:ph type="title"/>
          </p:nvPr>
        </p:nvSpPr>
        <p:spPr>
          <a:xfrm>
            <a:off x="350041" y="586855"/>
            <a:ext cx="2401025" cy="3387497"/>
          </a:xfrm>
        </p:spPr>
        <p:txBody>
          <a:bodyPr anchor="b">
            <a:normAutofit/>
          </a:bodyPr>
          <a:lstStyle/>
          <a:p>
            <a:pPr algn="r"/>
            <a:r>
              <a:rPr lang="en-GB" sz="3500" b="1">
                <a:solidFill>
                  <a:srgbClr val="FFFFFF"/>
                </a:solidFill>
              </a:rPr>
              <a:t>Explanation of the Innovation Ambition Matrix</a:t>
            </a:r>
            <a:endParaRPr lang="en-GB" sz="3500">
              <a:solidFill>
                <a:srgbClr val="FFFFFF"/>
              </a:solidFill>
            </a:endParaRPr>
          </a:p>
        </p:txBody>
      </p:sp>
      <p:sp>
        <p:nvSpPr>
          <p:cNvPr id="3" name="Text Placeholder 2">
            <a:extLst>
              <a:ext uri="{FF2B5EF4-FFF2-40B4-BE49-F238E27FC236}">
                <a16:creationId xmlns:a16="http://schemas.microsoft.com/office/drawing/2014/main" id="{F441E95A-4604-7F76-B3C5-8AA9BC1E368A}"/>
              </a:ext>
            </a:extLst>
          </p:cNvPr>
          <p:cNvSpPr>
            <a:spLocks noGrp="1"/>
          </p:cNvSpPr>
          <p:nvPr>
            <p:ph type="body" idx="1"/>
          </p:nvPr>
        </p:nvSpPr>
        <p:spPr>
          <a:xfrm>
            <a:off x="3101107" y="649480"/>
            <a:ext cx="5423097" cy="5546047"/>
          </a:xfrm>
        </p:spPr>
        <p:txBody>
          <a:bodyPr anchor="ctr">
            <a:normAutofit/>
          </a:bodyPr>
          <a:lstStyle/>
          <a:p>
            <a:pPr>
              <a:spcAft>
                <a:spcPts val="600"/>
              </a:spcAft>
            </a:pPr>
            <a:r>
              <a:rPr lang="en-GB" b="1" dirty="0">
                <a:solidFill>
                  <a:srgbClr val="FF0000"/>
                </a:solidFill>
              </a:rPr>
              <a:t>Simple Definition</a:t>
            </a:r>
          </a:p>
          <a:p>
            <a:pPr>
              <a:spcAft>
                <a:spcPts val="600"/>
              </a:spcAft>
            </a:pPr>
            <a:r>
              <a:rPr lang="en-GB" dirty="0"/>
              <a:t>The </a:t>
            </a:r>
            <a:r>
              <a:rPr lang="en-GB" b="1" dirty="0"/>
              <a:t>Innovation Ambition Matrix</a:t>
            </a:r>
            <a:r>
              <a:rPr lang="en-GB" dirty="0"/>
              <a:t> is a strategic tool that helps companies allocate their innovation efforts across three levels: </a:t>
            </a:r>
            <a:r>
              <a:rPr lang="en-GB" b="1" dirty="0"/>
              <a:t>Core, Adjacent, and Transformational Innovations</a:t>
            </a:r>
            <a:r>
              <a:rPr lang="en-GB" dirty="0"/>
              <a:t>. It helps businesses balance short-term improvements with long-term growth opportunities.</a:t>
            </a:r>
          </a:p>
          <a:p>
            <a:pPr>
              <a:spcAft>
                <a:spcPts val="600"/>
              </a:spcAft>
            </a:pPr>
            <a:r>
              <a:rPr lang="en-GB" b="1" dirty="0">
                <a:solidFill>
                  <a:srgbClr val="FF0000"/>
                </a:solidFill>
              </a:rPr>
              <a:t>The Three Levels of Innovation</a:t>
            </a:r>
          </a:p>
          <a:p>
            <a:pPr>
              <a:spcAft>
                <a:spcPts val="600"/>
              </a:spcAft>
              <a:buFont typeface="+mj-lt"/>
              <a:buAutoNum type="arabicPeriod"/>
            </a:pPr>
            <a:r>
              <a:rPr lang="en-GB" b="1" dirty="0"/>
              <a:t>Core Innovation</a:t>
            </a:r>
            <a:r>
              <a:rPr lang="en-GB" dirty="0"/>
              <a:t> – Improving existing products, services, or processes for current customers.</a:t>
            </a:r>
          </a:p>
          <a:p>
            <a:pPr>
              <a:spcAft>
                <a:spcPts val="600"/>
              </a:spcAft>
              <a:buFont typeface="+mj-lt"/>
              <a:buAutoNum type="arabicPeriod"/>
            </a:pPr>
            <a:r>
              <a:rPr lang="en-GB" b="1" dirty="0"/>
              <a:t>Adjacent Innovation</a:t>
            </a:r>
            <a:r>
              <a:rPr lang="en-GB" dirty="0"/>
              <a:t> – Expanding into new markets or leveraging existing capabilities in a new way.</a:t>
            </a:r>
          </a:p>
          <a:p>
            <a:pPr>
              <a:spcAft>
                <a:spcPts val="600"/>
              </a:spcAft>
              <a:buFont typeface="+mj-lt"/>
              <a:buAutoNum type="arabicPeriod"/>
            </a:pPr>
            <a:r>
              <a:rPr lang="en-GB" b="1" dirty="0"/>
              <a:t>Transformational Innovation</a:t>
            </a:r>
            <a:r>
              <a:rPr lang="en-GB" dirty="0"/>
              <a:t> – Creating entirely new products, services, or business models that redefine industries.</a:t>
            </a:r>
          </a:p>
          <a:p>
            <a:pPr>
              <a:spcAft>
                <a:spcPts val="600"/>
              </a:spcAft>
            </a:pPr>
            <a:endParaRPr lang="en-GB" dirty="0"/>
          </a:p>
        </p:txBody>
      </p:sp>
    </p:spTree>
    <p:extLst>
      <p:ext uri="{BB962C8B-B14F-4D97-AF65-F5344CB8AC3E}">
        <p14:creationId xmlns:p14="http://schemas.microsoft.com/office/powerpoint/2010/main" val="1676420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8DF7C-E125-167E-BC20-C33ECBF36388}"/>
              </a:ext>
            </a:extLst>
          </p:cNvPr>
          <p:cNvSpPr>
            <a:spLocks noGrp="1"/>
          </p:cNvSpPr>
          <p:nvPr>
            <p:ph type="title"/>
          </p:nvPr>
        </p:nvSpPr>
        <p:spPr>
          <a:xfrm>
            <a:off x="524784" y="248038"/>
            <a:ext cx="5297791" cy="1159200"/>
          </a:xfrm>
        </p:spPr>
        <p:txBody>
          <a:bodyPr vert="horz" lIns="91440" tIns="45720" rIns="91440" bIns="45720" rtlCol="0" anchor="ctr">
            <a:normAutofit fontScale="90000"/>
          </a:bodyPr>
          <a:lstStyle/>
          <a:p>
            <a:pPr algn="l" rtl="0">
              <a:lnSpc>
                <a:spcPct val="90000"/>
              </a:lnSpc>
              <a:spcBef>
                <a:spcPct val="0"/>
              </a:spcBef>
            </a:pPr>
            <a:r>
              <a:rPr lang="en-US" sz="3500" kern="1200" dirty="0">
                <a:solidFill>
                  <a:srgbClr val="FFFFFF"/>
                </a:solidFill>
                <a:latin typeface="+mj-lt"/>
                <a:ea typeface="+mj-ea"/>
                <a:cs typeface="+mj-cs"/>
              </a:rPr>
              <a:t>Framework 1- Example (Tesla which is not a </a:t>
            </a:r>
            <a:r>
              <a:rPr lang="en-US" sz="3500" kern="1200" dirty="0" err="1">
                <a:solidFill>
                  <a:srgbClr val="FFFFFF"/>
                </a:solidFill>
                <a:latin typeface="+mj-lt"/>
                <a:ea typeface="+mj-ea"/>
                <a:cs typeface="+mj-cs"/>
              </a:rPr>
              <a:t>uk</a:t>
            </a:r>
            <a:r>
              <a:rPr lang="en-US" sz="3500" kern="1200" dirty="0">
                <a:solidFill>
                  <a:srgbClr val="FFFFFF"/>
                </a:solidFill>
                <a:latin typeface="+mj-lt"/>
                <a:ea typeface="+mj-ea"/>
                <a:cs typeface="+mj-cs"/>
              </a:rPr>
              <a:t> based company)</a:t>
            </a:r>
          </a:p>
        </p:txBody>
      </p:sp>
      <p:graphicFrame>
        <p:nvGraphicFramePr>
          <p:cNvPr id="4" name="Table 3">
            <a:extLst>
              <a:ext uri="{FF2B5EF4-FFF2-40B4-BE49-F238E27FC236}">
                <a16:creationId xmlns:a16="http://schemas.microsoft.com/office/drawing/2014/main" id="{C357BB77-2799-91F9-1749-AE7AF2540425}"/>
              </a:ext>
            </a:extLst>
          </p:cNvPr>
          <p:cNvGraphicFramePr>
            <a:graphicFrameLocks noGrp="1"/>
          </p:cNvGraphicFramePr>
          <p:nvPr>
            <p:extLst>
              <p:ext uri="{D42A27DB-BD31-4B8C-83A1-F6EECF244321}">
                <p14:modId xmlns:p14="http://schemas.microsoft.com/office/powerpoint/2010/main" val="670419343"/>
              </p:ext>
            </p:extLst>
          </p:nvPr>
        </p:nvGraphicFramePr>
        <p:xfrm>
          <a:off x="324168" y="2079088"/>
          <a:ext cx="8495663" cy="4226571"/>
        </p:xfrm>
        <a:graphic>
          <a:graphicData uri="http://schemas.openxmlformats.org/drawingml/2006/table">
            <a:tbl>
              <a:tblPr firstRow="1" firstCol="1" bandRow="1">
                <a:noFill/>
                <a:tableStyleId>{5C22544A-7EE6-4342-B048-85BDC9FD1C3A}</a:tableStyleId>
              </a:tblPr>
              <a:tblGrid>
                <a:gridCol w="2444499">
                  <a:extLst>
                    <a:ext uri="{9D8B030D-6E8A-4147-A177-3AD203B41FA5}">
                      <a16:colId xmlns:a16="http://schemas.microsoft.com/office/drawing/2014/main" val="3267902563"/>
                    </a:ext>
                  </a:extLst>
                </a:gridCol>
                <a:gridCol w="2339274">
                  <a:extLst>
                    <a:ext uri="{9D8B030D-6E8A-4147-A177-3AD203B41FA5}">
                      <a16:colId xmlns:a16="http://schemas.microsoft.com/office/drawing/2014/main" val="2004530402"/>
                    </a:ext>
                  </a:extLst>
                </a:gridCol>
                <a:gridCol w="3711890">
                  <a:extLst>
                    <a:ext uri="{9D8B030D-6E8A-4147-A177-3AD203B41FA5}">
                      <a16:colId xmlns:a16="http://schemas.microsoft.com/office/drawing/2014/main" val="3933821261"/>
                    </a:ext>
                  </a:extLst>
                </a:gridCol>
              </a:tblGrid>
              <a:tr h="670389">
                <a:tc>
                  <a:txBody>
                    <a:bodyPr/>
                    <a:lstStyle/>
                    <a:p>
                      <a:pPr>
                        <a:lnSpc>
                          <a:spcPct val="150000"/>
                        </a:lnSpc>
                      </a:pPr>
                      <a:r>
                        <a:rPr lang="en-GB" sz="2900" b="1" kern="100" cap="none" spc="30">
                          <a:solidFill>
                            <a:schemeClr val="tx1"/>
                          </a:solidFill>
                          <a:effectLst/>
                        </a:rPr>
                        <a:t>Category</a:t>
                      </a:r>
                      <a:endParaRPr lang="en-GB" sz="2900" b="1" kern="100" cap="none" spc="30">
                        <a:solidFill>
                          <a:schemeClr val="tx1"/>
                        </a:solidFill>
                        <a:effectLst/>
                        <a:latin typeface="Times New Roman" panose="02020603050405020304" pitchFamily="18" charset="0"/>
                        <a:ea typeface="Times New Roman" panose="02020603050405020304" pitchFamily="18" charset="0"/>
                      </a:endParaRPr>
                    </a:p>
                  </a:txBody>
                  <a:tcPr marL="0" marR="16506" marT="11841" marB="11841" anchor="ctr">
                    <a:lnL w="12700" cmpd="sng">
                      <a:noFill/>
                    </a:lnL>
                    <a:lnR w="12700" cmpd="sng">
                      <a:noFill/>
                    </a:lnR>
                    <a:lnT w="19050" cap="flat" cmpd="sng" algn="ctr">
                      <a:solidFill>
                        <a:schemeClr val="accent1"/>
                      </a:solidFill>
                      <a:prstDash val="solid"/>
                    </a:lnT>
                    <a:lnB w="38100" cmpd="sng">
                      <a:noFill/>
                    </a:lnB>
                    <a:noFill/>
                  </a:tcPr>
                </a:tc>
                <a:tc>
                  <a:txBody>
                    <a:bodyPr/>
                    <a:lstStyle/>
                    <a:p>
                      <a:pPr>
                        <a:lnSpc>
                          <a:spcPct val="150000"/>
                        </a:lnSpc>
                      </a:pPr>
                      <a:r>
                        <a:rPr lang="en-GB" sz="2900" b="1" kern="100" cap="none" spc="30">
                          <a:solidFill>
                            <a:schemeClr val="tx1"/>
                          </a:solidFill>
                          <a:effectLst/>
                        </a:rPr>
                        <a:t>Example</a:t>
                      </a:r>
                      <a:endParaRPr lang="en-GB" sz="2900" b="1" kern="100" cap="none" spc="30">
                        <a:solidFill>
                          <a:schemeClr val="tx1"/>
                        </a:solidFill>
                        <a:effectLst/>
                        <a:latin typeface="Times New Roman" panose="02020603050405020304" pitchFamily="18" charset="0"/>
                        <a:ea typeface="Times New Roman" panose="02020603050405020304" pitchFamily="18" charset="0"/>
                      </a:endParaRPr>
                    </a:p>
                  </a:txBody>
                  <a:tcPr marL="0" marR="16506" marT="11841" marB="11841" anchor="ctr">
                    <a:lnL w="12700" cmpd="sng">
                      <a:noFill/>
                    </a:lnL>
                    <a:lnR w="12700" cmpd="sng">
                      <a:noFill/>
                    </a:lnR>
                    <a:lnT w="19050" cap="flat" cmpd="sng" algn="ctr">
                      <a:solidFill>
                        <a:schemeClr val="accent1"/>
                      </a:solidFill>
                      <a:prstDash val="solid"/>
                    </a:lnT>
                    <a:lnB w="38100" cmpd="sng">
                      <a:noFill/>
                    </a:lnB>
                    <a:noFill/>
                  </a:tcPr>
                </a:tc>
                <a:tc>
                  <a:txBody>
                    <a:bodyPr/>
                    <a:lstStyle/>
                    <a:p>
                      <a:pPr>
                        <a:lnSpc>
                          <a:spcPct val="150000"/>
                        </a:lnSpc>
                      </a:pPr>
                      <a:r>
                        <a:rPr lang="en-GB" sz="2900" b="1" kern="100" cap="none" spc="30">
                          <a:solidFill>
                            <a:schemeClr val="tx1"/>
                          </a:solidFill>
                          <a:effectLst/>
                        </a:rPr>
                        <a:t>Description</a:t>
                      </a:r>
                      <a:endParaRPr lang="en-GB" sz="2900" b="1" kern="100" cap="none" spc="30">
                        <a:solidFill>
                          <a:schemeClr val="tx1"/>
                        </a:solidFill>
                        <a:effectLst/>
                        <a:latin typeface="Times New Roman" panose="02020603050405020304" pitchFamily="18" charset="0"/>
                        <a:ea typeface="Times New Roman" panose="02020603050405020304" pitchFamily="18" charset="0"/>
                      </a:endParaRPr>
                    </a:p>
                  </a:txBody>
                  <a:tcPr marL="0" marR="16506" marT="11841" marB="11841"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2710880747"/>
                  </a:ext>
                </a:extLst>
              </a:tr>
              <a:tr h="1020336">
                <a:tc>
                  <a:txBody>
                    <a:bodyPr/>
                    <a:lstStyle/>
                    <a:p>
                      <a:pPr>
                        <a:lnSpc>
                          <a:spcPct val="150000"/>
                        </a:lnSpc>
                      </a:pPr>
                      <a:r>
                        <a:rPr lang="en-GB" sz="2200" b="1" kern="100" cap="none" spc="0">
                          <a:solidFill>
                            <a:schemeClr val="tx1"/>
                          </a:solidFill>
                          <a:effectLst/>
                        </a:rPr>
                        <a:t>Core Innovation</a:t>
                      </a:r>
                      <a:endParaRPr lang="en-GB" sz="2200" b="1" kern="100" cap="none" spc="0">
                        <a:solidFill>
                          <a:schemeClr val="tx1"/>
                        </a:solidFill>
                        <a:effectLst/>
                        <a:latin typeface="Times New Roman" panose="02020603050405020304" pitchFamily="18" charset="0"/>
                        <a:ea typeface="Times New Roman" panose="02020603050405020304" pitchFamily="18" charset="0"/>
                      </a:endParaRPr>
                    </a:p>
                  </a:txBody>
                  <a:tcPr marL="0" marR="11841" marT="11841" marB="11841"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nSpc>
                          <a:spcPct val="150000"/>
                        </a:lnSpc>
                      </a:pPr>
                      <a:r>
                        <a:rPr lang="en-GB" sz="2200" kern="100" cap="none" spc="0">
                          <a:solidFill>
                            <a:schemeClr val="tx1"/>
                          </a:solidFill>
                          <a:effectLst/>
                        </a:rPr>
                        <a:t>Model S, Model 3</a:t>
                      </a:r>
                      <a:endParaRPr lang="en-GB" sz="2200" kern="100" cap="none" spc="0">
                        <a:solidFill>
                          <a:schemeClr val="tx1"/>
                        </a:solidFill>
                        <a:effectLst/>
                        <a:latin typeface="Times New Roman" panose="02020603050405020304" pitchFamily="18" charset="0"/>
                        <a:ea typeface="Times New Roman" panose="02020603050405020304" pitchFamily="18" charset="0"/>
                      </a:endParaRPr>
                    </a:p>
                  </a:txBody>
                  <a:tcPr marL="0" marR="11841" marT="11841" marB="11841"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nSpc>
                          <a:spcPct val="150000"/>
                        </a:lnSpc>
                      </a:pPr>
                      <a:r>
                        <a:rPr lang="en-GB" sz="2200" kern="100" cap="none" spc="0">
                          <a:solidFill>
                            <a:schemeClr val="tx1"/>
                          </a:solidFill>
                          <a:effectLst/>
                        </a:rPr>
                        <a:t>Improving battery life and performance in existing cars.</a:t>
                      </a:r>
                      <a:endParaRPr lang="en-GB" sz="2200" kern="100" cap="none" spc="0">
                        <a:solidFill>
                          <a:schemeClr val="tx1"/>
                        </a:solidFill>
                        <a:effectLst/>
                        <a:latin typeface="Times New Roman" panose="02020603050405020304" pitchFamily="18" charset="0"/>
                        <a:ea typeface="Times New Roman" panose="02020603050405020304" pitchFamily="18" charset="0"/>
                      </a:endParaRPr>
                    </a:p>
                  </a:txBody>
                  <a:tcPr marL="0" marR="11841" marT="11841" marB="11841"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3486704431"/>
                  </a:ext>
                </a:extLst>
              </a:tr>
              <a:tr h="1020336">
                <a:tc>
                  <a:txBody>
                    <a:bodyPr/>
                    <a:lstStyle/>
                    <a:p>
                      <a:pPr>
                        <a:lnSpc>
                          <a:spcPct val="150000"/>
                        </a:lnSpc>
                      </a:pPr>
                      <a:r>
                        <a:rPr lang="en-GB" sz="2200" b="1" kern="100" cap="none" spc="0">
                          <a:solidFill>
                            <a:schemeClr val="tx1"/>
                          </a:solidFill>
                          <a:effectLst/>
                        </a:rPr>
                        <a:t>Adjacent Innovation</a:t>
                      </a:r>
                      <a:endParaRPr lang="en-GB" sz="2200" b="1" kern="100" cap="none" spc="0">
                        <a:solidFill>
                          <a:schemeClr val="tx1"/>
                        </a:solidFill>
                        <a:effectLst/>
                        <a:latin typeface="Times New Roman" panose="02020603050405020304" pitchFamily="18" charset="0"/>
                        <a:ea typeface="Times New Roman" panose="02020603050405020304" pitchFamily="18" charset="0"/>
                      </a:endParaRPr>
                    </a:p>
                  </a:txBody>
                  <a:tcPr marL="82529" marR="11841" marT="11841" marB="11841"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nSpc>
                          <a:spcPct val="150000"/>
                        </a:lnSpc>
                      </a:pPr>
                      <a:r>
                        <a:rPr lang="en-GB" sz="2200" kern="100" cap="none" spc="0">
                          <a:solidFill>
                            <a:schemeClr val="tx1"/>
                          </a:solidFill>
                          <a:effectLst/>
                        </a:rPr>
                        <a:t>Tesla Energy (Solar &amp; Storage)</a:t>
                      </a:r>
                      <a:endParaRPr lang="en-GB" sz="2200" kern="100" cap="none" spc="0">
                        <a:solidFill>
                          <a:schemeClr val="tx1"/>
                        </a:solidFill>
                        <a:effectLst/>
                        <a:latin typeface="Times New Roman" panose="02020603050405020304" pitchFamily="18" charset="0"/>
                        <a:ea typeface="Times New Roman" panose="02020603050405020304" pitchFamily="18" charset="0"/>
                      </a:endParaRPr>
                    </a:p>
                  </a:txBody>
                  <a:tcPr marL="82529" marR="11841" marT="11841" marB="11841"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nSpc>
                          <a:spcPct val="150000"/>
                        </a:lnSpc>
                      </a:pPr>
                      <a:r>
                        <a:rPr lang="en-GB" sz="2200" kern="100" cap="none" spc="0">
                          <a:solidFill>
                            <a:schemeClr val="tx1"/>
                          </a:solidFill>
                          <a:effectLst/>
                        </a:rPr>
                        <a:t>Expanding electric tech into solar panels and batteries.</a:t>
                      </a:r>
                      <a:endParaRPr lang="en-GB" sz="2200" kern="100" cap="none" spc="0">
                        <a:solidFill>
                          <a:schemeClr val="tx1"/>
                        </a:solidFill>
                        <a:effectLst/>
                        <a:latin typeface="Times New Roman" panose="02020603050405020304" pitchFamily="18" charset="0"/>
                        <a:ea typeface="Times New Roman" panose="02020603050405020304" pitchFamily="18" charset="0"/>
                      </a:endParaRPr>
                    </a:p>
                  </a:txBody>
                  <a:tcPr marL="82529" marR="11841" marT="11841" marB="11841"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701046251"/>
                  </a:ext>
                </a:extLst>
              </a:tr>
              <a:tr h="1515510">
                <a:tc>
                  <a:txBody>
                    <a:bodyPr/>
                    <a:lstStyle/>
                    <a:p>
                      <a:pPr>
                        <a:lnSpc>
                          <a:spcPct val="150000"/>
                        </a:lnSpc>
                      </a:pPr>
                      <a:r>
                        <a:rPr lang="en-GB" sz="2200" b="1" kern="100" cap="none" spc="0">
                          <a:solidFill>
                            <a:schemeClr val="tx1"/>
                          </a:solidFill>
                          <a:effectLst/>
                        </a:rPr>
                        <a:t>Transformational Innovation</a:t>
                      </a:r>
                      <a:endParaRPr lang="en-GB" sz="2200" b="1" kern="100" cap="none" spc="0">
                        <a:solidFill>
                          <a:schemeClr val="tx1"/>
                        </a:solidFill>
                        <a:effectLst/>
                        <a:latin typeface="Times New Roman" panose="02020603050405020304" pitchFamily="18" charset="0"/>
                        <a:ea typeface="Times New Roman" panose="02020603050405020304" pitchFamily="18" charset="0"/>
                      </a:endParaRPr>
                    </a:p>
                  </a:txBody>
                  <a:tcPr marL="0" marR="11841" marT="11841" marB="11841"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pPr>
                      <a:r>
                        <a:rPr lang="en-GB" sz="2200" kern="100" cap="none" spc="0" dirty="0">
                          <a:solidFill>
                            <a:schemeClr val="tx1"/>
                          </a:solidFill>
                          <a:effectLst/>
                        </a:rPr>
                        <a:t>Tesla Robotaxi &amp; AI</a:t>
                      </a:r>
                      <a:endParaRPr lang="en-GB" sz="2200" kern="100" cap="none" spc="0" dirty="0">
                        <a:solidFill>
                          <a:schemeClr val="tx1"/>
                        </a:solidFill>
                        <a:effectLst/>
                        <a:latin typeface="Times New Roman" panose="02020603050405020304" pitchFamily="18" charset="0"/>
                        <a:ea typeface="Times New Roman" panose="02020603050405020304" pitchFamily="18" charset="0"/>
                      </a:endParaRPr>
                    </a:p>
                  </a:txBody>
                  <a:tcPr marL="0" marR="11841" marT="11841" marB="11841"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pPr>
                      <a:r>
                        <a:rPr lang="en-GB" sz="2200" kern="100" cap="none" spc="0" dirty="0">
                          <a:solidFill>
                            <a:schemeClr val="tx1"/>
                          </a:solidFill>
                          <a:effectLst/>
                        </a:rPr>
                        <a:t>Developing self-driving taxis and AI-powered robots (Optimus).</a:t>
                      </a:r>
                      <a:endParaRPr lang="en-GB" sz="2200" kern="100" cap="none" spc="0" dirty="0">
                        <a:solidFill>
                          <a:schemeClr val="tx1"/>
                        </a:solidFill>
                        <a:effectLst/>
                        <a:latin typeface="Times New Roman" panose="02020603050405020304" pitchFamily="18" charset="0"/>
                        <a:ea typeface="Times New Roman" panose="02020603050405020304" pitchFamily="18" charset="0"/>
                      </a:endParaRPr>
                    </a:p>
                  </a:txBody>
                  <a:tcPr marL="0" marR="11841" marT="11841" marB="118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985968780"/>
                  </a:ext>
                </a:extLst>
              </a:tr>
            </a:tbl>
          </a:graphicData>
        </a:graphic>
      </p:graphicFrame>
      <p:pic>
        <p:nvPicPr>
          <p:cNvPr id="6" name="Picture 5">
            <a:extLst>
              <a:ext uri="{FF2B5EF4-FFF2-40B4-BE49-F238E27FC236}">
                <a16:creationId xmlns:a16="http://schemas.microsoft.com/office/drawing/2014/main" id="{17F28B63-22CA-D012-606C-ED18B7896D0E}"/>
              </a:ext>
            </a:extLst>
          </p:cNvPr>
          <p:cNvPicPr>
            <a:picLocks noChangeAspect="1"/>
          </p:cNvPicPr>
          <p:nvPr/>
        </p:nvPicPr>
        <p:blipFill>
          <a:blip r:embed="rId2"/>
          <a:stretch>
            <a:fillRect/>
          </a:stretch>
        </p:blipFill>
        <p:spPr>
          <a:xfrm>
            <a:off x="7162801" y="31206"/>
            <a:ext cx="1981198" cy="1495542"/>
          </a:xfrm>
          <a:prstGeom prst="rect">
            <a:avLst/>
          </a:prstGeom>
        </p:spPr>
      </p:pic>
    </p:spTree>
    <p:extLst>
      <p:ext uri="{BB962C8B-B14F-4D97-AF65-F5344CB8AC3E}">
        <p14:creationId xmlns:p14="http://schemas.microsoft.com/office/powerpoint/2010/main" val="289802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0DB3FD1-FA4B-FBC5-C578-2A7B3AE9A384}"/>
              </a:ext>
            </a:extLst>
          </p:cNvPr>
          <p:cNvSpPr>
            <a:spLocks noGrp="1"/>
          </p:cNvSpPr>
          <p:nvPr>
            <p:ph type="title"/>
          </p:nvPr>
        </p:nvSpPr>
        <p:spPr>
          <a:xfrm>
            <a:off x="628650" y="365125"/>
            <a:ext cx="7381677" cy="547137"/>
          </a:xfrm>
        </p:spPr>
        <p:txBody>
          <a:bodyPr>
            <a:normAutofit/>
          </a:bodyPr>
          <a:lstStyle/>
          <a:p>
            <a:pPr>
              <a:lnSpc>
                <a:spcPct val="90000"/>
              </a:lnSpc>
            </a:pPr>
            <a:r>
              <a:rPr lang="en-GB" sz="2400" b="1" kern="0" dirty="0">
                <a:effectLst/>
                <a:latin typeface="Times New Roman" panose="02020603050405020304" pitchFamily="18" charset="0"/>
                <a:ea typeface="Times New Roman" panose="02020603050405020304" pitchFamily="18" charset="0"/>
              </a:rPr>
              <a:t>Part 1.2 – </a:t>
            </a:r>
            <a:r>
              <a:rPr lang="en-GB" sz="2400" b="1" kern="0" dirty="0">
                <a:solidFill>
                  <a:srgbClr val="FF0000"/>
                </a:solidFill>
                <a:effectLst/>
                <a:latin typeface="Times New Roman" panose="02020603050405020304" pitchFamily="18" charset="0"/>
                <a:ea typeface="Times New Roman" panose="02020603050405020304" pitchFamily="18" charset="0"/>
              </a:rPr>
              <a:t>Applying Customer Journey Mapping</a:t>
            </a:r>
            <a:endParaRPr lang="en-GB" sz="2400" dirty="0">
              <a:solidFill>
                <a:srgbClr val="FF0000"/>
              </a:solidFill>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7"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7911" y="591829"/>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6996" y="821124"/>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256" y="1336268"/>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Text Placeholder 2">
            <a:extLst>
              <a:ext uri="{FF2B5EF4-FFF2-40B4-BE49-F238E27FC236}">
                <a16:creationId xmlns:a16="http://schemas.microsoft.com/office/drawing/2014/main" id="{638A5474-7833-5EB6-1D6C-3A8F4ADAC0C4}"/>
              </a:ext>
            </a:extLst>
          </p:cNvPr>
          <p:cNvGraphicFramePr/>
          <p:nvPr>
            <p:extLst>
              <p:ext uri="{D42A27DB-BD31-4B8C-83A1-F6EECF244321}">
                <p14:modId xmlns:p14="http://schemas.microsoft.com/office/powerpoint/2010/main" val="4193478733"/>
              </p:ext>
            </p:extLst>
          </p:nvPr>
        </p:nvGraphicFramePr>
        <p:xfrm>
          <a:off x="575017" y="1170394"/>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22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0D3BF-8472-E2FB-4D4F-0255982144C6}"/>
              </a:ext>
            </a:extLst>
          </p:cNvPr>
          <p:cNvSpPr>
            <a:spLocks noGrp="1"/>
          </p:cNvSpPr>
          <p:nvPr>
            <p:ph type="title"/>
          </p:nvPr>
        </p:nvSpPr>
        <p:spPr>
          <a:xfrm>
            <a:off x="891051" y="381935"/>
            <a:ext cx="7017080" cy="1200329"/>
          </a:xfrm>
        </p:spPr>
        <p:txBody>
          <a:bodyPr anchor="t">
            <a:normAutofit/>
          </a:bodyPr>
          <a:lstStyle/>
          <a:p>
            <a:pPr>
              <a:lnSpc>
                <a:spcPct val="90000"/>
              </a:lnSpc>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Part 1.2</a:t>
            </a:r>
            <a:r>
              <a:rPr lang="en-GB" sz="2800" b="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The most commonly used Customer Journey Mapping models include:</a:t>
            </a:r>
            <a:br>
              <a:rPr lang="en-GB" sz="2800" b="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br>
            <a:endParaRPr lang="en-GB" sz="2800" b="1" dirty="0">
              <a:solidFill>
                <a:srgbClr val="FF0000"/>
              </a:solidFill>
            </a:endParaRP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45650" y="554152"/>
            <a:ext cx="430632"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16"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 Placeholder 2">
            <a:extLst>
              <a:ext uri="{FF2B5EF4-FFF2-40B4-BE49-F238E27FC236}">
                <a16:creationId xmlns:a16="http://schemas.microsoft.com/office/drawing/2014/main" id="{4E0EB856-BAC8-4A9B-2065-EB7E9E0E1D08}"/>
              </a:ext>
            </a:extLst>
          </p:cNvPr>
          <p:cNvGraphicFramePr/>
          <p:nvPr>
            <p:extLst>
              <p:ext uri="{D42A27DB-BD31-4B8C-83A1-F6EECF244321}">
                <p14:modId xmlns:p14="http://schemas.microsoft.com/office/powerpoint/2010/main" val="1965651696"/>
              </p:ext>
            </p:extLst>
          </p:nvPr>
        </p:nvGraphicFramePr>
        <p:xfrm>
          <a:off x="891046" y="1825625"/>
          <a:ext cx="7017080"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182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erson watching empty phone">
            <a:extLst>
              <a:ext uri="{FF2B5EF4-FFF2-40B4-BE49-F238E27FC236}">
                <a16:creationId xmlns:a16="http://schemas.microsoft.com/office/drawing/2014/main" id="{313EE93E-B056-F36C-8848-544A176B974C}"/>
              </a:ext>
            </a:extLst>
          </p:cNvPr>
          <p:cNvPicPr>
            <a:picLocks noChangeAspect="1"/>
          </p:cNvPicPr>
          <p:nvPr/>
        </p:nvPicPr>
        <p:blipFill>
          <a:blip r:embed="rId2"/>
          <a:srcRect l="45833" r="14673" b="-2"/>
          <a:stretch/>
        </p:blipFill>
        <p:spPr>
          <a:xfrm>
            <a:off x="20" y="-2"/>
            <a:ext cx="340664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E3131-F551-5FB2-6275-46772922797F}"/>
              </a:ext>
            </a:extLst>
          </p:cNvPr>
          <p:cNvSpPr>
            <a:spLocks noGrp="1"/>
          </p:cNvSpPr>
          <p:nvPr>
            <p:ph type="title"/>
          </p:nvPr>
        </p:nvSpPr>
        <p:spPr>
          <a:xfrm>
            <a:off x="4586486" y="405685"/>
            <a:ext cx="4328913" cy="1559301"/>
          </a:xfrm>
        </p:spPr>
        <p:txBody>
          <a:bodyPr>
            <a:normAutofit/>
          </a:bodyPr>
          <a:lstStyle/>
          <a:p>
            <a:pPr>
              <a:lnSpc>
                <a:spcPct val="90000"/>
              </a:lnSpc>
            </a:pPr>
            <a:r>
              <a:rPr lang="en-GB" sz="2800" b="1" kern="0" dirty="0">
                <a:solidFill>
                  <a:srgbClr val="FF0000"/>
                </a:solidFill>
                <a:effectLst/>
                <a:latin typeface="Times New Roman" panose="02020603050405020304" pitchFamily="18" charset="0"/>
                <a:ea typeface="Times New Roman" panose="02020603050405020304" pitchFamily="18" charset="0"/>
              </a:rPr>
              <a:t>Part 1.2 – Applying Customer Journey Mapping</a:t>
            </a:r>
            <a:endParaRPr lang="en-GB" sz="2800" b="1" dirty="0">
              <a:solidFill>
                <a:srgbClr val="FF0000"/>
              </a:solidFill>
            </a:endParaRPr>
          </a:p>
        </p:txBody>
      </p:sp>
      <p:sp>
        <p:nvSpPr>
          <p:cNvPr id="3" name="Text Placeholder 2">
            <a:extLst>
              <a:ext uri="{FF2B5EF4-FFF2-40B4-BE49-F238E27FC236}">
                <a16:creationId xmlns:a16="http://schemas.microsoft.com/office/drawing/2014/main" id="{343DDF61-0D9F-F482-C8BE-8610186CF2E4}"/>
              </a:ext>
            </a:extLst>
          </p:cNvPr>
          <p:cNvSpPr>
            <a:spLocks noGrp="1"/>
          </p:cNvSpPr>
          <p:nvPr>
            <p:ph type="body" idx="1"/>
          </p:nvPr>
        </p:nvSpPr>
        <p:spPr>
          <a:xfrm>
            <a:off x="3935507" y="1143000"/>
            <a:ext cx="4557514" cy="5410200"/>
          </a:xfrm>
        </p:spPr>
        <p:txBody>
          <a:bodyPr anchor="ctr">
            <a:normAutofit fontScale="70000" lnSpcReduction="20000"/>
          </a:bodyPr>
          <a:lstStyle/>
          <a:p>
            <a:pPr marL="342900" lvl="0" indent="-342900">
              <a:lnSpc>
                <a:spcPct val="90000"/>
              </a:lnSpc>
              <a:spcAft>
                <a:spcPts val="600"/>
              </a:spcAft>
              <a:buSzPts val="1000"/>
              <a:buFont typeface="Symbol" panose="05050102010706020507" pitchFamily="18" charset="2"/>
              <a:buChar char=""/>
              <a:tabLst>
                <a:tab pos="457200" algn="l"/>
              </a:tabLst>
            </a:pPr>
            <a:r>
              <a:rPr lang="en-GB" sz="2000" b="1" dirty="0">
                <a:solidFill>
                  <a:srgbClr val="0070C0"/>
                </a:solidFill>
                <a:effectLst/>
                <a:latin typeface="Times New Roman" panose="02020603050405020304" pitchFamily="18" charset="0"/>
                <a:ea typeface="Times New Roman" panose="02020603050405020304" pitchFamily="18" charset="0"/>
              </a:rPr>
              <a:t>What to do</a:t>
            </a:r>
            <a:r>
              <a:rPr lang="en-GB" sz="2000" b="1" dirty="0">
                <a:solidFill>
                  <a:schemeClr val="accent1"/>
                </a:solidFill>
                <a:effectLst/>
                <a:latin typeface="Times New Roman" panose="02020603050405020304" pitchFamily="18" charset="0"/>
                <a:ea typeface="Times New Roman" panose="02020603050405020304" pitchFamily="18" charset="0"/>
              </a:rPr>
              <a:t>:</a:t>
            </a:r>
            <a:r>
              <a:rPr lang="en-GB" sz="2000" dirty="0">
                <a:solidFill>
                  <a:schemeClr val="accent1"/>
                </a:solidFill>
                <a:effectLst/>
                <a:latin typeface="Times New Roman" panose="02020603050405020304" pitchFamily="18" charset="0"/>
                <a:ea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rPr>
              <a:t>You should create a visualized Customer Journey Map for the chosen Company, identifying key touchpoints, pain points, and areas for digital innovation.</a:t>
            </a:r>
          </a:p>
          <a:p>
            <a:pPr marL="342900" lvl="0" indent="-342900">
              <a:lnSpc>
                <a:spcPct val="90000"/>
              </a:lnSpc>
              <a:spcAft>
                <a:spcPts val="600"/>
              </a:spcAft>
              <a:buSzPts val="1000"/>
              <a:buFont typeface="Symbol" panose="05050102010706020507" pitchFamily="18" charset="2"/>
              <a:buChar char=""/>
              <a:tabLst>
                <a:tab pos="457200" algn="l"/>
              </a:tabLst>
            </a:pPr>
            <a:r>
              <a:rPr lang="en-GB" sz="2000" b="1" dirty="0">
                <a:solidFill>
                  <a:srgbClr val="0070C0"/>
                </a:solidFill>
                <a:effectLst/>
                <a:latin typeface="Times New Roman" panose="02020603050405020304" pitchFamily="18" charset="0"/>
                <a:ea typeface="Times New Roman" panose="02020603050405020304" pitchFamily="18" charset="0"/>
              </a:rPr>
              <a:t>How to support arguments: Use Lemon &amp; Verhoef (2016) </a:t>
            </a:r>
            <a:r>
              <a:rPr lang="en-GB" sz="2000" dirty="0">
                <a:effectLst/>
                <a:latin typeface="Times New Roman" panose="02020603050405020304" pitchFamily="18" charset="0"/>
                <a:ea typeface="Times New Roman" panose="02020603050405020304" pitchFamily="18" charset="0"/>
              </a:rPr>
              <a:t>on customer experience and digital transformation literature to justify identified pain and gain points.</a:t>
            </a:r>
          </a:p>
          <a:p>
            <a:pPr marL="342900" lvl="0" indent="-342900">
              <a:lnSpc>
                <a:spcPct val="90000"/>
              </a:lnSpc>
              <a:spcAft>
                <a:spcPts val="600"/>
              </a:spcAft>
              <a:buSzPts val="1000"/>
              <a:buFont typeface="Symbol" panose="05050102010706020507" pitchFamily="18" charset="2"/>
              <a:buChar char=""/>
              <a:tabLst>
                <a:tab pos="457200" algn="l"/>
              </a:tabLst>
            </a:pPr>
            <a:r>
              <a:rPr lang="en-GB" sz="2000" b="1" dirty="0">
                <a:solidFill>
                  <a:srgbClr val="0070C0"/>
                </a:solidFill>
                <a:effectLst/>
                <a:latin typeface="Times New Roman" panose="02020603050405020304" pitchFamily="18" charset="0"/>
                <a:ea typeface="Times New Roman" panose="02020603050405020304" pitchFamily="18" charset="0"/>
              </a:rPr>
              <a:t>Example (Organisation X):</a:t>
            </a:r>
            <a:r>
              <a:rPr lang="en-GB" sz="2000" dirty="0">
                <a:solidFill>
                  <a:srgbClr val="0070C0"/>
                </a:solidFill>
                <a:effectLst/>
                <a:latin typeface="Times New Roman" panose="02020603050405020304" pitchFamily="18" charset="0"/>
                <a:ea typeface="Times New Roman" panose="02020603050405020304" pitchFamily="18" charset="0"/>
              </a:rPr>
              <a:t> </a:t>
            </a:r>
          </a:p>
          <a:p>
            <a:pPr marL="742950" lvl="1" indent="-285750">
              <a:lnSpc>
                <a:spcPct val="90000"/>
              </a:lnSpc>
              <a:spcAft>
                <a:spcPts val="600"/>
              </a:spcAft>
              <a:buSzPts val="1000"/>
              <a:buFont typeface="Courier New" panose="02070309020205020404" pitchFamily="49" charset="0"/>
              <a:buChar char="o"/>
              <a:tabLst>
                <a:tab pos="914400" algn="l"/>
              </a:tabLst>
            </a:pPr>
            <a:r>
              <a:rPr lang="en-GB" sz="2000" b="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Pain Points</a:t>
            </a: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Long service wait times, complex navigation on digital platforms.</a:t>
            </a:r>
          </a:p>
          <a:p>
            <a:pPr marL="742950" lvl="1" indent="-285750">
              <a:lnSpc>
                <a:spcPct val="90000"/>
              </a:lnSpc>
              <a:spcAft>
                <a:spcPts val="600"/>
              </a:spcAft>
              <a:buSzPts val="1000"/>
              <a:buFont typeface="Courier New" panose="02070309020205020404" pitchFamily="49" charset="0"/>
              <a:buChar char="o"/>
              <a:tabLst>
                <a:tab pos="914400" algn="l"/>
              </a:tabLst>
            </a:pPr>
            <a:r>
              <a:rPr lang="en-GB" sz="2000" b="1"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rPr>
              <a:t>Gains:</a:t>
            </a:r>
            <a:r>
              <a:rPr lang="en-GB" sz="20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Efficient loyalty programs, user-friendly app experiences.</a:t>
            </a:r>
          </a:p>
          <a:p>
            <a:pPr marL="742950" lvl="1" indent="-285750">
              <a:lnSpc>
                <a:spcPct val="90000"/>
              </a:lnSpc>
              <a:spcAft>
                <a:spcPts val="600"/>
              </a:spcAft>
              <a:buSzPts val="1000"/>
              <a:buFont typeface="Courier New" panose="02070309020205020404" pitchFamily="49" charset="0"/>
              <a:buChar char="o"/>
              <a:tabLst>
                <a:tab pos="914400" algn="l"/>
              </a:tabLst>
            </a:pPr>
            <a:r>
              <a:rPr lang="en-GB" sz="2000" b="1"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rPr>
              <a:t>Digital Opportunities:</a:t>
            </a:r>
            <a:r>
              <a:rPr lang="en-GB" sz="20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AI-powered chatbots, automated service personalization.</a:t>
            </a:r>
          </a:p>
          <a:p>
            <a:pPr marL="342900" lvl="0" indent="-342900">
              <a:lnSpc>
                <a:spcPct val="90000"/>
              </a:lnSpc>
              <a:spcAft>
                <a:spcPts val="600"/>
              </a:spcAft>
              <a:buSzPts val="1000"/>
              <a:buFont typeface="Symbol" panose="05050102010706020507" pitchFamily="18" charset="2"/>
              <a:buChar char=""/>
              <a:tabLst>
                <a:tab pos="457200" algn="l"/>
              </a:tabLst>
            </a:pPr>
            <a:endParaRPr lang="en-GB" sz="2000" b="1" dirty="0">
              <a:solidFill>
                <a:srgbClr val="FF0000"/>
              </a:solidFill>
              <a:effectLst/>
              <a:latin typeface="Times New Roman" panose="02020603050405020304" pitchFamily="18" charset="0"/>
              <a:ea typeface="Times New Roman" panose="02020603050405020304" pitchFamily="18" charset="0"/>
            </a:endParaRPr>
          </a:p>
          <a:p>
            <a:pPr marL="342900" lvl="0" indent="-342900">
              <a:lnSpc>
                <a:spcPct val="90000"/>
              </a:lnSpc>
              <a:spcAft>
                <a:spcPts val="600"/>
              </a:spcAft>
              <a:buSzPts val="1000"/>
              <a:buFont typeface="Symbol" panose="05050102010706020507" pitchFamily="18" charset="2"/>
              <a:buChar char=""/>
              <a:tabLst>
                <a:tab pos="457200" algn="l"/>
              </a:tabLst>
            </a:pPr>
            <a:r>
              <a:rPr lang="en-GB" sz="2000" b="1" dirty="0">
                <a:solidFill>
                  <a:srgbClr val="FF0000"/>
                </a:solidFill>
                <a:effectLst/>
                <a:latin typeface="Times New Roman" panose="02020603050405020304" pitchFamily="18" charset="0"/>
                <a:ea typeface="Times New Roman" panose="02020603050405020304" pitchFamily="18" charset="0"/>
              </a:rPr>
              <a:t>Theory Integration</a:t>
            </a:r>
            <a:r>
              <a:rPr lang="en-GB" sz="2000" b="1" dirty="0">
                <a:effectLst/>
                <a:latin typeface="Times New Roman" panose="02020603050405020304" pitchFamily="18" charset="0"/>
                <a:ea typeface="Times New Roman" panose="02020603050405020304" pitchFamily="18" charset="0"/>
              </a:rPr>
              <a:t>:</a:t>
            </a:r>
            <a:r>
              <a:rPr lang="en-GB" sz="2000" dirty="0">
                <a:effectLst/>
                <a:latin typeface="Times New Roman" panose="02020603050405020304" pitchFamily="18" charset="0"/>
                <a:ea typeface="Times New Roman" panose="02020603050405020304" pitchFamily="18" charset="0"/>
              </a:rPr>
              <a:t> For example, </a:t>
            </a:r>
            <a:r>
              <a:rPr lang="en-GB" sz="2000" dirty="0">
                <a:effectLst/>
                <a:latin typeface="+mn-lt"/>
                <a:ea typeface="Times New Roman" panose="02020603050405020304" pitchFamily="18" charset="0"/>
              </a:rPr>
              <a:t>apply</a:t>
            </a:r>
          </a:p>
          <a:p>
            <a:pPr marL="342900" lvl="0" indent="-342900">
              <a:lnSpc>
                <a:spcPct val="90000"/>
              </a:lnSpc>
              <a:spcAft>
                <a:spcPts val="600"/>
              </a:spcAft>
              <a:buSzPts val="1000"/>
              <a:buFont typeface="Symbol" panose="05050102010706020507" pitchFamily="18" charset="2"/>
              <a:buChar char=""/>
              <a:tabLst>
                <a:tab pos="457200" algn="l"/>
              </a:tabLst>
            </a:pPr>
            <a:r>
              <a:rPr lang="en-GB" sz="2000" b="1" dirty="0">
                <a:effectLst/>
                <a:latin typeface="+mn-lt"/>
                <a:ea typeface="Times New Roman" panose="02020603050405020304" pitchFamily="18" charset="0"/>
              </a:rPr>
              <a:t>Touchpoint Theory</a:t>
            </a:r>
            <a:r>
              <a:rPr lang="en-GB" sz="2000" dirty="0">
                <a:effectLst/>
                <a:latin typeface="+mn-lt"/>
                <a:ea typeface="Times New Roman" panose="02020603050405020304" pitchFamily="18" charset="0"/>
              </a:rPr>
              <a:t> and </a:t>
            </a:r>
            <a:r>
              <a:rPr lang="en-GB" sz="2000" b="1" dirty="0">
                <a:effectLst/>
                <a:latin typeface="+mn-lt"/>
                <a:ea typeface="Times New Roman" panose="02020603050405020304" pitchFamily="18" charset="0"/>
              </a:rPr>
              <a:t>Service-Dominant Logic (Vargo &amp; </a:t>
            </a:r>
            <a:r>
              <a:rPr lang="en-GB" sz="2000" b="1" dirty="0" err="1">
                <a:effectLst/>
                <a:latin typeface="+mn-lt"/>
                <a:ea typeface="Times New Roman" panose="02020603050405020304" pitchFamily="18" charset="0"/>
              </a:rPr>
              <a:t>Lusch</a:t>
            </a:r>
            <a:r>
              <a:rPr lang="en-GB" sz="2000" b="1" dirty="0">
                <a:effectLst/>
                <a:latin typeface="+mn-lt"/>
                <a:ea typeface="Times New Roman" panose="02020603050405020304" pitchFamily="18" charset="0"/>
              </a:rPr>
              <a:t>, 2004)</a:t>
            </a:r>
            <a:r>
              <a:rPr lang="en-GB" sz="2000" dirty="0">
                <a:effectLst/>
                <a:latin typeface="+mn-lt"/>
                <a:ea typeface="Times New Roman" panose="02020603050405020304" pitchFamily="18" charset="0"/>
              </a:rPr>
              <a:t> to explain customer experience improvements.</a:t>
            </a:r>
          </a:p>
          <a:p>
            <a:pPr marL="342900" lvl="0" indent="-342900">
              <a:lnSpc>
                <a:spcPct val="90000"/>
              </a:lnSpc>
              <a:spcAft>
                <a:spcPts val="600"/>
              </a:spcAft>
              <a:buSzPts val="1000"/>
              <a:buFont typeface="Symbol" panose="05050102010706020507" pitchFamily="18" charset="2"/>
              <a:buChar char=""/>
              <a:tabLst>
                <a:tab pos="457200" algn="l"/>
              </a:tabLst>
            </a:pPr>
            <a:r>
              <a:rPr lang="en-GB" sz="2000" b="1" dirty="0">
                <a:latin typeface="+mn-lt"/>
                <a:ea typeface="Times New Roman" panose="02020603050405020304" pitchFamily="18" charset="0"/>
              </a:rPr>
              <a:t>Ref:</a:t>
            </a:r>
            <a:endParaRPr lang="en-GB" sz="2000" b="1" dirty="0">
              <a:effectLst/>
              <a:latin typeface="+mn-lt"/>
              <a:ea typeface="Times New Roman" panose="02020603050405020304" pitchFamily="18" charset="0"/>
            </a:endParaRPr>
          </a:p>
          <a:p>
            <a:pPr marL="342900" lvl="0" indent="-342900">
              <a:lnSpc>
                <a:spcPct val="90000"/>
              </a:lnSpc>
              <a:spcAft>
                <a:spcPts val="600"/>
              </a:spcAft>
              <a:buSzPts val="1000"/>
              <a:buFont typeface="Symbol" panose="05050102010706020507" pitchFamily="18" charset="2"/>
              <a:buChar char=""/>
              <a:tabLst>
                <a:tab pos="457200" algn="l"/>
              </a:tabLst>
            </a:pPr>
            <a:r>
              <a:rPr lang="en-GB" sz="2000" dirty="0"/>
              <a:t>Lemon, K.N. and Verhoef, P.C. (2016). Understanding customer experience throughout the customer journey. </a:t>
            </a:r>
            <a:r>
              <a:rPr lang="en-GB" sz="2000" i="1" dirty="0"/>
              <a:t>Journal of Marketing</a:t>
            </a:r>
            <a:r>
              <a:rPr lang="en-GB" sz="2000" dirty="0"/>
              <a:t>, </a:t>
            </a:r>
            <a:r>
              <a:rPr lang="en-GB" sz="2000" b="1" dirty="0"/>
              <a:t>80</a:t>
            </a:r>
            <a:r>
              <a:rPr lang="en-GB" sz="2000" dirty="0"/>
              <a:t>(6), pp.69-96.</a:t>
            </a:r>
            <a:endParaRPr lang="en-GB" sz="2000" dirty="0">
              <a:effectLst/>
              <a:latin typeface="+mn-lt"/>
              <a:ea typeface="Times New Roman" panose="02020603050405020304" pitchFamily="18" charset="0"/>
            </a:endParaRPr>
          </a:p>
          <a:p>
            <a:pPr marL="342900" lvl="0" indent="-342900">
              <a:lnSpc>
                <a:spcPct val="90000"/>
              </a:lnSpc>
              <a:spcAft>
                <a:spcPts val="600"/>
              </a:spcAft>
              <a:buSzPts val="1000"/>
              <a:buFont typeface="Symbol" panose="05050102010706020507" pitchFamily="18" charset="2"/>
              <a:buChar char=""/>
              <a:tabLst>
                <a:tab pos="457200" algn="l"/>
              </a:tabLst>
            </a:pPr>
            <a:r>
              <a:rPr lang="en-GB" sz="1900" dirty="0">
                <a:latin typeface="+mn-lt"/>
              </a:rPr>
              <a:t>Vargo, S. L., &amp; </a:t>
            </a:r>
            <a:r>
              <a:rPr lang="en-GB" sz="1900" dirty="0" err="1">
                <a:latin typeface="+mn-lt"/>
              </a:rPr>
              <a:t>Lusch</a:t>
            </a:r>
            <a:r>
              <a:rPr lang="en-GB" sz="1900" dirty="0">
                <a:latin typeface="+mn-lt"/>
              </a:rPr>
              <a:t>, R. F. (2004). Evolving to a new dominant logic for marketing</a:t>
            </a:r>
            <a:r>
              <a:rPr lang="en-GB" sz="1900" b="1" dirty="0">
                <a:latin typeface="+mn-lt"/>
              </a:rPr>
              <a:t>.</a:t>
            </a:r>
            <a:r>
              <a:rPr lang="en-GB" sz="1900" dirty="0">
                <a:latin typeface="+mn-lt"/>
              </a:rPr>
              <a:t> </a:t>
            </a:r>
            <a:r>
              <a:rPr lang="en-GB" sz="1900" i="1" dirty="0">
                <a:latin typeface="+mn-lt"/>
              </a:rPr>
              <a:t>Journal of Marketing, 68</a:t>
            </a:r>
            <a:r>
              <a:rPr lang="en-GB" sz="1900" dirty="0">
                <a:latin typeface="+mn-lt"/>
              </a:rPr>
              <a:t>(1), 1-17. https://doi.org/10.1509/jmkg.68.1.1.24036</a:t>
            </a:r>
            <a:endParaRPr lang="en-GB" sz="1900" dirty="0">
              <a:effectLst/>
              <a:latin typeface="+mn-lt"/>
              <a:ea typeface="Times New Roman" panose="02020603050405020304" pitchFamily="18" charset="0"/>
            </a:endParaRPr>
          </a:p>
          <a:p>
            <a:pPr>
              <a:lnSpc>
                <a:spcPct val="90000"/>
              </a:lnSpc>
              <a:spcAft>
                <a:spcPts val="600"/>
              </a:spcAft>
            </a:pPr>
            <a:endParaRPr lang="en-GB" sz="1200" dirty="0"/>
          </a:p>
        </p:txBody>
      </p:sp>
    </p:spTree>
    <p:extLst>
      <p:ext uri="{BB962C8B-B14F-4D97-AF65-F5344CB8AC3E}">
        <p14:creationId xmlns:p14="http://schemas.microsoft.com/office/powerpoint/2010/main" val="107122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460F0-09AE-AAEB-82B8-AECBB894B46B}"/>
              </a:ext>
            </a:extLst>
          </p:cNvPr>
          <p:cNvSpPr>
            <a:spLocks noGrp="1"/>
          </p:cNvSpPr>
          <p:nvPr>
            <p:ph type="title"/>
          </p:nvPr>
        </p:nvSpPr>
        <p:spPr>
          <a:xfrm>
            <a:off x="304800" y="152400"/>
            <a:ext cx="7504175" cy="369332"/>
          </a:xfrm>
        </p:spPr>
        <p:txBody>
          <a:bodyPr/>
          <a:lstStyle/>
          <a:p>
            <a:r>
              <a:rPr lang="en-GB" sz="2400" b="1" dirty="0">
                <a:solidFill>
                  <a:srgbClr val="FF0000"/>
                </a:solidFill>
              </a:rPr>
              <a:t>Customer Journey Map for Nike (Retail Sector)</a:t>
            </a:r>
          </a:p>
        </p:txBody>
      </p:sp>
      <p:graphicFrame>
        <p:nvGraphicFramePr>
          <p:cNvPr id="5" name="Text Placeholder 2">
            <a:extLst>
              <a:ext uri="{FF2B5EF4-FFF2-40B4-BE49-F238E27FC236}">
                <a16:creationId xmlns:a16="http://schemas.microsoft.com/office/drawing/2014/main" id="{7AA68056-A560-8B02-993A-7C0099E5B261}"/>
              </a:ext>
            </a:extLst>
          </p:cNvPr>
          <p:cNvGraphicFramePr/>
          <p:nvPr>
            <p:extLst>
              <p:ext uri="{D42A27DB-BD31-4B8C-83A1-F6EECF244321}">
                <p14:modId xmlns:p14="http://schemas.microsoft.com/office/powerpoint/2010/main" val="733743722"/>
              </p:ext>
            </p:extLst>
          </p:nvPr>
        </p:nvGraphicFramePr>
        <p:xfrm>
          <a:off x="213931" y="521732"/>
          <a:ext cx="8716137" cy="6414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484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25850-1BF4-CF26-B948-A57A8FD2B9E8}"/>
              </a:ext>
            </a:extLst>
          </p:cNvPr>
          <p:cNvSpPr>
            <a:spLocks noGrp="1"/>
          </p:cNvSpPr>
          <p:nvPr>
            <p:ph type="title"/>
          </p:nvPr>
        </p:nvSpPr>
        <p:spPr>
          <a:xfrm>
            <a:off x="819912" y="549401"/>
            <a:ext cx="7504175" cy="517399"/>
          </a:xfrm>
        </p:spPr>
        <p:txBody>
          <a:bodyPr/>
          <a:lstStyle/>
          <a:p>
            <a:r>
              <a:rPr lang="en-GB" sz="3200" b="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Customer Journey Map for Nike (Continued)</a:t>
            </a:r>
            <a:br>
              <a:rPr lang="en-GB" sz="32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br>
            <a:endParaRPr lang="en-GB" sz="3200" dirty="0">
              <a:solidFill>
                <a:srgbClr val="FF0000"/>
              </a:solidFill>
            </a:endParaRPr>
          </a:p>
        </p:txBody>
      </p:sp>
      <p:graphicFrame>
        <p:nvGraphicFramePr>
          <p:cNvPr id="5" name="Text Placeholder 2">
            <a:extLst>
              <a:ext uri="{FF2B5EF4-FFF2-40B4-BE49-F238E27FC236}">
                <a16:creationId xmlns:a16="http://schemas.microsoft.com/office/drawing/2014/main" id="{0FFCEFE0-342A-7583-AC20-6246D7C75BD1}"/>
              </a:ext>
            </a:extLst>
          </p:cNvPr>
          <p:cNvGraphicFramePr/>
          <p:nvPr>
            <p:extLst>
              <p:ext uri="{D42A27DB-BD31-4B8C-83A1-F6EECF244321}">
                <p14:modId xmlns:p14="http://schemas.microsoft.com/office/powerpoint/2010/main" val="3825232322"/>
              </p:ext>
            </p:extLst>
          </p:nvPr>
        </p:nvGraphicFramePr>
        <p:xfrm>
          <a:off x="762000" y="1447800"/>
          <a:ext cx="6704838" cy="3886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4912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0E2B2A-6CBD-A5DF-82F1-070AE15D31D6}"/>
              </a:ext>
            </a:extLst>
          </p:cNvPr>
          <p:cNvSpPr>
            <a:spLocks noGrp="1"/>
          </p:cNvSpPr>
          <p:nvPr>
            <p:ph type="title"/>
          </p:nvPr>
        </p:nvSpPr>
        <p:spPr>
          <a:xfrm>
            <a:off x="1028697" y="348865"/>
            <a:ext cx="7533018" cy="877729"/>
          </a:xfrm>
        </p:spPr>
        <p:txBody>
          <a:bodyPr anchor="ctr">
            <a:normAutofit/>
          </a:bodyPr>
          <a:lstStyle/>
          <a:p>
            <a:pPr>
              <a:lnSpc>
                <a:spcPct val="90000"/>
              </a:lnSpc>
            </a:pPr>
            <a:r>
              <a:rPr lang="en-GB" sz="3000" b="1">
                <a:solidFill>
                  <a:srgbClr val="FFFFFF"/>
                </a:solidFill>
                <a:latin typeface="Times New Roman" panose="02020603050405020304" pitchFamily="18" charset="0"/>
                <a:ea typeface="Times New Roman" panose="02020603050405020304" pitchFamily="18" charset="0"/>
              </a:rPr>
              <a:t>Part 2 – Proposing a Digital Transformation Initiative</a:t>
            </a:r>
            <a:endParaRPr lang="en-GB" sz="3000">
              <a:solidFill>
                <a:srgbClr val="FFFFFF"/>
              </a:solidFill>
            </a:endParaRPr>
          </a:p>
        </p:txBody>
      </p:sp>
      <p:graphicFrame>
        <p:nvGraphicFramePr>
          <p:cNvPr id="5" name="Text Placeholder 2">
            <a:extLst>
              <a:ext uri="{FF2B5EF4-FFF2-40B4-BE49-F238E27FC236}">
                <a16:creationId xmlns:a16="http://schemas.microsoft.com/office/drawing/2014/main" id="{39A66F0F-2191-620D-486E-6A0DF39C87D6}"/>
              </a:ext>
            </a:extLst>
          </p:cNvPr>
          <p:cNvGraphicFramePr/>
          <p:nvPr>
            <p:extLst>
              <p:ext uri="{D42A27DB-BD31-4B8C-83A1-F6EECF244321}">
                <p14:modId xmlns:p14="http://schemas.microsoft.com/office/powerpoint/2010/main" val="316077417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060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2CDA6F-3E42-3B2F-0F29-BC570290121A}"/>
              </a:ext>
            </a:extLst>
          </p:cNvPr>
          <p:cNvSpPr>
            <a:spLocks noGrp="1"/>
          </p:cNvSpPr>
          <p:nvPr>
            <p:ph type="title"/>
          </p:nvPr>
        </p:nvSpPr>
        <p:spPr>
          <a:xfrm>
            <a:off x="1037673" y="348865"/>
            <a:ext cx="7288583" cy="1576446"/>
          </a:xfrm>
        </p:spPr>
        <p:txBody>
          <a:bodyPr anchor="ctr">
            <a:normAutofit/>
          </a:bodyPr>
          <a:lstStyle/>
          <a:p>
            <a:pPr>
              <a:lnSpc>
                <a:spcPct val="90000"/>
              </a:lnSpc>
            </a:pPr>
            <a:r>
              <a:rPr lang="en-GB" sz="3500" b="1">
                <a:solidFill>
                  <a:srgbClr val="FFFFFF"/>
                </a:solidFill>
                <a:latin typeface="Times New Roman" panose="02020603050405020304" pitchFamily="18" charset="0"/>
                <a:ea typeface="Times New Roman" panose="02020603050405020304" pitchFamily="18" charset="0"/>
              </a:rPr>
              <a:t>Enhancing the Customer Journey with Digital Innovation</a:t>
            </a:r>
            <a:br>
              <a:rPr lang="en-GB" sz="3500">
                <a:solidFill>
                  <a:srgbClr val="FFFFFF"/>
                </a:solidFill>
                <a:latin typeface="Times New Roman" panose="02020603050405020304" pitchFamily="18" charset="0"/>
                <a:ea typeface="Times New Roman" panose="02020603050405020304" pitchFamily="18" charset="0"/>
              </a:rPr>
            </a:br>
            <a:endParaRPr lang="en-GB" sz="3500">
              <a:solidFill>
                <a:srgbClr val="FFFFFF"/>
              </a:solidFill>
            </a:endParaRPr>
          </a:p>
        </p:txBody>
      </p:sp>
      <p:graphicFrame>
        <p:nvGraphicFramePr>
          <p:cNvPr id="5" name="Text Placeholder 2">
            <a:extLst>
              <a:ext uri="{FF2B5EF4-FFF2-40B4-BE49-F238E27FC236}">
                <a16:creationId xmlns:a16="http://schemas.microsoft.com/office/drawing/2014/main" id="{5B3BA491-D96B-BA50-CE5D-63136E3F1D1B}"/>
              </a:ext>
            </a:extLst>
          </p:cNvPr>
          <p:cNvGraphicFramePr/>
          <p:nvPr>
            <p:extLst>
              <p:ext uri="{D42A27DB-BD31-4B8C-83A1-F6EECF244321}">
                <p14:modId xmlns:p14="http://schemas.microsoft.com/office/powerpoint/2010/main" val="2984508101"/>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9753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2820D-E600-BEF6-AE96-BCAB2E9CCBD4}"/>
              </a:ext>
            </a:extLst>
          </p:cNvPr>
          <p:cNvSpPr>
            <a:spLocks noGrp="1"/>
          </p:cNvSpPr>
          <p:nvPr>
            <p:ph type="title"/>
          </p:nvPr>
        </p:nvSpPr>
        <p:spPr>
          <a:xfrm>
            <a:off x="1028699" y="294538"/>
            <a:ext cx="7421963" cy="1033669"/>
          </a:xfrm>
        </p:spPr>
        <p:txBody>
          <a:bodyPr>
            <a:normAutofit/>
          </a:bodyPr>
          <a:lstStyle/>
          <a:p>
            <a:pPr>
              <a:lnSpc>
                <a:spcPct val="90000"/>
              </a:lnSpc>
            </a:pPr>
            <a:r>
              <a:rPr lang="en-GB" sz="3500" b="1" dirty="0">
                <a:solidFill>
                  <a:srgbClr val="FFFFFF"/>
                </a:solidFill>
                <a:latin typeface="Times New Roman" panose="02020603050405020304" pitchFamily="18" charset="0"/>
                <a:ea typeface="Times New Roman" panose="02020603050405020304" pitchFamily="18" charset="0"/>
              </a:rPr>
              <a:t>Measuring Success &amp; Business Impact</a:t>
            </a:r>
            <a:br>
              <a:rPr lang="en-GB" sz="3500" dirty="0">
                <a:solidFill>
                  <a:srgbClr val="FFFFFF"/>
                </a:solidFill>
                <a:latin typeface="Times New Roman" panose="02020603050405020304" pitchFamily="18" charset="0"/>
                <a:ea typeface="Times New Roman" panose="02020603050405020304" pitchFamily="18" charset="0"/>
              </a:rPr>
            </a:br>
            <a:endParaRPr lang="en-GB" sz="3500" dirty="0">
              <a:solidFill>
                <a:srgbClr val="FFFFFF"/>
              </a:solidFill>
            </a:endParaRPr>
          </a:p>
        </p:txBody>
      </p:sp>
      <p:sp>
        <p:nvSpPr>
          <p:cNvPr id="3" name="Text Placeholder 2">
            <a:extLst>
              <a:ext uri="{FF2B5EF4-FFF2-40B4-BE49-F238E27FC236}">
                <a16:creationId xmlns:a16="http://schemas.microsoft.com/office/drawing/2014/main" id="{FE7EDC66-4C05-717C-4438-68EFC2592E31}"/>
              </a:ext>
            </a:extLst>
          </p:cNvPr>
          <p:cNvSpPr>
            <a:spLocks noGrp="1"/>
          </p:cNvSpPr>
          <p:nvPr>
            <p:ph type="body" idx="1"/>
          </p:nvPr>
        </p:nvSpPr>
        <p:spPr>
          <a:xfrm>
            <a:off x="685800" y="1885279"/>
            <a:ext cx="7293023" cy="3683358"/>
          </a:xfrm>
        </p:spPr>
        <p:txBody>
          <a:bodyPr anchor="ctr">
            <a:normAutofit/>
          </a:bodyPr>
          <a:lstStyle/>
          <a:p>
            <a:pPr marL="342900" lvl="0" indent="-342900">
              <a:spcAft>
                <a:spcPts val="600"/>
              </a:spcAft>
              <a:buSzPts val="1000"/>
              <a:buFont typeface="Symbol" panose="05050102010706020507" pitchFamily="18" charset="2"/>
              <a:buChar char=""/>
              <a:tabLst>
                <a:tab pos="457200" algn="l"/>
              </a:tabLst>
            </a:pPr>
            <a:r>
              <a:rPr lang="en-GB" sz="2000" b="1" dirty="0">
                <a:solidFill>
                  <a:srgbClr val="FF0000"/>
                </a:solidFill>
                <a:effectLst/>
                <a:latin typeface="Times New Roman" panose="02020603050405020304" pitchFamily="18" charset="0"/>
                <a:ea typeface="Times New Roman" panose="02020603050405020304" pitchFamily="18" charset="0"/>
              </a:rPr>
              <a:t>Define</a:t>
            </a:r>
            <a:r>
              <a:rPr lang="en-GB" sz="2000" dirty="0">
                <a:solidFill>
                  <a:srgbClr val="FF0000"/>
                </a:solidFill>
                <a:effectLst/>
                <a:latin typeface="Times New Roman" panose="02020603050405020304" pitchFamily="18" charset="0"/>
                <a:ea typeface="Times New Roman" panose="02020603050405020304" pitchFamily="18" charset="0"/>
              </a:rPr>
              <a:t> </a:t>
            </a:r>
            <a:r>
              <a:rPr lang="en-GB" sz="2000" b="1" dirty="0">
                <a:solidFill>
                  <a:srgbClr val="FF0000"/>
                </a:solidFill>
                <a:effectLst/>
                <a:latin typeface="Times New Roman" panose="02020603050405020304" pitchFamily="18" charset="0"/>
                <a:ea typeface="Times New Roman" panose="02020603050405020304" pitchFamily="18" charset="0"/>
              </a:rPr>
              <a:t>KPIs (Key Performance Indicators):</a:t>
            </a:r>
            <a:r>
              <a:rPr lang="en-GB" sz="2000" dirty="0">
                <a:solidFill>
                  <a:srgbClr val="FF0000"/>
                </a:solidFill>
                <a:effectLst/>
                <a:latin typeface="Times New Roman" panose="02020603050405020304" pitchFamily="18" charset="0"/>
                <a:ea typeface="Times New Roman" panose="02020603050405020304" pitchFamily="18" charset="0"/>
              </a:rPr>
              <a:t> </a:t>
            </a:r>
          </a:p>
          <a:p>
            <a:pPr marL="742950" lvl="1" indent="-285750">
              <a:spcAft>
                <a:spcPts val="600"/>
              </a:spcAft>
              <a:buSzPts val="1000"/>
              <a:buFont typeface="Courier New" panose="02070309020205020404" pitchFamily="49" charset="0"/>
              <a:buChar char="o"/>
              <a:tabLst>
                <a:tab pos="914400" algn="l"/>
              </a:tabLst>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Customer Satisfaction Scores (CSAT).</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spcAft>
                <a:spcPts val="600"/>
              </a:spcAft>
              <a:buSzPts val="1000"/>
              <a:buFont typeface="Courier New" panose="02070309020205020404" pitchFamily="49" charset="0"/>
              <a:buChar char="o"/>
              <a:tabLst>
                <a:tab pos="914400" algn="l"/>
              </a:tabLst>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Net Promoter Score (NPS).</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spcAft>
                <a:spcPts val="600"/>
              </a:spcAft>
              <a:buSzPts val="1000"/>
              <a:buFont typeface="Courier New" panose="02070309020205020404" pitchFamily="49" charset="0"/>
              <a:buChar char="o"/>
              <a:tabLst>
                <a:tab pos="914400" algn="l"/>
              </a:tabLst>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Operational Efficiency Metrics (e.g., processing time, cost savings).</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spcAft>
                <a:spcPts val="600"/>
              </a:spcAft>
              <a:buSzPts val="1000"/>
              <a:buFont typeface="Courier New" panose="02070309020205020404" pitchFamily="49" charset="0"/>
              <a:buChar char="o"/>
              <a:tabLst>
                <a:tab pos="914400" algn="l"/>
              </a:tabLst>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Revenue Impact (e.g., increased sales, reduced churn rate).</a:t>
            </a:r>
          </a:p>
          <a:p>
            <a:pPr marL="742950" lvl="1" indent="-285750">
              <a:spcAft>
                <a:spcPts val="600"/>
              </a:spcAft>
              <a:buSzPts val="1000"/>
              <a:buFont typeface="Courier New" panose="02070309020205020404" pitchFamily="49" charset="0"/>
              <a:buChar char="o"/>
              <a:tabLst>
                <a:tab pos="914400" algn="l"/>
              </a:tabLst>
            </a:pPr>
            <a:endParaRPr lang="en-GB" sz="2000" b="1" dirty="0">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spcAft>
                <a:spcPts val="600"/>
              </a:spcAft>
              <a:buSzPts val="1000"/>
              <a:buFont typeface="Courier New" panose="02070309020205020404" pitchFamily="49" charset="0"/>
              <a:buChar char="o"/>
              <a:tabLst>
                <a:tab pos="914400" algn="l"/>
              </a:tabLst>
            </a:pPr>
            <a:r>
              <a:rPr lang="en-GB" sz="2000" dirty="0">
                <a:effectLst/>
                <a:latin typeface="Times New Roman" panose="02020603050405020304" pitchFamily="18" charset="0"/>
                <a:ea typeface="Times New Roman" panose="02020603050405020304" pitchFamily="18" charset="0"/>
              </a:rPr>
              <a:t>Explain how the initiative aligns with business goals and enhances competitiveness.</a:t>
            </a:r>
          </a:p>
          <a:p>
            <a:pPr marL="742950" lvl="1" indent="-285750">
              <a:spcAft>
                <a:spcPts val="600"/>
              </a:spcAft>
              <a:buSzPts val="1000"/>
              <a:buFont typeface="Courier New" panose="02070309020205020404" pitchFamily="49" charset="0"/>
              <a:buChar char="o"/>
              <a:tabLst>
                <a:tab pos="914400" algn="l"/>
              </a:tabLst>
            </a:pPr>
            <a:endParaRPr lang="en-GB" sz="17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600"/>
              </a:spcAft>
            </a:pPr>
            <a:endParaRPr lang="en-GB" dirty="0"/>
          </a:p>
        </p:txBody>
      </p:sp>
    </p:spTree>
    <p:extLst>
      <p:ext uri="{BB962C8B-B14F-4D97-AF65-F5344CB8AC3E}">
        <p14:creationId xmlns:p14="http://schemas.microsoft.com/office/powerpoint/2010/main" val="2333120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88F620-500C-6797-8AFE-14DFA9D6D7E9}"/>
              </a:ext>
            </a:extLst>
          </p:cNvPr>
          <p:cNvSpPr>
            <a:spLocks noGrp="1"/>
          </p:cNvSpPr>
          <p:nvPr>
            <p:ph type="title"/>
          </p:nvPr>
        </p:nvSpPr>
        <p:spPr>
          <a:xfrm>
            <a:off x="1028697" y="348865"/>
            <a:ext cx="7533018" cy="877729"/>
          </a:xfrm>
        </p:spPr>
        <p:txBody>
          <a:bodyPr anchor="ctr">
            <a:normAutofit/>
          </a:bodyPr>
          <a:lstStyle/>
          <a:p>
            <a:pPr>
              <a:lnSpc>
                <a:spcPct val="90000"/>
              </a:lnSpc>
            </a:pPr>
            <a:r>
              <a:rPr lang="en-GB" sz="3000" b="1">
                <a:solidFill>
                  <a:srgbClr val="FFFFFF"/>
                </a:solidFill>
                <a:latin typeface="Times New Roman" panose="02020603050405020304" pitchFamily="18" charset="0"/>
                <a:ea typeface="Times New Roman" panose="02020603050405020304" pitchFamily="18" charset="0"/>
              </a:rPr>
              <a:t>Conclusion</a:t>
            </a:r>
            <a:br>
              <a:rPr lang="en-GB" sz="3000">
                <a:solidFill>
                  <a:srgbClr val="FFFFFF"/>
                </a:solidFill>
                <a:latin typeface="Times New Roman" panose="02020603050405020304" pitchFamily="18" charset="0"/>
                <a:ea typeface="Times New Roman" panose="02020603050405020304" pitchFamily="18" charset="0"/>
              </a:rPr>
            </a:br>
            <a:endParaRPr lang="en-GB" sz="3000">
              <a:solidFill>
                <a:srgbClr val="FFFFFF"/>
              </a:solidFill>
            </a:endParaRPr>
          </a:p>
        </p:txBody>
      </p:sp>
      <p:graphicFrame>
        <p:nvGraphicFramePr>
          <p:cNvPr id="5" name="Text Placeholder 2">
            <a:extLst>
              <a:ext uri="{FF2B5EF4-FFF2-40B4-BE49-F238E27FC236}">
                <a16:creationId xmlns:a16="http://schemas.microsoft.com/office/drawing/2014/main" id="{94629A28-14A3-C57B-387E-BCCA4AE91E07}"/>
              </a:ext>
            </a:extLst>
          </p:cNvPr>
          <p:cNvGraphicFramePr/>
          <p:nvPr>
            <p:extLst>
              <p:ext uri="{D42A27DB-BD31-4B8C-83A1-F6EECF244321}">
                <p14:modId xmlns:p14="http://schemas.microsoft.com/office/powerpoint/2010/main" val="115626343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5527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51080-4687-43ED-1EF5-E3F2019D8486}"/>
              </a:ext>
            </a:extLst>
          </p:cNvPr>
          <p:cNvSpPr>
            <a:spLocks noGrp="1"/>
          </p:cNvSpPr>
          <p:nvPr>
            <p:ph type="title"/>
          </p:nvPr>
        </p:nvSpPr>
        <p:spPr>
          <a:xfrm>
            <a:off x="1037673" y="348865"/>
            <a:ext cx="7288583" cy="1576446"/>
          </a:xfrm>
        </p:spPr>
        <p:txBody>
          <a:bodyPr anchor="ctr">
            <a:normAutofit/>
          </a:bodyPr>
          <a:lstStyle/>
          <a:p>
            <a:r>
              <a:rPr lang="en-GB" sz="3500" b="1">
                <a:solidFill>
                  <a:srgbClr val="FFFFFF"/>
                </a:solidFill>
                <a:latin typeface="Times New Roman" panose="02020603050405020304" pitchFamily="18" charset="0"/>
                <a:ea typeface="Times New Roman" panose="02020603050405020304" pitchFamily="18" charset="0"/>
              </a:rPr>
              <a:t>References</a:t>
            </a:r>
            <a:br>
              <a:rPr lang="en-GB" sz="3500">
                <a:solidFill>
                  <a:srgbClr val="FFFFFF"/>
                </a:solidFill>
                <a:latin typeface="Times New Roman" panose="02020603050405020304" pitchFamily="18" charset="0"/>
                <a:ea typeface="Times New Roman" panose="02020603050405020304" pitchFamily="18" charset="0"/>
              </a:rPr>
            </a:br>
            <a:endParaRPr lang="en-GB" sz="3500">
              <a:solidFill>
                <a:srgbClr val="FFFFFF"/>
              </a:solidFill>
            </a:endParaRPr>
          </a:p>
        </p:txBody>
      </p:sp>
      <p:graphicFrame>
        <p:nvGraphicFramePr>
          <p:cNvPr id="5" name="Text Placeholder 2">
            <a:extLst>
              <a:ext uri="{FF2B5EF4-FFF2-40B4-BE49-F238E27FC236}">
                <a16:creationId xmlns:a16="http://schemas.microsoft.com/office/drawing/2014/main" id="{988A1819-CF50-49F6-3D8B-0C6DB1A11974}"/>
              </a:ext>
            </a:extLst>
          </p:cNvPr>
          <p:cNvGraphicFramePr/>
          <p:nvPr>
            <p:extLst>
              <p:ext uri="{D42A27DB-BD31-4B8C-83A1-F6EECF244321}">
                <p14:modId xmlns:p14="http://schemas.microsoft.com/office/powerpoint/2010/main" val="710554890"/>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2786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84F6C-4A38-AA86-3616-DE8D92FF36D1}"/>
              </a:ext>
            </a:extLst>
          </p:cNvPr>
          <p:cNvSpPr>
            <a:spLocks noGrp="1"/>
          </p:cNvSpPr>
          <p:nvPr>
            <p:ph type="title"/>
          </p:nvPr>
        </p:nvSpPr>
        <p:spPr>
          <a:xfrm>
            <a:off x="819912" y="549401"/>
            <a:ext cx="7504175" cy="677108"/>
          </a:xfrm>
        </p:spPr>
        <p:txBody>
          <a:bodyPr/>
          <a:lstStyle/>
          <a:p>
            <a:r>
              <a:rPr lang="en-GB" b="1" dirty="0">
                <a:solidFill>
                  <a:srgbClr val="FF0000"/>
                </a:solidFill>
              </a:rPr>
              <a:t>Recommended Journal articles </a:t>
            </a:r>
          </a:p>
        </p:txBody>
      </p:sp>
      <p:sp>
        <p:nvSpPr>
          <p:cNvPr id="3" name="Text Placeholder 2">
            <a:extLst>
              <a:ext uri="{FF2B5EF4-FFF2-40B4-BE49-F238E27FC236}">
                <a16:creationId xmlns:a16="http://schemas.microsoft.com/office/drawing/2014/main" id="{99BF06E5-6736-F8B8-B46E-8DB5F00FD198}"/>
              </a:ext>
            </a:extLst>
          </p:cNvPr>
          <p:cNvSpPr>
            <a:spLocks noGrp="1"/>
          </p:cNvSpPr>
          <p:nvPr>
            <p:ph type="body" idx="1"/>
          </p:nvPr>
        </p:nvSpPr>
        <p:spPr>
          <a:xfrm>
            <a:off x="877062" y="1524000"/>
            <a:ext cx="7447025" cy="4330929"/>
          </a:xfrm>
        </p:spPr>
        <p:txBody>
          <a:bodyPr/>
          <a:lstStyle/>
          <a:p>
            <a:pPr>
              <a:lnSpc>
                <a:spcPct val="107000"/>
              </a:lnSpc>
              <a:spcAft>
                <a:spcPts val="800"/>
              </a:spcAft>
            </a:pPr>
            <a:r>
              <a:rPr lang="en-GB" sz="1800" b="0" i="0" dirty="0">
                <a:solidFill>
                  <a:srgbClr val="1D2228"/>
                </a:solidFill>
                <a:effectLst/>
                <a:latin typeface="Times New Roman" panose="02020603050405020304" pitchFamily="18" charset="0"/>
                <a:cs typeface="Times New Roman" panose="02020603050405020304" pitchFamily="18" charset="0"/>
              </a:rPr>
              <a:t>How to create a realistic customer journey map Mark S. Rosenbaum a, *, Mauricio Losada </a:t>
            </a:r>
            <a:r>
              <a:rPr lang="en-GB" sz="1800" b="0" i="0" dirty="0" err="1">
                <a:solidFill>
                  <a:srgbClr val="1D2228"/>
                </a:solidFill>
                <a:effectLst/>
                <a:latin typeface="Times New Roman" panose="02020603050405020304" pitchFamily="18" charset="0"/>
                <a:cs typeface="Times New Roman" panose="02020603050405020304" pitchFamily="18" charset="0"/>
              </a:rPr>
              <a:t>Otalora</a:t>
            </a:r>
            <a:r>
              <a:rPr lang="en-GB" sz="1800" b="0" i="0" dirty="0">
                <a:solidFill>
                  <a:srgbClr val="1D2228"/>
                </a:solidFill>
                <a:effectLst/>
                <a:latin typeface="Times New Roman" panose="02020603050405020304" pitchFamily="18" charset="0"/>
                <a:cs typeface="Times New Roman" panose="02020603050405020304" pitchFamily="18" charset="0"/>
              </a:rPr>
              <a:t> b , </a:t>
            </a:r>
            <a:r>
              <a:rPr lang="en-GB" sz="1800" b="0" i="0" dirty="0" err="1">
                <a:solidFill>
                  <a:srgbClr val="1D2228"/>
                </a:solidFill>
                <a:effectLst/>
                <a:latin typeface="Times New Roman" panose="02020603050405020304" pitchFamily="18" charset="0"/>
                <a:cs typeface="Times New Roman" panose="02020603050405020304" pitchFamily="18" charset="0"/>
              </a:rPr>
              <a:t>Germa´n</a:t>
            </a:r>
            <a:r>
              <a:rPr lang="en-GB" sz="1800" b="0" i="0" dirty="0">
                <a:solidFill>
                  <a:srgbClr val="1D2228"/>
                </a:solidFill>
                <a:effectLst/>
                <a:latin typeface="Times New Roman" panose="02020603050405020304" pitchFamily="18" charset="0"/>
                <a:cs typeface="Times New Roman" panose="02020603050405020304" pitchFamily="18" charset="0"/>
              </a:rPr>
              <a:t> Contreras </a:t>
            </a:r>
            <a:r>
              <a:rPr lang="en-GB" sz="1800" b="0" i="0" dirty="0" err="1">
                <a:solidFill>
                  <a:srgbClr val="1D2228"/>
                </a:solidFill>
                <a:effectLst/>
                <a:latin typeface="Times New Roman" panose="02020603050405020304" pitchFamily="18" charset="0"/>
                <a:cs typeface="Times New Roman" panose="02020603050405020304" pitchFamily="18" charset="0"/>
              </a:rPr>
              <a:t>Ramı´rez</a:t>
            </a:r>
            <a:r>
              <a:rPr lang="en-GB" sz="1800" b="0" i="0" dirty="0">
                <a:solidFill>
                  <a:srgbClr val="1D2228"/>
                </a:solidFill>
                <a:effectLst/>
                <a:latin typeface="Times New Roman" panose="02020603050405020304" pitchFamily="18" charset="0"/>
                <a:cs typeface="Times New Roman" panose="02020603050405020304" pitchFamily="18" charset="0"/>
              </a:rPr>
              <a:t> b</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latin typeface="Times New Roman" panose="02020603050405020304" pitchFamily="18" charset="0"/>
                <a:ea typeface="Calibri" panose="020F0502020204030204" pitchFamily="34" charset="0"/>
                <a:cs typeface="Times New Roman" panose="02020603050405020304" pitchFamily="18" charset="0"/>
              </a:rPr>
              <a:t>For  Innovation Ambition Matrix:  </a:t>
            </a:r>
            <a:r>
              <a:rPr lang="en-GB" sz="1800" b="0" i="0" dirty="0">
                <a:solidFill>
                  <a:srgbClr val="000000"/>
                </a:solidFill>
                <a:effectLst/>
                <a:latin typeface="Times New Roman" panose="02020603050405020304" pitchFamily="18" charset="0"/>
                <a:cs typeface="Times New Roman" panose="02020603050405020304" pitchFamily="18" charset="0"/>
              </a:rPr>
              <a:t> </a:t>
            </a:r>
            <a:r>
              <a:rPr lang="en-GB" sz="1800" b="0" i="0" u="sng" dirty="0">
                <a:solidFill>
                  <a:srgbClr val="338FE9"/>
                </a:solidFill>
                <a:effectLst/>
                <a:latin typeface="Times New Roman" panose="02020603050405020304" pitchFamily="18" charset="0"/>
                <a:cs typeface="Times New Roman" panose="02020603050405020304" pitchFamily="18" charset="0"/>
                <a:hlinkClick r:id="rId2" tooltip="Original URL: https://hbr.org/2012/05/a-simple-tool-you-need-to-mana. Click or tap if you trust this link."/>
              </a:rPr>
              <a:t>https://hbr.org/2012/05/a-simple-tool-you-need-to-mana</a:t>
            </a:r>
            <a:endParaRPr lang="en-GB" sz="1800" kern="1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O'Connor, G. C., &amp; Rice, M. P. (2013). "A comprehensive model of uncertainty associated with radical innovation."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Product Innovation Management.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Liedtka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J. (2015). "Perspective: Linking design thinking with innovation outcomes through cognitive bias reduction."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Product Innovation Management.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Chesbrough, H. (2003). "The era of open innovation."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MIT Sloan Management Review.</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Osterwalder, A., Pigneur, Y., Bernarda, G., &amp; Smith, A. (2014).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Value Proposition Design: How to Create Products and Services Customers Want.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17332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7" name="Picture 16" descr="Pen placed on top of a signature line">
            <a:extLst>
              <a:ext uri="{FF2B5EF4-FFF2-40B4-BE49-F238E27FC236}">
                <a16:creationId xmlns:a16="http://schemas.microsoft.com/office/drawing/2014/main" id="{DA303B78-86FB-31AF-360F-607CA695375C}"/>
              </a:ext>
            </a:extLst>
          </p:cNvPr>
          <p:cNvPicPr>
            <a:picLocks noChangeAspect="1"/>
          </p:cNvPicPr>
          <p:nvPr/>
        </p:nvPicPr>
        <p:blipFill>
          <a:blip r:embed="rId2"/>
          <a:srcRect l="11022" r="-1" b="-1"/>
          <a:stretch/>
        </p:blipFill>
        <p:spPr>
          <a:xfrm>
            <a:off x="1143" y="10"/>
            <a:ext cx="9141714" cy="6857990"/>
          </a:xfrm>
          <a:prstGeom prst="rect">
            <a:avLst/>
          </a:prstGeom>
        </p:spPr>
      </p:pic>
      <p:sp>
        <p:nvSpPr>
          <p:cNvPr id="45" name="Freeform: Shape 44">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752" y="875758"/>
            <a:ext cx="3914914" cy="510953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89" y="673591"/>
            <a:ext cx="4174435" cy="541540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48">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00" y="1041621"/>
            <a:ext cx="3715024" cy="480152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CDC55EF5-BE1A-8D2D-8A3E-421618D9C914}"/>
              </a:ext>
            </a:extLst>
          </p:cNvPr>
          <p:cNvSpPr>
            <a:spLocks noGrp="1"/>
          </p:cNvSpPr>
          <p:nvPr>
            <p:ph type="title"/>
          </p:nvPr>
        </p:nvSpPr>
        <p:spPr>
          <a:xfrm>
            <a:off x="1062653" y="1685677"/>
            <a:ext cx="3136083" cy="2362673"/>
          </a:xfrm>
        </p:spPr>
        <p:txBody>
          <a:bodyPr vert="horz" lIns="91440" tIns="45720" rIns="91440" bIns="45720" rtlCol="0" anchor="b">
            <a:normAutofit/>
          </a:bodyPr>
          <a:lstStyle/>
          <a:p>
            <a:pPr algn="ctr" rtl="0">
              <a:lnSpc>
                <a:spcPct val="90000"/>
              </a:lnSpc>
              <a:spcBef>
                <a:spcPct val="0"/>
              </a:spcBef>
            </a:pPr>
            <a:r>
              <a:rPr lang="en-US" sz="4700" kern="1200">
                <a:solidFill>
                  <a:schemeClr val="tx1">
                    <a:lumMod val="75000"/>
                    <a:lumOff val="25000"/>
                  </a:schemeClr>
                </a:solidFill>
                <a:latin typeface="+mj-lt"/>
                <a:cs typeface="+mj-cs"/>
              </a:rPr>
              <a:t>Marking criteria </a:t>
            </a:r>
            <a:br>
              <a:rPr lang="en-US" sz="4700" kern="1200">
                <a:solidFill>
                  <a:schemeClr val="tx1">
                    <a:lumMod val="75000"/>
                    <a:lumOff val="25000"/>
                  </a:schemeClr>
                </a:solidFill>
                <a:latin typeface="+mj-lt"/>
                <a:cs typeface="+mj-cs"/>
              </a:rPr>
            </a:br>
            <a:endParaRPr lang="en-US" sz="4700" kern="1200">
              <a:solidFill>
                <a:schemeClr val="tx1">
                  <a:lumMod val="75000"/>
                  <a:lumOff val="25000"/>
                </a:schemeClr>
              </a:solidFill>
              <a:latin typeface="+mj-lt"/>
              <a:cs typeface="+mj-cs"/>
            </a:endParaRPr>
          </a:p>
        </p:txBody>
      </p:sp>
      <p:sp>
        <p:nvSpPr>
          <p:cNvPr id="4" name="TextBox 3">
            <a:extLst>
              <a:ext uri="{FF2B5EF4-FFF2-40B4-BE49-F238E27FC236}">
                <a16:creationId xmlns:a16="http://schemas.microsoft.com/office/drawing/2014/main" id="{47BF8DB2-C689-1EF8-10F5-2C70A4A51802}"/>
              </a:ext>
            </a:extLst>
          </p:cNvPr>
          <p:cNvSpPr txBox="1"/>
          <p:nvPr/>
        </p:nvSpPr>
        <p:spPr>
          <a:xfrm>
            <a:off x="1399236" y="4202811"/>
            <a:ext cx="2462916" cy="816301"/>
          </a:xfrm>
          <a:prstGeom prst="rect">
            <a:avLst/>
          </a:prstGeom>
        </p:spPr>
        <p:txBody>
          <a:bodyPr vert="horz" lIns="91440" tIns="45720" rIns="91440" bIns="45720" rtlCol="0" anchor="t">
            <a:normAutofit/>
          </a:bodyPr>
          <a:lstStyle/>
          <a:p>
            <a:pPr algn="ctr">
              <a:lnSpc>
                <a:spcPct val="90000"/>
              </a:lnSpc>
              <a:spcBef>
                <a:spcPts val="1000"/>
              </a:spcBef>
            </a:pPr>
            <a:r>
              <a:rPr lang="en-US" sz="2400">
                <a:solidFill>
                  <a:schemeClr val="tx1">
                    <a:lumMod val="75000"/>
                    <a:lumOff val="25000"/>
                  </a:schemeClr>
                </a:solidFill>
              </a:rPr>
              <a:t>See assignment Brief</a:t>
            </a:r>
          </a:p>
        </p:txBody>
      </p:sp>
    </p:spTree>
    <p:extLst>
      <p:ext uri="{BB962C8B-B14F-4D97-AF65-F5344CB8AC3E}">
        <p14:creationId xmlns:p14="http://schemas.microsoft.com/office/powerpoint/2010/main" val="4093345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3023616" y="0"/>
            <a:ext cx="6120383" cy="6858000"/>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992530" y="461899"/>
            <a:ext cx="7155180" cy="696595"/>
          </a:xfrm>
          <a:prstGeom prst="rect">
            <a:avLst/>
          </a:prstGeom>
        </p:spPr>
        <p:txBody>
          <a:bodyPr vert="horz" wrap="square" lIns="0" tIns="13335" rIns="0" bIns="0" rtlCol="0">
            <a:spAutoFit/>
          </a:bodyPr>
          <a:lstStyle/>
          <a:p>
            <a:pPr marL="12700">
              <a:lnSpc>
                <a:spcPct val="100000"/>
              </a:lnSpc>
              <a:spcBef>
                <a:spcPts val="105"/>
              </a:spcBef>
            </a:pPr>
            <a:r>
              <a:rPr spc="-5" dirty="0">
                <a:solidFill>
                  <a:srgbClr val="006FC0"/>
                </a:solidFill>
              </a:rPr>
              <a:t>How </a:t>
            </a:r>
            <a:r>
              <a:rPr spc="-15" dirty="0">
                <a:solidFill>
                  <a:srgbClr val="006FC0"/>
                </a:solidFill>
              </a:rPr>
              <a:t>can </a:t>
            </a:r>
            <a:r>
              <a:rPr spc="-20" dirty="0">
                <a:solidFill>
                  <a:srgbClr val="006FC0"/>
                </a:solidFill>
              </a:rPr>
              <a:t>you score </a:t>
            </a:r>
            <a:r>
              <a:rPr spc="-5" dirty="0">
                <a:solidFill>
                  <a:srgbClr val="006FC0"/>
                </a:solidFill>
              </a:rPr>
              <a:t>high</a:t>
            </a:r>
            <a:r>
              <a:rPr dirty="0">
                <a:solidFill>
                  <a:srgbClr val="006FC0"/>
                </a:solidFill>
              </a:rPr>
              <a:t> </a:t>
            </a:r>
            <a:r>
              <a:rPr spc="-10" dirty="0">
                <a:solidFill>
                  <a:srgbClr val="006FC0"/>
                </a:solidFill>
              </a:rPr>
              <a:t>marks?</a:t>
            </a:r>
          </a:p>
        </p:txBody>
      </p:sp>
      <p:sp>
        <p:nvSpPr>
          <p:cNvPr id="4" name="object 4"/>
          <p:cNvSpPr/>
          <p:nvPr/>
        </p:nvSpPr>
        <p:spPr>
          <a:xfrm>
            <a:off x="675894" y="1604010"/>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solidFill>
            <a:srgbClr val="4F81BC"/>
          </a:solidFill>
        </p:spPr>
        <p:txBody>
          <a:bodyPr wrap="square" lIns="0" tIns="0" rIns="0" bIns="0" rtlCol="0"/>
          <a:lstStyle/>
          <a:p>
            <a:endParaRPr/>
          </a:p>
        </p:txBody>
      </p:sp>
      <p:sp>
        <p:nvSpPr>
          <p:cNvPr id="5" name="object 5"/>
          <p:cNvSpPr/>
          <p:nvPr/>
        </p:nvSpPr>
        <p:spPr>
          <a:xfrm>
            <a:off x="675894" y="1604010"/>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ln w="25400">
            <a:solidFill>
              <a:srgbClr val="FFFFFF"/>
            </a:solidFill>
          </a:ln>
        </p:spPr>
        <p:txBody>
          <a:bodyPr wrap="square" lIns="0" tIns="0" rIns="0" bIns="0" rtlCol="0"/>
          <a:lstStyle/>
          <a:p>
            <a:endParaRPr/>
          </a:p>
        </p:txBody>
      </p:sp>
      <p:sp>
        <p:nvSpPr>
          <p:cNvPr id="6" name="object 6"/>
          <p:cNvSpPr txBox="1"/>
          <p:nvPr/>
        </p:nvSpPr>
        <p:spPr>
          <a:xfrm>
            <a:off x="986434" y="2065147"/>
            <a:ext cx="1814195" cy="491490"/>
          </a:xfrm>
          <a:prstGeom prst="rect">
            <a:avLst/>
          </a:prstGeom>
        </p:spPr>
        <p:txBody>
          <a:bodyPr vert="horz" wrap="square" lIns="0" tIns="37465" rIns="0" bIns="0" rtlCol="0">
            <a:spAutoFit/>
          </a:bodyPr>
          <a:lstStyle/>
          <a:p>
            <a:pPr marL="12700" marR="5080" indent="12065">
              <a:lnSpc>
                <a:spcPts val="1750"/>
              </a:lnSpc>
              <a:spcBef>
                <a:spcPts val="295"/>
              </a:spcBef>
            </a:pPr>
            <a:r>
              <a:rPr sz="1600" b="1" spc="-15" dirty="0">
                <a:solidFill>
                  <a:srgbClr val="FFFFFF"/>
                </a:solidFill>
                <a:latin typeface="Calibri"/>
                <a:cs typeface="Calibri"/>
              </a:rPr>
              <a:t>Avoid </a:t>
            </a:r>
            <a:r>
              <a:rPr sz="1600" b="1" spc="-5" dirty="0">
                <a:solidFill>
                  <a:srgbClr val="FFFFFF"/>
                </a:solidFill>
                <a:latin typeface="Calibri"/>
                <a:cs typeface="Calibri"/>
              </a:rPr>
              <a:t>plagiarism and  </a:t>
            </a:r>
            <a:r>
              <a:rPr sz="1600" b="1" spc="-15" dirty="0">
                <a:solidFill>
                  <a:srgbClr val="FFFFFF"/>
                </a:solidFill>
                <a:latin typeface="Calibri"/>
                <a:cs typeface="Calibri"/>
              </a:rPr>
              <a:t>contract</a:t>
            </a:r>
            <a:r>
              <a:rPr sz="1600" b="1" spc="-45" dirty="0">
                <a:solidFill>
                  <a:srgbClr val="FFFFFF"/>
                </a:solidFill>
                <a:latin typeface="Calibri"/>
                <a:cs typeface="Calibri"/>
              </a:rPr>
              <a:t> </a:t>
            </a:r>
            <a:r>
              <a:rPr sz="1600" b="1" spc="-5" dirty="0">
                <a:solidFill>
                  <a:srgbClr val="FFFFFF"/>
                </a:solidFill>
                <a:latin typeface="Calibri"/>
                <a:cs typeface="Calibri"/>
              </a:rPr>
              <a:t>cheating!!!!!</a:t>
            </a:r>
            <a:endParaRPr sz="1600">
              <a:latin typeface="Calibri"/>
              <a:cs typeface="Calibri"/>
            </a:endParaRPr>
          </a:p>
        </p:txBody>
      </p:sp>
      <p:sp>
        <p:nvSpPr>
          <p:cNvPr id="7" name="object 7"/>
          <p:cNvSpPr/>
          <p:nvPr/>
        </p:nvSpPr>
        <p:spPr>
          <a:xfrm>
            <a:off x="3355085" y="1604010"/>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solidFill>
            <a:srgbClr val="4F81BC"/>
          </a:solidFill>
        </p:spPr>
        <p:txBody>
          <a:bodyPr wrap="square" lIns="0" tIns="0" rIns="0" bIns="0" rtlCol="0"/>
          <a:lstStyle/>
          <a:p>
            <a:endParaRPr/>
          </a:p>
        </p:txBody>
      </p:sp>
      <p:sp>
        <p:nvSpPr>
          <p:cNvPr id="8" name="object 8"/>
          <p:cNvSpPr/>
          <p:nvPr/>
        </p:nvSpPr>
        <p:spPr>
          <a:xfrm>
            <a:off x="3355085" y="1604010"/>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ln w="25400">
            <a:solidFill>
              <a:srgbClr val="FFFFFF"/>
            </a:solidFill>
          </a:ln>
        </p:spPr>
        <p:txBody>
          <a:bodyPr wrap="square" lIns="0" tIns="0" rIns="0" bIns="0" rtlCol="0"/>
          <a:lstStyle/>
          <a:p>
            <a:endParaRPr/>
          </a:p>
        </p:txBody>
      </p:sp>
      <p:sp>
        <p:nvSpPr>
          <p:cNvPr id="9" name="object 9"/>
          <p:cNvSpPr txBox="1"/>
          <p:nvPr/>
        </p:nvSpPr>
        <p:spPr>
          <a:xfrm>
            <a:off x="3355085" y="1955698"/>
            <a:ext cx="2435860" cy="644525"/>
          </a:xfrm>
          <a:prstGeom prst="rect">
            <a:avLst/>
          </a:prstGeom>
        </p:spPr>
        <p:txBody>
          <a:bodyPr vert="horz" wrap="square" lIns="0" tIns="78105" rIns="0" bIns="0" rtlCol="0">
            <a:spAutoFit/>
          </a:bodyPr>
          <a:lstStyle/>
          <a:p>
            <a:pPr marL="174625">
              <a:lnSpc>
                <a:spcPct val="100000"/>
              </a:lnSpc>
              <a:spcBef>
                <a:spcPts val="615"/>
              </a:spcBef>
            </a:pPr>
            <a:r>
              <a:rPr sz="1600" spc="-5" dirty="0">
                <a:solidFill>
                  <a:srgbClr val="FFFFFF"/>
                </a:solidFill>
                <a:latin typeface="Calibri"/>
                <a:cs typeface="Calibri"/>
              </a:rPr>
              <a:t>Good, </a:t>
            </a:r>
            <a:r>
              <a:rPr sz="1600" spc="-15" dirty="0">
                <a:solidFill>
                  <a:srgbClr val="FFFFFF"/>
                </a:solidFill>
                <a:latin typeface="Calibri"/>
                <a:cs typeface="Calibri"/>
              </a:rPr>
              <a:t>coherent</a:t>
            </a:r>
            <a:r>
              <a:rPr sz="1600" spc="10" dirty="0">
                <a:solidFill>
                  <a:srgbClr val="FFFFFF"/>
                </a:solidFill>
                <a:latin typeface="Calibri"/>
                <a:cs typeface="Calibri"/>
              </a:rPr>
              <a:t> </a:t>
            </a:r>
            <a:r>
              <a:rPr sz="1600" spc="-10" dirty="0">
                <a:solidFill>
                  <a:srgbClr val="FFFFFF"/>
                </a:solidFill>
                <a:latin typeface="Calibri"/>
                <a:cs typeface="Calibri"/>
              </a:rPr>
              <a:t>structure</a:t>
            </a:r>
            <a:endParaRPr sz="1600">
              <a:latin typeface="Calibri"/>
              <a:cs typeface="Calibri"/>
            </a:endParaRPr>
          </a:p>
          <a:p>
            <a:pPr marL="237490">
              <a:lnSpc>
                <a:spcPct val="100000"/>
              </a:lnSpc>
              <a:spcBef>
                <a:spcPts val="515"/>
              </a:spcBef>
            </a:pPr>
            <a:r>
              <a:rPr sz="1600" b="1" spc="-5" dirty="0">
                <a:solidFill>
                  <a:srgbClr val="FF0000"/>
                </a:solidFill>
                <a:latin typeface="Calibri"/>
                <a:cs typeface="Calibri"/>
              </a:rPr>
              <a:t>Stick </a:t>
            </a:r>
            <a:r>
              <a:rPr sz="1600" b="1" spc="-10" dirty="0">
                <a:solidFill>
                  <a:srgbClr val="FF0000"/>
                </a:solidFill>
                <a:latin typeface="Calibri"/>
                <a:cs typeface="Calibri"/>
              </a:rPr>
              <a:t>to </a:t>
            </a:r>
            <a:r>
              <a:rPr sz="1600" b="1" spc="-5" dirty="0">
                <a:solidFill>
                  <a:srgbClr val="FF0000"/>
                </a:solidFill>
                <a:latin typeface="Calibri"/>
                <a:cs typeface="Calibri"/>
              </a:rPr>
              <a:t>the </a:t>
            </a:r>
            <a:r>
              <a:rPr sz="1600" b="1" spc="-15" dirty="0">
                <a:solidFill>
                  <a:srgbClr val="FF0000"/>
                </a:solidFill>
                <a:latin typeface="Calibri"/>
                <a:cs typeface="Calibri"/>
              </a:rPr>
              <a:t>word</a:t>
            </a:r>
            <a:r>
              <a:rPr sz="1600" b="1" spc="10" dirty="0">
                <a:solidFill>
                  <a:srgbClr val="FF0000"/>
                </a:solidFill>
                <a:latin typeface="Calibri"/>
                <a:cs typeface="Calibri"/>
              </a:rPr>
              <a:t> </a:t>
            </a:r>
            <a:r>
              <a:rPr sz="1600" b="1" spc="-10" dirty="0">
                <a:solidFill>
                  <a:srgbClr val="FF0000"/>
                </a:solidFill>
                <a:latin typeface="Calibri"/>
                <a:cs typeface="Calibri"/>
              </a:rPr>
              <a:t>count</a:t>
            </a:r>
            <a:endParaRPr sz="1600">
              <a:latin typeface="Calibri"/>
              <a:cs typeface="Calibri"/>
            </a:endParaRPr>
          </a:p>
        </p:txBody>
      </p:sp>
      <p:sp>
        <p:nvSpPr>
          <p:cNvPr id="10" name="object 10"/>
          <p:cNvSpPr/>
          <p:nvPr/>
        </p:nvSpPr>
        <p:spPr>
          <a:xfrm>
            <a:off x="6034278" y="1604010"/>
            <a:ext cx="2435860" cy="1461770"/>
          </a:xfrm>
          <a:custGeom>
            <a:avLst/>
            <a:gdLst/>
            <a:ahLst/>
            <a:cxnLst/>
            <a:rect l="l" t="t" r="r" b="b"/>
            <a:pathLst>
              <a:path w="2435859" h="1461770">
                <a:moveTo>
                  <a:pt x="0" y="1461515"/>
                </a:moveTo>
                <a:lnTo>
                  <a:pt x="2435352" y="1461515"/>
                </a:lnTo>
                <a:lnTo>
                  <a:pt x="2435352" y="0"/>
                </a:lnTo>
                <a:lnTo>
                  <a:pt x="0" y="0"/>
                </a:lnTo>
                <a:lnTo>
                  <a:pt x="0" y="1461515"/>
                </a:lnTo>
                <a:close/>
              </a:path>
            </a:pathLst>
          </a:custGeom>
          <a:solidFill>
            <a:srgbClr val="4F81BC"/>
          </a:solidFill>
        </p:spPr>
        <p:txBody>
          <a:bodyPr wrap="square" lIns="0" tIns="0" rIns="0" bIns="0" rtlCol="0"/>
          <a:lstStyle/>
          <a:p>
            <a:endParaRPr/>
          </a:p>
        </p:txBody>
      </p:sp>
      <p:sp>
        <p:nvSpPr>
          <p:cNvPr id="11" name="object 11"/>
          <p:cNvSpPr/>
          <p:nvPr/>
        </p:nvSpPr>
        <p:spPr>
          <a:xfrm>
            <a:off x="6034278" y="1604010"/>
            <a:ext cx="2435860" cy="1461770"/>
          </a:xfrm>
          <a:custGeom>
            <a:avLst/>
            <a:gdLst/>
            <a:ahLst/>
            <a:cxnLst/>
            <a:rect l="l" t="t" r="r" b="b"/>
            <a:pathLst>
              <a:path w="2435859" h="1461770">
                <a:moveTo>
                  <a:pt x="0" y="1461515"/>
                </a:moveTo>
                <a:lnTo>
                  <a:pt x="2435352" y="1461515"/>
                </a:lnTo>
                <a:lnTo>
                  <a:pt x="2435352" y="0"/>
                </a:lnTo>
                <a:lnTo>
                  <a:pt x="0" y="0"/>
                </a:lnTo>
                <a:lnTo>
                  <a:pt x="0" y="1461515"/>
                </a:lnTo>
                <a:close/>
              </a:path>
            </a:pathLst>
          </a:custGeom>
          <a:ln w="25400">
            <a:solidFill>
              <a:srgbClr val="FFFFFF"/>
            </a:solidFill>
          </a:ln>
        </p:spPr>
        <p:txBody>
          <a:bodyPr wrap="square" lIns="0" tIns="0" rIns="0" bIns="0" rtlCol="0"/>
          <a:lstStyle/>
          <a:p>
            <a:endParaRPr/>
          </a:p>
        </p:txBody>
      </p:sp>
      <p:sp>
        <p:nvSpPr>
          <p:cNvPr id="12" name="object 12"/>
          <p:cNvSpPr txBox="1"/>
          <p:nvPr/>
        </p:nvSpPr>
        <p:spPr>
          <a:xfrm>
            <a:off x="6034278" y="1953513"/>
            <a:ext cx="2435860" cy="715645"/>
          </a:xfrm>
          <a:prstGeom prst="rect">
            <a:avLst/>
          </a:prstGeom>
        </p:spPr>
        <p:txBody>
          <a:bodyPr vert="horz" wrap="square" lIns="0" tIns="32384" rIns="0" bIns="0" rtlCol="0">
            <a:spAutoFit/>
          </a:bodyPr>
          <a:lstStyle/>
          <a:p>
            <a:pPr marL="225425" marR="221615" algn="ctr">
              <a:lnSpc>
                <a:spcPct val="91600"/>
              </a:lnSpc>
              <a:spcBef>
                <a:spcPts val="254"/>
              </a:spcBef>
            </a:pPr>
            <a:r>
              <a:rPr sz="1600" spc="-10" dirty="0">
                <a:solidFill>
                  <a:srgbClr val="FFFFFF"/>
                </a:solidFill>
                <a:latin typeface="Calibri"/>
                <a:cs typeface="Calibri"/>
              </a:rPr>
              <a:t>Linkage </a:t>
            </a:r>
            <a:r>
              <a:rPr sz="1600" spc="-5" dirty="0">
                <a:solidFill>
                  <a:srgbClr val="FFFFFF"/>
                </a:solidFill>
                <a:latin typeface="Calibri"/>
                <a:cs typeface="Calibri"/>
              </a:rPr>
              <a:t>with theory</a:t>
            </a:r>
            <a:r>
              <a:rPr sz="1600" spc="-45" dirty="0">
                <a:solidFill>
                  <a:srgbClr val="FFFFFF"/>
                </a:solidFill>
                <a:latin typeface="Calibri"/>
                <a:cs typeface="Calibri"/>
              </a:rPr>
              <a:t> </a:t>
            </a:r>
            <a:r>
              <a:rPr sz="1600" spc="-5" dirty="0">
                <a:solidFill>
                  <a:srgbClr val="FFFFFF"/>
                </a:solidFill>
                <a:latin typeface="Calibri"/>
                <a:cs typeface="Calibri"/>
              </a:rPr>
              <a:t>and  high-quality </a:t>
            </a:r>
            <a:r>
              <a:rPr sz="1600" spc="-10" dirty="0">
                <a:solidFill>
                  <a:srgbClr val="FFFFFF"/>
                </a:solidFill>
                <a:latin typeface="Calibri"/>
                <a:cs typeface="Calibri"/>
              </a:rPr>
              <a:t>academic  sources</a:t>
            </a:r>
            <a:endParaRPr sz="1600">
              <a:latin typeface="Calibri"/>
              <a:cs typeface="Calibri"/>
            </a:endParaRPr>
          </a:p>
        </p:txBody>
      </p:sp>
      <p:sp>
        <p:nvSpPr>
          <p:cNvPr id="13" name="object 13"/>
          <p:cNvSpPr/>
          <p:nvPr/>
        </p:nvSpPr>
        <p:spPr>
          <a:xfrm>
            <a:off x="675894" y="3309365"/>
            <a:ext cx="2435860" cy="1460500"/>
          </a:xfrm>
          <a:custGeom>
            <a:avLst/>
            <a:gdLst/>
            <a:ahLst/>
            <a:cxnLst/>
            <a:rect l="l" t="t" r="r" b="b"/>
            <a:pathLst>
              <a:path w="2435860" h="1460500">
                <a:moveTo>
                  <a:pt x="0" y="1459992"/>
                </a:moveTo>
                <a:lnTo>
                  <a:pt x="2435352" y="1459992"/>
                </a:lnTo>
                <a:lnTo>
                  <a:pt x="2435352" y="0"/>
                </a:lnTo>
                <a:lnTo>
                  <a:pt x="0" y="0"/>
                </a:lnTo>
                <a:lnTo>
                  <a:pt x="0" y="1459992"/>
                </a:lnTo>
                <a:close/>
              </a:path>
            </a:pathLst>
          </a:custGeom>
          <a:solidFill>
            <a:srgbClr val="4F81BC"/>
          </a:solidFill>
        </p:spPr>
        <p:txBody>
          <a:bodyPr wrap="square" lIns="0" tIns="0" rIns="0" bIns="0" rtlCol="0"/>
          <a:lstStyle/>
          <a:p>
            <a:endParaRPr/>
          </a:p>
        </p:txBody>
      </p:sp>
      <p:sp>
        <p:nvSpPr>
          <p:cNvPr id="14" name="object 14"/>
          <p:cNvSpPr/>
          <p:nvPr/>
        </p:nvSpPr>
        <p:spPr>
          <a:xfrm>
            <a:off x="675894" y="3309365"/>
            <a:ext cx="2435860" cy="1460500"/>
          </a:xfrm>
          <a:custGeom>
            <a:avLst/>
            <a:gdLst/>
            <a:ahLst/>
            <a:cxnLst/>
            <a:rect l="l" t="t" r="r" b="b"/>
            <a:pathLst>
              <a:path w="2435860" h="1460500">
                <a:moveTo>
                  <a:pt x="0" y="1459992"/>
                </a:moveTo>
                <a:lnTo>
                  <a:pt x="2435352" y="1459992"/>
                </a:lnTo>
                <a:lnTo>
                  <a:pt x="2435352" y="0"/>
                </a:lnTo>
                <a:lnTo>
                  <a:pt x="0" y="0"/>
                </a:lnTo>
                <a:lnTo>
                  <a:pt x="0" y="1459992"/>
                </a:lnTo>
                <a:close/>
              </a:path>
            </a:pathLst>
          </a:custGeom>
          <a:ln w="25399">
            <a:solidFill>
              <a:srgbClr val="FFFFFF"/>
            </a:solidFill>
          </a:ln>
        </p:spPr>
        <p:txBody>
          <a:bodyPr wrap="square" lIns="0" tIns="0" rIns="0" bIns="0" rtlCol="0"/>
          <a:lstStyle/>
          <a:p>
            <a:endParaRPr/>
          </a:p>
        </p:txBody>
      </p:sp>
      <p:sp>
        <p:nvSpPr>
          <p:cNvPr id="15" name="object 15"/>
          <p:cNvSpPr txBox="1"/>
          <p:nvPr/>
        </p:nvSpPr>
        <p:spPr>
          <a:xfrm>
            <a:off x="811174" y="3546728"/>
            <a:ext cx="2165350" cy="1166024"/>
          </a:xfrm>
          <a:prstGeom prst="rect">
            <a:avLst/>
          </a:prstGeom>
        </p:spPr>
        <p:txBody>
          <a:bodyPr vert="horz" wrap="square" lIns="0" tIns="33019" rIns="0" bIns="0" rtlCol="0">
            <a:spAutoFit/>
          </a:bodyPr>
          <a:lstStyle/>
          <a:p>
            <a:pPr marL="12700" marR="5080" indent="-3175" algn="ctr">
              <a:lnSpc>
                <a:spcPct val="91500"/>
              </a:lnSpc>
              <a:spcBef>
                <a:spcPts val="259"/>
              </a:spcBef>
            </a:pPr>
            <a:r>
              <a:rPr sz="1600" spc="-15" dirty="0">
                <a:solidFill>
                  <a:srgbClr val="FFFFFF"/>
                </a:solidFill>
                <a:latin typeface="Calibri"/>
                <a:cs typeface="Calibri"/>
              </a:rPr>
              <a:t>-Make </a:t>
            </a:r>
            <a:r>
              <a:rPr sz="1600" spc="-10" dirty="0">
                <a:solidFill>
                  <a:srgbClr val="FFFFFF"/>
                </a:solidFill>
                <a:latin typeface="Calibri"/>
                <a:cs typeface="Calibri"/>
              </a:rPr>
              <a:t>good use </a:t>
            </a:r>
            <a:r>
              <a:rPr sz="1600" spc="-5" dirty="0">
                <a:solidFill>
                  <a:srgbClr val="FFFFFF"/>
                </a:solidFill>
                <a:latin typeface="Calibri"/>
                <a:cs typeface="Calibri"/>
              </a:rPr>
              <a:t>of all </a:t>
            </a:r>
            <a:r>
              <a:rPr sz="1600" spc="-10" dirty="0">
                <a:solidFill>
                  <a:srgbClr val="FFFFFF"/>
                </a:solidFill>
                <a:latin typeface="Calibri"/>
                <a:cs typeface="Calibri"/>
              </a:rPr>
              <a:t>the  </a:t>
            </a:r>
            <a:r>
              <a:rPr sz="1600" spc="-5" dirty="0">
                <a:solidFill>
                  <a:srgbClr val="FFFFFF"/>
                </a:solidFill>
                <a:latin typeface="Calibri"/>
                <a:cs typeface="Calibri"/>
              </a:rPr>
              <a:t>instructions and</a:t>
            </a:r>
            <a:r>
              <a:rPr sz="1600" spc="-55" dirty="0">
                <a:solidFill>
                  <a:srgbClr val="FFFFFF"/>
                </a:solidFill>
                <a:latin typeface="Calibri"/>
                <a:cs typeface="Calibri"/>
              </a:rPr>
              <a:t> </a:t>
            </a:r>
            <a:r>
              <a:rPr sz="1600" spc="-5" dirty="0">
                <a:solidFill>
                  <a:srgbClr val="FFFFFF"/>
                </a:solidFill>
                <a:latin typeface="Calibri"/>
                <a:cs typeface="Calibri"/>
              </a:rPr>
              <a:t>materials  under the assessment  </a:t>
            </a:r>
            <a:r>
              <a:rPr sz="1600" spc="-10" dirty="0">
                <a:solidFill>
                  <a:srgbClr val="FFFFFF"/>
                </a:solidFill>
                <a:latin typeface="Calibri"/>
                <a:cs typeface="Calibri"/>
              </a:rPr>
              <a:t>section </a:t>
            </a:r>
            <a:r>
              <a:rPr sz="1600" spc="-5" dirty="0">
                <a:solidFill>
                  <a:srgbClr val="FFFFFF"/>
                </a:solidFill>
                <a:latin typeface="Calibri"/>
                <a:cs typeface="Calibri"/>
              </a:rPr>
              <a:t>of the </a:t>
            </a:r>
            <a:r>
              <a:rPr lang="en-GB" sz="1600" spc="-5" dirty="0">
                <a:solidFill>
                  <a:srgbClr val="FFFFFF"/>
                </a:solidFill>
                <a:latin typeface="Calibri"/>
                <a:cs typeface="Calibri"/>
              </a:rPr>
              <a:t>Module</a:t>
            </a:r>
            <a:r>
              <a:rPr sz="1600" spc="-30" dirty="0">
                <a:solidFill>
                  <a:srgbClr val="FFFFFF"/>
                </a:solidFill>
                <a:latin typeface="Calibri"/>
                <a:cs typeface="Calibri"/>
              </a:rPr>
              <a:t> </a:t>
            </a:r>
            <a:r>
              <a:rPr sz="1600" spc="-5" dirty="0">
                <a:solidFill>
                  <a:srgbClr val="FFFFFF"/>
                </a:solidFill>
                <a:latin typeface="Calibri"/>
                <a:cs typeface="Calibri"/>
              </a:rPr>
              <a:t>page!</a:t>
            </a:r>
            <a:endParaRPr sz="1600" dirty="0">
              <a:latin typeface="Calibri"/>
              <a:cs typeface="Calibri"/>
            </a:endParaRPr>
          </a:p>
        </p:txBody>
      </p:sp>
      <p:sp>
        <p:nvSpPr>
          <p:cNvPr id="16" name="object 16"/>
          <p:cNvSpPr/>
          <p:nvPr/>
        </p:nvSpPr>
        <p:spPr>
          <a:xfrm>
            <a:off x="3355085" y="3309365"/>
            <a:ext cx="2435860" cy="1460500"/>
          </a:xfrm>
          <a:custGeom>
            <a:avLst/>
            <a:gdLst/>
            <a:ahLst/>
            <a:cxnLst/>
            <a:rect l="l" t="t" r="r" b="b"/>
            <a:pathLst>
              <a:path w="2435860" h="1460500">
                <a:moveTo>
                  <a:pt x="0" y="1459992"/>
                </a:moveTo>
                <a:lnTo>
                  <a:pt x="2435352" y="1459992"/>
                </a:lnTo>
                <a:lnTo>
                  <a:pt x="2435352" y="0"/>
                </a:lnTo>
                <a:lnTo>
                  <a:pt x="0" y="0"/>
                </a:lnTo>
                <a:lnTo>
                  <a:pt x="0" y="1459992"/>
                </a:lnTo>
                <a:close/>
              </a:path>
            </a:pathLst>
          </a:custGeom>
          <a:solidFill>
            <a:srgbClr val="4F81BC"/>
          </a:solidFill>
        </p:spPr>
        <p:txBody>
          <a:bodyPr wrap="square" lIns="0" tIns="0" rIns="0" bIns="0" rtlCol="0"/>
          <a:lstStyle/>
          <a:p>
            <a:endParaRPr/>
          </a:p>
        </p:txBody>
      </p:sp>
      <p:sp>
        <p:nvSpPr>
          <p:cNvPr id="17" name="object 17"/>
          <p:cNvSpPr/>
          <p:nvPr/>
        </p:nvSpPr>
        <p:spPr>
          <a:xfrm>
            <a:off x="3355085" y="3309365"/>
            <a:ext cx="2435860" cy="1460500"/>
          </a:xfrm>
          <a:custGeom>
            <a:avLst/>
            <a:gdLst/>
            <a:ahLst/>
            <a:cxnLst/>
            <a:rect l="l" t="t" r="r" b="b"/>
            <a:pathLst>
              <a:path w="2435860" h="1460500">
                <a:moveTo>
                  <a:pt x="0" y="1459992"/>
                </a:moveTo>
                <a:lnTo>
                  <a:pt x="2435352" y="1459992"/>
                </a:lnTo>
                <a:lnTo>
                  <a:pt x="2435352" y="0"/>
                </a:lnTo>
                <a:lnTo>
                  <a:pt x="0" y="0"/>
                </a:lnTo>
                <a:lnTo>
                  <a:pt x="0" y="1459992"/>
                </a:lnTo>
                <a:close/>
              </a:path>
            </a:pathLst>
          </a:custGeom>
          <a:ln w="25399">
            <a:solidFill>
              <a:srgbClr val="FFFFFF"/>
            </a:solidFill>
          </a:ln>
        </p:spPr>
        <p:txBody>
          <a:bodyPr wrap="square" lIns="0" tIns="0" rIns="0" bIns="0" rtlCol="0"/>
          <a:lstStyle/>
          <a:p>
            <a:endParaRPr/>
          </a:p>
        </p:txBody>
      </p:sp>
      <p:sp>
        <p:nvSpPr>
          <p:cNvPr id="18" name="object 18"/>
          <p:cNvSpPr txBox="1"/>
          <p:nvPr/>
        </p:nvSpPr>
        <p:spPr>
          <a:xfrm>
            <a:off x="3355085" y="3658057"/>
            <a:ext cx="2435860" cy="716280"/>
          </a:xfrm>
          <a:prstGeom prst="rect">
            <a:avLst/>
          </a:prstGeom>
        </p:spPr>
        <p:txBody>
          <a:bodyPr vert="horz" wrap="square" lIns="0" tIns="33019" rIns="0" bIns="0" rtlCol="0">
            <a:spAutoFit/>
          </a:bodyPr>
          <a:lstStyle/>
          <a:p>
            <a:pPr marL="250825" marR="245110" algn="ctr">
              <a:lnSpc>
                <a:spcPct val="91600"/>
              </a:lnSpc>
              <a:spcBef>
                <a:spcPts val="259"/>
              </a:spcBef>
            </a:pPr>
            <a:r>
              <a:rPr sz="1600" spc="-10" dirty="0">
                <a:solidFill>
                  <a:srgbClr val="FFFFFF"/>
                </a:solidFill>
                <a:latin typeface="Calibri"/>
                <a:cs typeface="Calibri"/>
              </a:rPr>
              <a:t>-Sources </a:t>
            </a:r>
            <a:r>
              <a:rPr sz="1600" spc="-20" dirty="0">
                <a:solidFill>
                  <a:srgbClr val="FFFFFF"/>
                </a:solidFill>
                <a:latin typeface="Calibri"/>
                <a:cs typeface="Calibri"/>
              </a:rPr>
              <a:t>like </a:t>
            </a:r>
            <a:r>
              <a:rPr sz="1600" spc="-10" dirty="0">
                <a:solidFill>
                  <a:srgbClr val="FFFFFF"/>
                </a:solidFill>
                <a:latin typeface="Calibri"/>
                <a:cs typeface="Calibri"/>
              </a:rPr>
              <a:t>UK essays,  </a:t>
            </a:r>
            <a:r>
              <a:rPr sz="1600" spc="-5" dirty="0">
                <a:solidFill>
                  <a:srgbClr val="FFFFFF"/>
                </a:solidFill>
                <a:latin typeface="Calibri"/>
                <a:cs typeface="Calibri"/>
              </a:rPr>
              <a:t>Wikipedia should </a:t>
            </a:r>
            <a:r>
              <a:rPr sz="1600" spc="-10" dirty="0">
                <a:solidFill>
                  <a:srgbClr val="FFFFFF"/>
                </a:solidFill>
                <a:latin typeface="Calibri"/>
                <a:cs typeface="Calibri"/>
              </a:rPr>
              <a:t>be  avoided</a:t>
            </a:r>
            <a:endParaRPr sz="1600">
              <a:latin typeface="Calibri"/>
              <a:cs typeface="Calibri"/>
            </a:endParaRPr>
          </a:p>
        </p:txBody>
      </p:sp>
      <p:sp>
        <p:nvSpPr>
          <p:cNvPr id="19" name="object 19"/>
          <p:cNvSpPr/>
          <p:nvPr/>
        </p:nvSpPr>
        <p:spPr>
          <a:xfrm>
            <a:off x="6034278" y="3309365"/>
            <a:ext cx="2435860" cy="1460500"/>
          </a:xfrm>
          <a:custGeom>
            <a:avLst/>
            <a:gdLst/>
            <a:ahLst/>
            <a:cxnLst/>
            <a:rect l="l" t="t" r="r" b="b"/>
            <a:pathLst>
              <a:path w="2435859" h="1460500">
                <a:moveTo>
                  <a:pt x="0" y="1459992"/>
                </a:moveTo>
                <a:lnTo>
                  <a:pt x="2435352" y="1459992"/>
                </a:lnTo>
                <a:lnTo>
                  <a:pt x="2435352" y="0"/>
                </a:lnTo>
                <a:lnTo>
                  <a:pt x="0" y="0"/>
                </a:lnTo>
                <a:lnTo>
                  <a:pt x="0" y="1459992"/>
                </a:lnTo>
                <a:close/>
              </a:path>
            </a:pathLst>
          </a:custGeom>
          <a:solidFill>
            <a:srgbClr val="4F81BC"/>
          </a:solidFill>
        </p:spPr>
        <p:txBody>
          <a:bodyPr wrap="square" lIns="0" tIns="0" rIns="0" bIns="0" rtlCol="0"/>
          <a:lstStyle/>
          <a:p>
            <a:endParaRPr/>
          </a:p>
        </p:txBody>
      </p:sp>
      <p:sp>
        <p:nvSpPr>
          <p:cNvPr id="20" name="object 20"/>
          <p:cNvSpPr/>
          <p:nvPr/>
        </p:nvSpPr>
        <p:spPr>
          <a:xfrm>
            <a:off x="6034278" y="3309365"/>
            <a:ext cx="2435860" cy="1460500"/>
          </a:xfrm>
          <a:custGeom>
            <a:avLst/>
            <a:gdLst/>
            <a:ahLst/>
            <a:cxnLst/>
            <a:rect l="l" t="t" r="r" b="b"/>
            <a:pathLst>
              <a:path w="2435859" h="1460500">
                <a:moveTo>
                  <a:pt x="0" y="1459992"/>
                </a:moveTo>
                <a:lnTo>
                  <a:pt x="2435352" y="1459992"/>
                </a:lnTo>
                <a:lnTo>
                  <a:pt x="2435352" y="0"/>
                </a:lnTo>
                <a:lnTo>
                  <a:pt x="0" y="0"/>
                </a:lnTo>
                <a:lnTo>
                  <a:pt x="0" y="1459992"/>
                </a:lnTo>
                <a:close/>
              </a:path>
            </a:pathLst>
          </a:custGeom>
          <a:ln w="25399">
            <a:solidFill>
              <a:srgbClr val="FFFFFF"/>
            </a:solidFill>
          </a:ln>
        </p:spPr>
        <p:txBody>
          <a:bodyPr wrap="square" lIns="0" tIns="0" rIns="0" bIns="0" rtlCol="0"/>
          <a:lstStyle/>
          <a:p>
            <a:endParaRPr/>
          </a:p>
        </p:txBody>
      </p:sp>
      <p:sp>
        <p:nvSpPr>
          <p:cNvPr id="21" name="object 21"/>
          <p:cNvSpPr txBox="1"/>
          <p:nvPr/>
        </p:nvSpPr>
        <p:spPr>
          <a:xfrm>
            <a:off x="6034278" y="3770122"/>
            <a:ext cx="2435860" cy="491490"/>
          </a:xfrm>
          <a:prstGeom prst="rect">
            <a:avLst/>
          </a:prstGeom>
        </p:spPr>
        <p:txBody>
          <a:bodyPr vert="horz" wrap="square" lIns="0" tIns="37465" rIns="0" bIns="0" rtlCol="0">
            <a:spAutoFit/>
          </a:bodyPr>
          <a:lstStyle/>
          <a:p>
            <a:pPr marL="205104" marR="106045" indent="-94615">
              <a:lnSpc>
                <a:spcPts val="1750"/>
              </a:lnSpc>
              <a:spcBef>
                <a:spcPts val="295"/>
              </a:spcBef>
            </a:pPr>
            <a:r>
              <a:rPr sz="1600" spc="-10" dirty="0">
                <a:solidFill>
                  <a:srgbClr val="FFFFFF"/>
                </a:solidFill>
                <a:latin typeface="Calibri"/>
                <a:cs typeface="Calibri"/>
              </a:rPr>
              <a:t>Constantly cite </a:t>
            </a:r>
            <a:r>
              <a:rPr sz="1600" spc="-5" dirty="0">
                <a:solidFill>
                  <a:srgbClr val="FFFFFF"/>
                </a:solidFill>
                <a:latin typeface="Calibri"/>
                <a:cs typeface="Calibri"/>
              </a:rPr>
              <a:t>the </a:t>
            </a:r>
            <a:r>
              <a:rPr sz="1600" spc="-10" dirty="0">
                <a:solidFill>
                  <a:srgbClr val="FFFFFF"/>
                </a:solidFill>
                <a:latin typeface="Calibri"/>
                <a:cs typeface="Calibri"/>
              </a:rPr>
              <a:t>sources  </a:t>
            </a:r>
            <a:r>
              <a:rPr sz="1600" spc="-5" dirty="0">
                <a:solidFill>
                  <a:srgbClr val="FFFFFF"/>
                </a:solidFill>
                <a:latin typeface="Calibri"/>
                <a:cs typeface="Calibri"/>
              </a:rPr>
              <a:t>of </a:t>
            </a:r>
            <a:r>
              <a:rPr sz="1600" spc="-15" dirty="0">
                <a:solidFill>
                  <a:srgbClr val="FFFFFF"/>
                </a:solidFill>
                <a:latin typeface="Calibri"/>
                <a:cs typeface="Calibri"/>
              </a:rPr>
              <a:t>your </a:t>
            </a:r>
            <a:r>
              <a:rPr sz="1600" spc="-10" dirty="0">
                <a:solidFill>
                  <a:srgbClr val="FFFFFF"/>
                </a:solidFill>
                <a:latin typeface="Calibri"/>
                <a:cs typeface="Calibri"/>
              </a:rPr>
              <a:t>ideas/arguments</a:t>
            </a:r>
            <a:endParaRPr sz="1600">
              <a:latin typeface="Calibri"/>
              <a:cs typeface="Calibri"/>
            </a:endParaRPr>
          </a:p>
        </p:txBody>
      </p:sp>
      <p:sp>
        <p:nvSpPr>
          <p:cNvPr id="22" name="object 22"/>
          <p:cNvSpPr/>
          <p:nvPr/>
        </p:nvSpPr>
        <p:spPr>
          <a:xfrm>
            <a:off x="675894" y="5013197"/>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solidFill>
            <a:srgbClr val="4F81BC"/>
          </a:solidFill>
        </p:spPr>
        <p:txBody>
          <a:bodyPr wrap="square" lIns="0" tIns="0" rIns="0" bIns="0" rtlCol="0"/>
          <a:lstStyle/>
          <a:p>
            <a:endParaRPr/>
          </a:p>
        </p:txBody>
      </p:sp>
      <p:sp>
        <p:nvSpPr>
          <p:cNvPr id="23" name="object 23"/>
          <p:cNvSpPr/>
          <p:nvPr/>
        </p:nvSpPr>
        <p:spPr>
          <a:xfrm>
            <a:off x="675894" y="5013197"/>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ln w="25400">
            <a:solidFill>
              <a:srgbClr val="FFFFFF"/>
            </a:solidFill>
          </a:ln>
        </p:spPr>
        <p:txBody>
          <a:bodyPr wrap="square" lIns="0" tIns="0" rIns="0" bIns="0" rtlCol="0"/>
          <a:lstStyle/>
          <a:p>
            <a:endParaRPr/>
          </a:p>
        </p:txBody>
      </p:sp>
      <p:sp>
        <p:nvSpPr>
          <p:cNvPr id="24" name="object 24"/>
          <p:cNvSpPr txBox="1"/>
          <p:nvPr/>
        </p:nvSpPr>
        <p:spPr>
          <a:xfrm>
            <a:off x="1030630" y="5586780"/>
            <a:ext cx="1725295" cy="269240"/>
          </a:xfrm>
          <a:prstGeom prst="rect">
            <a:avLst/>
          </a:prstGeom>
        </p:spPr>
        <p:txBody>
          <a:bodyPr vert="horz" wrap="square" lIns="0" tIns="12065" rIns="0" bIns="0" rtlCol="0">
            <a:spAutoFit/>
          </a:bodyPr>
          <a:lstStyle/>
          <a:p>
            <a:pPr marL="12700">
              <a:lnSpc>
                <a:spcPct val="100000"/>
              </a:lnSpc>
              <a:spcBef>
                <a:spcPts val="95"/>
              </a:spcBef>
            </a:pPr>
            <a:r>
              <a:rPr sz="1600" spc="-10" dirty="0">
                <a:solidFill>
                  <a:srgbClr val="FFFFFF"/>
                </a:solidFill>
                <a:latin typeface="Calibri"/>
                <a:cs typeface="Calibri"/>
              </a:rPr>
              <a:t>Evidence </a:t>
            </a:r>
            <a:r>
              <a:rPr sz="1600" spc="-5" dirty="0">
                <a:solidFill>
                  <a:srgbClr val="FFFFFF"/>
                </a:solidFill>
                <a:latin typeface="Calibri"/>
                <a:cs typeface="Calibri"/>
              </a:rPr>
              <a:t>of</a:t>
            </a:r>
            <a:r>
              <a:rPr sz="1600" spc="-55" dirty="0">
                <a:solidFill>
                  <a:srgbClr val="FFFFFF"/>
                </a:solidFill>
                <a:latin typeface="Calibri"/>
                <a:cs typeface="Calibri"/>
              </a:rPr>
              <a:t> </a:t>
            </a:r>
            <a:r>
              <a:rPr sz="1600" spc="-10" dirty="0">
                <a:solidFill>
                  <a:srgbClr val="FFFFFF"/>
                </a:solidFill>
                <a:latin typeface="Calibri"/>
                <a:cs typeface="Calibri"/>
              </a:rPr>
              <a:t>research</a:t>
            </a:r>
            <a:endParaRPr sz="1600">
              <a:latin typeface="Calibri"/>
              <a:cs typeface="Calibri"/>
            </a:endParaRPr>
          </a:p>
        </p:txBody>
      </p:sp>
      <p:sp>
        <p:nvSpPr>
          <p:cNvPr id="25" name="object 25"/>
          <p:cNvSpPr/>
          <p:nvPr/>
        </p:nvSpPr>
        <p:spPr>
          <a:xfrm>
            <a:off x="3355085" y="5013197"/>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solidFill>
            <a:srgbClr val="4F81BC"/>
          </a:solidFill>
        </p:spPr>
        <p:txBody>
          <a:bodyPr wrap="square" lIns="0" tIns="0" rIns="0" bIns="0" rtlCol="0"/>
          <a:lstStyle/>
          <a:p>
            <a:endParaRPr/>
          </a:p>
        </p:txBody>
      </p:sp>
      <p:sp>
        <p:nvSpPr>
          <p:cNvPr id="26" name="object 26"/>
          <p:cNvSpPr/>
          <p:nvPr/>
        </p:nvSpPr>
        <p:spPr>
          <a:xfrm>
            <a:off x="3355085" y="5013197"/>
            <a:ext cx="2435860" cy="1461770"/>
          </a:xfrm>
          <a:custGeom>
            <a:avLst/>
            <a:gdLst/>
            <a:ahLst/>
            <a:cxnLst/>
            <a:rect l="l" t="t" r="r" b="b"/>
            <a:pathLst>
              <a:path w="2435860" h="1461770">
                <a:moveTo>
                  <a:pt x="0" y="1461515"/>
                </a:moveTo>
                <a:lnTo>
                  <a:pt x="2435352" y="1461515"/>
                </a:lnTo>
                <a:lnTo>
                  <a:pt x="2435352" y="0"/>
                </a:lnTo>
                <a:lnTo>
                  <a:pt x="0" y="0"/>
                </a:lnTo>
                <a:lnTo>
                  <a:pt x="0" y="1461515"/>
                </a:lnTo>
                <a:close/>
              </a:path>
            </a:pathLst>
          </a:custGeom>
          <a:ln w="25400">
            <a:solidFill>
              <a:srgbClr val="FFFFFF"/>
            </a:solidFill>
          </a:ln>
        </p:spPr>
        <p:txBody>
          <a:bodyPr wrap="square" lIns="0" tIns="0" rIns="0" bIns="0" rtlCol="0"/>
          <a:lstStyle/>
          <a:p>
            <a:endParaRPr/>
          </a:p>
        </p:txBody>
      </p:sp>
      <p:sp>
        <p:nvSpPr>
          <p:cNvPr id="27" name="object 27"/>
          <p:cNvSpPr txBox="1"/>
          <p:nvPr/>
        </p:nvSpPr>
        <p:spPr>
          <a:xfrm>
            <a:off x="3355085" y="5474614"/>
            <a:ext cx="2435860" cy="492125"/>
          </a:xfrm>
          <a:prstGeom prst="rect">
            <a:avLst/>
          </a:prstGeom>
        </p:spPr>
        <p:txBody>
          <a:bodyPr vert="horz" wrap="square" lIns="0" tIns="12065" rIns="0" bIns="0" rtlCol="0">
            <a:spAutoFit/>
          </a:bodyPr>
          <a:lstStyle/>
          <a:p>
            <a:pPr marL="1270" algn="ctr">
              <a:lnSpc>
                <a:spcPts val="1835"/>
              </a:lnSpc>
              <a:spcBef>
                <a:spcPts val="95"/>
              </a:spcBef>
            </a:pPr>
            <a:r>
              <a:rPr sz="1600" spc="-10" dirty="0">
                <a:solidFill>
                  <a:srgbClr val="FFFFFF"/>
                </a:solidFill>
                <a:latin typeface="Calibri"/>
                <a:cs typeface="Calibri"/>
              </a:rPr>
              <a:t>Excellent </a:t>
            </a:r>
            <a:r>
              <a:rPr sz="1600" spc="-5" dirty="0">
                <a:solidFill>
                  <a:srgbClr val="FFFFFF"/>
                </a:solidFill>
                <a:latin typeface="Calibri"/>
                <a:cs typeface="Calibri"/>
              </a:rPr>
              <a:t>application</a:t>
            </a:r>
            <a:r>
              <a:rPr sz="1600" spc="-20" dirty="0">
                <a:solidFill>
                  <a:srgbClr val="FFFFFF"/>
                </a:solidFill>
                <a:latin typeface="Calibri"/>
                <a:cs typeface="Calibri"/>
              </a:rPr>
              <a:t> </a:t>
            </a:r>
            <a:r>
              <a:rPr sz="1600" spc="-10" dirty="0">
                <a:solidFill>
                  <a:srgbClr val="FFFFFF"/>
                </a:solidFill>
                <a:latin typeface="Calibri"/>
                <a:cs typeface="Calibri"/>
              </a:rPr>
              <a:t>of</a:t>
            </a:r>
            <a:endParaRPr sz="1600">
              <a:latin typeface="Calibri"/>
              <a:cs typeface="Calibri"/>
            </a:endParaRPr>
          </a:p>
          <a:p>
            <a:pPr algn="ctr">
              <a:lnSpc>
                <a:spcPts val="1835"/>
              </a:lnSpc>
            </a:pPr>
            <a:r>
              <a:rPr sz="1600" spc="-5" dirty="0">
                <a:solidFill>
                  <a:srgbClr val="FFFFFF"/>
                </a:solidFill>
                <a:latin typeface="Calibri"/>
                <a:cs typeface="Calibri"/>
              </a:rPr>
              <a:t>theory</a:t>
            </a:r>
            <a:endParaRPr sz="1600">
              <a:latin typeface="Calibri"/>
              <a:cs typeface="Calibri"/>
            </a:endParaRPr>
          </a:p>
        </p:txBody>
      </p:sp>
      <p:sp>
        <p:nvSpPr>
          <p:cNvPr id="28" name="object 28"/>
          <p:cNvSpPr/>
          <p:nvPr/>
        </p:nvSpPr>
        <p:spPr>
          <a:xfrm>
            <a:off x="6034278" y="5013197"/>
            <a:ext cx="2435860" cy="1461770"/>
          </a:xfrm>
          <a:custGeom>
            <a:avLst/>
            <a:gdLst/>
            <a:ahLst/>
            <a:cxnLst/>
            <a:rect l="l" t="t" r="r" b="b"/>
            <a:pathLst>
              <a:path w="2435859" h="1461770">
                <a:moveTo>
                  <a:pt x="0" y="1461515"/>
                </a:moveTo>
                <a:lnTo>
                  <a:pt x="2435352" y="1461515"/>
                </a:lnTo>
                <a:lnTo>
                  <a:pt x="2435352" y="0"/>
                </a:lnTo>
                <a:lnTo>
                  <a:pt x="0" y="0"/>
                </a:lnTo>
                <a:lnTo>
                  <a:pt x="0" y="1461515"/>
                </a:lnTo>
                <a:close/>
              </a:path>
            </a:pathLst>
          </a:custGeom>
          <a:solidFill>
            <a:srgbClr val="4F81BC"/>
          </a:solidFill>
        </p:spPr>
        <p:txBody>
          <a:bodyPr wrap="square" lIns="0" tIns="0" rIns="0" bIns="0" rtlCol="0"/>
          <a:lstStyle/>
          <a:p>
            <a:endParaRPr/>
          </a:p>
        </p:txBody>
      </p:sp>
      <p:sp>
        <p:nvSpPr>
          <p:cNvPr id="29" name="object 29"/>
          <p:cNvSpPr/>
          <p:nvPr/>
        </p:nvSpPr>
        <p:spPr>
          <a:xfrm>
            <a:off x="6034278" y="5013197"/>
            <a:ext cx="2435860" cy="1461770"/>
          </a:xfrm>
          <a:custGeom>
            <a:avLst/>
            <a:gdLst/>
            <a:ahLst/>
            <a:cxnLst/>
            <a:rect l="l" t="t" r="r" b="b"/>
            <a:pathLst>
              <a:path w="2435859" h="1461770">
                <a:moveTo>
                  <a:pt x="0" y="1461515"/>
                </a:moveTo>
                <a:lnTo>
                  <a:pt x="2435352" y="1461515"/>
                </a:lnTo>
                <a:lnTo>
                  <a:pt x="2435352" y="0"/>
                </a:lnTo>
                <a:lnTo>
                  <a:pt x="0" y="0"/>
                </a:lnTo>
                <a:lnTo>
                  <a:pt x="0" y="1461515"/>
                </a:lnTo>
                <a:close/>
              </a:path>
            </a:pathLst>
          </a:custGeom>
          <a:ln w="25400">
            <a:solidFill>
              <a:srgbClr val="FFFFFF"/>
            </a:solidFill>
          </a:ln>
        </p:spPr>
        <p:txBody>
          <a:bodyPr wrap="square" lIns="0" tIns="0" rIns="0" bIns="0" rtlCol="0"/>
          <a:lstStyle/>
          <a:p>
            <a:endParaRPr/>
          </a:p>
        </p:txBody>
      </p:sp>
      <p:sp>
        <p:nvSpPr>
          <p:cNvPr id="30" name="object 30"/>
          <p:cNvSpPr txBox="1"/>
          <p:nvPr/>
        </p:nvSpPr>
        <p:spPr>
          <a:xfrm>
            <a:off x="6034278" y="5140197"/>
            <a:ext cx="2435860" cy="1162050"/>
          </a:xfrm>
          <a:prstGeom prst="rect">
            <a:avLst/>
          </a:prstGeom>
        </p:spPr>
        <p:txBody>
          <a:bodyPr vert="horz" wrap="square" lIns="0" tIns="32384" rIns="0" bIns="0" rtlCol="0">
            <a:spAutoFit/>
          </a:bodyPr>
          <a:lstStyle/>
          <a:p>
            <a:pPr marL="66675" marR="59055" indent="-2540" algn="ctr">
              <a:lnSpc>
                <a:spcPct val="91600"/>
              </a:lnSpc>
              <a:spcBef>
                <a:spcPts val="254"/>
              </a:spcBef>
            </a:pPr>
            <a:r>
              <a:rPr sz="1600" spc="-10" dirty="0">
                <a:solidFill>
                  <a:srgbClr val="FFFFFF"/>
                </a:solidFill>
                <a:latin typeface="Calibri"/>
                <a:cs typeface="Calibri"/>
              </a:rPr>
              <a:t>Evidence </a:t>
            </a:r>
            <a:r>
              <a:rPr sz="1600" spc="-5" dirty="0">
                <a:solidFill>
                  <a:srgbClr val="FFFFFF"/>
                </a:solidFill>
                <a:latin typeface="Calibri"/>
                <a:cs typeface="Calibri"/>
              </a:rPr>
              <a:t>of wider </a:t>
            </a:r>
            <a:r>
              <a:rPr sz="1600" spc="-10" dirty="0">
                <a:solidFill>
                  <a:srgbClr val="FFFFFF"/>
                </a:solidFill>
                <a:latin typeface="Calibri"/>
                <a:cs typeface="Calibri"/>
              </a:rPr>
              <a:t>reading  </a:t>
            </a:r>
            <a:r>
              <a:rPr sz="1600" spc="-5" dirty="0">
                <a:solidFill>
                  <a:srgbClr val="FFFFFF"/>
                </a:solidFill>
                <a:latin typeface="Calibri"/>
                <a:cs typeface="Calibri"/>
              </a:rPr>
              <a:t>minimum of </a:t>
            </a:r>
            <a:r>
              <a:rPr sz="1600" b="1" spc="-5" dirty="0">
                <a:solidFill>
                  <a:srgbClr val="FFFFFF"/>
                </a:solidFill>
                <a:latin typeface="Calibri"/>
                <a:cs typeface="Calibri"/>
              </a:rPr>
              <a:t>1</a:t>
            </a:r>
            <a:r>
              <a:rPr lang="en-GB" sz="1600" b="1" spc="-5" dirty="0">
                <a:solidFill>
                  <a:srgbClr val="FFFFFF"/>
                </a:solidFill>
                <a:latin typeface="Calibri"/>
                <a:cs typeface="Calibri"/>
              </a:rPr>
              <a:t>5</a:t>
            </a:r>
            <a:r>
              <a:rPr sz="1600" b="1" spc="-5" dirty="0">
                <a:solidFill>
                  <a:srgbClr val="FFFFFF"/>
                </a:solidFill>
                <a:latin typeface="Calibri"/>
                <a:cs typeface="Calibri"/>
              </a:rPr>
              <a:t> high quality  </a:t>
            </a:r>
            <a:r>
              <a:rPr sz="1600" b="1" spc="-10" dirty="0">
                <a:solidFill>
                  <a:srgbClr val="FFFFFF"/>
                </a:solidFill>
                <a:latin typeface="Calibri"/>
                <a:cs typeface="Calibri"/>
              </a:rPr>
              <a:t>sources </a:t>
            </a:r>
            <a:r>
              <a:rPr sz="1600" b="1" spc="-5" dirty="0">
                <a:solidFill>
                  <a:srgbClr val="FFFFFF"/>
                </a:solidFill>
                <a:latin typeface="Calibri"/>
                <a:cs typeface="Calibri"/>
              </a:rPr>
              <a:t>i.e. </a:t>
            </a:r>
            <a:r>
              <a:rPr sz="1600" b="1" spc="-10" dirty="0">
                <a:solidFill>
                  <a:srgbClr val="FFFFFF"/>
                </a:solidFill>
                <a:latin typeface="Calibri"/>
                <a:cs typeface="Calibri"/>
              </a:rPr>
              <a:t>peer </a:t>
            </a:r>
            <a:r>
              <a:rPr sz="1600" b="1" spc="-15" dirty="0">
                <a:solidFill>
                  <a:srgbClr val="FFFFFF"/>
                </a:solidFill>
                <a:latin typeface="Calibri"/>
                <a:cs typeface="Calibri"/>
              </a:rPr>
              <a:t>reviewed  </a:t>
            </a:r>
            <a:r>
              <a:rPr sz="1600" b="1" spc="-5" dirty="0">
                <a:solidFill>
                  <a:srgbClr val="FFFFFF"/>
                </a:solidFill>
                <a:latin typeface="Calibri"/>
                <a:cs typeface="Calibri"/>
              </a:rPr>
              <a:t>academic </a:t>
            </a:r>
            <a:r>
              <a:rPr sz="1600" b="1" spc="-10" dirty="0">
                <a:solidFill>
                  <a:srgbClr val="FFFFFF"/>
                </a:solidFill>
                <a:latin typeface="Calibri"/>
                <a:cs typeface="Calibri"/>
              </a:rPr>
              <a:t>journal </a:t>
            </a:r>
            <a:r>
              <a:rPr sz="1600" b="1" spc="-5" dirty="0">
                <a:solidFill>
                  <a:srgbClr val="FFFFFF"/>
                </a:solidFill>
                <a:latin typeface="Calibri"/>
                <a:cs typeface="Calibri"/>
              </a:rPr>
              <a:t>articles  and </a:t>
            </a:r>
            <a:r>
              <a:rPr sz="1600" b="1" spc="-15" dirty="0">
                <a:solidFill>
                  <a:srgbClr val="FFFFFF"/>
                </a:solidFill>
                <a:latin typeface="Calibri"/>
                <a:cs typeface="Calibri"/>
              </a:rPr>
              <a:t>textbooks</a:t>
            </a:r>
            <a:endParaRPr sz="1600" dirty="0">
              <a:latin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873</TotalTime>
  <Words>2220</Words>
  <Application>Microsoft Office PowerPoint</Application>
  <PresentationFormat>On-screen Show (4:3)</PresentationFormat>
  <Paragraphs>195</Paragraphs>
  <Slides>24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Meiryo</vt:lpstr>
      <vt:lpstr>Aptos</vt:lpstr>
      <vt:lpstr>Arial</vt:lpstr>
      <vt:lpstr>Calibri</vt:lpstr>
      <vt:lpstr>Carlito</vt:lpstr>
      <vt:lpstr>Courier New</vt:lpstr>
      <vt:lpstr>Symbol</vt:lpstr>
      <vt:lpstr>Times New Roman</vt:lpstr>
      <vt:lpstr>Office Theme</vt:lpstr>
      <vt:lpstr>PowerPoint Presentation</vt:lpstr>
      <vt:lpstr>Learning Objectives</vt:lpstr>
      <vt:lpstr>PowerPoint Presentation</vt:lpstr>
      <vt:lpstr>PowerPoint Presentation</vt:lpstr>
      <vt:lpstr>PowerPoint Presentation</vt:lpstr>
      <vt:lpstr>Key Instructions</vt:lpstr>
      <vt:lpstr>Structure of the Assignment</vt:lpstr>
      <vt:lpstr>Introduction</vt:lpstr>
      <vt:lpstr>Part One:  Applying the Innovation Ambition Matrix</vt:lpstr>
      <vt:lpstr>Explanation of the Innovation Ambition Matrix</vt:lpstr>
      <vt:lpstr>Framework 1- Example (Tesla which is not a uk based company)</vt:lpstr>
      <vt:lpstr>Part 1.2 – Applying Customer Journey Mapping</vt:lpstr>
      <vt:lpstr>Part 1.2: The most commonly used Customer Journey Mapping models include: </vt:lpstr>
      <vt:lpstr>Part 1.2 – Applying Customer Journey Mapping</vt:lpstr>
      <vt:lpstr>Customer Journey Map for Nike (Retail Sector)</vt:lpstr>
      <vt:lpstr>Customer Journey Map for Nike (Continued) </vt:lpstr>
      <vt:lpstr>Part 2 – Proposing a Digital Transformation Initiative</vt:lpstr>
      <vt:lpstr>Enhancing the Customer Journey with Digital Innovation </vt:lpstr>
      <vt:lpstr>Measuring Success &amp; Business Impact </vt:lpstr>
      <vt:lpstr>Conclusion </vt:lpstr>
      <vt:lpstr>References </vt:lpstr>
      <vt:lpstr>Recommended Journal articles </vt:lpstr>
      <vt:lpstr>Marking criteria  </vt:lpstr>
      <vt:lpstr>How can you score high marks?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6019SSL – Further Guidance for CW2</dc:title>
  <dc:creator>Etieno Enang</dc:creator>
  <cp:lastModifiedBy>Dian Mayasari</cp:lastModifiedBy>
  <cp:revision>13</cp:revision>
  <cp:lastPrinted>2025-02-22T16:04:07Z</cp:lastPrinted>
  <dcterms:created xsi:type="dcterms:W3CDTF">2022-04-01T11:13:54Z</dcterms:created>
  <dcterms:modified xsi:type="dcterms:W3CDTF">2025-09-29T09:52:44Z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2022-03-17T00:00:00Z</vt:filetime>
  </property>
  <property fmtid="{D5CDD505-2E9C-101B-9397-08002B2CF9AE}" pid="3" name="Creator">
    <vt:lpwstr>Microsoft® PowerPoint® for Microsoft 365</vt:lpwstr>
  </property>
  <property fmtid="{D5CDD505-2E9C-101B-9397-08002B2CF9AE}" pid="4" name="LastSaved">
    <vt:filetime>2022-04-01T00:00:00Z</vt:filetime>
  </property>
</Properties>
</file>