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 id="2147483709" r:id="rId6"/>
  </p:sldMasterIdLst>
  <p:notesMasterIdLst>
    <p:notesMasterId r:id="rId30"/>
  </p:notesMasterIdLst>
  <p:sldIdLst>
    <p:sldId id="723" r:id="rId7"/>
    <p:sldId id="743" r:id="rId8"/>
    <p:sldId id="280" r:id="rId9"/>
    <p:sldId id="745" r:id="rId10"/>
    <p:sldId id="715" r:id="rId11"/>
    <p:sldId id="746" r:id="rId12"/>
    <p:sldId id="718" r:id="rId13"/>
    <p:sldId id="719" r:id="rId14"/>
    <p:sldId id="720" r:id="rId15"/>
    <p:sldId id="722" r:id="rId16"/>
    <p:sldId id="356" r:id="rId17"/>
    <p:sldId id="350" r:id="rId18"/>
    <p:sldId id="740" r:id="rId19"/>
    <p:sldId id="358" r:id="rId20"/>
    <p:sldId id="739" r:id="rId21"/>
    <p:sldId id="351" r:id="rId22"/>
    <p:sldId id="352" r:id="rId23"/>
    <p:sldId id="359" r:id="rId24"/>
    <p:sldId id="736" r:id="rId25"/>
    <p:sldId id="360" r:id="rId26"/>
    <p:sldId id="738" r:id="rId27"/>
    <p:sldId id="357" r:id="rId28"/>
    <p:sldId id="27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15"/>
    <p:restoredTop sz="96327"/>
  </p:normalViewPr>
  <p:slideViewPr>
    <p:cSldViewPr snapToGrid="0" snapToObjects="1">
      <p:cViewPr varScale="1">
        <p:scale>
          <a:sx n="119" d="100"/>
          <a:sy n="119" d="100"/>
        </p:scale>
        <p:origin x="35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tableStyles" Target="tableStyle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notesMaster" Target="notesMasters/notesMaster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CFAD59-C586-8745-A791-6BC3D61E3507}" type="datetimeFigureOut">
              <a:rPr lang="en-US" smtClean="0"/>
              <a:t>10/5/24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CB7BB1-F5B0-CC45-8822-6C9271E81B06}" type="slidenum">
              <a:rPr lang="en-US" smtClean="0"/>
              <a:t>‹#›</a:t>
            </a:fld>
            <a:endParaRPr lang="en-US"/>
          </a:p>
        </p:txBody>
      </p:sp>
    </p:spTree>
    <p:extLst>
      <p:ext uri="{BB962C8B-B14F-4D97-AF65-F5344CB8AC3E}">
        <p14:creationId xmlns:p14="http://schemas.microsoft.com/office/powerpoint/2010/main" val="3949969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3752447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Equality – 9mins video</a:t>
            </a:r>
          </a:p>
          <a:p>
            <a:r>
              <a:rPr lang="en-GB" dirty="0"/>
              <a:t>Health and Safety module – coming soon on Moodle</a:t>
            </a:r>
          </a:p>
          <a:p>
            <a:r>
              <a:rPr lang="en-GB" dirty="0"/>
              <a:t>Safeguarding – 9mins	</a:t>
            </a:r>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9115912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8345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236335451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49810233"/>
      </p:ext>
    </p:extLst>
  </p:cSld>
  <p:clrMap bg1="lt1" tx1="dk1" bg2="lt2" tx2="dk2" accent1="accent1" accent2="accent2" accent3="accent3" accent4="accent4" accent5="accent5" accent6="accent6" hlink="hlink" folHlink="folHlink"/>
  <p:sldLayoutIdLst>
    <p:sldLayoutId id="214748371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8.xml"/><Relationship Id="rId4" Type="http://schemas.openxmlformats.org/officeDocument/2006/relationships/image" Target="../media/image10.jpeg"/></Relationships>
</file>

<file path=ppt/slides/_rels/slide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5.xml"/><Relationship Id="rId4" Type="http://schemas.openxmlformats.org/officeDocument/2006/relationships/image" Target="../media/image16.jpg"/></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5.xml"/><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jpg"/><Relationship Id="rId12" Type="http://schemas.openxmlformats.org/officeDocument/2006/relationships/image" Target="../media/image30.jpeg"/><Relationship Id="rId2" Type="http://schemas.openxmlformats.org/officeDocument/2006/relationships/image" Target="../media/image20.jpeg"/><Relationship Id="rId1" Type="http://schemas.openxmlformats.org/officeDocument/2006/relationships/slideLayout" Target="../slideLayouts/slideLayout5.xml"/><Relationship Id="rId6" Type="http://schemas.openxmlformats.org/officeDocument/2006/relationships/image" Target="../media/image24.jpg"/><Relationship Id="rId11" Type="http://schemas.openxmlformats.org/officeDocument/2006/relationships/image" Target="../media/image29.jpg"/><Relationship Id="rId5" Type="http://schemas.openxmlformats.org/officeDocument/2006/relationships/image" Target="../media/image23.jpeg"/><Relationship Id="rId10" Type="http://schemas.openxmlformats.org/officeDocument/2006/relationships/image" Target="../media/image28.jpg"/><Relationship Id="rId4" Type="http://schemas.openxmlformats.org/officeDocument/2006/relationships/image" Target="../media/image22.jpeg"/><Relationship Id="rId9" Type="http://schemas.openxmlformats.org/officeDocument/2006/relationships/image" Target="../media/image27.jpg"/></Relationships>
</file>

<file path=ppt/slides/_rels/slide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jpeg"/><Relationship Id="rId1" Type="http://schemas.openxmlformats.org/officeDocument/2006/relationships/slideLayout" Target="../slideLayouts/slideLayout5.xml"/><Relationship Id="rId6" Type="http://schemas.openxmlformats.org/officeDocument/2006/relationships/image" Target="https://attachments.office.net/owa/gordon.dickers@uwtsd.ac.uk/service.svc/s/GetAttachmentThumbnail?id=AAMkADEyNGVlYzIzLWQ5MmYtNDJmNi05NmRmLTk5ODY1NTY5Y2JjNwBGAAAAAACHud+KJ8g0TL5nQK1lFNa0BwAF/6R/+1dxR6UfI7i/LgWhAAAAAAEMAAAF/6R/+1dxR6UfI7i/LgWhAAhj3U8eAAABEgAQAHOIh4uqdjtBu1uoOQY24bE=&amp;thumbnailType=2&amp;token=eyJhbGciOiJSUzI1NiIsImtpZCI6IjczRkI5QkJFRjYzNjc4RDRGN0U4NEI0NDBCQUJCMTJBMzM5RDlGOTgiLCJ0eXAiOiJKV1QiLCJ4NXQiOiJjX3VidnZZMmVOVDM2RXRFQzZ1eEtqT2RuNWcifQ.eyJvcmlnaW4iOiJodHRwczovL291dGxvb2sub2ZmaWNlLmNvbSIsInVjIjoiNTA3NTY0MWE1MmM5NDI4NDgzMWI5NGQ1N2ZhY2I0NGEiLCJzaWduaW5fc3RhdGUiOiJbXCJkdmNfbW5nZFwiLFwiZHZjX2NtcFwiLFwiZHZjX2RtamRcIixcImttc2lcIl0iLCJ2ZXIiOiJFeGNoYW5nZS5DYWxsYmFjay5WMSIsImFwcGN0eHNlbmRlciI6Ik93YURvd25sb2FkQDRlMGYxMWY5LTA0NmUtNDUwNS05Y2I4LWRiMjE1MjMxMWUyMSIsImlzc3JpbmciOiJXVyIsImFwcGN0eCI6IntcIm1zZXhjaHByb3RcIjpcIm93YVwiLFwicHVpZFwiOlwiMTE1MzgzNjI5NjMyOTg4Njk3M1wiLFwic2NvcGVcIjpcIk93YURvd25sb2FkXCIsXCJvaWRcIjpcIjkyMWI2MTM3LTI3OWYtNGIyNy1iODlkLWM3YTkzZGM2NTFkZlwiLFwicHJpbWFyeXNpZFwiOlwiUy0xLTUtMjEtMzMxNjIyMzM5OC0zNDE0MTIzNTU3LTE3MTQ4NTExMjUtMTQyOTA3MjFcIn0iLCJuYmYiOjE2OTUxOTc5ODcsImV4cCI6MTY5NTE5ODU4NywiaXNzIjoiMDAwMDAwMDItMDAwMC0wZmYxLWNlMDAtMDAwMDAwMDAwMDAwQDRlMGYxMWY5LTA0NmUtNDUwNS05Y2I4LWRiMjE1MjMxMWUyMSIsImF1ZCI6IjAwMDAwMDAyLTAwMDAtMGZmMS1jZTAwLTAwMDAwMDAwMDAwMC9hdHRhY2htZW50cy5vZmZpY2UubmV0QDRlMGYxMWY5LTA0NmUtNDUwNS05Y2I4LWRiMjE1MjMxMWUyMSIsImhhcHAiOiJvd2EifQ.h9A2c1W8sKfxoNYHgk-K4RFQSriGnqXCpWMhNzlBWI8YYwQw8lt2wtOK8Vjf2wTdYm5KUy1WCUUmPPkHgbXAFaUWOgOn8doTZDJDrWz7kLzrbiV9eMWE7_rjYxWl2uDaD0ETdom8JsRVdWlKzMWXF-IjNrK4knytxcAGiwRDfht_Ll1v9vTKkx8X5l95gYGO5GiycdehmBCENIHvrPnwtvyIQxnNpycFHCyFZ-5vZA_407fjklQWX2LezQVGMfUKgnembV6iOira5xKoeQXmJgmn11f1hxZCdJzQb6FFMX4qKJ3DPAHhtbYupg3B4WmtnUzxzi64lvEHwAU_WG7fSw&amp;X-OWA-CANARY=x9oFsqzfCEuLiSCTBUNiWTCOl6GyudsY9AMH5FSYboW2AehJaHiTvsvo2HXlTMH6yCM2dg4mmjI.&amp;owa=outlook.office.com&amp;scriptVer=20230907065.14&amp;animation=true" TargetMode="External"/><Relationship Id="rId5" Type="http://schemas.openxmlformats.org/officeDocument/2006/relationships/image" Target="../media/image34.jpeg"/><Relationship Id="rId4" Type="http://schemas.openxmlformats.org/officeDocument/2006/relationships/image" Target="../media/image3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hyperlink" Target="https://www.uwtsd.ac.uk/academic-quality-handbook" TargetMode="Externa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hyperlink" Target="https://www.uwtsd.ac.uk/media/uwtsd-website/content-assets/documents/academic-office/misc-forms/Mitigating_Circumstances_Policy_2022-23.pdf" TargetMode="Externa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5.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5.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38.png"/><Relationship Id="rId1" Type="http://schemas.openxmlformats.org/officeDocument/2006/relationships/slideLayout" Target="../slideLayouts/slideLayout5.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5F9B138-97B5-7939-A343-9BF9DFC9FEDB}"/>
              </a:ext>
            </a:extLst>
          </p:cNvPr>
          <p:cNvSpPr txBox="1">
            <a:spLocks/>
          </p:cNvSpPr>
          <p:nvPr/>
        </p:nvSpPr>
        <p:spPr>
          <a:xfrm>
            <a:off x="238991" y="1283278"/>
            <a:ext cx="5857009" cy="3647209"/>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b="1" dirty="0">
                <a:solidFill>
                  <a:schemeClr val="bg1"/>
                </a:solidFill>
              </a:rPr>
              <a:t>Applied Computing</a:t>
            </a:r>
            <a:br>
              <a:rPr lang="en-GB" dirty="0">
                <a:solidFill>
                  <a:schemeClr val="bg1"/>
                </a:solidFill>
              </a:rPr>
            </a:br>
            <a:r>
              <a:rPr lang="en-GB" sz="3200" dirty="0">
                <a:solidFill>
                  <a:schemeClr val="bg1"/>
                </a:solidFill>
              </a:rPr>
              <a:t>Wales Institute of Science and Art (WISA)</a:t>
            </a:r>
          </a:p>
          <a:p>
            <a:pPr algn="ctr"/>
            <a:endParaRPr lang="en-GB" sz="3200" dirty="0">
              <a:solidFill>
                <a:schemeClr val="bg1"/>
              </a:solidFill>
            </a:endParaRPr>
          </a:p>
          <a:p>
            <a:pPr algn="ctr"/>
            <a:r>
              <a:rPr lang="en-GB" sz="3200" b="1" dirty="0">
                <a:solidFill>
                  <a:schemeClr val="bg1"/>
                </a:solidFill>
              </a:rPr>
              <a:t>Induction 2024-25</a:t>
            </a:r>
            <a:endParaRPr lang="en-GB" sz="5400" b="1" dirty="0">
              <a:solidFill>
                <a:schemeClr val="bg1"/>
              </a:solidFill>
            </a:endParaRPr>
          </a:p>
        </p:txBody>
      </p:sp>
      <p:pic>
        <p:nvPicPr>
          <p:cNvPr id="6" name="Picture 5">
            <a:extLst>
              <a:ext uri="{FF2B5EF4-FFF2-40B4-BE49-F238E27FC236}">
                <a16:creationId xmlns:a16="http://schemas.microsoft.com/office/drawing/2014/main" id="{78400F23-0403-DA86-BC6E-622BDF3299FC}"/>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4947510" y="129886"/>
            <a:ext cx="962304" cy="1101436"/>
          </a:xfrm>
          <a:prstGeom prst="rect">
            <a:avLst/>
          </a:prstGeom>
        </p:spPr>
      </p:pic>
      <p:pic>
        <p:nvPicPr>
          <p:cNvPr id="7" name="Picture 6">
            <a:extLst>
              <a:ext uri="{FF2B5EF4-FFF2-40B4-BE49-F238E27FC236}">
                <a16:creationId xmlns:a16="http://schemas.microsoft.com/office/drawing/2014/main" id="{9F391386-F4B3-2A03-E12E-EED95481BEB1}"/>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16793" y="5165029"/>
            <a:ext cx="1053376" cy="1101436"/>
          </a:xfrm>
          <a:prstGeom prst="rect">
            <a:avLst/>
          </a:prstGeom>
          <a:noFill/>
          <a:ln>
            <a:noFill/>
          </a:ln>
        </p:spPr>
      </p:pic>
      <p:pic>
        <p:nvPicPr>
          <p:cNvPr id="8" name="Picture 7">
            <a:extLst>
              <a:ext uri="{FF2B5EF4-FFF2-40B4-BE49-F238E27FC236}">
                <a16:creationId xmlns:a16="http://schemas.microsoft.com/office/drawing/2014/main" id="{3929DF69-720F-1E16-7937-BBAA2FFFFA2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824852" y="6318421"/>
            <a:ext cx="2245317" cy="451257"/>
          </a:xfrm>
          <a:prstGeom prst="rect">
            <a:avLst/>
          </a:prstGeom>
          <a:noFill/>
          <a:ln>
            <a:noFill/>
          </a:ln>
        </p:spPr>
      </p:pic>
    </p:spTree>
    <p:extLst>
      <p:ext uri="{BB962C8B-B14F-4D97-AF65-F5344CB8AC3E}">
        <p14:creationId xmlns:p14="http://schemas.microsoft.com/office/powerpoint/2010/main" val="1554814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o photo description available.">
            <a:extLst>
              <a:ext uri="{FF2B5EF4-FFF2-40B4-BE49-F238E27FC236}">
                <a16:creationId xmlns:a16="http://schemas.microsoft.com/office/drawing/2014/main" id="{7919627D-872D-29B1-A91F-21927800F4DD}"/>
              </a:ext>
            </a:extLst>
          </p:cNvPr>
          <p:cNvPicPr>
            <a:picLocks noChangeAspect="1" noChangeArrowheads="1"/>
          </p:cNvPicPr>
          <p:nvPr/>
        </p:nvPicPr>
        <p:blipFill>
          <a:blip r:embed="rId2">
            <a:alphaModFix amt="19000"/>
            <a:extLst>
              <a:ext uri="{28A0092B-C50C-407E-A947-70E740481C1C}">
                <a14:useLocalDpi xmlns:a14="http://schemas.microsoft.com/office/drawing/2010/main" val="0"/>
              </a:ext>
            </a:extLst>
          </a:blip>
          <a:srcRect/>
          <a:stretch>
            <a:fillRect/>
          </a:stretch>
        </p:blipFill>
        <p:spPr bwMode="auto">
          <a:xfrm>
            <a:off x="3175" y="0"/>
            <a:ext cx="12187238"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32170571-569E-BE89-B5C3-524DD5B15E81}"/>
              </a:ext>
            </a:extLst>
          </p:cNvPr>
          <p:cNvSpPr>
            <a:spLocks noGrp="1"/>
          </p:cNvSpPr>
          <p:nvPr>
            <p:ph type="title"/>
          </p:nvPr>
        </p:nvSpPr>
        <p:spPr>
          <a:xfrm>
            <a:off x="3485478" y="-90440"/>
            <a:ext cx="5035887" cy="1402873"/>
          </a:xfrm>
        </p:spPr>
        <p:txBody>
          <a:bodyPr>
            <a:normAutofit/>
          </a:bodyPr>
          <a:lstStyle/>
          <a:p>
            <a:r>
              <a:rPr lang="en-US" sz="6000" b="1" dirty="0">
                <a:solidFill>
                  <a:schemeClr val="accent1">
                    <a:lumMod val="75000"/>
                  </a:schemeClr>
                </a:solidFill>
              </a:rPr>
              <a:t>Thank you 🙏🏼</a:t>
            </a:r>
          </a:p>
        </p:txBody>
      </p:sp>
      <p:sp>
        <p:nvSpPr>
          <p:cNvPr id="5" name="Content Placeholder 2">
            <a:extLst>
              <a:ext uri="{FF2B5EF4-FFF2-40B4-BE49-F238E27FC236}">
                <a16:creationId xmlns:a16="http://schemas.microsoft.com/office/drawing/2014/main" id="{94F29DF5-ABDF-D0DE-67B1-7DA635864D30}"/>
              </a:ext>
            </a:extLst>
          </p:cNvPr>
          <p:cNvSpPr>
            <a:spLocks noGrp="1"/>
          </p:cNvSpPr>
          <p:nvPr>
            <p:ph idx="1"/>
          </p:nvPr>
        </p:nvSpPr>
        <p:spPr>
          <a:xfrm>
            <a:off x="821140" y="1215614"/>
            <a:ext cx="10972800" cy="4407263"/>
          </a:xfrm>
        </p:spPr>
        <p:txBody>
          <a:bodyPr>
            <a:normAutofit fontScale="92500" lnSpcReduction="20000"/>
          </a:bodyPr>
          <a:lstStyle/>
          <a:p>
            <a:pPr marL="0" indent="0">
              <a:buNone/>
            </a:pPr>
            <a:r>
              <a:rPr lang="en-GB" b="1" i="0" u="none" strike="noStrike" dirty="0">
                <a:solidFill>
                  <a:srgbClr val="212121"/>
                </a:solidFill>
                <a:effectLst/>
                <a:latin typeface="Aptos" panose="020B0004020202020204" pitchFamily="34" charset="0"/>
              </a:rPr>
              <a:t>UWTSD </a:t>
            </a:r>
            <a:r>
              <a:rPr lang="en-GB" i="0" u="none" strike="noStrike" dirty="0">
                <a:solidFill>
                  <a:srgbClr val="212121"/>
                </a:solidFill>
                <a:effectLst/>
                <a:latin typeface="Aptos" panose="020B0004020202020204" pitchFamily="34" charset="0"/>
              </a:rPr>
              <a:t>has been ranked</a:t>
            </a:r>
            <a:r>
              <a:rPr lang="en-GB" b="1" i="0" u="none" strike="noStrike" dirty="0">
                <a:solidFill>
                  <a:srgbClr val="212121"/>
                </a:solidFill>
                <a:effectLst/>
                <a:latin typeface="Aptos" panose="020B0004020202020204" pitchFamily="34" charset="0"/>
              </a:rPr>
              <a:t> 1</a:t>
            </a:r>
            <a:r>
              <a:rPr lang="en-GB" b="1" i="0" u="none" strike="noStrike" baseline="30000" dirty="0">
                <a:solidFill>
                  <a:srgbClr val="212121"/>
                </a:solidFill>
                <a:effectLst/>
                <a:latin typeface="Aptos" panose="020B0004020202020204" pitchFamily="34" charset="0"/>
              </a:rPr>
              <a:t>st</a:t>
            </a:r>
            <a:r>
              <a:rPr lang="en-GB" b="1" i="0" u="none" strike="noStrike" dirty="0">
                <a:solidFill>
                  <a:srgbClr val="212121"/>
                </a:solidFill>
                <a:effectLst/>
                <a:latin typeface="Aptos" panose="020B0004020202020204" pitchFamily="34" charset="0"/>
              </a:rPr>
              <a:t> in Wales </a:t>
            </a:r>
            <a:r>
              <a:rPr lang="en-GB" i="0" u="none" strike="noStrike" dirty="0">
                <a:solidFill>
                  <a:srgbClr val="212121"/>
                </a:solidFill>
                <a:effectLst/>
                <a:latin typeface="Aptos" panose="020B0004020202020204" pitchFamily="34" charset="0"/>
              </a:rPr>
              <a:t>and</a:t>
            </a:r>
            <a:r>
              <a:rPr lang="en-GB" b="1" i="0" u="none" strike="noStrike" dirty="0">
                <a:solidFill>
                  <a:srgbClr val="212121"/>
                </a:solidFill>
                <a:effectLst/>
                <a:latin typeface="Aptos" panose="020B0004020202020204" pitchFamily="34" charset="0"/>
              </a:rPr>
              <a:t> joint 3</a:t>
            </a:r>
            <a:r>
              <a:rPr lang="en-GB" b="1" i="0" u="none" strike="noStrike" baseline="30000" dirty="0">
                <a:solidFill>
                  <a:srgbClr val="212121"/>
                </a:solidFill>
                <a:effectLst/>
                <a:latin typeface="Aptos" panose="020B0004020202020204" pitchFamily="34" charset="0"/>
              </a:rPr>
              <a:t>rd</a:t>
            </a:r>
            <a:r>
              <a:rPr lang="en-GB" b="1" i="0" u="none" strike="noStrike" dirty="0">
                <a:solidFill>
                  <a:srgbClr val="212121"/>
                </a:solidFill>
                <a:effectLst/>
                <a:latin typeface="Aptos" panose="020B0004020202020204" pitchFamily="34" charset="0"/>
              </a:rPr>
              <a:t> in the UK </a:t>
            </a:r>
            <a:r>
              <a:rPr lang="en-GB" i="0" u="none" strike="noStrike" dirty="0">
                <a:solidFill>
                  <a:srgbClr val="212121"/>
                </a:solidFill>
                <a:effectLst/>
                <a:latin typeface="Aptos" panose="020B0004020202020204" pitchFamily="34" charset="0"/>
              </a:rPr>
              <a:t>for</a:t>
            </a:r>
            <a:r>
              <a:rPr lang="en-GB" b="1" i="0" u="none" strike="noStrike" dirty="0">
                <a:solidFill>
                  <a:srgbClr val="212121"/>
                </a:solidFill>
                <a:effectLst/>
                <a:latin typeface="Aptos" panose="020B0004020202020204" pitchFamily="34" charset="0"/>
              </a:rPr>
              <a:t> student satisfaction </a:t>
            </a:r>
            <a:r>
              <a:rPr lang="en-GB" i="0" u="none" strike="noStrike" dirty="0">
                <a:solidFill>
                  <a:srgbClr val="212121"/>
                </a:solidFill>
                <a:effectLst/>
                <a:latin typeface="Aptos" panose="020B0004020202020204" pitchFamily="34" charset="0"/>
              </a:rPr>
              <a:t>by the </a:t>
            </a:r>
            <a:r>
              <a:rPr lang="en-GB" b="1" i="0" u="none" strike="noStrike" dirty="0">
                <a:solidFill>
                  <a:srgbClr val="212121"/>
                </a:solidFill>
                <a:effectLst/>
                <a:latin typeface="Aptos" panose="020B0004020202020204" pitchFamily="34" charset="0"/>
              </a:rPr>
              <a:t>Times Higher Education</a:t>
            </a:r>
          </a:p>
          <a:p>
            <a:pPr marL="0" indent="0">
              <a:buNone/>
            </a:pPr>
            <a:endParaRPr lang="en-GB" b="1" i="0" u="none" strike="noStrike" dirty="0">
              <a:solidFill>
                <a:srgbClr val="212121"/>
              </a:solidFill>
              <a:effectLst/>
              <a:latin typeface="Aptos" panose="020B0004020202020204" pitchFamily="34" charset="0"/>
            </a:endParaRPr>
          </a:p>
          <a:p>
            <a:pPr marL="0" indent="0">
              <a:buNone/>
            </a:pPr>
            <a:r>
              <a:rPr lang="en-GB" b="1" i="0" u="none" strike="noStrike" dirty="0">
                <a:solidFill>
                  <a:srgbClr val="212121"/>
                </a:solidFill>
                <a:effectLst/>
                <a:latin typeface="Aptos" panose="020B0004020202020204" pitchFamily="34" charset="0"/>
              </a:rPr>
              <a:t>Guardian University Guide 2025</a:t>
            </a:r>
          </a:p>
          <a:p>
            <a:pPr lvl="1"/>
            <a:r>
              <a:rPr lang="en-GB" b="1" i="0" u="none" strike="noStrike" dirty="0">
                <a:solidFill>
                  <a:srgbClr val="212121"/>
                </a:solidFill>
                <a:effectLst/>
                <a:latin typeface="Aptos" panose="020B0004020202020204" pitchFamily="34" charset="0"/>
              </a:rPr>
              <a:t>Satisfaction with Teaching</a:t>
            </a:r>
            <a:r>
              <a:rPr lang="en-GB" b="0" i="0" u="none" strike="noStrike" dirty="0">
                <a:solidFill>
                  <a:srgbClr val="212121"/>
                </a:solidFill>
                <a:effectLst/>
                <a:latin typeface="Aptos" panose="020B0004020202020204" pitchFamily="34" charset="0"/>
              </a:rPr>
              <a:t> – 7</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1" i="0" u="none" strike="noStrike" dirty="0">
                <a:solidFill>
                  <a:srgbClr val="212121"/>
                </a:solidFill>
                <a:effectLst/>
                <a:latin typeface="Aptos" panose="020B0004020202020204" pitchFamily="34" charset="0"/>
              </a:rPr>
              <a:t>Satisfaction with Feedback</a:t>
            </a:r>
            <a:r>
              <a:rPr lang="en-GB" b="0" i="0" u="none" strike="noStrike" dirty="0">
                <a:solidFill>
                  <a:srgbClr val="212121"/>
                </a:solidFill>
                <a:effectLst/>
                <a:latin typeface="Aptos" panose="020B0004020202020204" pitchFamily="34" charset="0"/>
              </a:rPr>
              <a:t> – 5</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0" i="0" u="none" strike="noStrike" dirty="0">
                <a:solidFill>
                  <a:srgbClr val="212121"/>
                </a:solidFill>
                <a:effectLst/>
                <a:latin typeface="Aptos" panose="020B0004020202020204" pitchFamily="34" charset="0"/>
              </a:rPr>
              <a:t>20</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for </a:t>
            </a:r>
            <a:r>
              <a:rPr lang="en-GB" b="1" i="0" u="none" strike="noStrike" dirty="0">
                <a:solidFill>
                  <a:srgbClr val="7030A0"/>
                </a:solidFill>
                <a:effectLst/>
                <a:latin typeface="Aptos" panose="020B0004020202020204" pitchFamily="34" charset="0"/>
              </a:rPr>
              <a:t>Computer Science &amp; Information Systems</a:t>
            </a:r>
            <a:r>
              <a:rPr lang="en-GB" b="0" i="0" u="none" strike="noStrike" dirty="0">
                <a:solidFill>
                  <a:srgbClr val="7030A0"/>
                </a:solidFill>
                <a:effectLst/>
                <a:latin typeface="Aptos" panose="020B0004020202020204" pitchFamily="34" charset="0"/>
              </a:rPr>
              <a:t> </a:t>
            </a:r>
            <a:r>
              <a:rPr lang="en-GB" b="0" i="0" u="none" strike="noStrike" dirty="0">
                <a:solidFill>
                  <a:srgbClr val="212121"/>
                </a:solidFill>
                <a:effectLst/>
                <a:latin typeface="Aptos" panose="020B0004020202020204" pitchFamily="34" charset="0"/>
              </a:rPr>
              <a:t>(out of 111), 1</a:t>
            </a:r>
            <a:r>
              <a:rPr lang="en-GB" b="0" i="0" u="none" strike="noStrike" baseline="30000" dirty="0">
                <a:solidFill>
                  <a:srgbClr val="212121"/>
                </a:solidFill>
                <a:effectLst/>
                <a:latin typeface="Aptos" panose="020B0004020202020204" pitchFamily="34" charset="0"/>
              </a:rPr>
              <a:t>st</a:t>
            </a:r>
            <a:r>
              <a:rPr lang="en-GB" b="0" i="0" u="none" strike="noStrike" dirty="0">
                <a:solidFill>
                  <a:srgbClr val="212121"/>
                </a:solidFill>
                <a:effectLst/>
                <a:latin typeface="Aptos" panose="020B0004020202020204" pitchFamily="34" charset="0"/>
              </a:rPr>
              <a:t> in Wales</a:t>
            </a:r>
            <a:endParaRPr lang="en-GB" dirty="0">
              <a:solidFill>
                <a:srgbClr val="212121"/>
              </a:solidFill>
              <a:latin typeface="Calibri" panose="020F0502020204030204" pitchFamily="34" charset="0"/>
            </a:endParaRPr>
          </a:p>
          <a:p>
            <a:pPr lvl="1"/>
            <a:endParaRPr lang="en-GB" sz="2000" b="1" i="0" u="none" strike="noStrike" dirty="0">
              <a:solidFill>
                <a:srgbClr val="212121"/>
              </a:solidFill>
              <a:effectLst/>
              <a:latin typeface="Calibri" panose="020F0502020204030204" pitchFamily="34" charset="0"/>
            </a:endParaRPr>
          </a:p>
          <a:p>
            <a:pPr marL="457200" lvl="1" indent="-447675">
              <a:buNone/>
            </a:pPr>
            <a:r>
              <a:rPr lang="en-GB" sz="2800" b="1" i="0" u="none" strike="noStrike" dirty="0">
                <a:solidFill>
                  <a:srgbClr val="212121"/>
                </a:solidFill>
                <a:effectLst/>
                <a:latin typeface="Aptos" panose="020B0004020202020204" pitchFamily="34" charset="0"/>
              </a:rPr>
              <a:t>Daily Mail</a:t>
            </a:r>
            <a:endParaRPr lang="en-GB" sz="2800" b="1" dirty="0">
              <a:solidFill>
                <a:srgbClr val="212121"/>
              </a:solidFill>
              <a:latin typeface="Aptos" panose="020B0004020202020204" pitchFamily="34" charset="0"/>
            </a:endParaRPr>
          </a:p>
          <a:p>
            <a:pPr lvl="1"/>
            <a:r>
              <a:rPr lang="en-GB" b="0" i="0" u="none" strike="noStrike" dirty="0">
                <a:solidFill>
                  <a:srgbClr val="212121"/>
                </a:solidFill>
                <a:effectLst/>
                <a:latin typeface="Aptos" panose="020B0004020202020204" pitchFamily="34" charset="0"/>
              </a:rPr>
              <a:t>4</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in the UK for </a:t>
            </a:r>
            <a:r>
              <a:rPr lang="en-GB" b="1" i="0" u="none" strike="noStrike" dirty="0">
                <a:solidFill>
                  <a:srgbClr val="212121"/>
                </a:solidFill>
                <a:effectLst/>
                <a:latin typeface="Aptos" panose="020B0004020202020204" pitchFamily="34" charset="0"/>
              </a:rPr>
              <a:t>Teaching Excellence</a:t>
            </a:r>
            <a:r>
              <a:rPr lang="en-GB" b="0" i="0" u="none" strike="noStrike" dirty="0">
                <a:solidFill>
                  <a:srgbClr val="212121"/>
                </a:solidFill>
                <a:effectLst/>
                <a:latin typeface="Aptos" panose="020B0004020202020204" pitchFamily="34" charset="0"/>
              </a:rPr>
              <a:t>, 1</a:t>
            </a:r>
            <a:r>
              <a:rPr lang="en-GB" b="0" i="0" u="none" strike="noStrike" baseline="30000" dirty="0">
                <a:solidFill>
                  <a:srgbClr val="212121"/>
                </a:solidFill>
                <a:effectLst/>
                <a:latin typeface="Aptos" panose="020B0004020202020204" pitchFamily="34" charset="0"/>
              </a:rPr>
              <a:t>st</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0" i="0" u="none" strike="noStrike" dirty="0">
                <a:solidFill>
                  <a:srgbClr val="212121"/>
                </a:solidFill>
                <a:effectLst/>
                <a:latin typeface="Aptos" panose="020B0004020202020204" pitchFamily="34" charset="0"/>
              </a:rPr>
              <a:t>4</a:t>
            </a:r>
            <a:r>
              <a:rPr lang="en-GB" b="0" i="0" u="none" strike="noStrike" baseline="30000" dirty="0">
                <a:solidFill>
                  <a:srgbClr val="212121"/>
                </a:solidFill>
                <a:effectLst/>
                <a:latin typeface="Aptos" panose="020B0004020202020204" pitchFamily="34" charset="0"/>
              </a:rPr>
              <a:t>th</a:t>
            </a:r>
            <a:r>
              <a:rPr lang="en-GB" b="0" i="0" u="none" strike="noStrike" dirty="0">
                <a:solidFill>
                  <a:srgbClr val="212121"/>
                </a:solidFill>
                <a:effectLst/>
                <a:latin typeface="Aptos" panose="020B0004020202020204" pitchFamily="34" charset="0"/>
              </a:rPr>
              <a:t> = in the UK for </a:t>
            </a:r>
            <a:r>
              <a:rPr lang="en-GB" b="1" i="0" u="none" strike="noStrike" dirty="0">
                <a:solidFill>
                  <a:srgbClr val="212121"/>
                </a:solidFill>
                <a:effectLst/>
                <a:latin typeface="Aptos" panose="020B0004020202020204" pitchFamily="34" charset="0"/>
              </a:rPr>
              <a:t>Student Support</a:t>
            </a:r>
            <a:r>
              <a:rPr lang="en-GB" b="0" i="0" u="none" strike="noStrike" dirty="0">
                <a:solidFill>
                  <a:srgbClr val="212121"/>
                </a:solidFill>
                <a:effectLst/>
                <a:latin typeface="Aptos" panose="020B0004020202020204" pitchFamily="34" charset="0"/>
              </a:rPr>
              <a:t>,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r>
              <a:rPr lang="en-GB" b="0" i="0" u="none" strike="noStrike" dirty="0">
                <a:solidFill>
                  <a:srgbClr val="212121"/>
                </a:solidFill>
                <a:effectLst/>
                <a:latin typeface="Aptos" panose="020B0004020202020204" pitchFamily="34" charset="0"/>
              </a:rPr>
              <a:t>11th = in the UK for </a:t>
            </a:r>
            <a:r>
              <a:rPr lang="en-GB" b="1" i="0" u="none" strike="noStrike" dirty="0">
                <a:solidFill>
                  <a:srgbClr val="212121"/>
                </a:solidFill>
                <a:effectLst/>
                <a:latin typeface="Aptos" panose="020B0004020202020204" pitchFamily="34" charset="0"/>
              </a:rPr>
              <a:t>Student Experience</a:t>
            </a:r>
            <a:r>
              <a:rPr lang="en-GB" b="0" i="0" u="none" strike="noStrike" dirty="0">
                <a:solidFill>
                  <a:srgbClr val="212121"/>
                </a:solidFill>
                <a:effectLst/>
                <a:latin typeface="Aptos" panose="020B0004020202020204" pitchFamily="34" charset="0"/>
              </a:rPr>
              <a:t>, 2</a:t>
            </a:r>
            <a:r>
              <a:rPr lang="en-GB" b="0" i="0" u="none" strike="noStrike" baseline="30000" dirty="0">
                <a:solidFill>
                  <a:srgbClr val="212121"/>
                </a:solidFill>
                <a:effectLst/>
                <a:latin typeface="Aptos" panose="020B0004020202020204" pitchFamily="34" charset="0"/>
              </a:rPr>
              <a:t>nd</a:t>
            </a:r>
            <a:r>
              <a:rPr lang="en-GB" b="0" i="0" u="none" strike="noStrike" dirty="0">
                <a:solidFill>
                  <a:srgbClr val="212121"/>
                </a:solidFill>
                <a:effectLst/>
                <a:latin typeface="Aptos" panose="020B0004020202020204" pitchFamily="34" charset="0"/>
              </a:rPr>
              <a:t> in Wales</a:t>
            </a:r>
            <a:endParaRPr lang="en-GB" b="0" i="0" u="none" strike="noStrike" dirty="0">
              <a:solidFill>
                <a:srgbClr val="212121"/>
              </a:solidFill>
              <a:effectLst/>
              <a:latin typeface="Calibri" panose="020F0502020204030204" pitchFamily="34" charset="0"/>
            </a:endParaRPr>
          </a:p>
          <a:p>
            <a:pPr lvl="1"/>
            <a:endParaRPr lang="en-US" sz="2800" dirty="0"/>
          </a:p>
        </p:txBody>
      </p:sp>
    </p:spTree>
    <p:extLst>
      <p:ext uri="{BB962C8B-B14F-4D97-AF65-F5344CB8AC3E}">
        <p14:creationId xmlns:p14="http://schemas.microsoft.com/office/powerpoint/2010/main" val="1567766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401917" y="151785"/>
            <a:ext cx="9029759" cy="1066184"/>
          </a:xfrm>
        </p:spPr>
        <p:txBody>
          <a:bodyPr>
            <a:noAutofit/>
          </a:bodyPr>
          <a:lstStyle/>
          <a:p>
            <a:r>
              <a:rPr lang="en-GB" sz="3600" b="1" dirty="0">
                <a:solidFill>
                  <a:schemeClr val="accent1">
                    <a:lumMod val="75000"/>
                  </a:schemeClr>
                </a:solidFill>
              </a:rPr>
              <a:t>Applied Computing Management Team</a:t>
            </a:r>
          </a:p>
        </p:txBody>
      </p:sp>
      <p:pic>
        <p:nvPicPr>
          <p:cNvPr id="1026" name="Picture 2" descr="kapilan radhakrishnan">
            <a:extLst>
              <a:ext uri="{FF2B5EF4-FFF2-40B4-BE49-F238E27FC236}">
                <a16:creationId xmlns:a16="http://schemas.microsoft.com/office/drawing/2014/main" id="{E0F63ECF-0FAD-49EC-ABA2-4725FC896F9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7301" y="1315021"/>
            <a:ext cx="1983610" cy="2562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Content Placeholder 2">
            <a:extLst>
              <a:ext uri="{FF2B5EF4-FFF2-40B4-BE49-F238E27FC236}">
                <a16:creationId xmlns:a16="http://schemas.microsoft.com/office/drawing/2014/main" id="{F329E87E-E14D-4A9E-9970-2AEE75F9D1C4}"/>
              </a:ext>
            </a:extLst>
          </p:cNvPr>
          <p:cNvSpPr>
            <a:spLocks noGrp="1"/>
          </p:cNvSpPr>
          <p:nvPr>
            <p:ph idx="1"/>
          </p:nvPr>
        </p:nvSpPr>
        <p:spPr>
          <a:xfrm>
            <a:off x="1932192" y="4203780"/>
            <a:ext cx="4067916" cy="1251623"/>
          </a:xfrm>
        </p:spPr>
        <p:txBody>
          <a:bodyPr>
            <a:normAutofit/>
          </a:bodyPr>
          <a:lstStyle/>
          <a:p>
            <a:pPr marL="0" indent="0">
              <a:buNone/>
            </a:pPr>
            <a:r>
              <a:rPr lang="en-GB" sz="2400" b="1" dirty="0"/>
              <a:t>Dr Kapilan Radhakrishnan Academic Director</a:t>
            </a:r>
          </a:p>
        </p:txBody>
      </p:sp>
      <p:pic>
        <p:nvPicPr>
          <p:cNvPr id="1031" name="Picture 7" descr="gt">
            <a:extLst>
              <a:ext uri="{FF2B5EF4-FFF2-40B4-BE49-F238E27FC236}">
                <a16:creationId xmlns:a16="http://schemas.microsoft.com/office/drawing/2014/main" id="{1792AF0C-2C13-48FD-9CA2-D6A0C415659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02257" y="1318752"/>
            <a:ext cx="2121760" cy="25420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2">
            <a:extLst>
              <a:ext uri="{FF2B5EF4-FFF2-40B4-BE49-F238E27FC236}">
                <a16:creationId xmlns:a16="http://schemas.microsoft.com/office/drawing/2014/main" id="{6813A29D-AE0D-1B1F-1F97-D5916FF72A4B}"/>
              </a:ext>
            </a:extLst>
          </p:cNvPr>
          <p:cNvSpPr txBox="1">
            <a:spLocks/>
          </p:cNvSpPr>
          <p:nvPr/>
        </p:nvSpPr>
        <p:spPr>
          <a:xfrm>
            <a:off x="7686171" y="3955550"/>
            <a:ext cx="3799233" cy="1583698"/>
          </a:xfrm>
          <a:prstGeom prst="rect">
            <a:avLst/>
          </a:prstGeom>
        </p:spPr>
        <p:txBody>
          <a:bodyPr vert="horz" wrap="none" lIns="0" tIns="0" rIns="0" bIns="0" rtlCol="0" anchor="t" anchorCtr="0">
            <a:normAutofit fontScale="92500" lnSpcReduction="10000"/>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800" b="1" dirty="0">
                <a:solidFill>
                  <a:schemeClr val="tx1"/>
                </a:solidFill>
              </a:rPr>
              <a:t>Ms Gaynor Thomas</a:t>
            </a:r>
          </a:p>
          <a:p>
            <a:r>
              <a:rPr lang="en-GB" sz="1800" b="1" dirty="0">
                <a:solidFill>
                  <a:schemeClr val="tx1"/>
                </a:solidFill>
              </a:rPr>
              <a:t>Assistant Academic Director &amp; </a:t>
            </a:r>
          </a:p>
          <a:p>
            <a:r>
              <a:rPr lang="en-GB" sz="1800" b="1" dirty="0">
                <a:solidFill>
                  <a:schemeClr val="tx1"/>
                </a:solidFill>
              </a:rPr>
              <a:t>Digital Degree Apprenticeships </a:t>
            </a:r>
          </a:p>
          <a:p>
            <a:r>
              <a:rPr lang="en-GB" sz="1800" b="1" dirty="0">
                <a:solidFill>
                  <a:schemeClr val="tx1"/>
                </a:solidFill>
              </a:rPr>
              <a:t>Programme Manager</a:t>
            </a:r>
          </a:p>
          <a:p>
            <a:r>
              <a:rPr lang="en-GB" sz="1800" b="1" dirty="0">
                <a:solidFill>
                  <a:schemeClr val="tx1"/>
                </a:solidFill>
              </a:rPr>
              <a:t>Moodle Champion</a:t>
            </a:r>
          </a:p>
        </p:txBody>
      </p:sp>
    </p:spTree>
    <p:extLst>
      <p:ext uri="{BB962C8B-B14F-4D97-AF65-F5344CB8AC3E}">
        <p14:creationId xmlns:p14="http://schemas.microsoft.com/office/powerpoint/2010/main" val="64776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401917" y="151785"/>
            <a:ext cx="9029759" cy="1066184"/>
          </a:xfrm>
        </p:spPr>
        <p:txBody>
          <a:bodyPr>
            <a:noAutofit/>
          </a:bodyPr>
          <a:lstStyle/>
          <a:p>
            <a:r>
              <a:rPr lang="en-GB" sz="3600" b="1" dirty="0">
                <a:solidFill>
                  <a:schemeClr val="accent1">
                    <a:lumMod val="75000"/>
                  </a:schemeClr>
                </a:solidFill>
              </a:rPr>
              <a:t>Year 3 Tutors</a:t>
            </a:r>
          </a:p>
        </p:txBody>
      </p:sp>
      <p:pic>
        <p:nvPicPr>
          <p:cNvPr id="6" name="Picture 4" descr="Nitheesh Murugan Kaliyamurthy">
            <a:extLst>
              <a:ext uri="{FF2B5EF4-FFF2-40B4-BE49-F238E27FC236}">
                <a16:creationId xmlns:a16="http://schemas.microsoft.com/office/drawing/2014/main" id="{2642F144-9441-CBFE-EFA8-6D4E9E6AF4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6142" y="1337722"/>
            <a:ext cx="2024747" cy="2523245"/>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2">
            <a:extLst>
              <a:ext uri="{FF2B5EF4-FFF2-40B4-BE49-F238E27FC236}">
                <a16:creationId xmlns:a16="http://schemas.microsoft.com/office/drawing/2014/main" id="{90625AE8-9D0A-5518-FFE8-0AE85DF25C26}"/>
              </a:ext>
            </a:extLst>
          </p:cNvPr>
          <p:cNvSpPr txBox="1">
            <a:spLocks/>
          </p:cNvSpPr>
          <p:nvPr/>
        </p:nvSpPr>
        <p:spPr>
          <a:xfrm>
            <a:off x="4672701" y="3980720"/>
            <a:ext cx="2588709" cy="106618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Nitheesh Kaliyamurthy</a:t>
            </a:r>
          </a:p>
          <a:p>
            <a:pPr marL="0" indent="0" algn="ctr">
              <a:buNone/>
            </a:pPr>
            <a:r>
              <a:rPr lang="en-GB" sz="2000" dirty="0">
                <a:solidFill>
                  <a:schemeClr val="tx1"/>
                </a:solidFill>
              </a:rPr>
              <a:t>BSc Portfolio </a:t>
            </a:r>
          </a:p>
        </p:txBody>
      </p:sp>
      <p:pic>
        <p:nvPicPr>
          <p:cNvPr id="9" name="Picture 8" descr="A person with a beard and mustache&#10;&#10;Description automatically generated">
            <a:extLst>
              <a:ext uri="{FF2B5EF4-FFF2-40B4-BE49-F238E27FC236}">
                <a16:creationId xmlns:a16="http://schemas.microsoft.com/office/drawing/2014/main" id="{B6E55BD9-B494-4ED0-4037-624145B1E80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29965" y="1353512"/>
            <a:ext cx="2024747" cy="2486330"/>
          </a:xfrm>
          <a:prstGeom prst="rect">
            <a:avLst/>
          </a:prstGeom>
        </p:spPr>
      </p:pic>
      <p:sp>
        <p:nvSpPr>
          <p:cNvPr id="10" name="Content Placeholder 2">
            <a:extLst>
              <a:ext uri="{FF2B5EF4-FFF2-40B4-BE49-F238E27FC236}">
                <a16:creationId xmlns:a16="http://schemas.microsoft.com/office/drawing/2014/main" id="{3653F9A9-D98E-3725-88E7-25803905233A}"/>
              </a:ext>
            </a:extLst>
          </p:cNvPr>
          <p:cNvSpPr txBox="1">
            <a:spLocks/>
          </p:cNvSpPr>
          <p:nvPr/>
        </p:nvSpPr>
        <p:spPr>
          <a:xfrm>
            <a:off x="8050407" y="3998562"/>
            <a:ext cx="3083757" cy="989608"/>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Stalin Jacob </a:t>
            </a:r>
            <a:r>
              <a:rPr lang="en-GB" sz="2000" dirty="0" err="1">
                <a:solidFill>
                  <a:schemeClr val="tx1"/>
                </a:solidFill>
              </a:rPr>
              <a:t>Dhas</a:t>
            </a:r>
            <a:endParaRPr lang="en-GB" sz="2000" dirty="0">
              <a:solidFill>
                <a:schemeClr val="tx1"/>
              </a:solidFill>
            </a:endParaRPr>
          </a:p>
          <a:p>
            <a:pPr marL="0" indent="0" algn="ctr">
              <a:buNone/>
            </a:pPr>
            <a:r>
              <a:rPr lang="en-GB" sz="2000" dirty="0">
                <a:solidFill>
                  <a:schemeClr val="tx1"/>
                </a:solidFill>
              </a:rPr>
              <a:t>BEng EEE</a:t>
            </a:r>
          </a:p>
        </p:txBody>
      </p:sp>
      <p:pic>
        <p:nvPicPr>
          <p:cNvPr id="11" name="Picture 10">
            <a:extLst>
              <a:ext uri="{FF2B5EF4-FFF2-40B4-BE49-F238E27FC236}">
                <a16:creationId xmlns:a16="http://schemas.microsoft.com/office/drawing/2014/main" id="{FA1F6E10-E906-6A5A-D5E0-959C639A5A68}"/>
              </a:ext>
            </a:extLst>
          </p:cNvPr>
          <p:cNvPicPr/>
          <p:nvPr/>
        </p:nvPicPr>
        <p:blipFill>
          <a:blip r:embed="rId4">
            <a:extLst>
              <a:ext uri="{28A0092B-C50C-407E-A947-70E740481C1C}">
                <a14:useLocalDpi xmlns:a14="http://schemas.microsoft.com/office/drawing/2010/main" val="0"/>
              </a:ext>
            </a:extLst>
          </a:blip>
          <a:stretch>
            <a:fillRect/>
          </a:stretch>
        </p:blipFill>
        <p:spPr>
          <a:xfrm>
            <a:off x="951280" y="1260982"/>
            <a:ext cx="2188066" cy="2620419"/>
          </a:xfrm>
          <a:prstGeom prst="rect">
            <a:avLst/>
          </a:prstGeom>
        </p:spPr>
      </p:pic>
      <p:sp>
        <p:nvSpPr>
          <p:cNvPr id="12" name="Content Placeholder 2">
            <a:extLst>
              <a:ext uri="{FF2B5EF4-FFF2-40B4-BE49-F238E27FC236}">
                <a16:creationId xmlns:a16="http://schemas.microsoft.com/office/drawing/2014/main" id="{30133518-C3B4-B796-61C0-4D8F7BAF2437}"/>
              </a:ext>
            </a:extLst>
          </p:cNvPr>
          <p:cNvSpPr txBox="1">
            <a:spLocks/>
          </p:cNvSpPr>
          <p:nvPr/>
        </p:nvSpPr>
        <p:spPr>
          <a:xfrm>
            <a:off x="849855" y="4110469"/>
            <a:ext cx="2377440" cy="762745"/>
          </a:xfrm>
          <a:prstGeom prst="rect">
            <a:avLst/>
          </a:prstGeom>
        </p:spPr>
        <p:txBody>
          <a:bodyPr vert="horz" lIns="68580" tIns="34290" rIns="68580" bIns="34290" rtlCol="0">
            <a:normAutofit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r>
              <a:rPr lang="en-GB" sz="2000" dirty="0">
                <a:solidFill>
                  <a:schemeClr val="tx1"/>
                </a:solidFill>
              </a:rPr>
              <a:t>Rich Morgan </a:t>
            </a:r>
          </a:p>
          <a:p>
            <a:pPr marL="0" indent="0" algn="ctr">
              <a:buNone/>
            </a:pPr>
            <a:r>
              <a:rPr lang="en-GB" sz="2000" dirty="0">
                <a:solidFill>
                  <a:schemeClr val="tx1"/>
                </a:solidFill>
              </a:rPr>
              <a:t>BA Portfolio</a:t>
            </a:r>
          </a:p>
        </p:txBody>
      </p:sp>
    </p:spTree>
    <p:extLst>
      <p:ext uri="{BB962C8B-B14F-4D97-AF65-F5344CB8AC3E}">
        <p14:creationId xmlns:p14="http://schemas.microsoft.com/office/powerpoint/2010/main" val="3928070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517587" y="318710"/>
            <a:ext cx="7479659" cy="606549"/>
          </a:xfrm>
        </p:spPr>
        <p:txBody>
          <a:bodyPr>
            <a:noAutofit/>
          </a:bodyPr>
          <a:lstStyle/>
          <a:p>
            <a:r>
              <a:rPr lang="en-GB" sz="3600" b="1" dirty="0">
                <a:solidFill>
                  <a:schemeClr val="accent1">
                    <a:lumMod val="75000"/>
                  </a:schemeClr>
                </a:solidFill>
              </a:rPr>
              <a:t>BA Programme Team</a:t>
            </a:r>
          </a:p>
        </p:txBody>
      </p:sp>
      <p:pic>
        <p:nvPicPr>
          <p:cNvPr id="5" name="Picture 4">
            <a:extLst>
              <a:ext uri="{FF2B5EF4-FFF2-40B4-BE49-F238E27FC236}">
                <a16:creationId xmlns:a16="http://schemas.microsoft.com/office/drawing/2014/main" id="{231D8674-82C0-DFEA-9803-350A71418483}"/>
              </a:ext>
            </a:extLst>
          </p:cNvPr>
          <p:cNvPicPr/>
          <p:nvPr/>
        </p:nvPicPr>
        <p:blipFill>
          <a:blip r:embed="rId2"/>
          <a:stretch>
            <a:fillRect/>
          </a:stretch>
        </p:blipFill>
        <p:spPr>
          <a:xfrm>
            <a:off x="5005318" y="1247887"/>
            <a:ext cx="2148517" cy="2503973"/>
          </a:xfrm>
          <a:prstGeom prst="rect">
            <a:avLst/>
          </a:prstGeom>
        </p:spPr>
      </p:pic>
      <p:sp>
        <p:nvSpPr>
          <p:cNvPr id="20" name="Content Placeholder 2">
            <a:extLst>
              <a:ext uri="{FF2B5EF4-FFF2-40B4-BE49-F238E27FC236}">
                <a16:creationId xmlns:a16="http://schemas.microsoft.com/office/drawing/2014/main" id="{B84A46A6-30E7-A67C-3FBF-A72CAA16CC6B}"/>
              </a:ext>
            </a:extLst>
          </p:cNvPr>
          <p:cNvSpPr txBox="1">
            <a:spLocks/>
          </p:cNvSpPr>
          <p:nvPr/>
        </p:nvSpPr>
        <p:spPr>
          <a:xfrm>
            <a:off x="5218686" y="3950866"/>
            <a:ext cx="1754628" cy="73033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Nabeel Masih </a:t>
            </a:r>
          </a:p>
        </p:txBody>
      </p:sp>
      <p:sp>
        <p:nvSpPr>
          <p:cNvPr id="21" name="Content Placeholder 2">
            <a:extLst>
              <a:ext uri="{FF2B5EF4-FFF2-40B4-BE49-F238E27FC236}">
                <a16:creationId xmlns:a16="http://schemas.microsoft.com/office/drawing/2014/main" id="{55FCAF31-5E20-4304-9B34-E151D7EC4CAC}"/>
              </a:ext>
            </a:extLst>
          </p:cNvPr>
          <p:cNvSpPr txBox="1">
            <a:spLocks/>
          </p:cNvSpPr>
          <p:nvPr/>
        </p:nvSpPr>
        <p:spPr>
          <a:xfrm>
            <a:off x="1914300" y="3950866"/>
            <a:ext cx="1636611" cy="606549"/>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Adam Head</a:t>
            </a:r>
          </a:p>
        </p:txBody>
      </p:sp>
      <p:pic>
        <p:nvPicPr>
          <p:cNvPr id="31" name="Picture 30">
            <a:extLst>
              <a:ext uri="{FF2B5EF4-FFF2-40B4-BE49-F238E27FC236}">
                <a16:creationId xmlns:a16="http://schemas.microsoft.com/office/drawing/2014/main" id="{00865C3B-CCCE-34FB-A643-C5818BA80A4E}"/>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31029" y="1201611"/>
            <a:ext cx="2288516" cy="2550249"/>
          </a:xfrm>
          <a:prstGeom prst="rect">
            <a:avLst/>
          </a:prstGeom>
          <a:noFill/>
          <a:ln>
            <a:noFill/>
          </a:ln>
        </p:spPr>
      </p:pic>
      <p:pic>
        <p:nvPicPr>
          <p:cNvPr id="32" name="Picture 31">
            <a:extLst>
              <a:ext uri="{FF2B5EF4-FFF2-40B4-BE49-F238E27FC236}">
                <a16:creationId xmlns:a16="http://schemas.microsoft.com/office/drawing/2014/main" id="{BDE4E19B-2A4C-E2C8-6CC7-F7805E73BED5}"/>
              </a:ext>
            </a:extLst>
          </p:cNvPr>
          <p:cNvPicPr/>
          <p:nvPr/>
        </p:nvPicPr>
        <p:blipFill>
          <a:blip r:embed="rId4">
            <a:extLst>
              <a:ext uri="{28A0092B-C50C-407E-A947-70E740481C1C}">
                <a14:useLocalDpi xmlns:a14="http://schemas.microsoft.com/office/drawing/2010/main" val="0"/>
              </a:ext>
            </a:extLst>
          </a:blip>
          <a:stretch>
            <a:fillRect/>
          </a:stretch>
        </p:blipFill>
        <p:spPr>
          <a:xfrm>
            <a:off x="8439608" y="1247887"/>
            <a:ext cx="2027583" cy="2503973"/>
          </a:xfrm>
          <a:prstGeom prst="rect">
            <a:avLst/>
          </a:prstGeom>
        </p:spPr>
      </p:pic>
      <p:sp>
        <p:nvSpPr>
          <p:cNvPr id="33" name="Content Placeholder 2">
            <a:extLst>
              <a:ext uri="{FF2B5EF4-FFF2-40B4-BE49-F238E27FC236}">
                <a16:creationId xmlns:a16="http://schemas.microsoft.com/office/drawing/2014/main" id="{589CDDE2-023E-B0E5-ED94-7D41D5600B51}"/>
              </a:ext>
            </a:extLst>
          </p:cNvPr>
          <p:cNvSpPr txBox="1">
            <a:spLocks/>
          </p:cNvSpPr>
          <p:nvPr/>
        </p:nvSpPr>
        <p:spPr>
          <a:xfrm>
            <a:off x="8869914" y="3907947"/>
            <a:ext cx="2188066" cy="816169"/>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Phil Organ </a:t>
            </a:r>
          </a:p>
        </p:txBody>
      </p:sp>
    </p:spTree>
    <p:extLst>
      <p:ext uri="{BB962C8B-B14F-4D97-AF65-F5344CB8AC3E}">
        <p14:creationId xmlns:p14="http://schemas.microsoft.com/office/powerpoint/2010/main" val="223847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517587" y="318710"/>
            <a:ext cx="7479659" cy="606549"/>
          </a:xfrm>
        </p:spPr>
        <p:txBody>
          <a:bodyPr>
            <a:noAutofit/>
          </a:bodyPr>
          <a:lstStyle/>
          <a:p>
            <a:r>
              <a:rPr lang="en-GB" sz="3600" b="1" dirty="0">
                <a:solidFill>
                  <a:schemeClr val="accent1">
                    <a:lumMod val="75000"/>
                  </a:schemeClr>
                </a:solidFill>
              </a:rPr>
              <a:t>BSc Programme Team</a:t>
            </a:r>
          </a:p>
        </p:txBody>
      </p:sp>
      <p:pic>
        <p:nvPicPr>
          <p:cNvPr id="1032" name="Picture 8" descr="glj">
            <a:extLst>
              <a:ext uri="{FF2B5EF4-FFF2-40B4-BE49-F238E27FC236}">
                <a16:creationId xmlns:a16="http://schemas.microsoft.com/office/drawing/2014/main" id="{5F5FF55E-2A75-463E-9912-E42FAF6BB884}"/>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1599" y="1282266"/>
            <a:ext cx="1538777" cy="1676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Content Placeholder 2">
            <a:extLst>
              <a:ext uri="{FF2B5EF4-FFF2-40B4-BE49-F238E27FC236}">
                <a16:creationId xmlns:a16="http://schemas.microsoft.com/office/drawing/2014/main" id="{D5961EF9-5A93-4F54-A579-B735176A5441}"/>
              </a:ext>
            </a:extLst>
          </p:cNvPr>
          <p:cNvSpPr txBox="1">
            <a:spLocks/>
          </p:cNvSpPr>
          <p:nvPr/>
        </p:nvSpPr>
        <p:spPr>
          <a:xfrm>
            <a:off x="801599" y="3094874"/>
            <a:ext cx="1754628" cy="30342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350" dirty="0">
                <a:solidFill>
                  <a:schemeClr val="tx1"/>
                </a:solidFill>
              </a:rPr>
              <a:t>Gareth Jones</a:t>
            </a:r>
          </a:p>
        </p:txBody>
      </p:sp>
      <p:pic>
        <p:nvPicPr>
          <p:cNvPr id="10" name="Picture 9" descr="A person wearing glasses&#10;&#10;Description automatically generated with low confidence">
            <a:extLst>
              <a:ext uri="{FF2B5EF4-FFF2-40B4-BE49-F238E27FC236}">
                <a16:creationId xmlns:a16="http://schemas.microsoft.com/office/drawing/2014/main" id="{D12D9A9E-3EDD-EF48-145E-C54718F0967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653675" y="1282266"/>
            <a:ext cx="1499487" cy="1662664"/>
          </a:xfrm>
          <a:prstGeom prst="rect">
            <a:avLst/>
          </a:prstGeom>
          <a:noFill/>
          <a:ln>
            <a:noFill/>
          </a:ln>
        </p:spPr>
      </p:pic>
      <p:sp>
        <p:nvSpPr>
          <p:cNvPr id="11" name="Content Placeholder 2">
            <a:extLst>
              <a:ext uri="{FF2B5EF4-FFF2-40B4-BE49-F238E27FC236}">
                <a16:creationId xmlns:a16="http://schemas.microsoft.com/office/drawing/2014/main" id="{1C03E37E-3BCB-D026-43C4-40F849C9B806}"/>
              </a:ext>
            </a:extLst>
          </p:cNvPr>
          <p:cNvSpPr txBox="1">
            <a:spLocks/>
          </p:cNvSpPr>
          <p:nvPr/>
        </p:nvSpPr>
        <p:spPr>
          <a:xfrm>
            <a:off x="2800653" y="3060729"/>
            <a:ext cx="1591089" cy="527295"/>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James Williams</a:t>
            </a:r>
          </a:p>
        </p:txBody>
      </p:sp>
      <p:sp>
        <p:nvSpPr>
          <p:cNvPr id="12" name="Content Placeholder 2">
            <a:extLst>
              <a:ext uri="{FF2B5EF4-FFF2-40B4-BE49-F238E27FC236}">
                <a16:creationId xmlns:a16="http://schemas.microsoft.com/office/drawing/2014/main" id="{7218EAEB-D678-0945-4F5A-79982CCB8BFF}"/>
              </a:ext>
            </a:extLst>
          </p:cNvPr>
          <p:cNvSpPr txBox="1">
            <a:spLocks/>
          </p:cNvSpPr>
          <p:nvPr/>
        </p:nvSpPr>
        <p:spPr>
          <a:xfrm>
            <a:off x="4577750" y="3117341"/>
            <a:ext cx="1977630" cy="35033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350" dirty="0" err="1">
                <a:solidFill>
                  <a:schemeClr val="tx1"/>
                </a:solidFill>
              </a:rPr>
              <a:t>Divya</a:t>
            </a:r>
            <a:r>
              <a:rPr lang="en-GB" sz="1350" dirty="0">
                <a:solidFill>
                  <a:schemeClr val="tx1"/>
                </a:solidFill>
              </a:rPr>
              <a:t> Chidambaram </a:t>
            </a:r>
          </a:p>
        </p:txBody>
      </p:sp>
      <p:pic>
        <p:nvPicPr>
          <p:cNvPr id="13" name="Picture 2" descr="Divya looks towards the camera. She wears a bindi and a pale blue scarf over a dark blue top. a">
            <a:extLst>
              <a:ext uri="{FF2B5EF4-FFF2-40B4-BE49-F238E27FC236}">
                <a16:creationId xmlns:a16="http://schemas.microsoft.com/office/drawing/2014/main" id="{70DC0B7C-AD63-8A9C-1C04-05D100E00C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7750" y="1289340"/>
            <a:ext cx="1401974" cy="166266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12" descr="md">
            <a:extLst>
              <a:ext uri="{FF2B5EF4-FFF2-40B4-BE49-F238E27FC236}">
                <a16:creationId xmlns:a16="http://schemas.microsoft.com/office/drawing/2014/main" id="{3F05D7A2-BE48-F705-7AD8-633DB6CA337F}"/>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473949" y="1282266"/>
            <a:ext cx="1484291" cy="177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2">
            <a:extLst>
              <a:ext uri="{FF2B5EF4-FFF2-40B4-BE49-F238E27FC236}">
                <a16:creationId xmlns:a16="http://schemas.microsoft.com/office/drawing/2014/main" id="{06EC348A-4F64-2AC2-0086-0E2E9D536203}"/>
              </a:ext>
            </a:extLst>
          </p:cNvPr>
          <p:cNvSpPr txBox="1">
            <a:spLocks/>
          </p:cNvSpPr>
          <p:nvPr/>
        </p:nvSpPr>
        <p:spPr>
          <a:xfrm>
            <a:off x="8705888" y="3076078"/>
            <a:ext cx="1326698" cy="432858"/>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Mike Dacey </a:t>
            </a:r>
          </a:p>
        </p:txBody>
      </p:sp>
      <p:sp>
        <p:nvSpPr>
          <p:cNvPr id="15" name="Content Placeholder 2">
            <a:extLst>
              <a:ext uri="{FF2B5EF4-FFF2-40B4-BE49-F238E27FC236}">
                <a16:creationId xmlns:a16="http://schemas.microsoft.com/office/drawing/2014/main" id="{84EFCCDF-C168-DDFD-9E35-9896FD8AB174}"/>
              </a:ext>
            </a:extLst>
          </p:cNvPr>
          <p:cNvSpPr txBox="1">
            <a:spLocks/>
          </p:cNvSpPr>
          <p:nvPr/>
        </p:nvSpPr>
        <p:spPr>
          <a:xfrm>
            <a:off x="6885936" y="5322495"/>
            <a:ext cx="1176031" cy="35883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Mark Huntly</a:t>
            </a:r>
          </a:p>
        </p:txBody>
      </p:sp>
      <p:sp>
        <p:nvSpPr>
          <p:cNvPr id="16" name="Content Placeholder 2">
            <a:extLst>
              <a:ext uri="{FF2B5EF4-FFF2-40B4-BE49-F238E27FC236}">
                <a16:creationId xmlns:a16="http://schemas.microsoft.com/office/drawing/2014/main" id="{F96D36A1-5A97-F54B-1ECF-95BF8413D182}"/>
              </a:ext>
            </a:extLst>
          </p:cNvPr>
          <p:cNvSpPr txBox="1">
            <a:spLocks/>
          </p:cNvSpPr>
          <p:nvPr/>
        </p:nvSpPr>
        <p:spPr>
          <a:xfrm>
            <a:off x="8801210" y="5279440"/>
            <a:ext cx="1471271" cy="358830"/>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Nathan Morgan</a:t>
            </a:r>
          </a:p>
        </p:txBody>
      </p:sp>
      <p:pic>
        <p:nvPicPr>
          <p:cNvPr id="18" name="Picture 17" descr="A person in a white shirt&#10;&#10;Description automatically generated">
            <a:extLst>
              <a:ext uri="{FF2B5EF4-FFF2-40B4-BE49-F238E27FC236}">
                <a16:creationId xmlns:a16="http://schemas.microsoft.com/office/drawing/2014/main" id="{90AA9BCA-763E-28FC-1744-95C2542E9C40}"/>
              </a:ext>
            </a:extLst>
          </p:cNvPr>
          <p:cNvPicPr>
            <a:picLocks noChangeAspect="1"/>
          </p:cNvPicPr>
          <p:nvPr/>
        </p:nvPicPr>
        <p:blipFill>
          <a:blip r:embed="rId6"/>
          <a:stretch>
            <a:fillRect/>
          </a:stretch>
        </p:blipFill>
        <p:spPr>
          <a:xfrm>
            <a:off x="6731807" y="3480559"/>
            <a:ext cx="1484291" cy="1707292"/>
          </a:xfrm>
          <a:prstGeom prst="rect">
            <a:avLst/>
          </a:prstGeom>
        </p:spPr>
      </p:pic>
      <p:pic>
        <p:nvPicPr>
          <p:cNvPr id="23" name="Picture 22" descr="A person with a beard&#10;&#10;Description automatically generated">
            <a:extLst>
              <a:ext uri="{FF2B5EF4-FFF2-40B4-BE49-F238E27FC236}">
                <a16:creationId xmlns:a16="http://schemas.microsoft.com/office/drawing/2014/main" id="{8799DA29-6C98-272A-531A-2603E722A585}"/>
              </a:ext>
            </a:extLst>
          </p:cNvPr>
          <p:cNvPicPr>
            <a:picLocks noChangeAspect="1"/>
          </p:cNvPicPr>
          <p:nvPr/>
        </p:nvPicPr>
        <p:blipFill>
          <a:blip r:embed="rId7"/>
          <a:stretch>
            <a:fillRect/>
          </a:stretch>
        </p:blipFill>
        <p:spPr>
          <a:xfrm>
            <a:off x="8705888" y="3489247"/>
            <a:ext cx="1283199" cy="1655740"/>
          </a:xfrm>
          <a:prstGeom prst="rect">
            <a:avLst/>
          </a:prstGeom>
        </p:spPr>
      </p:pic>
      <p:pic>
        <p:nvPicPr>
          <p:cNvPr id="3" name="Picture 2" descr="A person with a beard and glasses&#10;&#10;Description automatically generated with medium confidence">
            <a:extLst>
              <a:ext uri="{FF2B5EF4-FFF2-40B4-BE49-F238E27FC236}">
                <a16:creationId xmlns:a16="http://schemas.microsoft.com/office/drawing/2014/main" id="{291C9ECE-E952-C13A-D722-A29AEF7F217C}"/>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793675" y="3496655"/>
            <a:ext cx="1591089" cy="1762552"/>
          </a:xfrm>
          <a:prstGeom prst="rect">
            <a:avLst/>
          </a:prstGeom>
          <a:noFill/>
          <a:ln>
            <a:noFill/>
          </a:ln>
        </p:spPr>
      </p:pic>
      <p:sp>
        <p:nvSpPr>
          <p:cNvPr id="17" name="Content Placeholder 2">
            <a:extLst>
              <a:ext uri="{FF2B5EF4-FFF2-40B4-BE49-F238E27FC236}">
                <a16:creationId xmlns:a16="http://schemas.microsoft.com/office/drawing/2014/main" id="{F5641C7C-5461-4D17-6FD7-27B6322C7729}"/>
              </a:ext>
            </a:extLst>
          </p:cNvPr>
          <p:cNvSpPr txBox="1">
            <a:spLocks/>
          </p:cNvSpPr>
          <p:nvPr/>
        </p:nvSpPr>
        <p:spPr>
          <a:xfrm>
            <a:off x="758607" y="5302263"/>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Tim Bashford</a:t>
            </a:r>
          </a:p>
        </p:txBody>
      </p:sp>
      <p:pic>
        <p:nvPicPr>
          <p:cNvPr id="22" name="Picture 21" descr="Medium shot of a person smiling&#10;&#10;Description automatically generated">
            <a:extLst>
              <a:ext uri="{FF2B5EF4-FFF2-40B4-BE49-F238E27FC236}">
                <a16:creationId xmlns:a16="http://schemas.microsoft.com/office/drawing/2014/main" id="{561705C4-2189-87C7-8610-CF5B469AA964}"/>
              </a:ext>
            </a:extLst>
          </p:cNvPr>
          <p:cNvPicPr>
            <a:picLocks noChangeAspect="1"/>
          </p:cNvPicPr>
          <p:nvPr/>
        </p:nvPicPr>
        <p:blipFill>
          <a:blip r:embed="rId9"/>
          <a:stretch>
            <a:fillRect/>
          </a:stretch>
        </p:blipFill>
        <p:spPr>
          <a:xfrm>
            <a:off x="2678019" y="3503431"/>
            <a:ext cx="1499486" cy="1798831"/>
          </a:xfrm>
          <a:prstGeom prst="rect">
            <a:avLst/>
          </a:prstGeom>
        </p:spPr>
      </p:pic>
      <p:sp>
        <p:nvSpPr>
          <p:cNvPr id="24" name="Content Placeholder 2">
            <a:extLst>
              <a:ext uri="{FF2B5EF4-FFF2-40B4-BE49-F238E27FC236}">
                <a16:creationId xmlns:a16="http://schemas.microsoft.com/office/drawing/2014/main" id="{90553C1A-567D-586A-2C90-C198E974AE28}"/>
              </a:ext>
            </a:extLst>
          </p:cNvPr>
          <p:cNvSpPr txBox="1">
            <a:spLocks/>
          </p:cNvSpPr>
          <p:nvPr/>
        </p:nvSpPr>
        <p:spPr>
          <a:xfrm>
            <a:off x="2862806" y="5347522"/>
            <a:ext cx="1812616"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err="1">
                <a:solidFill>
                  <a:schemeClr val="tx1"/>
                </a:solidFill>
              </a:rPr>
              <a:t>Seena</a:t>
            </a:r>
            <a:r>
              <a:rPr lang="en-GB" sz="1600" dirty="0">
                <a:solidFill>
                  <a:schemeClr val="tx1"/>
                </a:solidFill>
              </a:rPr>
              <a:t> Joseph</a:t>
            </a:r>
          </a:p>
        </p:txBody>
      </p:sp>
      <p:pic>
        <p:nvPicPr>
          <p:cNvPr id="25" name="Picture 24">
            <a:extLst>
              <a:ext uri="{FF2B5EF4-FFF2-40B4-BE49-F238E27FC236}">
                <a16:creationId xmlns:a16="http://schemas.microsoft.com/office/drawing/2014/main" id="{182D530D-AD9A-9BEB-79C9-A2BECD26A73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574271" y="1289340"/>
            <a:ext cx="1570568" cy="1635410"/>
          </a:xfrm>
          <a:prstGeom prst="rect">
            <a:avLst/>
          </a:prstGeom>
        </p:spPr>
      </p:pic>
      <p:sp>
        <p:nvSpPr>
          <p:cNvPr id="26" name="Content Placeholder 2">
            <a:extLst>
              <a:ext uri="{FF2B5EF4-FFF2-40B4-BE49-F238E27FC236}">
                <a16:creationId xmlns:a16="http://schemas.microsoft.com/office/drawing/2014/main" id="{AAB6A436-68C3-5FAC-EA9E-4C9404A9E60C}"/>
              </a:ext>
            </a:extLst>
          </p:cNvPr>
          <p:cNvSpPr txBox="1">
            <a:spLocks/>
          </p:cNvSpPr>
          <p:nvPr/>
        </p:nvSpPr>
        <p:spPr>
          <a:xfrm>
            <a:off x="6555380" y="3018374"/>
            <a:ext cx="1636611"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Carlene Campbell</a:t>
            </a:r>
          </a:p>
        </p:txBody>
      </p:sp>
      <p:pic>
        <p:nvPicPr>
          <p:cNvPr id="27" name="Picture 26">
            <a:extLst>
              <a:ext uri="{FF2B5EF4-FFF2-40B4-BE49-F238E27FC236}">
                <a16:creationId xmlns:a16="http://schemas.microsoft.com/office/drawing/2014/main" id="{A52222DA-71F6-7DA9-B1B6-D24EC46C7375}"/>
              </a:ext>
            </a:extLst>
          </p:cNvPr>
          <p:cNvPicPr>
            <a:picLocks noChangeAspect="1"/>
          </p:cNvPicPr>
          <p:nvPr/>
        </p:nvPicPr>
        <p:blipFill>
          <a:blip r:embed="rId11" cstate="print">
            <a:extLst>
              <a:ext uri="{28A0092B-C50C-407E-A947-70E740481C1C}">
                <a14:useLocalDpi xmlns:a14="http://schemas.microsoft.com/office/drawing/2010/main" val="0"/>
              </a:ext>
            </a:extLst>
          </a:blip>
          <a:srcRect l="22831" t="34812" r="27397" b="19795"/>
          <a:stretch>
            <a:fillRect/>
          </a:stretch>
        </p:blipFill>
        <p:spPr>
          <a:xfrm>
            <a:off x="4675422" y="3614127"/>
            <a:ext cx="1396337" cy="1707292"/>
          </a:xfrm>
          <a:prstGeom prst="rect">
            <a:avLst/>
          </a:prstGeom>
        </p:spPr>
      </p:pic>
      <p:sp>
        <p:nvSpPr>
          <p:cNvPr id="28" name="Content Placeholder 2">
            <a:extLst>
              <a:ext uri="{FF2B5EF4-FFF2-40B4-BE49-F238E27FC236}">
                <a16:creationId xmlns:a16="http://schemas.microsoft.com/office/drawing/2014/main" id="{C32B2350-4A23-A3E6-F2A7-A74FD97D622A}"/>
              </a:ext>
            </a:extLst>
          </p:cNvPr>
          <p:cNvSpPr txBox="1">
            <a:spLocks/>
          </p:cNvSpPr>
          <p:nvPr/>
        </p:nvSpPr>
        <p:spPr>
          <a:xfrm>
            <a:off x="4528276" y="5347521"/>
            <a:ext cx="1755753"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600" dirty="0">
                <a:solidFill>
                  <a:schemeClr val="tx1"/>
                </a:solidFill>
              </a:rPr>
              <a:t>Munyaradzi </a:t>
            </a:r>
            <a:r>
              <a:rPr lang="en-GB" sz="1600" dirty="0" err="1">
                <a:solidFill>
                  <a:schemeClr val="tx1"/>
                </a:solidFill>
              </a:rPr>
              <a:t>Murira</a:t>
            </a:r>
            <a:r>
              <a:rPr lang="en-GB" sz="1600" dirty="0">
                <a:solidFill>
                  <a:schemeClr val="tx1"/>
                </a:solidFill>
              </a:rPr>
              <a:t> </a:t>
            </a:r>
          </a:p>
        </p:txBody>
      </p:sp>
      <p:pic>
        <p:nvPicPr>
          <p:cNvPr id="29" name="Picture 28" descr="A person wearing glasses&#10;&#10;Description automatically generated with medium confidence">
            <a:extLst>
              <a:ext uri="{FF2B5EF4-FFF2-40B4-BE49-F238E27FC236}">
                <a16:creationId xmlns:a16="http://schemas.microsoft.com/office/drawing/2014/main" id="{E98D752D-BC1B-73F9-302E-864FDB6FCC41}"/>
              </a:ext>
            </a:extLst>
          </p:cNvPr>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10317441" y="1240569"/>
            <a:ext cx="1687104" cy="1748858"/>
          </a:xfrm>
          <a:prstGeom prst="rect">
            <a:avLst/>
          </a:prstGeom>
          <a:noFill/>
          <a:ln>
            <a:noFill/>
          </a:ln>
        </p:spPr>
      </p:pic>
      <p:sp>
        <p:nvSpPr>
          <p:cNvPr id="30" name="Content Placeholder 2">
            <a:extLst>
              <a:ext uri="{FF2B5EF4-FFF2-40B4-BE49-F238E27FC236}">
                <a16:creationId xmlns:a16="http://schemas.microsoft.com/office/drawing/2014/main" id="{16AD6C05-F8FF-6DBA-BEDB-C59A268438CE}"/>
              </a:ext>
            </a:extLst>
          </p:cNvPr>
          <p:cNvSpPr txBox="1">
            <a:spLocks/>
          </p:cNvSpPr>
          <p:nvPr/>
        </p:nvSpPr>
        <p:spPr>
          <a:xfrm>
            <a:off x="10484093" y="3090166"/>
            <a:ext cx="1812616" cy="456423"/>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1400" dirty="0">
                <a:solidFill>
                  <a:schemeClr val="tx1"/>
                </a:solidFill>
              </a:rPr>
              <a:t>Nik Whitehead</a:t>
            </a:r>
          </a:p>
        </p:txBody>
      </p:sp>
    </p:spTree>
    <p:extLst>
      <p:ext uri="{BB962C8B-B14F-4D97-AF65-F5344CB8AC3E}">
        <p14:creationId xmlns:p14="http://schemas.microsoft.com/office/powerpoint/2010/main" val="1217272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03A3-0CA0-4B9B-8D21-ADE95AE67409}"/>
              </a:ext>
            </a:extLst>
          </p:cNvPr>
          <p:cNvSpPr>
            <a:spLocks noGrp="1"/>
          </p:cNvSpPr>
          <p:nvPr>
            <p:ph type="title"/>
          </p:nvPr>
        </p:nvSpPr>
        <p:spPr>
          <a:xfrm>
            <a:off x="649264" y="328926"/>
            <a:ext cx="5751536" cy="606549"/>
          </a:xfrm>
        </p:spPr>
        <p:txBody>
          <a:bodyPr>
            <a:noAutofit/>
          </a:bodyPr>
          <a:lstStyle/>
          <a:p>
            <a:r>
              <a:rPr lang="en-GB" sz="3600" b="1" dirty="0">
                <a:solidFill>
                  <a:schemeClr val="accent1">
                    <a:lumMod val="75000"/>
                  </a:schemeClr>
                </a:solidFill>
              </a:rPr>
              <a:t>BEng Programme Team</a:t>
            </a:r>
          </a:p>
        </p:txBody>
      </p:sp>
      <p:pic>
        <p:nvPicPr>
          <p:cNvPr id="15" name="Picture 14" descr="A person with dark hair wearing a black shirt&#10;&#10;Description automatically generated">
            <a:extLst>
              <a:ext uri="{FF2B5EF4-FFF2-40B4-BE49-F238E27FC236}">
                <a16:creationId xmlns:a16="http://schemas.microsoft.com/office/drawing/2014/main" id="{308C2C04-EADF-93EE-BD66-46E4DE56F82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877081" y="1432937"/>
            <a:ext cx="2015434" cy="2290099"/>
          </a:xfrm>
          <a:prstGeom prst="rect">
            <a:avLst/>
          </a:prstGeom>
        </p:spPr>
      </p:pic>
      <p:sp>
        <p:nvSpPr>
          <p:cNvPr id="16" name="Content Placeholder 2">
            <a:extLst>
              <a:ext uri="{FF2B5EF4-FFF2-40B4-BE49-F238E27FC236}">
                <a16:creationId xmlns:a16="http://schemas.microsoft.com/office/drawing/2014/main" id="{FBB27D8C-17D9-504F-17AF-9BCFCADDCC64}"/>
              </a:ext>
            </a:extLst>
          </p:cNvPr>
          <p:cNvSpPr txBox="1">
            <a:spLocks/>
          </p:cNvSpPr>
          <p:nvPr/>
        </p:nvSpPr>
        <p:spPr>
          <a:xfrm>
            <a:off x="4115320" y="3831420"/>
            <a:ext cx="2229624" cy="634244"/>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Jenifer Prince</a:t>
            </a:r>
          </a:p>
        </p:txBody>
      </p:sp>
      <p:sp>
        <p:nvSpPr>
          <p:cNvPr id="5" name="Content Placeholder 2">
            <a:extLst>
              <a:ext uri="{FF2B5EF4-FFF2-40B4-BE49-F238E27FC236}">
                <a16:creationId xmlns:a16="http://schemas.microsoft.com/office/drawing/2014/main" id="{491DF2B0-9E74-5A2C-E832-322E0396573B}"/>
              </a:ext>
            </a:extLst>
          </p:cNvPr>
          <p:cNvSpPr txBox="1">
            <a:spLocks/>
          </p:cNvSpPr>
          <p:nvPr/>
        </p:nvSpPr>
        <p:spPr>
          <a:xfrm>
            <a:off x="1260201" y="3761540"/>
            <a:ext cx="2264831" cy="751248"/>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Steve Mosey</a:t>
            </a:r>
          </a:p>
        </p:txBody>
      </p:sp>
      <p:pic>
        <p:nvPicPr>
          <p:cNvPr id="9" name="Picture 8">
            <a:extLst>
              <a:ext uri="{FF2B5EF4-FFF2-40B4-BE49-F238E27FC236}">
                <a16:creationId xmlns:a16="http://schemas.microsoft.com/office/drawing/2014/main" id="{FF339AAE-AA51-EC65-FB2B-E8B4078D122B}"/>
              </a:ext>
            </a:extLst>
          </p:cNvPr>
          <p:cNvPicPr>
            <a:picLocks noChangeAspect="1"/>
          </p:cNvPicPr>
          <p:nvPr/>
        </p:nvPicPr>
        <p:blipFill>
          <a:blip r:embed="rId3"/>
          <a:stretch>
            <a:fillRect/>
          </a:stretch>
        </p:blipFill>
        <p:spPr>
          <a:xfrm>
            <a:off x="1033888" y="1446375"/>
            <a:ext cx="1959062" cy="2224231"/>
          </a:xfrm>
          <a:prstGeom prst="rect">
            <a:avLst/>
          </a:prstGeom>
        </p:spPr>
      </p:pic>
      <p:pic>
        <p:nvPicPr>
          <p:cNvPr id="18" name="Picture 17" descr="A person wearing glasses&#10;&#10;Description automatically generated with medium confidence">
            <a:extLst>
              <a:ext uri="{FF2B5EF4-FFF2-40B4-BE49-F238E27FC236}">
                <a16:creationId xmlns:a16="http://schemas.microsoft.com/office/drawing/2014/main" id="{EEB45BC8-7AEA-23BF-32F4-EA3B75CA47F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719064" y="1422473"/>
            <a:ext cx="2015434" cy="2290099"/>
          </a:xfrm>
          <a:prstGeom prst="rect">
            <a:avLst/>
          </a:prstGeom>
          <a:noFill/>
          <a:ln>
            <a:noFill/>
          </a:ln>
        </p:spPr>
      </p:pic>
      <p:sp>
        <p:nvSpPr>
          <p:cNvPr id="22" name="Content Placeholder 2">
            <a:extLst>
              <a:ext uri="{FF2B5EF4-FFF2-40B4-BE49-F238E27FC236}">
                <a16:creationId xmlns:a16="http://schemas.microsoft.com/office/drawing/2014/main" id="{DAE87985-B33E-AA16-5C41-763F6ED149CC}"/>
              </a:ext>
            </a:extLst>
          </p:cNvPr>
          <p:cNvSpPr txBox="1">
            <a:spLocks/>
          </p:cNvSpPr>
          <p:nvPr/>
        </p:nvSpPr>
        <p:spPr>
          <a:xfrm>
            <a:off x="7171046" y="3803893"/>
            <a:ext cx="1711141" cy="59137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Gary Jones</a:t>
            </a:r>
          </a:p>
        </p:txBody>
      </p:sp>
      <p:sp>
        <p:nvSpPr>
          <p:cNvPr id="23" name="Rectangle 2">
            <a:extLst>
              <a:ext uri="{FF2B5EF4-FFF2-40B4-BE49-F238E27FC236}">
                <a16:creationId xmlns:a16="http://schemas.microsoft.com/office/drawing/2014/main" id="{8A1601BE-2907-AFF4-E8E7-3ADE5DD57A04}"/>
              </a:ext>
            </a:extLst>
          </p:cNvPr>
          <p:cNvSpPr>
            <a:spLocks noChangeArrowheads="1"/>
          </p:cNvSpPr>
          <p:nvPr/>
        </p:nvSpPr>
        <p:spPr bwMode="auto">
          <a:xfrm>
            <a:off x="3877081" y="3647747"/>
            <a:ext cx="10207661" cy="457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25" name="Picture 1" descr="Image preview">
            <a:extLst>
              <a:ext uri="{FF2B5EF4-FFF2-40B4-BE49-F238E27FC236}">
                <a16:creationId xmlns:a16="http://schemas.microsoft.com/office/drawing/2014/main" id="{4EC5B714-481A-6AEC-9051-38456E5E7669}"/>
              </a:ext>
            </a:extLst>
          </p:cNvPr>
          <p:cNvPicPr>
            <a:picLocks noChangeAspect="1" noChangeArrowheads="1"/>
          </p:cNvPicPr>
          <p:nvPr/>
        </p:nvPicPr>
        <p:blipFill>
          <a:blip r:embed="rId5" r:link="rId6">
            <a:extLst>
              <a:ext uri="{28A0092B-C50C-407E-A947-70E740481C1C}">
                <a14:useLocalDpi xmlns:a14="http://schemas.microsoft.com/office/drawing/2010/main" val="0"/>
              </a:ext>
            </a:extLst>
          </a:blip>
          <a:srcRect l="32492" t="12390" r="22966" b="18996"/>
          <a:stretch>
            <a:fillRect/>
          </a:stretch>
        </p:blipFill>
        <p:spPr bwMode="auto">
          <a:xfrm>
            <a:off x="9590323" y="1438338"/>
            <a:ext cx="2015434" cy="2284698"/>
          </a:xfrm>
          <a:prstGeom prst="rect">
            <a:avLst/>
          </a:prstGeom>
          <a:noFill/>
          <a:extLst>
            <a:ext uri="{909E8E84-426E-40DD-AFC4-6F175D3DCCD1}">
              <a14:hiddenFill xmlns:a14="http://schemas.microsoft.com/office/drawing/2010/main">
                <a:solidFill>
                  <a:srgbClr val="FFFFFF"/>
                </a:solidFill>
              </a14:hiddenFill>
            </a:ext>
          </a:extLst>
        </p:spPr>
      </p:pic>
      <p:sp>
        <p:nvSpPr>
          <p:cNvPr id="26" name="Content Placeholder 2">
            <a:extLst>
              <a:ext uri="{FF2B5EF4-FFF2-40B4-BE49-F238E27FC236}">
                <a16:creationId xmlns:a16="http://schemas.microsoft.com/office/drawing/2014/main" id="{7AFA23EE-2266-69A0-4E85-A6DE01434541}"/>
              </a:ext>
            </a:extLst>
          </p:cNvPr>
          <p:cNvSpPr txBox="1">
            <a:spLocks/>
          </p:cNvSpPr>
          <p:nvPr/>
        </p:nvSpPr>
        <p:spPr>
          <a:xfrm>
            <a:off x="9690891" y="3841478"/>
            <a:ext cx="1711141" cy="591372"/>
          </a:xfrm>
          <a:prstGeom prst="rect">
            <a:avLst/>
          </a:prstGeom>
        </p:spPr>
        <p:txBody>
          <a:bodyPr vert="horz" lIns="68580" tIns="34290" rIns="68580" bIns="3429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None/>
            </a:pPr>
            <a:r>
              <a:rPr lang="en-GB" sz="2000" dirty="0">
                <a:solidFill>
                  <a:schemeClr val="tx1"/>
                </a:solidFill>
              </a:rPr>
              <a:t>Nigel Davies</a:t>
            </a:r>
          </a:p>
        </p:txBody>
      </p:sp>
    </p:spTree>
    <p:extLst>
      <p:ext uri="{BB962C8B-B14F-4D97-AF65-F5344CB8AC3E}">
        <p14:creationId xmlns:p14="http://schemas.microsoft.com/office/powerpoint/2010/main" val="12695576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56CB9F27-2BDC-4992-AF35-DBACD70D279F}"/>
              </a:ext>
            </a:extLst>
          </p:cNvPr>
          <p:cNvSpPr txBox="1">
            <a:spLocks/>
          </p:cNvSpPr>
          <p:nvPr/>
        </p:nvSpPr>
        <p:spPr>
          <a:xfrm>
            <a:off x="351934" y="1139672"/>
            <a:ext cx="5500211" cy="3668925"/>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1 teaching starts from 30/09/2024</a:t>
            </a:r>
          </a:p>
          <a:p>
            <a:pPr marL="1028700" lvl="1" indent="-342900"/>
            <a:r>
              <a:rPr lang="en-GB" sz="2200" dirty="0"/>
              <a:t>Block 1: 30/09/24 to 01/11/2024</a:t>
            </a:r>
          </a:p>
          <a:p>
            <a:pPr marL="1028700" lvl="1" indent="-342900"/>
            <a:r>
              <a:rPr lang="en-GB" sz="2200" dirty="0">
                <a:solidFill>
                  <a:schemeClr val="accent6">
                    <a:lumMod val="75000"/>
                  </a:schemeClr>
                </a:solidFill>
              </a:rPr>
              <a:t>Mid assessment point/reading week: 04  to 08 Nov 2024</a:t>
            </a:r>
          </a:p>
          <a:p>
            <a:pPr marL="1028700" lvl="1" indent="-342900"/>
            <a:r>
              <a:rPr lang="en-GB" sz="2200" dirty="0"/>
              <a:t>Block 2: 11/11/2024 to 13/12/24</a:t>
            </a:r>
          </a:p>
          <a:p>
            <a:pPr marL="1028700" lvl="1" indent="-342900"/>
            <a:r>
              <a:rPr lang="en-GB" sz="2200" dirty="0"/>
              <a:t>Christmas break 16/12/24 to 05/01/25</a:t>
            </a:r>
          </a:p>
          <a:p>
            <a:pPr marL="1028700" lvl="1" indent="-342900"/>
            <a:r>
              <a:rPr lang="en-GB" sz="2200" dirty="0"/>
              <a:t>Assessment period 6 to 17 Jan 2025</a:t>
            </a:r>
          </a:p>
          <a:p>
            <a:endParaRPr lang="en-GB" sz="2200" dirty="0">
              <a:solidFill>
                <a:schemeClr val="tx1"/>
              </a:solidFill>
            </a:endParaRPr>
          </a:p>
        </p:txBody>
      </p:sp>
      <p:sp>
        <p:nvSpPr>
          <p:cNvPr id="5" name="Title 1">
            <a:extLst>
              <a:ext uri="{FF2B5EF4-FFF2-40B4-BE49-F238E27FC236}">
                <a16:creationId xmlns:a16="http://schemas.microsoft.com/office/drawing/2014/main" id="{70B16C3D-8543-4245-9EDE-05BC080787B3}"/>
              </a:ext>
            </a:extLst>
          </p:cNvPr>
          <p:cNvSpPr txBox="1">
            <a:spLocks/>
          </p:cNvSpPr>
          <p:nvPr/>
        </p:nvSpPr>
        <p:spPr>
          <a:xfrm>
            <a:off x="351934" y="202654"/>
            <a:ext cx="4722292"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accent1">
                    <a:lumMod val="75000"/>
                  </a:schemeClr>
                </a:solidFill>
              </a:rPr>
              <a:t>Key Dates</a:t>
            </a:r>
          </a:p>
        </p:txBody>
      </p:sp>
      <p:sp>
        <p:nvSpPr>
          <p:cNvPr id="3" name="Content Placeholder 2">
            <a:extLst>
              <a:ext uri="{FF2B5EF4-FFF2-40B4-BE49-F238E27FC236}">
                <a16:creationId xmlns:a16="http://schemas.microsoft.com/office/drawing/2014/main" id="{6B1D1323-9069-C3B4-57B1-0CA61EBEEFDA}"/>
              </a:ext>
            </a:extLst>
          </p:cNvPr>
          <p:cNvSpPr txBox="1">
            <a:spLocks/>
          </p:cNvSpPr>
          <p:nvPr/>
        </p:nvSpPr>
        <p:spPr>
          <a:xfrm>
            <a:off x="6303546" y="1090461"/>
            <a:ext cx="5536520" cy="3308884"/>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chemeClr val="tx1"/>
                </a:solidFill>
              </a:rPr>
              <a:t>Semester 2 teaching starts from 27/01/2025</a:t>
            </a:r>
          </a:p>
          <a:p>
            <a:pPr marL="1028700" lvl="1" indent="-342900"/>
            <a:r>
              <a:rPr lang="en-GB" sz="2200" dirty="0"/>
              <a:t>Block 1: 27/01/25 to 28/02/2025</a:t>
            </a:r>
          </a:p>
          <a:p>
            <a:pPr marL="1028700" lvl="1" indent="-342900"/>
            <a:r>
              <a:rPr lang="en-GB" sz="2200" dirty="0">
                <a:solidFill>
                  <a:schemeClr val="accent6">
                    <a:lumMod val="75000"/>
                  </a:schemeClr>
                </a:solidFill>
              </a:rPr>
              <a:t>Mid assessment point/reading week: 03 to 07 Mar 2025</a:t>
            </a:r>
          </a:p>
          <a:p>
            <a:pPr marL="1028700" lvl="1" indent="-342900"/>
            <a:r>
              <a:rPr lang="en-GB" sz="2200" dirty="0"/>
              <a:t>Block 2: 10/03/2025 to 04/04/25</a:t>
            </a:r>
          </a:p>
          <a:p>
            <a:pPr marL="1028700" lvl="1" indent="-342900"/>
            <a:r>
              <a:rPr lang="en-GB" sz="2200" dirty="0"/>
              <a:t>Easter break 07/04/25 to 25/04/25</a:t>
            </a:r>
          </a:p>
          <a:p>
            <a:pPr marL="1028700" lvl="1" indent="-342900"/>
            <a:r>
              <a:rPr lang="en-GB" sz="2200" dirty="0"/>
              <a:t>Block 3 and Assessment period: 28/04/2025 to 16/05/25</a:t>
            </a:r>
          </a:p>
          <a:p>
            <a:pPr marL="1028700" lvl="1" indent="-342900"/>
            <a:endParaRPr lang="en-GB" sz="2200" dirty="0"/>
          </a:p>
          <a:p>
            <a:endParaRPr lang="en-GB" sz="2200" dirty="0">
              <a:solidFill>
                <a:schemeClr val="tx1"/>
              </a:solidFill>
            </a:endParaRPr>
          </a:p>
        </p:txBody>
      </p:sp>
      <p:sp>
        <p:nvSpPr>
          <p:cNvPr id="2" name="Content Placeholder 2">
            <a:extLst>
              <a:ext uri="{FF2B5EF4-FFF2-40B4-BE49-F238E27FC236}">
                <a16:creationId xmlns:a16="http://schemas.microsoft.com/office/drawing/2014/main" id="{B3851C5A-2B09-27F4-DDCF-9CE719F0F76E}"/>
              </a:ext>
            </a:extLst>
          </p:cNvPr>
          <p:cNvSpPr txBox="1">
            <a:spLocks/>
          </p:cNvSpPr>
          <p:nvPr/>
        </p:nvSpPr>
        <p:spPr>
          <a:xfrm>
            <a:off x="7058159" y="4551003"/>
            <a:ext cx="4781907" cy="818503"/>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solidFill>
                  <a:srgbClr val="FF0000"/>
                </a:solidFill>
              </a:rPr>
              <a:t>Summer Resit</a:t>
            </a:r>
            <a:r>
              <a:rPr lang="en-GB" sz="2200" b="1">
                <a:solidFill>
                  <a:srgbClr val="FF0000"/>
                </a:solidFill>
              </a:rPr>
              <a:t>: 21 to 25 </a:t>
            </a:r>
            <a:r>
              <a:rPr lang="en-GB" sz="2200" b="1" dirty="0">
                <a:solidFill>
                  <a:srgbClr val="FF0000"/>
                </a:solidFill>
              </a:rPr>
              <a:t>July 2025 </a:t>
            </a:r>
          </a:p>
          <a:p>
            <a:endParaRPr lang="en-GB" sz="2200" dirty="0">
              <a:solidFill>
                <a:schemeClr val="tx1"/>
              </a:solidFill>
            </a:endParaRPr>
          </a:p>
        </p:txBody>
      </p:sp>
      <p:sp>
        <p:nvSpPr>
          <p:cNvPr id="6" name="Content Placeholder 2">
            <a:extLst>
              <a:ext uri="{FF2B5EF4-FFF2-40B4-BE49-F238E27FC236}">
                <a16:creationId xmlns:a16="http://schemas.microsoft.com/office/drawing/2014/main" id="{662A24B1-F0DF-9290-7A8C-7C63B99F663D}"/>
              </a:ext>
            </a:extLst>
          </p:cNvPr>
          <p:cNvSpPr txBox="1">
            <a:spLocks/>
          </p:cNvSpPr>
          <p:nvPr/>
        </p:nvSpPr>
        <p:spPr>
          <a:xfrm>
            <a:off x="630465" y="4140119"/>
            <a:ext cx="6136095" cy="2115075"/>
          </a:xfrm>
          <a:prstGeom prst="rect">
            <a:avLst/>
          </a:prstGeom>
        </p:spPr>
        <p:txBody>
          <a:bodyPr vert="horz" wrap="squar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800" dirty="0">
                <a:solidFill>
                  <a:srgbClr val="FF0000"/>
                </a:solidFill>
              </a:rPr>
              <a:t>Results portal – </a:t>
            </a:r>
            <a:r>
              <a:rPr lang="en-GB" sz="4800" b="1" dirty="0">
                <a:solidFill>
                  <a:srgbClr val="FF0000"/>
                </a:solidFill>
              </a:rPr>
              <a:t>Feb, June, and Aug</a:t>
            </a:r>
          </a:p>
          <a:p>
            <a:endParaRPr lang="en-GB" sz="3600" dirty="0">
              <a:solidFill>
                <a:srgbClr val="FF0000"/>
              </a:solidFill>
            </a:endParaRPr>
          </a:p>
        </p:txBody>
      </p:sp>
    </p:spTree>
    <p:extLst>
      <p:ext uri="{BB962C8B-B14F-4D97-AF65-F5344CB8AC3E}">
        <p14:creationId xmlns:p14="http://schemas.microsoft.com/office/powerpoint/2010/main" val="1428923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9E388-17E3-4F30-A8E4-A520A79AEA90}"/>
              </a:ext>
            </a:extLst>
          </p:cNvPr>
          <p:cNvSpPr>
            <a:spLocks noGrp="1"/>
          </p:cNvSpPr>
          <p:nvPr>
            <p:ph type="title"/>
          </p:nvPr>
        </p:nvSpPr>
        <p:spPr/>
        <p:txBody>
          <a:bodyPr>
            <a:normAutofit/>
          </a:bodyPr>
          <a:lstStyle/>
          <a:p>
            <a:r>
              <a:rPr lang="en-GB" b="1" dirty="0">
                <a:solidFill>
                  <a:schemeClr val="accent1">
                    <a:lumMod val="75000"/>
                  </a:schemeClr>
                </a:solidFill>
              </a:rPr>
              <a:t>Getting Started</a:t>
            </a:r>
          </a:p>
        </p:txBody>
      </p:sp>
      <p:sp>
        <p:nvSpPr>
          <p:cNvPr id="3" name="Content Placeholder 2">
            <a:extLst>
              <a:ext uri="{FF2B5EF4-FFF2-40B4-BE49-F238E27FC236}">
                <a16:creationId xmlns:a16="http://schemas.microsoft.com/office/drawing/2014/main" id="{4526EB31-42FC-4340-A92E-0B032F223CC5}"/>
              </a:ext>
            </a:extLst>
          </p:cNvPr>
          <p:cNvSpPr>
            <a:spLocks noGrp="1"/>
          </p:cNvSpPr>
          <p:nvPr>
            <p:ph idx="1"/>
          </p:nvPr>
        </p:nvSpPr>
        <p:spPr>
          <a:xfrm>
            <a:off x="609600" y="1470484"/>
            <a:ext cx="5706717" cy="3917032"/>
          </a:xfrm>
        </p:spPr>
        <p:txBody>
          <a:bodyPr/>
          <a:lstStyle/>
          <a:p>
            <a:pPr marL="457200" indent="-457200">
              <a:buFont typeface="Arial" panose="020B0604020202020204" pitchFamily="34" charset="0"/>
              <a:buChar char="•"/>
            </a:pPr>
            <a:r>
              <a:rPr lang="en-GB" dirty="0"/>
              <a:t>Enrolment</a:t>
            </a:r>
          </a:p>
          <a:p>
            <a:pPr marL="457200" indent="-457200">
              <a:buFont typeface="Arial" panose="020B0604020202020204" pitchFamily="34" charset="0"/>
              <a:buChar char="•"/>
            </a:pPr>
            <a:r>
              <a:rPr lang="en-GB" dirty="0"/>
              <a:t>Moodle</a:t>
            </a:r>
          </a:p>
          <a:p>
            <a:pPr marL="457200" indent="-457200">
              <a:buFont typeface="Arial" panose="020B0604020202020204" pitchFamily="34" charset="0"/>
              <a:buChar char="•"/>
            </a:pPr>
            <a:r>
              <a:rPr lang="en-GB" dirty="0"/>
              <a:t>Parking 	</a:t>
            </a:r>
          </a:p>
          <a:p>
            <a:pPr marL="457200" indent="-457200">
              <a:buFont typeface="Arial" panose="020B0604020202020204" pitchFamily="34" charset="0"/>
              <a:buChar char="•"/>
            </a:pPr>
            <a:r>
              <a:rPr lang="en-GB" dirty="0"/>
              <a:t>Timetable </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3332772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2C3C7A6-E982-4ABF-9D9D-B78A86B2D4DF}"/>
              </a:ext>
            </a:extLst>
          </p:cNvPr>
          <p:cNvSpPr txBox="1">
            <a:spLocks/>
          </p:cNvSpPr>
          <p:nvPr/>
        </p:nvSpPr>
        <p:spPr>
          <a:xfrm>
            <a:off x="5336578" y="330774"/>
            <a:ext cx="4803709" cy="720080"/>
          </a:xfrm>
        </p:spPr>
        <p:txBody>
          <a:bodyP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dirty="0">
                <a:solidFill>
                  <a:schemeClr val="bg1"/>
                </a:solidFill>
              </a:rPr>
              <a:t>Key Course Information</a:t>
            </a:r>
          </a:p>
        </p:txBody>
      </p:sp>
      <p:sp>
        <p:nvSpPr>
          <p:cNvPr id="5" name="Title 4">
            <a:extLst>
              <a:ext uri="{FF2B5EF4-FFF2-40B4-BE49-F238E27FC236}">
                <a16:creationId xmlns:a16="http://schemas.microsoft.com/office/drawing/2014/main" id="{97630995-7185-6CB9-BDA8-85EA288001B1}"/>
              </a:ext>
            </a:extLst>
          </p:cNvPr>
          <p:cNvSpPr>
            <a:spLocks noGrp="1"/>
          </p:cNvSpPr>
          <p:nvPr>
            <p:ph type="title"/>
          </p:nvPr>
        </p:nvSpPr>
        <p:spPr>
          <a:xfrm>
            <a:off x="355076" y="0"/>
            <a:ext cx="11481847" cy="1325563"/>
          </a:xfrm>
        </p:spPr>
        <p:txBody>
          <a:bodyPr/>
          <a:lstStyle/>
          <a:p>
            <a:r>
              <a:rPr lang="en-US" b="1" dirty="0">
                <a:solidFill>
                  <a:schemeClr val="accent1">
                    <a:lumMod val="75000"/>
                  </a:schemeClr>
                </a:solidFill>
              </a:rPr>
              <a:t>Key Course Information</a:t>
            </a:r>
          </a:p>
        </p:txBody>
      </p:sp>
      <p:sp>
        <p:nvSpPr>
          <p:cNvPr id="7" name="Content Placeholder 2">
            <a:extLst>
              <a:ext uri="{FF2B5EF4-FFF2-40B4-BE49-F238E27FC236}">
                <a16:creationId xmlns:a16="http://schemas.microsoft.com/office/drawing/2014/main" id="{65125FF3-8A72-EC40-EBF6-D74B28355BF3}"/>
              </a:ext>
            </a:extLst>
          </p:cNvPr>
          <p:cNvSpPr txBox="1">
            <a:spLocks/>
          </p:cNvSpPr>
          <p:nvPr/>
        </p:nvSpPr>
        <p:spPr>
          <a:xfrm>
            <a:off x="821060" y="1063944"/>
            <a:ext cx="8363272" cy="43872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Programme of Study Handbook</a:t>
            </a:r>
          </a:p>
          <a:p>
            <a:r>
              <a:rPr lang="en-GB" dirty="0"/>
              <a:t>Assessments</a:t>
            </a:r>
          </a:p>
          <a:p>
            <a:r>
              <a:rPr lang="en-GB" dirty="0"/>
              <a:t>Course Reps</a:t>
            </a:r>
          </a:p>
          <a:p>
            <a:r>
              <a:rPr lang="en-GB" dirty="0"/>
              <a:t>Module Feedback Questionnaire</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Tree>
    <p:extLst>
      <p:ext uri="{BB962C8B-B14F-4D97-AF65-F5344CB8AC3E}">
        <p14:creationId xmlns:p14="http://schemas.microsoft.com/office/powerpoint/2010/main" val="3284077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b="1" dirty="0">
                <a:solidFill>
                  <a:schemeClr val="accent1">
                    <a:lumMod val="75000"/>
                  </a:schemeClr>
                </a:solidFill>
              </a:rPr>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pic>
        <p:nvPicPr>
          <p:cNvPr id="6" name="Picture 5" descr="A screenshot of a book&#10;&#10;Description automatically generated">
            <a:extLst>
              <a:ext uri="{FF2B5EF4-FFF2-40B4-BE49-F238E27FC236}">
                <a16:creationId xmlns:a16="http://schemas.microsoft.com/office/drawing/2014/main" id="{56BA6965-41E1-6AE5-16F0-ECCEDB42A5B5}"/>
              </a:ext>
            </a:extLst>
          </p:cNvPr>
          <p:cNvPicPr>
            <a:picLocks noChangeAspect="1"/>
          </p:cNvPicPr>
          <p:nvPr/>
        </p:nvPicPr>
        <p:blipFill>
          <a:blip r:embed="rId2"/>
          <a:stretch>
            <a:fillRect/>
          </a:stretch>
        </p:blipFill>
        <p:spPr>
          <a:xfrm>
            <a:off x="5730177" y="1856509"/>
            <a:ext cx="6288793" cy="3823196"/>
          </a:xfrm>
          <a:prstGeom prst="rect">
            <a:avLst/>
          </a:prstGeom>
        </p:spPr>
      </p:pic>
    </p:spTree>
    <p:extLst>
      <p:ext uri="{BB962C8B-B14F-4D97-AF65-F5344CB8AC3E}">
        <p14:creationId xmlns:p14="http://schemas.microsoft.com/office/powerpoint/2010/main" val="372608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775185"/>
          </a:xfrm>
        </p:spPr>
        <p:txBody>
          <a:bodyPr>
            <a:normAutofit/>
          </a:bodyPr>
          <a:lstStyle/>
          <a:p>
            <a:r>
              <a:rPr lang="en-GB" sz="4800" b="1" dirty="0">
                <a:solidFill>
                  <a:schemeClr val="accent1">
                    <a:lumMod val="75000"/>
                  </a:schemeClr>
                </a:solidFill>
              </a:rPr>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049823"/>
            <a:ext cx="11151029" cy="4076360"/>
          </a:xfrm>
        </p:spPr>
        <p:txBody>
          <a:bodyPr>
            <a:normAutofit lnSpcReduction="10000"/>
          </a:bodyPr>
          <a:lstStyle/>
          <a:p>
            <a:r>
              <a:rPr lang="en-GB" dirty="0"/>
              <a:t>Coursework, in class test, written exams</a:t>
            </a:r>
          </a:p>
          <a:p>
            <a:r>
              <a:rPr lang="en-GB" dirty="0"/>
              <a:t>Assignment brief</a:t>
            </a:r>
          </a:p>
          <a:p>
            <a:r>
              <a:rPr lang="en-GB" dirty="0"/>
              <a:t>Electronic submission </a:t>
            </a:r>
          </a:p>
          <a:p>
            <a:r>
              <a:rPr lang="en-GB" dirty="0"/>
              <a:t>Deadline </a:t>
            </a:r>
            <a:r>
              <a:rPr lang="en-GB" dirty="0">
                <a:solidFill>
                  <a:srgbClr val="FF0000"/>
                </a:solidFill>
              </a:rPr>
              <a:t>– 3pm (date set my module lecturer)</a:t>
            </a:r>
            <a:r>
              <a:rPr lang="en-GB" dirty="0"/>
              <a:t> </a:t>
            </a:r>
          </a:p>
          <a:p>
            <a:r>
              <a:rPr lang="en-GB" dirty="0"/>
              <a:t>1 week late – capped at 40%</a:t>
            </a:r>
          </a:p>
          <a:p>
            <a:r>
              <a:rPr lang="en-GB" dirty="0"/>
              <a:t>More than one week – 0% (resit)</a:t>
            </a:r>
          </a:p>
          <a:p>
            <a:r>
              <a:rPr lang="en-GB" dirty="0"/>
              <a:t>Grading system</a:t>
            </a:r>
          </a:p>
          <a:p>
            <a:pPr lvl="1"/>
            <a:r>
              <a:rPr lang="en-GB" dirty="0"/>
              <a:t>Pass grade - 40% for UG </a:t>
            </a:r>
          </a:p>
          <a:p>
            <a:pPr lvl="1"/>
            <a:r>
              <a:rPr lang="en-GB" dirty="0"/>
              <a:t>Condone – up to 30 credits, 30-39% for UG</a:t>
            </a:r>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317071" y="201902"/>
            <a:ext cx="11151029" cy="954721"/>
          </a:xfrm>
        </p:spPr>
        <p:txBody>
          <a:bodyPr>
            <a:normAutofit/>
          </a:bodyPr>
          <a:lstStyle/>
          <a:p>
            <a:r>
              <a:rPr lang="en-GB" sz="4800" b="1" dirty="0">
                <a:solidFill>
                  <a:schemeClr val="accent1">
                    <a:lumMod val="75000"/>
                  </a:schemeClr>
                </a:solidFill>
              </a:rPr>
              <a:t>Assessment outcome and Results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229359"/>
            <a:ext cx="11151029" cy="3896823"/>
          </a:xfrm>
        </p:spPr>
        <p:txBody>
          <a:bodyPr>
            <a:normAutofit lnSpcReduction="10000"/>
          </a:bodyPr>
          <a:lstStyle/>
          <a:p>
            <a:pPr marL="0" indent="0">
              <a:buNone/>
            </a:pPr>
            <a:r>
              <a:rPr lang="en-GB" dirty="0"/>
              <a:t>Exam board – February, June and August </a:t>
            </a:r>
          </a:p>
          <a:p>
            <a:endParaRPr lang="en-GB" dirty="0"/>
          </a:p>
          <a:p>
            <a:endParaRPr lang="en-GB" dirty="0"/>
          </a:p>
          <a:p>
            <a:endParaRPr lang="en-GB" dirty="0"/>
          </a:p>
          <a:p>
            <a:endParaRPr lang="en-GB" dirty="0"/>
          </a:p>
          <a:p>
            <a:endParaRPr lang="en-GB" dirty="0"/>
          </a:p>
          <a:p>
            <a:pPr marL="0" indent="0">
              <a:buNone/>
            </a:pPr>
            <a:r>
              <a:rPr lang="en-GB" dirty="0">
                <a:solidFill>
                  <a:srgbClr val="FF0000"/>
                </a:solidFill>
              </a:rPr>
              <a:t>It is your responsibility to check the results and contact relevant staff for resit (if required) information. </a:t>
            </a:r>
          </a:p>
          <a:p>
            <a:endParaRPr lang="en-GB"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DFAD344D-2F0B-8412-8DDD-98EA9A8AA7A4}"/>
              </a:ext>
            </a:extLst>
          </p:cNvPr>
          <p:cNvPicPr>
            <a:picLocks noChangeAspect="1"/>
          </p:cNvPicPr>
          <p:nvPr/>
        </p:nvPicPr>
        <p:blipFill>
          <a:blip r:embed="rId2"/>
          <a:stretch>
            <a:fillRect/>
          </a:stretch>
        </p:blipFill>
        <p:spPr>
          <a:xfrm>
            <a:off x="609600" y="1832519"/>
            <a:ext cx="10383520" cy="1890919"/>
          </a:xfrm>
          <a:prstGeom prst="rect">
            <a:avLst/>
          </a:prstGeom>
        </p:spPr>
      </p:pic>
    </p:spTree>
    <p:extLst>
      <p:ext uri="{BB962C8B-B14F-4D97-AF65-F5344CB8AC3E}">
        <p14:creationId xmlns:p14="http://schemas.microsoft.com/office/powerpoint/2010/main" val="1481485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b="1" dirty="0">
                <a:solidFill>
                  <a:schemeClr val="accent1">
                    <a:lumMod val="75000"/>
                  </a:schemeClr>
                </a:solidFill>
              </a:rPr>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chemeClr val="tx1"/>
                </a:solidFill>
              </a:rPr>
              <a:t>Available on Moodle for all modules</a:t>
            </a:r>
          </a:p>
          <a:p>
            <a:r>
              <a:rPr lang="en-GB" dirty="0">
                <a:solidFill>
                  <a:schemeClr val="tx1"/>
                </a:solidFill>
              </a:rPr>
              <a:t>To be completed by end of teaching period</a:t>
            </a:r>
          </a:p>
          <a:p>
            <a:r>
              <a:rPr lang="en-GB" dirty="0">
                <a:solidFill>
                  <a:schemeClr val="tx1"/>
                </a:solidFill>
              </a:rPr>
              <a:t>The feedback is anonymous, used to improve the module and student experience </a:t>
            </a:r>
          </a:p>
          <a:p>
            <a:endParaRPr lang="en-GB" dirty="0">
              <a:solidFill>
                <a:schemeClr val="tx1"/>
              </a:solidFill>
            </a:endParaRPr>
          </a:p>
        </p:txBody>
      </p:sp>
    </p:spTree>
    <p:extLst>
      <p:ext uri="{BB962C8B-B14F-4D97-AF65-F5344CB8AC3E}">
        <p14:creationId xmlns:p14="http://schemas.microsoft.com/office/powerpoint/2010/main" val="813296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 action="ppaction://noaction"/>
            </a:endParaRPr>
          </a:p>
          <a:p>
            <a:pPr lvl="1"/>
            <a:r>
              <a:rPr lang="en-GB" dirty="0">
                <a:hlinkClick r:id="rId2"/>
              </a:rPr>
              <a:t>https://www.uwtsd.ac.uk/academic-quality-handbook</a:t>
            </a:r>
            <a:r>
              <a:rPr lang="en-GB" dirty="0"/>
              <a:t> </a:t>
            </a:r>
          </a:p>
          <a:p>
            <a:pPr lvl="1"/>
            <a:endParaRPr lang="en-GB" dirty="0"/>
          </a:p>
          <a:p>
            <a:r>
              <a:rPr lang="en-GB" dirty="0"/>
              <a:t>Student Policies – Chapter 12 </a:t>
            </a:r>
          </a:p>
          <a:p>
            <a:pPr lvl="1"/>
            <a:r>
              <a:rPr lang="en-GB" dirty="0"/>
              <a:t>Mitigating policy </a:t>
            </a:r>
          </a:p>
          <a:p>
            <a:pPr lvl="1"/>
            <a:r>
              <a:rPr lang="en-GB" dirty="0"/>
              <a:t>Academic Misconduct</a:t>
            </a:r>
          </a:p>
          <a:p>
            <a:pPr lvl="1"/>
            <a:r>
              <a:rPr lang="en-GB" dirty="0"/>
              <a:t>Plagiarism Detection Service</a:t>
            </a:r>
          </a:p>
        </p:txBody>
      </p:sp>
    </p:spTree>
    <p:extLst>
      <p:ext uri="{BB962C8B-B14F-4D97-AF65-F5344CB8AC3E}">
        <p14:creationId xmlns:p14="http://schemas.microsoft.com/office/powerpoint/2010/main" val="2922119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fontScale="85000" lnSpcReduction="20000"/>
          </a:bodyPr>
          <a:lstStyle/>
          <a:p>
            <a:pPr marL="0" indent="0">
              <a:buNone/>
            </a:pPr>
            <a:r>
              <a:rPr lang="en-GB" dirty="0"/>
              <a:t>The role of the mitigating circumstances procedures is to ensure that all students are treated fairly and consistently across the University.</a:t>
            </a:r>
            <a:endParaRPr lang="en-GB" dirty="0">
              <a:hlinkClick r:id="rId2"/>
            </a:endParaRPr>
          </a:p>
          <a:p>
            <a:r>
              <a:rPr lang="en-GB" dirty="0"/>
              <a:t>Including compensatory measures, extenuating circumstances, interruption of studies, Reasonable adjustment, and extension to end dates.</a:t>
            </a:r>
          </a:p>
          <a:p>
            <a:r>
              <a:rPr lang="en-GB" dirty="0"/>
              <a:t>Long-term disabilities are normally considered through the compensatory measures procedures.</a:t>
            </a:r>
          </a:p>
          <a:p>
            <a:r>
              <a:rPr lang="en-GB" dirty="0"/>
              <a:t>Short-term mitigating circumstances are normally considered through the extenuating circumstances procedure.</a:t>
            </a:r>
            <a:endParaRPr lang="en-GB" dirty="0">
              <a:hlinkClick r:id="rId2"/>
            </a:endParaRP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r>
              <a:rPr lang="en-GB" dirty="0"/>
              <a:t>Contract Cheating</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a:t>
            </a:r>
            <a:r>
              <a:rPr lang="en-GB" dirty="0">
                <a:hlinkClick r:id="rId2"/>
              </a:rPr>
              <a:t>policy</a:t>
            </a:r>
            <a:r>
              <a:rPr lang="en-GB" dirty="0"/>
              <a:t>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t>Professionalism </a:t>
            </a:r>
          </a:p>
          <a:p>
            <a:r>
              <a:rPr lang="en-GB" sz="2400" dirty="0"/>
              <a:t>Representing the Univeristy </a:t>
            </a:r>
          </a:p>
          <a:p>
            <a:r>
              <a:rPr lang="en-GB" sz="2400" dirty="0"/>
              <a:t>Respect for Others</a:t>
            </a:r>
          </a:p>
          <a:p>
            <a:r>
              <a:rPr lang="en-GB" sz="2400" dirty="0"/>
              <a:t>Respect for Community </a:t>
            </a:r>
          </a:p>
          <a:p>
            <a:r>
              <a:rPr lang="en-GB" sz="2400" dirty="0"/>
              <a:t>Caring for each other</a:t>
            </a:r>
          </a:p>
          <a:p>
            <a:r>
              <a:rPr lang="en-GB" sz="2400" dirty="0"/>
              <a:t>Respect for the University environment</a:t>
            </a:r>
          </a:p>
          <a:p>
            <a:r>
              <a:rPr lang="en-GB" sz="2400" dirty="0"/>
              <a:t>Knowledge, Skills and Behaviour (applicable to English based Apprentices)</a:t>
            </a:r>
            <a:endParaRPr lang="en-GB" sz="2400" dirty="0">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36495675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b="1" dirty="0">
                <a:solidFill>
                  <a:schemeClr val="accent1">
                    <a:lumMod val="75000"/>
                  </a:schemeClr>
                </a:solidFill>
              </a:rPr>
              <a:t>If </a:t>
            </a:r>
            <a:r>
              <a:rPr lang="en-GB" sz="4400" b="1">
                <a:solidFill>
                  <a:schemeClr val="accent1">
                    <a:lumMod val="75000"/>
                  </a:schemeClr>
                </a:solidFill>
              </a:rPr>
              <a:t>Any </a:t>
            </a:r>
            <a:r>
              <a:rPr lang="en-GB" sz="4400" b="1" dirty="0">
                <a:solidFill>
                  <a:schemeClr val="accent1">
                    <a:lumMod val="75000"/>
                  </a:schemeClr>
                </a:solidFill>
              </a:rPr>
              <a:t>D</a:t>
            </a:r>
            <a:r>
              <a:rPr lang="en-GB" sz="4400" b="1">
                <a:solidFill>
                  <a:schemeClr val="accent1">
                    <a:lumMod val="75000"/>
                  </a:schemeClr>
                </a:solidFill>
              </a:rPr>
              <a:t>oubts</a:t>
            </a:r>
            <a:endParaRPr lang="en-GB" sz="4400" b="1" dirty="0">
              <a:solidFill>
                <a:schemeClr val="accent1">
                  <a:lumMod val="75000"/>
                </a:schemeClr>
              </a:solidFill>
            </a:endParaRP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module tutor, year tutor or Programme manager.</a:t>
            </a:r>
          </a:p>
          <a:p>
            <a:r>
              <a:rPr lang="en-GB" dirty="0"/>
              <a:t>BSc Final Year – Nitheesh Murugan Kaliyamurthy</a:t>
            </a:r>
          </a:p>
          <a:p>
            <a:r>
              <a:rPr lang="en-GB" dirty="0"/>
              <a:t>BA Final year – Richard Morgan</a:t>
            </a:r>
          </a:p>
          <a:p>
            <a:r>
              <a:rPr lang="en-GB" dirty="0"/>
              <a:t>BEng Final year – Stalin Jacob </a:t>
            </a:r>
            <a:r>
              <a:rPr lang="en-GB" dirty="0" err="1"/>
              <a:t>Dhas</a:t>
            </a:r>
            <a:endParaRPr lang="en-GB" dirty="0"/>
          </a:p>
          <a:p>
            <a:endParaRPr lang="en-GB" dirty="0"/>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2F06424C-E436-45E6-B907-C1B6D6A87021}"/>
              </a:ext>
            </a:extLst>
          </p:cNvPr>
          <p:cNvPicPr>
            <a:picLocks noChangeAspect="1"/>
          </p:cNvPicPr>
          <p:nvPr/>
        </p:nvPicPr>
        <p:blipFill>
          <a:blip r:embed="rId2"/>
          <a:stretch>
            <a:fillRect/>
          </a:stretch>
        </p:blipFill>
        <p:spPr>
          <a:xfrm>
            <a:off x="898531" y="375342"/>
            <a:ext cx="6899155" cy="5208105"/>
          </a:xfrm>
          <a:prstGeom prst="rect">
            <a:avLst/>
          </a:prstGeom>
        </p:spPr>
      </p:pic>
    </p:spTree>
    <p:extLst>
      <p:ext uri="{BB962C8B-B14F-4D97-AF65-F5344CB8AC3E}">
        <p14:creationId xmlns:p14="http://schemas.microsoft.com/office/powerpoint/2010/main" val="885076063"/>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490</TotalTime>
  <Words>1905</Words>
  <Application>Microsoft Macintosh PowerPoint</Application>
  <PresentationFormat>Widescreen</PresentationFormat>
  <Paragraphs>205</Paragraphs>
  <Slides>23</Slides>
  <Notes>2</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23</vt:i4>
      </vt:variant>
    </vt:vector>
  </HeadingPairs>
  <TitlesOfParts>
    <vt:vector size="32" baseType="lpstr">
      <vt:lpstr>Aptos</vt:lpstr>
      <vt:lpstr>Arial</vt:lpstr>
      <vt:lpstr>Calibri</vt:lpstr>
      <vt:lpstr>Calibri Light</vt:lpstr>
      <vt:lpstr>Courier New</vt:lpstr>
      <vt:lpstr>Symbol</vt:lpstr>
      <vt:lpstr>UWTSD Text 2</vt:lpstr>
      <vt:lpstr>UWTSD Logo Variations place image in Background</vt:lpstr>
      <vt:lpstr>UWTSD 200_Title Page</vt:lpstr>
      <vt:lpstr>PowerPoint Presentation</vt:lpstr>
      <vt:lpstr>Thank you 🙏🏼</vt:lpstr>
      <vt:lpstr>Applied Computing Management Team</vt:lpstr>
      <vt:lpstr>Year 3 Tutors</vt:lpstr>
      <vt:lpstr>BA Programme Team</vt:lpstr>
      <vt:lpstr>BSc Programme Team</vt:lpstr>
      <vt:lpstr>BEng Programme Team</vt:lpstr>
      <vt:lpstr>PowerPoint Presentation</vt:lpstr>
      <vt:lpstr>Getting Started</vt:lpstr>
      <vt:lpstr>Key Course Information</vt:lpstr>
      <vt:lpstr>Programme of Study Handbook </vt:lpstr>
      <vt:lpstr>Assessments</vt:lpstr>
      <vt:lpstr>Assessment outcome and Results</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Kapilan Radhakrishnan</cp:lastModifiedBy>
  <cp:revision>77</cp:revision>
  <dcterms:created xsi:type="dcterms:W3CDTF">2021-03-09T15:35:42Z</dcterms:created>
  <dcterms:modified xsi:type="dcterms:W3CDTF">2024-10-05T09:10:50Z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