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9" r:id="rId10"/>
    <p:sldId id="260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9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5EE396-1F73-CB9B-DD91-A4AAA8123C13}" v="2578" dt="2026-02-24T12:31:05.219"/>
    <p1510:client id="{4D455677-5101-CAE4-C99C-52EDFF7AD096}" v="242" dt="2026-02-24T12:39:50.976"/>
    <p1510:client id="{541C875C-4631-E87D-3E99-B11EDDB7FCB8}" v="618" dt="2026-02-23T12:15:50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4" d="100"/>
          <a:sy n="64" d="100"/>
        </p:scale>
        <p:origin x="10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uk.indeed.com/career-advice/career-development/transferable-skills" TargetMode="External"/><Relationship Id="rId4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Careers Workshop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192" y="1336951"/>
            <a:ext cx="7956222" cy="75130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Learning Outcomes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192" y="2521364"/>
            <a:ext cx="5432998" cy="343038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>
                <a:ea typeface="Calibri" panose="020F0502020204030204"/>
                <a:cs typeface="Calibri" panose="020F0502020204030204"/>
              </a:rPr>
              <a:t>In this session you will: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Consider what the term 'transferable skills' means to you and how you are developing these through your university journey.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Analyse relevant job adverts to discover which transferable skills employees value in your area of professional interest.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Map your transferable skills with employer's needs and develop a 'transferable skills statement' suitable for a job application cover letter or CV.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Learn more about UWTSD's Career Service.</a:t>
            </a:r>
            <a:endParaRPr lang="en-GB" sz="2000">
              <a:ea typeface="Calibri" panose="020F0502020204030204"/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7092CB-6CB0-913B-661B-17D42A690369}"/>
              </a:ext>
            </a:extLst>
          </p:cNvPr>
          <p:cNvSpPr txBox="1"/>
          <p:nvPr/>
        </p:nvSpPr>
        <p:spPr>
          <a:xfrm>
            <a:off x="7715788" y="3789531"/>
            <a:ext cx="379944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This session is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relevant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to your onward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professional development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as you will be able to make connections between your University study and important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employability skills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. This will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help your assessments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 as you will be able to focus upon your areas of interest to </a:t>
            </a:r>
            <a:r>
              <a:rPr lang="en-GB" b="1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develop relevant skills </a:t>
            </a:r>
            <a:r>
              <a:rPr lang="en-GB">
                <a:solidFill>
                  <a:srgbClr val="1D2125"/>
                </a:solidFill>
                <a:highlight>
                  <a:srgbClr val="FFFFFF"/>
                </a:highlight>
                <a:ea typeface="+mn-lt"/>
                <a:cs typeface="+mn-lt"/>
              </a:rPr>
              <a:t>requested by employers.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A computer with colorful code on screen&#10;&#10;AI-generated content may be incorrect.">
            <a:extLst>
              <a:ext uri="{FF2B5EF4-FFF2-40B4-BE49-F238E27FC236}">
                <a16:creationId xmlns:a16="http://schemas.microsoft.com/office/drawing/2014/main" id="{EBF7EE90-1C54-D915-FF43-A24DE56188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0121" y="448849"/>
            <a:ext cx="4491225" cy="2527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per and pencils on a table&#10;&#10;AI-generated content may be incorrect.">
            <a:extLst>
              <a:ext uri="{FF2B5EF4-FFF2-40B4-BE49-F238E27FC236}">
                <a16:creationId xmlns:a16="http://schemas.microsoft.com/office/drawing/2014/main" id="{2648DD71-6153-F72D-AF52-A770CB1B27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145" y="0"/>
            <a:ext cx="8603226" cy="57272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24FD7C-C2C2-316A-A1C9-238D03193D2E}"/>
              </a:ext>
            </a:extLst>
          </p:cNvPr>
          <p:cNvSpPr txBox="1"/>
          <p:nvPr/>
        </p:nvSpPr>
        <p:spPr>
          <a:xfrm>
            <a:off x="3388566" y="1274987"/>
            <a:ext cx="226387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>
                <a:ea typeface="Calibri"/>
                <a:cs typeface="Calibri"/>
              </a:rPr>
              <a:t>What does the term 'transferable skills' mean to you?</a:t>
            </a:r>
            <a:endParaRPr lang="en-US"/>
          </a:p>
          <a:p>
            <a:pPr algn="ctr"/>
            <a:endParaRPr lang="en-GB">
              <a:ea typeface="Calibri"/>
              <a:cs typeface="Calibri"/>
            </a:endParaRPr>
          </a:p>
          <a:p>
            <a:pPr algn="ctr"/>
            <a:r>
              <a:rPr lang="en-GB">
                <a:ea typeface="Calibri"/>
                <a:cs typeface="Calibri"/>
              </a:rPr>
              <a:t>What are the transferable skills you have been developing over your programme so far?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56DE72-1ECF-B0B4-EC99-CE34FBFC012C}"/>
              </a:ext>
            </a:extLst>
          </p:cNvPr>
          <p:cNvSpPr txBox="1"/>
          <p:nvPr/>
        </p:nvSpPr>
        <p:spPr>
          <a:xfrm>
            <a:off x="9155043" y="485913"/>
            <a:ext cx="27432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Calibri"/>
                <a:cs typeface="Calibri"/>
              </a:rPr>
              <a:t>Activity 1: (10 mins)</a:t>
            </a:r>
          </a:p>
          <a:p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Form groups of 3 or 4 colleagues.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Discuss the meaning of 'transferable skills' (do research if you're not sure).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Consider which transferable skills you are </a:t>
            </a:r>
            <a:r>
              <a:rPr lang="en-GB" sz="2000" err="1">
                <a:ea typeface="Calibri"/>
                <a:cs typeface="Calibri"/>
              </a:rPr>
              <a:t>developin</a:t>
            </a:r>
            <a:r>
              <a:rPr lang="en-GB" sz="2000">
                <a:ea typeface="Calibri"/>
                <a:cs typeface="Calibri"/>
              </a:rPr>
              <a:t>g as a student and how.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Feedback to the class – pool your knowledge.</a:t>
            </a:r>
          </a:p>
        </p:txBody>
      </p:sp>
    </p:spTree>
    <p:extLst>
      <p:ext uri="{BB962C8B-B14F-4D97-AF65-F5344CB8AC3E}">
        <p14:creationId xmlns:p14="http://schemas.microsoft.com/office/powerpoint/2010/main" val="3445067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490A6F33-B292-9362-1340-0D5D05FAD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955" y="426486"/>
            <a:ext cx="7372350" cy="1609725"/>
          </a:xfrm>
          <a:prstGeom prst="rect">
            <a:avLst/>
          </a:prstGeom>
        </p:spPr>
      </p:pic>
      <p:pic>
        <p:nvPicPr>
          <p:cNvPr id="5" name="Picture 4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1A484E76-A758-4232-9EE9-1B05F9375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693" y="2041098"/>
            <a:ext cx="3338451" cy="2900767"/>
          </a:xfrm>
          <a:prstGeom prst="rect">
            <a:avLst/>
          </a:prstGeom>
        </p:spPr>
      </p:pic>
      <p:pic>
        <p:nvPicPr>
          <p:cNvPr id="6" name="Picture 5" descr="A screenshot of a phone&#10;&#10;AI-generated content may be incorrect.">
            <a:extLst>
              <a:ext uri="{FF2B5EF4-FFF2-40B4-BE49-F238E27FC236}">
                <a16:creationId xmlns:a16="http://schemas.microsoft.com/office/drawing/2014/main" id="{2D4B6169-90F2-D61E-856E-E4DAC7173A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9490" y="2035684"/>
            <a:ext cx="2559079" cy="29005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EAC7692-8BC5-5BF6-882B-4CA8E9D18036}"/>
              </a:ext>
            </a:extLst>
          </p:cNvPr>
          <p:cNvSpPr txBox="1"/>
          <p:nvPr/>
        </p:nvSpPr>
        <p:spPr>
          <a:xfrm>
            <a:off x="1049130" y="5107609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5"/>
              </a:rPr>
              <a:t>Transferable skills: what companies want | Indeed.com UK</a:t>
            </a:r>
            <a:endParaRPr lang="en-US"/>
          </a:p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48BB54-EBD2-1451-B5B4-5B9FB32B547D}"/>
              </a:ext>
            </a:extLst>
          </p:cNvPr>
          <p:cNvSpPr txBox="1"/>
          <p:nvPr/>
        </p:nvSpPr>
        <p:spPr>
          <a:xfrm>
            <a:off x="8448099" y="421847"/>
            <a:ext cx="343213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ea typeface="Calibri"/>
                <a:cs typeface="Calibri"/>
              </a:rPr>
              <a:t>Activity 2: Share your ideas... discussion time (10mins)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Did you get any of these? Do you agree with this list?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Are there any different ones you thought about?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What do these skills mean in the workplace? Can you give examples?</a:t>
            </a:r>
          </a:p>
          <a:p>
            <a:endParaRPr lang="en-GB" sz="2000">
              <a:ea typeface="Calibri"/>
              <a:cs typeface="Calibri"/>
            </a:endParaRPr>
          </a:p>
          <a:p>
            <a:r>
              <a:rPr lang="en-GB" sz="2000">
                <a:ea typeface="Calibri"/>
                <a:cs typeface="Calibri"/>
              </a:rPr>
              <a:t>Are there any which you consider to be particularly important? Why?</a:t>
            </a:r>
          </a:p>
        </p:txBody>
      </p:sp>
    </p:spTree>
    <p:extLst>
      <p:ext uri="{BB962C8B-B14F-4D97-AF65-F5344CB8AC3E}">
        <p14:creationId xmlns:p14="http://schemas.microsoft.com/office/powerpoint/2010/main" val="727863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D41A5-09C9-EA07-9046-61745DF74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>
                <a:ea typeface="Calibri Light"/>
                <a:cs typeface="Calibri Light"/>
              </a:rPr>
              <a:t>How does your academic journey support your employability skill development?</a:t>
            </a:r>
            <a:endParaRPr lang="en-GB" sz="3600" b="1"/>
          </a:p>
        </p:txBody>
      </p:sp>
      <p:pic>
        <p:nvPicPr>
          <p:cNvPr id="4" name="academics-to-employment (1) (1)">
            <a:hlinkClick r:id="" action="ppaction://media"/>
            <a:extLst>
              <a:ext uri="{FF2B5EF4-FFF2-40B4-BE49-F238E27FC236}">
                <a16:creationId xmlns:a16="http://schemas.microsoft.com/office/drawing/2014/main" id="{EF96391A-0761-394D-40D2-0A2E1AFA36A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420" y="1687689"/>
            <a:ext cx="6889046" cy="38777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F2A37B-85C6-278D-6501-D6BB6E120371}"/>
              </a:ext>
            </a:extLst>
          </p:cNvPr>
          <p:cNvSpPr txBox="1"/>
          <p:nvPr/>
        </p:nvSpPr>
        <p:spPr>
          <a:xfrm>
            <a:off x="7986888" y="1693333"/>
            <a:ext cx="361808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Activity 3: (10 minutes)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Watch this video as a class.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Actively listen. Make a note of the types of transferable skills you are developing through your programme of study.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Can you give any examples of how or where you have already developed these skills? Discuss as a class.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61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dog wearing glasses and a sweater">
            <a:extLst>
              <a:ext uri="{FF2B5EF4-FFF2-40B4-BE49-F238E27FC236}">
                <a16:creationId xmlns:a16="http://schemas.microsoft.com/office/drawing/2014/main" id="{1FE648D8-4EF9-A717-0E7E-C7B74915B44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3C1777ED-0525-837E-0FB0-91D8C5DB899A}"/>
              </a:ext>
            </a:extLst>
          </p:cNvPr>
          <p:cNvSpPr/>
          <p:nvPr/>
        </p:nvSpPr>
        <p:spPr>
          <a:xfrm flipH="1">
            <a:off x="649896" y="524656"/>
            <a:ext cx="4671611" cy="3687580"/>
          </a:xfrm>
          <a:prstGeom prst="cloudCallout">
            <a:avLst>
              <a:gd name="adj1" fmla="val -62565"/>
              <a:gd name="adj2" fmla="val -3064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/>
                <a:cs typeface="Calibri"/>
              </a:rPr>
              <a:t>Now you understand what transferable skills are, (and how you're building them), let's explore how employers value them...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6325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3595E-2F81-1A91-9E93-3AE536568B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Transferable Workplace Skills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3C412-F77C-0FFF-C7B1-9928D581C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377" y="1945942"/>
            <a:ext cx="4035637" cy="36828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Calibri" panose="020F0502020204030204"/>
                <a:cs typeface="Calibri" panose="020F0502020204030204"/>
              </a:rPr>
              <a:t>What are the transferable skills employers value in the workplace?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ea typeface="Calibri" panose="020F0502020204030204"/>
                <a:cs typeface="Calibri" panose="020F0502020204030204"/>
              </a:rPr>
              <a:t>What are employers looking for?</a:t>
            </a: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5EB6F6-E64C-534B-AC6E-DE9ED1338CC9}"/>
              </a:ext>
            </a:extLst>
          </p:cNvPr>
          <p:cNvSpPr txBox="1"/>
          <p:nvPr/>
        </p:nvSpPr>
        <p:spPr>
          <a:xfrm>
            <a:off x="5575284" y="1716049"/>
            <a:ext cx="5924884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ea typeface="Calibri"/>
                <a:cs typeface="Calibri"/>
              </a:rPr>
              <a:t>Activity 4 (45 mins)</a:t>
            </a:r>
          </a:p>
          <a:p>
            <a:endParaRPr lang="en-GB" sz="2400" b="1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Step 1: Find a job advert which interests you and is in the sector you are interested in.</a:t>
            </a:r>
          </a:p>
          <a:p>
            <a:endParaRPr lang="en-GB" sz="2400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Visit Indeed Jobs (or another job site), search for a keyword and location. Select a job.</a:t>
            </a:r>
          </a:p>
          <a:p>
            <a:endParaRPr lang="en-GB" sz="2400">
              <a:ea typeface="Calibri"/>
              <a:cs typeface="Calibri"/>
            </a:endParaRPr>
          </a:p>
          <a:p>
            <a:r>
              <a:rPr lang="en-GB" sz="2400">
                <a:ea typeface="Calibri"/>
                <a:cs typeface="Calibri"/>
              </a:rPr>
              <a:t>Work in pairs or groups if you share professional interests with class colleagues.</a:t>
            </a:r>
          </a:p>
        </p:txBody>
      </p:sp>
    </p:spTree>
    <p:extLst>
      <p:ext uri="{BB962C8B-B14F-4D97-AF65-F5344CB8AC3E}">
        <p14:creationId xmlns:p14="http://schemas.microsoft.com/office/powerpoint/2010/main" val="2652715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C74DA-E8FE-C11A-CFB5-A009EF70C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1230"/>
            <a:ext cx="11481847" cy="1325563"/>
          </a:xfrm>
        </p:spPr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Step 1: Walkthrough example</a:t>
            </a:r>
            <a:endParaRPr lang="en-GB" b="1"/>
          </a:p>
        </p:txBody>
      </p:sp>
      <p:pic>
        <p:nvPicPr>
          <p:cNvPr id="4" name="Picture 3" descr="A close up of a logo&#10;&#10;AI-generated content may be incorrect.">
            <a:extLst>
              <a:ext uri="{FF2B5EF4-FFF2-40B4-BE49-F238E27FC236}">
                <a16:creationId xmlns:a16="http://schemas.microsoft.com/office/drawing/2014/main" id="{948FA44A-2E91-4811-7494-90EA1ACB2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39" y="1455528"/>
            <a:ext cx="5230123" cy="19053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F8D532-6B08-45F1-3825-CFB68810C30F}"/>
              </a:ext>
            </a:extLst>
          </p:cNvPr>
          <p:cNvSpPr txBox="1"/>
          <p:nvPr/>
        </p:nvSpPr>
        <p:spPr>
          <a:xfrm>
            <a:off x="1465789" y="1895357"/>
            <a:ext cx="51471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ea typeface="Calibri"/>
                <a:cs typeface="Calibri"/>
              </a:rPr>
              <a:t>1.</a:t>
            </a:r>
            <a:endParaRPr lang="en-GB" sz="3200" b="1"/>
          </a:p>
        </p:txBody>
      </p:sp>
      <p:pic>
        <p:nvPicPr>
          <p:cNvPr id="6" name="Picture 5" descr="A black and white rectangle with a pin and a black text&#10;&#10;AI-generated content may be incorrect.">
            <a:extLst>
              <a:ext uri="{FF2B5EF4-FFF2-40B4-BE49-F238E27FC236}">
                <a16:creationId xmlns:a16="http://schemas.microsoft.com/office/drawing/2014/main" id="{C8640EB0-5BA4-7091-B411-F7CEFBA58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196" y="4222271"/>
            <a:ext cx="11507458" cy="11739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B14B4A5-C0CA-7E56-D982-621DF1A9D821}"/>
              </a:ext>
            </a:extLst>
          </p:cNvPr>
          <p:cNvSpPr txBox="1"/>
          <p:nvPr/>
        </p:nvSpPr>
        <p:spPr>
          <a:xfrm>
            <a:off x="1485076" y="3865756"/>
            <a:ext cx="64410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ea typeface="Calibri"/>
                <a:cs typeface="Calibri"/>
              </a:rPr>
              <a:t>2.</a:t>
            </a:r>
            <a:endParaRPr lang="en-GB" sz="32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9" name="Picture 8" descr="A screenshot of a phone&#10;&#10;AI-generated content may be incorrect.">
            <a:extLst>
              <a:ext uri="{FF2B5EF4-FFF2-40B4-BE49-F238E27FC236}">
                <a16:creationId xmlns:a16="http://schemas.microsoft.com/office/drawing/2014/main" id="{AFCE6CEA-D6E2-E970-C405-AF6592B6EF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0750" y="1373218"/>
            <a:ext cx="5981520" cy="201247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BF92EA1-0CEF-F9CF-6130-4B2D8B89C4D6}"/>
              </a:ext>
            </a:extLst>
          </p:cNvPr>
          <p:cNvSpPr txBox="1"/>
          <p:nvPr/>
        </p:nvSpPr>
        <p:spPr>
          <a:xfrm>
            <a:off x="9328790" y="3381688"/>
            <a:ext cx="77350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>
                <a:ea typeface="Calibri"/>
                <a:cs typeface="Calibri"/>
              </a:rPr>
              <a:t>3.</a:t>
            </a:r>
            <a:endParaRPr lang="en-GB" sz="3600" b="1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4784246-524A-CC35-10D7-19801D46D3E2}"/>
              </a:ext>
            </a:extLst>
          </p:cNvPr>
          <p:cNvCxnSpPr/>
          <p:nvPr/>
        </p:nvCxnSpPr>
        <p:spPr>
          <a:xfrm>
            <a:off x="3289609" y="3531219"/>
            <a:ext cx="871268" cy="81375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5843FC-CF74-95C4-D5AA-647DBAEEA896}"/>
              </a:ext>
            </a:extLst>
          </p:cNvPr>
          <p:cNvCxnSpPr>
            <a:cxnSpLocks/>
          </p:cNvCxnSpPr>
          <p:nvPr/>
        </p:nvCxnSpPr>
        <p:spPr>
          <a:xfrm flipV="1">
            <a:off x="6927080" y="3554223"/>
            <a:ext cx="900022" cy="71024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7070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52A8E-1B3B-C96B-A20A-B1539B54F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Step 2: Transferable Skill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328BB-71D0-EFA2-DCDA-1B64FF61A61F}"/>
              </a:ext>
            </a:extLst>
          </p:cNvPr>
          <p:cNvSpPr txBox="1"/>
          <p:nvPr/>
        </p:nvSpPr>
        <p:spPr>
          <a:xfrm>
            <a:off x="355305" y="1904876"/>
            <a:ext cx="372642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Which transferable skills does the employer of your selected job value?</a:t>
            </a:r>
          </a:p>
          <a:p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- Read the job description.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Identify which transferable skills the employer values.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Make a note of these.</a:t>
            </a: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Discuss: Which transferable skills are valued by multiple employers?</a:t>
            </a:r>
          </a:p>
        </p:txBody>
      </p:sp>
      <p:pic>
        <p:nvPicPr>
          <p:cNvPr id="6" name="Picture 5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72CFF50C-7DB4-6F9E-A678-289AF47C72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905" y="1633998"/>
            <a:ext cx="6647222" cy="3983294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CF30E33-E06D-BA1C-1A8D-FCD85B7E9717}"/>
              </a:ext>
            </a:extLst>
          </p:cNvPr>
          <p:cNvCxnSpPr/>
          <p:nvPr/>
        </p:nvCxnSpPr>
        <p:spPr>
          <a:xfrm>
            <a:off x="5029792" y="4782114"/>
            <a:ext cx="1332270" cy="1720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6D10F60-07B7-CD13-F010-3CA9334ECBDB}"/>
              </a:ext>
            </a:extLst>
          </p:cNvPr>
          <p:cNvCxnSpPr>
            <a:cxnSpLocks/>
          </p:cNvCxnSpPr>
          <p:nvPr/>
        </p:nvCxnSpPr>
        <p:spPr>
          <a:xfrm flipV="1">
            <a:off x="7069985" y="4787029"/>
            <a:ext cx="1602657" cy="7374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28CF6A4-F2AB-904B-45B1-2CF41BC43BC5}"/>
              </a:ext>
            </a:extLst>
          </p:cNvPr>
          <p:cNvCxnSpPr>
            <a:cxnSpLocks/>
          </p:cNvCxnSpPr>
          <p:nvPr/>
        </p:nvCxnSpPr>
        <p:spPr>
          <a:xfrm flipV="1">
            <a:off x="10363791" y="4787029"/>
            <a:ext cx="496528" cy="7374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7722AD3-A3C8-B657-04A3-496CC3F9747A}"/>
              </a:ext>
            </a:extLst>
          </p:cNvPr>
          <p:cNvCxnSpPr>
            <a:cxnSpLocks/>
          </p:cNvCxnSpPr>
          <p:nvPr/>
        </p:nvCxnSpPr>
        <p:spPr>
          <a:xfrm>
            <a:off x="5029790" y="5052499"/>
            <a:ext cx="840657" cy="491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2B74E38E-4CBC-CC5A-CEF7-4F6A29D99FC3}"/>
              </a:ext>
            </a:extLst>
          </p:cNvPr>
          <p:cNvCxnSpPr>
            <a:cxnSpLocks/>
          </p:cNvCxnSpPr>
          <p:nvPr/>
        </p:nvCxnSpPr>
        <p:spPr>
          <a:xfrm>
            <a:off x="5029790" y="5310596"/>
            <a:ext cx="2168011" cy="1720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AEE6EF4-E6D2-D664-AC75-92082C0DED16}"/>
              </a:ext>
            </a:extLst>
          </p:cNvPr>
          <p:cNvCxnSpPr>
            <a:cxnSpLocks/>
          </p:cNvCxnSpPr>
          <p:nvPr/>
        </p:nvCxnSpPr>
        <p:spPr>
          <a:xfrm>
            <a:off x="5029790" y="5580984"/>
            <a:ext cx="1750140" cy="29496"/>
          </a:xfrm>
          <a:prstGeom prst="straightConnector1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8ACF9CEA-7111-D62E-F0A5-E3C46A6768B0}"/>
              </a:ext>
            </a:extLst>
          </p:cNvPr>
          <p:cNvSpPr txBox="1"/>
          <p:nvPr/>
        </p:nvSpPr>
        <p:spPr>
          <a:xfrm>
            <a:off x="8927227" y="126814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ea typeface="Calibri"/>
                <a:cs typeface="Calibri"/>
              </a:rPr>
              <a:t>Example: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183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7489F-AEFE-5F0B-E80E-F03E35E93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Step 3: Make connections</a:t>
            </a: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3E020-15BE-80EE-BAD7-C928053B7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Select 1x tran</a:t>
            </a:r>
            <a:r>
              <a:rPr lang="en-GB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sferable</a:t>
            </a:r>
            <a:r>
              <a:rPr lang="en-GB">
                <a:ea typeface="Calibri" panose="020F0502020204030204"/>
                <a:cs typeface="Calibri" panose="020F0502020204030204"/>
              </a:rPr>
              <a:t> skill valued by the employer within your selected job role.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Think about your experience (professionally or through your university programme).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Select one example of where and how you have developed this skill.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>
                <a:ea typeface="Calibri" panose="020F0502020204030204"/>
                <a:cs typeface="Calibri" panose="020F0502020204030204"/>
              </a:rPr>
              <a:t>Write a skills statement of no more than 50 words which would be suitable for a cover letter. Highlight how your transferable skill meets the employer's needs, how you developed the skill and the impact of your contribution.</a:t>
            </a:r>
          </a:p>
        </p:txBody>
      </p:sp>
    </p:spTree>
    <p:extLst>
      <p:ext uri="{BB962C8B-B14F-4D97-AF65-F5344CB8AC3E}">
        <p14:creationId xmlns:p14="http://schemas.microsoft.com/office/powerpoint/2010/main" val="2479153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B448-3524-295F-382D-989314495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Example</a:t>
            </a:r>
            <a:endParaRPr lang="en-GB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E3670-C44D-07E4-A544-CB35731C0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200" y="1584993"/>
            <a:ext cx="7956222" cy="291598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buNone/>
            </a:pPr>
            <a:r>
              <a:rPr lang="en-GB" sz="1800">
                <a:latin typeface="Calibri"/>
                <a:ea typeface="Calibri" panose="020F0502020204030204"/>
                <a:cs typeface="Calibri"/>
              </a:rPr>
              <a:t>My leadership skills developed significantly during my undergraduate degree, particularly through my dissertation on care home management and my experience contributing to a Peer Assisted Learning (PAL) programme. Managing group-based components of my research required me to coordinate tasks, facilitate open and sensitive discussions, and ensure that everyone involved felt heard and respected; skills essential in a care environment.</a:t>
            </a:r>
            <a:endParaRPr lang="en-US" sz="1800">
              <a:latin typeface="Calibri"/>
              <a:ea typeface="Calibri"/>
              <a:cs typeface="Calibri"/>
            </a:endParaRPr>
          </a:p>
          <a:p>
            <a:pPr algn="ctr">
              <a:buNone/>
            </a:pPr>
            <a:r>
              <a:rPr lang="en-GB" sz="1800">
                <a:latin typeface="Calibri"/>
                <a:ea typeface="Calibri" panose="020F0502020204030204"/>
                <a:cs typeface="Calibri"/>
              </a:rPr>
              <a:t>In my current role as a Care Home Assistant, these leadership skills have enabled me to remain calm under pressure, support colleagues during busy periods, and contribute to a positive, person‑centred environment where staff and residents feel valued. My contribution to a supportive environment, through the development of my leadership skills, has resulted in higher resident quality-of-life scores.</a:t>
            </a:r>
          </a:p>
          <a:p>
            <a:pPr algn="ctr">
              <a:buNone/>
            </a:pPr>
            <a:endParaRPr lang="en-GB" sz="24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>
                <a:ea typeface="Calibri" panose="020F0502020204030204"/>
                <a:cs typeface="Calibri" panose="020F0502020204030204"/>
              </a:rPr>
              <a:t>What do you think? Share your own examples? Could you apply for your selected job? Do you have the required 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630459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A computer with a red light&#10;&#10;AI-generated content may be incorrect.">
            <a:extLst>
              <a:ext uri="{FF2B5EF4-FFF2-40B4-BE49-F238E27FC236}">
                <a16:creationId xmlns:a16="http://schemas.microsoft.com/office/drawing/2014/main" id="{A83C952A-6F9E-773A-4204-D1C2D2C4B8AE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7813" b="7813"/>
          <a:stretch/>
        </p:blipFill>
        <p:spPr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9E7055-E942-83B4-0A76-010E913B9101}"/>
              </a:ext>
            </a:extLst>
          </p:cNvPr>
          <p:cNvSpPr txBox="1"/>
          <p:nvPr/>
        </p:nvSpPr>
        <p:spPr>
          <a:xfrm>
            <a:off x="611441" y="547228"/>
            <a:ext cx="36121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1"/>
                </a:solidFill>
                <a:ea typeface="Calibri"/>
                <a:cs typeface="Calibri"/>
              </a:rPr>
              <a:t>What resources do UWTSD offer to help develop your 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942669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5FE9E-51AE-2671-8AA4-EB7C40C8A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Careers Services</a:t>
            </a:r>
            <a:endParaRPr lang="en-GB" b="1"/>
          </a:p>
        </p:txBody>
      </p:sp>
      <p:pic>
        <p:nvPicPr>
          <p:cNvPr id="4" name="Picture 3" descr="A screenshot of a cellphone&#10;&#10;AI-generated content may be incorrect.">
            <a:extLst>
              <a:ext uri="{FF2B5EF4-FFF2-40B4-BE49-F238E27FC236}">
                <a16:creationId xmlns:a16="http://schemas.microsoft.com/office/drawing/2014/main" id="{AFD37F59-82BC-6B2A-D07B-DA5B1621C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730" y="1485231"/>
            <a:ext cx="3858962" cy="3874169"/>
          </a:xfrm>
          <a:prstGeom prst="rect">
            <a:avLst/>
          </a:prstGeom>
        </p:spPr>
      </p:pic>
      <p:pic>
        <p:nvPicPr>
          <p:cNvPr id="5" name="Picture 4" descr="A qr code with a black and white background&#10;&#10;AI-generated content may be incorrect.">
            <a:extLst>
              <a:ext uri="{FF2B5EF4-FFF2-40B4-BE49-F238E27FC236}">
                <a16:creationId xmlns:a16="http://schemas.microsoft.com/office/drawing/2014/main" id="{CEBFC2D6-5052-AEAE-7549-FCDE808917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908" y="1689433"/>
            <a:ext cx="3733132" cy="37197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2D0F0A-240E-1AF8-22F9-BF19B4CD6B0F}"/>
              </a:ext>
            </a:extLst>
          </p:cNvPr>
          <p:cNvSpPr txBox="1"/>
          <p:nvPr/>
        </p:nvSpPr>
        <p:spPr>
          <a:xfrm>
            <a:off x="8379738" y="318566"/>
            <a:ext cx="322362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 sz="2000" dirty="0">
                <a:ea typeface="Calibri"/>
                <a:cs typeface="Calibri"/>
              </a:rPr>
              <a:t>Log in as Student to UWTSD Careers Centre (via QR code or from link found in </a:t>
            </a:r>
            <a:r>
              <a:rPr lang="en-GB" sz="2000" dirty="0" err="1">
                <a:ea typeface="Calibri"/>
                <a:cs typeface="Calibri"/>
              </a:rPr>
              <a:t>moodle</a:t>
            </a:r>
            <a:r>
              <a:rPr lang="en-GB" sz="2000" dirty="0">
                <a:ea typeface="Calibri"/>
                <a:cs typeface="Calibri"/>
              </a:rPr>
              <a:t>)</a:t>
            </a:r>
          </a:p>
          <a:p>
            <a:pPr marL="285750" indent="-285750">
              <a:buFont typeface="Calibri"/>
              <a:buChar char="-"/>
            </a:pPr>
            <a:endParaRPr lang="en-GB" sz="2000" dirty="0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 sz="2000" dirty="0">
                <a:ea typeface="Calibri"/>
                <a:cs typeface="Calibri"/>
              </a:rPr>
              <a:t>Access 'Workplace Skills' tile.</a:t>
            </a:r>
          </a:p>
        </p:txBody>
      </p:sp>
      <p:pic>
        <p:nvPicPr>
          <p:cNvPr id="8" name="Picture 7" descr="A person standing in front of a computer&#10;&#10;AI-generated content may be incorrect.">
            <a:extLst>
              <a:ext uri="{FF2B5EF4-FFF2-40B4-BE49-F238E27FC236}">
                <a16:creationId xmlns:a16="http://schemas.microsoft.com/office/drawing/2014/main" id="{A1645F6A-6F08-9289-CB23-B60ABAD6FE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9306" y="2752057"/>
            <a:ext cx="2400968" cy="2663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723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C9E934-7615-2A51-EFDE-BD1604F3D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AA397-1CD1-8261-389A-19E66D293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Careers Services</a:t>
            </a:r>
            <a:endParaRPr lang="en-GB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30515E-E011-B8EF-CE90-E2626692A7F6}"/>
              </a:ext>
            </a:extLst>
          </p:cNvPr>
          <p:cNvSpPr txBox="1"/>
          <p:nvPr/>
        </p:nvSpPr>
        <p:spPr>
          <a:xfrm>
            <a:off x="355686" y="1860621"/>
            <a:ext cx="22352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ea typeface="Calibri"/>
                <a:cs typeface="Calibri"/>
              </a:rPr>
              <a:t>Activity 5 (25 mins)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Select a transferable workplace skill you would like to develop. Perhaps this is a skill valued by an employer within a role you're interested in.</a:t>
            </a:r>
            <a:endParaRPr lang="en-GB"/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endParaRPr lang="en-GB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39A536-75E0-6888-6077-E5142391120A}"/>
              </a:ext>
            </a:extLst>
          </p:cNvPr>
          <p:cNvSpPr txBox="1"/>
          <p:nvPr/>
        </p:nvSpPr>
        <p:spPr>
          <a:xfrm>
            <a:off x="3046684" y="1998469"/>
            <a:ext cx="355867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Example: "I want to develop my leadership skills as I want to become a Deputy Care Home Manager and employers need evidence of leadership skills, knowledge, experience and training."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Spend 15 minutes completing a </a:t>
            </a:r>
            <a:r>
              <a:rPr lang="en-GB" err="1">
                <a:ea typeface="Calibri"/>
                <a:cs typeface="Calibri"/>
              </a:rPr>
              <a:t>cours</a:t>
            </a:r>
            <a:r>
              <a:rPr lang="en-GB">
                <a:ea typeface="Calibri"/>
                <a:cs typeface="Calibri"/>
              </a:rPr>
              <a:t>e area.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Discuss: What have you learnt?</a:t>
            </a:r>
          </a:p>
        </p:txBody>
      </p:sp>
      <p:pic>
        <p:nvPicPr>
          <p:cNvPr id="6" name="Picture 5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EE638C96-FB04-9FE1-203E-8E45BA751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2560" y="810126"/>
            <a:ext cx="6200775" cy="1066800"/>
          </a:xfrm>
          <a:prstGeom prst="rect">
            <a:avLst/>
          </a:prstGeom>
        </p:spPr>
      </p:pic>
      <p:pic>
        <p:nvPicPr>
          <p:cNvPr id="9" name="Picture 8" descr="A screenshot of a survey&#10;&#10;AI-generated content may be incorrect.">
            <a:extLst>
              <a:ext uri="{FF2B5EF4-FFF2-40B4-BE49-F238E27FC236}">
                <a16:creationId xmlns:a16="http://schemas.microsoft.com/office/drawing/2014/main" id="{A20FFC53-8FCD-A789-133C-871ACE039E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3481" y="2181475"/>
            <a:ext cx="4416091" cy="248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2015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592E6-4D52-95BE-8693-0476DF906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Calibri Light"/>
                <a:cs typeface="Calibri Light"/>
              </a:rPr>
              <a:t>Book an Appointment: Careers Advice</a:t>
            </a:r>
            <a:endParaRPr lang="en-GB" b="1"/>
          </a:p>
        </p:txBody>
      </p:sp>
      <p:pic>
        <p:nvPicPr>
          <p:cNvPr id="4" name="Picture 3" descr="A screenshot of a website&#10;&#10;AI-generated content may be incorrect.">
            <a:extLst>
              <a:ext uri="{FF2B5EF4-FFF2-40B4-BE49-F238E27FC236}">
                <a16:creationId xmlns:a16="http://schemas.microsoft.com/office/drawing/2014/main" id="{73222CA6-0DE1-DAF6-4BF3-F7F5C900AC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354" y="1716672"/>
            <a:ext cx="5124450" cy="2114550"/>
          </a:xfrm>
          <a:prstGeom prst="rect">
            <a:avLst/>
          </a:prstGeom>
        </p:spPr>
      </p:pic>
      <p:pic>
        <p:nvPicPr>
          <p:cNvPr id="5" name="Picture 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252039A0-FC36-A4FF-AD48-ED601AA19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6644" y="1422066"/>
            <a:ext cx="3987132" cy="4000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894178-2720-65B4-8E70-27A13F69C9D3}"/>
              </a:ext>
            </a:extLst>
          </p:cNvPr>
          <p:cNvSpPr txBox="1"/>
          <p:nvPr/>
        </p:nvSpPr>
        <p:spPr>
          <a:xfrm>
            <a:off x="573746" y="4222229"/>
            <a:ext cx="49356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ea typeface="Calibri"/>
                <a:cs typeface="Calibri"/>
              </a:rPr>
              <a:t>Would an appointment with a UWTSD Careers Advisor be beneficial? Why and/or how? </a:t>
            </a:r>
          </a:p>
        </p:txBody>
      </p:sp>
    </p:spTree>
    <p:extLst>
      <p:ext uri="{BB962C8B-B14F-4D97-AF65-F5344CB8AC3E}">
        <p14:creationId xmlns:p14="http://schemas.microsoft.com/office/powerpoint/2010/main" val="16515441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Put your action plan devised today into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947</Words>
  <Application>Microsoft Office PowerPoint</Application>
  <PresentationFormat>Widescreen</PresentationFormat>
  <Paragraphs>94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Learning Outcomes</vt:lpstr>
      <vt:lpstr>PowerPoint Presentation</vt:lpstr>
      <vt:lpstr>PowerPoint Presentation</vt:lpstr>
      <vt:lpstr>How does your academic journey support your employability skill development?</vt:lpstr>
      <vt:lpstr>PowerPoint Presentation</vt:lpstr>
      <vt:lpstr>Transferable Workplace Skills</vt:lpstr>
      <vt:lpstr>Step 1: Walkthrough example</vt:lpstr>
      <vt:lpstr>Step 2: Transferable Skill Analysis</vt:lpstr>
      <vt:lpstr>Step 3: Make connections</vt:lpstr>
      <vt:lpstr>Example</vt:lpstr>
      <vt:lpstr>PowerPoint Presentation</vt:lpstr>
      <vt:lpstr>Careers Services</vt:lpstr>
      <vt:lpstr>Careers Services</vt:lpstr>
      <vt:lpstr>Book an Appointment: Careers Advice</vt:lpstr>
      <vt:lpstr>Personal Progress Padlet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</cp:revision>
  <dcterms:created xsi:type="dcterms:W3CDTF">2021-03-09T15:35:42Z</dcterms:created>
  <dcterms:modified xsi:type="dcterms:W3CDTF">2026-05-25T08:39:23Z</dcterms:modified>
</cp:coreProperties>
</file>