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17"/>
  </p:notesMasterIdLst>
  <p:handoutMasterIdLst>
    <p:handoutMasterId r:id="rId18"/>
  </p:handoutMasterIdLst>
  <p:sldIdLst>
    <p:sldId id="256" r:id="rId2"/>
    <p:sldId id="257" r:id="rId3"/>
    <p:sldId id="258" r:id="rId4"/>
    <p:sldId id="259" r:id="rId5"/>
    <p:sldId id="260" r:id="rId6"/>
    <p:sldId id="262" r:id="rId7"/>
    <p:sldId id="274" r:id="rId8"/>
    <p:sldId id="264" r:id="rId9"/>
    <p:sldId id="265" r:id="rId10"/>
    <p:sldId id="266" r:id="rId11"/>
    <p:sldId id="273" r:id="rId12"/>
    <p:sldId id="268" r:id="rId13"/>
    <p:sldId id="269" r:id="rId14"/>
    <p:sldId id="272" r:id="rId15"/>
    <p:sldId id="270" r:id="rId1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8FBE3376-C83D-4BF8-9D90-EF53F220FDBB}" type="datetimeFigureOut">
              <a:rPr lang="en-GB" smtClean="0"/>
              <a:t>10/02/2020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0FA8084A-05D7-4FB5-AC2D-7CAACD7D0FED}" type="datetimeFigureOut">
              <a:rPr lang="en-GB" smtClean="0"/>
              <a:t>10/02/2020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10</a:t>
            </a:fld>
            <a:endParaRPr lang="en-GB"/>
          </a:p>
        </p:txBody>
      </p:sp>
    </p:spTree>
    <p:extLst>
      <p:ext uri="{BB962C8B-B14F-4D97-AF65-F5344CB8AC3E}">
        <p14:creationId xmlns:p14="http://schemas.microsoft.com/office/powerpoint/2010/main" val="300396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126057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13</a:t>
            </a:fld>
            <a:endParaRPr lang="en-GB"/>
          </a:p>
        </p:txBody>
      </p:sp>
    </p:spTree>
    <p:extLst>
      <p:ext uri="{BB962C8B-B14F-4D97-AF65-F5344CB8AC3E}">
        <p14:creationId xmlns:p14="http://schemas.microsoft.com/office/powerpoint/2010/main" val="613428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165141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650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944678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1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57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468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833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94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2/10/2020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084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031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3182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2/10/2020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313898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Hinterland </a:t>
            </a:r>
            <a:endParaRPr lang="en-GB" dirty="0"/>
          </a:p>
        </p:txBody>
      </p:sp>
      <p:sp>
        <p:nvSpPr>
          <p:cNvPr id="3" name="Subtitle 2"/>
          <p:cNvSpPr>
            <a:spLocks noGrp="1"/>
          </p:cNvSpPr>
          <p:nvPr>
            <p:ph type="subTitle" idx="1"/>
          </p:nvPr>
        </p:nvSpPr>
        <p:spPr/>
        <p:txBody>
          <a:bodyPr/>
          <a:lstStyle/>
          <a:p>
            <a:r>
              <a:rPr lang="en-GB" dirty="0" smtClean="0"/>
              <a:t>Solution</a:t>
            </a:r>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2592925" y="2108886"/>
            <a:ext cx="8915400" cy="3777622"/>
          </a:xfrm>
        </p:spPr>
        <p:txBody>
          <a:bodyPr>
            <a:normAutofit fontScale="92500" lnSpcReduction="20000"/>
          </a:bodyPr>
          <a:lstStyle/>
          <a:p>
            <a:pPr marL="0" indent="0">
              <a:buNone/>
            </a:pPr>
            <a:r>
              <a:rPr lang="en-GB" u="sng" dirty="0"/>
              <a:t>Gross Profit     </a:t>
            </a:r>
            <a:r>
              <a:rPr lang="en-GB" dirty="0"/>
              <a:t>x 100 =              %</a:t>
            </a:r>
          </a:p>
          <a:p>
            <a:pPr marL="0" indent="0">
              <a:buNone/>
            </a:pPr>
            <a:r>
              <a:rPr lang="en-GB" dirty="0"/>
              <a:t>Sales</a:t>
            </a:r>
          </a:p>
          <a:p>
            <a:r>
              <a:rPr lang="en-GB" b="1" dirty="0" smtClean="0"/>
              <a:t>2012</a:t>
            </a:r>
          </a:p>
          <a:p>
            <a:endParaRPr lang="en-GB" b="1" dirty="0" smtClean="0"/>
          </a:p>
          <a:p>
            <a:r>
              <a:rPr lang="en-GB" dirty="0" smtClean="0"/>
              <a:t>1300/9000 x 100 = </a:t>
            </a:r>
            <a:r>
              <a:rPr lang="en-GB" dirty="0" smtClean="0">
                <a:solidFill>
                  <a:srgbClr val="FF0000"/>
                </a:solidFill>
              </a:rPr>
              <a:t>14.44</a:t>
            </a:r>
          </a:p>
          <a:p>
            <a:endParaRPr lang="en-GB" dirty="0"/>
          </a:p>
          <a:p>
            <a:r>
              <a:rPr lang="en-GB" b="1" dirty="0" smtClean="0"/>
              <a:t>2013</a:t>
            </a:r>
          </a:p>
          <a:p>
            <a:endParaRPr lang="en-GB" dirty="0"/>
          </a:p>
          <a:p>
            <a:r>
              <a:rPr lang="en-GB" dirty="0" smtClean="0"/>
              <a:t>1390/8500 x 100 = </a:t>
            </a:r>
            <a:r>
              <a:rPr lang="en-GB" dirty="0" smtClean="0">
                <a:solidFill>
                  <a:srgbClr val="FF0000"/>
                </a:solidFill>
              </a:rPr>
              <a:t>16.35</a:t>
            </a:r>
          </a:p>
          <a:p>
            <a:r>
              <a:rPr lang="en-GB" dirty="0" smtClean="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u="sng" dirty="0"/>
              <a:t>Net Profit</a:t>
            </a:r>
            <a:r>
              <a:rPr lang="en-GB" dirty="0"/>
              <a:t> x 100 =</a:t>
            </a:r>
          </a:p>
          <a:p>
            <a:pPr marL="0" indent="0">
              <a:buNone/>
            </a:pPr>
            <a:r>
              <a:rPr lang="en-GB" dirty="0"/>
              <a:t>Sales</a:t>
            </a:r>
          </a:p>
          <a:p>
            <a:endParaRPr lang="en-GB" b="1" dirty="0" smtClean="0"/>
          </a:p>
          <a:p>
            <a:r>
              <a:rPr lang="en-GB" b="1" dirty="0" smtClean="0"/>
              <a:t>2012</a:t>
            </a:r>
          </a:p>
          <a:p>
            <a:endParaRPr lang="en-GB" dirty="0" smtClean="0"/>
          </a:p>
          <a:p>
            <a:r>
              <a:rPr lang="en-GB" dirty="0" smtClean="0"/>
              <a:t>75/9000 x 100 =  </a:t>
            </a:r>
            <a:r>
              <a:rPr lang="en-GB" dirty="0" smtClean="0">
                <a:solidFill>
                  <a:srgbClr val="FF0000"/>
                </a:solidFill>
              </a:rPr>
              <a:t>0.83</a:t>
            </a:r>
          </a:p>
          <a:p>
            <a:endParaRPr lang="en-GB" dirty="0"/>
          </a:p>
          <a:p>
            <a:r>
              <a:rPr lang="en-GB" b="1" dirty="0" smtClean="0"/>
              <a:t>2013</a:t>
            </a:r>
          </a:p>
          <a:p>
            <a:endParaRPr lang="en-GB" dirty="0"/>
          </a:p>
          <a:p>
            <a:r>
              <a:rPr lang="en-GB" dirty="0" smtClean="0"/>
              <a:t>31/8500 x 100 =  </a:t>
            </a:r>
            <a:r>
              <a:rPr lang="en-GB" dirty="0" smtClean="0">
                <a:solidFill>
                  <a:srgbClr val="FF0000"/>
                </a:solidFill>
              </a:rPr>
              <a:t>0.36</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2012</a:t>
            </a:r>
          </a:p>
          <a:p>
            <a:endParaRPr lang="en-GB" dirty="0"/>
          </a:p>
          <a:p>
            <a:r>
              <a:rPr lang="en-GB" dirty="0" smtClean="0"/>
              <a:t>84/1041 X 100 = </a:t>
            </a:r>
            <a:r>
              <a:rPr lang="en-GB" dirty="0" smtClean="0">
                <a:solidFill>
                  <a:srgbClr val="FF0000"/>
                </a:solidFill>
              </a:rPr>
              <a:t>8.07%</a:t>
            </a:r>
          </a:p>
          <a:p>
            <a:endParaRPr lang="en-GB" dirty="0"/>
          </a:p>
          <a:p>
            <a:r>
              <a:rPr lang="en-GB" b="1" dirty="0" smtClean="0"/>
              <a:t>2013</a:t>
            </a:r>
            <a:endParaRPr lang="en-GB" dirty="0"/>
          </a:p>
          <a:p>
            <a:r>
              <a:rPr lang="en-GB" dirty="0" smtClean="0"/>
              <a:t>39/1768 X 100 = </a:t>
            </a:r>
            <a:r>
              <a:rPr lang="en-GB" dirty="0" smtClean="0">
                <a:solidFill>
                  <a:srgbClr val="FF0000"/>
                </a:solidFill>
              </a:rPr>
              <a:t>2.21%</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Sales/total assets less current liabilities = *******</a:t>
            </a:r>
          </a:p>
          <a:p>
            <a:endParaRPr lang="en-GB" b="1" dirty="0" smtClean="0"/>
          </a:p>
          <a:p>
            <a:r>
              <a:rPr lang="en-GB" b="1" dirty="0" smtClean="0"/>
              <a:t>2012</a:t>
            </a:r>
          </a:p>
          <a:p>
            <a:endParaRPr lang="en-GB" b="1" dirty="0" smtClean="0"/>
          </a:p>
          <a:p>
            <a:r>
              <a:rPr lang="en-GB" dirty="0" smtClean="0"/>
              <a:t>9000/1041 = </a:t>
            </a:r>
            <a:r>
              <a:rPr lang="en-GB" dirty="0" smtClean="0">
                <a:solidFill>
                  <a:srgbClr val="FF0000"/>
                </a:solidFill>
              </a:rPr>
              <a:t>8.65</a:t>
            </a:r>
            <a:r>
              <a:rPr lang="en-GB" dirty="0" smtClean="0"/>
              <a:t> (average £8 of sales per £1 of the average total of assets for the year)</a:t>
            </a:r>
          </a:p>
          <a:p>
            <a:endParaRPr lang="en-GB" dirty="0"/>
          </a:p>
          <a:p>
            <a:r>
              <a:rPr lang="en-GB" b="1" dirty="0" smtClean="0"/>
              <a:t>2013</a:t>
            </a:r>
          </a:p>
          <a:p>
            <a:r>
              <a:rPr lang="en-GB" dirty="0" smtClean="0"/>
              <a:t>8500/1768 = </a:t>
            </a:r>
            <a:r>
              <a:rPr lang="en-GB" dirty="0" smtClean="0">
                <a:solidFill>
                  <a:srgbClr val="FF0000"/>
                </a:solidFill>
              </a:rPr>
              <a:t>4.81</a:t>
            </a:r>
            <a:r>
              <a:rPr lang="en-GB" dirty="0" smtClean="0"/>
              <a:t> (average £4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Current Ratio = 	</a:t>
            </a:r>
            <a:r>
              <a:rPr lang="en-US" u="sng" dirty="0"/>
              <a:t>current assets/</a:t>
            </a:r>
            <a:r>
              <a:rPr lang="en-US" dirty="0"/>
              <a:t>             </a:t>
            </a:r>
          </a:p>
          <a:p>
            <a:pPr marL="0" indent="0">
              <a:buNone/>
            </a:pPr>
            <a:r>
              <a:rPr lang="en-US" dirty="0"/>
              <a:t>                       	</a:t>
            </a:r>
            <a:r>
              <a:rPr lang="en-US" dirty="0" smtClean="0"/>
              <a:t>current </a:t>
            </a:r>
            <a:r>
              <a:rPr lang="en-US" dirty="0"/>
              <a:t>liabilities</a:t>
            </a:r>
          </a:p>
          <a:p>
            <a:endParaRPr lang="en-GB" b="1" dirty="0" smtClean="0"/>
          </a:p>
          <a:p>
            <a:r>
              <a:rPr lang="en-GB" b="1" dirty="0" smtClean="0"/>
              <a:t>2012</a:t>
            </a:r>
            <a:endParaRPr lang="en-GB" dirty="0" smtClean="0"/>
          </a:p>
          <a:p>
            <a:endParaRPr lang="en-GB" b="1" dirty="0"/>
          </a:p>
          <a:p>
            <a:r>
              <a:rPr lang="en-GB" dirty="0" smtClean="0"/>
              <a:t>1099/658 = </a:t>
            </a:r>
            <a:r>
              <a:rPr lang="en-GB" dirty="0" smtClean="0">
                <a:solidFill>
                  <a:srgbClr val="FF0000"/>
                </a:solidFill>
              </a:rPr>
              <a:t>1.67</a:t>
            </a:r>
          </a:p>
          <a:p>
            <a:endParaRPr lang="en-GB" dirty="0">
              <a:solidFill>
                <a:srgbClr val="FF0000"/>
              </a:solidFill>
            </a:endParaRPr>
          </a:p>
          <a:p>
            <a:r>
              <a:rPr lang="en-GB" b="1" dirty="0" smtClean="0">
                <a:solidFill>
                  <a:schemeClr val="tx1"/>
                </a:solidFill>
              </a:rPr>
              <a:t>2013</a:t>
            </a:r>
            <a:endParaRPr lang="en-GB" dirty="0">
              <a:solidFill>
                <a:schemeClr val="tx1"/>
              </a:solidFill>
            </a:endParaRPr>
          </a:p>
          <a:p>
            <a:r>
              <a:rPr lang="en-GB" dirty="0" smtClean="0">
                <a:solidFill>
                  <a:schemeClr val="tx1"/>
                </a:solidFill>
              </a:rPr>
              <a:t>1907/789 = </a:t>
            </a:r>
            <a:r>
              <a:rPr lang="en-GB" dirty="0" smtClean="0">
                <a:solidFill>
                  <a:srgbClr val="FF0000"/>
                </a:solidFill>
              </a:rPr>
              <a:t>2.42</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Ratio</a:t>
            </a:r>
            <a:endParaRPr lang="en-GB" dirty="0"/>
          </a:p>
        </p:txBody>
      </p:sp>
      <p:sp>
        <p:nvSpPr>
          <p:cNvPr id="3" name="Content Placeholder 2"/>
          <p:cNvSpPr>
            <a:spLocks noGrp="1"/>
          </p:cNvSpPr>
          <p:nvPr>
            <p:ph idx="1"/>
          </p:nvPr>
        </p:nvSpPr>
        <p:spPr/>
        <p:txBody>
          <a:bodyPr/>
          <a:lstStyle/>
          <a:p>
            <a:r>
              <a:rPr lang="en-GB" b="1" dirty="0"/>
              <a:t>Current assets – closing stock/current liabilities</a:t>
            </a:r>
          </a:p>
          <a:p>
            <a:r>
              <a:rPr lang="en-GB" b="1" dirty="0" smtClean="0"/>
              <a:t>2012</a:t>
            </a:r>
          </a:p>
          <a:p>
            <a:r>
              <a:rPr lang="en-GB" dirty="0" smtClean="0"/>
              <a:t>1099-600/658 = 0.76</a:t>
            </a:r>
          </a:p>
          <a:p>
            <a:r>
              <a:rPr lang="en-GB" b="1" dirty="0" smtClean="0"/>
              <a:t>2013</a:t>
            </a:r>
          </a:p>
          <a:p>
            <a:r>
              <a:rPr lang="en-GB" dirty="0" smtClean="0"/>
              <a:t>1907-880/789 = 1.30</a:t>
            </a:r>
            <a:endParaRPr lang="en-GB" dirty="0"/>
          </a:p>
        </p:txBody>
      </p:sp>
    </p:spTree>
    <p:extLst>
      <p:ext uri="{BB962C8B-B14F-4D97-AF65-F5344CB8AC3E}">
        <p14:creationId xmlns:p14="http://schemas.microsoft.com/office/powerpoint/2010/main" val="4208043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fontScale="92500" lnSpcReduction="20000"/>
          </a:bodyPr>
          <a:lstStyle/>
          <a:p>
            <a:r>
              <a:rPr lang="en-GB" dirty="0"/>
              <a:t>Debtors x 365</a:t>
            </a:r>
            <a:r>
              <a:rPr lang="en-GB" dirty="0" smtClean="0"/>
              <a:t>/ </a:t>
            </a:r>
            <a:r>
              <a:rPr lang="en-GB" dirty="0"/>
              <a:t>sales =     ******* days</a:t>
            </a:r>
          </a:p>
          <a:p>
            <a:endParaRPr lang="en-GB" dirty="0" smtClean="0"/>
          </a:p>
          <a:p>
            <a:r>
              <a:rPr lang="en-GB" b="1" dirty="0" smtClean="0"/>
              <a:t>2012</a:t>
            </a:r>
          </a:p>
          <a:p>
            <a:r>
              <a:rPr lang="en-GB" dirty="0" smtClean="0"/>
              <a:t>459 x 365/9000 = </a:t>
            </a:r>
            <a:r>
              <a:rPr lang="en-GB" dirty="0" smtClean="0">
                <a:solidFill>
                  <a:srgbClr val="FF0000"/>
                </a:solidFill>
              </a:rPr>
              <a:t>18.62</a:t>
            </a:r>
            <a:r>
              <a:rPr lang="en-GB" dirty="0" smtClean="0"/>
              <a:t> days</a:t>
            </a:r>
          </a:p>
          <a:p>
            <a:endParaRPr lang="en-GB" dirty="0"/>
          </a:p>
          <a:p>
            <a:r>
              <a:rPr lang="en-GB" b="1" dirty="0" smtClean="0"/>
              <a:t>2013</a:t>
            </a:r>
          </a:p>
          <a:p>
            <a:r>
              <a:rPr lang="en-GB" dirty="0" smtClean="0"/>
              <a:t>990 x 365/8500 = </a:t>
            </a:r>
            <a:r>
              <a:rPr lang="en-GB" dirty="0" smtClean="0">
                <a:solidFill>
                  <a:srgbClr val="FF0000"/>
                </a:solidFill>
              </a:rPr>
              <a:t>42.51</a:t>
            </a:r>
            <a:r>
              <a:rPr lang="en-GB" dirty="0" smtClean="0"/>
              <a:t> days</a:t>
            </a:r>
          </a:p>
          <a:p>
            <a:r>
              <a:rPr lang="en-GB" dirty="0" smtClean="0"/>
              <a:t>In 2012 the company’s debtors were paying well within the 30 day timeframe.  However, in 2013 the time taken to receive payment had declined to over 42 days which if the increase continues, could end up being concerning.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2012</a:t>
            </a:r>
          </a:p>
          <a:p>
            <a:r>
              <a:rPr lang="en-GB" dirty="0" smtClean="0"/>
              <a:t>560 x 365/7300 = </a:t>
            </a:r>
            <a:r>
              <a:rPr lang="en-GB" dirty="0" smtClean="0">
                <a:solidFill>
                  <a:srgbClr val="FF0000"/>
                </a:solidFill>
              </a:rPr>
              <a:t>28.00</a:t>
            </a:r>
          </a:p>
          <a:p>
            <a:r>
              <a:rPr lang="en-GB" b="1" dirty="0" smtClean="0"/>
              <a:t>2013</a:t>
            </a:r>
          </a:p>
          <a:p>
            <a:r>
              <a:rPr lang="en-GB" dirty="0" smtClean="0"/>
              <a:t>690 x 365/7000 = </a:t>
            </a:r>
            <a:r>
              <a:rPr lang="en-GB" dirty="0" smtClean="0">
                <a:solidFill>
                  <a:srgbClr val="FF0000"/>
                </a:solidFill>
              </a:rPr>
              <a:t>35.98</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normAutofit/>
          </a:bodyPr>
          <a:lstStyle/>
          <a:p>
            <a:pPr marL="0" indent="0">
              <a:buNone/>
            </a:pPr>
            <a:r>
              <a:rPr lang="en-GB" dirty="0"/>
              <a:t>Total debt/total assets  = ******</a:t>
            </a:r>
          </a:p>
          <a:p>
            <a:endParaRPr lang="en-GB" b="1" dirty="0" smtClean="0"/>
          </a:p>
          <a:p>
            <a:r>
              <a:rPr lang="en-GB" b="1" dirty="0" smtClean="0"/>
              <a:t>2012</a:t>
            </a:r>
            <a:endParaRPr lang="en-GB" dirty="0"/>
          </a:p>
          <a:p>
            <a:r>
              <a:rPr lang="en-GB" dirty="0" smtClean="0"/>
              <a:t>758/1699 = </a:t>
            </a:r>
            <a:r>
              <a:rPr lang="en-GB" dirty="0" smtClean="0">
                <a:solidFill>
                  <a:srgbClr val="FF0000"/>
                </a:solidFill>
              </a:rPr>
              <a:t>0.45</a:t>
            </a:r>
          </a:p>
          <a:p>
            <a:endParaRPr lang="en-GB" dirty="0"/>
          </a:p>
          <a:p>
            <a:r>
              <a:rPr lang="en-GB" b="1" dirty="0" smtClean="0"/>
              <a:t>2013</a:t>
            </a:r>
          </a:p>
          <a:p>
            <a:endParaRPr lang="en-GB" dirty="0"/>
          </a:p>
          <a:p>
            <a:r>
              <a:rPr lang="en-GB" dirty="0" smtClean="0"/>
              <a:t>889/2557 = </a:t>
            </a:r>
            <a:r>
              <a:rPr lang="en-GB" dirty="0" smtClean="0">
                <a:solidFill>
                  <a:srgbClr val="FF0000"/>
                </a:solidFill>
              </a:rPr>
              <a:t>0.35</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lstStyle/>
          <a:p>
            <a:r>
              <a:rPr lang="en-GB" dirty="0" smtClean="0"/>
              <a:t>Profit before interest and tax/ interest charges</a:t>
            </a:r>
          </a:p>
          <a:p>
            <a:r>
              <a:rPr lang="en-GB" dirty="0" smtClean="0"/>
              <a:t>2012</a:t>
            </a:r>
          </a:p>
          <a:p>
            <a:r>
              <a:rPr lang="en-GB" dirty="0" smtClean="0"/>
              <a:t>84/9 = 9.33</a:t>
            </a:r>
          </a:p>
          <a:p>
            <a:endParaRPr lang="en-GB" dirty="0"/>
          </a:p>
          <a:p>
            <a:r>
              <a:rPr lang="en-GB" dirty="0" smtClean="0"/>
              <a:t>2013</a:t>
            </a:r>
          </a:p>
          <a:p>
            <a:r>
              <a:rPr lang="en-GB" dirty="0" smtClean="0"/>
              <a:t>39/8 = 4.88</a:t>
            </a:r>
          </a:p>
          <a:p>
            <a:endParaRPr lang="en-GB" dirty="0" smtClean="0"/>
          </a:p>
          <a:p>
            <a:endParaRPr lang="en-GB" dirty="0"/>
          </a:p>
        </p:txBody>
      </p:sp>
    </p:spTree>
    <p:extLst>
      <p:ext uri="{BB962C8B-B14F-4D97-AF65-F5344CB8AC3E}">
        <p14:creationId xmlns:p14="http://schemas.microsoft.com/office/powerpoint/2010/main" val="98099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Hinterland Solution</a:t>
            </a:r>
            <a:endParaRPr lang="en-GB" dirty="0"/>
          </a:p>
        </p:txBody>
      </p:sp>
      <p:sp>
        <p:nvSpPr>
          <p:cNvPr id="3" name="Content Placeholder 2"/>
          <p:cNvSpPr>
            <a:spLocks noGrp="1"/>
          </p:cNvSpPr>
          <p:nvPr>
            <p:ph idx="1"/>
          </p:nvPr>
        </p:nvSpPr>
        <p:spPr>
          <a:xfrm>
            <a:off x="1519882" y="1271452"/>
            <a:ext cx="10070756" cy="4639771"/>
          </a:xfrm>
        </p:spPr>
        <p:txBody>
          <a:bodyPr>
            <a:normAutofit/>
          </a:bodyPr>
          <a:lstStyle/>
          <a:p>
            <a:endParaRPr lang="en-GB" dirty="0" smtClean="0"/>
          </a:p>
          <a:p>
            <a:r>
              <a:rPr lang="en-GB" dirty="0" smtClean="0"/>
              <a:t>There </a:t>
            </a:r>
            <a:r>
              <a:rPr lang="en-GB" dirty="0"/>
              <a:t>has been an increase in the gross profit margin from </a:t>
            </a:r>
            <a:r>
              <a:rPr lang="en-GB" dirty="0" smtClean="0"/>
              <a:t>2012 </a:t>
            </a:r>
            <a:r>
              <a:rPr lang="en-GB" dirty="0"/>
              <a:t>to </a:t>
            </a:r>
            <a:r>
              <a:rPr lang="en-GB" dirty="0" smtClean="0"/>
              <a:t>2013.  </a:t>
            </a:r>
            <a:r>
              <a:rPr lang="en-GB" dirty="0"/>
              <a:t>However, there has been a reduction in the net profit margin.  One reason for a reduction in the net profit margin could be increases in the expenses which the organisation has to pay. </a:t>
            </a:r>
            <a:endParaRPr lang="en-GB" dirty="0" smtClean="0"/>
          </a:p>
          <a:p>
            <a:r>
              <a:rPr lang="en-GB" dirty="0" smtClean="0"/>
              <a:t>In </a:t>
            </a:r>
            <a:r>
              <a:rPr lang="en-GB" dirty="0"/>
              <a:t>2014 the ROCE was low, and has reduced further in </a:t>
            </a:r>
            <a:r>
              <a:rPr lang="en-GB" dirty="0" smtClean="0"/>
              <a:t>2013.  </a:t>
            </a:r>
            <a:r>
              <a:rPr lang="en-GB" dirty="0"/>
              <a:t>There has been a reduction in the asset turnover figure which signifies that the assets are not being used efficiently.  </a:t>
            </a:r>
            <a:endParaRPr lang="en-GB" dirty="0" smtClean="0"/>
          </a:p>
          <a:p>
            <a:r>
              <a:rPr lang="en-GB" dirty="0" smtClean="0"/>
              <a:t>These </a:t>
            </a:r>
            <a:r>
              <a:rPr lang="en-GB" dirty="0"/>
              <a:t>changes could be an industry wide reaction and therefore the ratios should be compared to other organisations within the same sector.					</a:t>
            </a:r>
            <a:r>
              <a:rPr lang="en-GB" b="1" dirty="0"/>
              <a:t> </a:t>
            </a:r>
            <a:endParaRPr lang="en-GB" dirty="0"/>
          </a:p>
          <a:p>
            <a:endParaRPr lang="en-GB" dirty="0"/>
          </a:p>
          <a:p>
            <a:endParaRPr lang="en-GB" dirty="0"/>
          </a:p>
        </p:txBody>
      </p:sp>
    </p:spTree>
    <p:extLst>
      <p:ext uri="{BB962C8B-B14F-4D97-AF65-F5344CB8AC3E}">
        <p14:creationId xmlns:p14="http://schemas.microsoft.com/office/powerpoint/2010/main" val="3743092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Hinterland Solution</a:t>
            </a:r>
            <a:endParaRPr lang="en-GB" dirty="0"/>
          </a:p>
        </p:txBody>
      </p:sp>
      <p:sp>
        <p:nvSpPr>
          <p:cNvPr id="3" name="Content Placeholder 2"/>
          <p:cNvSpPr>
            <a:spLocks noGrp="1"/>
          </p:cNvSpPr>
          <p:nvPr>
            <p:ph idx="1"/>
          </p:nvPr>
        </p:nvSpPr>
        <p:spPr>
          <a:xfrm>
            <a:off x="1223320" y="2380735"/>
            <a:ext cx="10968680" cy="3530488"/>
          </a:xfrm>
        </p:spPr>
        <p:txBody>
          <a:bodyPr>
            <a:normAutofit/>
          </a:bodyPr>
          <a:lstStyle/>
          <a:p>
            <a:r>
              <a:rPr lang="en-GB" dirty="0"/>
              <a:t>The current ratio has changed from </a:t>
            </a:r>
            <a:r>
              <a:rPr lang="en-GB" dirty="0" smtClean="0"/>
              <a:t>2012 </a:t>
            </a:r>
            <a:r>
              <a:rPr lang="en-GB" dirty="0"/>
              <a:t>to </a:t>
            </a:r>
            <a:r>
              <a:rPr lang="en-GB" dirty="0" smtClean="0"/>
              <a:t>2013, </a:t>
            </a:r>
            <a:r>
              <a:rPr lang="en-GB" dirty="0"/>
              <a:t>although both figures are </a:t>
            </a:r>
            <a:r>
              <a:rPr lang="en-GB" dirty="0" smtClean="0"/>
              <a:t>within </a:t>
            </a:r>
            <a:r>
              <a:rPr lang="en-GB" dirty="0"/>
              <a:t>acceptable limits, and represent how quickly cash can be obtained to settle debts or pay expenses. </a:t>
            </a:r>
            <a:endParaRPr lang="en-GB" dirty="0" smtClean="0"/>
          </a:p>
          <a:p>
            <a:r>
              <a:rPr lang="en-GB" dirty="0" smtClean="0"/>
              <a:t>The </a:t>
            </a:r>
            <a:r>
              <a:rPr lang="en-GB" dirty="0"/>
              <a:t>quick ratio figures have also changed during the two periods from unacceptable limits in </a:t>
            </a:r>
            <a:r>
              <a:rPr lang="en-GB" dirty="0" smtClean="0"/>
              <a:t>2012 </a:t>
            </a:r>
            <a:r>
              <a:rPr lang="en-GB" dirty="0"/>
              <a:t>to an acceptable limit in </a:t>
            </a:r>
            <a:r>
              <a:rPr lang="en-GB" dirty="0" smtClean="0"/>
              <a:t>2013. </a:t>
            </a:r>
          </a:p>
          <a:p>
            <a:r>
              <a:rPr lang="en-GB" dirty="0" smtClean="0"/>
              <a:t>2013 </a:t>
            </a:r>
            <a:r>
              <a:rPr lang="en-GB" dirty="0"/>
              <a:t>has seen an </a:t>
            </a:r>
            <a:r>
              <a:rPr lang="en-GB" dirty="0" smtClean="0"/>
              <a:t>increase </a:t>
            </a:r>
            <a:r>
              <a:rPr lang="en-GB" dirty="0"/>
              <a:t>in the number of days it takes to receive payment from debtors which is not good.  However, there is an improvement in the number of days it takes to pay creditors.  </a:t>
            </a:r>
            <a:r>
              <a:rPr lang="en-GB" b="1" dirty="0"/>
              <a:t> </a:t>
            </a:r>
            <a:endParaRPr lang="en-GB" dirty="0"/>
          </a:p>
        </p:txBody>
      </p:sp>
    </p:spTree>
    <p:extLst>
      <p:ext uri="{BB962C8B-B14F-4D97-AF65-F5344CB8AC3E}">
        <p14:creationId xmlns:p14="http://schemas.microsoft.com/office/powerpoint/2010/main" val="1319068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 is lower gearing in </a:t>
            </a:r>
            <a:r>
              <a:rPr lang="en-GB" dirty="0" smtClean="0"/>
              <a:t>2012 </a:t>
            </a:r>
            <a:r>
              <a:rPr lang="en-GB" dirty="0"/>
              <a:t>compared to </a:t>
            </a:r>
            <a:r>
              <a:rPr lang="en-GB" dirty="0" smtClean="0"/>
              <a:t>2013, </a:t>
            </a:r>
            <a:r>
              <a:rPr lang="en-GB" dirty="0"/>
              <a:t>although this is well below the low gearing percentage.  This could indicate that the organisation is having difficulty raising loans and </a:t>
            </a:r>
            <a:r>
              <a:rPr lang="en-GB" dirty="0" smtClean="0"/>
              <a:t>credit</a:t>
            </a:r>
            <a:endParaRPr lang="en-GB" dirty="0"/>
          </a:p>
        </p:txBody>
      </p:sp>
    </p:spTree>
    <p:extLst>
      <p:ext uri="{BB962C8B-B14F-4D97-AF65-F5344CB8AC3E}">
        <p14:creationId xmlns:p14="http://schemas.microsoft.com/office/powerpoint/2010/main" val="3663303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Companies can finance their operations either through investments from shareholders (equity) or by taking on debt.  Understanding the proportion that is financed by debt as opposed to shareholders equity is the debt to equity ratio, and a key indicator of the financial position of the company.</a:t>
            </a:r>
          </a:p>
        </p:txBody>
      </p:sp>
    </p:spTree>
    <p:extLst>
      <p:ext uri="{BB962C8B-B14F-4D97-AF65-F5344CB8AC3E}">
        <p14:creationId xmlns:p14="http://schemas.microsoft.com/office/powerpoint/2010/main" val="333915506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364</TotalTime>
  <Words>561</Words>
  <Application>Microsoft Office PowerPoint</Application>
  <PresentationFormat>Widescreen</PresentationFormat>
  <Paragraphs>108</Paragraphs>
  <Slides>15</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Franklin Gothic Book</vt:lpstr>
      <vt:lpstr>Crop</vt:lpstr>
      <vt:lpstr>Hinterland </vt:lpstr>
      <vt:lpstr>Gross profit</vt:lpstr>
      <vt:lpstr>Net profit margin</vt:lpstr>
      <vt:lpstr>ROCE</vt:lpstr>
      <vt:lpstr>Asset turnover</vt:lpstr>
      <vt:lpstr>Current ratio</vt:lpstr>
      <vt:lpstr>Quick Ratio</vt:lpstr>
      <vt:lpstr>Debtor Days</vt:lpstr>
      <vt:lpstr>Creditor days</vt:lpstr>
      <vt:lpstr>Debt ratio</vt:lpstr>
      <vt:lpstr>Interest Cover</vt:lpstr>
      <vt:lpstr>Hinterland Solution</vt:lpstr>
      <vt:lpstr>Hinterland Solution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8</cp:revision>
  <cp:lastPrinted>2019-10-14T07:02:18Z</cp:lastPrinted>
  <dcterms:created xsi:type="dcterms:W3CDTF">2016-10-10T09:26:18Z</dcterms:created>
  <dcterms:modified xsi:type="dcterms:W3CDTF">2020-02-10T08:27:45Z</dcterms:modified>
</cp:coreProperties>
</file>