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2" r:id="rId5"/>
    <p:sldId id="260" r:id="rId6"/>
    <p:sldId id="257"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snapToGrid="0">
      <p:cViewPr varScale="1">
        <p:scale>
          <a:sx n="160" d="100"/>
          <a:sy n="160" d="100"/>
        </p:scale>
        <p:origin x="104" y="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0"/>
    <c:plotArea>
      <c:layout>
        <c:manualLayout>
          <c:layoutTarget val="inner"/>
          <c:xMode val="edge"/>
          <c:yMode val="edge"/>
          <c:x val="0.13526035052070104"/>
          <c:y val="7.309747488460494E-2"/>
          <c:w val="0.81448625373441219"/>
          <c:h val="0.88207493890849853"/>
        </c:manualLayout>
      </c:layout>
      <c:barChart>
        <c:barDir val="bar"/>
        <c:grouping val="stacked"/>
        <c:varyColors val="0"/>
        <c:ser>
          <c:idx val="0"/>
          <c:order val="0"/>
          <c:tx>
            <c:strRef>
              <c:f>Sheet1!$C$4</c:f>
              <c:strCache>
                <c:ptCount val="1"/>
                <c:pt idx="0">
                  <c:v>Start Date </c:v>
                </c:pt>
              </c:strCache>
            </c:strRef>
          </c:tx>
          <c:spPr>
            <a:solidFill>
              <a:schemeClr val="dk1">
                <a:tint val="88000"/>
              </a:schemeClr>
            </a:solidFill>
            <a:ln>
              <a:noFill/>
            </a:ln>
            <a:effectLst/>
          </c:spPr>
          <c:invertIfNegative val="0"/>
          <c:cat>
            <c:strRef>
              <c:f>Sheet1!$B$5:$B$10</c:f>
              <c:strCache>
                <c:ptCount val="6"/>
                <c:pt idx="0">
                  <c:v>Preparatory Phase</c:v>
                </c:pt>
                <c:pt idx="1">
                  <c:v>Phase 1 Work effort</c:v>
                </c:pt>
                <c:pt idx="2">
                  <c:v>Phase 2 Work effort</c:v>
                </c:pt>
                <c:pt idx="3">
                  <c:v>Phase 3 work effort</c:v>
                </c:pt>
                <c:pt idx="4">
                  <c:v>Testing Phase</c:v>
                </c:pt>
                <c:pt idx="5">
                  <c:v>Delivery </c:v>
                </c:pt>
              </c:strCache>
            </c:strRef>
          </c:cat>
          <c:val>
            <c:numRef>
              <c:f>Sheet1!$C$5:$C$10</c:f>
              <c:numCache>
                <c:formatCode>m/d/yyyy</c:formatCode>
                <c:ptCount val="6"/>
                <c:pt idx="0">
                  <c:v>44958</c:v>
                </c:pt>
                <c:pt idx="1">
                  <c:v>44965</c:v>
                </c:pt>
                <c:pt idx="2">
                  <c:v>44986</c:v>
                </c:pt>
                <c:pt idx="3">
                  <c:v>45001</c:v>
                </c:pt>
                <c:pt idx="4">
                  <c:v>45017</c:v>
                </c:pt>
                <c:pt idx="5">
                  <c:v>45032</c:v>
                </c:pt>
              </c:numCache>
            </c:numRef>
          </c:val>
          <c:extLst>
            <c:ext xmlns:c16="http://schemas.microsoft.com/office/drawing/2014/chart" uri="{C3380CC4-5D6E-409C-BE32-E72D297353CC}">
              <c16:uniqueId val="{00000000-46EC-4514-AE91-E99210E9FE49}"/>
            </c:ext>
          </c:extLst>
        </c:ser>
        <c:ser>
          <c:idx val="1"/>
          <c:order val="1"/>
          <c:tx>
            <c:strRef>
              <c:f>Sheet1!$E$4</c:f>
              <c:strCache>
                <c:ptCount val="1"/>
                <c:pt idx="0">
                  <c:v>Duration</c:v>
                </c:pt>
              </c:strCache>
            </c:strRef>
          </c:tx>
          <c:spPr>
            <a:solidFill>
              <a:schemeClr val="dk1">
                <a:tint val="55000"/>
              </a:schemeClr>
            </a:solidFill>
            <a:ln>
              <a:noFill/>
            </a:ln>
            <a:effectLst/>
          </c:spPr>
          <c:invertIfNegative val="0"/>
          <c:cat>
            <c:strRef>
              <c:f>Sheet1!$B$5:$B$10</c:f>
              <c:strCache>
                <c:ptCount val="6"/>
                <c:pt idx="0">
                  <c:v>Preparatory Phase</c:v>
                </c:pt>
                <c:pt idx="1">
                  <c:v>Phase 1 Work effort</c:v>
                </c:pt>
                <c:pt idx="2">
                  <c:v>Phase 2 Work effort</c:v>
                </c:pt>
                <c:pt idx="3">
                  <c:v>Phase 3 work effort</c:v>
                </c:pt>
                <c:pt idx="4">
                  <c:v>Testing Phase</c:v>
                </c:pt>
                <c:pt idx="5">
                  <c:v>Delivery </c:v>
                </c:pt>
              </c:strCache>
            </c:strRef>
          </c:cat>
          <c:val>
            <c:numRef>
              <c:f>Sheet1!$E$5:$E$10</c:f>
              <c:numCache>
                <c:formatCode>General</c:formatCode>
                <c:ptCount val="6"/>
                <c:pt idx="0">
                  <c:v>8</c:v>
                </c:pt>
                <c:pt idx="1">
                  <c:v>20</c:v>
                </c:pt>
                <c:pt idx="2">
                  <c:v>15</c:v>
                </c:pt>
                <c:pt idx="3">
                  <c:v>16</c:v>
                </c:pt>
                <c:pt idx="4">
                  <c:v>15</c:v>
                </c:pt>
                <c:pt idx="5">
                  <c:v>15</c:v>
                </c:pt>
              </c:numCache>
            </c:numRef>
          </c:val>
          <c:extLst>
            <c:ext xmlns:c16="http://schemas.microsoft.com/office/drawing/2014/chart" uri="{C3380CC4-5D6E-409C-BE32-E72D297353CC}">
              <c16:uniqueId val="{00000001-46EC-4514-AE91-E99210E9FE49}"/>
            </c:ext>
          </c:extLst>
        </c:ser>
        <c:dLbls>
          <c:showLegendKey val="0"/>
          <c:showVal val="0"/>
          <c:showCatName val="0"/>
          <c:showSerName val="0"/>
          <c:showPercent val="0"/>
          <c:showBubbleSize val="0"/>
        </c:dLbls>
        <c:gapWidth val="150"/>
        <c:overlap val="100"/>
        <c:axId val="766101904"/>
        <c:axId val="766099384"/>
      </c:barChart>
      <c:dateAx>
        <c:axId val="766101904"/>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6099384"/>
        <c:crosses val="autoZero"/>
        <c:auto val="0"/>
        <c:lblOffset val="100"/>
        <c:baseTimeUnit val="days"/>
      </c:dateAx>
      <c:valAx>
        <c:axId val="766099384"/>
        <c:scaling>
          <c:orientation val="minMax"/>
          <c:max val="45046"/>
          <c:min val="44958"/>
        </c:scaling>
        <c:delete val="0"/>
        <c:axPos val="t"/>
        <c:majorGridlines>
          <c:spPr>
            <a:ln w="9525" cap="flat" cmpd="sng" algn="ctr">
              <a:solidFill>
                <a:schemeClr val="tx1">
                  <a:lumMod val="15000"/>
                  <a:lumOff val="85000"/>
                </a:schemeClr>
              </a:solidFill>
              <a:round/>
            </a:ln>
            <a:effectLst/>
          </c:spPr>
        </c:majorGridlines>
        <c:numFmt formatCode="m/d/yyyy"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610190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1">
  <a:schemeClr val="dk1">
    <a:tint val="88000"/>
  </a:schemeClr>
  <a:schemeClr val="dk1">
    <a:tint val="55000"/>
  </a:schemeClr>
  <a:schemeClr val="dk1">
    <a:tint val="78000"/>
  </a:schemeClr>
  <a:schemeClr val="dk1">
    <a:tint val="92000"/>
  </a:schemeClr>
  <a:schemeClr val="dk1">
    <a:tint val="70000"/>
  </a:schemeClr>
  <a:schemeClr val="dk1">
    <a:tint val="30000"/>
  </a:schemeClr>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260F1-9FC9-2276-3C1A-2428A1B6F9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E2345F-F6AA-66E9-836D-83BBF7AF82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821F260-A342-1797-8071-BC7E43E06822}"/>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5" name="Footer Placeholder 4">
            <a:extLst>
              <a:ext uri="{FF2B5EF4-FFF2-40B4-BE49-F238E27FC236}">
                <a16:creationId xmlns:a16="http://schemas.microsoft.com/office/drawing/2014/main" id="{E7462A29-69A6-81C5-4D1A-E15BE4FC7C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FDB0B-4533-E897-2EDD-029D9A2F564C}"/>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2979303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EC4BD-D0BA-1BBF-3CF0-8665B3125B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6E8008-79A3-2283-3D84-9107D883D6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AC70F-22B6-ADDC-D9B3-1A0B3E58DFE5}"/>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5" name="Footer Placeholder 4">
            <a:extLst>
              <a:ext uri="{FF2B5EF4-FFF2-40B4-BE49-F238E27FC236}">
                <a16:creationId xmlns:a16="http://schemas.microsoft.com/office/drawing/2014/main" id="{123B5CB6-0E94-D624-A25C-D6A6FE553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DC141C-7084-D7A3-61D5-0B6F843CA030}"/>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4079224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60574-6C94-B541-9CB8-61E5956AB7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C79241-3326-DB30-DD76-EB420AC0FF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92D7AF-7E85-7F0F-57A2-0AAFDC1045E1}"/>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5" name="Footer Placeholder 4">
            <a:extLst>
              <a:ext uri="{FF2B5EF4-FFF2-40B4-BE49-F238E27FC236}">
                <a16:creationId xmlns:a16="http://schemas.microsoft.com/office/drawing/2014/main" id="{E68745A8-CF91-45AC-F2A6-F7AD7C1F25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DC1245-A915-15F1-DD28-A661214B555C}"/>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476354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7FC45-004D-D346-61CB-65E62A1FA2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6E106C-AC23-A4AB-8E69-18E8FE74BA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8EC36D3-B04D-888B-95D7-2C2FB3EC67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8C2EB6-5455-F439-2047-710AD2C82956}"/>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6" name="Footer Placeholder 5">
            <a:extLst>
              <a:ext uri="{FF2B5EF4-FFF2-40B4-BE49-F238E27FC236}">
                <a16:creationId xmlns:a16="http://schemas.microsoft.com/office/drawing/2014/main" id="{F1E1A33E-EE51-B254-F0FB-4F25A112B6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9BD977-AD39-CCF4-4374-DF20FC7CE2CC}"/>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4197890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C0BE8-8F9A-8B0B-BE75-AC55FEE599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CCCCBE-EB52-80EA-6AE3-C57DD3555F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4E902F-10D4-7F2F-DEC0-A7633D0153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B3890A-43B2-AF6F-BF5D-F8282F0A73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5FBF6B-7A5B-CA01-A147-C6FFD34AEB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637BE4-9594-223D-2FD4-5BD1679F5CE1}"/>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8" name="Footer Placeholder 7">
            <a:extLst>
              <a:ext uri="{FF2B5EF4-FFF2-40B4-BE49-F238E27FC236}">
                <a16:creationId xmlns:a16="http://schemas.microsoft.com/office/drawing/2014/main" id="{79CB3A2A-AF11-6652-EF1C-641D3A9FF3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72B707-5CF3-BCED-A42F-28427058AB1D}"/>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2396354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86CD0-30EA-527C-6B40-C4102D67F8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817ADB7-6744-4D1C-BA38-0B0F39699445}"/>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4" name="Footer Placeholder 3">
            <a:extLst>
              <a:ext uri="{FF2B5EF4-FFF2-40B4-BE49-F238E27FC236}">
                <a16:creationId xmlns:a16="http://schemas.microsoft.com/office/drawing/2014/main" id="{BA05076F-7459-20E6-0DB9-A8EF5ADB79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783493-6E6C-1166-508C-268893115197}"/>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3424157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B7E78F-1ABF-7ABE-6498-F994F26DE01E}"/>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3" name="Footer Placeholder 2">
            <a:extLst>
              <a:ext uri="{FF2B5EF4-FFF2-40B4-BE49-F238E27FC236}">
                <a16:creationId xmlns:a16="http://schemas.microsoft.com/office/drawing/2014/main" id="{6078E1AE-0752-617C-DDE8-D246F79DA7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758B96-BA67-D2E0-B07B-23DC42006041}"/>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1421944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64BF3-6AB6-8526-DD39-A488694CFD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3BD174-96D9-C1E2-63AF-1EB93F04A4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5A2BFB-AC5F-5D53-1C78-43DA210E78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22B42D-E8F9-F10F-B7EA-176846E6D68A}"/>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6" name="Footer Placeholder 5">
            <a:extLst>
              <a:ext uri="{FF2B5EF4-FFF2-40B4-BE49-F238E27FC236}">
                <a16:creationId xmlns:a16="http://schemas.microsoft.com/office/drawing/2014/main" id="{3C198A1B-AA35-FC85-E89B-AD29C8851B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ED9705-1D88-1304-B945-82586CB16FFC}"/>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933076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78CF6-0D02-E136-0352-51C2556FD5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879A8C-417B-2FE3-14D3-663526BC39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5D1A13-87F4-8430-90EB-7AC414C09E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DB1301-10C9-37D9-69B7-6DF31349F1DB}"/>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6" name="Footer Placeholder 5">
            <a:extLst>
              <a:ext uri="{FF2B5EF4-FFF2-40B4-BE49-F238E27FC236}">
                <a16:creationId xmlns:a16="http://schemas.microsoft.com/office/drawing/2014/main" id="{496DB544-EF15-A097-E228-2BDE59E97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BD663C-FA06-4E4A-C6D0-C2982DDD1F12}"/>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412189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E9E83-F950-EE8A-B47A-6C359B769D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0D0D07-DC13-AAC5-D8D4-8C6EB23419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306E9B-578A-2873-689E-12ADF8233D29}"/>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5" name="Footer Placeholder 4">
            <a:extLst>
              <a:ext uri="{FF2B5EF4-FFF2-40B4-BE49-F238E27FC236}">
                <a16:creationId xmlns:a16="http://schemas.microsoft.com/office/drawing/2014/main" id="{9E9D407D-17AB-03D9-178A-24A97FE6E1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1AB01D-C4A3-36CB-CC23-5BEED0303298}"/>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875596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02917F-52AF-69FF-C491-ABE8E7EE0D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207231-486C-BC6F-3DA8-7D9DD56DC5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AA586C-05C2-B0B1-0B51-A5A06DEC0897}"/>
              </a:ext>
            </a:extLst>
          </p:cNvPr>
          <p:cNvSpPr>
            <a:spLocks noGrp="1"/>
          </p:cNvSpPr>
          <p:nvPr>
            <p:ph type="dt" sz="half" idx="10"/>
          </p:nvPr>
        </p:nvSpPr>
        <p:spPr/>
        <p:txBody>
          <a:bodyPr/>
          <a:lstStyle/>
          <a:p>
            <a:fld id="{14B15370-BAA7-44BF-ACB5-A3126C6AC25A}" type="datetimeFigureOut">
              <a:rPr lang="en-GB" smtClean="0"/>
              <a:t>24/04/2023</a:t>
            </a:fld>
            <a:endParaRPr lang="en-GB"/>
          </a:p>
        </p:txBody>
      </p:sp>
      <p:sp>
        <p:nvSpPr>
          <p:cNvPr id="5" name="Footer Placeholder 4">
            <a:extLst>
              <a:ext uri="{FF2B5EF4-FFF2-40B4-BE49-F238E27FC236}">
                <a16:creationId xmlns:a16="http://schemas.microsoft.com/office/drawing/2014/main" id="{E32DA6BE-079A-FED0-518E-D709E2DE9A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B91CF4-107D-06FC-8F98-B4E70B61DB1F}"/>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2842115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6F49F6-6C48-D807-FE2C-304EBCB043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B264C7-FD3C-D64E-3D66-551E84AF8C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6DD81B-3A5E-81AC-43CF-C011367A85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B15370-BAA7-44BF-ACB5-A3126C6AC25A}" type="datetimeFigureOut">
              <a:rPr lang="en-GB" smtClean="0"/>
              <a:t>24/04/2023</a:t>
            </a:fld>
            <a:endParaRPr lang="en-GB"/>
          </a:p>
        </p:txBody>
      </p:sp>
      <p:sp>
        <p:nvSpPr>
          <p:cNvPr id="5" name="Footer Placeholder 4">
            <a:extLst>
              <a:ext uri="{FF2B5EF4-FFF2-40B4-BE49-F238E27FC236}">
                <a16:creationId xmlns:a16="http://schemas.microsoft.com/office/drawing/2014/main" id="{94DB44EB-5C5F-9F5A-DCFA-C024EDF05E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0847C06-0A0E-4D3F-090D-2D88CF023D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CC3790-2C4F-448E-A216-DCB7503FC18D}" type="slidenum">
              <a:rPr lang="en-GB" smtClean="0"/>
              <a:t>‹#›</a:t>
            </a:fld>
            <a:endParaRPr lang="en-GB"/>
          </a:p>
        </p:txBody>
      </p:sp>
    </p:spTree>
    <p:extLst>
      <p:ext uri="{BB962C8B-B14F-4D97-AF65-F5344CB8AC3E}">
        <p14:creationId xmlns:p14="http://schemas.microsoft.com/office/powerpoint/2010/main" val="22248470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9EF611-E300-23DF-1764-1E71760D24AD}"/>
              </a:ext>
            </a:extLst>
          </p:cNvPr>
          <p:cNvSpPr>
            <a:spLocks noGrp="1"/>
          </p:cNvSpPr>
          <p:nvPr>
            <p:ph type="ctrTitle"/>
          </p:nvPr>
        </p:nvSpPr>
        <p:spPr>
          <a:xfrm>
            <a:off x="890338" y="640080"/>
            <a:ext cx="3734014" cy="3566160"/>
          </a:xfrm>
        </p:spPr>
        <p:txBody>
          <a:bodyPr anchor="b">
            <a:normAutofit/>
          </a:bodyPr>
          <a:lstStyle/>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Integrating projects of Digital Marketing and Secure Communications to customers through encrypted API or Systems to eliminate hacking and Scams.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EB5F30F0-6D58-0ABB-F5F5-5C13052389E8}"/>
              </a:ext>
            </a:extLst>
          </p:cNvPr>
          <p:cNvSpPr>
            <a:spLocks noGrp="1"/>
          </p:cNvSpPr>
          <p:nvPr>
            <p:ph type="subTitle" idx="1"/>
          </p:nvPr>
        </p:nvSpPr>
        <p:spPr>
          <a:xfrm>
            <a:off x="890339" y="4636008"/>
            <a:ext cx="3734014" cy="1572768"/>
          </a:xfrm>
        </p:spPr>
        <p:txBody>
          <a:bodyPr>
            <a:normAutofit/>
          </a:bodyPr>
          <a:lstStyle/>
          <a:p>
            <a:pPr algn="l"/>
            <a:r>
              <a:rPr lang="en-US" dirty="0"/>
              <a:t>MD MASUD RANA</a:t>
            </a:r>
            <a:endParaRPr lang="en-US"/>
          </a:p>
          <a:p>
            <a:pPr algn="l"/>
            <a:r>
              <a:rPr lang="en-US" dirty="0"/>
              <a:t> Student ID : 2206988</a:t>
            </a:r>
            <a:endParaRPr lang="en-GB"/>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C01CDF74-EA62-A201-0AF1-298553263267}"/>
              </a:ext>
            </a:extLst>
          </p:cNvPr>
          <p:cNvPicPr>
            <a:picLocks noChangeAspect="1"/>
          </p:cNvPicPr>
          <p:nvPr/>
        </p:nvPicPr>
        <p:blipFill rotWithShape="1">
          <a:blip r:embed="rId2"/>
          <a:srcRect l="7871" r="2517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38651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B04B5-33A1-004B-6619-60C0E7A69341}"/>
              </a:ext>
            </a:extLst>
          </p:cNvPr>
          <p:cNvSpPr>
            <a:spLocks noGrp="1"/>
          </p:cNvSpPr>
          <p:nvPr>
            <p:ph type="title"/>
          </p:nvPr>
        </p:nvSpPr>
        <p:spPr>
          <a:xfrm>
            <a:off x="5297762" y="329184"/>
            <a:ext cx="6251110" cy="1783080"/>
          </a:xfrm>
        </p:spPr>
        <p:txBody>
          <a:bodyPr anchor="b">
            <a:normAutofit/>
          </a:bodyPr>
          <a:lstStyle/>
          <a:p>
            <a:r>
              <a:rPr lang="en-US" sz="5400"/>
              <a:t>Aim of the Project </a:t>
            </a:r>
            <a:endParaRPr lang="en-GB" sz="5400"/>
          </a:p>
        </p:txBody>
      </p:sp>
      <p:pic>
        <p:nvPicPr>
          <p:cNvPr id="5" name="Picture 4" descr="Computer script on a screen">
            <a:extLst>
              <a:ext uri="{FF2B5EF4-FFF2-40B4-BE49-F238E27FC236}">
                <a16:creationId xmlns:a16="http://schemas.microsoft.com/office/drawing/2014/main" id="{E7CAE2D5-5EDD-BF1F-6A32-32F5DC72F1DD}"/>
              </a:ext>
            </a:extLst>
          </p:cNvPr>
          <p:cNvPicPr>
            <a:picLocks noChangeAspect="1"/>
          </p:cNvPicPr>
          <p:nvPr/>
        </p:nvPicPr>
        <p:blipFill rotWithShape="1">
          <a:blip r:embed="rId2"/>
          <a:srcRect l="7448" r="472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A29D3E-875F-316E-7549-FF1760084915}"/>
              </a:ext>
            </a:extLst>
          </p:cNvPr>
          <p:cNvSpPr>
            <a:spLocks noGrp="1"/>
          </p:cNvSpPr>
          <p:nvPr>
            <p:ph idx="1"/>
          </p:nvPr>
        </p:nvSpPr>
        <p:spPr>
          <a:xfrm>
            <a:off x="5297762" y="2706624"/>
            <a:ext cx="6251110" cy="3483864"/>
          </a:xfrm>
        </p:spPr>
        <p:txBody>
          <a:bodyPr>
            <a:normAutofit/>
          </a:bodyPr>
          <a:lstStyle/>
          <a:p>
            <a:pPr algn="just"/>
            <a:r>
              <a:rPr lang="en-US" sz="2200" dirty="0"/>
              <a:t>The Aim of the project is to create value for the SME with Digital Marketing and make the secure presence in online </a:t>
            </a:r>
            <a:r>
              <a:rPr lang="en-US" sz="2200" dirty="0">
                <a:effectLst/>
                <a:latin typeface="Calibri" panose="020F0502020204030204" pitchFamily="34" charset="0"/>
                <a:ea typeface="Calibri" panose="020F0502020204030204" pitchFamily="34" charset="0"/>
                <a:cs typeface="Times New Roman" panose="02020603050405020304" pitchFamily="18" charset="0"/>
              </a:rPr>
              <a:t>through encrypted API or </a:t>
            </a:r>
            <a:r>
              <a:rPr lang="en-US" sz="2200" dirty="0">
                <a:latin typeface="Calibri" panose="020F0502020204030204" pitchFamily="34" charset="0"/>
                <a:ea typeface="Calibri" panose="020F0502020204030204" pitchFamily="34" charset="0"/>
                <a:cs typeface="Times New Roman" panose="02020603050405020304" pitchFamily="18" charset="0"/>
              </a:rPr>
              <a:t>system</a:t>
            </a:r>
            <a:r>
              <a:rPr lang="en-US" sz="2200" dirty="0">
                <a:effectLst/>
                <a:latin typeface="Calibri" panose="020F0502020204030204" pitchFamily="34" charset="0"/>
                <a:ea typeface="Calibri" panose="020F0502020204030204" pitchFamily="34" charset="0"/>
                <a:cs typeface="Times New Roman" panose="02020603050405020304" pitchFamily="18" charset="0"/>
              </a:rPr>
              <a:t> to eliminate hacking and Scams.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200" dirty="0"/>
          </a:p>
        </p:txBody>
      </p:sp>
    </p:spTree>
    <p:extLst>
      <p:ext uri="{BB962C8B-B14F-4D97-AF65-F5344CB8AC3E}">
        <p14:creationId xmlns:p14="http://schemas.microsoft.com/office/powerpoint/2010/main" val="313222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CDB96-1A49-BA2C-42F1-7C59A66CD51A}"/>
              </a:ext>
            </a:extLst>
          </p:cNvPr>
          <p:cNvSpPr>
            <a:spLocks noGrp="1"/>
          </p:cNvSpPr>
          <p:nvPr>
            <p:ph type="title"/>
          </p:nvPr>
        </p:nvSpPr>
        <p:spPr>
          <a:xfrm>
            <a:off x="640080" y="325369"/>
            <a:ext cx="4368602" cy="1956841"/>
          </a:xfrm>
        </p:spPr>
        <p:txBody>
          <a:bodyPr anchor="b">
            <a:normAutofit/>
          </a:bodyPr>
          <a:lstStyle/>
          <a:p>
            <a:r>
              <a:rPr lang="en-US" sz="5400" dirty="0"/>
              <a:t>Objectives of the project</a:t>
            </a:r>
            <a:endParaRPr lang="en-GB" sz="54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F30EC-787B-A497-A184-C5DE42F1CD99}"/>
              </a:ext>
            </a:extLst>
          </p:cNvPr>
          <p:cNvSpPr>
            <a:spLocks noGrp="1"/>
          </p:cNvSpPr>
          <p:nvPr>
            <p:ph idx="1"/>
          </p:nvPr>
        </p:nvSpPr>
        <p:spPr>
          <a:xfrm>
            <a:off x="640080" y="2872899"/>
            <a:ext cx="4243589" cy="3320668"/>
          </a:xfrm>
        </p:spPr>
        <p:txBody>
          <a:bodyPr>
            <a:normAutofit fontScale="55000" lnSpcReduction="20000"/>
          </a:bodyPr>
          <a:lstStyle/>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Develop an encrypted API and system that enables secure communications between businesses and customers in digital marketing.</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Implement state-of-the-art encryption techniques to protect against hacking and scams, ensuring confidentiality, integrity, and authenticity of data.</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Create a seamless and user-friendly interface that enables businesses and customers to communicate securely without compromising usability.</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Conduct comprehensive testing to identify and address any vulnerabilities or weaknesses in the system, ensuring its reliability and security.</a:t>
            </a:r>
          </a:p>
          <a:p>
            <a:endParaRPr lang="en-US" sz="2200" dirty="0"/>
          </a:p>
          <a:p>
            <a:endParaRPr lang="en-GB" sz="2200" dirty="0"/>
          </a:p>
        </p:txBody>
      </p:sp>
      <p:pic>
        <p:nvPicPr>
          <p:cNvPr id="5" name="Picture 4" descr="Sphere of mesh and nodes">
            <a:extLst>
              <a:ext uri="{FF2B5EF4-FFF2-40B4-BE49-F238E27FC236}">
                <a16:creationId xmlns:a16="http://schemas.microsoft.com/office/drawing/2014/main" id="{9D26C7A4-C1BE-9E68-6F06-66D2982A860B}"/>
              </a:ext>
            </a:extLst>
          </p:cNvPr>
          <p:cNvPicPr>
            <a:picLocks noChangeAspect="1"/>
          </p:cNvPicPr>
          <p:nvPr/>
        </p:nvPicPr>
        <p:blipFill rotWithShape="1">
          <a:blip r:embed="rId2"/>
          <a:srcRect l="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02135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8528A8-ED00-087F-525B-DEE14C11516F}"/>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rPr>
              <a:t>Gantt Chart</a:t>
            </a:r>
            <a:endParaRPr lang="en-GB" sz="4000" dirty="0">
              <a:solidFill>
                <a:srgbClr val="FFFFFF"/>
              </a:solidFill>
            </a:endParaRPr>
          </a:p>
        </p:txBody>
      </p:sp>
      <p:graphicFrame>
        <p:nvGraphicFramePr>
          <p:cNvPr id="4" name="Content Placeholder 3">
            <a:extLst>
              <a:ext uri="{FF2B5EF4-FFF2-40B4-BE49-F238E27FC236}">
                <a16:creationId xmlns:a16="http://schemas.microsoft.com/office/drawing/2014/main" id="{72AE3785-B886-C629-87FD-4769EF4CA29A}"/>
              </a:ext>
            </a:extLst>
          </p:cNvPr>
          <p:cNvGraphicFramePr>
            <a:graphicFrameLocks noGrp="1"/>
          </p:cNvGraphicFramePr>
          <p:nvPr>
            <p:ph idx="1"/>
            <p:extLst>
              <p:ext uri="{D42A27DB-BD31-4B8C-83A1-F6EECF244321}">
                <p14:modId xmlns:p14="http://schemas.microsoft.com/office/powerpoint/2010/main" val="4221321662"/>
              </p:ext>
            </p:extLst>
          </p:nvPr>
        </p:nvGraphicFramePr>
        <p:xfrm>
          <a:off x="644056" y="2112579"/>
          <a:ext cx="10927829" cy="419280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237863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lled blueprint designs">
            <a:extLst>
              <a:ext uri="{FF2B5EF4-FFF2-40B4-BE49-F238E27FC236}">
                <a16:creationId xmlns:a16="http://schemas.microsoft.com/office/drawing/2014/main" id="{61BB077D-8AAE-AA52-1BF5-E96D38AC7F88}"/>
              </a:ext>
            </a:extLst>
          </p:cNvPr>
          <p:cNvPicPr>
            <a:picLocks noChangeAspect="1"/>
          </p:cNvPicPr>
          <p:nvPr/>
        </p:nvPicPr>
        <p:blipFill rotWithShape="1">
          <a:blip r:embed="rId2"/>
          <a:srcRect l="18778" r="1"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83299E-06DD-812C-4DD7-551278A820E4}"/>
              </a:ext>
            </a:extLst>
          </p:cNvPr>
          <p:cNvSpPr>
            <a:spLocks noGrp="1"/>
          </p:cNvSpPr>
          <p:nvPr>
            <p:ph type="title"/>
          </p:nvPr>
        </p:nvSpPr>
        <p:spPr>
          <a:xfrm>
            <a:off x="371094" y="1161288"/>
            <a:ext cx="3438144" cy="1124712"/>
          </a:xfrm>
        </p:spPr>
        <p:txBody>
          <a:bodyPr anchor="b">
            <a:normAutofit/>
          </a:bodyPr>
          <a:lstStyle/>
          <a:p>
            <a:r>
              <a:rPr lang="en-US" sz="2800"/>
              <a:t>Existing project/ Existing work	</a:t>
            </a:r>
            <a:endParaRPr lang="en-GB" sz="280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B4127C-F75E-153D-B892-18A1C4CD67CD}"/>
              </a:ext>
            </a:extLst>
          </p:cNvPr>
          <p:cNvSpPr>
            <a:spLocks noGrp="1"/>
          </p:cNvSpPr>
          <p:nvPr>
            <p:ph idx="1"/>
          </p:nvPr>
        </p:nvSpPr>
        <p:spPr>
          <a:xfrm>
            <a:off x="371094" y="2718054"/>
            <a:ext cx="3438906" cy="3207258"/>
          </a:xfrm>
        </p:spPr>
        <p:txBody>
          <a:bodyPr anchor="t">
            <a:normAutofit/>
          </a:bodyPr>
          <a:lstStyle/>
          <a:p>
            <a:r>
              <a:rPr lang="en-US" sz="1700" dirty="0"/>
              <a:t>In the existing project that all are expensive and designed for Big company. </a:t>
            </a:r>
          </a:p>
          <a:p>
            <a:r>
              <a:rPr lang="en-US" sz="1700" dirty="0"/>
              <a:t>It Consists of IT expertise</a:t>
            </a:r>
          </a:p>
          <a:p>
            <a:r>
              <a:rPr lang="en-US" sz="1700" dirty="0"/>
              <a:t>Very Expensive</a:t>
            </a:r>
          </a:p>
          <a:p>
            <a:endParaRPr lang="en-GB" sz="1700" dirty="0"/>
          </a:p>
        </p:txBody>
      </p:sp>
    </p:spTree>
    <p:extLst>
      <p:ext uri="{BB962C8B-B14F-4D97-AF65-F5344CB8AC3E}">
        <p14:creationId xmlns:p14="http://schemas.microsoft.com/office/powerpoint/2010/main" val="360739000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E0E889-093D-2FFF-9EBE-E068480BC8D2}"/>
              </a:ext>
            </a:extLst>
          </p:cNvPr>
          <p:cNvSpPr>
            <a:spLocks noGrp="1"/>
          </p:cNvSpPr>
          <p:nvPr>
            <p:ph type="title"/>
          </p:nvPr>
        </p:nvSpPr>
        <p:spPr>
          <a:xfrm>
            <a:off x="640080" y="325369"/>
            <a:ext cx="4368602" cy="1956841"/>
          </a:xfrm>
        </p:spPr>
        <p:txBody>
          <a:bodyPr anchor="b">
            <a:normAutofit/>
          </a:bodyPr>
          <a:lstStyle/>
          <a:p>
            <a:r>
              <a:rPr lang="en-US" sz="5400"/>
              <a:t>Proposed Project</a:t>
            </a:r>
            <a:endParaRPr lang="en-GB" sz="540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E9FDE9-3FD4-50E4-5015-78504221F0E4}"/>
              </a:ext>
            </a:extLst>
          </p:cNvPr>
          <p:cNvSpPr>
            <a:spLocks noGrp="1"/>
          </p:cNvSpPr>
          <p:nvPr>
            <p:ph idx="1"/>
          </p:nvPr>
        </p:nvSpPr>
        <p:spPr>
          <a:xfrm>
            <a:off x="640080" y="2872899"/>
            <a:ext cx="4243589" cy="3320668"/>
          </a:xfrm>
        </p:spPr>
        <p:txBody>
          <a:bodyPr>
            <a:normAutofit/>
          </a:bodyPr>
          <a:lstStyle/>
          <a:p>
            <a:r>
              <a:rPr lang="en-US" sz="1500" dirty="0"/>
              <a:t>The idea of this project is to Digital Marketing and Secure Communications to customers through encrypted API or Apps to eliminate hacking and Scams.</a:t>
            </a:r>
          </a:p>
          <a:p>
            <a:endParaRPr lang="en-US" sz="1500" dirty="0"/>
          </a:p>
          <a:p>
            <a:r>
              <a:rPr lang="en-US" sz="1500" dirty="0"/>
              <a:t>The  Challenges which are seen in the exiting is unawareness of online sales through popular app, afraid of hacking  and expensive and it can be fixed by popular and friendly user app and API</a:t>
            </a:r>
          </a:p>
          <a:p>
            <a:endParaRPr lang="en-US" sz="1500" dirty="0"/>
          </a:p>
          <a:p>
            <a:r>
              <a:rPr lang="en-US" sz="1500" dirty="0"/>
              <a:t>Advantages of this project is Cheap, user friendly and military grade security.</a:t>
            </a:r>
            <a:endParaRPr lang="en-GB" sz="1500" dirty="0"/>
          </a:p>
        </p:txBody>
      </p:sp>
      <p:pic>
        <p:nvPicPr>
          <p:cNvPr id="19" name="Picture 4" descr="Abstract background of data">
            <a:extLst>
              <a:ext uri="{FF2B5EF4-FFF2-40B4-BE49-F238E27FC236}">
                <a16:creationId xmlns:a16="http://schemas.microsoft.com/office/drawing/2014/main" id="{60936221-69DF-FA51-858F-D9B7AEABB5B5}"/>
              </a:ext>
            </a:extLst>
          </p:cNvPr>
          <p:cNvPicPr>
            <a:picLocks noChangeAspect="1"/>
          </p:cNvPicPr>
          <p:nvPr/>
        </p:nvPicPr>
        <p:blipFill rotWithShape="1">
          <a:blip r:embed="rId2"/>
          <a:srcRect l="17580" r="2599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51413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5F6B-BC00-8325-BE4A-EC9FE67E9AF2}"/>
              </a:ext>
            </a:extLst>
          </p:cNvPr>
          <p:cNvSpPr>
            <a:spLocks noGrp="1"/>
          </p:cNvSpPr>
          <p:nvPr>
            <p:ph type="title"/>
          </p:nvPr>
        </p:nvSpPr>
        <p:spPr/>
        <p:txBody>
          <a:bodyPr/>
          <a:lstStyle/>
          <a:p>
            <a:r>
              <a:rPr lang="en-US"/>
              <a:t>Conclusion					</a:t>
            </a:r>
            <a:endParaRPr lang="en-GB" dirty="0"/>
          </a:p>
        </p:txBody>
      </p:sp>
      <p:sp>
        <p:nvSpPr>
          <p:cNvPr id="3" name="Content Placeholder 2">
            <a:extLst>
              <a:ext uri="{FF2B5EF4-FFF2-40B4-BE49-F238E27FC236}">
                <a16:creationId xmlns:a16="http://schemas.microsoft.com/office/drawing/2014/main" id="{D8A06778-1A84-3A18-94A4-06DEFC0DA68E}"/>
              </a:ext>
            </a:extLst>
          </p:cNvPr>
          <p:cNvSpPr>
            <a:spLocks noGrp="1"/>
          </p:cNvSpPr>
          <p:nvPr>
            <p:ph idx="1"/>
          </p:nvPr>
        </p:nvSpPr>
        <p:spPr/>
        <p:txBody>
          <a:bodyPr/>
          <a:lstStyle/>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 the increasing prevalence of hacking and scams in digital marketing, businesses need robust solutions to protect their communications with customers. This project aims to develop an encrypted systems/ infrastructure that ensures secure communications, thereby mitigating the risk of hacking and scams. By prioritizing data security and customer trust, businesses can enhance their digital marketing efforts and build lasting relationships with their customers.</a:t>
            </a:r>
          </a:p>
          <a:p>
            <a:pPr marL="0" indent="0" algn="just">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addition, we can make this project as service pack to the startup and SME to clients to achieve the company goal by increase the revenue and also new product to business portfolio what can do  contribute not in the society but also around the world.</a:t>
            </a:r>
          </a:p>
          <a:p>
            <a:pPr marL="0" indent="0">
              <a:buNone/>
            </a:pPr>
            <a:endParaRPr lang="en-GB" dirty="0"/>
          </a:p>
        </p:txBody>
      </p:sp>
    </p:spTree>
    <p:extLst>
      <p:ext uri="{BB962C8B-B14F-4D97-AF65-F5344CB8AC3E}">
        <p14:creationId xmlns:p14="http://schemas.microsoft.com/office/powerpoint/2010/main" val="3431426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2044</TotalTime>
  <Words>377</Words>
  <Application>Microsoft Office PowerPoint</Application>
  <PresentationFormat>Widescreen</PresentationFormat>
  <Paragraphs>25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Integrating projects of Digital Marketing and Secure Communications to customers through encrypted API or Systems to eliminate hacking and Scams.</vt:lpstr>
      <vt:lpstr>Aim of the Project </vt:lpstr>
      <vt:lpstr>Objectives of the project</vt:lpstr>
      <vt:lpstr>Gantt Chart</vt:lpstr>
      <vt:lpstr>Existing project/ Existing work </vt:lpstr>
      <vt:lpstr>Proposed Project</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for SME</dc:title>
  <dc:creator>Md Masud Rana (2206988)</dc:creator>
  <cp:lastModifiedBy>Md Masud Rana (2206988)</cp:lastModifiedBy>
  <cp:revision>6</cp:revision>
  <dcterms:created xsi:type="dcterms:W3CDTF">2023-03-28T03:01:54Z</dcterms:created>
  <dcterms:modified xsi:type="dcterms:W3CDTF">2023-04-24T03:29:16Z</dcterms:modified>
</cp:coreProperties>
</file>