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E7CD1-F009-4940-9B37-14B7AC932A9E}" v="153" dt="2023-10-18T10:41:00.3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A0C6AC-07A5-4C2F-AC9B-87A1663EDB63}" type="datetimeFigureOut">
              <a:t>10/18/2023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D70D1-7C32-4FD6-8608-50D28B888B59}" type="slidenum">
              <a:t>‹#›</a:t>
            </a:fld>
            <a:endParaRPr lang="en-US"/>
          </a:p>
        </p:txBody>
      </p:sp>
    </p:spTree>
    <p:extLst>
      <p:ext uri="{BB962C8B-B14F-4D97-AF65-F5344CB8AC3E}">
        <p14:creationId xmlns:p14="http://schemas.microsoft.com/office/powerpoint/2010/main" val="1939206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Luxury hotels like JW Marriott are built on excellent service, guest experiences, and hospitality. This study examines JW Marriott's capacity to exceed guest expectations and build loyalty. This investigation reveals the key factors that make luxury hotels successful in the fast-paced hospitality industry.</a:t>
            </a:r>
          </a:p>
        </p:txBody>
      </p:sp>
      <p:sp>
        <p:nvSpPr>
          <p:cNvPr id="4" name="Slide Number Placeholder 3"/>
          <p:cNvSpPr>
            <a:spLocks noGrp="1"/>
          </p:cNvSpPr>
          <p:nvPr>
            <p:ph type="sldNum" sz="quarter" idx="5"/>
          </p:nvPr>
        </p:nvSpPr>
        <p:spPr/>
        <p:txBody>
          <a:bodyPr/>
          <a:lstStyle/>
          <a:p>
            <a:fld id="{1E4D70D1-7C32-4FD6-8608-50D28B888B59}" type="slidenum">
              <a:t>2</a:t>
            </a:fld>
            <a:endParaRPr lang="en-US"/>
          </a:p>
        </p:txBody>
      </p:sp>
    </p:spTree>
    <p:extLst>
      <p:ext uri="{BB962C8B-B14F-4D97-AF65-F5344CB8AC3E}">
        <p14:creationId xmlns:p14="http://schemas.microsoft.com/office/powerpoint/2010/main" val="4057221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the norm, JW Marriott provides extraordinary service and hospitality. Every part of a guest's stay is designed to be memorable. The instant guests enter a JW Marriott resort, they feel elegant and warm. The brand stands out because the team anticipates and meets every guest's demands (Ford, 2020). The outstanding service, luxury amenities, and fine dining at each JW Marriott reflect this dedication. JW Marriott has perfected the art of making travelers feel at home while adding elegance to their stay.</a:t>
            </a:r>
          </a:p>
        </p:txBody>
      </p:sp>
      <p:sp>
        <p:nvSpPr>
          <p:cNvPr id="4" name="Slide Number Placeholder 3"/>
          <p:cNvSpPr>
            <a:spLocks noGrp="1"/>
          </p:cNvSpPr>
          <p:nvPr>
            <p:ph type="sldNum" sz="quarter" idx="5"/>
          </p:nvPr>
        </p:nvSpPr>
        <p:spPr/>
        <p:txBody>
          <a:bodyPr/>
          <a:lstStyle/>
          <a:p>
            <a:fld id="{1E4D70D1-7C32-4FD6-8608-50D28B888B59}" type="slidenum">
              <a:t>3</a:t>
            </a:fld>
            <a:endParaRPr lang="en-US"/>
          </a:p>
        </p:txBody>
      </p:sp>
    </p:spTree>
    <p:extLst>
      <p:ext uri="{BB962C8B-B14F-4D97-AF65-F5344CB8AC3E}">
        <p14:creationId xmlns:p14="http://schemas.microsoft.com/office/powerpoint/2010/main" val="1728988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a Marriott International luxury brand, serves varied clients. Business travelers, leisure travelers, and event planners are its main customers. Business travelers love JW Marriott for its excellent service and premium amenities, making it ideal for combining work and relaxation. JW Marriott's luxurious spa, exquisite restaurants, and gorgeous sites offer relaxation and opulence for leisure </a:t>
            </a:r>
            <a:r>
              <a:rPr lang="en-US" dirty="0" err="1"/>
              <a:t>travellers</a:t>
            </a:r>
            <a:r>
              <a:rPr lang="en-US" dirty="0"/>
              <a:t> (Soloman, 2018). Event planners like JW Marriott for its flexible event venues, cutting-edge technology, and skilled support, which ensures conference, wedding, and other event success. Its image as a premium hotel company is due to its ability to suit these consumer groups' needs.</a:t>
            </a:r>
          </a:p>
        </p:txBody>
      </p:sp>
      <p:sp>
        <p:nvSpPr>
          <p:cNvPr id="4" name="Slide Number Placeholder 3"/>
          <p:cNvSpPr>
            <a:spLocks noGrp="1"/>
          </p:cNvSpPr>
          <p:nvPr>
            <p:ph type="sldNum" sz="quarter" idx="5"/>
          </p:nvPr>
        </p:nvSpPr>
        <p:spPr/>
        <p:txBody>
          <a:bodyPr/>
          <a:lstStyle/>
          <a:p>
            <a:fld id="{1E4D70D1-7C32-4FD6-8608-50D28B888B59}" type="slidenum">
              <a:t>4</a:t>
            </a:fld>
            <a:endParaRPr lang="en-US"/>
          </a:p>
        </p:txBody>
      </p:sp>
    </p:spTree>
    <p:extLst>
      <p:ext uri="{BB962C8B-B14F-4D97-AF65-F5344CB8AC3E}">
        <p14:creationId xmlns:p14="http://schemas.microsoft.com/office/powerpoint/2010/main" val="2519917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and facilities, which include many options, are the foundation of the hospitality sector. They provide concierge services, room service, spa facilities, dining, exercise centers, and event venues to make guests feel luxurious. These are crucial to guest pleasure and experience. Effective guest service and facility initiatives create exceptional stays (Lucas, 2022). Comfortable room service, relaxing spa amenities, and flexible event spaces all contribute to a memorable and fulfilling guest experience.</a:t>
            </a:r>
          </a:p>
        </p:txBody>
      </p:sp>
      <p:sp>
        <p:nvSpPr>
          <p:cNvPr id="4" name="Slide Number Placeholder 3"/>
          <p:cNvSpPr>
            <a:spLocks noGrp="1"/>
          </p:cNvSpPr>
          <p:nvPr>
            <p:ph type="sldNum" sz="quarter" idx="5"/>
          </p:nvPr>
        </p:nvSpPr>
        <p:spPr/>
        <p:txBody>
          <a:bodyPr/>
          <a:lstStyle/>
          <a:p>
            <a:fld id="{1E4D70D1-7C32-4FD6-8608-50D28B888B59}" type="slidenum">
              <a:t>5</a:t>
            </a:fld>
            <a:endParaRPr lang="en-US"/>
          </a:p>
        </p:txBody>
      </p:sp>
    </p:spTree>
    <p:extLst>
      <p:ext uri="{BB962C8B-B14F-4D97-AF65-F5344CB8AC3E}">
        <p14:creationId xmlns:p14="http://schemas.microsoft.com/office/powerpoint/2010/main" val="2940266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JW Marriott is known for its extensive selection of guest services that meet guests' needs. An attentive concierge crew may offer local recommendations and assistance, room service lets visitors eat at their convenience, and world-class spa facilities calm and rejuvenate. JW Marriott is known for individuality and comfort. The brand makes guests feel valued and understood from valet parking to housekeeping. JW Marriott's commitment to customisation ensures a customized experience for each guest, whether it's dietary restrictions, in-room surprises, or special requests (Torres, and Zhang, 2022). JW Marriott is a luxury brand that exceeds guest expectations using this technique.</a:t>
            </a:r>
          </a:p>
          <a:p>
            <a:br>
              <a:rPr lang="en-US" dirty="0"/>
            </a:br>
            <a:endParaRPr lang="en-US" dirty="0"/>
          </a:p>
        </p:txBody>
      </p:sp>
      <p:sp>
        <p:nvSpPr>
          <p:cNvPr id="4" name="Slide Number Placeholder 3"/>
          <p:cNvSpPr>
            <a:spLocks noGrp="1"/>
          </p:cNvSpPr>
          <p:nvPr>
            <p:ph type="sldNum" sz="quarter" idx="5"/>
          </p:nvPr>
        </p:nvSpPr>
        <p:spPr/>
        <p:txBody>
          <a:bodyPr/>
          <a:lstStyle/>
          <a:p>
            <a:fld id="{1E4D70D1-7C32-4FD6-8608-50D28B888B59}" type="slidenum">
              <a:t>6</a:t>
            </a:fld>
            <a:endParaRPr lang="en-US"/>
          </a:p>
        </p:txBody>
      </p:sp>
    </p:spTree>
    <p:extLst>
      <p:ext uri="{BB962C8B-B14F-4D97-AF65-F5344CB8AC3E}">
        <p14:creationId xmlns:p14="http://schemas.microsoft.com/office/powerpoint/2010/main" val="3651128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JW Marriott has many amenities to enhance guest satisfaction. JW Marriott restaurants are known for their fine dining. Gourmet and casual eating are available in the hotel's eateries. Fitness aficionados can stay fit in well-equipped gyms (Heppell, 2015). JW Marriott offers flexible conference, wedding, and special event spaces. These facilities enhance client comfort and happiness. They offer a variety of relaxation, physical well-being, and culinary options to suit their customers' tastes. These amenities ensure guest enjoyment and a great stay at JW Marriott.</a:t>
            </a:r>
          </a:p>
          <a:p>
            <a:br>
              <a:rPr lang="en-US" dirty="0"/>
            </a:br>
            <a:endParaRPr lang="en-US" dirty="0"/>
          </a:p>
        </p:txBody>
      </p:sp>
      <p:sp>
        <p:nvSpPr>
          <p:cNvPr id="4" name="Slide Number Placeholder 3"/>
          <p:cNvSpPr>
            <a:spLocks noGrp="1"/>
          </p:cNvSpPr>
          <p:nvPr>
            <p:ph type="sldNum" sz="quarter" idx="5"/>
          </p:nvPr>
        </p:nvSpPr>
        <p:spPr/>
        <p:txBody>
          <a:bodyPr/>
          <a:lstStyle/>
          <a:p>
            <a:fld id="{1E4D70D1-7C32-4FD6-8608-50D28B888B59}" type="slidenum">
              <a:t>7</a:t>
            </a:fld>
            <a:endParaRPr lang="en-US"/>
          </a:p>
        </p:txBody>
      </p:sp>
    </p:spTree>
    <p:extLst>
      <p:ext uri="{BB962C8B-B14F-4D97-AF65-F5344CB8AC3E}">
        <p14:creationId xmlns:p14="http://schemas.microsoft.com/office/powerpoint/2010/main" val="3766797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companies like JW Marriott strive to exceed guest expectations. Going the additional mile is crucial. Overdelivering on guests' expectations builds loyalty and great word-of-mouth. JW Marriott exceeds guest expectations in numerous ways. Guests are often greeted with handmade cards and customized items (Ford, 2020). The brand also makes memories with surprise upgrades like accommodation renovations or free services. JW Marriott also stresses local experiences that engage guests in the destination's culture and surroundings, creating lasting memories.</a:t>
            </a:r>
          </a:p>
        </p:txBody>
      </p:sp>
      <p:sp>
        <p:nvSpPr>
          <p:cNvPr id="4" name="Slide Number Placeholder 3"/>
          <p:cNvSpPr>
            <a:spLocks noGrp="1"/>
          </p:cNvSpPr>
          <p:nvPr>
            <p:ph type="sldNum" sz="quarter" idx="5"/>
          </p:nvPr>
        </p:nvSpPr>
        <p:spPr/>
        <p:txBody>
          <a:bodyPr/>
          <a:lstStyle/>
          <a:p>
            <a:fld id="{1E4D70D1-7C32-4FD6-8608-50D28B888B59}" type="slidenum">
              <a:t>8</a:t>
            </a:fld>
            <a:endParaRPr lang="en-US"/>
          </a:p>
        </p:txBody>
      </p:sp>
    </p:spTree>
    <p:extLst>
      <p:ext uri="{BB962C8B-B14F-4D97-AF65-F5344CB8AC3E}">
        <p14:creationId xmlns:p14="http://schemas.microsoft.com/office/powerpoint/2010/main" val="2931778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which includes providing guests with a pleasant, welcoming, and comfortable environment, defines the hotel sector. It involves making people feel cared for, respected, and at home regardless of their location. Beyond buildings and services, hospitality includes guest comfort and mental well-being (Sohaib </a:t>
            </a:r>
            <a:r>
              <a:rPr lang="en-US" i="1" dirty="0"/>
              <a:t>et al.</a:t>
            </a:r>
            <a:r>
              <a:rPr lang="en-US" dirty="0"/>
              <a:t>, 2022). In hotels, individualized, warm, and welcome service makes a lasting impression. This kind of generosity makes customers return and become loyal. Hospitality affects visitor experiences and the reputation and success of hotels like JW Marriott.</a:t>
            </a:r>
          </a:p>
        </p:txBody>
      </p:sp>
      <p:sp>
        <p:nvSpPr>
          <p:cNvPr id="4" name="Slide Number Placeholder 3"/>
          <p:cNvSpPr>
            <a:spLocks noGrp="1"/>
          </p:cNvSpPr>
          <p:nvPr>
            <p:ph type="sldNum" sz="quarter" idx="5"/>
          </p:nvPr>
        </p:nvSpPr>
        <p:spPr/>
        <p:txBody>
          <a:bodyPr/>
          <a:lstStyle/>
          <a:p>
            <a:fld id="{1E4D70D1-7C32-4FD6-8608-50D28B888B59}" type="slidenum">
              <a:t>9</a:t>
            </a:fld>
            <a:endParaRPr lang="en-US"/>
          </a:p>
        </p:txBody>
      </p:sp>
    </p:spTree>
    <p:extLst>
      <p:ext uri="{BB962C8B-B14F-4D97-AF65-F5344CB8AC3E}">
        <p14:creationId xmlns:p14="http://schemas.microsoft.com/office/powerpoint/2010/main" val="1943769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Marriott's constant guest satisfaction is due to strategic practices and a dedication to excellent service. The brand excels at customizing experiences, letting guests choose hotel styles and food alternatives. JW Marriott also prioritizes quick issue response to resolve guest concerns. Luxury brands must teach and empower personnel to maintain high standards (Moreau </a:t>
            </a:r>
            <a:r>
              <a:rPr lang="en-US" i="1" dirty="0"/>
              <a:t>et al</a:t>
            </a:r>
            <a:r>
              <a:rPr lang="en-US" dirty="0"/>
              <a:t>., 2020). This allows the team to continuously provide friendly, individualized, and excellent service. </a:t>
            </a:r>
          </a:p>
        </p:txBody>
      </p:sp>
      <p:sp>
        <p:nvSpPr>
          <p:cNvPr id="4" name="Slide Number Placeholder 3"/>
          <p:cNvSpPr>
            <a:spLocks noGrp="1"/>
          </p:cNvSpPr>
          <p:nvPr>
            <p:ph type="sldNum" sz="quarter" idx="5"/>
          </p:nvPr>
        </p:nvSpPr>
        <p:spPr/>
        <p:txBody>
          <a:bodyPr/>
          <a:lstStyle/>
          <a:p>
            <a:fld id="{1E4D70D1-7C32-4FD6-8608-50D28B888B59}" type="slidenum">
              <a:t>10</a:t>
            </a:fld>
            <a:endParaRPr lang="en-US"/>
          </a:p>
        </p:txBody>
      </p:sp>
    </p:spTree>
    <p:extLst>
      <p:ext uri="{BB962C8B-B14F-4D97-AF65-F5344CB8AC3E}">
        <p14:creationId xmlns:p14="http://schemas.microsoft.com/office/powerpoint/2010/main" val="2254704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Finally, the hotel industry's success depends on its capacity to provide excellent service, hospitality, and guest-centered experiences. JW Marriott succeeds at exceeding guest expectations and creating memorable, personalized stays. Warm and inviting service is crucial to guest happiness and loyalty. JW Marriott's success in the premium hotel and hospitality industry is based on customized service, well-designed practices, and data-driven insights.</a:t>
            </a:r>
          </a:p>
          <a:p>
            <a:br>
              <a:rPr lang="en-US" dirty="0"/>
            </a:br>
            <a:endParaRPr lang="en-US" dirty="0"/>
          </a:p>
        </p:txBody>
      </p:sp>
      <p:sp>
        <p:nvSpPr>
          <p:cNvPr id="4" name="Slide Number Placeholder 3"/>
          <p:cNvSpPr>
            <a:spLocks noGrp="1"/>
          </p:cNvSpPr>
          <p:nvPr>
            <p:ph type="sldNum" sz="quarter" idx="5"/>
          </p:nvPr>
        </p:nvSpPr>
        <p:spPr/>
        <p:txBody>
          <a:bodyPr/>
          <a:lstStyle/>
          <a:p>
            <a:fld id="{1E4D70D1-7C32-4FD6-8608-50D28B888B59}" type="slidenum">
              <a:t>11</a:t>
            </a:fld>
            <a:endParaRPr lang="en-US"/>
          </a:p>
        </p:txBody>
      </p:sp>
    </p:spTree>
    <p:extLst>
      <p:ext uri="{BB962C8B-B14F-4D97-AF65-F5344CB8AC3E}">
        <p14:creationId xmlns:p14="http://schemas.microsoft.com/office/powerpoint/2010/main" val="3034815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times.co.uk/travel/article/ten-travel-ideas-for-autumn-fall-escapes-hurst/" TargetMode="External"/><Relationship Id="rId7" Type="http://schemas.openxmlformats.org/officeDocument/2006/relationships/image" Target="../media/image12.jpeg"/><Relationship Id="rId2" Type="http://schemas.openxmlformats.org/officeDocument/2006/relationships/hyperlink" Target="https://billetto.co.uk/blog/types-of-venues-for-events/" TargetMode="External"/><Relationship Id="rId1" Type="http://schemas.openxmlformats.org/officeDocument/2006/relationships/slideLayout" Target="../slideLayouts/slideLayout2.xml"/><Relationship Id="rId6" Type="http://schemas.openxmlformats.org/officeDocument/2006/relationships/hyperlink" Target="https://www.pwc.com/us/en/services/consulting/library/consumer-intelligence-series/future-of-customer-experience.html" TargetMode="External"/><Relationship Id="rId5" Type="http://schemas.openxmlformats.org/officeDocument/2006/relationships/hyperlink" Target="https://www.mckinsey.com/~/media/mckinsey/industries/travel%20transport%20and%20logistics/our%20insights/the%20travel%20industry%20turned%20upside%20down%20insights%20analysis%20and%20actions%20for%20travel%20executives/the-travel-industry-turned-upside-down-insights-analysis-and-actions-for-travel-executives.pdf" TargetMode="External"/><Relationship Id="rId4" Type="http://schemas.openxmlformats.org/officeDocument/2006/relationships/hyperlink" Target="https://news.marriott.com/brands/jw-marriott/"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660041" y="2767106"/>
            <a:ext cx="2880828" cy="3071906"/>
          </a:xfrm>
        </p:spPr>
        <p:txBody>
          <a:bodyPr anchor="t">
            <a:normAutofit/>
          </a:bodyPr>
          <a:lstStyle/>
          <a:p>
            <a:pPr algn="l"/>
            <a:r>
              <a:rPr lang="en-US" sz="2200" b="1">
                <a:solidFill>
                  <a:srgbClr val="FFFFFF"/>
                </a:solidFill>
                <a:latin typeface="Times New Roman"/>
                <a:cs typeface="Times New Roman"/>
              </a:rPr>
              <a:t>The Role and Importance of Quality Service, Hospitality, and Guest Services in the Hospitality Industry</a:t>
            </a:r>
            <a:endParaRPr lang="en-US" sz="2200">
              <a:solidFill>
                <a:srgbClr val="FFFFFF"/>
              </a:solidFill>
            </a:endParaRPr>
          </a:p>
          <a:p>
            <a:pPr algn="l"/>
            <a:r>
              <a:rPr lang="en-US" sz="2200" b="1">
                <a:solidFill>
                  <a:srgbClr val="FFFFFF"/>
                </a:solidFill>
                <a:latin typeface="Times New Roman"/>
                <a:cs typeface="Times New Roman"/>
              </a:rPr>
              <a:t>Subtitle: A Case Study on JW Marriott</a:t>
            </a:r>
            <a:endParaRPr lang="en-US" sz="2200">
              <a:solidFill>
                <a:srgbClr val="FFFFFF"/>
              </a:solidFill>
            </a:endParaRPr>
          </a:p>
          <a:p>
            <a:pPr algn="l"/>
            <a:endParaRPr lang="en-US" sz="2200">
              <a:solidFill>
                <a:srgbClr val="FFFFFF"/>
              </a:solidFill>
              <a:ea typeface="Calibri Light"/>
              <a:cs typeface="Calibri Light"/>
            </a:endParaRPr>
          </a:p>
        </p:txBody>
      </p:sp>
      <p:pic>
        <p:nvPicPr>
          <p:cNvPr id="5" name="Picture 4" descr="A black background with white lines&#10;&#10;Description automatically generated">
            <a:extLst>
              <a:ext uri="{FF2B5EF4-FFF2-40B4-BE49-F238E27FC236}">
                <a16:creationId xmlns:a16="http://schemas.microsoft.com/office/drawing/2014/main" id="{F77AD46B-855B-09F6-7413-08AAA66B685C}"/>
              </a:ext>
            </a:extLst>
          </p:cNvPr>
          <p:cNvPicPr>
            <a:picLocks noChangeAspect="1"/>
          </p:cNvPicPr>
          <p:nvPr/>
        </p:nvPicPr>
        <p:blipFill>
          <a:blip r:embed="rId2"/>
          <a:stretch>
            <a:fillRect/>
          </a:stretch>
        </p:blipFill>
        <p:spPr>
          <a:xfrm>
            <a:off x="4502428" y="719344"/>
            <a:ext cx="7225748" cy="541931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0EC52-C914-21E1-7536-B05B2792C58A}"/>
              </a:ext>
            </a:extLst>
          </p:cNvPr>
          <p:cNvSpPr>
            <a:spLocks noGrp="1"/>
          </p:cNvSpPr>
          <p:nvPr>
            <p:ph type="title"/>
          </p:nvPr>
        </p:nvSpPr>
        <p:spPr>
          <a:xfrm>
            <a:off x="5596501" y="501594"/>
            <a:ext cx="5754896" cy="1655483"/>
          </a:xfrm>
        </p:spPr>
        <p:txBody>
          <a:bodyPr anchor="b">
            <a:normAutofit/>
          </a:bodyPr>
          <a:lstStyle/>
          <a:p>
            <a:r>
              <a:rPr lang="en-US" sz="4000" b="1">
                <a:latin typeface="Times New Roman"/>
                <a:cs typeface="Times New Roman"/>
              </a:rPr>
              <a:t> Introduction</a:t>
            </a:r>
            <a:endParaRPr lang="en-US" sz="4000"/>
          </a:p>
        </p:txBody>
      </p:sp>
      <p:pic>
        <p:nvPicPr>
          <p:cNvPr id="4" name="Picture 3" descr="A building with palm trees and a sign&#10;&#10;Description automatically generated">
            <a:extLst>
              <a:ext uri="{FF2B5EF4-FFF2-40B4-BE49-F238E27FC236}">
                <a16:creationId xmlns:a16="http://schemas.microsoft.com/office/drawing/2014/main" id="{6E477948-E78C-5AA7-0663-E599E66D7365}"/>
              </a:ext>
            </a:extLst>
          </p:cNvPr>
          <p:cNvPicPr>
            <a:picLocks noChangeAspect="1"/>
          </p:cNvPicPr>
          <p:nvPr/>
        </p:nvPicPr>
        <p:blipFill rotWithShape="1">
          <a:blip r:embed="rId3"/>
          <a:srcRect l="24078" r="8912" b="3"/>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9DDA432A-DFE3-85D7-460D-510D56F16AA9}"/>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600">
                <a:latin typeface="Times New Roman"/>
                <a:cs typeface="Times New Roman"/>
              </a:rPr>
              <a:t>JW Marriott and other luxury hotels thrive on outstanding service, exceptional hospitality, and guest-centric experiences.</a:t>
            </a:r>
            <a:endParaRPr lang="en-US" sz="1600">
              <a:ea typeface="Calibri" panose="020F0502020204030204"/>
              <a:cs typeface="Calibri" panose="020F0502020204030204"/>
            </a:endParaRPr>
          </a:p>
          <a:p>
            <a:r>
              <a:rPr lang="en-US" sz="1600">
                <a:latin typeface="Times New Roman"/>
                <a:cs typeface="Times New Roman"/>
              </a:rPr>
              <a:t>The study examine these components' importance in the hotel business in this study.</a:t>
            </a:r>
            <a:endParaRPr lang="en-US" sz="1600"/>
          </a:p>
          <a:p>
            <a:r>
              <a:rPr lang="en-US" sz="1600">
                <a:latin typeface="Times New Roman"/>
                <a:cs typeface="Times New Roman"/>
              </a:rPr>
              <a:t>The study use JW Marriott as a case study because of its global reach and dedication to excellent service and hospitality.</a:t>
            </a:r>
            <a:endParaRPr lang="en-US" sz="1600"/>
          </a:p>
          <a:p>
            <a:r>
              <a:rPr lang="en-US" sz="1600">
                <a:latin typeface="Times New Roman"/>
                <a:cs typeface="Times New Roman"/>
              </a:rPr>
              <a:t>The study examines JW Marriott's primary consumer groups, guest services and facilities, exceeding guest expectations, and hospitality's relevance.</a:t>
            </a:r>
            <a:endParaRPr lang="en-US" sz="1600"/>
          </a:p>
          <a:p>
            <a:r>
              <a:rPr lang="en-US" sz="1600">
                <a:latin typeface="Times New Roman"/>
                <a:cs typeface="Times New Roman"/>
              </a:rPr>
              <a:t>By researching how JW Marriott regularly exceeds guest expectations, we hope to illuminate hospitality success factors.</a:t>
            </a:r>
            <a:endParaRPr lang="en-US" sz="16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2523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FD29B-07D4-0B4D-3B2A-5F981B6B9DD0}"/>
              </a:ext>
            </a:extLst>
          </p:cNvPr>
          <p:cNvSpPr>
            <a:spLocks noGrp="1"/>
          </p:cNvSpPr>
          <p:nvPr>
            <p:ph type="title"/>
          </p:nvPr>
        </p:nvSpPr>
        <p:spPr>
          <a:xfrm>
            <a:off x="1149716" y="499397"/>
            <a:ext cx="5929422" cy="1640180"/>
          </a:xfrm>
        </p:spPr>
        <p:txBody>
          <a:bodyPr anchor="b">
            <a:normAutofit/>
          </a:bodyPr>
          <a:lstStyle/>
          <a:p>
            <a:r>
              <a:rPr lang="en-US" sz="4000" b="1">
                <a:latin typeface="Times New Roman"/>
                <a:cs typeface="Times New Roman"/>
              </a:rPr>
              <a:t>Introduction to JW Marriott</a:t>
            </a:r>
            <a:endParaRPr lang="en-US" sz="4000"/>
          </a:p>
        </p:txBody>
      </p:sp>
      <p:sp>
        <p:nvSpPr>
          <p:cNvPr id="3" name="Content Placeholder 2">
            <a:extLst>
              <a:ext uri="{FF2B5EF4-FFF2-40B4-BE49-F238E27FC236}">
                <a16:creationId xmlns:a16="http://schemas.microsoft.com/office/drawing/2014/main" id="{75380298-8FDC-365C-5D81-5F66C9BCCAAB}"/>
              </a:ext>
            </a:extLst>
          </p:cNvPr>
          <p:cNvSpPr>
            <a:spLocks noGrp="1"/>
          </p:cNvSpPr>
          <p:nvPr>
            <p:ph idx="1"/>
          </p:nvPr>
        </p:nvSpPr>
        <p:spPr>
          <a:xfrm>
            <a:off x="1149717" y="2423821"/>
            <a:ext cx="5929422" cy="3519780"/>
          </a:xfrm>
        </p:spPr>
        <p:txBody>
          <a:bodyPr vert="horz" lIns="91440" tIns="45720" rIns="91440" bIns="45720" rtlCol="0">
            <a:normAutofit/>
          </a:bodyPr>
          <a:lstStyle/>
          <a:p>
            <a:r>
              <a:rPr lang="en-US" sz="1700">
                <a:latin typeface="Times New Roman"/>
                <a:cs typeface="Times New Roman"/>
              </a:rPr>
              <a:t>JW Marriott hotels are known for their luxury and exclusivity.</a:t>
            </a:r>
            <a:endParaRPr lang="en-US" sz="1700">
              <a:ea typeface="Calibri" panose="020F0502020204030204"/>
              <a:cs typeface="Calibri" panose="020F0502020204030204"/>
            </a:endParaRPr>
          </a:p>
          <a:p>
            <a:r>
              <a:rPr lang="en-US" sz="1700">
                <a:latin typeface="Times New Roman"/>
                <a:cs typeface="Times New Roman"/>
              </a:rPr>
              <a:t>JW Marriott is an elite section of Marriott International, emphasizing sophistication and comfort.</a:t>
            </a:r>
            <a:endParaRPr lang="en-US" sz="1700"/>
          </a:p>
          <a:p>
            <a:r>
              <a:rPr lang="en-US" sz="1700">
                <a:latin typeface="Times New Roman"/>
                <a:cs typeface="Times New Roman"/>
              </a:rPr>
              <a:t>Famous in major tourism locations, JW Marriott hotels are found in many countries and towns (JW Marriott, 2023).</a:t>
            </a:r>
            <a:endParaRPr lang="en-US" sz="1700"/>
          </a:p>
          <a:p>
            <a:r>
              <a:rPr lang="en-US" sz="1700">
                <a:latin typeface="Times New Roman"/>
                <a:cs typeface="Times New Roman"/>
              </a:rPr>
              <a:t>World-class lodgings, food, and guest experiences are the brand's hallmark.</a:t>
            </a:r>
            <a:endParaRPr lang="en-US" sz="1700"/>
          </a:p>
          <a:p>
            <a:r>
              <a:rPr lang="en-US" sz="1700">
                <a:latin typeface="Times New Roman"/>
                <a:cs typeface="Times New Roman"/>
              </a:rPr>
              <a:t>JW Marriott's success comes from its dedication to service and hospitality.</a:t>
            </a:r>
            <a:endParaRPr lang="en-US" sz="1700"/>
          </a:p>
          <a:p>
            <a:r>
              <a:rPr lang="en-US" sz="1700">
                <a:latin typeface="Times New Roman"/>
                <a:cs typeface="Times New Roman"/>
              </a:rPr>
              <a:t>Precision and genuine care make the brand's approach stand out and leave guests with lasting impressions.</a:t>
            </a:r>
            <a:endParaRPr lang="en-US" sz="1700"/>
          </a:p>
        </p:txBody>
      </p:sp>
      <p:pic>
        <p:nvPicPr>
          <p:cNvPr id="4" name="Picture 3" descr="A large building with lights on&#10;&#10;Description automatically generated">
            <a:extLst>
              <a:ext uri="{FF2B5EF4-FFF2-40B4-BE49-F238E27FC236}">
                <a16:creationId xmlns:a16="http://schemas.microsoft.com/office/drawing/2014/main" id="{212712E2-B2C8-6FFE-1699-B1E764625834}"/>
              </a:ext>
            </a:extLst>
          </p:cNvPr>
          <p:cNvPicPr>
            <a:picLocks noChangeAspect="1"/>
          </p:cNvPicPr>
          <p:nvPr/>
        </p:nvPicPr>
        <p:blipFill>
          <a:blip r:embed="rId3"/>
          <a:stretch>
            <a:fillRect/>
          </a:stretch>
        </p:blipFill>
        <p:spPr>
          <a:xfrm>
            <a:off x="7745506" y="2118585"/>
            <a:ext cx="3765176" cy="2513254"/>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7827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B8FD4-3B6E-EA91-F945-3ED184DF4639}"/>
              </a:ext>
            </a:extLst>
          </p:cNvPr>
          <p:cNvSpPr>
            <a:spLocks noGrp="1"/>
          </p:cNvSpPr>
          <p:nvPr>
            <p:ph type="title"/>
          </p:nvPr>
        </p:nvSpPr>
        <p:spPr>
          <a:xfrm>
            <a:off x="818984" y="4230093"/>
            <a:ext cx="4150581" cy="1800165"/>
          </a:xfrm>
        </p:spPr>
        <p:txBody>
          <a:bodyPr anchor="t">
            <a:normAutofit/>
          </a:bodyPr>
          <a:lstStyle/>
          <a:p>
            <a:pPr algn="r"/>
            <a:r>
              <a:rPr lang="en-US" sz="4000" b="1">
                <a:latin typeface="Times New Roman"/>
                <a:cs typeface="Times New Roman"/>
              </a:rPr>
              <a:t> Main Consumers of JW Marriott</a:t>
            </a:r>
            <a:endParaRPr lang="en-US" sz="4000"/>
          </a:p>
        </p:txBody>
      </p:sp>
      <p:pic>
        <p:nvPicPr>
          <p:cNvPr id="4" name="Picture 3">
            <a:extLst>
              <a:ext uri="{FF2B5EF4-FFF2-40B4-BE49-F238E27FC236}">
                <a16:creationId xmlns:a16="http://schemas.microsoft.com/office/drawing/2014/main" id="{EDFCF94A-F099-9108-65D8-5EB896764202}"/>
              </a:ext>
            </a:extLst>
          </p:cNvPr>
          <p:cNvPicPr>
            <a:picLocks noChangeAspect="1"/>
          </p:cNvPicPr>
          <p:nvPr/>
        </p:nvPicPr>
        <p:blipFill>
          <a:blip r:embed="rId3"/>
          <a:stretch>
            <a:fillRect/>
          </a:stretch>
        </p:blipFill>
        <p:spPr>
          <a:xfrm>
            <a:off x="1807325" y="457200"/>
            <a:ext cx="7809470" cy="3121115"/>
          </a:xfrm>
          <a:prstGeom prst="rect">
            <a:avLst/>
          </a:prstGeom>
        </p:spPr>
      </p:pic>
      <p:sp>
        <p:nvSpPr>
          <p:cNvPr id="3" name="Content Placeholder 2">
            <a:extLst>
              <a:ext uri="{FF2B5EF4-FFF2-40B4-BE49-F238E27FC236}">
                <a16:creationId xmlns:a16="http://schemas.microsoft.com/office/drawing/2014/main" id="{1AC93C18-F3AC-8158-D049-A5614397C040}"/>
              </a:ext>
            </a:extLst>
          </p:cNvPr>
          <p:cNvSpPr>
            <a:spLocks noGrp="1"/>
          </p:cNvSpPr>
          <p:nvPr>
            <p:ph idx="1"/>
          </p:nvPr>
        </p:nvSpPr>
        <p:spPr>
          <a:xfrm>
            <a:off x="5099363" y="3842411"/>
            <a:ext cx="6689794" cy="2481952"/>
          </a:xfrm>
        </p:spPr>
        <p:txBody>
          <a:bodyPr vert="horz" lIns="91440" tIns="45720" rIns="91440" bIns="45720" rtlCol="0" anchor="t">
            <a:noAutofit/>
          </a:bodyPr>
          <a:lstStyle/>
          <a:p>
            <a:r>
              <a:rPr lang="en-US" sz="1400" dirty="0">
                <a:latin typeface="Times New Roman"/>
                <a:cs typeface="Times New Roman"/>
              </a:rPr>
              <a:t>JW Marriott targets business travelers seeking elegance and convenience, leisure travelers seeking relaxation and magnificence, and event planners seeking great conference and event locations.</a:t>
            </a:r>
            <a:endParaRPr lang="en-US" sz="1400" dirty="0">
              <a:ea typeface="Calibri" panose="020F0502020204030204"/>
              <a:cs typeface="Calibri" panose="020F0502020204030204"/>
            </a:endParaRPr>
          </a:p>
          <a:p>
            <a:r>
              <a:rPr lang="en-US" sz="1400" dirty="0">
                <a:latin typeface="Times New Roman"/>
                <a:cs typeface="Times New Roman"/>
              </a:rPr>
              <a:t>Business travelers mix business and leisure at JW Marriott because to its executive amenities, meeting spaces, and seamless service (McKinsey, 2020).</a:t>
            </a:r>
            <a:endParaRPr lang="en-US" sz="1400" dirty="0">
              <a:ea typeface="Calibri"/>
              <a:cs typeface="Calibri"/>
            </a:endParaRPr>
          </a:p>
          <a:p>
            <a:r>
              <a:rPr lang="en-US" sz="1400" dirty="0">
                <a:latin typeface="Times New Roman"/>
                <a:cs typeface="Times New Roman"/>
              </a:rPr>
              <a:t>Leisure </a:t>
            </a:r>
            <a:r>
              <a:rPr lang="en-US" sz="1400" err="1">
                <a:latin typeface="Times New Roman"/>
                <a:cs typeface="Times New Roman"/>
              </a:rPr>
              <a:t>travellers</a:t>
            </a:r>
            <a:r>
              <a:rPr lang="en-US" sz="1400" dirty="0">
                <a:latin typeface="Times New Roman"/>
                <a:cs typeface="Times New Roman"/>
              </a:rPr>
              <a:t> are drawn to the brand's luxurious spa, fine restaurants, and gorgeous sites for relaxation and exploration.</a:t>
            </a:r>
            <a:endParaRPr lang="en-US" sz="1400" dirty="0">
              <a:ea typeface="Calibri"/>
              <a:cs typeface="Calibri"/>
            </a:endParaRPr>
          </a:p>
          <a:p>
            <a:r>
              <a:rPr lang="en-US" sz="1400" dirty="0">
                <a:latin typeface="Times New Roman"/>
                <a:cs typeface="Times New Roman"/>
              </a:rPr>
              <a:t>Conference and celebration planners benefit from JW Marriott's flexible event rooms, technical capabilities, and experienced support.</a:t>
            </a:r>
            <a:endParaRPr lang="en-US" sz="1400" dirty="0">
              <a:ea typeface="Calibri"/>
              <a:cs typeface="Calibri"/>
            </a:endParaRPr>
          </a:p>
        </p:txBody>
      </p:sp>
      <p:sp>
        <p:nvSpPr>
          <p:cNvPr id="11" name="Rectangle 10">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373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002B7-EC5C-C309-9F80-6B8F3DD5941E}"/>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Times New Roman"/>
                <a:cs typeface="Times New Roman"/>
              </a:rPr>
              <a:t>Nature, Scope, and Role of Guest Services and Facilities</a:t>
            </a:r>
            <a:endParaRPr lang="en-US" sz="4000">
              <a:solidFill>
                <a:srgbClr val="FFFFFF"/>
              </a:solidFill>
            </a:endParaRPr>
          </a:p>
        </p:txBody>
      </p:sp>
      <p:sp>
        <p:nvSpPr>
          <p:cNvPr id="3" name="Content Placeholder 2">
            <a:extLst>
              <a:ext uri="{FF2B5EF4-FFF2-40B4-BE49-F238E27FC236}">
                <a16:creationId xmlns:a16="http://schemas.microsoft.com/office/drawing/2014/main" id="{219B3C3F-22D1-3510-E1B7-9AFF4A6BC053}"/>
              </a:ext>
            </a:extLst>
          </p:cNvPr>
          <p:cNvSpPr>
            <a:spLocks noGrp="1"/>
          </p:cNvSpPr>
          <p:nvPr>
            <p:ph idx="1"/>
          </p:nvPr>
        </p:nvSpPr>
        <p:spPr>
          <a:xfrm>
            <a:off x="4581727" y="649480"/>
            <a:ext cx="3025303" cy="5546047"/>
          </a:xfrm>
        </p:spPr>
        <p:txBody>
          <a:bodyPr vert="horz" lIns="91440" tIns="45720" rIns="91440" bIns="45720" rtlCol="0" anchor="ctr">
            <a:normAutofit/>
          </a:bodyPr>
          <a:lstStyle/>
          <a:p>
            <a:r>
              <a:rPr lang="en-US" sz="1700">
                <a:latin typeface="Times New Roman"/>
                <a:cs typeface="Times New Roman"/>
              </a:rPr>
              <a:t>Guest services include concierge, room service, recreation, and event spaces. </a:t>
            </a:r>
            <a:endParaRPr lang="en-US" sz="1700">
              <a:ea typeface="Calibri" panose="020F0502020204030204"/>
              <a:cs typeface="Calibri" panose="020F0502020204030204"/>
            </a:endParaRPr>
          </a:p>
          <a:p>
            <a:r>
              <a:rPr lang="en-US" sz="1700">
                <a:latin typeface="Times New Roman"/>
                <a:cs typeface="Times New Roman"/>
              </a:rPr>
              <a:t>Restaurants, exercise centers, meeting spaces, and luxury suites are available.</a:t>
            </a:r>
            <a:endParaRPr lang="en-US" sz="1700"/>
          </a:p>
          <a:p>
            <a:r>
              <a:rPr lang="en-US" sz="1700">
                <a:latin typeface="Times New Roman"/>
                <a:cs typeface="Times New Roman"/>
              </a:rPr>
              <a:t>Service and facilities are crucial to guest pleasure and experience (Walker, 2021). </a:t>
            </a:r>
            <a:endParaRPr lang="en-US" sz="1700"/>
          </a:p>
          <a:p>
            <a:r>
              <a:rPr lang="en-US" sz="1700">
                <a:latin typeface="Times New Roman"/>
                <a:cs typeface="Times New Roman"/>
              </a:rPr>
              <a:t>Their comfort, convenience, and luxury match luxury hotel standards. </a:t>
            </a:r>
            <a:endParaRPr lang="en-US" sz="1700"/>
          </a:p>
          <a:p>
            <a:r>
              <a:rPr lang="en-US" sz="1700">
                <a:latin typeface="Times New Roman"/>
                <a:cs typeface="Times New Roman"/>
              </a:rPr>
              <a:t>A good guest service and facilities plan makes guests' stays memorable.</a:t>
            </a:r>
            <a:endParaRPr lang="en-US" sz="1700"/>
          </a:p>
        </p:txBody>
      </p:sp>
      <p:pic>
        <p:nvPicPr>
          <p:cNvPr id="4" name="Picture 3" descr="A tall glass building with a reflection of a city&#10;&#10;Description automatically generated">
            <a:extLst>
              <a:ext uri="{FF2B5EF4-FFF2-40B4-BE49-F238E27FC236}">
                <a16:creationId xmlns:a16="http://schemas.microsoft.com/office/drawing/2014/main" id="{FC22886A-7911-8560-B991-162513159104}"/>
              </a:ext>
            </a:extLst>
          </p:cNvPr>
          <p:cNvPicPr>
            <a:picLocks noChangeAspect="1"/>
          </p:cNvPicPr>
          <p:nvPr/>
        </p:nvPicPr>
        <p:blipFill rotWithShape="1">
          <a:blip r:embed="rId3"/>
          <a:srcRect l="3567" r="7251"/>
          <a:stretch/>
        </p:blipFill>
        <p:spPr>
          <a:xfrm>
            <a:off x="8109502" y="10"/>
            <a:ext cx="4082498" cy="6857990"/>
          </a:xfrm>
          <a:prstGeom prst="rect">
            <a:avLst/>
          </a:prstGeom>
        </p:spPr>
      </p:pic>
    </p:spTree>
    <p:extLst>
      <p:ext uri="{BB962C8B-B14F-4D97-AF65-F5344CB8AC3E}">
        <p14:creationId xmlns:p14="http://schemas.microsoft.com/office/powerpoint/2010/main" val="375424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3F2B9-EFDF-C885-D01B-44CD2077B8F5}"/>
              </a:ext>
            </a:extLst>
          </p:cNvPr>
          <p:cNvSpPr>
            <a:spLocks noGrp="1"/>
          </p:cNvSpPr>
          <p:nvPr>
            <p:ph type="title"/>
          </p:nvPr>
        </p:nvSpPr>
        <p:spPr>
          <a:xfrm>
            <a:off x="818984" y="4230093"/>
            <a:ext cx="4150581" cy="1800165"/>
          </a:xfrm>
        </p:spPr>
        <p:txBody>
          <a:bodyPr anchor="t">
            <a:normAutofit/>
          </a:bodyPr>
          <a:lstStyle/>
          <a:p>
            <a:pPr algn="r"/>
            <a:r>
              <a:rPr lang="en-US" sz="4000" b="1">
                <a:latin typeface="Times New Roman"/>
                <a:cs typeface="Times New Roman"/>
              </a:rPr>
              <a:t>Guest Services at JW Marriott</a:t>
            </a:r>
            <a:endParaRPr lang="en-US" sz="4000"/>
          </a:p>
        </p:txBody>
      </p:sp>
      <p:pic>
        <p:nvPicPr>
          <p:cNvPr id="4" name="Picture 3">
            <a:extLst>
              <a:ext uri="{FF2B5EF4-FFF2-40B4-BE49-F238E27FC236}">
                <a16:creationId xmlns:a16="http://schemas.microsoft.com/office/drawing/2014/main" id="{F401A7B5-90A6-AEC1-4172-5141AAA1968C}"/>
              </a:ext>
            </a:extLst>
          </p:cNvPr>
          <p:cNvPicPr>
            <a:picLocks noChangeAspect="1"/>
          </p:cNvPicPr>
          <p:nvPr/>
        </p:nvPicPr>
        <p:blipFill>
          <a:blip r:embed="rId3"/>
          <a:stretch>
            <a:fillRect/>
          </a:stretch>
        </p:blipFill>
        <p:spPr>
          <a:xfrm>
            <a:off x="1938208" y="457200"/>
            <a:ext cx="8376545" cy="3455325"/>
          </a:xfrm>
          <a:prstGeom prst="rect">
            <a:avLst/>
          </a:prstGeom>
        </p:spPr>
      </p:pic>
      <p:sp>
        <p:nvSpPr>
          <p:cNvPr id="3" name="Content Placeholder 2">
            <a:extLst>
              <a:ext uri="{FF2B5EF4-FFF2-40B4-BE49-F238E27FC236}">
                <a16:creationId xmlns:a16="http://schemas.microsoft.com/office/drawing/2014/main" id="{6603BCFC-7F10-3B16-A2E2-E20A64CF6767}"/>
              </a:ext>
            </a:extLst>
          </p:cNvPr>
          <p:cNvSpPr>
            <a:spLocks noGrp="1"/>
          </p:cNvSpPr>
          <p:nvPr>
            <p:ph idx="1"/>
          </p:nvPr>
        </p:nvSpPr>
        <p:spPr>
          <a:xfrm>
            <a:off x="5246415" y="4230094"/>
            <a:ext cx="6235268" cy="1800164"/>
          </a:xfrm>
        </p:spPr>
        <p:txBody>
          <a:bodyPr vert="horz" lIns="91440" tIns="45720" rIns="91440" bIns="45720" rtlCol="0" anchor="t">
            <a:normAutofit/>
          </a:bodyPr>
          <a:lstStyle/>
          <a:p>
            <a:r>
              <a:rPr lang="en-US" sz="1300">
                <a:latin typeface="Times New Roman"/>
                <a:cs typeface="Times New Roman"/>
              </a:rPr>
              <a:t>JW Marriott offers a concierge team for local suggestions, room service that caters to guests' tastes, and world-class spa facilities for relaxation and regeneration.</a:t>
            </a:r>
            <a:endParaRPr lang="en-US" sz="1300">
              <a:ea typeface="Calibri" panose="020F0502020204030204"/>
              <a:cs typeface="Calibri" panose="020F0502020204030204"/>
            </a:endParaRPr>
          </a:p>
          <a:p>
            <a:r>
              <a:rPr lang="en-US" sz="1300">
                <a:latin typeface="Times New Roman"/>
                <a:cs typeface="Times New Roman"/>
              </a:rPr>
              <a:t>The brand personalizes valet parking, housekeeping, and special requests to make guests feel cherished and satisfied with their demands.</a:t>
            </a:r>
            <a:endParaRPr lang="en-US" sz="1300"/>
          </a:p>
          <a:p>
            <a:r>
              <a:rPr lang="en-US" sz="1300">
                <a:latin typeface="Times New Roman"/>
                <a:cs typeface="Times New Roman"/>
              </a:rPr>
              <a:t>JW Marriott stands out for its unrelenting customization. Treating each guest as an individual with unique preferences ensures comfort and enjoyment (Minwoo </a:t>
            </a:r>
            <a:r>
              <a:rPr lang="en-US" sz="1300" i="1">
                <a:latin typeface="Times New Roman"/>
                <a:cs typeface="Times New Roman"/>
              </a:rPr>
              <a:t>et al</a:t>
            </a:r>
            <a:r>
              <a:rPr lang="en-US" sz="1300">
                <a:latin typeface="Times New Roman"/>
                <a:cs typeface="Times New Roman"/>
              </a:rPr>
              <a:t>., 2019). JW Marriott strives to give guests a personalized experience, from surprise in-room amenities to dietary restrictions.</a:t>
            </a:r>
            <a:endParaRPr lang="en-US" sz="1300"/>
          </a:p>
        </p:txBody>
      </p:sp>
      <p:sp>
        <p:nvSpPr>
          <p:cNvPr id="22" name="Rectangle 21">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3073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E694D-3314-94C0-62F9-B0F31FA32C07}"/>
              </a:ext>
            </a:extLst>
          </p:cNvPr>
          <p:cNvSpPr>
            <a:spLocks noGrp="1"/>
          </p:cNvSpPr>
          <p:nvPr>
            <p:ph type="title"/>
          </p:nvPr>
        </p:nvSpPr>
        <p:spPr>
          <a:xfrm>
            <a:off x="5596501" y="501594"/>
            <a:ext cx="5754896" cy="1655483"/>
          </a:xfrm>
        </p:spPr>
        <p:txBody>
          <a:bodyPr anchor="b">
            <a:normAutofit/>
          </a:bodyPr>
          <a:lstStyle/>
          <a:p>
            <a:r>
              <a:rPr lang="en-US" sz="4000" b="1">
                <a:latin typeface="Times New Roman"/>
                <a:cs typeface="Times New Roman"/>
              </a:rPr>
              <a:t>Facilities at JW Marriott</a:t>
            </a:r>
            <a:endParaRPr lang="en-US" sz="4000"/>
          </a:p>
        </p:txBody>
      </p:sp>
      <p:pic>
        <p:nvPicPr>
          <p:cNvPr id="4" name="Picture 3" descr="A building with many windows&#10;&#10;Description automatically generated">
            <a:extLst>
              <a:ext uri="{FF2B5EF4-FFF2-40B4-BE49-F238E27FC236}">
                <a16:creationId xmlns:a16="http://schemas.microsoft.com/office/drawing/2014/main" id="{52F29525-5508-AA4A-14CF-C192D8526F91}"/>
              </a:ext>
            </a:extLst>
          </p:cNvPr>
          <p:cNvPicPr>
            <a:picLocks noChangeAspect="1"/>
          </p:cNvPicPr>
          <p:nvPr/>
        </p:nvPicPr>
        <p:blipFill rotWithShape="1">
          <a:blip r:embed="rId3"/>
          <a:srcRect l="23981" r="1645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250F8B7E-D36C-143C-BAA5-734DCE793355}"/>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600">
                <a:latin typeface="Times New Roman"/>
                <a:cs typeface="Times New Roman"/>
              </a:rPr>
              <a:t>Fine Dining: JW Marriott offers gourmet restaurants and informal cafes for culinary excellence.</a:t>
            </a:r>
            <a:endParaRPr lang="en-US" sz="1600">
              <a:ea typeface="Calibri" panose="020F0502020204030204"/>
              <a:cs typeface="Calibri" panose="020F0502020204030204"/>
            </a:endParaRPr>
          </a:p>
          <a:p>
            <a:r>
              <a:rPr lang="en-US" sz="1600">
                <a:latin typeface="Times New Roman"/>
                <a:cs typeface="Times New Roman"/>
              </a:rPr>
              <a:t>Fitness Centers: Well-equipped gyms help health-conscious clients stay on track.</a:t>
            </a:r>
            <a:endParaRPr lang="en-US" sz="1600"/>
          </a:p>
          <a:p>
            <a:r>
              <a:rPr lang="en-US" sz="1600">
                <a:latin typeface="Times New Roman"/>
                <a:cs typeface="Times New Roman"/>
              </a:rPr>
              <a:t>Flexible event venues accommodate conferences, weddings, and special events, making them convenient for visitors and planners (Billetto, 2019).</a:t>
            </a:r>
            <a:endParaRPr lang="en-US" sz="1600"/>
          </a:p>
          <a:p>
            <a:r>
              <a:rPr lang="en-US" sz="1600">
                <a:latin typeface="Times New Roman"/>
                <a:cs typeface="Times New Roman"/>
              </a:rPr>
              <a:t>JW Marriott offers a variety of relaxation, fitness, and eating alternatives to suit guests' tastes.</a:t>
            </a:r>
            <a:endParaRPr lang="en-US" sz="1600"/>
          </a:p>
          <a:p>
            <a:r>
              <a:rPr lang="en-US" sz="1600">
                <a:latin typeface="Times New Roman"/>
                <a:cs typeface="Times New Roman"/>
              </a:rPr>
              <a:t>These amenities ensure a great, well-rounded experience that exceeds expectations.</a:t>
            </a:r>
            <a:endParaRPr lang="en-US" sz="16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9130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37805-77E0-444B-E813-0BABF3C86F08}"/>
              </a:ext>
            </a:extLst>
          </p:cNvPr>
          <p:cNvSpPr>
            <a:spLocks noGrp="1"/>
          </p:cNvSpPr>
          <p:nvPr>
            <p:ph type="title"/>
          </p:nvPr>
        </p:nvSpPr>
        <p:spPr>
          <a:xfrm>
            <a:off x="5596501" y="501594"/>
            <a:ext cx="5754896" cy="1655483"/>
          </a:xfrm>
        </p:spPr>
        <p:txBody>
          <a:bodyPr anchor="b">
            <a:normAutofit/>
          </a:bodyPr>
          <a:lstStyle/>
          <a:p>
            <a:r>
              <a:rPr lang="en-US" sz="4000" b="1">
                <a:latin typeface="Times New Roman"/>
                <a:cs typeface="Times New Roman"/>
              </a:rPr>
              <a:t> Exceeding Guest Expectations</a:t>
            </a:r>
            <a:endParaRPr lang="en-US" sz="4000"/>
          </a:p>
        </p:txBody>
      </p:sp>
      <p:pic>
        <p:nvPicPr>
          <p:cNvPr id="5" name="Picture 4" descr="A group of people sitting at tables&#10;&#10;Description automatically generated">
            <a:extLst>
              <a:ext uri="{FF2B5EF4-FFF2-40B4-BE49-F238E27FC236}">
                <a16:creationId xmlns:a16="http://schemas.microsoft.com/office/drawing/2014/main" id="{BE73CEC3-9ABD-D722-705A-5A136DF8D157}"/>
              </a:ext>
            </a:extLst>
          </p:cNvPr>
          <p:cNvPicPr>
            <a:picLocks noChangeAspect="1"/>
          </p:cNvPicPr>
          <p:nvPr/>
        </p:nvPicPr>
        <p:blipFill rotWithShape="1">
          <a:blip r:embed="rId3"/>
          <a:srcRect l="1339" r="5175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3C171D8F-EBDE-28E0-4E53-A538626DABD0}"/>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600">
                <a:latin typeface="Times New Roman"/>
                <a:cs typeface="Times New Roman"/>
              </a:rPr>
              <a:t>In the competitive hotel sector, exceeding visitor expectations builds loyalty and a lasting impression.</a:t>
            </a:r>
            <a:endParaRPr lang="en-US" sz="1600">
              <a:ea typeface="Calibri" panose="020F0502020204030204"/>
              <a:cs typeface="Calibri" panose="020F0502020204030204"/>
            </a:endParaRPr>
          </a:p>
          <a:p>
            <a:r>
              <a:rPr lang="en-US" sz="1600">
                <a:latin typeface="Times New Roman"/>
                <a:cs typeface="Times New Roman"/>
              </a:rPr>
              <a:t>Excellent service makes guests return and promote the restaurant.</a:t>
            </a:r>
            <a:endParaRPr lang="en-US" sz="1600"/>
          </a:p>
          <a:p>
            <a:r>
              <a:rPr lang="en-US" sz="1600">
                <a:latin typeface="Times New Roman"/>
                <a:cs typeface="Times New Roman"/>
              </a:rPr>
              <a:t>Handwritten notes and thoughtful amenities are common at JW Marriott.</a:t>
            </a:r>
            <a:endParaRPr lang="en-US" sz="1600"/>
          </a:p>
          <a:p>
            <a:r>
              <a:rPr lang="en-US" sz="1600">
                <a:latin typeface="Times New Roman"/>
                <a:cs typeface="Times New Roman"/>
              </a:rPr>
              <a:t>Surprise Upgrades: Guests may receive free upgrades or services to improve their stay.</a:t>
            </a:r>
            <a:endParaRPr lang="en-US" sz="1600"/>
          </a:p>
          <a:p>
            <a:r>
              <a:rPr lang="en-US" sz="1600">
                <a:latin typeface="Times New Roman"/>
                <a:cs typeface="Times New Roman"/>
              </a:rPr>
              <a:t>Local activities: JW Marriott curates local activities to engage visitors in the destination's culture and create lasting memories (The Times, 2020).</a:t>
            </a:r>
            <a:endParaRPr lang="en-US" sz="1600">
              <a:ea typeface="Calibri" panose="020F0502020204030204"/>
              <a:cs typeface="Calibri" panose="020F0502020204030204"/>
            </a:endParaRP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625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3A023-D480-B9E8-1817-3B39CC1941C1}"/>
              </a:ext>
            </a:extLst>
          </p:cNvPr>
          <p:cNvSpPr>
            <a:spLocks noGrp="1"/>
          </p:cNvSpPr>
          <p:nvPr>
            <p:ph type="title"/>
          </p:nvPr>
        </p:nvSpPr>
        <p:spPr>
          <a:xfrm>
            <a:off x="914402" y="489508"/>
            <a:ext cx="5181597" cy="1655482"/>
          </a:xfrm>
        </p:spPr>
        <p:txBody>
          <a:bodyPr anchor="b">
            <a:normAutofit/>
          </a:bodyPr>
          <a:lstStyle/>
          <a:p>
            <a:pPr algn="r"/>
            <a:r>
              <a:rPr lang="en-US" sz="4000" b="1">
                <a:latin typeface="Times New Roman"/>
                <a:cs typeface="Times New Roman"/>
              </a:rPr>
              <a:t>Importance of Hospitality</a:t>
            </a:r>
            <a:endParaRPr lang="en-US" sz="4000"/>
          </a:p>
        </p:txBody>
      </p:sp>
      <p:sp>
        <p:nvSpPr>
          <p:cNvPr id="3" name="Content Placeholder 2">
            <a:extLst>
              <a:ext uri="{FF2B5EF4-FFF2-40B4-BE49-F238E27FC236}">
                <a16:creationId xmlns:a16="http://schemas.microsoft.com/office/drawing/2014/main" id="{99554629-DA62-CB19-496E-81A16AC04589}"/>
              </a:ext>
            </a:extLst>
          </p:cNvPr>
          <p:cNvSpPr>
            <a:spLocks noGrp="1"/>
          </p:cNvSpPr>
          <p:nvPr>
            <p:ph idx="1"/>
          </p:nvPr>
        </p:nvSpPr>
        <p:spPr>
          <a:xfrm>
            <a:off x="914402" y="2418408"/>
            <a:ext cx="5181598" cy="3409898"/>
          </a:xfrm>
        </p:spPr>
        <p:txBody>
          <a:bodyPr vert="horz" lIns="91440" tIns="45720" rIns="91440" bIns="45720" rtlCol="0" anchor="t">
            <a:normAutofit/>
          </a:bodyPr>
          <a:lstStyle/>
          <a:p>
            <a:pPr algn="r"/>
            <a:r>
              <a:rPr lang="en-US" sz="1700">
                <a:latin typeface="Times New Roman"/>
                <a:cs typeface="Times New Roman"/>
              </a:rPr>
              <a:t>The hotel sector relies on hospitality—creating a warm, welcoming, and pleasant atmosphere.</a:t>
            </a:r>
            <a:endParaRPr lang="en-US" sz="1700">
              <a:ea typeface="Calibri" panose="020F0502020204030204"/>
              <a:cs typeface="Calibri" panose="020F0502020204030204"/>
            </a:endParaRPr>
          </a:p>
          <a:p>
            <a:pPr algn="r"/>
            <a:r>
              <a:rPr lang="en-US" sz="1700">
                <a:latin typeface="Times New Roman"/>
                <a:cs typeface="Times New Roman"/>
              </a:rPr>
              <a:t>The essential element makes guests feel cherished and at home, generating loyalty and great feedback (PwC, 2021).</a:t>
            </a:r>
            <a:endParaRPr lang="en-US" sz="1700"/>
          </a:p>
          <a:p>
            <a:pPr algn="r"/>
            <a:r>
              <a:rPr lang="en-US" sz="1700">
                <a:latin typeface="Times New Roman"/>
                <a:cs typeface="Times New Roman"/>
              </a:rPr>
              <a:t>Calling guests by name and remembering their preferences shows care.</a:t>
            </a:r>
            <a:endParaRPr lang="en-US" sz="1700"/>
          </a:p>
          <a:p>
            <a:pPr algn="r"/>
            <a:r>
              <a:rPr lang="en-US" sz="1700">
                <a:latin typeface="Times New Roman"/>
                <a:cs typeface="Times New Roman"/>
              </a:rPr>
              <a:t>From smiles to helpful advice, thoughtful service helps guests feel welcome.</a:t>
            </a:r>
            <a:endParaRPr lang="en-US" sz="1700"/>
          </a:p>
          <a:p>
            <a:pPr algn="r"/>
            <a:r>
              <a:rPr lang="en-US" sz="1700">
                <a:latin typeface="Times New Roman"/>
                <a:cs typeface="Times New Roman"/>
              </a:rPr>
              <a:t>Guest loyalty is key to the hospitality business because guests who feel valued and appreciated are more likely to return and promote the brand.</a:t>
            </a:r>
            <a:endParaRPr lang="en-US" sz="1700"/>
          </a:p>
        </p:txBody>
      </p:sp>
      <p:pic>
        <p:nvPicPr>
          <p:cNvPr id="4" name="Picture 3">
            <a:extLst>
              <a:ext uri="{FF2B5EF4-FFF2-40B4-BE49-F238E27FC236}">
                <a16:creationId xmlns:a16="http://schemas.microsoft.com/office/drawing/2014/main" id="{C932E308-57B8-E974-9392-062CB3044F84}"/>
              </a:ext>
            </a:extLst>
          </p:cNvPr>
          <p:cNvPicPr>
            <a:picLocks noChangeAspect="1"/>
          </p:cNvPicPr>
          <p:nvPr/>
        </p:nvPicPr>
        <p:blipFill>
          <a:blip r:embed="rId3"/>
          <a:stretch>
            <a:fillRect/>
          </a:stretch>
        </p:blipFill>
        <p:spPr>
          <a:xfrm>
            <a:off x="6675120" y="1841845"/>
            <a:ext cx="4957638" cy="2788671"/>
          </a:xfrm>
          <a:prstGeom prst="rect">
            <a:avLst/>
          </a:prstGeom>
        </p:spPr>
      </p:pic>
      <p:sp>
        <p:nvSpPr>
          <p:cNvPr id="11" name="Rectangle 10">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3556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26467-460F-5147-7D18-73E39E01202B}"/>
              </a:ext>
            </a:extLst>
          </p:cNvPr>
          <p:cNvSpPr>
            <a:spLocks noGrp="1"/>
          </p:cNvSpPr>
          <p:nvPr>
            <p:ph type="title"/>
          </p:nvPr>
        </p:nvSpPr>
        <p:spPr>
          <a:xfrm>
            <a:off x="1136397" y="502021"/>
            <a:ext cx="4959603" cy="1642969"/>
          </a:xfrm>
        </p:spPr>
        <p:txBody>
          <a:bodyPr anchor="b">
            <a:normAutofit/>
          </a:bodyPr>
          <a:lstStyle/>
          <a:p>
            <a:r>
              <a:rPr lang="en-US" sz="3700" b="1" dirty="0">
                <a:latin typeface="Times New Roman"/>
                <a:cs typeface="Times New Roman"/>
              </a:rPr>
              <a:t>How JW Marriott Meets/Exceeds Guest Expectations</a:t>
            </a:r>
            <a:endParaRPr lang="en-US" sz="3700" dirty="0"/>
          </a:p>
        </p:txBody>
      </p:sp>
      <p:sp>
        <p:nvSpPr>
          <p:cNvPr id="3" name="Content Placeholder 2">
            <a:extLst>
              <a:ext uri="{FF2B5EF4-FFF2-40B4-BE49-F238E27FC236}">
                <a16:creationId xmlns:a16="http://schemas.microsoft.com/office/drawing/2014/main" id="{666397FC-AB9B-2E56-D0D0-A3B7D5F8A564}"/>
              </a:ext>
            </a:extLst>
          </p:cNvPr>
          <p:cNvSpPr>
            <a:spLocks noGrp="1"/>
          </p:cNvSpPr>
          <p:nvPr>
            <p:ph idx="1"/>
          </p:nvPr>
        </p:nvSpPr>
        <p:spPr>
          <a:xfrm>
            <a:off x="1136397" y="2418408"/>
            <a:ext cx="4959603" cy="3522569"/>
          </a:xfrm>
        </p:spPr>
        <p:txBody>
          <a:bodyPr vert="horz" lIns="91440" tIns="45720" rIns="91440" bIns="45720" rtlCol="0" anchor="t">
            <a:normAutofit/>
          </a:bodyPr>
          <a:lstStyle/>
          <a:p>
            <a:r>
              <a:rPr lang="en-US" sz="2000" b="1">
                <a:latin typeface="Times New Roman"/>
                <a:cs typeface="Times New Roman"/>
              </a:rPr>
              <a:t>Specifics: </a:t>
            </a:r>
            <a:r>
              <a:rPr lang="en-US" sz="2000">
                <a:latin typeface="Times New Roman"/>
                <a:cs typeface="Times New Roman"/>
              </a:rPr>
              <a:t>JW Marriott tailors stays to guest interests, offering accommodation styles, amenities, and dining options (Bharwani, and Mathews, 2021).</a:t>
            </a:r>
            <a:endParaRPr lang="en-US" sz="2000">
              <a:ea typeface="Calibri" panose="020F0502020204030204"/>
              <a:cs typeface="Calibri" panose="020F0502020204030204"/>
            </a:endParaRPr>
          </a:p>
          <a:p>
            <a:r>
              <a:rPr lang="en-US" sz="2000" b="1">
                <a:latin typeface="Times New Roman"/>
                <a:cs typeface="Times New Roman"/>
              </a:rPr>
              <a:t>Prompt Issue Resolution:</a:t>
            </a:r>
            <a:r>
              <a:rPr lang="en-US" sz="2000">
                <a:latin typeface="Times New Roman"/>
                <a:cs typeface="Times New Roman"/>
              </a:rPr>
              <a:t> Addressing guest concerns and issues quickly resolves any issues.</a:t>
            </a:r>
            <a:endParaRPr lang="en-US" sz="2000"/>
          </a:p>
          <a:p>
            <a:r>
              <a:rPr lang="en-US" sz="2000" b="1">
                <a:latin typeface="Times New Roman"/>
                <a:cs typeface="Times New Roman"/>
              </a:rPr>
              <a:t>Continuous Training: </a:t>
            </a:r>
            <a:r>
              <a:rPr lang="en-US" sz="2000">
                <a:latin typeface="Times New Roman"/>
                <a:cs typeface="Times New Roman"/>
              </a:rPr>
              <a:t>Staff must be trained and empowered to provide excellent service to maintain high standards.</a:t>
            </a:r>
            <a:endParaRPr lang="en-US" sz="2000"/>
          </a:p>
        </p:txBody>
      </p:sp>
      <p:pic>
        <p:nvPicPr>
          <p:cNvPr id="4" name="Picture 3" descr="A building with a sign on it&#10;&#10;Description automatically generated">
            <a:extLst>
              <a:ext uri="{FF2B5EF4-FFF2-40B4-BE49-F238E27FC236}">
                <a16:creationId xmlns:a16="http://schemas.microsoft.com/office/drawing/2014/main" id="{3E93955C-737A-0571-5C1B-A9F17E5BBC11}"/>
              </a:ext>
            </a:extLst>
          </p:cNvPr>
          <p:cNvPicPr>
            <a:picLocks noChangeAspect="1"/>
          </p:cNvPicPr>
          <p:nvPr/>
        </p:nvPicPr>
        <p:blipFill>
          <a:blip r:embed="rId3"/>
          <a:stretch>
            <a:fillRect/>
          </a:stretch>
        </p:blipFill>
        <p:spPr>
          <a:xfrm>
            <a:off x="6512442" y="621610"/>
            <a:ext cx="5201023" cy="5201023"/>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3967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60E3B0-B4E6-A036-9E31-A723B750C95E}"/>
              </a:ext>
            </a:extLst>
          </p:cNvPr>
          <p:cNvSpPr>
            <a:spLocks noGrp="1"/>
          </p:cNvSpPr>
          <p:nvPr>
            <p:ph type="title"/>
          </p:nvPr>
        </p:nvSpPr>
        <p:spPr>
          <a:xfrm>
            <a:off x="5596501" y="489508"/>
            <a:ext cx="5754896" cy="1667569"/>
          </a:xfrm>
        </p:spPr>
        <p:txBody>
          <a:bodyPr anchor="b">
            <a:normAutofit/>
          </a:bodyPr>
          <a:lstStyle/>
          <a:p>
            <a:r>
              <a:rPr lang="en-US" sz="4000" b="1">
                <a:latin typeface="Times New Roman"/>
                <a:cs typeface="Times New Roman"/>
              </a:rPr>
              <a:t> Conclusion</a:t>
            </a:r>
            <a:endParaRPr lang="en-US" sz="4000"/>
          </a:p>
        </p:txBody>
      </p:sp>
      <p:pic>
        <p:nvPicPr>
          <p:cNvPr id="4" name="Picture 3" descr="A pool in front of a building&#10;&#10;Description automatically generated">
            <a:extLst>
              <a:ext uri="{FF2B5EF4-FFF2-40B4-BE49-F238E27FC236}">
                <a16:creationId xmlns:a16="http://schemas.microsoft.com/office/drawing/2014/main" id="{10E9E72C-DDFE-80B6-198B-3504F84967F8}"/>
              </a:ext>
            </a:extLst>
          </p:cNvPr>
          <p:cNvPicPr>
            <a:picLocks noChangeAspect="1"/>
          </p:cNvPicPr>
          <p:nvPr/>
        </p:nvPicPr>
        <p:blipFill>
          <a:blip r:embed="rId3"/>
          <a:stretch>
            <a:fillRect/>
          </a:stretch>
        </p:blipFill>
        <p:spPr>
          <a:xfrm>
            <a:off x="1068130" y="1909792"/>
            <a:ext cx="3876165" cy="2606720"/>
          </a:xfrm>
          <a:prstGeom prst="rect">
            <a:avLst/>
          </a:prstGeom>
        </p:spPr>
      </p:pic>
      <p:sp>
        <p:nvSpPr>
          <p:cNvPr id="3" name="Content Placeholder 2">
            <a:extLst>
              <a:ext uri="{FF2B5EF4-FFF2-40B4-BE49-F238E27FC236}">
                <a16:creationId xmlns:a16="http://schemas.microsoft.com/office/drawing/2014/main" id="{978AFB37-F66F-917D-8DA5-6547248DEC1A}"/>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US" sz="1700">
                <a:latin typeface="Times New Roman"/>
                <a:cs typeface="Times New Roman"/>
              </a:rPr>
              <a:t>Quality service, exceptional hospitality, and guest-centric experiences drive hospitality success.</a:t>
            </a:r>
            <a:endParaRPr lang="en-US" sz="1700">
              <a:ea typeface="Calibri" panose="020F0502020204030204"/>
              <a:cs typeface="Calibri" panose="020F0502020204030204"/>
            </a:endParaRPr>
          </a:p>
          <a:p>
            <a:r>
              <a:rPr lang="en-US" sz="1700">
                <a:latin typeface="Times New Roman"/>
                <a:cs typeface="Times New Roman"/>
              </a:rPr>
              <a:t>JW Marriott, a luxury hotel brand, follows these values with personalized service and a variety of features.</a:t>
            </a:r>
            <a:endParaRPr lang="en-US" sz="1700"/>
          </a:p>
          <a:p>
            <a:r>
              <a:rPr lang="en-US" sz="1700">
                <a:latin typeface="Times New Roman"/>
                <a:cs typeface="Times New Roman"/>
              </a:rPr>
              <a:t>Exceeding guest expectations builds loyalty, impressions, and a hotel's reputation.</a:t>
            </a:r>
            <a:endParaRPr lang="en-US" sz="1700"/>
          </a:p>
          <a:p>
            <a:r>
              <a:rPr lang="en-US" sz="1700">
                <a:latin typeface="Times New Roman"/>
                <a:cs typeface="Times New Roman"/>
              </a:rPr>
              <a:t>Hospitality—warm, friendly service—is crucial to guest happiness and loyalty.</a:t>
            </a:r>
            <a:endParaRPr lang="en-US" sz="1700"/>
          </a:p>
          <a:p>
            <a:r>
              <a:rPr lang="en-US" sz="1700">
                <a:latin typeface="Times New Roman"/>
                <a:cs typeface="Times New Roman"/>
              </a:rPr>
              <a:t>Personalized service, strategic strategies, and data-backed insights ensure JW Marriott's hotel industry dominance.</a:t>
            </a:r>
            <a:endParaRPr lang="en-US" sz="17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915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280C9-3BAE-3B3B-3715-093E0F8473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Reference</a:t>
            </a:r>
            <a:endParaRPr lang="en-US" sz="4000">
              <a:solidFill>
                <a:srgbClr val="FFFFFF"/>
              </a:solidFill>
            </a:endParaRPr>
          </a:p>
        </p:txBody>
      </p:sp>
      <p:sp>
        <p:nvSpPr>
          <p:cNvPr id="3" name="Content Placeholder 2">
            <a:extLst>
              <a:ext uri="{FF2B5EF4-FFF2-40B4-BE49-F238E27FC236}">
                <a16:creationId xmlns:a16="http://schemas.microsoft.com/office/drawing/2014/main" id="{A95B062A-A640-7B7F-191C-30C143BC4BA7}"/>
              </a:ext>
            </a:extLst>
          </p:cNvPr>
          <p:cNvSpPr>
            <a:spLocks noGrp="1"/>
          </p:cNvSpPr>
          <p:nvPr>
            <p:ph idx="1"/>
          </p:nvPr>
        </p:nvSpPr>
        <p:spPr>
          <a:xfrm>
            <a:off x="4581727" y="649480"/>
            <a:ext cx="4576039" cy="5546047"/>
          </a:xfrm>
        </p:spPr>
        <p:txBody>
          <a:bodyPr vert="horz" lIns="91440" tIns="45720" rIns="91440" bIns="45720" rtlCol="0" anchor="ctr">
            <a:normAutofit fontScale="85000" lnSpcReduction="20000"/>
          </a:bodyPr>
          <a:lstStyle/>
          <a:p>
            <a:r>
              <a:rPr lang="en-US" sz="900" dirty="0">
                <a:latin typeface="Times New Roman"/>
                <a:cs typeface="Times New Roman"/>
              </a:rPr>
              <a:t>Bharwani, S. and Mathews, D., (2021). Techno-business strategies for enhancing guest experience in luxury hotels: a managerial perspective. </a:t>
            </a:r>
            <a:r>
              <a:rPr lang="en-US" sz="900" i="1" dirty="0">
                <a:latin typeface="Times New Roman"/>
                <a:cs typeface="Times New Roman"/>
              </a:rPr>
              <a:t>Worldwide Hospitality and Tourism Themes</a:t>
            </a:r>
            <a:r>
              <a:rPr lang="en-US" sz="900" dirty="0">
                <a:latin typeface="Times New Roman"/>
                <a:cs typeface="Times New Roman"/>
              </a:rPr>
              <a:t>, </a:t>
            </a:r>
            <a:r>
              <a:rPr lang="en-US" sz="900" i="1" dirty="0">
                <a:latin typeface="Times New Roman"/>
                <a:cs typeface="Times New Roman"/>
              </a:rPr>
              <a:t>13</a:t>
            </a:r>
            <a:r>
              <a:rPr lang="en-US" sz="900" dirty="0">
                <a:latin typeface="Times New Roman"/>
                <a:cs typeface="Times New Roman"/>
              </a:rPr>
              <a:t>(2), pp.168-185.</a:t>
            </a:r>
            <a:endParaRPr lang="en-US" sz="900">
              <a:ea typeface="Calibri" panose="020F0502020204030204"/>
              <a:cs typeface="Calibri" panose="020F0502020204030204"/>
            </a:endParaRPr>
          </a:p>
          <a:p>
            <a:r>
              <a:rPr lang="en-US" sz="900" err="1">
                <a:latin typeface="Times New Roman"/>
                <a:cs typeface="Times New Roman"/>
              </a:rPr>
              <a:t>Billetto</a:t>
            </a:r>
            <a:r>
              <a:rPr lang="en-US" sz="900">
                <a:latin typeface="Times New Roman"/>
                <a:cs typeface="Times New Roman"/>
              </a:rPr>
              <a:t>, (2019), “</a:t>
            </a:r>
            <a:r>
              <a:rPr lang="en-US" sz="900" i="1">
                <a:latin typeface="Times New Roman"/>
                <a:cs typeface="Times New Roman"/>
              </a:rPr>
              <a:t>12 Types of Venues for Events (And How to Understand Venue Cost)</a:t>
            </a:r>
            <a:r>
              <a:rPr lang="en-US" sz="900">
                <a:latin typeface="Times New Roman"/>
                <a:cs typeface="Times New Roman"/>
              </a:rPr>
              <a:t>”, Available at:</a:t>
            </a:r>
            <a:r>
              <a:rPr lang="en-US" sz="900" dirty="0">
                <a:latin typeface="Times New Roman"/>
                <a:cs typeface="Times New Roman"/>
                <a:hlinkClick r:id="rId2"/>
              </a:rPr>
              <a:t> </a:t>
            </a:r>
            <a:r>
              <a:rPr lang="en-US" sz="900" dirty="0">
                <a:latin typeface="Times New Roman"/>
                <a:cs typeface="Times New Roman"/>
                <a:hlinkClick r:id="rId3"/>
              </a:rPr>
              <a:t>https://billetto.co.uk/blog/types-of-venues-for-events/</a:t>
            </a:r>
            <a:r>
              <a:rPr lang="en-US" sz="900" dirty="0">
                <a:latin typeface="Times New Roman"/>
                <a:cs typeface="Times New Roman"/>
              </a:rPr>
              <a:t> [Accessed on 16th October 2023]</a:t>
            </a:r>
            <a:endParaRPr lang="en-US" sz="900">
              <a:ea typeface="Calibri"/>
              <a:cs typeface="Calibri"/>
            </a:endParaRPr>
          </a:p>
          <a:p>
            <a:r>
              <a:rPr lang="en-US" sz="900">
                <a:latin typeface="Times New Roman"/>
                <a:cs typeface="Times New Roman"/>
              </a:rPr>
              <a:t>Ford, R.C (2020) Managing hospitality organizations: achieving excellence in the guest experience, SAGE Publications</a:t>
            </a:r>
            <a:endParaRPr lang="en-US" sz="900">
              <a:ea typeface="Calibri"/>
              <a:cs typeface="Calibri"/>
            </a:endParaRPr>
          </a:p>
          <a:p>
            <a:r>
              <a:rPr lang="en-US" sz="900" dirty="0">
                <a:latin typeface="Times New Roman"/>
                <a:cs typeface="Times New Roman"/>
              </a:rPr>
              <a:t>Heppell, M. (2015) Five Star Service: How to deliver Exceptional Customer Service, Pearson, London Wood, R.C (2015) Hospitality Management: a brief introduction, Sage, London</a:t>
            </a:r>
            <a:endParaRPr lang="en-US" sz="900">
              <a:ea typeface="Calibri"/>
              <a:cs typeface="Calibri"/>
            </a:endParaRPr>
          </a:p>
          <a:p>
            <a:r>
              <a:rPr lang="en-US" sz="900" dirty="0">
                <a:latin typeface="Times New Roman"/>
                <a:cs typeface="Times New Roman"/>
              </a:rPr>
              <a:t>JW Marriott, (2023), “</a:t>
            </a:r>
            <a:r>
              <a:rPr lang="en-US" sz="900" i="1" dirty="0">
                <a:latin typeface="Times New Roman"/>
                <a:cs typeface="Times New Roman"/>
              </a:rPr>
              <a:t>JW MARRIOTT</a:t>
            </a:r>
            <a:r>
              <a:rPr lang="en-US" sz="900" dirty="0">
                <a:latin typeface="Times New Roman"/>
                <a:cs typeface="Times New Roman"/>
              </a:rPr>
              <a:t>”, Available at:</a:t>
            </a:r>
            <a:r>
              <a:rPr lang="en-US" sz="900" dirty="0">
                <a:latin typeface="Times New Roman"/>
                <a:cs typeface="Times New Roman"/>
                <a:hlinkClick r:id="rId4"/>
              </a:rPr>
              <a:t> </a:t>
            </a:r>
            <a:r>
              <a:rPr lang="en-US" sz="900" dirty="0">
                <a:latin typeface="Times New Roman"/>
                <a:cs typeface="Times New Roman"/>
                <a:hlinkClick r:id="rId3"/>
              </a:rPr>
              <a:t>https://news.marriott.com/brands/jw-marriott/</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Lucas, R., (2022). </a:t>
            </a:r>
            <a:r>
              <a:rPr lang="en-US" sz="900" i="1" dirty="0">
                <a:latin typeface="Times New Roman"/>
                <a:cs typeface="Times New Roman"/>
              </a:rPr>
              <a:t>Customer service</a:t>
            </a:r>
            <a:r>
              <a:rPr lang="en-US" sz="900" dirty="0">
                <a:latin typeface="Times New Roman"/>
                <a:cs typeface="Times New Roman"/>
              </a:rPr>
              <a:t>. McGraw-Hill US Higher Ed USE.</a:t>
            </a:r>
            <a:endParaRPr lang="en-US" sz="900">
              <a:ea typeface="Calibri"/>
              <a:cs typeface="Calibri"/>
            </a:endParaRPr>
          </a:p>
          <a:p>
            <a:r>
              <a:rPr lang="en-US" sz="900" dirty="0">
                <a:latin typeface="Times New Roman"/>
                <a:cs typeface="Times New Roman"/>
              </a:rPr>
              <a:t>McKinsey, (2020), “</a:t>
            </a:r>
            <a:r>
              <a:rPr lang="en-US" sz="900" i="1" dirty="0">
                <a:latin typeface="Times New Roman"/>
                <a:cs typeface="Times New Roman"/>
              </a:rPr>
              <a:t>The </a:t>
            </a:r>
            <a:r>
              <a:rPr lang="en-US" sz="900" i="1" err="1">
                <a:latin typeface="Times New Roman"/>
                <a:cs typeface="Times New Roman"/>
              </a:rPr>
              <a:t>Trvael</a:t>
            </a:r>
            <a:r>
              <a:rPr lang="en-US" sz="900" i="1" dirty="0">
                <a:latin typeface="Times New Roman"/>
                <a:cs typeface="Times New Roman"/>
              </a:rPr>
              <a:t> Industry Turned Upside Down</a:t>
            </a:r>
            <a:r>
              <a:rPr lang="en-US" sz="900" dirty="0">
                <a:latin typeface="Times New Roman"/>
                <a:cs typeface="Times New Roman"/>
              </a:rPr>
              <a:t>”, Available at:</a:t>
            </a:r>
            <a:r>
              <a:rPr lang="en-US" sz="900" dirty="0">
                <a:latin typeface="Times New Roman"/>
                <a:cs typeface="Times New Roman"/>
                <a:hlinkClick r:id="rId5"/>
              </a:rPr>
              <a:t> </a:t>
            </a:r>
            <a:r>
              <a:rPr lang="en-US" sz="900" dirty="0">
                <a:latin typeface="Times New Roman"/>
                <a:cs typeface="Times New Roman"/>
                <a:hlinkClick r:id="rId3"/>
              </a:rPr>
              <a:t>https://www.mckinsey.com/~/media/mckinsey/industries/travel%20transport%20and%20logistics/our%20insights/the%20travel%20industry%20turned%20upside%20down%20insights%20analysis%20and%20actions%20for%20travel%20executives/the-travel-industry-turned-upside-down-insights-analysis-and-actions-for-travel-executives.pdf</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Minwoo, L, </a:t>
            </a:r>
            <a:r>
              <a:rPr lang="en-US" sz="900" err="1">
                <a:latin typeface="Times New Roman"/>
                <a:cs typeface="Times New Roman"/>
              </a:rPr>
              <a:t>Seanieeng</a:t>
            </a:r>
            <a:r>
              <a:rPr lang="en-US" sz="900" dirty="0">
                <a:latin typeface="Times New Roman"/>
                <a:cs typeface="Times New Roman"/>
              </a:rPr>
              <a:t>. L, Yoon, K. (2019) Multisensory experience for enhancing hotel guest experiences: Empirical evidence form big data analytics</a:t>
            </a:r>
            <a:endParaRPr lang="en-US" sz="900">
              <a:ea typeface="Calibri"/>
              <a:cs typeface="Calibri"/>
            </a:endParaRPr>
          </a:p>
          <a:p>
            <a:r>
              <a:rPr lang="en-US" sz="900" dirty="0">
                <a:latin typeface="Times New Roman"/>
                <a:cs typeface="Times New Roman"/>
              </a:rPr>
              <a:t>Moreau, C.P., Prandelli, E., Schreier, M. and Hieke, S., (2020). Customization in luxury brands: can Valentino get personal?. </a:t>
            </a:r>
            <a:r>
              <a:rPr lang="en-US" sz="900" i="1" dirty="0">
                <a:latin typeface="Times New Roman"/>
                <a:cs typeface="Times New Roman"/>
              </a:rPr>
              <a:t>Journal of Marketing Research</a:t>
            </a:r>
            <a:r>
              <a:rPr lang="en-US" sz="900" dirty="0">
                <a:latin typeface="Times New Roman"/>
                <a:cs typeface="Times New Roman"/>
              </a:rPr>
              <a:t>, </a:t>
            </a:r>
            <a:r>
              <a:rPr lang="en-US" sz="900" i="1" dirty="0">
                <a:latin typeface="Times New Roman"/>
                <a:cs typeface="Times New Roman"/>
              </a:rPr>
              <a:t>57</a:t>
            </a:r>
            <a:r>
              <a:rPr lang="en-US" sz="900" dirty="0">
                <a:latin typeface="Times New Roman"/>
                <a:cs typeface="Times New Roman"/>
              </a:rPr>
              <a:t>(5), pp.937-947.</a:t>
            </a:r>
            <a:endParaRPr lang="en-US" sz="900">
              <a:ea typeface="Calibri"/>
              <a:cs typeface="Calibri"/>
            </a:endParaRPr>
          </a:p>
          <a:p>
            <a:r>
              <a:rPr lang="en-US" sz="900" dirty="0">
                <a:latin typeface="Times New Roman"/>
                <a:cs typeface="Times New Roman"/>
              </a:rPr>
              <a:t>PwC, (2021), “</a:t>
            </a:r>
            <a:r>
              <a:rPr lang="en-US" sz="900" i="1" dirty="0">
                <a:latin typeface="Times New Roman"/>
                <a:cs typeface="Times New Roman"/>
              </a:rPr>
              <a:t>Ingredients for great experiences</a:t>
            </a:r>
            <a:r>
              <a:rPr lang="en-US" sz="900" dirty="0">
                <a:latin typeface="Times New Roman"/>
                <a:cs typeface="Times New Roman"/>
              </a:rPr>
              <a:t>”, Available at:</a:t>
            </a:r>
            <a:r>
              <a:rPr lang="en-US" sz="900" dirty="0">
                <a:latin typeface="Times New Roman"/>
                <a:cs typeface="Times New Roman"/>
                <a:hlinkClick r:id="rId6"/>
              </a:rPr>
              <a:t> </a:t>
            </a:r>
            <a:r>
              <a:rPr lang="en-US" sz="900" dirty="0">
                <a:latin typeface="Times New Roman"/>
                <a:cs typeface="Times New Roman"/>
                <a:hlinkClick r:id="rId3"/>
              </a:rPr>
              <a:t>https://www.pwc.com/us/en/services/consulting/library/consumer-intelligence-series/future-of-customer-experience.html</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Sohaib, M., Wang, Y., Iqbal, K. and Han, H., (2022). Nature-based solutions, mental health, well-being, price fairness, attitude, loyalty, and evangelism for green brands in the hotel context. </a:t>
            </a:r>
            <a:r>
              <a:rPr lang="en-US" sz="900" i="1" dirty="0">
                <a:latin typeface="Times New Roman"/>
                <a:cs typeface="Times New Roman"/>
              </a:rPr>
              <a:t>International Journal of Hospitality Management</a:t>
            </a:r>
            <a:r>
              <a:rPr lang="en-US" sz="900" dirty="0">
                <a:latin typeface="Times New Roman"/>
                <a:cs typeface="Times New Roman"/>
              </a:rPr>
              <a:t>, </a:t>
            </a:r>
            <a:r>
              <a:rPr lang="en-US" sz="900" i="1" dirty="0">
                <a:latin typeface="Times New Roman"/>
                <a:cs typeface="Times New Roman"/>
              </a:rPr>
              <a:t>101</a:t>
            </a:r>
            <a:r>
              <a:rPr lang="en-US" sz="900" dirty="0">
                <a:latin typeface="Times New Roman"/>
                <a:cs typeface="Times New Roman"/>
              </a:rPr>
              <a:t>, p.103126.</a:t>
            </a:r>
            <a:endParaRPr lang="en-US" sz="900">
              <a:ea typeface="Calibri"/>
              <a:cs typeface="Calibri"/>
            </a:endParaRPr>
          </a:p>
          <a:p>
            <a:r>
              <a:rPr lang="en-US" sz="900" dirty="0">
                <a:latin typeface="Times New Roman"/>
                <a:cs typeface="Times New Roman"/>
              </a:rPr>
              <a:t>Soloman, M (2018) The heart of hospitality: a great hotel and restaurant leaders share their secrets, </a:t>
            </a:r>
            <a:r>
              <a:rPr lang="en-US" sz="900" err="1">
                <a:latin typeface="Times New Roman"/>
                <a:cs typeface="Times New Roman"/>
              </a:rPr>
              <a:t>SelectBooks</a:t>
            </a:r>
            <a:r>
              <a:rPr lang="en-US" sz="900" dirty="0">
                <a:latin typeface="Times New Roman"/>
                <a:cs typeface="Times New Roman"/>
              </a:rPr>
              <a:t> Panchapakesan, P, </a:t>
            </a:r>
            <a:r>
              <a:rPr lang="en-US" sz="900" err="1">
                <a:latin typeface="Times New Roman"/>
                <a:cs typeface="Times New Roman"/>
              </a:rPr>
              <a:t>Jiseo</a:t>
            </a:r>
            <a:r>
              <a:rPr lang="en-US" sz="900" dirty="0">
                <a:latin typeface="Times New Roman"/>
                <a:cs typeface="Times New Roman"/>
              </a:rPr>
              <a:t>. A (2020) Guest satisfaction &amp; dissatisfaction in luxury hotels: An application on big data</a:t>
            </a:r>
            <a:endParaRPr lang="en-US" sz="900">
              <a:ea typeface="Calibri"/>
              <a:cs typeface="Calibri"/>
            </a:endParaRPr>
          </a:p>
          <a:p>
            <a:r>
              <a:rPr lang="en-US" sz="900" dirty="0">
                <a:latin typeface="Times New Roman"/>
                <a:cs typeface="Times New Roman"/>
              </a:rPr>
              <a:t>The Times, (2020), “</a:t>
            </a:r>
            <a:r>
              <a:rPr lang="en-US" sz="900" i="1" dirty="0">
                <a:latin typeface="Times New Roman"/>
                <a:cs typeface="Times New Roman"/>
              </a:rPr>
              <a:t>Autumn escapes: 10 top travel experiences to fall for</a:t>
            </a:r>
            <a:r>
              <a:rPr lang="en-US" sz="900" dirty="0">
                <a:latin typeface="Times New Roman"/>
                <a:cs typeface="Times New Roman"/>
              </a:rPr>
              <a:t>”, Available at:</a:t>
            </a:r>
            <a:r>
              <a:rPr lang="en-US" sz="900" dirty="0">
                <a:latin typeface="Times New Roman"/>
                <a:cs typeface="Times New Roman"/>
                <a:hlinkClick r:id="rId3"/>
              </a:rPr>
              <a:t> https://www.thetimes.co.uk/travel/article/ten-travel-ideas-for-autumn-fall-escapes-hurst/</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Torres, E.N. and Zhang, T., (2022). </a:t>
            </a:r>
            <a:r>
              <a:rPr lang="en-US" sz="900" i="1" dirty="0">
                <a:latin typeface="Times New Roman"/>
                <a:cs typeface="Times New Roman"/>
              </a:rPr>
              <a:t>Customer Service Marketing: Managing the Customer Experience</a:t>
            </a:r>
            <a:r>
              <a:rPr lang="en-US" sz="900" dirty="0">
                <a:latin typeface="Times New Roman"/>
                <a:cs typeface="Times New Roman"/>
              </a:rPr>
              <a:t>. Taylor &amp; Francis.</a:t>
            </a:r>
            <a:endParaRPr lang="en-US" sz="900">
              <a:ea typeface="Calibri"/>
              <a:cs typeface="Calibri"/>
            </a:endParaRPr>
          </a:p>
          <a:p>
            <a:r>
              <a:rPr lang="en-US" sz="900" dirty="0">
                <a:latin typeface="Times New Roman"/>
                <a:cs typeface="Times New Roman"/>
              </a:rPr>
              <a:t>Walker, J. (2021) Introduction to Hospitality, Pearson, London</a:t>
            </a:r>
            <a:endParaRPr lang="en-US" sz="900">
              <a:ea typeface="Calibri"/>
              <a:cs typeface="Calibri"/>
            </a:endParaRPr>
          </a:p>
          <a:p>
            <a:br>
              <a:rPr lang="en-US" sz="500" dirty="0"/>
            </a:br>
            <a:endParaRPr lang="en-US" sz="900">
              <a:ea typeface="Calibri"/>
              <a:cs typeface="Calibri"/>
            </a:endParaRPr>
          </a:p>
        </p:txBody>
      </p:sp>
      <p:pic>
        <p:nvPicPr>
          <p:cNvPr id="5" name="Picture 4" descr="Calendar on table">
            <a:extLst>
              <a:ext uri="{FF2B5EF4-FFF2-40B4-BE49-F238E27FC236}">
                <a16:creationId xmlns:a16="http://schemas.microsoft.com/office/drawing/2014/main" id="{F51591E5-E344-27B6-02D4-64C91C3B12E4}"/>
              </a:ext>
            </a:extLst>
          </p:cNvPr>
          <p:cNvPicPr>
            <a:picLocks noChangeAspect="1"/>
          </p:cNvPicPr>
          <p:nvPr/>
        </p:nvPicPr>
        <p:blipFill rotWithShape="1">
          <a:blip r:embed="rId7"/>
          <a:srcRect l="11451" r="48872" b="-3"/>
          <a:stretch/>
        </p:blipFill>
        <p:spPr>
          <a:xfrm>
            <a:off x="9646870" y="10"/>
            <a:ext cx="2545130" cy="6857990"/>
          </a:xfrm>
          <a:prstGeom prst="rect">
            <a:avLst/>
          </a:prstGeom>
        </p:spPr>
      </p:pic>
    </p:spTree>
    <p:extLst>
      <p:ext uri="{BB962C8B-B14F-4D97-AF65-F5344CB8AC3E}">
        <p14:creationId xmlns:p14="http://schemas.microsoft.com/office/powerpoint/2010/main" val="1061283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CE926E-690C-E0CE-C085-7CE2234F2200}"/>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a:solidFill>
                  <a:srgbClr val="FFFFFF"/>
                </a:solidFill>
                <a:latin typeface="+mj-lt"/>
                <a:ea typeface="+mj-ea"/>
                <a:cs typeface="+mj-cs"/>
              </a:rPr>
              <a:t>Thank you</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00268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Role and Importance of Quality Service, Hospitality, and Guest Services in the Hospitality Industry Subtitle: A Case Study on JW Marriott </vt:lpstr>
      <vt:lpstr> Introduction</vt:lpstr>
      <vt:lpstr>Introduction to JW Marriott</vt:lpstr>
      <vt:lpstr> Main Consumers of JW Marriott</vt:lpstr>
      <vt:lpstr>Nature, Scope, and Role of Guest Services and Facilities</vt:lpstr>
      <vt:lpstr>Guest Services at JW Marriott</vt:lpstr>
      <vt:lpstr>Facilities at JW Marriott</vt:lpstr>
      <vt:lpstr> Exceeding Guest Expectations</vt:lpstr>
      <vt:lpstr>Importance of Hospitality</vt:lpstr>
      <vt:lpstr>How JW Marriott Meets/Exceeds Guest Expectations</vt:lpstr>
      <vt:lpstr> 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87</cp:revision>
  <dcterms:created xsi:type="dcterms:W3CDTF">2023-10-18T10:20:22Z</dcterms:created>
  <dcterms:modified xsi:type="dcterms:W3CDTF">2023-10-18T10:41:31Z</dcterms:modified>
</cp:coreProperties>
</file>