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7"/>
  </p:sldMasterIdLst>
  <p:notesMasterIdLst>
    <p:notesMasterId r:id="rId37"/>
  </p:notesMasterIdLst>
  <p:handoutMasterIdLst>
    <p:handoutMasterId r:id="rId38"/>
  </p:handoutMasterIdLst>
  <p:sldIdLst>
    <p:sldId id="256" r:id="rId18"/>
    <p:sldId id="257" r:id="rId19"/>
    <p:sldId id="463" r:id="rId20"/>
    <p:sldId id="470" r:id="rId21"/>
    <p:sldId id="471" r:id="rId22"/>
    <p:sldId id="469" r:id="rId23"/>
    <p:sldId id="464" r:id="rId24"/>
    <p:sldId id="467" r:id="rId25"/>
    <p:sldId id="468" r:id="rId26"/>
    <p:sldId id="473" r:id="rId27"/>
    <p:sldId id="474" r:id="rId28"/>
    <p:sldId id="475" r:id="rId29"/>
    <p:sldId id="476" r:id="rId30"/>
    <p:sldId id="458" r:id="rId31"/>
    <p:sldId id="459" r:id="rId32"/>
    <p:sldId id="477" r:id="rId33"/>
    <p:sldId id="478" r:id="rId34"/>
    <p:sldId id="479" r:id="rId35"/>
    <p:sldId id="453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480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9" Type="http://schemas.openxmlformats.org/officeDocument/2006/relationships/presProps" Target="presProps.xml"/><Relationship Id="rId21" Type="http://schemas.openxmlformats.org/officeDocument/2006/relationships/slide" Target="slides/slide4.xml"/><Relationship Id="rId34" Type="http://schemas.openxmlformats.org/officeDocument/2006/relationships/slide" Target="slides/slide17.xml"/><Relationship Id="rId42" Type="http://schemas.openxmlformats.org/officeDocument/2006/relationships/tableStyles" Target="tableStyles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0" Type="http://schemas.openxmlformats.org/officeDocument/2006/relationships/slide" Target="slides/slide3.xml"/><Relationship Id="rId29" Type="http://schemas.openxmlformats.org/officeDocument/2006/relationships/slide" Target="slides/slide12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32" Type="http://schemas.openxmlformats.org/officeDocument/2006/relationships/slide" Target="slides/slide15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customXml" Target="../customXml/item15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36" Type="http://schemas.openxmlformats.org/officeDocument/2006/relationships/slide" Target="slides/slide19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31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slide" Target="slides/slide13.xml"/><Relationship Id="rId35" Type="http://schemas.openxmlformats.org/officeDocument/2006/relationships/slide" Target="slides/slide18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1.xml"/><Relationship Id="rId25" Type="http://schemas.openxmlformats.org/officeDocument/2006/relationships/slide" Target="slides/slide8.xml"/><Relationship Id="rId33" Type="http://schemas.openxmlformats.org/officeDocument/2006/relationships/slide" Target="slides/slide16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LINQ</a:t>
            </a:r>
            <a:r>
              <a:rPr lang="en-GB" baseline="0" dirty="0"/>
              <a:t> stands for Language integrated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3741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22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slide</a:t>
            </a:r>
            <a:r>
              <a:rPr lang="en-GB" baseline="0" dirty="0" smtClean="0"/>
              <a:t> is from last week.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672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bb397933.aspx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query/dev14.query?appId=Dev14IDEF1&amp;l=EN-US&amp;k=k(System.Web.Mvc.ControllerBase.ViewBag);k(TargetFrameworkMoniker-.NETFramework,Version%3Dv4.5.2);k(DevLang-csharp)&amp;rd=tru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Adding Search and Filters to Views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Web Development: ASP.NET (WD Dot NET)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20-Feb-2017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Adding Search Filters to Views</a:t>
            </a:r>
          </a:p>
          <a:p>
            <a:r>
              <a:rPr lang="en-GB" dirty="0" smtClean="0"/>
              <a:t>More Lambda Expressions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ViewBag</a:t>
            </a:r>
            <a:endParaRPr lang="en-GB" dirty="0" smtClean="0"/>
          </a:p>
          <a:p>
            <a:r>
              <a:rPr lang="en-GB" dirty="0" smtClean="0"/>
              <a:t>Partial 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Search to a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default index view of a model typically shows a list of all the items available for that model.</a:t>
            </a:r>
          </a:p>
          <a:p>
            <a:r>
              <a:rPr lang="en-GB" dirty="0"/>
              <a:t>If this is a long list, you may want to provide a way for users to search the list and filter out items of interest.</a:t>
            </a:r>
          </a:p>
          <a:p>
            <a:r>
              <a:rPr lang="en-GB" dirty="0"/>
              <a:t>For example, for a view displaying list of Films:</a:t>
            </a:r>
          </a:p>
          <a:p>
            <a:pPr lvl="1"/>
            <a:r>
              <a:rPr lang="en-GB" dirty="0"/>
              <a:t>Whose title contain the word “Lego”?</a:t>
            </a:r>
          </a:p>
          <a:p>
            <a:pPr lvl="1"/>
            <a:r>
              <a:rPr lang="en-GB" dirty="0"/>
              <a:t>Belonging to the “Horror” genre</a:t>
            </a:r>
          </a:p>
          <a:p>
            <a:pPr lvl="1"/>
            <a:r>
              <a:rPr lang="en-GB" dirty="0"/>
              <a:t>Starring a particular actor</a:t>
            </a:r>
          </a:p>
          <a:p>
            <a:pPr lvl="1"/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109305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Step 1</a:t>
            </a:r>
            <a:r>
              <a:rPr lang="en-GB" dirty="0"/>
              <a:t>: is to modify your Index controller to accept a search string input parameter e.g.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ActionResult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Index(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53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Step 2</a:t>
            </a:r>
            <a:r>
              <a:rPr lang="en-GB" dirty="0"/>
              <a:t>: Define what is known as a </a:t>
            </a:r>
            <a:r>
              <a:rPr lang="en-GB" dirty="0">
                <a:hlinkClick r:id="rId3"/>
              </a:rPr>
              <a:t>LINQ</a:t>
            </a:r>
            <a:r>
              <a:rPr lang="en-GB" dirty="0"/>
              <a:t> query to select (query) items from the data model.</a:t>
            </a:r>
          </a:p>
          <a:p>
            <a:r>
              <a:rPr lang="en-GB" dirty="0"/>
              <a:t>There are two ways to do this:</a:t>
            </a:r>
          </a:p>
          <a:p>
            <a:pPr lvl="1"/>
            <a:r>
              <a:rPr lang="en-GB" dirty="0"/>
              <a:t>Writing an SQL SELECT statement sort of backwards:</a:t>
            </a:r>
          </a:p>
          <a:p>
            <a:pPr marL="685800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films 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film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db.Films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film;</a:t>
            </a:r>
            <a:endParaRPr lang="en-GB" dirty="0"/>
          </a:p>
          <a:p>
            <a:pPr lvl="1"/>
            <a:r>
              <a:rPr lang="en-GB" dirty="0"/>
              <a:t>Using the </a:t>
            </a:r>
            <a:r>
              <a:rPr lang="en-GB" dirty="0" err="1"/>
              <a:t>IQueryable</a:t>
            </a:r>
            <a:r>
              <a:rPr lang="en-GB" dirty="0"/>
              <a:t> Interface – easier IMO.</a:t>
            </a:r>
          </a:p>
          <a:p>
            <a:pPr marL="685800" lvl="2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IQueryable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 films 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db.Films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All this code is doing is saying you want to query the Film data model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444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Step 3</a:t>
            </a:r>
            <a:r>
              <a:rPr lang="en-GB" dirty="0"/>
              <a:t>: If the search string is not blank, you need to return a list of films WHERE the title contains the search string.</a:t>
            </a:r>
          </a:p>
          <a:p>
            <a:pPr lvl="1"/>
            <a:r>
              <a:rPr lang="en-GB" b="1" dirty="0"/>
              <a:t>Question</a:t>
            </a:r>
            <a:r>
              <a:rPr lang="en-GB" dirty="0"/>
              <a:t>: How are you going to do this search?</a:t>
            </a:r>
          </a:p>
          <a:p>
            <a:r>
              <a:rPr lang="en-GB" b="1" dirty="0"/>
              <a:t>Step 4</a:t>
            </a:r>
            <a:r>
              <a:rPr lang="en-GB" dirty="0"/>
              <a:t>: Return the results as a list to the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06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Expressions Again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probably suggested using a for { … } loop!</a:t>
            </a:r>
          </a:p>
          <a:p>
            <a:pPr lvl="1"/>
            <a:r>
              <a:rPr lang="en-GB" dirty="0"/>
              <a:t>Yes it would work, but it will require a few lines of code.</a:t>
            </a:r>
          </a:p>
          <a:p>
            <a:pPr lvl="1"/>
            <a:r>
              <a:rPr lang="en-GB" dirty="0"/>
              <a:t>I happen to be a bit lazy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You can do the search using one line of code with a </a:t>
            </a:r>
            <a:r>
              <a:rPr lang="en-GB" b="1" dirty="0">
                <a:sym typeface="Wingdings" panose="05000000000000000000" pitchFamily="2" charset="2"/>
              </a:rPr>
              <a:t>Lambda Expression </a:t>
            </a:r>
            <a:r>
              <a:rPr lang="en-GB" dirty="0">
                <a:sym typeface="Wingdings" panose="05000000000000000000" pitchFamily="2" charset="2"/>
              </a:rPr>
              <a:t>(Anonymous Function).</a:t>
            </a:r>
          </a:p>
          <a:p>
            <a:r>
              <a:rPr lang="en-GB" dirty="0"/>
              <a:t>Recall that you use the Lambda Operator (</a:t>
            </a:r>
            <a:r>
              <a:rPr lang="en-GB" b="1" dirty="0"/>
              <a:t>=&gt;</a:t>
            </a:r>
            <a:r>
              <a:rPr lang="en-GB" dirty="0"/>
              <a:t>) to create a Lambda Expression. You specify:</a:t>
            </a:r>
          </a:p>
          <a:p>
            <a:pPr lvl="1"/>
            <a:r>
              <a:rPr lang="en-GB" b="1" dirty="0"/>
              <a:t>input parameters </a:t>
            </a:r>
            <a:r>
              <a:rPr lang="en-GB" dirty="0"/>
              <a:t>(if any) on the </a:t>
            </a:r>
            <a:r>
              <a:rPr lang="en-GB" b="1" dirty="0"/>
              <a:t>left</a:t>
            </a:r>
            <a:r>
              <a:rPr lang="en-GB" dirty="0"/>
              <a:t> side of the lambda operator =&gt;, </a:t>
            </a:r>
          </a:p>
          <a:p>
            <a:pPr lvl="1"/>
            <a:r>
              <a:rPr lang="en-GB" dirty="0"/>
              <a:t>and you put the return value or expression or statement block on the other side. </a:t>
            </a:r>
          </a:p>
          <a:p>
            <a:pPr marL="365760" lvl="1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(Input Parameters) </a:t>
            </a:r>
            <a:r>
              <a:rPr lang="en-GB" b="1" dirty="0"/>
              <a:t>=&gt;</a:t>
            </a:r>
            <a:r>
              <a:rPr lang="en-GB" dirty="0"/>
              <a:t> Code Expression to Execute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59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and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Lambda expressions are very useful for querying collections (arrays, lists, etc.)</a:t>
            </a:r>
          </a:p>
          <a:p>
            <a:r>
              <a:rPr lang="en-GB" dirty="0"/>
              <a:t>Used in collections:</a:t>
            </a:r>
          </a:p>
          <a:p>
            <a:pPr lvl="1"/>
            <a:r>
              <a:rPr lang="en-GB" b="1" dirty="0"/>
              <a:t>The input parameter</a:t>
            </a:r>
            <a:r>
              <a:rPr lang="en-GB" dirty="0"/>
              <a:t>: is each of the items in the collection (i.e. your looping variable in for { } loop).</a:t>
            </a:r>
          </a:p>
          <a:p>
            <a:pPr lvl="1"/>
            <a:r>
              <a:rPr lang="en-GB" b="1" dirty="0"/>
              <a:t>The return value</a:t>
            </a:r>
            <a:r>
              <a:rPr lang="en-GB" dirty="0"/>
              <a:t>: </a:t>
            </a:r>
            <a:r>
              <a:rPr lang="en-GB" dirty="0" smtClean="0"/>
              <a:t>the condition to check for what </a:t>
            </a:r>
            <a:r>
              <a:rPr lang="en-GB" dirty="0"/>
              <a:t>matches what you are searching for.</a:t>
            </a:r>
          </a:p>
          <a:p>
            <a:r>
              <a:rPr lang="en-GB" dirty="0"/>
              <a:t>For example to find numbers over 5 in the following list:</a:t>
            </a:r>
          </a:p>
          <a:p>
            <a:pPr marL="594360" lvl="2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</a:p>
          <a:p>
            <a:pPr marL="594360" lvl="2" indent="0">
              <a:buNone/>
            </a:pP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numbers.Where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 =&gt; n &gt; 5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);</a:t>
            </a:r>
            <a:endParaRPr lang="en-GB" sz="36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03847" y="6165304"/>
            <a:ext cx="1476000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9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The controller accepts a search string parameter which you will use in the lambda expression to filter the list.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ActionResult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Index(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{ … }</a:t>
            </a:r>
            <a:endParaRPr lang="en-GB" sz="2000" dirty="0"/>
          </a:p>
          <a:p>
            <a:r>
              <a:rPr lang="en-GB" dirty="0"/>
              <a:t>In this scenario, for the Lambda expression:</a:t>
            </a:r>
          </a:p>
          <a:p>
            <a:pPr lvl="1"/>
            <a:r>
              <a:rPr lang="en-GB" dirty="0"/>
              <a:t>The input parameter is each film in the list of films.</a:t>
            </a:r>
          </a:p>
          <a:p>
            <a:pPr lvl="1"/>
            <a:r>
              <a:rPr lang="en-GB" dirty="0"/>
              <a:t>The expressions is where each film’s Title contains the search string.</a:t>
            </a:r>
          </a:p>
          <a:p>
            <a:r>
              <a:rPr lang="en-GB" dirty="0"/>
              <a:t>Using the Lambda expression you can add a WHERE filter to the LINQ query.</a:t>
            </a:r>
          </a:p>
        </p:txBody>
      </p:sp>
    </p:spTree>
    <p:extLst>
      <p:ext uri="{BB962C8B-B14F-4D97-AF65-F5344CB8AC3E}">
        <p14:creationId xmlns:p14="http://schemas.microsoft.com/office/powerpoint/2010/main" val="2981957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Solution</a:t>
            </a:r>
            <a:r>
              <a:rPr lang="en-GB" dirty="0"/>
              <a:t>: Using </a:t>
            </a:r>
            <a:r>
              <a:rPr lang="en-GB" dirty="0" err="1"/>
              <a:t>IQueryable</a:t>
            </a:r>
            <a:endParaRPr lang="en-GB" dirty="0"/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ActionResult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Index(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  <a:endParaRPr lang="en-GB" sz="19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Define the model to query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IQueryable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b="1" dirty="0">
                <a:solidFill>
                  <a:srgbClr val="2B91AF"/>
                </a:solidFill>
                <a:latin typeface="Consolas" panose="020B0609020204030204" pitchFamily="49" charset="0"/>
              </a:rPr>
              <a:t>Film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films =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db.Films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Check if a search string was specified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(!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.IsNullOrEmpty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Yes, use search string to find films WHERE</a:t>
            </a:r>
            <a:b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  title contains the search string entered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  // f is your lambda input parameter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films =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films.Where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f =&gt; </a:t>
            </a:r>
            <a:r>
              <a:rPr lang="en-GB" sz="19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f.Title.Contains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Return the films as a list to the view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View(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films.ToList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283968" y="6427113"/>
            <a:ext cx="49503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Please note </a:t>
            </a:r>
            <a:r>
              <a:rPr lang="en-GB" sz="1100" dirty="0"/>
              <a:t>that the Lambda input variable can be anything you want. It is common practice to use the first letter of the item type. So in this case f for Film</a:t>
            </a:r>
          </a:p>
        </p:txBody>
      </p:sp>
      <p:sp>
        <p:nvSpPr>
          <p:cNvPr id="5" name="Rectangle 4"/>
          <p:cNvSpPr/>
          <p:nvPr/>
        </p:nvSpPr>
        <p:spPr>
          <a:xfrm>
            <a:off x="899592" y="2636912"/>
            <a:ext cx="4464496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1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Solution</a:t>
            </a:r>
            <a:r>
              <a:rPr lang="en-GB" dirty="0"/>
              <a:t>: Using LINQ Select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ActionResult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Index(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  <a:endParaRPr lang="en-GB" sz="19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Define the model to query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films = 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film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db.Films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film;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Check if a search string was specified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(!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.IsNullOrEmpty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Yes, use search string to find films WHERE</a:t>
            </a:r>
            <a:b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  title contains the search string entered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  // f is your lambda input parameter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films =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films.Where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f =&gt; </a:t>
            </a:r>
            <a:r>
              <a:rPr lang="en-GB" sz="19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f.Title.Contains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9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searchString</a:t>
            </a:r>
            <a:r>
              <a:rPr lang="en-GB" sz="1900" b="1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Return the films as a list to the view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View(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films.ToList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283968" y="6427113"/>
            <a:ext cx="49503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Please note </a:t>
            </a:r>
            <a:r>
              <a:rPr lang="en-GB" sz="1100" dirty="0"/>
              <a:t>that the Lambda input variable can be anything you want. It is common practice to use the first letter of the item type. So in this case f for Film</a:t>
            </a:r>
          </a:p>
        </p:txBody>
      </p:sp>
      <p:sp>
        <p:nvSpPr>
          <p:cNvPr id="5" name="Rectangle 4"/>
          <p:cNvSpPr/>
          <p:nvPr/>
        </p:nvSpPr>
        <p:spPr>
          <a:xfrm>
            <a:off x="899592" y="2636912"/>
            <a:ext cx="5616624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9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Search to a View: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also have to modify the view</a:t>
            </a:r>
          </a:p>
          <a:p>
            <a:pPr lvl="1"/>
            <a:r>
              <a:rPr lang="en-GB" dirty="0"/>
              <a:t>add an form with search input field for users to type in the required filter.</a:t>
            </a:r>
          </a:p>
          <a:p>
            <a:pPr lvl="1"/>
            <a:r>
              <a:rPr lang="en-GB" dirty="0"/>
              <a:t>You can use the HTML Helper Methods</a:t>
            </a:r>
          </a:p>
          <a:p>
            <a:r>
              <a:rPr lang="en-GB" dirty="0"/>
              <a:t>For Example: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BeginForm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	@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Label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searchString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"Search for: 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	@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TextBox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searchString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{ 	@class =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"form-control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})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57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data </a:t>
            </a:r>
            <a:r>
              <a:rPr lang="en-GB" dirty="0" smtClean="0"/>
              <a:t>models for the View?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Have a look at the following slide and identify all models the data for the view is coming from.</a:t>
            </a:r>
          </a:p>
        </p:txBody>
      </p:sp>
    </p:spTree>
    <p:extLst>
      <p:ext uri="{BB962C8B-B14F-4D97-AF65-F5344CB8AC3E}">
        <p14:creationId xmlns:p14="http://schemas.microsoft.com/office/powerpoint/2010/main" val="44865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data </a:t>
            </a:r>
            <a:r>
              <a:rPr lang="en-GB" dirty="0" smtClean="0"/>
              <a:t>models for this View?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38275" y="1600200"/>
            <a:ext cx="6502400" cy="4495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1916832"/>
            <a:ext cx="553714" cy="4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58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data </a:t>
            </a:r>
            <a:r>
              <a:rPr lang="en-GB" dirty="0" smtClean="0"/>
              <a:t>models for the View?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previous view is using data from three models:</a:t>
            </a:r>
          </a:p>
          <a:p>
            <a:pPr lvl="1"/>
            <a:r>
              <a:rPr lang="en-GB" dirty="0" smtClean="0"/>
              <a:t>Film</a:t>
            </a:r>
          </a:p>
          <a:p>
            <a:pPr lvl="1"/>
            <a:r>
              <a:rPr lang="en-GB" dirty="0" smtClean="0"/>
              <a:t>Film Show Time</a:t>
            </a:r>
          </a:p>
          <a:p>
            <a:pPr lvl="1"/>
            <a:r>
              <a:rPr lang="en-GB" dirty="0" smtClean="0"/>
              <a:t>Age Rating</a:t>
            </a:r>
            <a:endParaRPr lang="en-GB" dirty="0"/>
          </a:p>
          <a:p>
            <a:r>
              <a:rPr lang="en-GB" b="1" dirty="0" smtClean="0"/>
              <a:t>Question</a:t>
            </a:r>
            <a:r>
              <a:rPr lang="en-GB" dirty="0" smtClean="0"/>
              <a:t>: Do you think you need to limit any of the data coming from the Film Show Time model? If yes, why and what should this limit be?</a:t>
            </a:r>
          </a:p>
        </p:txBody>
      </p:sp>
    </p:spTree>
    <p:extLst>
      <p:ext uri="{BB962C8B-B14F-4D97-AF65-F5344CB8AC3E}">
        <p14:creationId xmlns:p14="http://schemas.microsoft.com/office/powerpoint/2010/main" val="237046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data model?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Because we are using navigation properties in our model classes, accessing child related data is easy – you simply use the navigation property.</a:t>
            </a:r>
          </a:p>
          <a:p>
            <a:pPr lvl="1"/>
            <a:r>
              <a:rPr lang="en-GB" dirty="0" smtClean="0"/>
              <a:t>This will work for retrieving the film show times.</a:t>
            </a:r>
          </a:p>
          <a:p>
            <a:pPr lvl="1"/>
            <a:r>
              <a:rPr lang="en-GB" dirty="0" smtClean="0"/>
              <a:t>You do, however, need to filter this data e.g. to only </a:t>
            </a:r>
            <a:r>
              <a:rPr lang="en-GB" dirty="0" smtClean="0"/>
              <a:t>times for say the </a:t>
            </a:r>
            <a:r>
              <a:rPr lang="en-GB" dirty="0" smtClean="0"/>
              <a:t>next three days.</a:t>
            </a:r>
          </a:p>
          <a:p>
            <a:r>
              <a:rPr lang="en-GB" dirty="0" smtClean="0"/>
              <a:t>However, we did not define navigation properties from child models to parent models when we created our data model classes.</a:t>
            </a:r>
          </a:p>
          <a:p>
            <a:pPr lvl="1"/>
            <a:r>
              <a:rPr lang="en-GB" dirty="0" smtClean="0"/>
              <a:t>Film only has access to the </a:t>
            </a:r>
            <a:r>
              <a:rPr lang="en-GB" dirty="0" err="1" smtClean="0"/>
              <a:t>AgeRatingId</a:t>
            </a:r>
            <a:r>
              <a:rPr lang="en-GB" dirty="0" smtClean="0"/>
              <a:t> property.</a:t>
            </a:r>
          </a:p>
          <a:p>
            <a:pPr lvl="1"/>
            <a:r>
              <a:rPr lang="en-GB" dirty="0" smtClean="0"/>
              <a:t>We need to use it to retrieve the parent Age Rating details to the view.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93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Retrieving Additional Model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There are two ways to solve this problem depending on the complexity of the additional data required.</a:t>
            </a:r>
          </a:p>
          <a:p>
            <a:r>
              <a:rPr lang="en-GB" dirty="0" smtClean="0"/>
              <a:t>If the extra data you require is </a:t>
            </a:r>
            <a:r>
              <a:rPr lang="en-GB" b="1" i="1" dirty="0" smtClean="0"/>
              <a:t>not complex</a:t>
            </a:r>
            <a:r>
              <a:rPr lang="en-GB" dirty="0" smtClean="0"/>
              <a:t>, you can use the </a:t>
            </a:r>
            <a:r>
              <a:rPr lang="en-GB" dirty="0" err="1" smtClean="0">
                <a:hlinkClick r:id="rId3"/>
              </a:rPr>
              <a:t>ViewBag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enables you </a:t>
            </a:r>
            <a:r>
              <a:rPr lang="en-GB" dirty="0"/>
              <a:t>to dynamically </a:t>
            </a:r>
            <a:r>
              <a:rPr lang="en-GB" dirty="0" smtClean="0"/>
              <a:t>share values </a:t>
            </a:r>
            <a:r>
              <a:rPr lang="en-GB" dirty="0"/>
              <a:t>from the controller to the view. </a:t>
            </a:r>
            <a:endParaRPr lang="en-GB" dirty="0" smtClean="0"/>
          </a:p>
          <a:p>
            <a:pPr lvl="1"/>
            <a:r>
              <a:rPr lang="en-GB" dirty="0" smtClean="0"/>
              <a:t>That is you are using it to pass some dynamic data to the view.</a:t>
            </a:r>
          </a:p>
          <a:p>
            <a:pPr lvl="1"/>
            <a:r>
              <a:rPr lang="en-GB" dirty="0" smtClean="0"/>
              <a:t>You simply add a custom property to the </a:t>
            </a:r>
            <a:r>
              <a:rPr lang="en-GB" dirty="0" err="1" smtClean="0"/>
              <a:t>ViewBag</a:t>
            </a:r>
            <a:r>
              <a:rPr lang="en-GB" dirty="0" smtClean="0"/>
              <a:t> object and set its value to what you want. E.g.</a:t>
            </a:r>
          </a:p>
          <a:p>
            <a:pPr marL="1143000" lvl="3" indent="0">
              <a:buNone/>
            </a:pPr>
            <a:r>
              <a:rPr lang="en-GB" sz="26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ViewBag.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Greeting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600" dirty="0">
                <a:solidFill>
                  <a:srgbClr val="A31515"/>
                </a:solidFill>
                <a:latin typeface="Consolas" panose="020B0609020204030204" pitchFamily="49" charset="0"/>
              </a:rPr>
              <a:t>"Hello world!"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200" dirty="0" smtClean="0"/>
          </a:p>
          <a:p>
            <a:r>
              <a:rPr lang="en-GB" dirty="0" smtClean="0"/>
              <a:t>The other approach for more complex model data is to use </a:t>
            </a:r>
            <a:r>
              <a:rPr lang="en-GB" b="1" dirty="0" err="1" smtClean="0"/>
              <a:t>ViewModels</a:t>
            </a:r>
            <a:r>
              <a:rPr lang="en-GB" dirty="0" smtClean="0"/>
              <a:t>. They are custom Models specific to a view and we will look at these later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25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Partial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/>
          </a:bodyPr>
          <a:lstStyle/>
          <a:p>
            <a:r>
              <a:rPr lang="en-GB" dirty="0"/>
              <a:t>Partial views are reusable view blocks that can be shared and reused across your application.</a:t>
            </a:r>
          </a:p>
          <a:p>
            <a:r>
              <a:rPr lang="en-GB" dirty="0"/>
              <a:t>You simply plug the reusable partial view into a desired location in the view.</a:t>
            </a:r>
          </a:p>
          <a:p>
            <a:r>
              <a:rPr lang="en-GB" dirty="0"/>
              <a:t>For example, you could create a partial view displaying login information. It could display:</a:t>
            </a:r>
          </a:p>
          <a:p>
            <a:pPr lvl="1"/>
            <a:r>
              <a:rPr lang="en-GB" dirty="0"/>
              <a:t>A login link if user is not logged in or a welcome/ hello message if logged in.</a:t>
            </a:r>
          </a:p>
          <a:p>
            <a:r>
              <a:rPr lang="en-GB" dirty="0"/>
              <a:t>You add a partial view using the @</a:t>
            </a:r>
            <a:r>
              <a:rPr lang="en-GB" dirty="0" err="1"/>
              <a:t>HTML.Partial</a:t>
            </a:r>
            <a:r>
              <a:rPr lang="en-GB" dirty="0"/>
              <a:t> helper method e.g.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1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Html.Partial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"_</a:t>
            </a:r>
            <a:r>
              <a:rPr lang="en-GB" sz="2100" dirty="0" err="1">
                <a:solidFill>
                  <a:srgbClr val="A31515"/>
                </a:solidFill>
                <a:latin typeface="Consolas" panose="020B0609020204030204" pitchFamily="49" charset="0"/>
              </a:rPr>
              <a:t>LoginPartial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57733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21819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9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2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6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Props1.xml><?xml version="1.0" encoding="utf-8"?>
<ds:datastoreItem xmlns:ds="http://schemas.openxmlformats.org/officeDocument/2006/customXml" ds:itemID="{97404257-B875-4265-9616-104527517F17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461E0288-4EB3-4203-80C7-C6A080CD07EE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79AC20E5-C269-4D0F-BB27-438BF54443DC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C0E5E86A-BF58-429B-95FA-3A21A0089D20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7C4ADA5C-345E-4811-BD71-5DDDA6F769BF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C6A3A195-FEBB-4A5F-8FE0-B3C359052FFD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3A444A4C-FDF0-44EC-BF7D-647E3FB2C746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B0538A06-94B1-456D-BF2F-035047F0DD50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A35B5D05-2AB1-473F-B0FA-6A5766AD0173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C9B303AC-D982-4451-A9CB-AA5347660D63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D709B6AB-1BC0-492B-9BBE-15D5ABA4E397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EE5E33FC-0772-47C1-8216-7BE44CC68775}">
  <ds:schemaRefs>
    <ds:schemaRef ds:uri="http://schemas.microsoft.com/VisualStudio/2011/storyboarding/control"/>
  </ds:schemaRefs>
</ds:datastoreItem>
</file>

<file path=customXml/itemProps15.xml><?xml version="1.0" encoding="utf-8"?>
<ds:datastoreItem xmlns:ds="http://schemas.openxmlformats.org/officeDocument/2006/customXml" ds:itemID="{C6170548-DA9C-4625-8275-45A3D1D365E6}">
  <ds:schemaRefs>
    <ds:schemaRef ds:uri="http://schemas.microsoft.com/VisualStudio/2011/storyboarding/control"/>
  </ds:schemaRefs>
</ds:datastoreItem>
</file>

<file path=customXml/itemProps16.xml><?xml version="1.0" encoding="utf-8"?>
<ds:datastoreItem xmlns:ds="http://schemas.openxmlformats.org/officeDocument/2006/customXml" ds:itemID="{8B870AB6-A5C8-46C3-AA40-C32B5F7284F4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16137</TotalTime>
  <Words>1265</Words>
  <Application>Microsoft Office PowerPoint</Application>
  <PresentationFormat>On-screen Show (4:3)</PresentationFormat>
  <Paragraphs>140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Cambria</vt:lpstr>
      <vt:lpstr>Consolas</vt:lpstr>
      <vt:lpstr>Wingdings</vt:lpstr>
      <vt:lpstr>Wingdings 2</vt:lpstr>
      <vt:lpstr>Median</vt:lpstr>
      <vt:lpstr>Adding Search and Filters to Views</vt:lpstr>
      <vt:lpstr>Today’s Lecture</vt:lpstr>
      <vt:lpstr>Adding a Search to a View</vt:lpstr>
      <vt:lpstr>Adding a Search to a View: Controller</vt:lpstr>
      <vt:lpstr>Adding a Search to a View: Controller</vt:lpstr>
      <vt:lpstr>Adding a Search to a View: Controller</vt:lpstr>
      <vt:lpstr>Lambda Expressions Again</vt:lpstr>
      <vt:lpstr>Lambda Expressions and Collections</vt:lpstr>
      <vt:lpstr>Adding a Search to a View: Controller</vt:lpstr>
      <vt:lpstr>Adding a Search to a View: Controller</vt:lpstr>
      <vt:lpstr>Adding a Search to a View: Controller</vt:lpstr>
      <vt:lpstr>Adding a Search to a View: View</vt:lpstr>
      <vt:lpstr>What data models for the View?</vt:lpstr>
      <vt:lpstr>What data models for this View?</vt:lpstr>
      <vt:lpstr>What data models for the View?</vt:lpstr>
      <vt:lpstr>What data model?</vt:lpstr>
      <vt:lpstr>Retrieving Additional Model Data</vt:lpstr>
      <vt:lpstr>Partial Views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3116</cp:revision>
  <cp:lastPrinted>2014-09-29T16:21:25Z</cp:lastPrinted>
  <dcterms:created xsi:type="dcterms:W3CDTF">2013-09-18T07:00:31Z</dcterms:created>
  <dcterms:modified xsi:type="dcterms:W3CDTF">2017-02-23T15:34:14Z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