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71" r:id="rId8"/>
    <p:sldId id="272" r:id="rId9"/>
    <p:sldId id="259" r:id="rId10"/>
    <p:sldId id="273" r:id="rId11"/>
    <p:sldId id="260" r:id="rId12"/>
    <p:sldId id="261" r:id="rId13"/>
    <p:sldId id="262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53" y="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D40E36-F0A7-4A8B-A225-6537DF78555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781F6F7-0720-410A-9631-F06EA6DABF55}">
      <dgm:prSet/>
      <dgm:spPr/>
      <dgm:t>
        <a:bodyPr/>
        <a:lstStyle/>
        <a:p>
          <a:r>
            <a:rPr lang="en-US"/>
            <a:t>Purpose of the marketing plan</a:t>
          </a:r>
        </a:p>
      </dgm:t>
    </dgm:pt>
    <dgm:pt modelId="{8B011548-D044-4214-8A81-8361659871A6}" type="parTrans" cxnId="{0ADAE1B0-1D56-47F4-AFF7-5C3673D991FA}">
      <dgm:prSet/>
      <dgm:spPr/>
      <dgm:t>
        <a:bodyPr/>
        <a:lstStyle/>
        <a:p>
          <a:endParaRPr lang="en-US"/>
        </a:p>
      </dgm:t>
    </dgm:pt>
    <dgm:pt modelId="{9362D8E1-8AF1-40CC-8AF1-7289188EA93A}" type="sibTrans" cxnId="{0ADAE1B0-1D56-47F4-AFF7-5C3673D991FA}">
      <dgm:prSet/>
      <dgm:spPr/>
      <dgm:t>
        <a:bodyPr/>
        <a:lstStyle/>
        <a:p>
          <a:endParaRPr lang="en-US"/>
        </a:p>
      </dgm:t>
    </dgm:pt>
    <dgm:pt modelId="{D5F5A149-FF53-40CE-9F2F-0CEA967119EF}">
      <dgm:prSet/>
      <dgm:spPr/>
      <dgm:t>
        <a:bodyPr/>
        <a:lstStyle/>
        <a:p>
          <a:r>
            <a:rPr lang="en-US"/>
            <a:t>Focus on sustainable competitive advantage</a:t>
          </a:r>
        </a:p>
      </dgm:t>
    </dgm:pt>
    <dgm:pt modelId="{33B9D11E-0343-4C97-82D9-A860D3F105A4}" type="parTrans" cxnId="{487B7798-CD96-446F-8ADB-31D9FB985FF0}">
      <dgm:prSet/>
      <dgm:spPr/>
      <dgm:t>
        <a:bodyPr/>
        <a:lstStyle/>
        <a:p>
          <a:endParaRPr lang="en-US"/>
        </a:p>
      </dgm:t>
    </dgm:pt>
    <dgm:pt modelId="{9DDBB487-F2BE-4FBC-B47C-FC62CD2B0990}" type="sibTrans" cxnId="{487B7798-CD96-446F-8ADB-31D9FB985FF0}">
      <dgm:prSet/>
      <dgm:spPr/>
      <dgm:t>
        <a:bodyPr/>
        <a:lstStyle/>
        <a:p>
          <a:endParaRPr lang="en-US"/>
        </a:p>
      </dgm:t>
    </dgm:pt>
    <dgm:pt modelId="{627A7E87-E931-41D0-ACB7-5CB07EF0F18A}">
      <dgm:prSet/>
      <dgm:spPr/>
      <dgm:t>
        <a:bodyPr/>
        <a:lstStyle/>
        <a:p>
          <a:r>
            <a:rPr lang="en-US"/>
            <a:t>Use of recognised academic frameworks</a:t>
          </a:r>
        </a:p>
      </dgm:t>
    </dgm:pt>
    <dgm:pt modelId="{7399870E-2323-4D2D-980B-FB14E3E5842A}" type="parTrans" cxnId="{DDD91053-084B-40A0-8A47-86D07C92B18A}">
      <dgm:prSet/>
      <dgm:spPr/>
      <dgm:t>
        <a:bodyPr/>
        <a:lstStyle/>
        <a:p>
          <a:endParaRPr lang="en-US"/>
        </a:p>
      </dgm:t>
    </dgm:pt>
    <dgm:pt modelId="{7E65B359-AA43-474C-9162-7ED583125527}" type="sibTrans" cxnId="{DDD91053-084B-40A0-8A47-86D07C92B18A}">
      <dgm:prSet/>
      <dgm:spPr/>
      <dgm:t>
        <a:bodyPr/>
        <a:lstStyle/>
        <a:p>
          <a:endParaRPr lang="en-US"/>
        </a:p>
      </dgm:t>
    </dgm:pt>
    <dgm:pt modelId="{484008D8-8554-4915-892C-8FF22161178B}" type="pres">
      <dgm:prSet presAssocID="{2DD40E36-F0A7-4A8B-A225-6537DF78555D}" presName="root" presStyleCnt="0">
        <dgm:presLayoutVars>
          <dgm:dir/>
          <dgm:resizeHandles val="exact"/>
        </dgm:presLayoutVars>
      </dgm:prSet>
      <dgm:spPr/>
    </dgm:pt>
    <dgm:pt modelId="{F699BBEB-37E7-49FA-8DF4-CE99AFF00A3E}" type="pres">
      <dgm:prSet presAssocID="{D781F6F7-0720-410A-9631-F06EA6DABF55}" presName="compNode" presStyleCnt="0"/>
      <dgm:spPr/>
    </dgm:pt>
    <dgm:pt modelId="{C3AECE9F-2D16-4D86-ADFC-1560FF4C80D6}" type="pres">
      <dgm:prSet presAssocID="{D781F6F7-0720-410A-9631-F06EA6DABF5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AD618AA-5F2F-425F-BBA1-9DDEE752F4A2}" type="pres">
      <dgm:prSet presAssocID="{D781F6F7-0720-410A-9631-F06EA6DABF55}" presName="spaceRect" presStyleCnt="0"/>
      <dgm:spPr/>
    </dgm:pt>
    <dgm:pt modelId="{67500B63-9A5A-4E81-85C7-ED4EA9DB864C}" type="pres">
      <dgm:prSet presAssocID="{D781F6F7-0720-410A-9631-F06EA6DABF55}" presName="textRect" presStyleLbl="revTx" presStyleIdx="0" presStyleCnt="3">
        <dgm:presLayoutVars>
          <dgm:chMax val="1"/>
          <dgm:chPref val="1"/>
        </dgm:presLayoutVars>
      </dgm:prSet>
      <dgm:spPr/>
    </dgm:pt>
    <dgm:pt modelId="{BA7928D2-C12A-48AF-9D7B-728F57DF3C54}" type="pres">
      <dgm:prSet presAssocID="{9362D8E1-8AF1-40CC-8AF1-7289188EA93A}" presName="sibTrans" presStyleCnt="0"/>
      <dgm:spPr/>
    </dgm:pt>
    <dgm:pt modelId="{3ABFFFB4-7E71-4279-8B4F-B05C43883E5C}" type="pres">
      <dgm:prSet presAssocID="{D5F5A149-FF53-40CE-9F2F-0CEA967119EF}" presName="compNode" presStyleCnt="0"/>
      <dgm:spPr/>
    </dgm:pt>
    <dgm:pt modelId="{76E26762-A19C-4564-80E1-31A9E83F40F2}" type="pres">
      <dgm:prSet presAssocID="{D5F5A149-FF53-40CE-9F2F-0CEA967119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A75C1BC-0341-404E-A0D2-F8F728AE1263}" type="pres">
      <dgm:prSet presAssocID="{D5F5A149-FF53-40CE-9F2F-0CEA967119EF}" presName="spaceRect" presStyleCnt="0"/>
      <dgm:spPr/>
    </dgm:pt>
    <dgm:pt modelId="{B446A68D-6941-4B2D-988A-364B368A48ED}" type="pres">
      <dgm:prSet presAssocID="{D5F5A149-FF53-40CE-9F2F-0CEA967119EF}" presName="textRect" presStyleLbl="revTx" presStyleIdx="1" presStyleCnt="3">
        <dgm:presLayoutVars>
          <dgm:chMax val="1"/>
          <dgm:chPref val="1"/>
        </dgm:presLayoutVars>
      </dgm:prSet>
      <dgm:spPr/>
    </dgm:pt>
    <dgm:pt modelId="{8D90250F-6895-492A-BD32-6BBAE7F1622B}" type="pres">
      <dgm:prSet presAssocID="{9DDBB487-F2BE-4FBC-B47C-FC62CD2B0990}" presName="sibTrans" presStyleCnt="0"/>
      <dgm:spPr/>
    </dgm:pt>
    <dgm:pt modelId="{A063E8C5-8A7E-4BBA-9940-76FE27B73840}" type="pres">
      <dgm:prSet presAssocID="{627A7E87-E931-41D0-ACB7-5CB07EF0F18A}" presName="compNode" presStyleCnt="0"/>
      <dgm:spPr/>
    </dgm:pt>
    <dgm:pt modelId="{632CD951-3F27-4E37-871C-E825A36DED93}" type="pres">
      <dgm:prSet presAssocID="{627A7E87-E931-41D0-ACB7-5CB07EF0F18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AEB76BF-5A4C-4A04-B79E-1CC1A4C470C9}" type="pres">
      <dgm:prSet presAssocID="{627A7E87-E931-41D0-ACB7-5CB07EF0F18A}" presName="spaceRect" presStyleCnt="0"/>
      <dgm:spPr/>
    </dgm:pt>
    <dgm:pt modelId="{D06A7A5E-9BD0-4AE3-8C47-168299658E9B}" type="pres">
      <dgm:prSet presAssocID="{627A7E87-E931-41D0-ACB7-5CB07EF0F18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E040915-DB52-4DE3-960C-6633773968B0}" type="presOf" srcId="{D5F5A149-FF53-40CE-9F2F-0CEA967119EF}" destId="{B446A68D-6941-4B2D-988A-364B368A48ED}" srcOrd="0" destOrd="0" presId="urn:microsoft.com/office/officeart/2018/2/layout/IconLabelList"/>
    <dgm:cxn modelId="{FA16C04B-38DC-4900-86BB-377709AEC589}" type="presOf" srcId="{627A7E87-E931-41D0-ACB7-5CB07EF0F18A}" destId="{D06A7A5E-9BD0-4AE3-8C47-168299658E9B}" srcOrd="0" destOrd="0" presId="urn:microsoft.com/office/officeart/2018/2/layout/IconLabelList"/>
    <dgm:cxn modelId="{DDD91053-084B-40A0-8A47-86D07C92B18A}" srcId="{2DD40E36-F0A7-4A8B-A225-6537DF78555D}" destId="{627A7E87-E931-41D0-ACB7-5CB07EF0F18A}" srcOrd="2" destOrd="0" parTransId="{7399870E-2323-4D2D-980B-FB14E3E5842A}" sibTransId="{7E65B359-AA43-474C-9162-7ED583125527}"/>
    <dgm:cxn modelId="{487B7798-CD96-446F-8ADB-31D9FB985FF0}" srcId="{2DD40E36-F0A7-4A8B-A225-6537DF78555D}" destId="{D5F5A149-FF53-40CE-9F2F-0CEA967119EF}" srcOrd="1" destOrd="0" parTransId="{33B9D11E-0343-4C97-82D9-A860D3F105A4}" sibTransId="{9DDBB487-F2BE-4FBC-B47C-FC62CD2B0990}"/>
    <dgm:cxn modelId="{A4AC56A2-C432-45E9-85B2-039106C26FF6}" type="presOf" srcId="{D781F6F7-0720-410A-9631-F06EA6DABF55}" destId="{67500B63-9A5A-4E81-85C7-ED4EA9DB864C}" srcOrd="0" destOrd="0" presId="urn:microsoft.com/office/officeart/2018/2/layout/IconLabelList"/>
    <dgm:cxn modelId="{0ADAE1B0-1D56-47F4-AFF7-5C3673D991FA}" srcId="{2DD40E36-F0A7-4A8B-A225-6537DF78555D}" destId="{D781F6F7-0720-410A-9631-F06EA6DABF55}" srcOrd="0" destOrd="0" parTransId="{8B011548-D044-4214-8A81-8361659871A6}" sibTransId="{9362D8E1-8AF1-40CC-8AF1-7289188EA93A}"/>
    <dgm:cxn modelId="{7FA5B5EB-ABDB-4E73-BDDF-CEBC0C51CA4F}" type="presOf" srcId="{2DD40E36-F0A7-4A8B-A225-6537DF78555D}" destId="{484008D8-8554-4915-892C-8FF22161178B}" srcOrd="0" destOrd="0" presId="urn:microsoft.com/office/officeart/2018/2/layout/IconLabelList"/>
    <dgm:cxn modelId="{CE75A9D0-7C13-4C22-AC53-9E2D1E79D489}" type="presParOf" srcId="{484008D8-8554-4915-892C-8FF22161178B}" destId="{F699BBEB-37E7-49FA-8DF4-CE99AFF00A3E}" srcOrd="0" destOrd="0" presId="urn:microsoft.com/office/officeart/2018/2/layout/IconLabelList"/>
    <dgm:cxn modelId="{217DF2FB-8193-4017-A1E2-5A2FFC6D2F7B}" type="presParOf" srcId="{F699BBEB-37E7-49FA-8DF4-CE99AFF00A3E}" destId="{C3AECE9F-2D16-4D86-ADFC-1560FF4C80D6}" srcOrd="0" destOrd="0" presId="urn:microsoft.com/office/officeart/2018/2/layout/IconLabelList"/>
    <dgm:cxn modelId="{6DA25733-E4D0-49D3-9501-39671DB9BAD6}" type="presParOf" srcId="{F699BBEB-37E7-49FA-8DF4-CE99AFF00A3E}" destId="{6AD618AA-5F2F-425F-BBA1-9DDEE752F4A2}" srcOrd="1" destOrd="0" presId="urn:microsoft.com/office/officeart/2018/2/layout/IconLabelList"/>
    <dgm:cxn modelId="{C54FE689-FAB1-4ADA-9BFE-442A257B24C8}" type="presParOf" srcId="{F699BBEB-37E7-49FA-8DF4-CE99AFF00A3E}" destId="{67500B63-9A5A-4E81-85C7-ED4EA9DB864C}" srcOrd="2" destOrd="0" presId="urn:microsoft.com/office/officeart/2018/2/layout/IconLabelList"/>
    <dgm:cxn modelId="{BB48792A-0F21-4D90-A56C-6B9C68DDFE48}" type="presParOf" srcId="{484008D8-8554-4915-892C-8FF22161178B}" destId="{BA7928D2-C12A-48AF-9D7B-728F57DF3C54}" srcOrd="1" destOrd="0" presId="urn:microsoft.com/office/officeart/2018/2/layout/IconLabelList"/>
    <dgm:cxn modelId="{6309CCC3-24BB-44D4-886D-686A124DC1AE}" type="presParOf" srcId="{484008D8-8554-4915-892C-8FF22161178B}" destId="{3ABFFFB4-7E71-4279-8B4F-B05C43883E5C}" srcOrd="2" destOrd="0" presId="urn:microsoft.com/office/officeart/2018/2/layout/IconLabelList"/>
    <dgm:cxn modelId="{F852ABDA-0710-469C-AE76-BA31B093CB92}" type="presParOf" srcId="{3ABFFFB4-7E71-4279-8B4F-B05C43883E5C}" destId="{76E26762-A19C-4564-80E1-31A9E83F40F2}" srcOrd="0" destOrd="0" presId="urn:microsoft.com/office/officeart/2018/2/layout/IconLabelList"/>
    <dgm:cxn modelId="{4F6A3879-2B7E-47C8-9BA9-1A5BA4B114D6}" type="presParOf" srcId="{3ABFFFB4-7E71-4279-8B4F-B05C43883E5C}" destId="{DA75C1BC-0341-404E-A0D2-F8F728AE1263}" srcOrd="1" destOrd="0" presId="urn:microsoft.com/office/officeart/2018/2/layout/IconLabelList"/>
    <dgm:cxn modelId="{9C72FC7F-51D4-4880-A4A3-E1BF120FA396}" type="presParOf" srcId="{3ABFFFB4-7E71-4279-8B4F-B05C43883E5C}" destId="{B446A68D-6941-4B2D-988A-364B368A48ED}" srcOrd="2" destOrd="0" presId="urn:microsoft.com/office/officeart/2018/2/layout/IconLabelList"/>
    <dgm:cxn modelId="{03E92B3D-889B-4731-9FF0-BFE38DA49BDA}" type="presParOf" srcId="{484008D8-8554-4915-892C-8FF22161178B}" destId="{8D90250F-6895-492A-BD32-6BBAE7F1622B}" srcOrd="3" destOrd="0" presId="urn:microsoft.com/office/officeart/2018/2/layout/IconLabelList"/>
    <dgm:cxn modelId="{4A3828E8-5F2E-4C70-8F6E-31F4859AA7B4}" type="presParOf" srcId="{484008D8-8554-4915-892C-8FF22161178B}" destId="{A063E8C5-8A7E-4BBA-9940-76FE27B73840}" srcOrd="4" destOrd="0" presId="urn:microsoft.com/office/officeart/2018/2/layout/IconLabelList"/>
    <dgm:cxn modelId="{114A3130-2F8A-4F23-AEA4-597AC4F69FBA}" type="presParOf" srcId="{A063E8C5-8A7E-4BBA-9940-76FE27B73840}" destId="{632CD951-3F27-4E37-871C-E825A36DED93}" srcOrd="0" destOrd="0" presId="urn:microsoft.com/office/officeart/2018/2/layout/IconLabelList"/>
    <dgm:cxn modelId="{D392F758-7A7A-45F1-A152-E8B05577677B}" type="presParOf" srcId="{A063E8C5-8A7E-4BBA-9940-76FE27B73840}" destId="{FAEB76BF-5A4C-4A04-B79E-1CC1A4C470C9}" srcOrd="1" destOrd="0" presId="urn:microsoft.com/office/officeart/2018/2/layout/IconLabelList"/>
    <dgm:cxn modelId="{976D23CA-9EA8-4EEB-8136-247A0AF9E441}" type="presParOf" srcId="{A063E8C5-8A7E-4BBA-9940-76FE27B73840}" destId="{D06A7A5E-9BD0-4AE3-8C47-168299658E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22BE7D-713A-4D7B-A955-958DCC7A735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A29A566-0AE6-4C29-B882-E5DEAC7837B8}">
      <dgm:prSet/>
      <dgm:spPr/>
      <dgm:t>
        <a:bodyPr/>
        <a:lstStyle/>
        <a:p>
          <a:pPr>
            <a:defRPr cap="all"/>
          </a:pPr>
          <a:r>
            <a:rPr lang="en-US"/>
            <a:t>Independent restaurant</a:t>
          </a:r>
        </a:p>
      </dgm:t>
    </dgm:pt>
    <dgm:pt modelId="{EC0B75D5-6659-4270-8CA2-274B27BF4F34}" type="parTrans" cxnId="{856BC0E8-7BCD-4D72-AC4A-CAF22E15A626}">
      <dgm:prSet/>
      <dgm:spPr/>
      <dgm:t>
        <a:bodyPr/>
        <a:lstStyle/>
        <a:p>
          <a:endParaRPr lang="en-US"/>
        </a:p>
      </dgm:t>
    </dgm:pt>
    <dgm:pt modelId="{28F2DF8E-64C3-4876-84AC-62ACB0185AB3}" type="sibTrans" cxnId="{856BC0E8-7BCD-4D72-AC4A-CAF22E15A626}">
      <dgm:prSet/>
      <dgm:spPr/>
      <dgm:t>
        <a:bodyPr/>
        <a:lstStyle/>
        <a:p>
          <a:endParaRPr lang="en-US"/>
        </a:p>
      </dgm:t>
    </dgm:pt>
    <dgm:pt modelId="{6A6CBDAB-B967-46C7-BFE6-8B72BAEAFFE3}">
      <dgm:prSet/>
      <dgm:spPr/>
      <dgm:t>
        <a:bodyPr/>
        <a:lstStyle/>
        <a:p>
          <a:pPr>
            <a:defRPr cap="all"/>
          </a:pPr>
          <a:r>
            <a:rPr lang="en-US"/>
            <a:t>Locally sourced produce</a:t>
          </a:r>
        </a:p>
      </dgm:t>
    </dgm:pt>
    <dgm:pt modelId="{E8BA2B2A-D94A-4822-8A16-C868CB435BED}" type="parTrans" cxnId="{C45F4B92-C7E9-4007-A4F2-5505E66B883F}">
      <dgm:prSet/>
      <dgm:spPr/>
      <dgm:t>
        <a:bodyPr/>
        <a:lstStyle/>
        <a:p>
          <a:endParaRPr lang="en-US"/>
        </a:p>
      </dgm:t>
    </dgm:pt>
    <dgm:pt modelId="{3943446A-B858-46D2-B359-6E88AA763371}" type="sibTrans" cxnId="{C45F4B92-C7E9-4007-A4F2-5505E66B883F}">
      <dgm:prSet/>
      <dgm:spPr/>
      <dgm:t>
        <a:bodyPr/>
        <a:lstStyle/>
        <a:p>
          <a:endParaRPr lang="en-US"/>
        </a:p>
      </dgm:t>
    </dgm:pt>
    <dgm:pt modelId="{D07C3F06-62CB-4051-95A9-AF026DF67F5B}">
      <dgm:prSet/>
      <dgm:spPr/>
      <dgm:t>
        <a:bodyPr/>
        <a:lstStyle/>
        <a:p>
          <a:pPr>
            <a:defRPr cap="all"/>
          </a:pPr>
          <a:r>
            <a:rPr lang="en-US"/>
            <a:t>Community-focused brand positioning</a:t>
          </a:r>
        </a:p>
      </dgm:t>
    </dgm:pt>
    <dgm:pt modelId="{728A4A16-3F74-4916-AE32-F39491E68F2C}" type="parTrans" cxnId="{8E51AAD5-198A-464B-996F-1C8A19B9785C}">
      <dgm:prSet/>
      <dgm:spPr/>
      <dgm:t>
        <a:bodyPr/>
        <a:lstStyle/>
        <a:p>
          <a:endParaRPr lang="en-US"/>
        </a:p>
      </dgm:t>
    </dgm:pt>
    <dgm:pt modelId="{DB3B766D-5FC9-415B-8D81-957DDA230152}" type="sibTrans" cxnId="{8E51AAD5-198A-464B-996F-1C8A19B9785C}">
      <dgm:prSet/>
      <dgm:spPr/>
      <dgm:t>
        <a:bodyPr/>
        <a:lstStyle/>
        <a:p>
          <a:endParaRPr lang="en-US"/>
        </a:p>
      </dgm:t>
    </dgm:pt>
    <dgm:pt modelId="{3C4CA4B4-F645-4D18-B7D4-4056BE7A221A}" type="pres">
      <dgm:prSet presAssocID="{DB22BE7D-713A-4D7B-A955-958DCC7A735A}" presName="root" presStyleCnt="0">
        <dgm:presLayoutVars>
          <dgm:dir/>
          <dgm:resizeHandles val="exact"/>
        </dgm:presLayoutVars>
      </dgm:prSet>
      <dgm:spPr/>
    </dgm:pt>
    <dgm:pt modelId="{ACF4A0CF-6FC2-4026-A445-8DBBF2BFCB62}" type="pres">
      <dgm:prSet presAssocID="{FA29A566-0AE6-4C29-B882-E5DEAC7837B8}" presName="compNode" presStyleCnt="0"/>
      <dgm:spPr/>
    </dgm:pt>
    <dgm:pt modelId="{F853787C-3680-410D-BF57-3258CECB96E9}" type="pres">
      <dgm:prSet presAssocID="{FA29A566-0AE6-4C29-B882-E5DEAC7837B8}" presName="iconBgRect" presStyleLbl="bgShp" presStyleIdx="0" presStyleCnt="3"/>
      <dgm:spPr/>
    </dgm:pt>
    <dgm:pt modelId="{ED5F9B3E-188F-42FB-888D-19607ED28459}" type="pres">
      <dgm:prSet presAssocID="{FA29A566-0AE6-4C29-B882-E5DEAC7837B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4136E61-9C49-4BF9-9F2F-C5265A711E43}" type="pres">
      <dgm:prSet presAssocID="{FA29A566-0AE6-4C29-B882-E5DEAC7837B8}" presName="spaceRect" presStyleCnt="0"/>
      <dgm:spPr/>
    </dgm:pt>
    <dgm:pt modelId="{E6B39875-2B9E-4DC2-92A1-C7C88CC2F4C2}" type="pres">
      <dgm:prSet presAssocID="{FA29A566-0AE6-4C29-B882-E5DEAC7837B8}" presName="textRect" presStyleLbl="revTx" presStyleIdx="0" presStyleCnt="3">
        <dgm:presLayoutVars>
          <dgm:chMax val="1"/>
          <dgm:chPref val="1"/>
        </dgm:presLayoutVars>
      </dgm:prSet>
      <dgm:spPr/>
    </dgm:pt>
    <dgm:pt modelId="{B1D976B3-8596-4F2F-80FF-60BED2122A1B}" type="pres">
      <dgm:prSet presAssocID="{28F2DF8E-64C3-4876-84AC-62ACB0185AB3}" presName="sibTrans" presStyleCnt="0"/>
      <dgm:spPr/>
    </dgm:pt>
    <dgm:pt modelId="{DF2842C3-AD50-4B7B-B83F-59A04F3AB224}" type="pres">
      <dgm:prSet presAssocID="{6A6CBDAB-B967-46C7-BFE6-8B72BAEAFFE3}" presName="compNode" presStyleCnt="0"/>
      <dgm:spPr/>
    </dgm:pt>
    <dgm:pt modelId="{825273EE-652D-4B4E-96E3-71B84EC3636E}" type="pres">
      <dgm:prSet presAssocID="{6A6CBDAB-B967-46C7-BFE6-8B72BAEAFFE3}" presName="iconBgRect" presStyleLbl="bgShp" presStyleIdx="1" presStyleCnt="3"/>
      <dgm:spPr/>
    </dgm:pt>
    <dgm:pt modelId="{76CE702A-8DE0-4FE4-B4CA-F6A540797F4A}" type="pres">
      <dgm:prSet presAssocID="{6A6CBDAB-B967-46C7-BFE6-8B72BAEAFF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2C22A1CA-B862-4C5A-8A7C-2C5F73EBDBD8}" type="pres">
      <dgm:prSet presAssocID="{6A6CBDAB-B967-46C7-BFE6-8B72BAEAFFE3}" presName="spaceRect" presStyleCnt="0"/>
      <dgm:spPr/>
    </dgm:pt>
    <dgm:pt modelId="{C4B6502A-959C-45DC-BA3A-346DA49D46E0}" type="pres">
      <dgm:prSet presAssocID="{6A6CBDAB-B967-46C7-BFE6-8B72BAEAFFE3}" presName="textRect" presStyleLbl="revTx" presStyleIdx="1" presStyleCnt="3">
        <dgm:presLayoutVars>
          <dgm:chMax val="1"/>
          <dgm:chPref val="1"/>
        </dgm:presLayoutVars>
      </dgm:prSet>
      <dgm:spPr/>
    </dgm:pt>
    <dgm:pt modelId="{E13C06C5-E55F-4E05-A9BD-D46FCC6E93CC}" type="pres">
      <dgm:prSet presAssocID="{3943446A-B858-46D2-B359-6E88AA763371}" presName="sibTrans" presStyleCnt="0"/>
      <dgm:spPr/>
    </dgm:pt>
    <dgm:pt modelId="{C5FEA06E-F902-4E50-AD08-E4D35E7893DF}" type="pres">
      <dgm:prSet presAssocID="{D07C3F06-62CB-4051-95A9-AF026DF67F5B}" presName="compNode" presStyleCnt="0"/>
      <dgm:spPr/>
    </dgm:pt>
    <dgm:pt modelId="{AF6C7F03-1A08-4F5A-A289-1957E8C94F2E}" type="pres">
      <dgm:prSet presAssocID="{D07C3F06-62CB-4051-95A9-AF026DF67F5B}" presName="iconBgRect" presStyleLbl="bgShp" presStyleIdx="2" presStyleCnt="3"/>
      <dgm:spPr/>
    </dgm:pt>
    <dgm:pt modelId="{A0A88F69-1564-4055-8B8D-2AC73942BB27}" type="pres">
      <dgm:prSet presAssocID="{D07C3F06-62CB-4051-95A9-AF026DF67F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604B088-1AF1-43ED-9B8B-C21E4A0D0A16}" type="pres">
      <dgm:prSet presAssocID="{D07C3F06-62CB-4051-95A9-AF026DF67F5B}" presName="spaceRect" presStyleCnt="0"/>
      <dgm:spPr/>
    </dgm:pt>
    <dgm:pt modelId="{B6F1C7E5-6792-4282-B8FA-2DBB447529E2}" type="pres">
      <dgm:prSet presAssocID="{D07C3F06-62CB-4051-95A9-AF026DF67F5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EEE3C39-7FF7-4298-A2E8-FF510293CA22}" type="presOf" srcId="{6A6CBDAB-B967-46C7-BFE6-8B72BAEAFFE3}" destId="{C4B6502A-959C-45DC-BA3A-346DA49D46E0}" srcOrd="0" destOrd="0" presId="urn:microsoft.com/office/officeart/2018/5/layout/IconCircleLabelList"/>
    <dgm:cxn modelId="{5D24FE91-4515-4252-922D-8A53D9959547}" type="presOf" srcId="{DB22BE7D-713A-4D7B-A955-958DCC7A735A}" destId="{3C4CA4B4-F645-4D18-B7D4-4056BE7A221A}" srcOrd="0" destOrd="0" presId="urn:microsoft.com/office/officeart/2018/5/layout/IconCircleLabelList"/>
    <dgm:cxn modelId="{C45F4B92-C7E9-4007-A4F2-5505E66B883F}" srcId="{DB22BE7D-713A-4D7B-A955-958DCC7A735A}" destId="{6A6CBDAB-B967-46C7-BFE6-8B72BAEAFFE3}" srcOrd="1" destOrd="0" parTransId="{E8BA2B2A-D94A-4822-8A16-C868CB435BED}" sibTransId="{3943446A-B858-46D2-B359-6E88AA763371}"/>
    <dgm:cxn modelId="{78B55CAF-FF06-42C2-BFDD-6847C2E52293}" type="presOf" srcId="{FA29A566-0AE6-4C29-B882-E5DEAC7837B8}" destId="{E6B39875-2B9E-4DC2-92A1-C7C88CC2F4C2}" srcOrd="0" destOrd="0" presId="urn:microsoft.com/office/officeart/2018/5/layout/IconCircleLabelList"/>
    <dgm:cxn modelId="{47826DB5-336A-4C46-945F-A9273BC4288B}" type="presOf" srcId="{D07C3F06-62CB-4051-95A9-AF026DF67F5B}" destId="{B6F1C7E5-6792-4282-B8FA-2DBB447529E2}" srcOrd="0" destOrd="0" presId="urn:microsoft.com/office/officeart/2018/5/layout/IconCircleLabelList"/>
    <dgm:cxn modelId="{8E51AAD5-198A-464B-996F-1C8A19B9785C}" srcId="{DB22BE7D-713A-4D7B-A955-958DCC7A735A}" destId="{D07C3F06-62CB-4051-95A9-AF026DF67F5B}" srcOrd="2" destOrd="0" parTransId="{728A4A16-3F74-4916-AE32-F39491E68F2C}" sibTransId="{DB3B766D-5FC9-415B-8D81-957DDA230152}"/>
    <dgm:cxn modelId="{856BC0E8-7BCD-4D72-AC4A-CAF22E15A626}" srcId="{DB22BE7D-713A-4D7B-A955-958DCC7A735A}" destId="{FA29A566-0AE6-4C29-B882-E5DEAC7837B8}" srcOrd="0" destOrd="0" parTransId="{EC0B75D5-6659-4270-8CA2-274B27BF4F34}" sibTransId="{28F2DF8E-64C3-4876-84AC-62ACB0185AB3}"/>
    <dgm:cxn modelId="{36D0A351-0F98-43A3-9B00-CBEAF37FA198}" type="presParOf" srcId="{3C4CA4B4-F645-4D18-B7D4-4056BE7A221A}" destId="{ACF4A0CF-6FC2-4026-A445-8DBBF2BFCB62}" srcOrd="0" destOrd="0" presId="urn:microsoft.com/office/officeart/2018/5/layout/IconCircleLabelList"/>
    <dgm:cxn modelId="{BCBFC03C-C6D2-4BA8-9F1F-FC459459ED45}" type="presParOf" srcId="{ACF4A0CF-6FC2-4026-A445-8DBBF2BFCB62}" destId="{F853787C-3680-410D-BF57-3258CECB96E9}" srcOrd="0" destOrd="0" presId="urn:microsoft.com/office/officeart/2018/5/layout/IconCircleLabelList"/>
    <dgm:cxn modelId="{82DF3FA2-DC62-412E-A09D-A1A298F957D3}" type="presParOf" srcId="{ACF4A0CF-6FC2-4026-A445-8DBBF2BFCB62}" destId="{ED5F9B3E-188F-42FB-888D-19607ED28459}" srcOrd="1" destOrd="0" presId="urn:microsoft.com/office/officeart/2018/5/layout/IconCircleLabelList"/>
    <dgm:cxn modelId="{15CFAE4A-76BC-4DED-8D1A-9967C2FB2095}" type="presParOf" srcId="{ACF4A0CF-6FC2-4026-A445-8DBBF2BFCB62}" destId="{D4136E61-9C49-4BF9-9F2F-C5265A711E43}" srcOrd="2" destOrd="0" presId="urn:microsoft.com/office/officeart/2018/5/layout/IconCircleLabelList"/>
    <dgm:cxn modelId="{9911E20F-0520-442A-9475-3330BCDCD8B2}" type="presParOf" srcId="{ACF4A0CF-6FC2-4026-A445-8DBBF2BFCB62}" destId="{E6B39875-2B9E-4DC2-92A1-C7C88CC2F4C2}" srcOrd="3" destOrd="0" presId="urn:microsoft.com/office/officeart/2018/5/layout/IconCircleLabelList"/>
    <dgm:cxn modelId="{760A27E7-8F9D-4E8B-8262-0CDFF7A53318}" type="presParOf" srcId="{3C4CA4B4-F645-4D18-B7D4-4056BE7A221A}" destId="{B1D976B3-8596-4F2F-80FF-60BED2122A1B}" srcOrd="1" destOrd="0" presId="urn:microsoft.com/office/officeart/2018/5/layout/IconCircleLabelList"/>
    <dgm:cxn modelId="{3E5FFCD4-1BBB-485F-A53A-735280C1E90F}" type="presParOf" srcId="{3C4CA4B4-F645-4D18-B7D4-4056BE7A221A}" destId="{DF2842C3-AD50-4B7B-B83F-59A04F3AB224}" srcOrd="2" destOrd="0" presId="urn:microsoft.com/office/officeart/2018/5/layout/IconCircleLabelList"/>
    <dgm:cxn modelId="{63198618-72DE-4413-BE92-2B99E3D1684D}" type="presParOf" srcId="{DF2842C3-AD50-4B7B-B83F-59A04F3AB224}" destId="{825273EE-652D-4B4E-96E3-71B84EC3636E}" srcOrd="0" destOrd="0" presId="urn:microsoft.com/office/officeart/2018/5/layout/IconCircleLabelList"/>
    <dgm:cxn modelId="{E9957ECA-9396-4FE6-9138-4BC53890F537}" type="presParOf" srcId="{DF2842C3-AD50-4B7B-B83F-59A04F3AB224}" destId="{76CE702A-8DE0-4FE4-B4CA-F6A540797F4A}" srcOrd="1" destOrd="0" presId="urn:microsoft.com/office/officeart/2018/5/layout/IconCircleLabelList"/>
    <dgm:cxn modelId="{8F15E970-04A3-42FC-AAD0-AFBC55E9F256}" type="presParOf" srcId="{DF2842C3-AD50-4B7B-B83F-59A04F3AB224}" destId="{2C22A1CA-B862-4C5A-8A7C-2C5F73EBDBD8}" srcOrd="2" destOrd="0" presId="urn:microsoft.com/office/officeart/2018/5/layout/IconCircleLabelList"/>
    <dgm:cxn modelId="{3BA29503-DAC0-4BCF-B134-42FF536741EF}" type="presParOf" srcId="{DF2842C3-AD50-4B7B-B83F-59A04F3AB224}" destId="{C4B6502A-959C-45DC-BA3A-346DA49D46E0}" srcOrd="3" destOrd="0" presId="urn:microsoft.com/office/officeart/2018/5/layout/IconCircleLabelList"/>
    <dgm:cxn modelId="{BEA267DC-5643-4841-8AEB-F6722A19EA4C}" type="presParOf" srcId="{3C4CA4B4-F645-4D18-B7D4-4056BE7A221A}" destId="{E13C06C5-E55F-4E05-A9BD-D46FCC6E93CC}" srcOrd="3" destOrd="0" presId="urn:microsoft.com/office/officeart/2018/5/layout/IconCircleLabelList"/>
    <dgm:cxn modelId="{53586BE9-A7C4-4618-A29A-FAF132BCA4A4}" type="presParOf" srcId="{3C4CA4B4-F645-4D18-B7D4-4056BE7A221A}" destId="{C5FEA06E-F902-4E50-AD08-E4D35E7893DF}" srcOrd="4" destOrd="0" presId="urn:microsoft.com/office/officeart/2018/5/layout/IconCircleLabelList"/>
    <dgm:cxn modelId="{6B0986F9-737A-41BF-B392-C0EA1407AE85}" type="presParOf" srcId="{C5FEA06E-F902-4E50-AD08-E4D35E7893DF}" destId="{AF6C7F03-1A08-4F5A-A289-1957E8C94F2E}" srcOrd="0" destOrd="0" presId="urn:microsoft.com/office/officeart/2018/5/layout/IconCircleLabelList"/>
    <dgm:cxn modelId="{70AA5DEA-ECF6-430C-ADEC-375C6FA632A0}" type="presParOf" srcId="{C5FEA06E-F902-4E50-AD08-E4D35E7893DF}" destId="{A0A88F69-1564-4055-8B8D-2AC73942BB27}" srcOrd="1" destOrd="0" presId="urn:microsoft.com/office/officeart/2018/5/layout/IconCircleLabelList"/>
    <dgm:cxn modelId="{965B0945-09C6-426F-B905-C4033326D736}" type="presParOf" srcId="{C5FEA06E-F902-4E50-AD08-E4D35E7893DF}" destId="{D604B088-1AF1-43ED-9B8B-C21E4A0D0A16}" srcOrd="2" destOrd="0" presId="urn:microsoft.com/office/officeart/2018/5/layout/IconCircleLabelList"/>
    <dgm:cxn modelId="{34BA5E63-F322-4466-B7EE-A0C9AC97BE41}" type="presParOf" srcId="{C5FEA06E-F902-4E50-AD08-E4D35E7893DF}" destId="{B6F1C7E5-6792-4282-B8FA-2DBB447529E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1A2DC1-6B40-4667-A643-4A37B53E528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11F4039-AB60-4880-A61B-05493CC3D929}">
      <dgm:prSet/>
      <dgm:spPr/>
      <dgm:t>
        <a:bodyPr/>
        <a:lstStyle/>
        <a:p>
          <a:r>
            <a:rPr lang="en-US"/>
            <a:t>• Clear application of academic frameworks</a:t>
          </a:r>
        </a:p>
      </dgm:t>
    </dgm:pt>
    <dgm:pt modelId="{D3F02F4C-FCBE-4301-B5AA-5FF4E0EA075E}" type="parTrans" cxnId="{FFC9337B-C8F9-42CE-849C-29CDD924CAA5}">
      <dgm:prSet/>
      <dgm:spPr/>
      <dgm:t>
        <a:bodyPr/>
        <a:lstStyle/>
        <a:p>
          <a:endParaRPr lang="en-US"/>
        </a:p>
      </dgm:t>
    </dgm:pt>
    <dgm:pt modelId="{57BEE4A0-BDA4-4DFD-A187-933312A13016}" type="sibTrans" cxnId="{FFC9337B-C8F9-42CE-849C-29CDD924CAA5}">
      <dgm:prSet/>
      <dgm:spPr/>
      <dgm:t>
        <a:bodyPr/>
        <a:lstStyle/>
        <a:p>
          <a:endParaRPr lang="en-US"/>
        </a:p>
      </dgm:t>
    </dgm:pt>
    <dgm:pt modelId="{47021AB3-DCEC-4C82-87A7-36F43D073FED}">
      <dgm:prSet/>
      <dgm:spPr/>
      <dgm:t>
        <a:bodyPr/>
        <a:lstStyle/>
        <a:p>
          <a:r>
            <a:rPr lang="en-US"/>
            <a:t>• Strong strategic alignment</a:t>
          </a:r>
        </a:p>
      </dgm:t>
    </dgm:pt>
    <dgm:pt modelId="{D3F44EF0-A589-48DF-BD80-472B82F34B04}" type="parTrans" cxnId="{1602E39E-F77C-4466-9156-3A7D1F1DFF07}">
      <dgm:prSet/>
      <dgm:spPr/>
      <dgm:t>
        <a:bodyPr/>
        <a:lstStyle/>
        <a:p>
          <a:endParaRPr lang="en-US"/>
        </a:p>
      </dgm:t>
    </dgm:pt>
    <dgm:pt modelId="{DC30EBFF-606D-4053-AC65-97806D58356A}" type="sibTrans" cxnId="{1602E39E-F77C-4466-9156-3A7D1F1DFF07}">
      <dgm:prSet/>
      <dgm:spPr/>
      <dgm:t>
        <a:bodyPr/>
        <a:lstStyle/>
        <a:p>
          <a:endParaRPr lang="en-US"/>
        </a:p>
      </dgm:t>
    </dgm:pt>
    <dgm:pt modelId="{E03D121C-2DB9-4E41-8679-09BAA5F795B5}">
      <dgm:prSet/>
      <dgm:spPr/>
      <dgm:t>
        <a:bodyPr/>
        <a:lstStyle/>
        <a:p>
          <a:r>
            <a:rPr lang="en-US"/>
            <a:t>• Supports sustainable long-term growth</a:t>
          </a:r>
        </a:p>
      </dgm:t>
    </dgm:pt>
    <dgm:pt modelId="{591279E4-C8C1-4BF1-9BCF-1218358CA11F}" type="parTrans" cxnId="{127B63EC-0F68-40E1-869E-B91EB89B5C70}">
      <dgm:prSet/>
      <dgm:spPr/>
      <dgm:t>
        <a:bodyPr/>
        <a:lstStyle/>
        <a:p>
          <a:endParaRPr lang="en-US"/>
        </a:p>
      </dgm:t>
    </dgm:pt>
    <dgm:pt modelId="{6CF02089-63B7-4A52-8FDF-8728B5EDDD99}" type="sibTrans" cxnId="{127B63EC-0F68-40E1-869E-B91EB89B5C70}">
      <dgm:prSet/>
      <dgm:spPr/>
      <dgm:t>
        <a:bodyPr/>
        <a:lstStyle/>
        <a:p>
          <a:endParaRPr lang="en-US"/>
        </a:p>
      </dgm:t>
    </dgm:pt>
    <dgm:pt modelId="{92A571FF-F90A-4297-A519-22935B8E5539}" type="pres">
      <dgm:prSet presAssocID="{B61A2DC1-6B40-4667-A643-4A37B53E5286}" presName="root" presStyleCnt="0">
        <dgm:presLayoutVars>
          <dgm:dir/>
          <dgm:resizeHandles val="exact"/>
        </dgm:presLayoutVars>
      </dgm:prSet>
      <dgm:spPr/>
    </dgm:pt>
    <dgm:pt modelId="{81563A6E-E6FD-4136-A3C5-D52121EA7B53}" type="pres">
      <dgm:prSet presAssocID="{911F4039-AB60-4880-A61B-05493CC3D929}" presName="compNode" presStyleCnt="0"/>
      <dgm:spPr/>
    </dgm:pt>
    <dgm:pt modelId="{4F5424D1-475F-44C5-AF98-479DC9BC10B7}" type="pres">
      <dgm:prSet presAssocID="{911F4039-AB60-4880-A61B-05493CC3D92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C558DDAE-2589-49DA-83FC-10EA5F892AF9}" type="pres">
      <dgm:prSet presAssocID="{911F4039-AB60-4880-A61B-05493CC3D929}" presName="spaceRect" presStyleCnt="0"/>
      <dgm:spPr/>
    </dgm:pt>
    <dgm:pt modelId="{7EACAD44-5E62-45A8-90FF-8673F60DA6BB}" type="pres">
      <dgm:prSet presAssocID="{911F4039-AB60-4880-A61B-05493CC3D929}" presName="textRect" presStyleLbl="revTx" presStyleIdx="0" presStyleCnt="3">
        <dgm:presLayoutVars>
          <dgm:chMax val="1"/>
          <dgm:chPref val="1"/>
        </dgm:presLayoutVars>
      </dgm:prSet>
      <dgm:spPr/>
    </dgm:pt>
    <dgm:pt modelId="{C4AD3447-351B-42BB-8121-AFCF0E6FD819}" type="pres">
      <dgm:prSet presAssocID="{57BEE4A0-BDA4-4DFD-A187-933312A13016}" presName="sibTrans" presStyleCnt="0"/>
      <dgm:spPr/>
    </dgm:pt>
    <dgm:pt modelId="{B174474A-A366-4D55-A4A9-C0BD67CEF3A5}" type="pres">
      <dgm:prSet presAssocID="{47021AB3-DCEC-4C82-87A7-36F43D073FED}" presName="compNode" presStyleCnt="0"/>
      <dgm:spPr/>
    </dgm:pt>
    <dgm:pt modelId="{9AB77334-7239-4610-91EC-B4BACBDA0307}" type="pres">
      <dgm:prSet presAssocID="{47021AB3-DCEC-4C82-87A7-36F43D073F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1518CCE-F311-4334-A440-E84E4C27D133}" type="pres">
      <dgm:prSet presAssocID="{47021AB3-DCEC-4C82-87A7-36F43D073FED}" presName="spaceRect" presStyleCnt="0"/>
      <dgm:spPr/>
    </dgm:pt>
    <dgm:pt modelId="{4EC7CE99-4810-4561-B83A-E8ECCB9D0B48}" type="pres">
      <dgm:prSet presAssocID="{47021AB3-DCEC-4C82-87A7-36F43D073FED}" presName="textRect" presStyleLbl="revTx" presStyleIdx="1" presStyleCnt="3">
        <dgm:presLayoutVars>
          <dgm:chMax val="1"/>
          <dgm:chPref val="1"/>
        </dgm:presLayoutVars>
      </dgm:prSet>
      <dgm:spPr/>
    </dgm:pt>
    <dgm:pt modelId="{DACFA3FC-1EAE-4934-9B04-B5D7E9BA426E}" type="pres">
      <dgm:prSet presAssocID="{DC30EBFF-606D-4053-AC65-97806D58356A}" presName="sibTrans" presStyleCnt="0"/>
      <dgm:spPr/>
    </dgm:pt>
    <dgm:pt modelId="{1B8418D2-98B8-4298-A47A-EA39850977BE}" type="pres">
      <dgm:prSet presAssocID="{E03D121C-2DB9-4E41-8679-09BAA5F795B5}" presName="compNode" presStyleCnt="0"/>
      <dgm:spPr/>
    </dgm:pt>
    <dgm:pt modelId="{DE090855-C63D-4A28-A29B-B747ACAD3D8B}" type="pres">
      <dgm:prSet presAssocID="{E03D121C-2DB9-4E41-8679-09BAA5F795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B80B7377-9D85-4BF5-AABA-EAD91C4301ED}" type="pres">
      <dgm:prSet presAssocID="{E03D121C-2DB9-4E41-8679-09BAA5F795B5}" presName="spaceRect" presStyleCnt="0"/>
      <dgm:spPr/>
    </dgm:pt>
    <dgm:pt modelId="{5FE8E573-6835-4404-8004-3CD561527C9D}" type="pres">
      <dgm:prSet presAssocID="{E03D121C-2DB9-4E41-8679-09BAA5F795B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2EB2B0B-F142-40EA-9F90-F47487A46C6B}" type="presOf" srcId="{911F4039-AB60-4880-A61B-05493CC3D929}" destId="{7EACAD44-5E62-45A8-90FF-8673F60DA6BB}" srcOrd="0" destOrd="0" presId="urn:microsoft.com/office/officeart/2018/2/layout/IconLabelList"/>
    <dgm:cxn modelId="{FFC9337B-C8F9-42CE-849C-29CDD924CAA5}" srcId="{B61A2DC1-6B40-4667-A643-4A37B53E5286}" destId="{911F4039-AB60-4880-A61B-05493CC3D929}" srcOrd="0" destOrd="0" parTransId="{D3F02F4C-FCBE-4301-B5AA-5FF4E0EA075E}" sibTransId="{57BEE4A0-BDA4-4DFD-A187-933312A13016}"/>
    <dgm:cxn modelId="{36806989-7F8C-4221-9A77-E1814830CA95}" type="presOf" srcId="{E03D121C-2DB9-4E41-8679-09BAA5F795B5}" destId="{5FE8E573-6835-4404-8004-3CD561527C9D}" srcOrd="0" destOrd="0" presId="urn:microsoft.com/office/officeart/2018/2/layout/IconLabelList"/>
    <dgm:cxn modelId="{1602E39E-F77C-4466-9156-3A7D1F1DFF07}" srcId="{B61A2DC1-6B40-4667-A643-4A37B53E5286}" destId="{47021AB3-DCEC-4C82-87A7-36F43D073FED}" srcOrd="1" destOrd="0" parTransId="{D3F44EF0-A589-48DF-BD80-472B82F34B04}" sibTransId="{DC30EBFF-606D-4053-AC65-97806D58356A}"/>
    <dgm:cxn modelId="{53C8BFE9-E846-496F-93F9-85A43FFE20CA}" type="presOf" srcId="{B61A2DC1-6B40-4667-A643-4A37B53E5286}" destId="{92A571FF-F90A-4297-A519-22935B8E5539}" srcOrd="0" destOrd="0" presId="urn:microsoft.com/office/officeart/2018/2/layout/IconLabelList"/>
    <dgm:cxn modelId="{127B63EC-0F68-40E1-869E-B91EB89B5C70}" srcId="{B61A2DC1-6B40-4667-A643-4A37B53E5286}" destId="{E03D121C-2DB9-4E41-8679-09BAA5F795B5}" srcOrd="2" destOrd="0" parTransId="{591279E4-C8C1-4BF1-9BCF-1218358CA11F}" sibTransId="{6CF02089-63B7-4A52-8FDF-8728B5EDDD99}"/>
    <dgm:cxn modelId="{395B04EF-270B-4AED-BC72-6E84B5ED2FC8}" type="presOf" srcId="{47021AB3-DCEC-4C82-87A7-36F43D073FED}" destId="{4EC7CE99-4810-4561-B83A-E8ECCB9D0B48}" srcOrd="0" destOrd="0" presId="urn:microsoft.com/office/officeart/2018/2/layout/IconLabelList"/>
    <dgm:cxn modelId="{8774B3B5-5588-4F84-A6C9-5F119819FFA9}" type="presParOf" srcId="{92A571FF-F90A-4297-A519-22935B8E5539}" destId="{81563A6E-E6FD-4136-A3C5-D52121EA7B53}" srcOrd="0" destOrd="0" presId="urn:microsoft.com/office/officeart/2018/2/layout/IconLabelList"/>
    <dgm:cxn modelId="{C091512E-BD82-4EF6-A595-C2FB61FA95C7}" type="presParOf" srcId="{81563A6E-E6FD-4136-A3C5-D52121EA7B53}" destId="{4F5424D1-475F-44C5-AF98-479DC9BC10B7}" srcOrd="0" destOrd="0" presId="urn:microsoft.com/office/officeart/2018/2/layout/IconLabelList"/>
    <dgm:cxn modelId="{85ABBEAC-CBC0-4F1D-B945-5C3432A76072}" type="presParOf" srcId="{81563A6E-E6FD-4136-A3C5-D52121EA7B53}" destId="{C558DDAE-2589-49DA-83FC-10EA5F892AF9}" srcOrd="1" destOrd="0" presId="urn:microsoft.com/office/officeart/2018/2/layout/IconLabelList"/>
    <dgm:cxn modelId="{8A55F295-E39E-47B7-A738-29AE22FEB298}" type="presParOf" srcId="{81563A6E-E6FD-4136-A3C5-D52121EA7B53}" destId="{7EACAD44-5E62-45A8-90FF-8673F60DA6BB}" srcOrd="2" destOrd="0" presId="urn:microsoft.com/office/officeart/2018/2/layout/IconLabelList"/>
    <dgm:cxn modelId="{7C0723FB-0E76-405D-99EA-7F31729C0C3B}" type="presParOf" srcId="{92A571FF-F90A-4297-A519-22935B8E5539}" destId="{C4AD3447-351B-42BB-8121-AFCF0E6FD819}" srcOrd="1" destOrd="0" presId="urn:microsoft.com/office/officeart/2018/2/layout/IconLabelList"/>
    <dgm:cxn modelId="{8F7F84C8-981A-4D2F-AE07-25F1A5ADAD74}" type="presParOf" srcId="{92A571FF-F90A-4297-A519-22935B8E5539}" destId="{B174474A-A366-4D55-A4A9-C0BD67CEF3A5}" srcOrd="2" destOrd="0" presId="urn:microsoft.com/office/officeart/2018/2/layout/IconLabelList"/>
    <dgm:cxn modelId="{A4BBD847-C7E2-41C4-9212-694D8424E60F}" type="presParOf" srcId="{B174474A-A366-4D55-A4A9-C0BD67CEF3A5}" destId="{9AB77334-7239-4610-91EC-B4BACBDA0307}" srcOrd="0" destOrd="0" presId="urn:microsoft.com/office/officeart/2018/2/layout/IconLabelList"/>
    <dgm:cxn modelId="{2AB0ADAA-F59B-422E-BEC9-EAC786675BC8}" type="presParOf" srcId="{B174474A-A366-4D55-A4A9-C0BD67CEF3A5}" destId="{61518CCE-F311-4334-A440-E84E4C27D133}" srcOrd="1" destOrd="0" presId="urn:microsoft.com/office/officeart/2018/2/layout/IconLabelList"/>
    <dgm:cxn modelId="{49BC37E7-84C4-4DA3-8614-654385128443}" type="presParOf" srcId="{B174474A-A366-4D55-A4A9-C0BD67CEF3A5}" destId="{4EC7CE99-4810-4561-B83A-E8ECCB9D0B48}" srcOrd="2" destOrd="0" presId="urn:microsoft.com/office/officeart/2018/2/layout/IconLabelList"/>
    <dgm:cxn modelId="{97EDC5DA-ED78-40F1-A666-77B25642305E}" type="presParOf" srcId="{92A571FF-F90A-4297-A519-22935B8E5539}" destId="{DACFA3FC-1EAE-4934-9B04-B5D7E9BA426E}" srcOrd="3" destOrd="0" presId="urn:microsoft.com/office/officeart/2018/2/layout/IconLabelList"/>
    <dgm:cxn modelId="{BD494F40-57B6-4D46-BFA6-ACFA224ACD6D}" type="presParOf" srcId="{92A571FF-F90A-4297-A519-22935B8E5539}" destId="{1B8418D2-98B8-4298-A47A-EA39850977BE}" srcOrd="4" destOrd="0" presId="urn:microsoft.com/office/officeart/2018/2/layout/IconLabelList"/>
    <dgm:cxn modelId="{5D558DDB-67C9-4841-AF65-03AD3E05ADC8}" type="presParOf" srcId="{1B8418D2-98B8-4298-A47A-EA39850977BE}" destId="{DE090855-C63D-4A28-A29B-B747ACAD3D8B}" srcOrd="0" destOrd="0" presId="urn:microsoft.com/office/officeart/2018/2/layout/IconLabelList"/>
    <dgm:cxn modelId="{9626F59D-AE9D-4D10-9347-73BF9B27E325}" type="presParOf" srcId="{1B8418D2-98B8-4298-A47A-EA39850977BE}" destId="{B80B7377-9D85-4BF5-AABA-EAD91C4301ED}" srcOrd="1" destOrd="0" presId="urn:microsoft.com/office/officeart/2018/2/layout/IconLabelList"/>
    <dgm:cxn modelId="{73CBF6DE-8374-4513-8712-F0D858CEA412}" type="presParOf" srcId="{1B8418D2-98B8-4298-A47A-EA39850977BE}" destId="{5FE8E573-6835-4404-8004-3CD561527C9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AECE9F-2D16-4D86-ADFC-1560FF4C80D6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00B63-9A5A-4E81-85C7-ED4EA9DB864C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Purpose of the marketing plan</a:t>
          </a:r>
        </a:p>
      </dsp:txBody>
      <dsp:txXfrm>
        <a:off x="78583" y="2435142"/>
        <a:ext cx="2399612" cy="720000"/>
      </dsp:txXfrm>
    </dsp:sp>
    <dsp:sp modelId="{76E26762-A19C-4564-80E1-31A9E83F40F2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6A68D-6941-4B2D-988A-364B368A48ED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Focus on sustainable competitive advantage</a:t>
          </a:r>
        </a:p>
      </dsp:txBody>
      <dsp:txXfrm>
        <a:off x="2898129" y="2435142"/>
        <a:ext cx="2399612" cy="720000"/>
      </dsp:txXfrm>
    </dsp:sp>
    <dsp:sp modelId="{632CD951-3F27-4E37-871C-E825A36DED93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6A7A5E-9BD0-4AE3-8C47-168299658E9B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Use of recognised academic frameworks</a:t>
          </a:r>
        </a:p>
      </dsp:txBody>
      <dsp:txXfrm>
        <a:off x="5717674" y="2435142"/>
        <a:ext cx="239961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3787C-3680-410D-BF57-3258CECB96E9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5F9B3E-188F-42FB-888D-19607ED28459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B39875-2B9E-4DC2-92A1-C7C88CC2F4C2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Independent restaurant</a:t>
          </a:r>
        </a:p>
      </dsp:txBody>
      <dsp:txXfrm>
        <a:off x="46529" y="2703902"/>
        <a:ext cx="2418750" cy="720000"/>
      </dsp:txXfrm>
    </dsp:sp>
    <dsp:sp modelId="{825273EE-652D-4B4E-96E3-71B84EC3636E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CE702A-8DE0-4FE4-B4CA-F6A540797F4A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6502A-959C-45DC-BA3A-346DA49D46E0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Locally sourced produce</a:t>
          </a:r>
        </a:p>
      </dsp:txBody>
      <dsp:txXfrm>
        <a:off x="2888560" y="2703902"/>
        <a:ext cx="2418750" cy="720000"/>
      </dsp:txXfrm>
    </dsp:sp>
    <dsp:sp modelId="{AF6C7F03-1A08-4F5A-A289-1957E8C94F2E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88F69-1564-4055-8B8D-2AC73942BB27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1C7E5-6792-4282-B8FA-2DBB447529E2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Community-focused brand positioning</a:t>
          </a:r>
        </a:p>
      </dsp:txBody>
      <dsp:txXfrm>
        <a:off x="5730591" y="2703902"/>
        <a:ext cx="241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424D1-475F-44C5-AF98-479DC9BC10B7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CAD44-5E62-45A8-90FF-8673F60DA6BB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Clear application of academic frameworks</a:t>
          </a:r>
        </a:p>
      </dsp:txBody>
      <dsp:txXfrm>
        <a:off x="78583" y="2435142"/>
        <a:ext cx="2399612" cy="720000"/>
      </dsp:txXfrm>
    </dsp:sp>
    <dsp:sp modelId="{9AB77334-7239-4610-91EC-B4BACBDA0307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7CE99-4810-4561-B83A-E8ECCB9D0B48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Strong strategic alignment</a:t>
          </a:r>
        </a:p>
      </dsp:txBody>
      <dsp:txXfrm>
        <a:off x="2898129" y="2435142"/>
        <a:ext cx="2399612" cy="720000"/>
      </dsp:txXfrm>
    </dsp:sp>
    <dsp:sp modelId="{DE090855-C63D-4A28-A29B-B747ACAD3D8B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8E573-6835-4404-8004-3CD561527C9D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Supports sustainable long-term growth</a:t>
          </a:r>
        </a:p>
      </dsp:txBody>
      <dsp:txXfrm>
        <a:off x="5717674" y="2435142"/>
        <a:ext cx="23996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19T11:06:04.23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2928 170 24575,'-37'-2'0,"-1"-2"0,-46-10 0,31 5 0,-473-99 0,505 103 0,-32-5 0,-1 2 0,-73-1 0,-114 11 0,83 1 0,-18-5 0,-179 5 0,311 2 0,-86 20 0,18-2 0,27-6 0,0 3 0,-82 31 0,142-44 0,-38 7 0,50-13 0,0 1 0,0 1 0,1 0 0,-1 1 0,1 0 0,0 1 0,0 0 0,0 1 0,1 0 0,0 1 0,-11 8 0,2 2 0,1 1 0,1 1 0,-16 22 0,29-34 0,-1 1 0,2 0 0,-1 1 0,1-1 0,0 1 0,1 0 0,0 0 0,0 0 0,1 0 0,0 0 0,-1 17 0,1 35 0,3 0 0,2-1 0,3 1 0,21 89 0,-20-120 0,1 4 0,1-1 0,2 0 0,21 45 0,-22-59 0,1-1 0,1 0 0,1-1 0,1 0 0,0-1 0,1-1 0,0 0 0,2-1 0,-1-1 0,27 16 0,87 62 0,-29-19 0,191 102 0,153 8 0,-340-141 0,-56-21 0,1-2 0,74 17 0,-56-24 0,116 3 0,73-15 0,-88-2 0,-76 3 0,0-4 0,137-24 0,139-72 0,-264 71 0,-67 20 0,1-2 0,67-29 0,-12-4 0,49-25 0,-64 33 0,-51 24 0,42-24 0,87-49 0,24-13 0,-167 89 0,0-1 0,-1 0 0,-1-1 0,18-18 0,-25 23 0,0 0 0,-1-1 0,1 0 0,-1 0 0,-1 0 0,1-1 0,-1 1 0,-1-1 0,1 1 0,-1-1 0,1-12 0,1-15 0,-1-1 0,-3 1 0,0 0 0,-10-66 0,7 90 0,0-1 0,-1 0 0,-1 1 0,0 0 0,0 0 0,-1 0 0,-9-12 0,-57-68 0,48 62 0,-136-161 0,142 171 0,1 0 0,-2 1 0,-1 1 0,0 1 0,-1 1 0,0 0 0,-1 2 0,-33-15 0,-2 6 0,-1 2 0,-84-17 0,103 28 0,7-1 0,0-1 0,1-1 0,-30-17 0,14 6 0,34 18 0,1 1 0,-1 0 0,0 1 0,0 0 0,0 1 0,-20-1 0,-85 4 0,52 2 0,52-3 0,-1-1 0,1 0 0,0-1 0,0 0 0,0-2 0,0 1 0,0-1 0,1-1 0,-17-8 0,11 5-1365,2 2-5461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19T11:06:07.93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2705 1 24575,'-105'1'0,"0"5"0,0 5 0,-124 28 0,-193 68 0,231-57 0,-145 27 0,-16 5 0,299-65 0,1 3 0,-80 41 0,17-7 0,61-30 0,1 2 0,2 2 0,-66 48 0,95-58 0,2 1 0,0 1 0,1 1 0,2 0 0,0 2 0,1 0 0,-25 47 0,31-47 0,1 1 0,0-1 0,2 1 0,0 1 0,2 0 0,-3 33 0,3 153 0,5-177 0,2-18 0,-1 0 0,2 0 0,0 0 0,1 0 0,1-1 0,0 0 0,1 0 0,1 0 0,0-1 0,11 16 0,9 10 0,1-1 0,36 37 0,-32-42 0,1-2 0,2-1 0,54 37 0,123 64 0,-81-60 0,3-5 0,3-7 0,2-6 0,3-6 0,2-6 0,156 25 0,-211-56 0,0-3 0,1-4 0,156-14 0,-132-5 0,181-46 0,-251 49 0,-1-2 0,58-28 0,77-49 0,-119 59 0,320-195 0,-297 176 0,85-59 0,-143 95 0,-2-1 0,0-1 0,0-1 0,-2 0 0,35-43 0,-50 53 0,0 0 0,0-1 0,-1 0 0,-1 0 0,1 0 0,-2 0 0,1 0 0,-1-1 0,0 1 0,-1-1 0,0 0 0,-1-9 0,0 0 0,-1 1 0,0-1 0,-2 0 0,0 1 0,-8-24 0,-3 2 0,-2 1 0,-2 1 0,-2 0 0,-1 2 0,-2 0 0,-1 1 0,-30-31 0,-216-206 0,244 248 0,-12-11 0,7 4 0,-53-38 0,60 52 0,-14-8 0,1-2 0,1-2 0,-55-58 0,72 67 0,-2 1 0,0 1 0,-1 0 0,-29-16 0,-20-16 0,64 44 0,0 2 0,-1-1 0,1 1 0,-1 0 0,0 1 0,0 0 0,0 0 0,0 0 0,-14-1 0,-1 1 0,1 2 0,-29 1 0,-19-1 0,14-11 114,23 4-1593,13 4-5347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2.xml"/><Relationship Id="rId5" Type="http://schemas.openxmlformats.org/officeDocument/2006/relationships/image" Target="../media/image18.png"/><Relationship Id="rId4" Type="http://schemas.openxmlformats.org/officeDocument/2006/relationships/customXml" Target="../ink/ink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746142-E372-2B7F-0BA6-85F2970DD59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2998" b="12732"/>
          <a:stretch>
            <a:fillRect/>
          </a:stretch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Marketing Plan: The Copper Pot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E7F9AB4-3BB0-AD8F-47BC-A865EEF886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BF3D98-F331-F651-5FE3-AF372F048F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99086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Business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889DF6-E4AE-9609-6836-73ADE2C6F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05104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Inside the Restaurant - Picture of 1176, Cardigan - Tripadvisor">
            <a:extLst>
              <a:ext uri="{FF2B5EF4-FFF2-40B4-BE49-F238E27FC236}">
                <a16:creationId xmlns:a16="http://schemas.microsoft.com/office/drawing/2014/main" id="{B734A5F0-DED2-3019-7D18-57D832D00F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1939860"/>
            <a:ext cx="3971037" cy="297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996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Pictures of The Copper Pot Restaurant, Cardigan, Ceredigion - See Around  Britain">
            <a:extLst>
              <a:ext uri="{FF2B5EF4-FFF2-40B4-BE49-F238E27FC236}">
                <a16:creationId xmlns:a16="http://schemas.microsoft.com/office/drawing/2014/main" id="{8CAA2994-CE27-1274-1CEC-FEC77F5FE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90362" y="1443481"/>
            <a:ext cx="3971037" cy="397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3847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 Samways High Class Butcher - Cardigan- Quality Food- Original Recipes">
            <a:extLst>
              <a:ext uri="{FF2B5EF4-FFF2-40B4-BE49-F238E27FC236}">
                <a16:creationId xmlns:a16="http://schemas.microsoft.com/office/drawing/2014/main" id="{2C20A635-4310-1BE8-E0CF-45638435B7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2" y="0"/>
            <a:ext cx="3776054" cy="2518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1D7D7C3-D1BE-3A2D-1627-5C5A08C61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665" y="2518681"/>
            <a:ext cx="9144000" cy="433602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095D4E8-BC78-8101-5CA0-455944CEBFE7}"/>
                  </a:ext>
                </a:extLst>
              </p14:cNvPr>
              <p14:cNvContentPartPr/>
              <p14:nvPr/>
            </p14:nvContentPartPr>
            <p14:xfrm>
              <a:off x="3960441" y="2839188"/>
              <a:ext cx="1518480" cy="6822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095D4E8-BC78-8101-5CA0-455944CEBFE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954321" y="2833068"/>
                <a:ext cx="1530720" cy="69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03FF42D-A3B7-0F1D-2F05-CF3D2D9A0401}"/>
                  </a:ext>
                </a:extLst>
              </p14:cNvPr>
              <p14:cNvContentPartPr/>
              <p14:nvPr/>
            </p14:nvContentPartPr>
            <p14:xfrm>
              <a:off x="3067281" y="4905948"/>
              <a:ext cx="1399320" cy="86796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03FF42D-A3B7-0F1D-2F05-CF3D2D9A040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061161" y="4899828"/>
                <a:ext cx="1411560" cy="88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12259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5999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74171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1412489"/>
            <a:ext cx="2153321" cy="21566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9244" y="1412489"/>
            <a:ext cx="2194560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Competitive hospitality sector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Rising customer expectations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Increasing operational costs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338703" y="1412489"/>
            <a:ext cx="2194560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8ED03C-0EEA-3E64-F2A8-7D2B4F79B5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1527427"/>
            <a:ext cx="9209549" cy="4282441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30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Customers &amp;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Demographic, psychographic, </a:t>
            </a:r>
            <a:r>
              <a:rPr lang="en-US" sz="1700" dirty="0" err="1"/>
              <a:t>behavioural</a:t>
            </a:r>
            <a:r>
              <a:rPr lang="en-US" sz="1700"/>
              <a:t> segmentation</a:t>
            </a:r>
            <a:endParaRPr lang="en-US" sz="17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Local Food Enthusiasts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Tourist Explorers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6338703" y="1412489"/>
            <a:ext cx="2398275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000"/>
            </a:pPr>
            <a:endParaRPr lang="en-US" sz="17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2061FA5-F9D9-9915-2E97-D2EAA893BEEC}"/>
              </a:ext>
            </a:extLst>
          </p:cNvPr>
          <p:cNvSpPr txBox="1">
            <a:spLocks/>
          </p:cNvSpPr>
          <p:nvPr/>
        </p:nvSpPr>
        <p:spPr>
          <a:xfrm>
            <a:off x="6338757" y="1434328"/>
            <a:ext cx="2570462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Adults 25–60, families, mid‑income groups.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Value sustainability, authenticity, and local produce</a:t>
            </a:r>
            <a:r>
              <a:rPr lang="en-US" sz="1800" dirty="0"/>
              <a:t> 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Tourist Explorers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(Kotler et al., 2019)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51F950F-9981-8BEB-2B0B-C4B9A89367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0268037"/>
              </p:ext>
            </p:extLst>
          </p:nvPr>
        </p:nvGraphicFramePr>
        <p:xfrm>
          <a:off x="2324100" y="1310909"/>
          <a:ext cx="4632960" cy="2056640"/>
        </p:xfrm>
        <a:graphic>
          <a:graphicData uri="http://schemas.openxmlformats.org/drawingml/2006/table">
            <a:tbl>
              <a:tblPr/>
              <a:tblGrid>
                <a:gridCol w="2316480">
                  <a:extLst>
                    <a:ext uri="{9D8B030D-6E8A-4147-A177-3AD203B41FA5}">
                      <a16:colId xmlns:a16="http://schemas.microsoft.com/office/drawing/2014/main" val="767717718"/>
                    </a:ext>
                  </a:extLst>
                </a:gridCol>
                <a:gridCol w="2316480">
                  <a:extLst>
                    <a:ext uri="{9D8B030D-6E8A-4147-A177-3AD203B41FA5}">
                      <a16:colId xmlns:a16="http://schemas.microsoft.com/office/drawing/2014/main" val="4139201424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Strengths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Weaknesses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692429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Strong local reputation and loyal customer base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Limited marketing activity and digital visibility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976161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Fresh, locally sourced menu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Small seating capacity restricting revenue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381537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Skilled kitchen team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 dirty="0">
                          <a:effectLst/>
                          <a:latin typeface="Aptos" panose="020B0004020202020204" pitchFamily="34" charset="0"/>
                        </a:rPr>
                        <a:t>Inconsistent social media engagement </a:t>
                      </a:r>
                      <a:endParaRPr lang="en-GB" b="0" i="0" dirty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95594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F87BF50-35FA-17F2-FD8E-CEFF8A4F44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845000"/>
              </p:ext>
            </p:extLst>
          </p:nvPr>
        </p:nvGraphicFramePr>
        <p:xfrm>
          <a:off x="2620297" y="3764413"/>
          <a:ext cx="4183380" cy="2056640"/>
        </p:xfrm>
        <a:graphic>
          <a:graphicData uri="http://schemas.openxmlformats.org/drawingml/2006/table">
            <a:tbl>
              <a:tblPr/>
              <a:tblGrid>
                <a:gridCol w="2026920">
                  <a:extLst>
                    <a:ext uri="{9D8B030D-6E8A-4147-A177-3AD203B41FA5}">
                      <a16:colId xmlns:a16="http://schemas.microsoft.com/office/drawing/2014/main" val="4114326629"/>
                    </a:ext>
                  </a:extLst>
                </a:gridCol>
                <a:gridCol w="2156460">
                  <a:extLst>
                    <a:ext uri="{9D8B030D-6E8A-4147-A177-3AD203B41FA5}">
                      <a16:colId xmlns:a16="http://schemas.microsoft.com/office/drawing/2014/main" val="13125023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Opportunities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Threats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9641719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Rising demand for sustainable dining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Competition from chains and gastropubs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37384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Growth in local tourism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Increasing food and energy costs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881118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Potential for events and collaborations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 dirty="0">
                          <a:effectLst/>
                          <a:latin typeface="Aptos" panose="020B0004020202020204" pitchFamily="34" charset="0"/>
                        </a:rPr>
                        <a:t>Economic uncertainty affecting spending </a:t>
                      </a:r>
                      <a:endParaRPr lang="en-GB" b="0" i="0" dirty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468348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50E5F888-A2CC-E932-D8F8-EAA678ADE3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241442"/>
              </p:ext>
            </p:extLst>
          </p:nvPr>
        </p:nvGraphicFramePr>
        <p:xfrm>
          <a:off x="270533" y="886664"/>
          <a:ext cx="3686804" cy="5514136"/>
        </p:xfrm>
        <a:graphic>
          <a:graphicData uri="http://schemas.openxmlformats.org/drawingml/2006/table">
            <a:tbl>
              <a:tblPr/>
              <a:tblGrid>
                <a:gridCol w="608323">
                  <a:extLst>
                    <a:ext uri="{9D8B030D-6E8A-4147-A177-3AD203B41FA5}">
                      <a16:colId xmlns:a16="http://schemas.microsoft.com/office/drawing/2014/main" val="727675639"/>
                    </a:ext>
                  </a:extLst>
                </a:gridCol>
                <a:gridCol w="1487011">
                  <a:extLst>
                    <a:ext uri="{9D8B030D-6E8A-4147-A177-3AD203B41FA5}">
                      <a16:colId xmlns:a16="http://schemas.microsoft.com/office/drawing/2014/main" val="2210634623"/>
                    </a:ext>
                  </a:extLst>
                </a:gridCol>
                <a:gridCol w="1591470">
                  <a:extLst>
                    <a:ext uri="{9D8B030D-6E8A-4147-A177-3AD203B41FA5}">
                      <a16:colId xmlns:a16="http://schemas.microsoft.com/office/drawing/2014/main" val="2474184845"/>
                    </a:ext>
                  </a:extLst>
                </a:gridCol>
              </a:tblGrid>
              <a:tr h="465818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000" b="1" i="0">
                          <a:effectLst/>
                          <a:latin typeface="Aptos" panose="020B0004020202020204" pitchFamily="34" charset="0"/>
                        </a:rPr>
                        <a:t>Factor</a:t>
                      </a:r>
                      <a:r>
                        <a:rPr lang="en-GB" sz="10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000" b="1" i="0">
                          <a:effectLst/>
                          <a:latin typeface="Aptos" panose="020B0004020202020204" pitchFamily="34" charset="0"/>
                        </a:rPr>
                        <a:t>Key Points</a:t>
                      </a:r>
                      <a:r>
                        <a:rPr lang="en-GB" sz="10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1" i="0">
                          <a:effectLst/>
                          <a:latin typeface="Aptos" panose="020B0004020202020204" pitchFamily="34" charset="0"/>
                        </a:rPr>
                        <a:t>Impact on The Copper Pot</a:t>
                      </a:r>
                      <a:r>
                        <a:rPr lang="en-US" sz="10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33876850"/>
                  </a:ext>
                </a:extLst>
              </a:tr>
              <a:tr h="128510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000" b="1" i="0">
                          <a:effectLst/>
                          <a:latin typeface="Aptos" panose="020B0004020202020204" pitchFamily="34" charset="0"/>
                        </a:rPr>
                        <a:t>Political</a:t>
                      </a:r>
                      <a:r>
                        <a:rPr lang="en-GB" sz="10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0" i="0">
                          <a:effectLst/>
                          <a:latin typeface="Aptos" panose="020B0004020202020204" pitchFamily="34" charset="0"/>
                        </a:rPr>
                        <a:t>Government support for local food producers; food hygiene regulations; post‑Brexit supply chain changes (Johnson et al., 2017). </a:t>
                      </a:r>
                      <a:endParaRPr lang="en-US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0" i="0">
                          <a:effectLst/>
                          <a:latin typeface="Aptos" panose="020B0004020202020204" pitchFamily="34" charset="0"/>
                        </a:rPr>
                        <a:t>Need to maintain compliance and adapt to fluctuations in ingredient availability and import costs. </a:t>
                      </a:r>
                      <a:endParaRPr lang="en-US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6710424"/>
                  </a:ext>
                </a:extLst>
              </a:tr>
              <a:tr h="128510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000" b="1" i="0">
                          <a:effectLst/>
                          <a:latin typeface="Aptos" panose="020B0004020202020204" pitchFamily="34" charset="0"/>
                        </a:rPr>
                        <a:t>Economic</a:t>
                      </a:r>
                      <a:r>
                        <a:rPr lang="en-GB" sz="10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0" i="0">
                          <a:effectLst/>
                          <a:latin typeface="Aptos" panose="020B0004020202020204" pitchFamily="34" charset="0"/>
                        </a:rPr>
                        <a:t>Rising inflation, increased energy costs, and reduced consumer spending power (Kotler et al., 2019). </a:t>
                      </a:r>
                      <a:endParaRPr lang="en-US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0" i="0">
                          <a:effectLst/>
                          <a:latin typeface="Aptos" panose="020B0004020202020204" pitchFamily="34" charset="0"/>
                        </a:rPr>
                        <a:t>Higher operational costs and potential decline in discretionary dining. Pricing strategy must remain competitive yet profitable. </a:t>
                      </a:r>
                      <a:endParaRPr lang="en-US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968313"/>
                  </a:ext>
                </a:extLst>
              </a:tr>
              <a:tr h="148993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000" b="1" i="0" dirty="0">
                          <a:effectLst/>
                          <a:latin typeface="Aptos" panose="020B0004020202020204" pitchFamily="34" charset="0"/>
                        </a:rPr>
                        <a:t>Social</a:t>
                      </a:r>
                      <a:r>
                        <a:rPr lang="en-GB" sz="1000" b="0" i="0" dirty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sz="1500" b="0" i="0" dirty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0" i="0">
                          <a:effectLst/>
                          <a:latin typeface="Aptos" panose="020B0004020202020204" pitchFamily="34" charset="0"/>
                        </a:rPr>
                        <a:t>Growing demand for sustainable, ethical, and locally sourced food; rise in experiential dining; increased tourism in Wales (Bowen &amp; Morris, 2019). </a:t>
                      </a:r>
                      <a:endParaRPr lang="en-US" sz="1500" b="0" i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000" b="0" i="0" dirty="0">
                          <a:effectLst/>
                          <a:latin typeface="Aptos" panose="020B0004020202020204" pitchFamily="34" charset="0"/>
                        </a:rPr>
                        <a:t>Opportunity to strengthen brand positioning around local produce, sustainability, and authentic dining experiences. </a:t>
                      </a:r>
                      <a:endParaRPr lang="en-US" sz="1500" b="0" i="0" dirty="0">
                        <a:effectLst/>
                      </a:endParaRPr>
                    </a:p>
                  </a:txBody>
                  <a:tcPr marL="73736" marR="73736" marT="36868" marB="36868"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176363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1785ACC-E183-3AF1-D028-A2762F0DB6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775052"/>
              </p:ext>
            </p:extLst>
          </p:nvPr>
        </p:nvGraphicFramePr>
        <p:xfrm>
          <a:off x="4222954" y="1282678"/>
          <a:ext cx="4572000" cy="4272980"/>
        </p:xfrm>
        <a:graphic>
          <a:graphicData uri="http://schemas.openxmlformats.org/drawingml/2006/table">
            <a:tbl>
              <a:tblPr/>
              <a:tblGrid>
                <a:gridCol w="754380">
                  <a:extLst>
                    <a:ext uri="{9D8B030D-6E8A-4147-A177-3AD203B41FA5}">
                      <a16:colId xmlns:a16="http://schemas.microsoft.com/office/drawing/2014/main" val="1521463434"/>
                    </a:ext>
                  </a:extLst>
                </a:gridCol>
                <a:gridCol w="1844040">
                  <a:extLst>
                    <a:ext uri="{9D8B030D-6E8A-4147-A177-3AD203B41FA5}">
                      <a16:colId xmlns:a16="http://schemas.microsoft.com/office/drawing/2014/main" val="2294382827"/>
                    </a:ext>
                  </a:extLst>
                </a:gridCol>
                <a:gridCol w="1973580">
                  <a:extLst>
                    <a:ext uri="{9D8B030D-6E8A-4147-A177-3AD203B41FA5}">
                      <a16:colId xmlns:a16="http://schemas.microsoft.com/office/drawing/2014/main" val="2048151076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200" b="1" i="0">
                          <a:effectLst/>
                          <a:latin typeface="Aptos" panose="020B0004020202020204" pitchFamily="34" charset="0"/>
                        </a:rPr>
                        <a:t>Technological</a:t>
                      </a: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Growth of online booking systems, digital reviews, and social media marketing (Kotler et al., 2019).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Need to enhance digital presence, encourage reviews, and use social platforms to attract tourists and locals.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342261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200" b="1" i="0">
                          <a:effectLst/>
                          <a:latin typeface="Aptos" panose="020B0004020202020204" pitchFamily="34" charset="0"/>
                        </a:rPr>
                        <a:t>Legal</a:t>
                      </a: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Food safety legislation, allergen regulations, employment law, and licensing requirements (Johnson et al., 2017).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Requires ongoing staff training, compliance checks, and accurate menu labelling.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3448756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GB" sz="1200" b="1" i="0">
                          <a:effectLst/>
                          <a:latin typeface="Aptos" panose="020B0004020202020204" pitchFamily="34" charset="0"/>
                        </a:rPr>
                        <a:t>Environmental</a:t>
                      </a: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Climate change affecting food supply; pressure to reduce waste; consumer preference for eco‑friendly practices (Bowen &amp; Morris, 2019).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buNone/>
                      </a:pPr>
                      <a:r>
                        <a:rPr lang="en-US" sz="1200" b="0" i="0" dirty="0">
                          <a:effectLst/>
                          <a:latin typeface="Aptos" panose="020B0004020202020204" pitchFamily="34" charset="0"/>
                        </a:rPr>
                        <a:t>Opportunity to highlight sustainable sourcing, reduce waste, and promote environmentally responsible operations. </a:t>
                      </a:r>
                      <a:endParaRPr lang="en-US" b="0" i="0" dirty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943178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Ansoff’s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Market penetration through digital marketing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Product development via seasonal menus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Controlled and sustainable growth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6338703" y="1412489"/>
            <a:ext cx="2398275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 Mix: Product &amp; Price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Seasonal, experiential product offering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High service quality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Mid-premium, value-based pricing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6338703" y="1412489"/>
            <a:ext cx="2398275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000"/>
            </a:pP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 Mix: Place &amp;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Dine-in, online presence, and delivery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RACE framework promotions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Social media storytelling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Action Plan (Gantt Overview)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8229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(West et al., 2015)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925065E-E105-43D4-5498-C240D09F96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659735"/>
              </p:ext>
            </p:extLst>
          </p:nvPr>
        </p:nvGraphicFramePr>
        <p:xfrm>
          <a:off x="457199" y="1573573"/>
          <a:ext cx="8082644" cy="4108768"/>
        </p:xfrm>
        <a:graphic>
          <a:graphicData uri="http://schemas.openxmlformats.org/drawingml/2006/table">
            <a:tbl>
              <a:tblPr/>
              <a:tblGrid>
                <a:gridCol w="4586874">
                  <a:extLst>
                    <a:ext uri="{9D8B030D-6E8A-4147-A177-3AD203B41FA5}">
                      <a16:colId xmlns:a16="http://schemas.microsoft.com/office/drawing/2014/main" val="4226155536"/>
                    </a:ext>
                  </a:extLst>
                </a:gridCol>
                <a:gridCol w="614408">
                  <a:extLst>
                    <a:ext uri="{9D8B030D-6E8A-4147-A177-3AD203B41FA5}">
                      <a16:colId xmlns:a16="http://schemas.microsoft.com/office/drawing/2014/main" val="747802956"/>
                    </a:ext>
                  </a:extLst>
                </a:gridCol>
                <a:gridCol w="614408">
                  <a:extLst>
                    <a:ext uri="{9D8B030D-6E8A-4147-A177-3AD203B41FA5}">
                      <a16:colId xmlns:a16="http://schemas.microsoft.com/office/drawing/2014/main" val="355761684"/>
                    </a:ext>
                  </a:extLst>
                </a:gridCol>
                <a:gridCol w="614408">
                  <a:extLst>
                    <a:ext uri="{9D8B030D-6E8A-4147-A177-3AD203B41FA5}">
                      <a16:colId xmlns:a16="http://schemas.microsoft.com/office/drawing/2014/main" val="3262276470"/>
                    </a:ext>
                  </a:extLst>
                </a:gridCol>
                <a:gridCol w="783900">
                  <a:extLst>
                    <a:ext uri="{9D8B030D-6E8A-4147-A177-3AD203B41FA5}">
                      <a16:colId xmlns:a16="http://schemas.microsoft.com/office/drawing/2014/main" val="2603477902"/>
                    </a:ext>
                  </a:extLst>
                </a:gridCol>
                <a:gridCol w="868646">
                  <a:extLst>
                    <a:ext uri="{9D8B030D-6E8A-4147-A177-3AD203B41FA5}">
                      <a16:colId xmlns:a16="http://schemas.microsoft.com/office/drawing/2014/main" val="4195908536"/>
                    </a:ext>
                  </a:extLst>
                </a:gridCol>
              </a:tblGrid>
              <a:tr h="108745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 dirty="0">
                          <a:effectLst/>
                          <a:latin typeface="Aptos" panose="020B0004020202020204" pitchFamily="34" charset="0"/>
                        </a:rPr>
                        <a:t>Activity </a:t>
                      </a:r>
                      <a:endParaRPr lang="en-GB" b="0" i="0" dirty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Month 1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Month 2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Month 3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Month 4–6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Month 7–12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5616644"/>
                  </a:ext>
                </a:extLst>
              </a:tr>
              <a:tr h="75532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Preparation (branding, menu updates, staff training)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5537950"/>
                  </a:ext>
                </a:extLst>
              </a:tr>
              <a:tr h="75532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Market Research (surveys, competitor analysis)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1950681"/>
                  </a:ext>
                </a:extLst>
              </a:tr>
              <a:tr h="75532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Marketing Channels Schedule (social media, SEO, delivery launch)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658213"/>
                  </a:ext>
                </a:extLst>
              </a:tr>
              <a:tr h="75532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b="0" i="0">
                          <a:effectLst/>
                          <a:latin typeface="Aptos" panose="020B0004020202020204" pitchFamily="34" charset="0"/>
                        </a:rPr>
                        <a:t>Gathering Feedback (reviews, surveys, analytics) </a:t>
                      </a:r>
                      <a:endParaRPr lang="en-US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 </a:t>
                      </a: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025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i="0" dirty="0">
                          <a:effectLst/>
                          <a:latin typeface="Aptos" panose="020B0004020202020204" pitchFamily="34" charset="0"/>
                        </a:rPr>
                        <a:t>███ </a:t>
                      </a:r>
                      <a:endParaRPr lang="en-GB" b="0" i="0" dirty="0">
                        <a:effectLst/>
                      </a:endParaRPr>
                    </a:p>
                  </a:txBody>
                  <a:tcPr anchor="ctr">
                    <a:lnL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2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443652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287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2488"/>
            <a:ext cx="2174391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Control &amp;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5641" y="1412489"/>
            <a:ext cx="2570462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Revenue growth targets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Digital engagement metrics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/>
              <a:t>Customer satisfaction and retention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403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A4F323-559F-41C9-863B-56E27263FB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90628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t>Armstrong, G. et al. (2018) Marketing: An Introduction. Harlow: Pearson.</a:t>
            </a:r>
          </a:p>
          <a:p>
            <a:endParaRPr/>
          </a:p>
          <a:p>
            <a:r>
              <a:t>Bowen, J. and Morris, A. (2019) Hospitality Marketing. London: Sage.</a:t>
            </a:r>
          </a:p>
          <a:p>
            <a:endParaRPr/>
          </a:p>
          <a:p>
            <a:r>
              <a:t>Fill, C. and Turnbull, S. (2016) Marketing Communications. Harlow: Pearson.</a:t>
            </a:r>
          </a:p>
          <a:p>
            <a:endParaRPr/>
          </a:p>
          <a:p>
            <a:r>
              <a:t>Johnson, G., Whittington, R. and Scholes, K. (2017) Exploring Strategy. Harlow: Pearson.</a:t>
            </a:r>
          </a:p>
          <a:p>
            <a:endParaRPr/>
          </a:p>
          <a:p>
            <a:r>
              <a:t>Kotler, P., Bowen, J. and Makens, J. (2019) Marketing for Hospitality and Tourism. Harlow: Pearson.</a:t>
            </a:r>
          </a:p>
          <a:p>
            <a:endParaRPr/>
          </a:p>
          <a:p>
            <a:r>
              <a:t>McCarthy, E.J. (1960) Basic Marketing. Homewood, IL: Irwin.</a:t>
            </a:r>
          </a:p>
          <a:p>
            <a:endParaRPr/>
          </a:p>
          <a:p>
            <a:r>
              <a:t>Nagle, T. and Müller, G. (2018) The Strategy and Tactics of Pricing. New York: Routledge.</a:t>
            </a:r>
          </a:p>
          <a:p>
            <a:endParaRPr/>
          </a:p>
          <a:p>
            <a:r>
              <a:t>Smith, P.R. (2011) SOSTAC® Guide to Writing Your Perfect Marketing Plan. London: PR Smith.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9" ma:contentTypeDescription="Create a new document." ma:contentTypeScope="" ma:versionID="9804683995ec1c25305524c7fb5272f4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0f87d863c08d1e427c0539b16034ec0a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0d7878-6d73-463a-a069-a6c57769e00c" xsi:nil="true"/>
  </documentManagement>
</p:properties>
</file>

<file path=customXml/itemProps1.xml><?xml version="1.0" encoding="utf-8"?>
<ds:datastoreItem xmlns:ds="http://schemas.openxmlformats.org/officeDocument/2006/customXml" ds:itemID="{397893A1-9999-4B9C-AC1A-F3E3F3112C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0d7878-6d73-463a-a069-a6c57769e0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6DB2A7B-92D3-46A7-9D50-2BE7489DB2F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D906717-A8B8-4B69-B67C-8CE2045A6F26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170d7878-6d73-463a-a069-a6c57769e00c"/>
    <ds:schemaRef ds:uri="http://purl.org/dc/terms/"/>
    <ds:schemaRef ds:uri="http://purl.org/dc/dcmitype/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737</Words>
  <Application>Microsoft Office PowerPoint</Application>
  <PresentationFormat>On-screen Show (4:3)</PresentationFormat>
  <Paragraphs>135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Arial</vt:lpstr>
      <vt:lpstr>Calibri</vt:lpstr>
      <vt:lpstr>Office Theme</vt:lpstr>
      <vt:lpstr>Marketing Plan: The Copper Pot</vt:lpstr>
      <vt:lpstr>Introduction</vt:lpstr>
      <vt:lpstr>Business Overview</vt:lpstr>
      <vt:lpstr>PowerPoint Presentation</vt:lpstr>
      <vt:lpstr>PowerPoint Presentation</vt:lpstr>
      <vt:lpstr>Market Environment</vt:lpstr>
      <vt:lpstr>PowerPoint Presentation</vt:lpstr>
      <vt:lpstr>Customers &amp; Segmentation</vt:lpstr>
      <vt:lpstr>SWOT Analysis</vt:lpstr>
      <vt:lpstr>PESTLE Analysis</vt:lpstr>
      <vt:lpstr>Ansoff’s Matrix</vt:lpstr>
      <vt:lpstr>Marketing Mix: Product &amp; Price</vt:lpstr>
      <vt:lpstr>Marketing Mix: Place &amp; Promotion</vt:lpstr>
      <vt:lpstr>Action Plan (Gantt Overview)</vt:lpstr>
      <vt:lpstr>Control &amp; Measurement</vt:lpstr>
      <vt:lpstr>Conclusion</vt:lpstr>
      <vt:lpstr>References (Harvard)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Ellie Morgan (2416694)</cp:lastModifiedBy>
  <cp:revision>2</cp:revision>
  <dcterms:created xsi:type="dcterms:W3CDTF">2013-01-27T09:14:16Z</dcterms:created>
  <dcterms:modified xsi:type="dcterms:W3CDTF">2026-01-19T13:11:32Z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