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4" r:id="rId1"/>
    <p:sldMasterId id="2147483696" r:id="rId2"/>
  </p:sldMasterIdLst>
  <p:notesMasterIdLst>
    <p:notesMasterId r:id="rId13"/>
  </p:notesMasterIdLst>
  <p:handoutMasterIdLst>
    <p:handoutMasterId r:id="rId14"/>
  </p:handoutMasterIdLst>
  <p:sldIdLst>
    <p:sldId id="256" r:id="rId3"/>
    <p:sldId id="298" r:id="rId4"/>
    <p:sldId id="292" r:id="rId5"/>
    <p:sldId id="295" r:id="rId6"/>
    <p:sldId id="272" r:id="rId7"/>
    <p:sldId id="296" r:id="rId8"/>
    <p:sldId id="297" r:id="rId9"/>
    <p:sldId id="285" r:id="rId10"/>
    <p:sldId id="263" r:id="rId11"/>
    <p:sldId id="29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Introduction" id="{4E6B8B47-E89E-477C-9D20-AF722133DD99}">
          <p14:sldIdLst>
            <p14:sldId id="298"/>
            <p14:sldId id="292"/>
          </p14:sldIdLst>
        </p14:section>
        <p14:section name="Channels of Communication" id="{23915DCD-66D8-4E0C-BCE1-E50EAA856AC3}">
          <p14:sldIdLst>
            <p14:sldId id="295"/>
          </p14:sldIdLst>
        </p14:section>
        <p14:section name="Benefits of Communication" id="{578734D3-CB3F-4DB7-AD88-5546488462A4}">
          <p14:sldIdLst>
            <p14:sldId id="272"/>
          </p14:sldIdLst>
        </p14:section>
        <p14:section name="Shannon and Weaver Model of Communication" id="{7EACC458-41B9-4FBD-94A0-A030863AB1AA}">
          <p14:sldIdLst>
            <p14:sldId id="296"/>
            <p14:sldId id="297"/>
            <p14:sldId id="285"/>
          </p14:sldIdLst>
        </p14:section>
        <p14:section name="Reference List" id="{0F937A43-E99A-4CEA-8A8A-94655CB4A3A6}">
          <p14:sldIdLst>
            <p14:sldId id="263"/>
          </p14:sldIdLst>
        </p14:section>
        <p14:section name="Team Evaluation Form" id="{821E62BB-5A90-4AA0-90EC-62FCC76111E8}">
          <p14:sldIdLst>
            <p14:sldId id="299"/>
          </p14:sldIdLst>
        </p14:section>
      </p14:sectionLst>
    </p:ex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9900"/>
    <a:srgbClr val="8200B0"/>
    <a:srgbClr val="DE8400"/>
    <a:srgbClr val="FF0000"/>
    <a:srgbClr val="339933"/>
    <a:srgbClr val="CC0000"/>
    <a:srgbClr val="00CC00"/>
    <a:srgbClr val="0099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80" autoAdjust="0"/>
    <p:restoredTop sz="94660"/>
  </p:normalViewPr>
  <p:slideViewPr>
    <p:cSldViewPr snapToGrid="0">
      <p:cViewPr varScale="1">
        <p:scale>
          <a:sx n="185" d="100"/>
          <a:sy n="185" d="100"/>
        </p:scale>
        <p:origin x="336" y="120"/>
      </p:cViewPr>
      <p:guideLst>
        <p:guide pos="3840"/>
        <p:guide orient="horz" pos="216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13/11/2022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187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40A0DBD-9018-4A72-B312-FE57C937E9E0}"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9DBF43-0301-4F36-853A-83934FA14410}"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B3D032-9785-4D70-8252-813A4B6F6068}"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66BA8E-5A1C-457D-8C63-C177D7B9AD6D}"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829AF9-1A8C-4DBF-A160-B0E1E4D8144B}" type="datetime1">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BC3F5E-0D80-4D7C-8035-32B62FF67931}" type="datetime1">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A131E-5CED-4E60-8098-EBD74AD0C2E3}" type="datetime1">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A3A71D-F2AE-4100-B4B8-21ACB058E4BD}"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673509-A8A7-44B0-B299-3411FDF69E39}" type="datetime1">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225E96-55C5-47E2-9D1F-25E04C2C14EB}"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AA17EE-07D7-49FE-9AC0-D47C98A9B96B}" type="datetime1">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321550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2229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27897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174704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796031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4201502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0245835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160117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8388702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891768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907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4FBBE2D-317A-45FE-AC91-36996D323CCF}" type="datetime1">
              <a:rPr lang="en-GB" smtClean="0"/>
              <a:t>13/11/2022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13/11/2022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65453934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613611" y="685892"/>
            <a:ext cx="3566407" cy="3794020"/>
          </a:xfrm>
        </p:spPr>
        <p:txBody>
          <a:bodyPr vert="horz" lIns="91440" tIns="45720" rIns="91440" bIns="45720" rtlCol="0" anchor="b">
            <a:normAutofit/>
          </a:bodyPr>
          <a:lstStyle/>
          <a:p>
            <a:pPr algn="ctr"/>
            <a:r>
              <a:rPr lang="en-GB" sz="2500" spc="100" dirty="0"/>
              <a:t>Effective Team Working and Communication (BMSW4002_BIRM)</a:t>
            </a:r>
            <a:endParaRPr lang="en-US" sz="2500" spc="100" dirty="0"/>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613611" y="4684242"/>
            <a:ext cx="3566407" cy="1463040"/>
          </a:xfrm>
        </p:spPr>
        <p:txBody>
          <a:bodyPr vert="horz" lIns="45720" tIns="45720" rIns="45720" bIns="45720" rtlCol="0" anchor="t">
            <a:normAutofit fontScale="92500" lnSpcReduction="20000"/>
          </a:bodyPr>
          <a:lstStyle/>
          <a:p>
            <a:pPr algn="ctr">
              <a:lnSpc>
                <a:spcPct val="90000"/>
              </a:lnSpc>
            </a:pPr>
            <a:r>
              <a:rPr lang="en-US" sz="1500" dirty="0"/>
              <a:t>Presented by</a:t>
            </a:r>
          </a:p>
          <a:p>
            <a:pPr algn="ctr">
              <a:lnSpc>
                <a:spcPct val="90000"/>
              </a:lnSpc>
            </a:pPr>
            <a:r>
              <a:rPr lang="en-US" sz="1500" dirty="0"/>
              <a:t>Cristian Eugen Teaca (2127717),</a:t>
            </a:r>
          </a:p>
          <a:p>
            <a:pPr algn="ctr">
              <a:lnSpc>
                <a:spcPct val="90000"/>
              </a:lnSpc>
            </a:pPr>
            <a:r>
              <a:rPr lang="en-US" sz="1500" dirty="0"/>
              <a:t>Cecilia Teaca (2127719),</a:t>
            </a:r>
          </a:p>
          <a:p>
            <a:pPr algn="ctr">
              <a:lnSpc>
                <a:spcPct val="90000"/>
              </a:lnSpc>
            </a:pPr>
            <a:r>
              <a:rPr lang="en-US" sz="1500" dirty="0"/>
              <a:t>Yanko </a:t>
            </a:r>
            <a:r>
              <a:rPr lang="en-US" sz="1500" dirty="0" err="1"/>
              <a:t>Yankov</a:t>
            </a:r>
            <a:r>
              <a:rPr lang="en-US" sz="1500" dirty="0"/>
              <a:t> (2127550),</a:t>
            </a:r>
          </a:p>
          <a:p>
            <a:pPr algn="ctr">
              <a:lnSpc>
                <a:spcPct val="90000"/>
              </a:lnSpc>
            </a:pPr>
            <a:r>
              <a:rPr lang="en-US" sz="1500" dirty="0" err="1"/>
              <a:t>Edera</a:t>
            </a:r>
            <a:r>
              <a:rPr lang="en-US" sz="1500" dirty="0"/>
              <a:t> Maria </a:t>
            </a:r>
            <a:r>
              <a:rPr lang="en-US" sz="1500" dirty="0" err="1"/>
              <a:t>Magureanu</a:t>
            </a:r>
            <a:r>
              <a:rPr lang="en-US" sz="1500"/>
              <a:t> (2128448).</a:t>
            </a:r>
            <a:endParaRPr lang="en-US" sz="1500" dirty="0"/>
          </a:p>
          <a:p>
            <a:pPr algn="ctr">
              <a:lnSpc>
                <a:spcPct val="90000"/>
              </a:lnSpc>
            </a:pPr>
            <a:endParaRPr lang="en-US" sz="1500" dirty="0"/>
          </a:p>
          <a:p>
            <a:pPr algn="ctr">
              <a:lnSpc>
                <a:spcPct val="90000"/>
              </a:lnSpc>
            </a:pPr>
            <a:r>
              <a:rPr lang="en-US" sz="1500" dirty="0"/>
              <a:t>Lecturer</a:t>
            </a:r>
            <a:br>
              <a:rPr lang="en-US" sz="1500" dirty="0"/>
            </a:br>
            <a:r>
              <a:rPr lang="en-US" sz="1500" dirty="0"/>
              <a:t>Hafiz </a:t>
            </a:r>
            <a:r>
              <a:rPr lang="en-US" sz="1500" dirty="0" err="1"/>
              <a:t>Rahmani</a:t>
            </a:r>
            <a:endParaRPr lang="en-US" sz="1500" dirty="0"/>
          </a:p>
        </p:txBody>
      </p:sp>
      <p:cxnSp>
        <p:nvCxnSpPr>
          <p:cNvPr id="52" name="Straight Connector 5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5557" y="4593863"/>
            <a:ext cx="2926080" cy="0"/>
          </a:xfrm>
          <a:prstGeom prst="line">
            <a:avLst/>
          </a:prstGeom>
          <a:ln w="19050">
            <a:solidFill>
              <a:srgbClr val="59A1F4"/>
            </a:solidFill>
          </a:ln>
        </p:spPr>
        <p:style>
          <a:lnRef idx="1">
            <a:schemeClr val="accent1"/>
          </a:lnRef>
          <a:fillRef idx="0">
            <a:schemeClr val="accent1"/>
          </a:fillRef>
          <a:effectRef idx="0">
            <a:schemeClr val="accent1"/>
          </a:effectRef>
          <a:fontRef idx="minor">
            <a:schemeClr val="tx1"/>
          </a:fontRef>
        </p:style>
      </p:cxn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srcRect r="26672" b="-2"/>
          <a:stretch/>
        </p:blipFill>
        <p:spPr>
          <a:xfrm>
            <a:off x="4658258" y="975"/>
            <a:ext cx="7533742" cy="6858000"/>
          </a:xfrm>
          <a:prstGeom prst="rect">
            <a:avLst/>
          </a:prstGeom>
        </p:spPr>
      </p:pic>
    </p:spTree>
    <p:extLst>
      <p:ext uri="{BB962C8B-B14F-4D97-AF65-F5344CB8AC3E}">
        <p14:creationId xmlns:p14="http://schemas.microsoft.com/office/powerpoint/2010/main" val="236111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History</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600" b="1" dirty="0"/>
              <a:t>Who is Amazon?</a:t>
            </a:r>
          </a:p>
          <a:p>
            <a:pPr marL="0" indent="0">
              <a:buClr>
                <a:schemeClr val="tx1"/>
              </a:buClr>
              <a:buNone/>
            </a:pPr>
            <a:r>
              <a:rPr lang="en-GB" sz="1400" dirty="0"/>
              <a:t>According to Malik (2017), Amazon was founded by Jeff Bezos in Seattle, Washington, in 1994, and has grown from a modest start-up to become the world's second largest online retailer.</a:t>
            </a:r>
          </a:p>
          <a:p>
            <a:pPr marL="0" indent="0">
              <a:buClr>
                <a:schemeClr val="tx1"/>
              </a:buClr>
              <a:buNone/>
            </a:pPr>
            <a:r>
              <a:rPr lang="en-GB" sz="1400" dirty="0"/>
              <a:t>As a former online book seller, Amazon has evolved into an internet-based business company specializing in e-commerce, cloud computing, digital streaming, and artificial intelligence (AI).</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1</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a:t>Presented by Cecilia Teaca</a:t>
            </a:r>
            <a:endParaRPr lang="en-GB" dirty="0"/>
          </a:p>
        </p:txBody>
      </p:sp>
    </p:spTree>
    <p:extLst>
      <p:ext uri="{BB962C8B-B14F-4D97-AF65-F5344CB8AC3E}">
        <p14:creationId xmlns:p14="http://schemas.microsoft.com/office/powerpoint/2010/main" val="10902409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Amazon’s Expansion</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400" dirty="0"/>
              <a:t>Due to Amazon's rapid growth, the company decided to open branches in London, Paris, and Berlin. Thus, Tom Jackson was appointed to lead the project and tasked with forming a team to assist him in managing the newly opened warehouses.</a:t>
            </a:r>
          </a:p>
          <a:p>
            <a:pPr marL="0" indent="0">
              <a:buClr>
                <a:schemeClr val="tx1"/>
              </a:buClr>
              <a:buNone/>
            </a:pPr>
            <a:r>
              <a:rPr lang="en-GB" sz="1400" dirty="0"/>
              <a:t>Tom's project is already experiencing a number of challenges that adversely affect it even before it has begun, including conflicts among team members, inappropriate conduct, rushed meetings, and inappropriate communication methods, which may lead to delays or accidents, as well as a lack of appropriate communication channels.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2</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a:t>Presented by Cecilia Teaca</a:t>
            </a:r>
            <a:endParaRPr lang="en-GB" dirty="0"/>
          </a:p>
        </p:txBody>
      </p:sp>
    </p:spTree>
    <p:extLst>
      <p:ext uri="{BB962C8B-B14F-4D97-AF65-F5344CB8AC3E}">
        <p14:creationId xmlns:p14="http://schemas.microsoft.com/office/powerpoint/2010/main" val="19730702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Channels of Communication</a:t>
            </a:r>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Clr>
                <a:schemeClr val="tx1"/>
              </a:buClr>
              <a:buNone/>
            </a:pPr>
            <a:r>
              <a:rPr lang="en-GB" sz="1800" b="1" dirty="0"/>
              <a:t>What are "communication channels"?</a:t>
            </a:r>
          </a:p>
          <a:p>
            <a:pPr marL="0" indent="0">
              <a:buClr>
                <a:schemeClr val="tx1"/>
              </a:buClr>
              <a:buNone/>
            </a:pPr>
            <a:r>
              <a:rPr lang="en-GB" sz="1600" dirty="0"/>
              <a:t>According to Dingwall et al., (2019), communication channels refer to both the means and the tools by which a message is communicated. The medium or channel through which a message is communicated will affect the way in which it is interpreted by the audience.</a:t>
            </a:r>
            <a:endParaRPr lang="en-GB" sz="1600" b="1" dirty="0"/>
          </a:p>
          <a:p>
            <a:pPr marL="0" indent="0">
              <a:buClr>
                <a:schemeClr val="tx1"/>
              </a:buClr>
              <a:buNone/>
            </a:pPr>
            <a:r>
              <a:rPr lang="en-GB" sz="1600" dirty="0"/>
              <a:t>We determined that video conferencing is the best method of managing and communicating with Tom's team since he is responsible for managing three different warehouses in different countries. This provides him with the following advantages.</a:t>
            </a:r>
          </a:p>
          <a:p>
            <a:pPr marL="0" indent="0">
              <a:buClr>
                <a:schemeClr val="tx1"/>
              </a:buClr>
              <a:buNone/>
            </a:pPr>
            <a:r>
              <a:rPr lang="en-GB" sz="1600" b="1" dirty="0"/>
              <a:t>Advantages of Video Conferencing</a:t>
            </a:r>
          </a:p>
          <a:p>
            <a:pPr>
              <a:buClr>
                <a:schemeClr val="tx1"/>
              </a:buClr>
              <a:buFont typeface="Wingdings" panose="05000000000000000000" pitchFamily="2" charset="2"/>
              <a:buChar char="§"/>
            </a:pPr>
            <a:r>
              <a:rPr lang="en-GB" sz="1600" dirty="0"/>
              <a:t> Effective over long distances</a:t>
            </a:r>
          </a:p>
          <a:p>
            <a:pPr>
              <a:buClr>
                <a:schemeClr val="tx1"/>
              </a:buClr>
              <a:buFont typeface="Wingdings" panose="05000000000000000000" pitchFamily="2" charset="2"/>
              <a:buChar char="§"/>
            </a:pPr>
            <a:r>
              <a:rPr lang="en-GB" sz="1600" dirty="0"/>
              <a:t> Easy to use</a:t>
            </a:r>
          </a:p>
          <a:p>
            <a:pPr>
              <a:buClr>
                <a:schemeClr val="tx1"/>
              </a:buClr>
              <a:buFont typeface="Wingdings" panose="05000000000000000000" pitchFamily="2" charset="2"/>
              <a:buChar char="§"/>
            </a:pPr>
            <a:r>
              <a:rPr lang="en-GB" sz="1600" dirty="0"/>
              <a:t> Versatile and accessible</a:t>
            </a:r>
          </a:p>
          <a:p>
            <a:pPr>
              <a:buClr>
                <a:schemeClr val="tx1"/>
              </a:buClr>
              <a:buFont typeface="Wingdings" panose="05000000000000000000" pitchFamily="2" charset="2"/>
              <a:buChar char="§"/>
            </a:pPr>
            <a:r>
              <a:rPr lang="en-GB" sz="1600" dirty="0"/>
              <a:t> Realtime communication and updates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3</a:t>
            </a:r>
          </a:p>
        </p:txBody>
      </p:sp>
      <p:sp>
        <p:nvSpPr>
          <p:cNvPr id="4" name="Footer Placeholder 3">
            <a:extLst>
              <a:ext uri="{FF2B5EF4-FFF2-40B4-BE49-F238E27FC236}">
                <a16:creationId xmlns:a16="http://schemas.microsoft.com/office/drawing/2014/main" id="{FEA75763-60F5-F181-B47A-8A413032DDB3}"/>
              </a:ext>
            </a:extLst>
          </p:cNvPr>
          <p:cNvSpPr>
            <a:spLocks noGrp="1"/>
          </p:cNvSpPr>
          <p:nvPr>
            <p:ph type="ftr" sz="quarter" idx="11"/>
          </p:nvPr>
        </p:nvSpPr>
        <p:spPr>
          <a:xfrm>
            <a:off x="6578600" y="6470704"/>
            <a:ext cx="4165791" cy="274320"/>
          </a:xfrm>
        </p:spPr>
        <p:txBody>
          <a:bodyPr/>
          <a:lstStyle/>
          <a:p>
            <a:pPr algn="ctr"/>
            <a:r>
              <a:rPr lang="en-GB" dirty="0"/>
              <a:t>Presented by Edera Maria </a:t>
            </a:r>
            <a:r>
              <a:rPr lang="en-GB" dirty="0" err="1"/>
              <a:t>Magureanu</a:t>
            </a:r>
            <a:endParaRPr lang="en-GB" dirty="0"/>
          </a:p>
        </p:txBody>
      </p:sp>
    </p:spTree>
    <p:extLst>
      <p:ext uri="{BB962C8B-B14F-4D97-AF65-F5344CB8AC3E}">
        <p14:creationId xmlns:p14="http://schemas.microsoft.com/office/powerpoint/2010/main" val="264077699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Benefits of Effective Communication</a:t>
            </a:r>
          </a:p>
        </p:txBody>
      </p:sp>
      <p:sp>
        <p:nvSpPr>
          <p:cNvPr id="71" name="Rectangle 70">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Autofit/>
          </a:bodyPr>
          <a:lstStyle/>
          <a:p>
            <a:pPr marL="0" indent="0">
              <a:buClr>
                <a:schemeClr val="tx1"/>
              </a:buClr>
              <a:buNone/>
            </a:pPr>
            <a:r>
              <a:rPr lang="en-GB" sz="1600" dirty="0"/>
              <a:t>A company that fosters effective communication will allow employees to understand their responsibilities and roles, as well as establish positive and trusting relationships with their colleagues and clients, according to Manager &amp; Johnson (2021).</a:t>
            </a:r>
          </a:p>
          <a:p>
            <a:pPr marL="0" indent="0">
              <a:buClr>
                <a:schemeClr val="tx1"/>
              </a:buClr>
              <a:buNone/>
            </a:pPr>
            <a:endParaRPr lang="en-GB" sz="1600" b="1" dirty="0"/>
          </a:p>
          <a:p>
            <a:pPr marL="0" indent="0">
              <a:buClr>
                <a:schemeClr val="tx1"/>
              </a:buClr>
              <a:buNone/>
            </a:pPr>
            <a:r>
              <a:rPr lang="en-GB" sz="1600" b="1" dirty="0"/>
              <a:t>Advantages</a:t>
            </a:r>
          </a:p>
          <a:p>
            <a:pPr>
              <a:buClr>
                <a:schemeClr val="tx1"/>
              </a:buClr>
              <a:buFont typeface="Wingdings" panose="05000000000000000000" pitchFamily="2" charset="2"/>
              <a:buChar char="§"/>
            </a:pPr>
            <a:r>
              <a:rPr lang="en-GB" sz="1600" dirty="0"/>
              <a:t> Establish Trust</a:t>
            </a:r>
          </a:p>
          <a:p>
            <a:pPr>
              <a:buClr>
                <a:schemeClr val="tx1"/>
              </a:buClr>
              <a:buFont typeface="Wingdings" panose="05000000000000000000" pitchFamily="2" charset="2"/>
              <a:buChar char="§"/>
            </a:pPr>
            <a:r>
              <a:rPr lang="en-GB" sz="1600" dirty="0"/>
              <a:t> Promotes Loyalty</a:t>
            </a:r>
          </a:p>
          <a:p>
            <a:pPr>
              <a:buClr>
                <a:schemeClr val="tx1"/>
              </a:buClr>
              <a:buFont typeface="Wingdings" panose="05000000000000000000" pitchFamily="2" charset="2"/>
              <a:buChar char="§"/>
            </a:pPr>
            <a:r>
              <a:rPr lang="en-GB" sz="1600" dirty="0"/>
              <a:t> Exchanges Engagement</a:t>
            </a:r>
          </a:p>
          <a:p>
            <a:pPr>
              <a:buClr>
                <a:schemeClr val="tx1"/>
              </a:buClr>
              <a:buFont typeface="Wingdings" panose="05000000000000000000" pitchFamily="2" charset="2"/>
              <a:buChar char="§"/>
            </a:pPr>
            <a:r>
              <a:rPr lang="en-GB" sz="1600" dirty="0"/>
              <a:t> Improves Teamwork</a:t>
            </a:r>
          </a:p>
          <a:p>
            <a:pPr>
              <a:buClr>
                <a:schemeClr val="tx1"/>
              </a:buClr>
              <a:buFont typeface="Wingdings" panose="05000000000000000000" pitchFamily="2" charset="2"/>
              <a:buChar char="§"/>
            </a:pPr>
            <a:r>
              <a:rPr lang="en-GB" sz="1600" dirty="0"/>
              <a:t> Improves Productivity</a:t>
            </a:r>
          </a:p>
          <a:p>
            <a:pPr>
              <a:buClr>
                <a:schemeClr val="tx1"/>
              </a:buClr>
              <a:buFont typeface="Wingdings" panose="05000000000000000000" pitchFamily="2" charset="2"/>
              <a:buChar char="§"/>
            </a:pPr>
            <a:r>
              <a:rPr lang="en-GB" sz="1600" dirty="0"/>
              <a:t> Resolves Issues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4</a:t>
            </a:r>
          </a:p>
        </p:txBody>
      </p:sp>
      <p:sp>
        <p:nvSpPr>
          <p:cNvPr id="3" name="Footer Placeholder 2">
            <a:extLst>
              <a:ext uri="{FF2B5EF4-FFF2-40B4-BE49-F238E27FC236}">
                <a16:creationId xmlns:a16="http://schemas.microsoft.com/office/drawing/2014/main" id="{FFC13826-A755-FAD0-699C-AC7137352EF1}"/>
              </a:ext>
            </a:extLst>
          </p:cNvPr>
          <p:cNvSpPr>
            <a:spLocks noGrp="1"/>
          </p:cNvSpPr>
          <p:nvPr>
            <p:ph type="ftr" sz="quarter" idx="11"/>
          </p:nvPr>
        </p:nvSpPr>
        <p:spPr>
          <a:xfrm>
            <a:off x="6578600" y="6470704"/>
            <a:ext cx="4165791" cy="274320"/>
          </a:xfrm>
        </p:spPr>
        <p:txBody>
          <a:bodyPr/>
          <a:lstStyle/>
          <a:p>
            <a:pPr algn="ctr"/>
            <a:r>
              <a:rPr lang="en-GB" dirty="0"/>
              <a:t>Presented by Yanko </a:t>
            </a:r>
            <a:r>
              <a:rPr lang="en-GB" dirty="0" err="1"/>
              <a:t>Yankov</a:t>
            </a:r>
            <a:endParaRPr lang="en-GB" dirty="0"/>
          </a:p>
        </p:txBody>
      </p:sp>
    </p:spTree>
    <p:extLst>
      <p:ext uri="{BB962C8B-B14F-4D97-AF65-F5344CB8AC3E}">
        <p14:creationId xmlns:p14="http://schemas.microsoft.com/office/powerpoint/2010/main" val="4122504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917D86-CCB2-7F63-67D5-3D739A7816AF}"/>
              </a:ext>
            </a:extLst>
          </p:cNvPr>
          <p:cNvSpPr>
            <a:spLocks noGrp="1"/>
          </p:cNvSpPr>
          <p:nvPr>
            <p:ph type="sldNum" sz="quarter" idx="12"/>
          </p:nvPr>
        </p:nvSpPr>
        <p:spPr/>
        <p:txBody>
          <a:bodyPr/>
          <a:lstStyle/>
          <a:p>
            <a:pPr algn="ctr"/>
            <a:r>
              <a:rPr lang="en-GB" sz="1800" dirty="0"/>
              <a:t>5</a:t>
            </a:r>
          </a:p>
        </p:txBody>
      </p:sp>
      <p:sp>
        <p:nvSpPr>
          <p:cNvPr id="5" name="Rectangle 4">
            <a:extLst>
              <a:ext uri="{FF2B5EF4-FFF2-40B4-BE49-F238E27FC236}">
                <a16:creationId xmlns:a16="http://schemas.microsoft.com/office/drawing/2014/main" id="{6D7229D4-0BEB-3AD7-BD27-87D4C6689473}"/>
              </a:ext>
            </a:extLst>
          </p:cNvPr>
          <p:cNvSpPr/>
          <p:nvPr/>
        </p:nvSpPr>
        <p:spPr>
          <a:xfrm>
            <a:off x="1354667"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Information Source</a:t>
            </a:r>
          </a:p>
        </p:txBody>
      </p:sp>
      <p:sp>
        <p:nvSpPr>
          <p:cNvPr id="6" name="Rectangle 5">
            <a:extLst>
              <a:ext uri="{FF2B5EF4-FFF2-40B4-BE49-F238E27FC236}">
                <a16:creationId xmlns:a16="http://schemas.microsoft.com/office/drawing/2014/main" id="{7B6AD92E-4021-AD75-D5DA-8E53942DAF04}"/>
              </a:ext>
            </a:extLst>
          </p:cNvPr>
          <p:cNvSpPr/>
          <p:nvPr/>
        </p:nvSpPr>
        <p:spPr>
          <a:xfrm>
            <a:off x="406907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Transmitter</a:t>
            </a:r>
          </a:p>
        </p:txBody>
      </p:sp>
      <p:sp>
        <p:nvSpPr>
          <p:cNvPr id="7" name="Rectangle 6">
            <a:extLst>
              <a:ext uri="{FF2B5EF4-FFF2-40B4-BE49-F238E27FC236}">
                <a16:creationId xmlns:a16="http://schemas.microsoft.com/office/drawing/2014/main" id="{76C338CF-121A-0E4D-57E3-86C637B25BBF}"/>
              </a:ext>
            </a:extLst>
          </p:cNvPr>
          <p:cNvSpPr/>
          <p:nvPr/>
        </p:nvSpPr>
        <p:spPr>
          <a:xfrm>
            <a:off x="5376000" y="4482391"/>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Noise</a:t>
            </a:r>
          </a:p>
        </p:txBody>
      </p:sp>
      <p:sp>
        <p:nvSpPr>
          <p:cNvPr id="8" name="Rectangle 7">
            <a:extLst>
              <a:ext uri="{FF2B5EF4-FFF2-40B4-BE49-F238E27FC236}">
                <a16:creationId xmlns:a16="http://schemas.microsoft.com/office/drawing/2014/main" id="{32DF2B75-B829-01E6-8ABB-D107238B30E5}"/>
              </a:ext>
            </a:extLst>
          </p:cNvPr>
          <p:cNvSpPr/>
          <p:nvPr/>
        </p:nvSpPr>
        <p:spPr>
          <a:xfrm>
            <a:off x="673320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Receiver</a:t>
            </a:r>
          </a:p>
        </p:txBody>
      </p:sp>
      <p:sp>
        <p:nvSpPr>
          <p:cNvPr id="9" name="Rectangle 8">
            <a:extLst>
              <a:ext uri="{FF2B5EF4-FFF2-40B4-BE49-F238E27FC236}">
                <a16:creationId xmlns:a16="http://schemas.microsoft.com/office/drawing/2014/main" id="{FB6435AC-5DA8-3156-9855-D61EF2558EC8}"/>
              </a:ext>
            </a:extLst>
          </p:cNvPr>
          <p:cNvSpPr/>
          <p:nvPr/>
        </p:nvSpPr>
        <p:spPr>
          <a:xfrm>
            <a:off x="9397333" y="1655805"/>
            <a:ext cx="1440000" cy="900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Destination</a:t>
            </a:r>
          </a:p>
        </p:txBody>
      </p:sp>
      <p:cxnSp>
        <p:nvCxnSpPr>
          <p:cNvPr id="13" name="Straight Arrow Connector 12">
            <a:extLst>
              <a:ext uri="{FF2B5EF4-FFF2-40B4-BE49-F238E27FC236}">
                <a16:creationId xmlns:a16="http://schemas.microsoft.com/office/drawing/2014/main" id="{52B82207-0F15-FE76-7258-B7A63F484F65}"/>
              </a:ext>
            </a:extLst>
          </p:cNvPr>
          <p:cNvCxnSpPr>
            <a:cxnSpLocks/>
            <a:endCxn id="8" idx="1"/>
          </p:cNvCxnSpPr>
          <p:nvPr/>
        </p:nvCxnSpPr>
        <p:spPr>
          <a:xfrm flipV="1">
            <a:off x="5491787" y="2105805"/>
            <a:ext cx="1241416" cy="123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A181B3B-A8DF-EB4E-0117-A6C743969A28}"/>
              </a:ext>
            </a:extLst>
          </p:cNvPr>
          <p:cNvCxnSpPr>
            <a:stCxn id="5" idx="3"/>
            <a:endCxn id="6" idx="1"/>
          </p:cNvCxnSpPr>
          <p:nvPr/>
        </p:nvCxnSpPr>
        <p:spPr>
          <a:xfrm>
            <a:off x="2794667" y="2105805"/>
            <a:ext cx="127440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E1D9BD9-DB73-8A65-86CC-5024FEB39006}"/>
              </a:ext>
            </a:extLst>
          </p:cNvPr>
          <p:cNvCxnSpPr>
            <a:stCxn id="8" idx="3"/>
            <a:endCxn id="9" idx="1"/>
          </p:cNvCxnSpPr>
          <p:nvPr/>
        </p:nvCxnSpPr>
        <p:spPr>
          <a:xfrm>
            <a:off x="8173203" y="2105805"/>
            <a:ext cx="12241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97E32E3-6F3B-D39B-3F5A-F267CC11C67B}"/>
              </a:ext>
            </a:extLst>
          </p:cNvPr>
          <p:cNvCxnSpPr>
            <a:stCxn id="7" idx="0"/>
          </p:cNvCxnSpPr>
          <p:nvPr/>
        </p:nvCxnSpPr>
        <p:spPr>
          <a:xfrm flipV="1">
            <a:off x="6096000" y="2298357"/>
            <a:ext cx="3681" cy="21840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Lightning Bolt 41">
            <a:extLst>
              <a:ext uri="{FF2B5EF4-FFF2-40B4-BE49-F238E27FC236}">
                <a16:creationId xmlns:a16="http://schemas.microsoft.com/office/drawing/2014/main" id="{4BE2D1A3-D7FA-973F-C264-E02B1E41C792}"/>
              </a:ext>
            </a:extLst>
          </p:cNvPr>
          <p:cNvSpPr/>
          <p:nvPr/>
        </p:nvSpPr>
        <p:spPr>
          <a:xfrm>
            <a:off x="5671138" y="1655805"/>
            <a:ext cx="900000" cy="900000"/>
          </a:xfrm>
          <a:prstGeom prst="lightningBol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p>
        </p:txBody>
      </p:sp>
      <p:sp>
        <p:nvSpPr>
          <p:cNvPr id="46" name="TextBox 45">
            <a:extLst>
              <a:ext uri="{FF2B5EF4-FFF2-40B4-BE49-F238E27FC236}">
                <a16:creationId xmlns:a16="http://schemas.microsoft.com/office/drawing/2014/main" id="{71AD423D-62B3-B3FD-6233-3A5C320D0DE8}"/>
              </a:ext>
            </a:extLst>
          </p:cNvPr>
          <p:cNvSpPr txBox="1"/>
          <p:nvPr/>
        </p:nvSpPr>
        <p:spPr>
          <a:xfrm>
            <a:off x="4069073" y="1292322"/>
            <a:ext cx="1440000" cy="369332"/>
          </a:xfrm>
          <a:prstGeom prst="rect">
            <a:avLst/>
          </a:prstGeom>
          <a:noFill/>
        </p:spPr>
        <p:txBody>
          <a:bodyPr wrap="square" rtlCol="0">
            <a:spAutoFit/>
          </a:bodyPr>
          <a:lstStyle/>
          <a:p>
            <a:pPr algn="ctr"/>
            <a:r>
              <a:rPr lang="en-GB" b="1" dirty="0"/>
              <a:t>Encoder</a:t>
            </a:r>
          </a:p>
        </p:txBody>
      </p:sp>
      <p:sp>
        <p:nvSpPr>
          <p:cNvPr id="47" name="TextBox 46">
            <a:extLst>
              <a:ext uri="{FF2B5EF4-FFF2-40B4-BE49-F238E27FC236}">
                <a16:creationId xmlns:a16="http://schemas.microsoft.com/office/drawing/2014/main" id="{7E0B6767-0C6C-79B8-8EDE-0837D9FF3604}"/>
              </a:ext>
            </a:extLst>
          </p:cNvPr>
          <p:cNvSpPr txBox="1"/>
          <p:nvPr/>
        </p:nvSpPr>
        <p:spPr>
          <a:xfrm>
            <a:off x="6733203" y="1295609"/>
            <a:ext cx="1440000" cy="369332"/>
          </a:xfrm>
          <a:prstGeom prst="rect">
            <a:avLst/>
          </a:prstGeom>
          <a:noFill/>
        </p:spPr>
        <p:txBody>
          <a:bodyPr wrap="square" rtlCol="0">
            <a:spAutoFit/>
          </a:bodyPr>
          <a:lstStyle/>
          <a:p>
            <a:pPr algn="ctr"/>
            <a:r>
              <a:rPr lang="en-GB" b="1" dirty="0"/>
              <a:t>Decoder</a:t>
            </a:r>
          </a:p>
        </p:txBody>
      </p:sp>
      <p:sp>
        <p:nvSpPr>
          <p:cNvPr id="48" name="TextBox 47">
            <a:extLst>
              <a:ext uri="{FF2B5EF4-FFF2-40B4-BE49-F238E27FC236}">
                <a16:creationId xmlns:a16="http://schemas.microsoft.com/office/drawing/2014/main" id="{EB0829DE-1CB1-A0EA-2B01-35954CD29D1B}"/>
              </a:ext>
            </a:extLst>
          </p:cNvPr>
          <p:cNvSpPr txBox="1"/>
          <p:nvPr/>
        </p:nvSpPr>
        <p:spPr>
          <a:xfrm>
            <a:off x="9397333" y="1295609"/>
            <a:ext cx="1440000" cy="369332"/>
          </a:xfrm>
          <a:prstGeom prst="rect">
            <a:avLst/>
          </a:prstGeom>
          <a:noFill/>
        </p:spPr>
        <p:txBody>
          <a:bodyPr wrap="square" rtlCol="0">
            <a:spAutoFit/>
          </a:bodyPr>
          <a:lstStyle/>
          <a:p>
            <a:pPr algn="ctr"/>
            <a:r>
              <a:rPr lang="en-GB" b="1" dirty="0"/>
              <a:t>Receiver</a:t>
            </a:r>
          </a:p>
        </p:txBody>
      </p:sp>
      <p:sp>
        <p:nvSpPr>
          <p:cNvPr id="49" name="TextBox 48">
            <a:extLst>
              <a:ext uri="{FF2B5EF4-FFF2-40B4-BE49-F238E27FC236}">
                <a16:creationId xmlns:a16="http://schemas.microsoft.com/office/drawing/2014/main" id="{7D651047-AA0B-E855-B042-9FA9575BFFDE}"/>
              </a:ext>
            </a:extLst>
          </p:cNvPr>
          <p:cNvSpPr txBox="1"/>
          <p:nvPr/>
        </p:nvSpPr>
        <p:spPr>
          <a:xfrm>
            <a:off x="1354667" y="1276482"/>
            <a:ext cx="1440000" cy="369332"/>
          </a:xfrm>
          <a:prstGeom prst="rect">
            <a:avLst/>
          </a:prstGeom>
          <a:noFill/>
        </p:spPr>
        <p:txBody>
          <a:bodyPr wrap="square" rtlCol="0">
            <a:spAutoFit/>
          </a:bodyPr>
          <a:lstStyle/>
          <a:p>
            <a:pPr algn="ctr"/>
            <a:r>
              <a:rPr lang="en-GB" b="1" dirty="0"/>
              <a:t>Sender</a:t>
            </a:r>
          </a:p>
        </p:txBody>
      </p:sp>
      <p:sp>
        <p:nvSpPr>
          <p:cNvPr id="50" name="TextBox 49">
            <a:extLst>
              <a:ext uri="{FF2B5EF4-FFF2-40B4-BE49-F238E27FC236}">
                <a16:creationId xmlns:a16="http://schemas.microsoft.com/office/drawing/2014/main" id="{82C7B748-7335-A2F4-5087-A53796F3F1B8}"/>
              </a:ext>
            </a:extLst>
          </p:cNvPr>
          <p:cNvSpPr txBox="1"/>
          <p:nvPr/>
        </p:nvSpPr>
        <p:spPr>
          <a:xfrm>
            <a:off x="3396000" y="207656"/>
            <a:ext cx="5400000" cy="369332"/>
          </a:xfrm>
          <a:prstGeom prst="rect">
            <a:avLst/>
          </a:prstGeom>
          <a:noFill/>
        </p:spPr>
        <p:txBody>
          <a:bodyPr wrap="square" rtlCol="0">
            <a:spAutoFit/>
          </a:bodyPr>
          <a:lstStyle/>
          <a:p>
            <a:r>
              <a:rPr lang="en-GB" b="1" dirty="0"/>
              <a:t>Shannon and Weaver Model of Communication</a:t>
            </a:r>
          </a:p>
        </p:txBody>
      </p:sp>
      <p:cxnSp>
        <p:nvCxnSpPr>
          <p:cNvPr id="52" name="Straight Arrow Connector 51">
            <a:extLst>
              <a:ext uri="{FF2B5EF4-FFF2-40B4-BE49-F238E27FC236}">
                <a16:creationId xmlns:a16="http://schemas.microsoft.com/office/drawing/2014/main" id="{3149486F-5990-2671-402A-E32A3FCFA0CB}"/>
              </a:ext>
            </a:extLst>
          </p:cNvPr>
          <p:cNvCxnSpPr>
            <a:cxnSpLocks/>
          </p:cNvCxnSpPr>
          <p:nvPr/>
        </p:nvCxnSpPr>
        <p:spPr>
          <a:xfrm>
            <a:off x="1354667" y="2555805"/>
            <a:ext cx="3956471" cy="3621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C9D9A0F2-76AC-8727-2C43-5314D0C033F5}"/>
              </a:ext>
            </a:extLst>
          </p:cNvPr>
          <p:cNvCxnSpPr>
            <a:cxnSpLocks/>
          </p:cNvCxnSpPr>
          <p:nvPr/>
        </p:nvCxnSpPr>
        <p:spPr>
          <a:xfrm flipH="1">
            <a:off x="6742170" y="2555805"/>
            <a:ext cx="4086195" cy="3621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DBB678FF-60C7-6157-AFE7-1D8292DB6F7C}"/>
              </a:ext>
            </a:extLst>
          </p:cNvPr>
          <p:cNvCxnSpPr>
            <a:cxnSpLocks/>
          </p:cNvCxnSpPr>
          <p:nvPr/>
        </p:nvCxnSpPr>
        <p:spPr>
          <a:xfrm>
            <a:off x="5311138" y="6176970"/>
            <a:ext cx="144000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CD282929-16B8-60C3-03A8-A92090697090}"/>
              </a:ext>
            </a:extLst>
          </p:cNvPr>
          <p:cNvSpPr txBox="1"/>
          <p:nvPr/>
        </p:nvSpPr>
        <p:spPr>
          <a:xfrm>
            <a:off x="5376000" y="6291999"/>
            <a:ext cx="1440000" cy="360000"/>
          </a:xfrm>
          <a:prstGeom prst="rect">
            <a:avLst/>
          </a:prstGeom>
          <a:noFill/>
        </p:spPr>
        <p:txBody>
          <a:bodyPr wrap="square" rtlCol="0">
            <a:spAutoFit/>
          </a:bodyPr>
          <a:lstStyle/>
          <a:p>
            <a:pPr algn="ctr"/>
            <a:r>
              <a:rPr lang="en-GB" b="1" dirty="0"/>
              <a:t>Feedback</a:t>
            </a:r>
          </a:p>
        </p:txBody>
      </p:sp>
      <p:sp>
        <p:nvSpPr>
          <p:cNvPr id="71" name="TextBox 70">
            <a:extLst>
              <a:ext uri="{FF2B5EF4-FFF2-40B4-BE49-F238E27FC236}">
                <a16:creationId xmlns:a16="http://schemas.microsoft.com/office/drawing/2014/main" id="{9EA57F3E-C10C-8895-9404-FCDF187A1D7A}"/>
              </a:ext>
            </a:extLst>
          </p:cNvPr>
          <p:cNvSpPr txBox="1"/>
          <p:nvPr/>
        </p:nvSpPr>
        <p:spPr>
          <a:xfrm>
            <a:off x="5527493" y="1929025"/>
            <a:ext cx="1170003" cy="369332"/>
          </a:xfrm>
          <a:prstGeom prst="rect">
            <a:avLst/>
          </a:prstGeom>
          <a:noFill/>
        </p:spPr>
        <p:txBody>
          <a:bodyPr wrap="square" rtlCol="0">
            <a:spAutoFit/>
          </a:bodyPr>
          <a:lstStyle/>
          <a:p>
            <a:pPr algn="ctr"/>
            <a:r>
              <a:rPr lang="en-GB" b="1" dirty="0"/>
              <a:t>Channel</a:t>
            </a:r>
          </a:p>
        </p:txBody>
      </p:sp>
    </p:spTree>
    <p:extLst>
      <p:ext uri="{BB962C8B-B14F-4D97-AF65-F5344CB8AC3E}">
        <p14:creationId xmlns:p14="http://schemas.microsoft.com/office/powerpoint/2010/main" val="4052107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Step By Step Process</a:t>
            </a:r>
          </a:p>
        </p:txBody>
      </p:sp>
      <p:sp>
        <p:nvSpPr>
          <p:cNvPr id="31"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a:bodyPr>
          <a:lstStyle/>
          <a:p>
            <a:pPr marL="0" indent="0">
              <a:buNone/>
            </a:pPr>
            <a:r>
              <a:rPr lang="en-GB" sz="1600" b="1" dirty="0">
                <a:solidFill>
                  <a:srgbClr val="FFFFFF"/>
                </a:solidFill>
              </a:rPr>
              <a:t>Sender “Information Source”</a:t>
            </a:r>
          </a:p>
          <a:p>
            <a:pPr>
              <a:buClr>
                <a:schemeClr val="tx1"/>
              </a:buClr>
              <a:buFont typeface="Wingdings" panose="05000000000000000000" pitchFamily="2" charset="2"/>
              <a:buChar char="§"/>
            </a:pPr>
            <a:r>
              <a:rPr lang="en-GB" sz="1600" dirty="0">
                <a:solidFill>
                  <a:srgbClr val="FFFFFF"/>
                </a:solidFill>
              </a:rPr>
              <a:t> As our sender Tom can begin the process by selecting a message to send, a recipient to contact, and a method for sending the message (word, writing, body language, music, etc).</a:t>
            </a:r>
          </a:p>
          <a:p>
            <a:pPr marL="0" indent="0">
              <a:buNone/>
            </a:pPr>
            <a:r>
              <a:rPr lang="en-GB" sz="1600" b="1" dirty="0">
                <a:solidFill>
                  <a:srgbClr val="FFFFFF"/>
                </a:solidFill>
              </a:rPr>
              <a:t>Encoder “Transmitter”</a:t>
            </a:r>
          </a:p>
          <a:p>
            <a:pPr>
              <a:buClr>
                <a:schemeClr val="tx1"/>
              </a:buClr>
              <a:buFont typeface="Wingdings" panose="05000000000000000000" pitchFamily="2" charset="2"/>
              <a:buChar char="§"/>
            </a:pPr>
            <a:r>
              <a:rPr lang="en-GB" sz="1600" dirty="0">
                <a:solidFill>
                  <a:srgbClr val="FFFFFF"/>
                </a:solidFill>
              </a:rPr>
              <a:t> Next, Tom will select an encoder (tablets, phones, laptops, etc.) that will allow him to convert his ideas into signals and transmit them between sources.</a:t>
            </a:r>
          </a:p>
          <a:p>
            <a:pPr marL="0" indent="0">
              <a:buNone/>
            </a:pPr>
            <a:r>
              <a:rPr lang="en-GB" sz="1600" b="1" dirty="0">
                <a:solidFill>
                  <a:srgbClr val="FFFFFF"/>
                </a:solidFill>
              </a:rPr>
              <a:t>Channel “Medium”</a:t>
            </a:r>
          </a:p>
          <a:p>
            <a:pPr>
              <a:buClr>
                <a:schemeClr val="tx1"/>
              </a:buClr>
              <a:buFont typeface="Wingdings" panose="05000000000000000000" pitchFamily="2" charset="2"/>
              <a:buChar char="§"/>
            </a:pPr>
            <a:r>
              <a:rPr lang="en-GB" sz="1600" dirty="0">
                <a:solidFill>
                  <a:srgbClr val="FFFFFF"/>
                </a:solidFill>
              </a:rPr>
              <a:t> Then Tom can select a channel (internet) that will transmit his information from the sender and transmitter to the receiver and decoder.</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6</a:t>
            </a:r>
          </a:p>
        </p:txBody>
      </p:sp>
    </p:spTree>
    <p:extLst>
      <p:ext uri="{BB962C8B-B14F-4D97-AF65-F5344CB8AC3E}">
        <p14:creationId xmlns:p14="http://schemas.microsoft.com/office/powerpoint/2010/main" val="38322986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6578600" y="804333"/>
            <a:ext cx="5130800" cy="5249334"/>
          </a:xfrm>
        </p:spPr>
        <p:txBody>
          <a:bodyPr anchor="ctr">
            <a:normAutofit fontScale="70000" lnSpcReduction="20000"/>
          </a:bodyPr>
          <a:lstStyle/>
          <a:p>
            <a:pPr marL="0" indent="0">
              <a:buClr>
                <a:schemeClr val="tx1"/>
              </a:buClr>
              <a:buNone/>
            </a:pPr>
            <a:r>
              <a:rPr lang="en-GB" sz="2000" b="1" dirty="0">
                <a:solidFill>
                  <a:srgbClr val="FFFFFF"/>
                </a:solidFill>
              </a:rPr>
              <a:t>Noise</a:t>
            </a:r>
          </a:p>
          <a:p>
            <a:pPr marL="0" indent="0">
              <a:buClr>
                <a:schemeClr val="tx1"/>
              </a:buClr>
              <a:buNone/>
            </a:pPr>
            <a:r>
              <a:rPr lang="en-GB" sz="2000" dirty="0">
                <a:solidFill>
                  <a:srgbClr val="FFFFFF"/>
                </a:solidFill>
              </a:rPr>
              <a:t>The theory suggests that 'noise' may interfere with our ability to understand a message, and it can be divided into two categories: internal and external.</a:t>
            </a:r>
          </a:p>
          <a:p>
            <a:pPr>
              <a:buClr>
                <a:schemeClr val="tx1"/>
              </a:buClr>
              <a:buFont typeface="Wingdings" panose="05000000000000000000" pitchFamily="2" charset="2"/>
              <a:buChar char="§"/>
            </a:pPr>
            <a:r>
              <a:rPr lang="en-GB" sz="2000" dirty="0">
                <a:solidFill>
                  <a:srgbClr val="FFFFFF"/>
                </a:solidFill>
              </a:rPr>
              <a:t> The term internal noise refers to errors made by a sender or receiver when encoding or decoding a message, such as miscommunication or misinterpretation.</a:t>
            </a:r>
          </a:p>
          <a:p>
            <a:pPr>
              <a:buClr>
                <a:schemeClr val="tx1"/>
              </a:buClr>
              <a:buFont typeface="Wingdings" panose="05000000000000000000" pitchFamily="2" charset="2"/>
              <a:buChar char="§"/>
            </a:pPr>
            <a:r>
              <a:rPr lang="en-GB" sz="2000" dirty="0">
                <a:solidFill>
                  <a:srgbClr val="FFFFFF"/>
                </a:solidFill>
              </a:rPr>
              <a:t> An external noise occurs when something outside the sender or receiver interferes with the transmission of the message.</a:t>
            </a:r>
          </a:p>
          <a:p>
            <a:pPr marL="0" indent="0">
              <a:buNone/>
            </a:pPr>
            <a:r>
              <a:rPr lang="en-GB" sz="2000" b="1" dirty="0">
                <a:solidFill>
                  <a:srgbClr val="FFFFFF"/>
                </a:solidFill>
              </a:rPr>
              <a:t>Decoder</a:t>
            </a:r>
          </a:p>
          <a:p>
            <a:pPr>
              <a:buClr>
                <a:schemeClr val="tx1"/>
              </a:buClr>
              <a:buFont typeface="Wingdings" panose="05000000000000000000" pitchFamily="2" charset="2"/>
              <a:buChar char="§"/>
            </a:pPr>
            <a:r>
              <a:rPr lang="en-GB" sz="2000" dirty="0">
                <a:solidFill>
                  <a:srgbClr val="FFFFFF"/>
                </a:solidFill>
              </a:rPr>
              <a:t> For Tom, the decoder might be a computer converting binary packets of 1s and 0s into pixels on a screen, which are then converted into sound, or a mobile phone converting data into something that can be read and understood.</a:t>
            </a:r>
          </a:p>
          <a:p>
            <a:pPr marL="0" indent="0">
              <a:buNone/>
            </a:pPr>
            <a:r>
              <a:rPr lang="en-GB" sz="2000" b="1" dirty="0">
                <a:solidFill>
                  <a:srgbClr val="FFFFFF"/>
                </a:solidFill>
              </a:rPr>
              <a:t>Receiver “Destination”</a:t>
            </a:r>
          </a:p>
          <a:p>
            <a:pPr>
              <a:buClr>
                <a:schemeClr val="tx1"/>
              </a:buClr>
              <a:buFont typeface="Wingdings" panose="05000000000000000000" pitchFamily="2" charset="2"/>
              <a:buChar char="§"/>
            </a:pPr>
            <a:r>
              <a:rPr lang="en-GB" sz="2000" dirty="0">
                <a:solidFill>
                  <a:srgbClr val="FFFFFF"/>
                </a:solidFill>
              </a:rPr>
              <a:t> It is at this point that Tom’s team receive the message, or what remains of it after accounting for noise.</a:t>
            </a:r>
          </a:p>
          <a:p>
            <a:pPr marL="0" indent="0">
              <a:buNone/>
            </a:pPr>
            <a:r>
              <a:rPr lang="en-GB" sz="2000" b="1" dirty="0">
                <a:solidFill>
                  <a:srgbClr val="FFFFFF"/>
                </a:solidFill>
              </a:rPr>
              <a:t>Feedback</a:t>
            </a:r>
          </a:p>
          <a:p>
            <a:pPr>
              <a:buClr>
                <a:schemeClr val="tx1"/>
              </a:buClr>
              <a:buFont typeface="Wingdings" panose="05000000000000000000" pitchFamily="2" charset="2"/>
              <a:buChar char="§"/>
            </a:pPr>
            <a:r>
              <a:rPr lang="en-GB" sz="2000" dirty="0">
                <a:solidFill>
                  <a:srgbClr val="FFFFFF"/>
                </a:solidFill>
              </a:rPr>
              <a:t> As part of the communication loop, feedback occurs when the recipient responds to the sender.</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7</a:t>
            </a:r>
          </a:p>
        </p:txBody>
      </p:sp>
    </p:spTree>
    <p:extLst>
      <p:ext uri="{BB962C8B-B14F-4D97-AF65-F5344CB8AC3E}">
        <p14:creationId xmlns:p14="http://schemas.microsoft.com/office/powerpoint/2010/main" val="23446134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643467" y="804333"/>
            <a:ext cx="4958290" cy="5249334"/>
          </a:xfrm>
        </p:spPr>
        <p:txBody>
          <a:bodyPr>
            <a:normAutofit/>
          </a:bodyPr>
          <a:lstStyle/>
          <a:p>
            <a:pPr algn="ctr"/>
            <a:r>
              <a:rPr lang="en-GB" sz="4000" cap="none" dirty="0">
                <a:solidFill>
                  <a:schemeClr val="bg1"/>
                </a:solidFill>
              </a:rPr>
              <a:t>Reference List</a:t>
            </a:r>
          </a:p>
        </p:txBody>
      </p:sp>
      <p:sp>
        <p:nvSpPr>
          <p:cNvPr id="37" name="Rectangle 36">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6578600" y="804333"/>
            <a:ext cx="5130800" cy="5249334"/>
          </a:xfrm>
        </p:spPr>
        <p:txBody>
          <a:bodyPr anchor="ctr">
            <a:normAutofit/>
          </a:bodyPr>
          <a:lstStyle/>
          <a:p>
            <a:pPr marL="0" indent="0">
              <a:buNone/>
            </a:pPr>
            <a:r>
              <a:rPr lang="en-GB" sz="1400" dirty="0">
                <a:effectLst/>
              </a:rPr>
              <a:t>Dodge, M. (1999) </a:t>
            </a:r>
            <a:r>
              <a:rPr lang="en-GB" sz="1400" i="1" dirty="0">
                <a:effectLst/>
              </a:rPr>
              <a:t>Finding the source of the Amazon - UCL</a:t>
            </a:r>
            <a:r>
              <a:rPr lang="en-GB" sz="1400" dirty="0">
                <a:effectLst/>
              </a:rPr>
              <a:t>. Available at: http://www.casa.ucl.ac.uk/martin/amazon.pdf (Accessed: November 9, 2022).</a:t>
            </a:r>
          </a:p>
          <a:p>
            <a:pPr marL="0" indent="0">
              <a:buNone/>
            </a:pPr>
            <a:r>
              <a:rPr lang="en-GB" sz="1400" dirty="0">
                <a:effectLst/>
              </a:rPr>
              <a:t>González, Á. and Day, M. (2016) </a:t>
            </a:r>
            <a:r>
              <a:rPr lang="en-GB" sz="1400" i="1" dirty="0">
                <a:effectLst/>
              </a:rPr>
              <a:t>Amazon, Microsoft Invest billions as computing shifts to cloud</a:t>
            </a:r>
            <a:r>
              <a:rPr lang="en-GB" sz="1400" dirty="0">
                <a:effectLst/>
              </a:rPr>
              <a:t>, </a:t>
            </a:r>
            <a:r>
              <a:rPr lang="en-GB" sz="1400" i="1" dirty="0">
                <a:effectLst/>
              </a:rPr>
              <a:t>The Seattle Times</a:t>
            </a:r>
            <a:r>
              <a:rPr lang="en-GB" sz="1400" dirty="0">
                <a:effectLst/>
              </a:rPr>
              <a:t>. The Seattle Times Company. Available at: https://www.seattletimes.com/business/technology/amazon-microsoft-invest-billions-as-computing-shifts-to-cloud/ (Accessed: November 9, 2022).</a:t>
            </a:r>
          </a:p>
          <a:p>
            <a:pPr marL="0" indent="0">
              <a:buNone/>
            </a:pPr>
            <a:r>
              <a:rPr lang="en-GB" sz="1400" dirty="0">
                <a:effectLst/>
              </a:rPr>
              <a:t>Malik, E. (2022) </a:t>
            </a:r>
            <a:r>
              <a:rPr lang="en-GB" sz="1400" i="1" dirty="0">
                <a:effectLst/>
              </a:rPr>
              <a:t>Amazon history timeline</a:t>
            </a:r>
            <a:r>
              <a:rPr lang="en-GB" sz="1400" dirty="0">
                <a:effectLst/>
              </a:rPr>
              <a:t>, </a:t>
            </a:r>
            <a:r>
              <a:rPr lang="en-GB" sz="1400" i="1" dirty="0">
                <a:effectLst/>
              </a:rPr>
              <a:t>Office Timeline blog</a:t>
            </a:r>
            <a:r>
              <a:rPr lang="en-GB" sz="1400" dirty="0">
                <a:effectLst/>
              </a:rPr>
              <a:t>. Available at: https://www.officetimeline.com/blog/amazon-history-timeline (Accessed: November 9, 2022).</a:t>
            </a:r>
          </a:p>
          <a:p>
            <a:pPr marL="0" indent="0">
              <a:buNone/>
            </a:pPr>
            <a:r>
              <a:rPr lang="en-GB" sz="1400" dirty="0">
                <a:effectLst/>
              </a:rPr>
              <a:t>Manager, E.J.P. and Johnson, E. (2021) </a:t>
            </a:r>
            <a:r>
              <a:rPr lang="en-GB" sz="1400" i="1" dirty="0">
                <a:effectLst/>
              </a:rPr>
              <a:t>What are the benefits of effective communication skills?</a:t>
            </a:r>
            <a:r>
              <a:rPr lang="en-GB" sz="1400" dirty="0">
                <a:effectLst/>
              </a:rPr>
              <a:t>, </a:t>
            </a:r>
            <a:r>
              <a:rPr lang="en-GB" sz="1400" i="1" dirty="0" err="1">
                <a:effectLst/>
              </a:rPr>
              <a:t>iHASCO</a:t>
            </a:r>
            <a:r>
              <a:rPr lang="en-GB" sz="1400" dirty="0">
                <a:effectLst/>
              </a:rPr>
              <a:t>. Available at: https://www.ihasco.co.uk/blog/entry/3234/what-are-the-benefits-of-effective-communication-skills (Accessed: November 13, 2022).</a:t>
            </a:r>
          </a:p>
          <a:p>
            <a:pPr marL="0" indent="0">
              <a:buNone/>
            </a:pPr>
            <a:r>
              <a:rPr lang="en-GB" sz="1400" dirty="0">
                <a:effectLst/>
              </a:rPr>
              <a:t>Dingwall, J.R. </a:t>
            </a:r>
            <a:r>
              <a:rPr lang="en-GB" sz="1400" i="1" dirty="0">
                <a:effectLst/>
              </a:rPr>
              <a:t>et al.</a:t>
            </a:r>
            <a:r>
              <a:rPr lang="en-GB" sz="1400" dirty="0">
                <a:effectLst/>
              </a:rPr>
              <a:t> (2019) </a:t>
            </a:r>
            <a:r>
              <a:rPr lang="en-GB" sz="1400" i="1" dirty="0">
                <a:effectLst/>
              </a:rPr>
              <a:t>Professional Communications</a:t>
            </a:r>
            <a:r>
              <a:rPr lang="en-GB" sz="1400" dirty="0">
                <a:effectLst/>
              </a:rPr>
              <a:t>. Available at: https://ecampusontario.pressbooks.pub/profcommsontario/ (Accessed: November 13, 2022).</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470704"/>
            <a:ext cx="872067" cy="274320"/>
          </a:xfrm>
        </p:spPr>
        <p:txBody>
          <a:bodyPr>
            <a:noAutofit/>
          </a:bodyPr>
          <a:lstStyle/>
          <a:p>
            <a:pPr algn="ctr">
              <a:spcAft>
                <a:spcPts val="600"/>
              </a:spcAft>
            </a:pPr>
            <a:r>
              <a:rPr lang="en-GB" sz="1800" dirty="0">
                <a:solidFill>
                  <a:srgbClr val="FFFFFF"/>
                </a:solidFill>
              </a:rPr>
              <a:t>8</a:t>
            </a:r>
          </a:p>
        </p:txBody>
      </p:sp>
    </p:spTree>
    <p:extLst>
      <p:ext uri="{BB962C8B-B14F-4D97-AF65-F5344CB8AC3E}">
        <p14:creationId xmlns:p14="http://schemas.microsoft.com/office/powerpoint/2010/main" val="8387094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16404</TotalTime>
  <Words>1005</Words>
  <Application>Microsoft Office PowerPoint</Application>
  <PresentationFormat>Widescreen</PresentationFormat>
  <Paragraphs>88</Paragraphs>
  <Slides>10</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Calibri Light</vt:lpstr>
      <vt:lpstr>Tw Cen MT</vt:lpstr>
      <vt:lpstr>Wingdings</vt:lpstr>
      <vt:lpstr>Wingdings 3</vt:lpstr>
      <vt:lpstr>Integral</vt:lpstr>
      <vt:lpstr>Office Theme</vt:lpstr>
      <vt:lpstr>Effective Team Working and Communication (BMSW4002_BIRM)</vt:lpstr>
      <vt:lpstr>History</vt:lpstr>
      <vt:lpstr>Amazon’s Expansion</vt:lpstr>
      <vt:lpstr>Channels of Communication</vt:lpstr>
      <vt:lpstr>Benefits of Effective Communication</vt:lpstr>
      <vt:lpstr>PowerPoint Presentation</vt:lpstr>
      <vt:lpstr>Step By Step Process</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Cristian Teaca (2127717)</cp:lastModifiedBy>
  <cp:revision>309</cp:revision>
  <dcterms:created xsi:type="dcterms:W3CDTF">2022-08-09T20:31:40Z</dcterms:created>
  <dcterms:modified xsi:type="dcterms:W3CDTF">2022-11-13T23:15:23Z</dcterms:modified>
</cp:coreProperties>
</file>