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5"/>
  </p:notesMasterIdLst>
  <p:sldIdLst>
    <p:sldId id="256" r:id="rId2"/>
    <p:sldId id="261" r:id="rId3"/>
    <p:sldId id="262" r:id="rId4"/>
    <p:sldId id="257" r:id="rId5"/>
    <p:sldId id="258" r:id="rId6"/>
    <p:sldId id="263" r:id="rId7"/>
    <p:sldId id="264" r:id="rId8"/>
    <p:sldId id="259" r:id="rId9"/>
    <p:sldId id="265" r:id="rId10"/>
    <p:sldId id="266" r:id="rId11"/>
    <p:sldId id="267" r:id="rId12"/>
    <p:sldId id="268" r:id="rId13"/>
    <p:sldId id="269" r:id="rId14"/>
    <p:sldId id="271" r:id="rId15"/>
    <p:sldId id="270" r:id="rId16"/>
    <p:sldId id="272" r:id="rId17"/>
    <p:sldId id="273" r:id="rId18"/>
    <p:sldId id="274" r:id="rId19"/>
    <p:sldId id="275" r:id="rId20"/>
    <p:sldId id="276" r:id="rId21"/>
    <p:sldId id="277" r:id="rId22"/>
    <p:sldId id="279" r:id="rId23"/>
    <p:sldId id="27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3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43A7C7D-473F-488D-82DE-A47A2030DFA6}" type="datetimeFigureOut">
              <a:rPr lang="en-GB" smtClean="0"/>
              <a:pPr/>
              <a:t>14/10/2011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B4F1B5-A0D6-4F40-AA5F-A22940542B9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7B4F1B5-A0D6-4F40-AA5F-A22940542B92}" type="slidenum">
              <a:rPr lang="en-GB" smtClean="0"/>
              <a:pPr/>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1D8BD707-D9CF-40AE-B4C6-C98DA3205C09}" type="datetimeFigureOut">
              <a:rPr lang="en-US" smtClean="0"/>
              <a:pPr/>
              <a:t>10/14/2011</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1D8BD707-D9CF-40AE-B4C6-C98DA3205C09}" type="datetimeFigureOut">
              <a:rPr lang="en-US" smtClean="0"/>
              <a:pPr/>
              <a:t>10/14/2011</a:t>
            </a:fld>
            <a:endParaRPr lang="en-US"/>
          </a:p>
        </p:txBody>
      </p:sp>
      <p:sp>
        <p:nvSpPr>
          <p:cNvPr id="9" name="Slide Number Placeholder 8"/>
          <p:cNvSpPr>
            <a:spLocks noGrp="1"/>
          </p:cNvSpPr>
          <p:nvPr>
            <p:ph type="sldNum" sz="quarter" idx="15"/>
          </p:nvPr>
        </p:nvSpPr>
        <p:spPr/>
        <p:txBody>
          <a:bodyPr rtlCol="0"/>
          <a:lstStyle/>
          <a:p>
            <a:fld id="{B6F15528-21DE-4FAA-801E-634DDDAF4B2B}"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D8BD707-D9CF-40AE-B4C6-C98DA3205C09}" type="datetimeFigureOut">
              <a:rPr lang="en-US" smtClean="0"/>
              <a:pPr/>
              <a:t>10/14/2011</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1D8BD707-D9CF-40AE-B4C6-C98DA3205C09}" type="datetimeFigureOut">
              <a:rPr lang="en-US" smtClean="0"/>
              <a:pPr/>
              <a:t>10/14/2011</a:t>
            </a:fld>
            <a:endParaRPr lang="en-US"/>
          </a:p>
        </p:txBody>
      </p:sp>
      <p:sp>
        <p:nvSpPr>
          <p:cNvPr id="7" name="Slide Number Placeholder 6"/>
          <p:cNvSpPr>
            <a:spLocks noGrp="1"/>
          </p:cNvSpPr>
          <p:nvPr>
            <p:ph type="sldNum" sz="quarter" idx="11"/>
          </p:nvPr>
        </p:nvSpPr>
        <p:spPr/>
        <p:txBody>
          <a:bodyPr rtlCol="0"/>
          <a:lstStyle/>
          <a:p>
            <a:fld id="{B6F15528-21DE-4FAA-801E-634DDDAF4B2B}"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1D8BD707-D9CF-40AE-B4C6-C98DA3205C09}" type="datetimeFigureOut">
              <a:rPr lang="en-US" smtClean="0"/>
              <a:pPr/>
              <a:t>10/14/2011</a:t>
            </a:fld>
            <a:endParaRPr lang="en-US"/>
          </a:p>
        </p:txBody>
      </p:sp>
      <p:sp>
        <p:nvSpPr>
          <p:cNvPr id="22" name="Slide Number Placeholder 21"/>
          <p:cNvSpPr>
            <a:spLocks noGrp="1"/>
          </p:cNvSpPr>
          <p:nvPr>
            <p:ph type="sldNum" sz="quarter" idx="15"/>
          </p:nvPr>
        </p:nvSpPr>
        <p:spPr/>
        <p:txBody>
          <a:bodyPr rtlCol="0"/>
          <a:lstStyle/>
          <a:p>
            <a:fld id="{B6F15528-21DE-4FAA-801E-634DDDAF4B2B}"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D8BD707-D9CF-40AE-B4C6-C98DA3205C09}" type="datetimeFigureOut">
              <a:rPr lang="en-US" smtClean="0"/>
              <a:pPr/>
              <a:t>10/14/2011</a:t>
            </a:fld>
            <a:endParaRPr lang="en-US"/>
          </a:p>
        </p:txBody>
      </p:sp>
      <p:sp>
        <p:nvSpPr>
          <p:cNvPr id="18" name="Slide Number Placeholder 17"/>
          <p:cNvSpPr>
            <a:spLocks noGrp="1"/>
          </p:cNvSpPr>
          <p:nvPr>
            <p:ph type="sldNum" sz="quarter" idx="11"/>
          </p:nvPr>
        </p:nvSpPr>
        <p:spPr/>
        <p:txBody>
          <a:bodyPr rtlCol="0"/>
          <a:lstStyle/>
          <a:p>
            <a:fld id="{B6F15528-21DE-4FAA-801E-634DDDAF4B2B}"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D8BD707-D9CF-40AE-B4C6-C98DA3205C09}" type="datetimeFigureOut">
              <a:rPr lang="en-US" smtClean="0"/>
              <a:pPr/>
              <a:t>10/14/2011</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tupian.hudong.com/a1_28_12_01300000092954120801124129677_gif.html?prd=zhengwenye_left_neirong_tupia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en.wikipedia.org/wiki/Alchemy" TargetMode="External"/><Relationship Id="rId7" Type="http://schemas.openxmlformats.org/officeDocument/2006/relationships/hyperlink" Target="http://en.wikipedia.org/wiki/Special:BookSources/0807059730" TargetMode="External"/><Relationship Id="rId2" Type="http://schemas.openxmlformats.org/officeDocument/2006/relationships/hyperlink" Target="http://en.wikipedia.org/wiki/Daoism" TargetMode="External"/><Relationship Id="rId1" Type="http://schemas.openxmlformats.org/officeDocument/2006/relationships/slideLayout" Target="../slideLayouts/slideLayout2.xml"/><Relationship Id="rId6" Type="http://schemas.openxmlformats.org/officeDocument/2006/relationships/hyperlink" Target="http://en.wikipedia.org/w/index.php?title=Holmes_Welch&amp;action=edit&amp;redlink=1" TargetMode="External"/><Relationship Id="rId5" Type="http://schemas.openxmlformats.org/officeDocument/2006/relationships/hyperlink" Target="http://en.wikipedia.org/wiki/Fangshi" TargetMode="External"/><Relationship Id="rId4" Type="http://schemas.openxmlformats.org/officeDocument/2006/relationships/hyperlink" Target="http://en.wikipedia.org/wiki/Book_of_Han"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1828800"/>
            <a:ext cx="6172200" cy="1447800"/>
          </a:xfrm>
        </p:spPr>
        <p:txBody>
          <a:bodyPr>
            <a:normAutofit fontScale="90000"/>
          </a:bodyPr>
          <a:lstStyle/>
          <a:p>
            <a:r>
              <a:rPr lang="en-GB" dirty="0" smtClean="0"/>
              <a:t>Lesson two: </a:t>
            </a:r>
            <a:br>
              <a:rPr lang="en-GB" dirty="0" smtClean="0"/>
            </a:br>
            <a:r>
              <a:rPr lang="en-GB" dirty="0" smtClean="0"/>
              <a:t>History of Chinese </a:t>
            </a:r>
            <a:r>
              <a:rPr lang="en-GB" dirty="0" err="1" smtClean="0"/>
              <a:t>Yangsheng</a:t>
            </a:r>
            <a:r>
              <a:rPr lang="en-GB" dirty="0" smtClean="0"/>
              <a:t/>
            </a:r>
            <a:br>
              <a:rPr lang="en-GB" dirty="0" smtClean="0"/>
            </a:br>
            <a:endParaRPr lang="en-GB" dirty="0"/>
          </a:p>
        </p:txBody>
      </p:sp>
      <p:sp>
        <p:nvSpPr>
          <p:cNvPr id="3" name="Subtitle 2"/>
          <p:cNvSpPr>
            <a:spLocks noGrp="1"/>
          </p:cNvSpPr>
          <p:nvPr>
            <p:ph type="subTitle" idx="1"/>
          </p:nvPr>
        </p:nvSpPr>
        <p:spPr>
          <a:xfrm>
            <a:off x="2286000" y="3429000"/>
            <a:ext cx="6629400" cy="2819400"/>
          </a:xfrm>
        </p:spPr>
        <p:txBody>
          <a:bodyPr>
            <a:normAutofit/>
          </a:bodyPr>
          <a:lstStyle/>
          <a:p>
            <a:pPr lvl="0"/>
            <a:r>
              <a:rPr lang="en-GB" sz="2000" dirty="0" smtClean="0"/>
              <a:t>☻ The first appearance of </a:t>
            </a:r>
            <a:r>
              <a:rPr lang="en-GB" sz="2000" dirty="0" err="1" smtClean="0"/>
              <a:t>Yangsheng</a:t>
            </a:r>
            <a:endParaRPr lang="en-GB" sz="2000" dirty="0" smtClean="0"/>
          </a:p>
          <a:p>
            <a:pPr lvl="0"/>
            <a:endParaRPr lang="en-GB" sz="2000" dirty="0" smtClean="0"/>
          </a:p>
          <a:p>
            <a:pPr lvl="0"/>
            <a:r>
              <a:rPr lang="en-GB" sz="2000" dirty="0" smtClean="0"/>
              <a:t>☻ The Original Meanings of yang and </a:t>
            </a:r>
            <a:r>
              <a:rPr lang="en-GB" sz="2000" dirty="0" err="1" smtClean="0"/>
              <a:t>sheng</a:t>
            </a:r>
            <a:endParaRPr lang="en-GB" sz="2000" dirty="0" smtClean="0"/>
          </a:p>
          <a:p>
            <a:pPr lvl="0"/>
            <a:endParaRPr lang="en-GB" sz="2000" dirty="0" smtClean="0"/>
          </a:p>
          <a:p>
            <a:pPr lvl="0"/>
            <a:r>
              <a:rPr lang="en-GB" sz="2000" dirty="0" smtClean="0"/>
              <a:t>☻ Origins of Chinese </a:t>
            </a:r>
            <a:r>
              <a:rPr lang="en-GB" sz="2000" dirty="0" err="1" smtClean="0"/>
              <a:t>yangsheng</a:t>
            </a:r>
            <a:r>
              <a:rPr lang="en-GB" sz="2000" dirty="0" smtClean="0"/>
              <a:t> tradition</a:t>
            </a:r>
          </a:p>
          <a:p>
            <a:pPr lvl="0"/>
            <a:endParaRPr lang="en-GB" sz="2000" dirty="0" smtClean="0"/>
          </a:p>
          <a:p>
            <a:pPr lvl="0"/>
            <a:r>
              <a:rPr lang="en-GB" sz="2000" dirty="0" smtClean="0"/>
              <a:t>☻ A Brief History of </a:t>
            </a:r>
            <a:r>
              <a:rPr lang="en-GB" sz="2000" dirty="0" err="1" smtClean="0"/>
              <a:t>Daoist</a:t>
            </a:r>
            <a:r>
              <a:rPr lang="en-GB" sz="2000" dirty="0" smtClean="0"/>
              <a:t> </a:t>
            </a:r>
            <a:r>
              <a:rPr lang="en-GB" sz="2000" smtClean="0"/>
              <a:t>Yangsheng</a:t>
            </a:r>
            <a:endParaRPr lang="en-GB" sz="2000" dirty="0" smtClean="0"/>
          </a:p>
          <a:p>
            <a:endParaRPr lang="en-GB"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15962"/>
          </a:xfrm>
        </p:spPr>
        <p:txBody>
          <a:bodyPr/>
          <a:lstStyle/>
          <a:p>
            <a:r>
              <a:rPr lang="en-GB" dirty="0" smtClean="0"/>
              <a:t>1. The first appearance of </a:t>
            </a:r>
            <a:r>
              <a:rPr lang="en-GB" dirty="0" err="1" smtClean="0"/>
              <a:t>Yangsheng</a:t>
            </a:r>
            <a:r>
              <a:rPr lang="en-GB" dirty="0" smtClean="0"/>
              <a:t> </a:t>
            </a:r>
            <a:endParaRPr lang="en-GB" dirty="0"/>
          </a:p>
        </p:txBody>
      </p:sp>
      <p:sp>
        <p:nvSpPr>
          <p:cNvPr id="3" name="Content Placeholder 2"/>
          <p:cNvSpPr>
            <a:spLocks noGrp="1"/>
          </p:cNvSpPr>
          <p:nvPr>
            <p:ph sz="quarter" idx="1"/>
          </p:nvPr>
        </p:nvSpPr>
        <p:spPr>
          <a:xfrm>
            <a:off x="457200" y="1295400"/>
            <a:ext cx="7467600" cy="5562600"/>
          </a:xfrm>
        </p:spPr>
        <p:txBody>
          <a:bodyPr>
            <a:normAutofit/>
          </a:bodyPr>
          <a:lstStyle/>
          <a:p>
            <a:r>
              <a:rPr lang="en-GB" dirty="0" smtClean="0"/>
              <a:t>In </a:t>
            </a:r>
            <a:r>
              <a:rPr lang="en-GB" i="1" dirty="0" smtClean="0"/>
              <a:t>The Book of </a:t>
            </a:r>
            <a:r>
              <a:rPr lang="en-GB" i="1" dirty="0" err="1" smtClean="0"/>
              <a:t>Zhuangzi</a:t>
            </a:r>
            <a:r>
              <a:rPr lang="en-GB" dirty="0" smtClean="0"/>
              <a:t>,(320 B.C.), </a:t>
            </a:r>
            <a:r>
              <a:rPr lang="en-GB" dirty="0" err="1" smtClean="0"/>
              <a:t>yangsheng</a:t>
            </a:r>
            <a:r>
              <a:rPr lang="en-GB" dirty="0" smtClean="0"/>
              <a:t> appeared for three times:</a:t>
            </a:r>
          </a:p>
          <a:p>
            <a:endParaRPr lang="en-GB" dirty="0" smtClean="0"/>
          </a:p>
          <a:p>
            <a:r>
              <a:rPr lang="en-GB" dirty="0" smtClean="0"/>
              <a:t>Chapter 3  </a:t>
            </a:r>
            <a:r>
              <a:rPr lang="en-GB" dirty="0" err="1" smtClean="0"/>
              <a:t>养生主</a:t>
            </a:r>
            <a:endParaRPr lang="en-GB" dirty="0" smtClean="0"/>
          </a:p>
          <a:p>
            <a:r>
              <a:rPr lang="en-GB" sz="1800" dirty="0" smtClean="0"/>
              <a:t>James </a:t>
            </a:r>
            <a:r>
              <a:rPr lang="en-GB" sz="1800" dirty="0" err="1" smtClean="0"/>
              <a:t>Legge</a:t>
            </a:r>
            <a:r>
              <a:rPr lang="en-GB" sz="1800" dirty="0" smtClean="0"/>
              <a:t>: ‘Nourishing the Lord of Life’; Burton Watson: ‘The Secret of Caring for Life’; Lin </a:t>
            </a:r>
            <a:r>
              <a:rPr lang="en-GB" sz="1800" dirty="0" err="1" smtClean="0"/>
              <a:t>Yutang</a:t>
            </a:r>
            <a:r>
              <a:rPr lang="en-GB" sz="1800" dirty="0" smtClean="0"/>
              <a:t>: ‘Preservation of Life’; Martin Palmer and others: ‘The Nurturing of Life’</a:t>
            </a:r>
            <a:r>
              <a:rPr lang="en-GB" dirty="0" smtClean="0"/>
              <a:t>. </a:t>
            </a:r>
          </a:p>
          <a:p>
            <a:r>
              <a:rPr lang="en-GB" dirty="0" smtClean="0"/>
              <a:t>Chapter 19 </a:t>
            </a:r>
            <a:r>
              <a:rPr lang="en-GB" dirty="0" err="1" smtClean="0"/>
              <a:t>达生</a:t>
            </a:r>
            <a:endParaRPr lang="en-GB" dirty="0" smtClean="0"/>
          </a:p>
          <a:p>
            <a:r>
              <a:rPr lang="en-GB" sz="1800" dirty="0" smtClean="0"/>
              <a:t>James </a:t>
            </a:r>
            <a:r>
              <a:rPr lang="en-GB" sz="1800" dirty="0" err="1" smtClean="0"/>
              <a:t>Legge</a:t>
            </a:r>
            <a:r>
              <a:rPr lang="en-GB" sz="1800" dirty="0" smtClean="0"/>
              <a:t>: ‘The Full Understanding of Life’; Burton </a:t>
            </a:r>
            <a:r>
              <a:rPr lang="en-GB" sz="1800" dirty="0" err="1" smtClean="0"/>
              <a:t>Watson:‘Mastering</a:t>
            </a:r>
            <a:r>
              <a:rPr lang="en-GB" sz="1800" dirty="0" smtClean="0"/>
              <a:t> Life’;  Martin Palmer and others: ‘Grasping the Purpose of Life’. </a:t>
            </a:r>
          </a:p>
          <a:p>
            <a:r>
              <a:rPr lang="en-GB" dirty="0" smtClean="0"/>
              <a:t>Chapter 28让王</a:t>
            </a:r>
          </a:p>
          <a:p>
            <a:r>
              <a:rPr lang="en-GB" sz="1800" dirty="0" smtClean="0"/>
              <a:t>James </a:t>
            </a:r>
            <a:r>
              <a:rPr lang="en-GB" sz="1800" dirty="0" err="1" smtClean="0"/>
              <a:t>Legge</a:t>
            </a:r>
            <a:r>
              <a:rPr lang="en-GB" sz="1800" dirty="0" smtClean="0"/>
              <a:t>: ‘Kings Who Have Wished to Resign the Throne’; Burton Watson as ‘Giving Away a Throne’, Martin Palmer and others : ‘Abdication’</a:t>
            </a:r>
            <a:endParaRPr lang="en-GB"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the book of </a:t>
            </a:r>
            <a:r>
              <a:rPr lang="en-GB" dirty="0" err="1" smtClean="0"/>
              <a:t>Xunzi</a:t>
            </a:r>
            <a:r>
              <a:rPr lang="en-GB" dirty="0" smtClean="0"/>
              <a:t> and Mencius </a:t>
            </a:r>
            <a:endParaRPr lang="en-GB" dirty="0"/>
          </a:p>
        </p:txBody>
      </p:sp>
      <p:sp>
        <p:nvSpPr>
          <p:cNvPr id="3" name="Content Placeholder 2"/>
          <p:cNvSpPr>
            <a:spLocks noGrp="1"/>
          </p:cNvSpPr>
          <p:nvPr>
            <p:ph sz="quarter" idx="1"/>
          </p:nvPr>
        </p:nvSpPr>
        <p:spPr/>
        <p:txBody>
          <a:bodyPr/>
          <a:lstStyle/>
          <a:p>
            <a:endParaRPr lang="en-GB" sz="2800" dirty="0" smtClean="0"/>
          </a:p>
          <a:p>
            <a:r>
              <a:rPr lang="en-GB" sz="2800" dirty="0" smtClean="0"/>
              <a:t>In chapter 8 of the book of </a:t>
            </a:r>
            <a:r>
              <a:rPr lang="en-GB" sz="2800" i="1" dirty="0" err="1" smtClean="0"/>
              <a:t>Xunzi</a:t>
            </a:r>
            <a:endParaRPr lang="en-GB" sz="2800" i="1" dirty="0" smtClean="0"/>
          </a:p>
          <a:p>
            <a:r>
              <a:rPr lang="en-GB" dirty="0" err="1" smtClean="0"/>
              <a:t>Xunzi</a:t>
            </a:r>
            <a:r>
              <a:rPr lang="en-GB" dirty="0" smtClean="0"/>
              <a:t> uses </a:t>
            </a:r>
            <a:r>
              <a:rPr lang="en-GB" dirty="0" err="1" smtClean="0"/>
              <a:t>yangsheng</a:t>
            </a:r>
            <a:r>
              <a:rPr lang="en-GB" dirty="0" smtClean="0"/>
              <a:t> to explain the virtue of the common people (Ch. 8: The Teaching of the </a:t>
            </a:r>
            <a:r>
              <a:rPr lang="en-GB" dirty="0" err="1" smtClean="0"/>
              <a:t>Ru</a:t>
            </a:r>
            <a:r>
              <a:rPr lang="en-GB" dirty="0" smtClean="0"/>
              <a:t>’)</a:t>
            </a:r>
            <a:endParaRPr lang="en-GB" i="1" dirty="0" smtClean="0"/>
          </a:p>
          <a:p>
            <a:endParaRPr lang="en-GB" dirty="0" smtClean="0"/>
          </a:p>
          <a:p>
            <a:r>
              <a:rPr lang="en-GB" sz="2800" dirty="0" smtClean="0"/>
              <a:t>In ‘Li Lou’ Part B of </a:t>
            </a:r>
            <a:r>
              <a:rPr lang="en-GB" sz="2800" i="1" dirty="0" smtClean="0"/>
              <a:t>Mencius</a:t>
            </a:r>
            <a:r>
              <a:rPr lang="en-GB" sz="2800" dirty="0" smtClean="0"/>
              <a:t>, </a:t>
            </a:r>
          </a:p>
          <a:p>
            <a:r>
              <a:rPr lang="en-GB" dirty="0" smtClean="0"/>
              <a:t>Mencius uses </a:t>
            </a:r>
            <a:r>
              <a:rPr lang="en-GB" dirty="0" err="1" smtClean="0"/>
              <a:t>yangsheng</a:t>
            </a:r>
            <a:r>
              <a:rPr lang="en-GB" dirty="0" smtClean="0"/>
              <a:t> to mean support the life of one’s parent( Mencius:8.13).</a:t>
            </a:r>
            <a:endParaRPr lang="en-GB" b="1" dirty="0" smtClean="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2.1 The original meaning of yang  </a:t>
            </a:r>
            <a:endParaRPr lang="en-GB" dirty="0"/>
          </a:p>
        </p:txBody>
      </p:sp>
      <p:pic>
        <p:nvPicPr>
          <p:cNvPr id="1026" name="Picture 2"/>
          <p:cNvPicPr>
            <a:picLocks noGrp="1" noChangeAspect="1" noChangeArrowheads="1"/>
          </p:cNvPicPr>
          <p:nvPr>
            <p:ph sz="quarter" idx="1"/>
          </p:nvPr>
        </p:nvPicPr>
        <p:blipFill>
          <a:blip r:embed="rId2" cstate="print"/>
          <a:srcRect/>
          <a:stretch>
            <a:fillRect/>
          </a:stretch>
        </p:blipFill>
        <p:spPr bwMode="auto">
          <a:xfrm>
            <a:off x="381000" y="1752600"/>
            <a:ext cx="2724150" cy="2362200"/>
          </a:xfrm>
          <a:prstGeom prst="rect">
            <a:avLst/>
          </a:prstGeom>
          <a:noFill/>
          <a:ln w="9525">
            <a:noFill/>
            <a:miter lim="800000"/>
            <a:headEnd/>
            <a:tailEnd/>
          </a:ln>
        </p:spPr>
      </p:pic>
      <p:pic>
        <p:nvPicPr>
          <p:cNvPr id="1027" name="Picture 3"/>
          <p:cNvPicPr>
            <a:picLocks noChangeAspect="1" noChangeArrowheads="1"/>
          </p:cNvPicPr>
          <p:nvPr/>
        </p:nvPicPr>
        <p:blipFill>
          <a:blip r:embed="rId3" cstate="print"/>
          <a:srcRect/>
          <a:stretch>
            <a:fillRect/>
          </a:stretch>
        </p:blipFill>
        <p:spPr bwMode="auto">
          <a:xfrm>
            <a:off x="3200400" y="1905000"/>
            <a:ext cx="2143125" cy="2028825"/>
          </a:xfrm>
          <a:prstGeom prst="rect">
            <a:avLst/>
          </a:prstGeom>
          <a:noFill/>
          <a:ln w="9525">
            <a:noFill/>
            <a:miter lim="800000"/>
            <a:headEnd/>
            <a:tailEnd/>
          </a:ln>
        </p:spPr>
      </p:pic>
      <p:pic>
        <p:nvPicPr>
          <p:cNvPr id="1028" name="Picture 4"/>
          <p:cNvPicPr>
            <a:picLocks noChangeAspect="1" noChangeArrowheads="1"/>
          </p:cNvPicPr>
          <p:nvPr/>
        </p:nvPicPr>
        <p:blipFill>
          <a:blip r:embed="rId4" cstate="print"/>
          <a:srcRect/>
          <a:stretch>
            <a:fillRect/>
          </a:stretch>
        </p:blipFill>
        <p:spPr bwMode="auto">
          <a:xfrm>
            <a:off x="6477000" y="1981200"/>
            <a:ext cx="1409700" cy="200025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2.2 The original meaning of </a:t>
            </a:r>
            <a:r>
              <a:rPr lang="en-GB" dirty="0" err="1" smtClean="0"/>
              <a:t>sheng</a:t>
            </a:r>
            <a:endParaRPr lang="en-GB" dirty="0"/>
          </a:p>
        </p:txBody>
      </p:sp>
      <p:pic>
        <p:nvPicPr>
          <p:cNvPr id="4" name="Picture 5"/>
          <p:cNvPicPr>
            <a:picLocks noGrp="1" noChangeAspect="1" noChangeArrowheads="1"/>
          </p:cNvPicPr>
          <p:nvPr>
            <p:ph sz="quarter" idx="1"/>
          </p:nvPr>
        </p:nvPicPr>
        <p:blipFill>
          <a:blip r:embed="rId2" cstate="print"/>
          <a:srcRect/>
          <a:stretch>
            <a:fillRect/>
          </a:stretch>
        </p:blipFill>
        <p:spPr bwMode="auto">
          <a:xfrm>
            <a:off x="914400" y="1828800"/>
            <a:ext cx="1590675" cy="2019300"/>
          </a:xfrm>
          <a:prstGeom prst="rect">
            <a:avLst/>
          </a:prstGeom>
          <a:noFill/>
          <a:ln w="9525">
            <a:noFill/>
            <a:miter lim="800000"/>
            <a:headEnd/>
            <a:tailEnd/>
          </a:ln>
        </p:spPr>
      </p:pic>
      <p:pic>
        <p:nvPicPr>
          <p:cNvPr id="2050" name="Picture 2"/>
          <p:cNvPicPr>
            <a:picLocks noChangeAspect="1" noChangeArrowheads="1"/>
          </p:cNvPicPr>
          <p:nvPr/>
        </p:nvPicPr>
        <p:blipFill>
          <a:blip r:embed="rId3" cstate="print"/>
          <a:srcRect/>
          <a:stretch>
            <a:fillRect/>
          </a:stretch>
        </p:blipFill>
        <p:spPr bwMode="auto">
          <a:xfrm>
            <a:off x="3429000" y="1828800"/>
            <a:ext cx="1514475" cy="2076450"/>
          </a:xfrm>
          <a:prstGeom prst="rect">
            <a:avLst/>
          </a:prstGeom>
          <a:noFill/>
          <a:ln w="9525">
            <a:noFill/>
            <a:miter lim="800000"/>
            <a:headEnd/>
            <a:tailEnd/>
          </a:ln>
        </p:spPr>
      </p:pic>
      <p:pic>
        <p:nvPicPr>
          <p:cNvPr id="2051" name="Picture 3"/>
          <p:cNvPicPr>
            <a:picLocks noChangeAspect="1" noChangeArrowheads="1"/>
          </p:cNvPicPr>
          <p:nvPr/>
        </p:nvPicPr>
        <p:blipFill>
          <a:blip r:embed="rId4" cstate="print"/>
          <a:srcRect/>
          <a:stretch>
            <a:fillRect/>
          </a:stretch>
        </p:blipFill>
        <p:spPr bwMode="auto">
          <a:xfrm>
            <a:off x="6019800" y="1981200"/>
            <a:ext cx="1295400" cy="194310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2700" b="1" dirty="0" smtClean="0"/>
              <a:t>3. Origins of Chinese </a:t>
            </a:r>
            <a:r>
              <a:rPr lang="en-GB" sz="2700" b="1" dirty="0" err="1" smtClean="0"/>
              <a:t>Yangsheng</a:t>
            </a:r>
            <a:r>
              <a:rPr lang="en-GB" sz="2700" b="1" dirty="0" smtClean="0"/>
              <a:t> tradition  </a:t>
            </a:r>
            <a:r>
              <a:rPr lang="en-GB" b="1" dirty="0" smtClean="0"/>
              <a:t/>
            </a:r>
            <a:br>
              <a:rPr lang="en-GB" b="1" dirty="0" smtClean="0"/>
            </a:br>
            <a:endParaRPr lang="en-GB" dirty="0"/>
          </a:p>
        </p:txBody>
      </p:sp>
      <p:sp>
        <p:nvSpPr>
          <p:cNvPr id="3" name="Content Placeholder 2"/>
          <p:cNvSpPr>
            <a:spLocks noGrp="1"/>
          </p:cNvSpPr>
          <p:nvPr>
            <p:ph sz="quarter" idx="1"/>
          </p:nvPr>
        </p:nvSpPr>
        <p:spPr>
          <a:xfrm>
            <a:off x="457200" y="1066800"/>
            <a:ext cx="8077200" cy="5791200"/>
          </a:xfrm>
        </p:spPr>
        <p:txBody>
          <a:bodyPr>
            <a:noAutofit/>
          </a:bodyPr>
          <a:lstStyle/>
          <a:p>
            <a:r>
              <a:rPr lang="zh-CN" altLang="en-US" sz="1600" dirty="0" smtClean="0"/>
              <a:t>老子</a:t>
            </a:r>
            <a:r>
              <a:rPr lang="en-GB" sz="1600" i="1" dirty="0" smtClean="0"/>
              <a:t>Dao De Jing </a:t>
            </a:r>
            <a:r>
              <a:rPr lang="zh-CN" altLang="en-US" sz="1600" i="1" dirty="0" smtClean="0"/>
              <a:t>道德经</a:t>
            </a:r>
            <a:r>
              <a:rPr lang="en-GB" sz="1600" i="1" dirty="0" smtClean="0"/>
              <a:t>and </a:t>
            </a:r>
            <a:r>
              <a:rPr lang="en-GB" sz="1600" dirty="0" smtClean="0"/>
              <a:t>the essential principles of </a:t>
            </a:r>
            <a:r>
              <a:rPr lang="en-GB" sz="1600" dirty="0" err="1" smtClean="0"/>
              <a:t>Yangsheng</a:t>
            </a:r>
            <a:endParaRPr lang="en-GB" sz="1600" dirty="0" smtClean="0"/>
          </a:p>
          <a:p>
            <a:endParaRPr lang="en-GB" altLang="zh-CN" sz="1600" dirty="0" smtClean="0"/>
          </a:p>
          <a:p>
            <a:r>
              <a:rPr lang="zh-CN" altLang="en-US" sz="1600" dirty="0" smtClean="0"/>
              <a:t>医家</a:t>
            </a:r>
            <a:r>
              <a:rPr lang="en-GB" sz="1600" dirty="0" smtClean="0"/>
              <a:t>The School of Medicine at the Spring and Autumn Period</a:t>
            </a:r>
            <a:r>
              <a:rPr lang="zh-CN" altLang="en-US" sz="1600" dirty="0" smtClean="0"/>
              <a:t>春秋时期</a:t>
            </a:r>
            <a:endParaRPr lang="en-GB" sz="1600" dirty="0" smtClean="0"/>
          </a:p>
          <a:p>
            <a:endParaRPr lang="en-GB" altLang="zh-CN" sz="1600" dirty="0" smtClean="0"/>
          </a:p>
          <a:p>
            <a:r>
              <a:rPr lang="zh-CN" altLang="en-US" sz="1600" dirty="0" smtClean="0"/>
              <a:t>神仙信仰</a:t>
            </a:r>
            <a:r>
              <a:rPr lang="en-GB" sz="1600" dirty="0" smtClean="0"/>
              <a:t>The Beliefs in the existence of Immortals at Warring State Period </a:t>
            </a:r>
            <a:r>
              <a:rPr lang="zh-CN" altLang="en-US" sz="1600" dirty="0" smtClean="0"/>
              <a:t>战国时期</a:t>
            </a:r>
            <a:endParaRPr lang="en-US" altLang="zh-CN" sz="1600" dirty="0" smtClean="0"/>
          </a:p>
          <a:p>
            <a:endParaRPr lang="en-GB" altLang="zh-CN" sz="1600" dirty="0" smtClean="0"/>
          </a:p>
          <a:p>
            <a:r>
              <a:rPr lang="zh-CN" altLang="en-US" sz="1600" dirty="0" smtClean="0"/>
              <a:t>庄子</a:t>
            </a:r>
            <a:r>
              <a:rPr lang="en-GB" sz="1600" dirty="0" err="1" smtClean="0"/>
              <a:t>Zhuangzi’s</a:t>
            </a:r>
            <a:r>
              <a:rPr lang="en-GB" sz="1600" dirty="0" smtClean="0"/>
              <a:t> Idea of the True Person </a:t>
            </a:r>
            <a:r>
              <a:rPr lang="zh-CN" altLang="en-US" sz="1600" dirty="0" smtClean="0"/>
              <a:t>真人</a:t>
            </a:r>
            <a:endParaRPr lang="en-GB" sz="1600" dirty="0" smtClean="0"/>
          </a:p>
          <a:p>
            <a:endParaRPr lang="en-GB" altLang="zh-CN" sz="1600" dirty="0" smtClean="0"/>
          </a:p>
          <a:p>
            <a:r>
              <a:rPr lang="zh-CN" altLang="en-US" sz="1600" dirty="0" smtClean="0"/>
              <a:t>杨朱</a:t>
            </a:r>
            <a:r>
              <a:rPr lang="en-GB" sz="1600" dirty="0" smtClean="0"/>
              <a:t>Yang Zhu’s (Yang Chu, c.350 B.C.) idea of Treasure Self</a:t>
            </a:r>
            <a:r>
              <a:rPr lang="zh-CN" altLang="en-US" sz="1600" dirty="0" smtClean="0"/>
              <a:t>贵己，</a:t>
            </a:r>
            <a:r>
              <a:rPr lang="en-GB" altLang="zh-CN" sz="1600" dirty="0" smtClean="0"/>
              <a:t>treasure Life </a:t>
            </a:r>
            <a:r>
              <a:rPr lang="zh-CN" altLang="en-US" sz="1600" dirty="0" smtClean="0"/>
              <a:t>贵生 </a:t>
            </a:r>
            <a:r>
              <a:rPr lang="en-GB" altLang="zh-CN" sz="1600" dirty="0" smtClean="0"/>
              <a:t>and Keep One’s Holistic Nature &amp; Preserve One’s True Self</a:t>
            </a:r>
            <a:r>
              <a:rPr lang="zh-CN" altLang="en-US" sz="1600" dirty="0" smtClean="0"/>
              <a:t>全性葆真</a:t>
            </a:r>
            <a:endParaRPr lang="en-GB" sz="1600" dirty="0" smtClean="0"/>
          </a:p>
          <a:p>
            <a:endParaRPr lang="en-GB" altLang="zh-CN" sz="1600" dirty="0" smtClean="0"/>
          </a:p>
          <a:p>
            <a:r>
              <a:rPr lang="zh-CN" altLang="en-US" sz="1600" dirty="0" smtClean="0"/>
              <a:t>邹彦</a:t>
            </a:r>
            <a:r>
              <a:rPr lang="en-GB" sz="1600" dirty="0" err="1" smtClean="0"/>
              <a:t>Zou</a:t>
            </a:r>
            <a:r>
              <a:rPr lang="en-GB" sz="1600" dirty="0" smtClean="0"/>
              <a:t> Yan’s (350 BC – 270 BC) Yin-yang and Five Phases theories </a:t>
            </a:r>
            <a:r>
              <a:rPr lang="zh-CN" altLang="en-US" sz="1600" dirty="0" smtClean="0"/>
              <a:t>阴阳五行说</a:t>
            </a:r>
            <a:endParaRPr lang="en-GB" sz="1600" dirty="0" smtClean="0"/>
          </a:p>
          <a:p>
            <a:endParaRPr lang="en-GB" altLang="zh-CN" sz="1600" dirty="0" smtClean="0"/>
          </a:p>
          <a:p>
            <a:r>
              <a:rPr lang="zh-CN" altLang="en-US" sz="1600" dirty="0" smtClean="0"/>
              <a:t>荀子</a:t>
            </a:r>
            <a:r>
              <a:rPr lang="en-GB" sz="1600" dirty="0" err="1" smtClean="0"/>
              <a:t>Xunzi’s</a:t>
            </a:r>
            <a:r>
              <a:rPr lang="en-GB" sz="1600" dirty="0" smtClean="0"/>
              <a:t> Ideal of dealing potential Disorder in Order</a:t>
            </a:r>
          </a:p>
          <a:p>
            <a:endParaRPr lang="en-GB" altLang="zh-CN" sz="1600" dirty="0" smtClean="0"/>
          </a:p>
          <a:p>
            <a:r>
              <a:rPr lang="zh-CN" altLang="en-US" sz="1600" dirty="0" smtClean="0"/>
              <a:t>黄帝内经</a:t>
            </a:r>
            <a:r>
              <a:rPr lang="en-GB" sz="1600" dirty="0" smtClean="0"/>
              <a:t>Huang –</a:t>
            </a:r>
            <a:r>
              <a:rPr lang="en-GB" sz="1600" dirty="0" err="1" smtClean="0"/>
              <a:t>ti</a:t>
            </a:r>
            <a:r>
              <a:rPr lang="en-GB" sz="1600" dirty="0" smtClean="0"/>
              <a:t> </a:t>
            </a:r>
            <a:r>
              <a:rPr lang="en-GB" sz="1600" dirty="0" err="1" smtClean="0"/>
              <a:t>nei</a:t>
            </a:r>
            <a:r>
              <a:rPr lang="en-GB" sz="1600" dirty="0" smtClean="0"/>
              <a:t> </a:t>
            </a:r>
            <a:r>
              <a:rPr lang="en-GB" sz="1600" dirty="0" err="1" smtClean="0"/>
              <a:t>ching</a:t>
            </a:r>
            <a:r>
              <a:rPr lang="en-GB" sz="1600" dirty="0" smtClean="0"/>
              <a:t> ‘s theory of Chinese medicine and </a:t>
            </a:r>
            <a:r>
              <a:rPr lang="en-GB" sz="1600" dirty="0" err="1" smtClean="0"/>
              <a:t>Yangsheng</a:t>
            </a:r>
            <a:r>
              <a:rPr lang="en-GB" sz="1600" dirty="0" smtClean="0"/>
              <a:t> </a:t>
            </a:r>
          </a:p>
          <a:p>
            <a:endParaRPr lang="en-GB" sz="1800" dirty="0" smtClean="0"/>
          </a:p>
          <a:p>
            <a:endParaRPr lang="en-GB" sz="1800" dirty="0" smtClean="0"/>
          </a:p>
          <a:p>
            <a:endParaRPr lang="en-GB" sz="1800"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zh-CN" dirty="0" smtClean="0"/>
              <a:t>3.1.</a:t>
            </a:r>
            <a:r>
              <a:rPr lang="zh-CN" altLang="en-US" dirty="0" smtClean="0"/>
              <a:t>老子</a:t>
            </a:r>
            <a:r>
              <a:rPr lang="en-GB" i="1" dirty="0" smtClean="0"/>
              <a:t>Dao De Jing </a:t>
            </a:r>
            <a:r>
              <a:rPr lang="zh-CN" altLang="en-US" i="1" dirty="0" smtClean="0"/>
              <a:t>道德经 </a:t>
            </a:r>
            <a:r>
              <a:rPr lang="en-US" altLang="zh-CN" i="1" dirty="0" smtClean="0"/>
              <a:t>(</a:t>
            </a:r>
            <a:r>
              <a:rPr lang="en-GB" altLang="zh-CN" i="1" dirty="0" smtClean="0"/>
              <a:t>Tao Te </a:t>
            </a:r>
            <a:r>
              <a:rPr lang="en-GB" altLang="zh-CN" i="1" dirty="0" err="1" smtClean="0"/>
              <a:t>Ching</a:t>
            </a:r>
            <a:r>
              <a:rPr lang="en-US" altLang="zh-CN" i="1" dirty="0" smtClean="0"/>
              <a:t>)</a:t>
            </a:r>
            <a:endParaRPr lang="en-GB" dirty="0"/>
          </a:p>
        </p:txBody>
      </p:sp>
      <p:sp>
        <p:nvSpPr>
          <p:cNvPr id="3" name="Content Placeholder 2"/>
          <p:cNvSpPr>
            <a:spLocks noGrp="1"/>
          </p:cNvSpPr>
          <p:nvPr>
            <p:ph sz="quarter" idx="1"/>
          </p:nvPr>
        </p:nvSpPr>
        <p:spPr/>
        <p:txBody>
          <a:bodyPr/>
          <a:lstStyle/>
          <a:p>
            <a:r>
              <a:rPr lang="en-GB" sz="1800" b="1" dirty="0" smtClean="0"/>
              <a:t>Dao and Empty:</a:t>
            </a:r>
          </a:p>
          <a:p>
            <a:r>
              <a:rPr lang="en-GB" sz="1800" dirty="0" smtClean="0"/>
              <a:t>The Tao is like the hole in the wheel which takes the axle, the inside of a vessel, the doors and windows of a house; they are nothing, but we draw advantage from the wheel, vessel or house only by using its empty spaces’ (Dao de </a:t>
            </a:r>
            <a:r>
              <a:rPr lang="en-GB" sz="1800" dirty="0" err="1" smtClean="0"/>
              <a:t>jing</a:t>
            </a:r>
            <a:r>
              <a:rPr lang="en-GB" sz="1800" dirty="0" smtClean="0"/>
              <a:t>, chapter 11)</a:t>
            </a:r>
          </a:p>
          <a:p>
            <a:endParaRPr lang="en-GB" sz="1800" b="1" dirty="0" smtClean="0"/>
          </a:p>
          <a:p>
            <a:r>
              <a:rPr lang="en-GB" sz="1800" b="1" dirty="0" smtClean="0"/>
              <a:t>Dao and None Action </a:t>
            </a:r>
          </a:p>
          <a:p>
            <a:r>
              <a:rPr lang="en-GB" sz="1800" dirty="0" smtClean="0"/>
              <a:t>Man is weak and pliant when he is born, solid and strong when they die; Herbs and trees are soft and lush when they germinate, parched and hard when they die. For that which is solid and powerful is a part of death, that which is soft and weak is a part of life.’ (Dao de </a:t>
            </a:r>
            <a:r>
              <a:rPr lang="en-GB" sz="1800" dirty="0" err="1" smtClean="0"/>
              <a:t>Ching</a:t>
            </a:r>
            <a:r>
              <a:rPr lang="en-GB" sz="1800" dirty="0" smtClean="0"/>
              <a:t>: chapter 76).</a:t>
            </a:r>
            <a:endParaRPr lang="en-GB" sz="1800" b="1" dirty="0" smtClean="0"/>
          </a:p>
          <a:p>
            <a:endParaRPr lang="en-GB" sz="1800" dirty="0" smtClean="0"/>
          </a:p>
          <a:p>
            <a:r>
              <a:rPr lang="en-GB" sz="1800" dirty="0" smtClean="0"/>
              <a:t>In all of the world nothing is more pliant than water. And yet it has no equal in resiliency against that which is hard. (chapter 78)</a:t>
            </a:r>
            <a:endParaRPr lang="en-GB"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zh-CN" dirty="0" smtClean="0"/>
              <a:t>3.2 Ancestor of medicine</a:t>
            </a:r>
            <a:r>
              <a:rPr lang="zh-CN" altLang="en-US" dirty="0" smtClean="0"/>
              <a:t>扁鹊</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err="1" smtClean="0"/>
              <a:t>Sima-Qian</a:t>
            </a:r>
            <a:r>
              <a:rPr lang="en-GB" dirty="0" smtClean="0"/>
              <a:t> </a:t>
            </a:r>
            <a:r>
              <a:rPr lang="zh-CN" altLang="en-US" dirty="0" smtClean="0"/>
              <a:t>司马迁</a:t>
            </a:r>
            <a:r>
              <a:rPr lang="en-US" altLang="zh-CN" dirty="0" smtClean="0"/>
              <a:t>(</a:t>
            </a:r>
            <a:r>
              <a:rPr lang="en-GB" dirty="0" smtClean="0"/>
              <a:t>Su-ma </a:t>
            </a:r>
            <a:r>
              <a:rPr lang="en-GB" dirty="0" err="1" smtClean="0"/>
              <a:t>Chien</a:t>
            </a:r>
            <a:r>
              <a:rPr lang="en-GB" dirty="0" smtClean="0"/>
              <a:t>)’s </a:t>
            </a:r>
            <a:r>
              <a:rPr lang="en-GB" i="1" dirty="0" smtClean="0"/>
              <a:t>Shi </a:t>
            </a:r>
            <a:r>
              <a:rPr lang="en-GB" i="1" dirty="0" err="1" smtClean="0"/>
              <a:t>Ji</a:t>
            </a:r>
            <a:r>
              <a:rPr lang="en-GB" i="1" dirty="0" smtClean="0"/>
              <a:t> </a:t>
            </a:r>
            <a:r>
              <a:rPr lang="en-GB" dirty="0" smtClean="0"/>
              <a:t>(</a:t>
            </a:r>
            <a:r>
              <a:rPr lang="en-GB" i="1" dirty="0" smtClean="0"/>
              <a:t>Shih Chi)</a:t>
            </a:r>
            <a:r>
              <a:rPr lang="en-GB" i="1" dirty="0" err="1" smtClean="0"/>
              <a:t>史记</a:t>
            </a:r>
            <a:r>
              <a:rPr lang="en-GB" dirty="0" smtClean="0"/>
              <a:t> (chapter 105) recorded </a:t>
            </a:r>
            <a:r>
              <a:rPr lang="en-GB" dirty="0" err="1" smtClean="0"/>
              <a:t>Bian</a:t>
            </a:r>
            <a:r>
              <a:rPr lang="en-GB" dirty="0" smtClean="0"/>
              <a:t> </a:t>
            </a:r>
            <a:r>
              <a:rPr lang="en-GB" dirty="0" err="1" smtClean="0"/>
              <a:t>Que’s</a:t>
            </a:r>
            <a:r>
              <a:rPr lang="zh-CN" altLang="en-US" dirty="0" smtClean="0"/>
              <a:t>扁鹊</a:t>
            </a:r>
            <a:r>
              <a:rPr lang="en-GB" altLang="zh-CN" dirty="0" smtClean="0"/>
              <a:t>(</a:t>
            </a:r>
            <a:r>
              <a:rPr lang="en-GB" dirty="0" err="1" smtClean="0"/>
              <a:t>Pien</a:t>
            </a:r>
            <a:r>
              <a:rPr lang="en-GB" dirty="0" smtClean="0"/>
              <a:t> </a:t>
            </a:r>
            <a:r>
              <a:rPr lang="en-GB" dirty="0" err="1" smtClean="0"/>
              <a:t>Chiao</a:t>
            </a:r>
            <a:r>
              <a:rPr lang="en-GB" dirty="0" smtClean="0"/>
              <a:t>) life history: </a:t>
            </a:r>
          </a:p>
          <a:p>
            <a:r>
              <a:rPr lang="en-GB" dirty="0" smtClean="0"/>
              <a:t>Lived in the 6</a:t>
            </a:r>
            <a:r>
              <a:rPr lang="en-GB" baseline="30000" dirty="0" smtClean="0"/>
              <a:t>th</a:t>
            </a:r>
            <a:r>
              <a:rPr lang="en-GB" dirty="0" smtClean="0"/>
              <a:t> century B.C. </a:t>
            </a:r>
          </a:p>
          <a:p>
            <a:r>
              <a:rPr lang="en-GB" dirty="0" smtClean="0"/>
              <a:t>The great achievement of </a:t>
            </a:r>
            <a:r>
              <a:rPr lang="en-GB" dirty="0" err="1" smtClean="0"/>
              <a:t>Bian</a:t>
            </a:r>
            <a:r>
              <a:rPr lang="en-GB" dirty="0" smtClean="0"/>
              <a:t> </a:t>
            </a:r>
            <a:r>
              <a:rPr lang="en-GB" dirty="0" err="1" smtClean="0"/>
              <a:t>Que</a:t>
            </a:r>
            <a:r>
              <a:rPr lang="en-GB" dirty="0" smtClean="0"/>
              <a:t> as a surgeon (heart transfer) and diagnostician extended from the 5</a:t>
            </a:r>
            <a:r>
              <a:rPr lang="en-GB" baseline="30000" dirty="0" smtClean="0"/>
              <a:t>th</a:t>
            </a:r>
            <a:r>
              <a:rPr lang="en-GB" dirty="0" smtClean="0"/>
              <a:t> to the 2</a:t>
            </a:r>
            <a:r>
              <a:rPr lang="en-GB" baseline="30000" dirty="0" smtClean="0"/>
              <a:t>nd</a:t>
            </a:r>
            <a:r>
              <a:rPr lang="en-GB" dirty="0" smtClean="0"/>
              <a:t> century B.C. and over a great variety of places from each other.</a:t>
            </a:r>
          </a:p>
          <a:p>
            <a:endParaRPr lang="en-GB" dirty="0" smtClean="0"/>
          </a:p>
          <a:p>
            <a:r>
              <a:rPr lang="en-GB" dirty="0" smtClean="0"/>
              <a:t>Good at using four methods: </a:t>
            </a:r>
            <a:r>
              <a:rPr lang="en-GB" dirty="0" err="1" smtClean="0"/>
              <a:t>wang</a:t>
            </a:r>
            <a:r>
              <a:rPr lang="en-GB" dirty="0" smtClean="0"/>
              <a:t> </a:t>
            </a:r>
            <a:r>
              <a:rPr lang="zh-CN" altLang="en-US" dirty="0" smtClean="0"/>
              <a:t>望</a:t>
            </a:r>
            <a:r>
              <a:rPr lang="en-GB" dirty="0" smtClean="0"/>
              <a:t>(observation), </a:t>
            </a:r>
            <a:r>
              <a:rPr lang="en-GB" dirty="0" err="1" smtClean="0"/>
              <a:t>wen</a:t>
            </a:r>
            <a:r>
              <a:rPr lang="en-GB" dirty="0" smtClean="0"/>
              <a:t> </a:t>
            </a:r>
            <a:r>
              <a:rPr lang="zh-CN" altLang="en-US" dirty="0" smtClean="0"/>
              <a:t>闻</a:t>
            </a:r>
            <a:r>
              <a:rPr lang="en-GB" dirty="0" smtClean="0"/>
              <a:t>(auscultation &amp; olfaction), </a:t>
            </a:r>
            <a:r>
              <a:rPr lang="en-GB" dirty="0" err="1" smtClean="0"/>
              <a:t>wen</a:t>
            </a:r>
            <a:r>
              <a:rPr lang="en-GB" dirty="0" smtClean="0"/>
              <a:t> </a:t>
            </a:r>
            <a:r>
              <a:rPr lang="zh-CN" altLang="en-US" dirty="0" smtClean="0"/>
              <a:t>问</a:t>
            </a:r>
            <a:r>
              <a:rPr lang="en-GB" dirty="0" smtClean="0"/>
              <a:t>(interrogation) and </a:t>
            </a:r>
            <a:r>
              <a:rPr lang="en-GB" dirty="0" err="1" smtClean="0"/>
              <a:t>qie</a:t>
            </a:r>
            <a:r>
              <a:rPr lang="en-GB" dirty="0" smtClean="0"/>
              <a:t> </a:t>
            </a:r>
            <a:r>
              <a:rPr lang="zh-CN" altLang="en-US" dirty="0" smtClean="0"/>
              <a:t>切</a:t>
            </a:r>
            <a:r>
              <a:rPr lang="en-GB" dirty="0" smtClean="0"/>
              <a:t>(pulse feeling &amp; palpation) to diagnose illness. </a:t>
            </a:r>
          </a:p>
          <a:p>
            <a:endParaRPr lang="en-GB" dirty="0" smtClean="0"/>
          </a:p>
          <a:p>
            <a:r>
              <a:rPr lang="en-GB" dirty="0" smtClean="0"/>
              <a:t>The main methods were used by </a:t>
            </a:r>
            <a:r>
              <a:rPr lang="en-GB" dirty="0" err="1" smtClean="0"/>
              <a:t>Bian</a:t>
            </a:r>
            <a:r>
              <a:rPr lang="en-GB" dirty="0" smtClean="0"/>
              <a:t> </a:t>
            </a:r>
            <a:r>
              <a:rPr lang="en-GB" dirty="0" err="1" smtClean="0"/>
              <a:t>Que</a:t>
            </a:r>
            <a:r>
              <a:rPr lang="en-GB" dirty="0" smtClean="0"/>
              <a:t> in his medical practices were: stone needle acupuncture</a:t>
            </a:r>
            <a:r>
              <a:rPr lang="zh-CN" altLang="en-US" dirty="0" smtClean="0"/>
              <a:t>砭刺</a:t>
            </a:r>
            <a:r>
              <a:rPr lang="en-GB" altLang="zh-CN" dirty="0" smtClean="0"/>
              <a:t>, </a:t>
            </a:r>
            <a:r>
              <a:rPr lang="en-GB" dirty="0" smtClean="0"/>
              <a:t>acupuncture &amp; </a:t>
            </a:r>
            <a:r>
              <a:rPr lang="en-GB" dirty="0" err="1" smtClean="0"/>
              <a:t>moxibustion</a:t>
            </a:r>
            <a:r>
              <a:rPr lang="en-GB" dirty="0" smtClean="0"/>
              <a:t> </a:t>
            </a:r>
            <a:r>
              <a:rPr lang="zh-CN" altLang="en-US" dirty="0" smtClean="0"/>
              <a:t>针灸</a:t>
            </a:r>
            <a:r>
              <a:rPr lang="en-GB" dirty="0" smtClean="0"/>
              <a:t>, massage</a:t>
            </a:r>
            <a:r>
              <a:rPr lang="zh-CN" altLang="en-US" dirty="0" smtClean="0"/>
              <a:t>按摩</a:t>
            </a:r>
            <a:r>
              <a:rPr lang="en-GB" dirty="0" smtClean="0"/>
              <a:t>, decoction of medicinal ingredients</a:t>
            </a:r>
            <a:r>
              <a:rPr lang="zh-CN" altLang="en-US" dirty="0" smtClean="0"/>
              <a:t>汤液</a:t>
            </a:r>
            <a:r>
              <a:rPr lang="en-GB" dirty="0" smtClean="0"/>
              <a:t>; hot compress</a:t>
            </a:r>
            <a:r>
              <a:rPr lang="zh-CN" altLang="en-US" dirty="0" smtClean="0"/>
              <a:t>热熨</a:t>
            </a:r>
            <a:r>
              <a:rPr lang="en-GB" dirty="0" smtClean="0"/>
              <a:t>. </a:t>
            </a:r>
            <a:endParaRPr lang="en-GB" dirty="0"/>
          </a:p>
        </p:txBody>
      </p:sp>
      <p:pic>
        <p:nvPicPr>
          <p:cNvPr id="1027" name="Picture 3"/>
          <p:cNvPicPr>
            <a:picLocks noChangeAspect="1" noChangeArrowheads="1"/>
          </p:cNvPicPr>
          <p:nvPr/>
        </p:nvPicPr>
        <p:blipFill>
          <a:blip r:embed="rId2" cstate="print"/>
          <a:srcRect/>
          <a:stretch>
            <a:fillRect/>
          </a:stretch>
        </p:blipFill>
        <p:spPr bwMode="auto">
          <a:xfrm>
            <a:off x="6248400" y="381000"/>
            <a:ext cx="1333500" cy="1114425"/>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04800"/>
            <a:ext cx="5410200" cy="1143000"/>
          </a:xfrm>
        </p:spPr>
        <p:txBody>
          <a:bodyPr>
            <a:normAutofit fontScale="90000"/>
          </a:bodyPr>
          <a:lstStyle/>
          <a:p>
            <a:r>
              <a:rPr lang="en-GB" dirty="0" err="1" smtClean="0"/>
              <a:t>Bian</a:t>
            </a:r>
            <a:r>
              <a:rPr lang="en-GB" dirty="0" smtClean="0"/>
              <a:t> </a:t>
            </a:r>
            <a:r>
              <a:rPr lang="en-GB" dirty="0" err="1" smtClean="0"/>
              <a:t>Que</a:t>
            </a:r>
            <a:r>
              <a:rPr lang="en-GB" dirty="0" smtClean="0"/>
              <a:t> and </a:t>
            </a:r>
            <a:r>
              <a:rPr lang="en-GB" dirty="0" err="1" smtClean="0"/>
              <a:t>Cai</a:t>
            </a:r>
            <a:r>
              <a:rPr lang="en-GB" dirty="0" smtClean="0"/>
              <a:t> </a:t>
            </a:r>
            <a:r>
              <a:rPr lang="en-GB" dirty="0" err="1" smtClean="0"/>
              <a:t>Huan</a:t>
            </a:r>
            <a:r>
              <a:rPr lang="en-GB" dirty="0" smtClean="0"/>
              <a:t> Gong</a:t>
            </a:r>
            <a:br>
              <a:rPr lang="en-GB" dirty="0" smtClean="0"/>
            </a:br>
            <a:r>
              <a:rPr lang="zh-CN" altLang="en-US" b="1" dirty="0" smtClean="0"/>
              <a:t>扁鹊见蔡桓公 </a:t>
            </a:r>
            <a:r>
              <a:rPr lang="en-GB" altLang="zh-CN" b="1" dirty="0" smtClean="0"/>
              <a:t>(</a:t>
            </a:r>
            <a:r>
              <a:rPr lang="en-GB" altLang="zh-CN" b="1" i="1" dirty="0" smtClean="0"/>
              <a:t>Han </a:t>
            </a:r>
            <a:r>
              <a:rPr lang="en-GB" altLang="zh-CN" b="1" i="1" dirty="0" err="1" smtClean="0"/>
              <a:t>Feizi</a:t>
            </a:r>
            <a:r>
              <a:rPr lang="en-GB" altLang="zh-CN" b="1" dirty="0" smtClean="0"/>
              <a:t>)</a:t>
            </a:r>
            <a:r>
              <a:rPr lang="en-GB" dirty="0" smtClean="0"/>
              <a:t/>
            </a:r>
            <a:br>
              <a:rPr lang="en-GB" dirty="0" smtClean="0"/>
            </a:br>
            <a:endParaRPr lang="en-GB" dirty="0"/>
          </a:p>
        </p:txBody>
      </p:sp>
      <p:sp>
        <p:nvSpPr>
          <p:cNvPr id="3" name="Content Placeholder 2"/>
          <p:cNvSpPr>
            <a:spLocks noGrp="1"/>
          </p:cNvSpPr>
          <p:nvPr>
            <p:ph sz="quarter" idx="1"/>
          </p:nvPr>
        </p:nvSpPr>
        <p:spPr>
          <a:xfrm>
            <a:off x="457200" y="2133600"/>
            <a:ext cx="7467600" cy="4340352"/>
          </a:xfrm>
        </p:spPr>
        <p:txBody>
          <a:bodyPr>
            <a:normAutofit fontScale="77500" lnSpcReduction="20000"/>
          </a:bodyPr>
          <a:lstStyle/>
          <a:p>
            <a:pPr latinLnBrk="1"/>
            <a:endParaRPr lang="en-GB" dirty="0" smtClean="0"/>
          </a:p>
          <a:p>
            <a:r>
              <a:rPr lang="zh-CN" altLang="en-US" dirty="0" smtClean="0"/>
              <a:t>扁鹊见蔡桓公，立有间，扁鹊曰：“君有疾在腠理（读音</a:t>
            </a:r>
            <a:r>
              <a:rPr lang="en-US" dirty="0" err="1" smtClean="0"/>
              <a:t>cou</a:t>
            </a:r>
            <a:r>
              <a:rPr lang="zh-CN" altLang="en-US" dirty="0" smtClean="0"/>
              <a:t>，皮肤表面的纹理），不治将恐深。”桓侯曰：“寡人无。”扁鹊出，桓侯曰：“医之好治不病以为功。”</a:t>
            </a:r>
            <a:endParaRPr lang="en-GB" dirty="0" smtClean="0"/>
          </a:p>
          <a:p>
            <a:r>
              <a:rPr lang="zh-CN" altLang="en-US" dirty="0" smtClean="0"/>
              <a:t>居十日，扁鹊复见曰：“君之病在肌肤，不治将益深。”桓侯不应。扁鹊出，桓侯又不悦。</a:t>
            </a:r>
            <a:endParaRPr lang="en-GB" dirty="0" smtClean="0"/>
          </a:p>
          <a:p>
            <a:r>
              <a:rPr lang="zh-CN" altLang="en-US" dirty="0" smtClean="0"/>
              <a:t>居十日，扁鹊复见曰：“君子病在肠胃，不治将益深。”桓侯又不应。扁鹊出，桓侯又不悦。</a:t>
            </a:r>
            <a:endParaRPr lang="en-GB" dirty="0" smtClean="0"/>
          </a:p>
          <a:p>
            <a:r>
              <a:rPr lang="zh-CN" altLang="en-US" dirty="0" smtClean="0"/>
              <a:t>居十日，扁鹊望桓侯而还走。桓侯故使人问之，扁鹊曰：“疾在腠理，汤熨（中医用布包热药敷患处）之所及也；</a:t>
            </a:r>
            <a:endParaRPr lang="en-GB" dirty="0" smtClean="0"/>
          </a:p>
          <a:p>
            <a:r>
              <a:rPr lang="zh-CN" altLang="en-US" dirty="0" smtClean="0"/>
              <a:t>在肌肤，针石（中医用针或石针刺穴位）之所及也；在肠胃，火齐（中医汤药名，火齐汤）之所及也；在骨髓，司命之所属，无奈何也。今在骨髓，臣是以无请也。”</a:t>
            </a:r>
            <a:endParaRPr lang="en-GB" dirty="0" smtClean="0"/>
          </a:p>
          <a:p>
            <a:r>
              <a:rPr lang="zh-CN" altLang="en-US" dirty="0" smtClean="0"/>
              <a:t>居五日，桓公体痛，使人索扁鹊，已逃秦矣，桓侯遂死。</a:t>
            </a:r>
            <a:endParaRPr lang="en-GB" dirty="0" smtClean="0"/>
          </a:p>
          <a:p>
            <a:r>
              <a:rPr lang="zh-CN" altLang="en-US" dirty="0" smtClean="0"/>
              <a:t>故良医之治病也，攻之于腠理，此皆争之于小者也。夫事之祸福亦有腠理之地，故曰：“圣人早从事焉。”</a:t>
            </a:r>
            <a:endParaRPr lang="en-GB" dirty="0" smtClean="0"/>
          </a:p>
          <a:p>
            <a:endParaRPr lang="en-GB" dirty="0"/>
          </a:p>
        </p:txBody>
      </p:sp>
      <p:pic>
        <p:nvPicPr>
          <p:cNvPr id="4" name="Content Placeholder 3" descr="扁鹊">
            <a:hlinkClick r:id="rId2" tgtFrame="_blank" tooltip="点击查看原图"/>
          </p:cNvPr>
          <p:cNvPicPr>
            <a:picLocks/>
          </p:cNvPicPr>
          <p:nvPr/>
        </p:nvPicPr>
        <p:blipFill>
          <a:blip r:embed="rId3" cstate="print"/>
          <a:srcRect/>
          <a:stretch>
            <a:fillRect/>
          </a:stretch>
        </p:blipFill>
        <p:spPr bwMode="auto">
          <a:xfrm>
            <a:off x="5486400" y="152400"/>
            <a:ext cx="3276600" cy="198120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three brothers of </a:t>
            </a:r>
            <a:r>
              <a:rPr lang="en-GB" dirty="0" err="1" smtClean="0"/>
              <a:t>Bian</a:t>
            </a:r>
            <a:r>
              <a:rPr lang="en-GB" dirty="0" smtClean="0"/>
              <a:t> </a:t>
            </a:r>
            <a:r>
              <a:rPr lang="en-GB" dirty="0" err="1" smtClean="0"/>
              <a:t>Que</a:t>
            </a:r>
            <a:endParaRPr lang="en-GB" dirty="0"/>
          </a:p>
        </p:txBody>
      </p:sp>
      <p:sp>
        <p:nvSpPr>
          <p:cNvPr id="3" name="Content Placeholder 2"/>
          <p:cNvSpPr>
            <a:spLocks noGrp="1"/>
          </p:cNvSpPr>
          <p:nvPr>
            <p:ph sz="quarter" idx="1"/>
          </p:nvPr>
        </p:nvSpPr>
        <p:spPr>
          <a:xfrm>
            <a:off x="457200" y="1600200"/>
            <a:ext cx="7467600" cy="5257800"/>
          </a:xfrm>
        </p:spPr>
        <p:txBody>
          <a:bodyPr>
            <a:normAutofit fontScale="85000" lnSpcReduction="20000"/>
          </a:bodyPr>
          <a:lstStyle/>
          <a:p>
            <a:r>
              <a:rPr lang="en-GB" dirty="0" err="1" smtClean="0"/>
              <a:t>Bian</a:t>
            </a:r>
            <a:r>
              <a:rPr lang="en-GB" dirty="0" smtClean="0"/>
              <a:t> </a:t>
            </a:r>
            <a:r>
              <a:rPr lang="en-GB" dirty="0" err="1" smtClean="0"/>
              <a:t>Que</a:t>
            </a:r>
            <a:r>
              <a:rPr lang="en-GB" dirty="0" smtClean="0"/>
              <a:t> and his two older brothers were all good at healing. King </a:t>
            </a:r>
            <a:r>
              <a:rPr lang="en-GB" dirty="0" err="1" smtClean="0"/>
              <a:t>Wen</a:t>
            </a:r>
            <a:r>
              <a:rPr lang="en-GB" dirty="0" smtClean="0"/>
              <a:t> of Wei State asked </a:t>
            </a:r>
            <a:r>
              <a:rPr lang="en-GB" dirty="0" err="1" smtClean="0"/>
              <a:t>Bian</a:t>
            </a:r>
            <a:r>
              <a:rPr lang="en-GB" dirty="0" smtClean="0"/>
              <a:t> </a:t>
            </a:r>
            <a:r>
              <a:rPr lang="en-GB" dirty="0" err="1" smtClean="0"/>
              <a:t>Que</a:t>
            </a:r>
            <a:r>
              <a:rPr lang="en-GB" dirty="0" smtClean="0"/>
              <a:t> whose skills was the best among the three. </a:t>
            </a:r>
          </a:p>
          <a:p>
            <a:r>
              <a:rPr lang="en-GB" dirty="0" err="1" smtClean="0"/>
              <a:t>BianQue</a:t>
            </a:r>
            <a:r>
              <a:rPr lang="en-GB" dirty="0" smtClean="0"/>
              <a:t> replied:</a:t>
            </a:r>
          </a:p>
          <a:p>
            <a:r>
              <a:rPr lang="en-GB" dirty="0" smtClean="0"/>
              <a:t>My eldest brother was the best one: he can detect and cure illness before it actually appeared in patients’ physical body, so he was not known by patients but highly respected by our family members.</a:t>
            </a:r>
          </a:p>
          <a:p>
            <a:endParaRPr lang="en-GB" dirty="0" smtClean="0"/>
          </a:p>
          <a:p>
            <a:r>
              <a:rPr lang="en-GB" dirty="0" smtClean="0"/>
              <a:t> My second elder brother is the better one: he can get rid of patients’ sickness at the stage of begin to appearance and so he is well known in heeling ailments.</a:t>
            </a:r>
          </a:p>
          <a:p>
            <a:endParaRPr lang="en-GB" dirty="0" smtClean="0"/>
          </a:p>
          <a:p>
            <a:r>
              <a:rPr lang="en-GB" dirty="0" smtClean="0"/>
              <a:t>My skill is the worse one, because I can only deal with patient with serious disease. Since patients can see my skills of using needles and poison to cure their serious sickness, to release their serious pain, or even to save their life from dangerous situation, so I am famous in the world for saving lives (</a:t>
            </a:r>
            <a:r>
              <a:rPr lang="en-GB" smtClean="0"/>
              <a:t>but was not </a:t>
            </a:r>
            <a:r>
              <a:rPr lang="en-GB" dirty="0" smtClean="0"/>
              <a:t>respected by my family).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3.3 Belief in Immortals in </a:t>
            </a:r>
            <a:r>
              <a:rPr lang="en-GB" dirty="0" smtClean="0"/>
              <a:t>the WARRING </a:t>
            </a:r>
            <a:r>
              <a:rPr lang="en-GB" dirty="0" smtClean="0"/>
              <a:t>State period</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Immortals who had supernatural power over normal human beings; but they are transformed from humans who unified with the Dao.</a:t>
            </a:r>
          </a:p>
          <a:p>
            <a:endParaRPr lang="en-GB" dirty="0" smtClean="0"/>
          </a:p>
          <a:p>
            <a:r>
              <a:rPr lang="en-GB" dirty="0" smtClean="0"/>
              <a:t>Chuang Chou promotes natural life and found efforts to prolong the physical form of existence beyond the time allotted by the Creator just as ridiculous as the grief surrounding the departure from one form of existence into another.</a:t>
            </a:r>
          </a:p>
          <a:p>
            <a:r>
              <a:rPr lang="en-GB" dirty="0" smtClean="0"/>
              <a:t>However, he does mentioned that the true man, based on his understanding of the course of all things, is accorded the possibility of ‘completing the full measure of his life, and not dying prematurely half-way’.  (Wilhelm 1940, pp46-48).</a:t>
            </a:r>
            <a:endParaRPr lang="en-GB" b="1"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Zhen </a:t>
            </a:r>
            <a:r>
              <a:rPr lang="en-GB" dirty="0" err="1" smtClean="0"/>
              <a:t>Ren</a:t>
            </a:r>
            <a:r>
              <a:rPr lang="en-GB" dirty="0" smtClean="0"/>
              <a:t> </a:t>
            </a:r>
            <a:r>
              <a:rPr lang="zh-CN" altLang="en-US" dirty="0" smtClean="0"/>
              <a:t>真人</a:t>
            </a:r>
            <a:r>
              <a:rPr lang="en-GB" dirty="0" smtClean="0"/>
              <a:t/>
            </a:r>
            <a:br>
              <a:rPr lang="en-GB" dirty="0" smtClean="0"/>
            </a:br>
            <a:r>
              <a:rPr lang="en-GB" dirty="0" smtClean="0"/>
              <a:t>in </a:t>
            </a:r>
            <a:r>
              <a:rPr lang="en-GB" i="1" dirty="0" smtClean="0"/>
              <a:t>The Book of </a:t>
            </a:r>
            <a:r>
              <a:rPr lang="en-GB" i="1" dirty="0" err="1" smtClean="0"/>
              <a:t>Zhuangzi</a:t>
            </a:r>
            <a:r>
              <a:rPr lang="en-GB" dirty="0" smtClean="0"/>
              <a:t> (370-301BC)</a:t>
            </a:r>
            <a:endParaRPr lang="en-GB" dirty="0"/>
          </a:p>
        </p:txBody>
      </p:sp>
      <p:sp>
        <p:nvSpPr>
          <p:cNvPr id="3" name="Content Placeholder 2"/>
          <p:cNvSpPr>
            <a:spLocks noGrp="1"/>
          </p:cNvSpPr>
          <p:nvPr>
            <p:ph sz="quarter" idx="1"/>
          </p:nvPr>
        </p:nvSpPr>
        <p:spPr>
          <a:xfrm>
            <a:off x="457200" y="1600200"/>
            <a:ext cx="7467600" cy="5257800"/>
          </a:xfrm>
        </p:spPr>
        <p:txBody>
          <a:bodyPr>
            <a:normAutofit fontScale="92500" lnSpcReduction="20000"/>
          </a:bodyPr>
          <a:lstStyle/>
          <a:p>
            <a:r>
              <a:rPr lang="en-GB" dirty="0" smtClean="0"/>
              <a:t>‘whose skin is like ice and pure snow, and his manner is like a shy virgin. He does not eat the five grains, but lives off the wind and dew. He climbs the clouds and rides the dragons, and travels beyond the boundaries of the known world ’(chapter 1:  ‘wondering where you will’).   </a:t>
            </a:r>
            <a:r>
              <a:rPr lang="en-GB" i="1" dirty="0" smtClean="0"/>
              <a:t>The Book of </a:t>
            </a:r>
            <a:r>
              <a:rPr lang="en-GB" i="1" dirty="0" err="1" smtClean="0"/>
              <a:t>Zhuangzi</a:t>
            </a:r>
            <a:r>
              <a:rPr lang="en-GB" i="1" dirty="0" smtClean="0"/>
              <a:t>, </a:t>
            </a:r>
            <a:r>
              <a:rPr lang="en-GB" dirty="0" smtClean="0"/>
              <a:t> translated by MARTIN Palms, Penguin Books, 2006 (fifth edition), p.4</a:t>
            </a:r>
          </a:p>
          <a:p>
            <a:endParaRPr lang="en-GB" dirty="0" smtClean="0"/>
          </a:p>
          <a:p>
            <a:r>
              <a:rPr lang="en-GB" dirty="0" smtClean="0"/>
              <a:t>The True men of antiquity did not dream while sleeping and experienced no fear upon awakening. Their meals were simple, their breathing deep… The True Man of the past knew no strong desire for life and no aversion to dying. Their appearance [in the physical world] brought hem no joy, their return [to the world of formless existence] was accompanied by no resistance. They departed in serenity, they arrived with tranquillity. </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3.4. Yang Zhu (Yang Chu, c.350 B.C.)’s idea of treasury of Personal </a:t>
            </a:r>
            <a:endParaRPr lang="en-GB" dirty="0"/>
          </a:p>
        </p:txBody>
      </p:sp>
      <p:sp>
        <p:nvSpPr>
          <p:cNvPr id="3" name="Content Placeholder 2"/>
          <p:cNvSpPr>
            <a:spLocks noGrp="1"/>
          </p:cNvSpPr>
          <p:nvPr>
            <p:ph sz="quarter" idx="1"/>
          </p:nvPr>
        </p:nvSpPr>
        <p:spPr>
          <a:xfrm>
            <a:off x="457200" y="1371600"/>
            <a:ext cx="7467600" cy="5486400"/>
          </a:xfrm>
        </p:spPr>
        <p:txBody>
          <a:bodyPr>
            <a:normAutofit/>
          </a:bodyPr>
          <a:lstStyle/>
          <a:p>
            <a:r>
              <a:rPr lang="en-GB" dirty="0" smtClean="0"/>
              <a:t>Not much has been discovered about Yang Zhu the person from the documents that still exist. </a:t>
            </a:r>
          </a:p>
          <a:p>
            <a:r>
              <a:rPr lang="en-GB" dirty="0" smtClean="0"/>
              <a:t>However, the </a:t>
            </a:r>
            <a:r>
              <a:rPr lang="en-GB" i="1" dirty="0" smtClean="0"/>
              <a:t>Mencius</a:t>
            </a:r>
            <a:r>
              <a:rPr lang="en-GB" dirty="0" smtClean="0"/>
              <a:t>, the </a:t>
            </a:r>
            <a:r>
              <a:rPr lang="en-GB" i="1" dirty="0" err="1" smtClean="0"/>
              <a:t>Xunzi</a:t>
            </a:r>
            <a:r>
              <a:rPr lang="en-GB" dirty="0" smtClean="0"/>
              <a:t>, the </a:t>
            </a:r>
            <a:r>
              <a:rPr lang="en-GB" i="1" dirty="0" err="1" smtClean="0"/>
              <a:t>Hanfeizi</a:t>
            </a:r>
            <a:r>
              <a:rPr lang="en-GB" dirty="0" smtClean="0"/>
              <a:t>, the </a:t>
            </a:r>
            <a:r>
              <a:rPr lang="en-GB" i="1" dirty="0" err="1" smtClean="0"/>
              <a:t>Lushi</a:t>
            </a:r>
            <a:r>
              <a:rPr lang="en-GB" i="1" dirty="0" smtClean="0"/>
              <a:t> </a:t>
            </a:r>
            <a:r>
              <a:rPr lang="en-GB" i="1" dirty="0" err="1" smtClean="0"/>
              <a:t>Chunqiu</a:t>
            </a:r>
            <a:r>
              <a:rPr lang="en-GB" dirty="0" smtClean="0"/>
              <a:t>, the </a:t>
            </a:r>
            <a:r>
              <a:rPr lang="en-GB" i="1" dirty="0" err="1" smtClean="0"/>
              <a:t>Huainanzi</a:t>
            </a:r>
            <a:r>
              <a:rPr lang="en-GB" dirty="0" smtClean="0"/>
              <a:t>, and the </a:t>
            </a:r>
            <a:r>
              <a:rPr lang="en-GB" i="1" dirty="0" err="1" smtClean="0"/>
              <a:t>Lunheng</a:t>
            </a:r>
            <a:r>
              <a:rPr lang="en-GB" dirty="0" smtClean="0"/>
              <a:t> all confirm that Yang's school was one of the most influential in pre-Qin China. </a:t>
            </a:r>
          </a:p>
          <a:p>
            <a:endParaRPr lang="en-GB" dirty="0" smtClean="0"/>
          </a:p>
          <a:p>
            <a:r>
              <a:rPr lang="en-GB" dirty="0" smtClean="0"/>
              <a:t>For Mencius, Yang and Mo Di were the most influential thinkers prior to Mencius's time, although he criticized Yang's emphasis on the individual and its anarchist consequence, as well as his selfishness and apathy to the public interest.</a:t>
            </a:r>
          </a:p>
          <a:p>
            <a:endParaRPr lang="en-GB" b="1" dirty="0" smtClean="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Yangchu’s</a:t>
            </a:r>
            <a:r>
              <a:rPr lang="en-GB" dirty="0" smtClean="0"/>
              <a:t> contribution of Value of personal life</a:t>
            </a:r>
            <a:endParaRPr lang="en-GB" dirty="0"/>
          </a:p>
        </p:txBody>
      </p:sp>
      <p:sp>
        <p:nvSpPr>
          <p:cNvPr id="3" name="Content Placeholder 2"/>
          <p:cNvSpPr>
            <a:spLocks noGrp="1"/>
          </p:cNvSpPr>
          <p:nvPr>
            <p:ph sz="quarter" idx="1"/>
          </p:nvPr>
        </p:nvSpPr>
        <p:spPr>
          <a:xfrm>
            <a:off x="457200" y="1447800"/>
            <a:ext cx="7467600" cy="5026152"/>
          </a:xfrm>
        </p:spPr>
        <p:txBody>
          <a:bodyPr>
            <a:normAutofit fontScale="92500" lnSpcReduction="10000"/>
          </a:bodyPr>
          <a:lstStyle/>
          <a:p>
            <a:r>
              <a:rPr lang="en-GB" dirty="0" smtClean="0"/>
              <a:t>Although Mencius Criticized that "Yang Zhu chooses to exist only for his own self, and does nothing </a:t>
            </a:r>
            <a:r>
              <a:rPr lang="en-GB" u="sng" dirty="0" smtClean="0"/>
              <a:t>for the world</a:t>
            </a:r>
            <a:r>
              <a:rPr lang="en-GB" dirty="0" smtClean="0"/>
              <a:t>, not even by drawing one hair of his" (</a:t>
            </a:r>
            <a:r>
              <a:rPr lang="en-GB" i="1" dirty="0" smtClean="0"/>
              <a:t>Mencius</a:t>
            </a:r>
            <a:r>
              <a:rPr lang="en-GB" dirty="0" smtClean="0"/>
              <a:t> 3B 9). Yet an unbiased understanding reveals that Yang cherished the value of life and the authenticity of self: </a:t>
            </a:r>
          </a:p>
          <a:p>
            <a:r>
              <a:rPr lang="en-GB" dirty="0" err="1" smtClean="0"/>
              <a:t>Hanfeizi</a:t>
            </a:r>
            <a:r>
              <a:rPr lang="en-GB" dirty="0" smtClean="0"/>
              <a:t> said that Yang was one who "despised things and values life" (</a:t>
            </a:r>
            <a:r>
              <a:rPr lang="en-GB" i="1" dirty="0" err="1" smtClean="0"/>
              <a:t>Hanfeizi</a:t>
            </a:r>
            <a:r>
              <a:rPr lang="en-GB" i="1" dirty="0" smtClean="0"/>
              <a:t> </a:t>
            </a:r>
            <a:r>
              <a:rPr lang="en-GB" i="1" dirty="0" err="1" smtClean="0"/>
              <a:t>Jijie</a:t>
            </a:r>
            <a:r>
              <a:rPr lang="en-GB" dirty="0" smtClean="0"/>
              <a:t>, p. 353). </a:t>
            </a:r>
          </a:p>
          <a:p>
            <a:r>
              <a:rPr lang="en-GB" dirty="0" smtClean="0"/>
              <a:t>In the </a:t>
            </a:r>
            <a:r>
              <a:rPr lang="en-GB" i="1" dirty="0" err="1" smtClean="0"/>
              <a:t>Lushi</a:t>
            </a:r>
            <a:r>
              <a:rPr lang="en-GB" i="1" dirty="0" smtClean="0"/>
              <a:t> </a:t>
            </a:r>
            <a:r>
              <a:rPr lang="en-GB" i="1" dirty="0" err="1" smtClean="0"/>
              <a:t>Chunqiu</a:t>
            </a:r>
            <a:r>
              <a:rPr lang="en-GB" dirty="0" smtClean="0"/>
              <a:t>, it was said that "Scholar Yang elevates the self" (</a:t>
            </a:r>
            <a:r>
              <a:rPr lang="en-GB" i="1" dirty="0" err="1" smtClean="0"/>
              <a:t>Lüshi</a:t>
            </a:r>
            <a:r>
              <a:rPr lang="en-GB" i="1" dirty="0" smtClean="0"/>
              <a:t> </a:t>
            </a:r>
            <a:r>
              <a:rPr lang="en-GB" i="1" dirty="0" err="1" smtClean="0"/>
              <a:t>Chunqiu</a:t>
            </a:r>
            <a:r>
              <a:rPr lang="en-GB" i="1" dirty="0" smtClean="0"/>
              <a:t> </a:t>
            </a:r>
            <a:r>
              <a:rPr lang="en-GB" i="1" dirty="0" err="1" smtClean="0"/>
              <a:t>Jishi</a:t>
            </a:r>
            <a:r>
              <a:rPr lang="en-GB" dirty="0" smtClean="0"/>
              <a:t>, p. 803). </a:t>
            </a:r>
          </a:p>
          <a:p>
            <a:r>
              <a:rPr lang="en-GB" dirty="0" smtClean="0"/>
              <a:t>And, according to the </a:t>
            </a:r>
            <a:r>
              <a:rPr lang="en-GB" i="1" dirty="0" err="1" smtClean="0"/>
              <a:t>Huainanzi</a:t>
            </a:r>
            <a:r>
              <a:rPr lang="en-GB" dirty="0" smtClean="0"/>
              <a:t>, "To keep the totality of one's natural life and conserve the authenticity of one's self, not to burden one's body with external things. This is that upon which Yangzi stands, yet it is criticized by Mencius" (Liu An 1985, p. 218).</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Yang Zhu’s contribution on Value of Life</a:t>
            </a:r>
            <a:endParaRPr lang="en-GB" dirty="0"/>
          </a:p>
        </p:txBody>
      </p:sp>
      <p:sp>
        <p:nvSpPr>
          <p:cNvPr id="3" name="Content Placeholder 2"/>
          <p:cNvSpPr>
            <a:spLocks noGrp="1"/>
          </p:cNvSpPr>
          <p:nvPr>
            <p:ph sz="quarter" idx="1"/>
          </p:nvPr>
        </p:nvSpPr>
        <p:spPr/>
        <p:txBody>
          <a:bodyPr>
            <a:normAutofit/>
          </a:bodyPr>
          <a:lstStyle/>
          <a:p>
            <a:r>
              <a:rPr lang="en-GB" dirty="0" err="1" smtClean="0"/>
              <a:t>Yangzhu</a:t>
            </a:r>
            <a:r>
              <a:rPr lang="en-GB" dirty="0" smtClean="0"/>
              <a:t> is the first important Chinese thinker who developed a philosophy for the individual disinclined to join the struggle for wealth and power. </a:t>
            </a:r>
          </a:p>
          <a:p>
            <a:r>
              <a:rPr lang="en-GB" dirty="0" smtClean="0"/>
              <a:t>He seems to have held that since external possessions are replaceable while body is not, we should never permit the least injury to the body, even the loss of the Empire. </a:t>
            </a:r>
          </a:p>
          <a:p>
            <a:endParaRPr lang="en-GB" dirty="0" smtClean="0"/>
          </a:p>
          <a:p>
            <a:r>
              <a:rPr lang="en-GB" dirty="0" smtClean="0"/>
              <a:t>The Taoist of the 3</a:t>
            </a:r>
            <a:r>
              <a:rPr lang="en-GB" baseline="30000" dirty="0" smtClean="0"/>
              <a:t>rd</a:t>
            </a:r>
            <a:r>
              <a:rPr lang="en-GB" dirty="0" smtClean="0"/>
              <a:t> century B.C. and later, also concerned with the cultivation of personal life, easily accepted Yang Zhu as one of themselves.</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Yangzhu’s</a:t>
            </a:r>
            <a:r>
              <a:rPr lang="en-GB" dirty="0" smtClean="0"/>
              <a:t> idea presented in the Book of </a:t>
            </a:r>
            <a:r>
              <a:rPr lang="en-GB" dirty="0" err="1" smtClean="0"/>
              <a:t>Liezi</a:t>
            </a:r>
            <a:r>
              <a:rPr lang="en-GB" dirty="0" smtClean="0"/>
              <a:t> </a:t>
            </a:r>
            <a:r>
              <a:rPr lang="zh-CN" altLang="en-US" dirty="0" smtClean="0"/>
              <a:t>列子</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In the </a:t>
            </a:r>
            <a:r>
              <a:rPr lang="en-GB" i="1" dirty="0" err="1" smtClean="0"/>
              <a:t>Liezi</a:t>
            </a:r>
            <a:r>
              <a:rPr lang="en-GB" dirty="0" smtClean="0"/>
              <a:t>, when Yang is asked by </a:t>
            </a:r>
            <a:r>
              <a:rPr lang="en-GB" dirty="0" err="1" smtClean="0"/>
              <a:t>Qinzi</a:t>
            </a:r>
            <a:r>
              <a:rPr lang="en-GB" dirty="0" smtClean="0"/>
              <a:t> whether he would agree to lose one hair to help out the whole world, he </a:t>
            </a:r>
            <a:r>
              <a:rPr lang="en-GB" u="sng" dirty="0" smtClean="0"/>
              <a:t>answers</a:t>
            </a:r>
            <a:r>
              <a:rPr lang="en-GB" dirty="0" smtClean="0"/>
              <a:t> that the "human world is for certain not to be helped out by one hair" (</a:t>
            </a:r>
            <a:r>
              <a:rPr lang="en-GB" i="1" dirty="0" err="1" smtClean="0"/>
              <a:t>Liezi</a:t>
            </a:r>
            <a:r>
              <a:rPr lang="en-GB" dirty="0" smtClean="0"/>
              <a:t>, p. 218). </a:t>
            </a:r>
          </a:p>
          <a:p>
            <a:r>
              <a:rPr lang="en-GB" dirty="0" smtClean="0"/>
              <a:t>Yang's emphasis is on "keeping the totality of one's natural life" and "conserving the authenticity of one's self," </a:t>
            </a:r>
          </a:p>
          <a:p>
            <a:r>
              <a:rPr lang="en-GB" dirty="0" smtClean="0"/>
              <a:t>This statements that can be understood in reference to his philosophy of body, in which he claims that the appropriate satisfaction of human desires and the economy of energy are essential in attaining the wholeness of one's own life.</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.3.5. </a:t>
            </a:r>
            <a:r>
              <a:rPr lang="en-GB" dirty="0" err="1" smtClean="0"/>
              <a:t>Zou</a:t>
            </a:r>
            <a:r>
              <a:rPr lang="en-GB" dirty="0" smtClean="0"/>
              <a:t> Yan (</a:t>
            </a:r>
            <a:r>
              <a:rPr lang="en-GB" dirty="0" err="1" smtClean="0"/>
              <a:t>Tsou</a:t>
            </a:r>
            <a:r>
              <a:rPr lang="en-GB" dirty="0" smtClean="0"/>
              <a:t> Yen,350 BC – 270 BC)’s Yin-yang and Five Phases theories </a:t>
            </a:r>
            <a:endParaRPr lang="en-GB" dirty="0"/>
          </a:p>
        </p:txBody>
      </p:sp>
      <p:sp>
        <p:nvSpPr>
          <p:cNvPr id="3" name="Content Placeholder 2"/>
          <p:cNvSpPr>
            <a:spLocks noGrp="1"/>
          </p:cNvSpPr>
          <p:nvPr>
            <p:ph sz="quarter" idx="1"/>
          </p:nvPr>
        </p:nvSpPr>
        <p:spPr/>
        <p:txBody>
          <a:bodyPr/>
          <a:lstStyle/>
          <a:p>
            <a:r>
              <a:rPr lang="en-GB" dirty="0" smtClean="0"/>
              <a:t>‘In approximately the fourth century B.C., one Chinese philosophical school appears to have based its understanding of the relationships between all phenomena on the empirical evidence that indicated that much in the surrounding world is dualistic or complementary in nature. </a:t>
            </a:r>
          </a:p>
          <a:p>
            <a:endParaRPr lang="en-GB" dirty="0" smtClean="0"/>
          </a:p>
          <a:p>
            <a:r>
              <a:rPr lang="en-GB" dirty="0" err="1" smtClean="0"/>
              <a:t>Zou’s</a:t>
            </a:r>
            <a:r>
              <a:rPr lang="en-GB" dirty="0" smtClean="0"/>
              <a:t> school arranged concrete natural phenomena and abstract concepts into five lines of correspondence: metal, wood, water, fire and soil. Their relationships are mutual destruction and mutual generation </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Zou</a:t>
            </a:r>
            <a:r>
              <a:rPr lang="en-GB" dirty="0" smtClean="0"/>
              <a:t> Yan and Daoism</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err="1" smtClean="0"/>
              <a:t>Zou</a:t>
            </a:r>
            <a:r>
              <a:rPr lang="en-GB" dirty="0" smtClean="0"/>
              <a:t> Yan is commonly associated with </a:t>
            </a:r>
            <a:r>
              <a:rPr lang="en-GB" dirty="0" smtClean="0">
                <a:hlinkClick r:id="rId2" tooltip="Daoism"/>
              </a:rPr>
              <a:t>Daoism</a:t>
            </a:r>
            <a:r>
              <a:rPr lang="en-GB" dirty="0" smtClean="0"/>
              <a:t> and the origins of Chinese </a:t>
            </a:r>
            <a:r>
              <a:rPr lang="en-GB" dirty="0" smtClean="0">
                <a:hlinkClick r:id="rId3" tooltip="Alchemy"/>
              </a:rPr>
              <a:t>alchemy</a:t>
            </a:r>
            <a:r>
              <a:rPr lang="en-GB" dirty="0" smtClean="0"/>
              <a:t>, going back to the (ca. 100 AD) </a:t>
            </a:r>
            <a:r>
              <a:rPr lang="en-GB" dirty="0" smtClean="0">
                <a:hlinkClick r:id="rId4" tooltip="Book of Han"/>
              </a:rPr>
              <a:t>Book of Han</a:t>
            </a:r>
            <a:r>
              <a:rPr lang="en-GB" dirty="0" smtClean="0"/>
              <a:t> that calls him a </a:t>
            </a:r>
            <a:r>
              <a:rPr lang="en-GB" i="1" dirty="0" err="1" smtClean="0">
                <a:hlinkClick r:id="rId5" tooltip="Fangshi"/>
              </a:rPr>
              <a:t>fangshi</a:t>
            </a:r>
            <a:r>
              <a:rPr lang="en-GB" dirty="0" smtClean="0"/>
              <a:t> (</a:t>
            </a:r>
            <a:r>
              <a:rPr lang="zh-CN" altLang="en-US" dirty="0" smtClean="0"/>
              <a:t>方士</a:t>
            </a:r>
            <a:r>
              <a:rPr lang="en-GB" dirty="0" smtClean="0"/>
              <a:t> [literally "technique master"] "alchemist; magician; exorcist; diviner"). </a:t>
            </a:r>
          </a:p>
          <a:p>
            <a:r>
              <a:rPr lang="en-GB" dirty="0" smtClean="0">
                <a:hlinkClick r:id="rId6" tooltip="Holmes Welch (page does not exist)"/>
              </a:rPr>
              <a:t>Holmes Welch</a:t>
            </a:r>
            <a:r>
              <a:rPr lang="en-GB" dirty="0" smtClean="0"/>
              <a:t> proposes the </a:t>
            </a:r>
            <a:r>
              <a:rPr lang="en-GB" i="1" dirty="0" err="1" smtClean="0"/>
              <a:t>fangshi</a:t>
            </a:r>
            <a:r>
              <a:rPr lang="en-GB" dirty="0" smtClean="0"/>
              <a:t> were among those whom </a:t>
            </a:r>
            <a:r>
              <a:rPr lang="en-GB" dirty="0" err="1" smtClean="0"/>
              <a:t>Sima</a:t>
            </a:r>
            <a:r>
              <a:rPr lang="en-GB" dirty="0" smtClean="0"/>
              <a:t> </a:t>
            </a:r>
            <a:r>
              <a:rPr lang="en-GB" dirty="0" err="1" smtClean="0"/>
              <a:t>Qian</a:t>
            </a:r>
            <a:r>
              <a:rPr lang="en-GB" dirty="0" smtClean="0"/>
              <a:t> described as "unable to practice" </a:t>
            </a:r>
            <a:r>
              <a:rPr lang="en-GB" dirty="0" err="1" smtClean="0"/>
              <a:t>Zou</a:t>
            </a:r>
            <a:r>
              <a:rPr lang="en-GB" dirty="0" smtClean="0"/>
              <a:t> Yan's arts, and says while </a:t>
            </a:r>
            <a:r>
              <a:rPr lang="en-GB" dirty="0" err="1" smtClean="0"/>
              <a:t>Zou</a:t>
            </a:r>
            <a:r>
              <a:rPr lang="en-GB" dirty="0" smtClean="0"/>
              <a:t> "gradually acquired alchemistical stature, he himself knew nothing of the art. </a:t>
            </a:r>
          </a:p>
          <a:p>
            <a:r>
              <a:rPr lang="en-GB" dirty="0" smtClean="0"/>
              <a:t>It was probably developed by those of his followers who became interested in physical experimentation with the Five Elements." </a:t>
            </a:r>
          </a:p>
          <a:p>
            <a:r>
              <a:rPr lang="en-GB" dirty="0" smtClean="0"/>
              <a:t>--- </a:t>
            </a:r>
            <a:r>
              <a:rPr lang="en-GB" sz="1900" dirty="0" smtClean="0"/>
              <a:t>Welch, Holmes. 1957. </a:t>
            </a:r>
            <a:r>
              <a:rPr lang="en-GB" sz="1900" i="1" dirty="0" smtClean="0"/>
              <a:t>Taoism: The Parting of the Way</a:t>
            </a:r>
            <a:r>
              <a:rPr lang="en-GB" sz="1900" dirty="0" smtClean="0"/>
              <a:t>. Boston: Beacon Press. pp.96-97 </a:t>
            </a:r>
            <a:r>
              <a:rPr lang="en-GB" sz="1900" dirty="0" smtClean="0">
                <a:hlinkClick r:id="rId7"/>
              </a:rPr>
              <a:t>ISBN 0-8070-5973-0</a:t>
            </a:r>
            <a:endParaRPr lang="en-GB" sz="1900" dirty="0" smtClean="0"/>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3.6. Contribution of </a:t>
            </a:r>
            <a:r>
              <a:rPr lang="en-GB" dirty="0" err="1" smtClean="0"/>
              <a:t>Xunzi</a:t>
            </a:r>
            <a:r>
              <a:rPr lang="en-GB" dirty="0" smtClean="0"/>
              <a:t> to </a:t>
            </a:r>
            <a:r>
              <a:rPr lang="en-GB" dirty="0" err="1" smtClean="0"/>
              <a:t>yangsheng</a:t>
            </a:r>
            <a:endParaRPr lang="en-GB" dirty="0"/>
          </a:p>
        </p:txBody>
      </p:sp>
      <p:sp>
        <p:nvSpPr>
          <p:cNvPr id="3" name="Content Placeholder 2"/>
          <p:cNvSpPr>
            <a:spLocks noGrp="1"/>
          </p:cNvSpPr>
          <p:nvPr>
            <p:ph sz="quarter" idx="1"/>
          </p:nvPr>
        </p:nvSpPr>
        <p:spPr/>
        <p:txBody>
          <a:bodyPr/>
          <a:lstStyle/>
          <a:p>
            <a:r>
              <a:rPr lang="en-GB" dirty="0" smtClean="0"/>
              <a:t>‘The true ruler begins to put [his state] in order while [a condition of] order [still prevails]; he does not wait [until] insurrections [has already erupted].’ (</a:t>
            </a:r>
            <a:r>
              <a:rPr lang="en-GB" dirty="0" err="1" smtClean="0"/>
              <a:t>Xunzi</a:t>
            </a:r>
            <a:r>
              <a:rPr lang="en-GB" dirty="0" smtClean="0"/>
              <a:t> (chi-</a:t>
            </a:r>
            <a:r>
              <a:rPr lang="en-GB" dirty="0" err="1" smtClean="0"/>
              <a:t>chieh</a:t>
            </a:r>
            <a:r>
              <a:rPr lang="en-GB" dirty="0" smtClean="0"/>
              <a:t>), 1971, p.27)</a:t>
            </a:r>
          </a:p>
          <a:p>
            <a:endParaRPr lang="en-GB" dirty="0" smtClean="0"/>
          </a:p>
          <a:p>
            <a:r>
              <a:rPr lang="en-GB" dirty="0" smtClean="0"/>
              <a:t>‘The sages do not treat those who have already fallen ill, but rather those who are not yet ill. They do not put [their] state in order only when revolt [is underway], but before an insurrection occurs.’ (</a:t>
            </a:r>
            <a:r>
              <a:rPr lang="zh-CN" altLang="en-US" dirty="0" smtClean="0"/>
              <a:t>黄帝内经</a:t>
            </a:r>
            <a:r>
              <a:rPr lang="en-GB" dirty="0" err="1" smtClean="0"/>
              <a:t>su</a:t>
            </a:r>
            <a:r>
              <a:rPr lang="en-GB" dirty="0" smtClean="0"/>
              <a:t> </a:t>
            </a:r>
            <a:r>
              <a:rPr lang="en-GB" dirty="0" err="1" smtClean="0"/>
              <a:t>wen</a:t>
            </a:r>
            <a:r>
              <a:rPr lang="en-GB" dirty="0" smtClean="0"/>
              <a:t> chapter 1.)</a:t>
            </a:r>
            <a:endParaRPr lang="en-GB" b="1" dirty="0" smtClean="0"/>
          </a:p>
          <a:p>
            <a:endParaRPr lang="en-GB" b="1" dirty="0" smtClean="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err="1" smtClean="0"/>
              <a:t>Xunzi’s</a:t>
            </a:r>
            <a:r>
              <a:rPr lang="en-GB" sz="2400" dirty="0" smtClean="0"/>
              <a:t> belief in the Ceremonial customs can promise individual health and prosperity as well as state harmony </a:t>
            </a:r>
            <a:endParaRPr lang="en-GB" sz="2400" dirty="0"/>
          </a:p>
        </p:txBody>
      </p:sp>
      <p:sp>
        <p:nvSpPr>
          <p:cNvPr id="3" name="Content Placeholder 2"/>
          <p:cNvSpPr>
            <a:spLocks noGrp="1"/>
          </p:cNvSpPr>
          <p:nvPr>
            <p:ph sz="quarter" idx="1"/>
          </p:nvPr>
        </p:nvSpPr>
        <p:spPr/>
        <p:txBody>
          <a:bodyPr>
            <a:normAutofit lnSpcReduction="10000"/>
          </a:bodyPr>
          <a:lstStyle/>
          <a:p>
            <a:r>
              <a:rPr lang="en-GB" dirty="0" smtClean="0"/>
              <a:t>If a person utilizes his body and his nature, his insight, understanding and mature consideration in the manner prescribed by custom, order and success will ensure; otherwise, the result is unpredictability and upheaval, idleness and unruliness. </a:t>
            </a:r>
          </a:p>
          <a:p>
            <a:r>
              <a:rPr lang="en-GB" dirty="0" smtClean="0"/>
              <a:t>If the consumption of food and drink, clothing, lodging at home and outside of the home, as well as movement and rest are carried out in the manner prescribed by custom, one will achieve harmony and order; otherwise one is subject to attack and betrayal, and illness will occur. (</a:t>
            </a:r>
            <a:r>
              <a:rPr lang="en-GB" dirty="0" err="1" smtClean="0"/>
              <a:t>xunzi</a:t>
            </a:r>
            <a:r>
              <a:rPr lang="en-GB" dirty="0" smtClean="0"/>
              <a:t> chi-</a:t>
            </a:r>
            <a:r>
              <a:rPr lang="en-GB" dirty="0" err="1" smtClean="0"/>
              <a:t>chieh</a:t>
            </a:r>
            <a:r>
              <a:rPr lang="en-GB" dirty="0" smtClean="0"/>
              <a:t>, 1971, p.13-14)</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Xunzi’s</a:t>
            </a:r>
            <a:r>
              <a:rPr lang="en-GB" dirty="0" smtClean="0"/>
              <a:t> conviction that man had the ability to shape their own destiny</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A permanent regularity underlies the changes of the heavens. Change does not take place because the [benevolent ruler] Yao once lived, and it was not destined to end when the [evil tyrant] </a:t>
            </a:r>
            <a:r>
              <a:rPr lang="en-GB" dirty="0" err="1" smtClean="0"/>
              <a:t>chieh</a:t>
            </a:r>
            <a:r>
              <a:rPr lang="en-GB" dirty="0" smtClean="0"/>
              <a:t> appeared. He who approaches [the laws] of heaven in an orderly fashion shall be blessed with good fortune; he who approaches the [laws] of heaven with disorder, shall suffer misfortune…. </a:t>
            </a:r>
          </a:p>
          <a:p>
            <a:endParaRPr lang="en-GB" dirty="0" smtClean="0"/>
          </a:p>
          <a:p>
            <a:r>
              <a:rPr lang="en-GB" dirty="0" smtClean="0"/>
              <a:t>He who in his life follows the </a:t>
            </a:r>
            <a:r>
              <a:rPr lang="en-GB" dirty="0" err="1" smtClean="0"/>
              <a:t>tao</a:t>
            </a:r>
            <a:r>
              <a:rPr lang="en-GB" dirty="0" smtClean="0"/>
              <a:t> without prejudice and without doubts, cannot suffer harm from heaven. Floods and droughts will bring him neither hunger nor thirst; cold and heat will not cause him to fall ill. Strange beings can send him no misfortune. But if the fundamental principles [of state] are neglected and outlays are marked by wastefulness, heaven will prevent prosperity.’ (</a:t>
            </a:r>
            <a:r>
              <a:rPr lang="en-GB" dirty="0" err="1" smtClean="0"/>
              <a:t>xunzi</a:t>
            </a:r>
            <a:r>
              <a:rPr lang="en-GB" dirty="0" smtClean="0"/>
              <a:t> chi-</a:t>
            </a:r>
            <a:r>
              <a:rPr lang="en-GB" dirty="0" err="1" smtClean="0"/>
              <a:t>chieh</a:t>
            </a:r>
            <a:r>
              <a:rPr lang="en-GB" dirty="0" smtClean="0"/>
              <a:t>, 1971, p.205) </a:t>
            </a:r>
            <a:endParaRPr lang="en-GB" b="1" dirty="0" smtClean="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zh-CN" dirty="0" smtClean="0"/>
              <a:t>3.7. </a:t>
            </a:r>
            <a:r>
              <a:rPr lang="zh-CN" altLang="en-US" dirty="0" smtClean="0"/>
              <a:t>黄帝和黄帝内经</a:t>
            </a:r>
            <a:r>
              <a:rPr lang="en-GB" altLang="zh-CN" dirty="0" smtClean="0"/>
              <a:t> THE YELLOW EMPEROR &amp; THE HUANG DI NEI JING</a:t>
            </a:r>
            <a:endParaRPr lang="en-GB" dirty="0"/>
          </a:p>
        </p:txBody>
      </p:sp>
      <p:sp>
        <p:nvSpPr>
          <p:cNvPr id="3" name="Content Placeholder 2"/>
          <p:cNvSpPr>
            <a:spLocks noGrp="1"/>
          </p:cNvSpPr>
          <p:nvPr>
            <p:ph sz="quarter" idx="1"/>
          </p:nvPr>
        </p:nvSpPr>
        <p:spPr/>
        <p:txBody>
          <a:bodyPr/>
          <a:lstStyle/>
          <a:p>
            <a:r>
              <a:rPr lang="en-GB" dirty="0" smtClean="0"/>
              <a:t>Yet, quite irrespective of the controversies of the historians in regard to the existence of the Yellow Emperor, </a:t>
            </a:r>
          </a:p>
          <a:p>
            <a:r>
              <a:rPr lang="en-GB" dirty="0" smtClean="0"/>
              <a:t>his place in the hierarchy of the Chinese deities is firmly established because to him is attributed the authorship of the </a:t>
            </a:r>
            <a:r>
              <a:rPr lang="en-GB" i="1" dirty="0" err="1" smtClean="0"/>
              <a:t>Nei</a:t>
            </a:r>
            <a:r>
              <a:rPr lang="en-GB" i="1" dirty="0" smtClean="0"/>
              <a:t> </a:t>
            </a:r>
            <a:r>
              <a:rPr lang="en-GB" i="1" dirty="0" err="1" smtClean="0"/>
              <a:t>Ching</a:t>
            </a:r>
            <a:r>
              <a:rPr lang="en-GB" i="1" dirty="0" smtClean="0"/>
              <a:t> Su </a:t>
            </a:r>
            <a:r>
              <a:rPr lang="en-GB" i="1" dirty="0" err="1" smtClean="0"/>
              <a:t>wen</a:t>
            </a:r>
            <a:r>
              <a:rPr lang="en-GB" dirty="0" smtClean="0"/>
              <a:t>, </a:t>
            </a:r>
          </a:p>
          <a:p>
            <a:r>
              <a:rPr lang="en-GB" dirty="0" smtClean="0"/>
              <a:t>the classic treatise on internal medicine, and supposedly the oldest medical book extant.’</a:t>
            </a:r>
          </a:p>
          <a:p>
            <a:endParaRPr lang="en-GB" sz="1900" dirty="0" smtClean="0"/>
          </a:p>
          <a:p>
            <a:r>
              <a:rPr lang="en-GB" sz="1900" dirty="0" err="1" smtClean="0"/>
              <a:t>Ilza</a:t>
            </a:r>
            <a:r>
              <a:rPr lang="en-GB" sz="1900" dirty="0" smtClean="0"/>
              <a:t> </a:t>
            </a:r>
            <a:r>
              <a:rPr lang="en-GB" sz="1900" dirty="0" err="1" smtClean="0"/>
              <a:t>Veith</a:t>
            </a:r>
            <a:r>
              <a:rPr lang="en-GB" sz="1900" dirty="0" smtClean="0"/>
              <a:t> </a:t>
            </a:r>
            <a:r>
              <a:rPr lang="en-GB" sz="1900" i="1" dirty="0" smtClean="0"/>
              <a:t>The Yellow Emperor’s Classic of Internal Medicine</a:t>
            </a:r>
            <a:r>
              <a:rPr lang="en-GB" sz="1900" dirty="0" smtClean="0"/>
              <a:t>, University of California Press, 2002, p.5.</a:t>
            </a:r>
            <a:r>
              <a:rPr lang="zh-CN" altLang="en-US" sz="1900" dirty="0" smtClean="0"/>
              <a:t>）</a:t>
            </a:r>
            <a:endParaRPr lang="en-GB" sz="1900" dirty="0" smtClean="0"/>
          </a:p>
          <a:p>
            <a:endParaRPr lang="en-GB" dirty="0" smtClean="0"/>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Huang </a:t>
            </a:r>
            <a:r>
              <a:rPr lang="en-GB" b="1" dirty="0" err="1" smtClean="0"/>
              <a:t>ti</a:t>
            </a:r>
            <a:r>
              <a:rPr lang="en-GB" b="1" dirty="0" smtClean="0"/>
              <a:t> </a:t>
            </a:r>
            <a:r>
              <a:rPr lang="en-GB" b="1" dirty="0" err="1" smtClean="0"/>
              <a:t>nei</a:t>
            </a:r>
            <a:r>
              <a:rPr lang="en-GB" b="1" dirty="0" smtClean="0"/>
              <a:t> </a:t>
            </a:r>
            <a:r>
              <a:rPr lang="en-GB" b="1" dirty="0" err="1" smtClean="0"/>
              <a:t>ching</a:t>
            </a:r>
            <a:r>
              <a:rPr lang="en-GB" b="1" dirty="0" smtClean="0"/>
              <a:t> </a:t>
            </a:r>
            <a:r>
              <a:rPr lang="en-GB" b="1" dirty="0" err="1" smtClean="0"/>
              <a:t>黄帝内经</a:t>
            </a:r>
            <a:r>
              <a:rPr lang="en-GB" b="1" dirty="0" smtClean="0"/>
              <a:t> The Yellow emperor’s cannon on internal medicine</a:t>
            </a:r>
            <a:endParaRPr lang="en-GB" dirty="0"/>
          </a:p>
        </p:txBody>
      </p:sp>
      <p:sp>
        <p:nvSpPr>
          <p:cNvPr id="3" name="Content Placeholder 2"/>
          <p:cNvSpPr>
            <a:spLocks noGrp="1"/>
          </p:cNvSpPr>
          <p:nvPr>
            <p:ph sz="quarter" idx="1"/>
          </p:nvPr>
        </p:nvSpPr>
        <p:spPr>
          <a:xfrm>
            <a:off x="457200" y="1600200"/>
            <a:ext cx="7467600" cy="5257800"/>
          </a:xfrm>
        </p:spPr>
        <p:txBody>
          <a:bodyPr>
            <a:normAutofit fontScale="85000" lnSpcReduction="20000"/>
          </a:bodyPr>
          <a:lstStyle/>
          <a:p>
            <a:r>
              <a:rPr lang="en-GB" dirty="0" smtClean="0"/>
              <a:t>Genealogies of Chinese dynasties which are generally appended to Chinese dictionaries list the Yellow Emperor as the third of China’s first five rulers and ascribe to him the period of 2697-2597B.C. (Herbert Allen Giles, </a:t>
            </a:r>
            <a:r>
              <a:rPr lang="en-GB" i="1" dirty="0" smtClean="0"/>
              <a:t>A Chinese English Dictionary, </a:t>
            </a:r>
            <a:r>
              <a:rPr lang="en-GB" dirty="0" smtClean="0"/>
              <a:t>London, 1892, p.1364) </a:t>
            </a:r>
          </a:p>
          <a:p>
            <a:endParaRPr lang="en-GB" dirty="0" smtClean="0"/>
          </a:p>
          <a:p>
            <a:r>
              <a:rPr lang="en-GB" dirty="0" smtClean="0"/>
              <a:t>Si-ma </a:t>
            </a:r>
            <a:r>
              <a:rPr lang="en-GB" dirty="0" err="1" smtClean="0"/>
              <a:t>Qian</a:t>
            </a:r>
            <a:r>
              <a:rPr lang="en-GB" dirty="0" smtClean="0"/>
              <a:t> began his Shi </a:t>
            </a:r>
            <a:r>
              <a:rPr lang="en-GB" dirty="0" err="1" smtClean="0"/>
              <a:t>ji</a:t>
            </a:r>
            <a:r>
              <a:rPr lang="zh-CN" altLang="en-US" dirty="0" smtClean="0"/>
              <a:t>史记</a:t>
            </a:r>
            <a:r>
              <a:rPr lang="en-GB" dirty="0" smtClean="0"/>
              <a:t> with an account of Huang Ti as the founder of Chinese civilization and the first human ruler of the empire. </a:t>
            </a:r>
          </a:p>
          <a:p>
            <a:endParaRPr lang="en-GB" dirty="0" smtClean="0"/>
          </a:p>
          <a:p>
            <a:r>
              <a:rPr lang="en-GB" dirty="0" smtClean="0"/>
              <a:t>Probably the oldest textual document of a comprehensive application of the </a:t>
            </a:r>
            <a:r>
              <a:rPr lang="en-GB" dirty="0" err="1" smtClean="0"/>
              <a:t>yinyang</a:t>
            </a:r>
            <a:r>
              <a:rPr lang="en-GB" dirty="0" smtClean="0"/>
              <a:t> doctrine to medicine is the ‘Huang-</a:t>
            </a:r>
            <a:r>
              <a:rPr lang="en-GB" dirty="0" err="1" smtClean="0"/>
              <a:t>ti-nei-ching</a:t>
            </a:r>
            <a:r>
              <a:rPr lang="en-GB" dirty="0" smtClean="0"/>
              <a:t>.’ It is a heterogeneous collection if eight-one treatises whose earliest portions pertaining to the concepts of systematic correspondence may date from the second century B.C. </a:t>
            </a:r>
          </a:p>
          <a:p>
            <a:r>
              <a:rPr lang="en-GB" dirty="0" err="1" smtClean="0"/>
              <a:t>Ilza</a:t>
            </a:r>
            <a:r>
              <a:rPr lang="en-GB" dirty="0" smtClean="0"/>
              <a:t> </a:t>
            </a:r>
            <a:r>
              <a:rPr lang="en-GB" dirty="0" err="1" smtClean="0"/>
              <a:t>Veith</a:t>
            </a:r>
            <a:r>
              <a:rPr lang="en-GB" dirty="0" smtClean="0"/>
              <a:t> </a:t>
            </a:r>
            <a:r>
              <a:rPr lang="en-GB" i="1" dirty="0" smtClean="0"/>
              <a:t>The Yellow Emperor’s Classic of Internal Medicine</a:t>
            </a:r>
            <a:r>
              <a:rPr lang="en-GB" dirty="0" smtClean="0"/>
              <a:t>, University of California Press, 2002, p.7. </a:t>
            </a:r>
          </a:p>
          <a:p>
            <a:endParaRPr lang="en-GB" dirty="0" smtClean="0"/>
          </a:p>
          <a:p>
            <a:pPr>
              <a:buNone/>
            </a:pP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1523</TotalTime>
  <Words>2913</Words>
  <Application>Microsoft Office PowerPoint</Application>
  <PresentationFormat>On-screen Show (4:3)</PresentationFormat>
  <Paragraphs>138</Paragraphs>
  <Slides>23</Slides>
  <Notes>1</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Oriel</vt:lpstr>
      <vt:lpstr>Lesson two:  History of Chinese Yangsheng </vt:lpstr>
      <vt:lpstr>1. The first appearance of Yangsheng </vt:lpstr>
      <vt:lpstr>In the book of Xunzi and Mencius </vt:lpstr>
      <vt:lpstr>2.1 The original meaning of yang  </vt:lpstr>
      <vt:lpstr>2.2 The original meaning of sheng</vt:lpstr>
      <vt:lpstr>3. Origins of Chinese Yangsheng tradition   </vt:lpstr>
      <vt:lpstr>3.1.老子Dao De Jing 道德经 (Tao Te Ching)</vt:lpstr>
      <vt:lpstr>3.2 Ancestor of medicine扁鹊</vt:lpstr>
      <vt:lpstr>Bian Que and Cai Huan Gong 扁鹊见蔡桓公 (Han Feizi) </vt:lpstr>
      <vt:lpstr>The three brothers of Bian Que</vt:lpstr>
      <vt:lpstr>3.3 Belief in Immortals in the WARRING State period</vt:lpstr>
      <vt:lpstr>Zhen Ren 真人 in The Book of Zhuangzi (370-301BC)</vt:lpstr>
      <vt:lpstr>3.4. Yang Zhu (Yang Chu, c.350 B.C.)’s idea of treasury of Personal </vt:lpstr>
      <vt:lpstr>Yangchu’s contribution of Value of personal life</vt:lpstr>
      <vt:lpstr>Yang Zhu’s contribution on Value of Life</vt:lpstr>
      <vt:lpstr>Yangzhu’s idea presented in the Book of Liezi 列子</vt:lpstr>
      <vt:lpstr>.3.5. Zou Yan (Tsou Yen,350 BC – 270 BC)’s Yin-yang and Five Phases theories </vt:lpstr>
      <vt:lpstr>Zou Yan and Daoism</vt:lpstr>
      <vt:lpstr>3.6. Contribution of Xunzi to yangsheng</vt:lpstr>
      <vt:lpstr>Xunzi’s belief in the Ceremonial customs can promise individual health and prosperity as well as state harmony </vt:lpstr>
      <vt:lpstr>Xunzi’s conviction that man had the ability to shape their own destiny</vt:lpstr>
      <vt:lpstr>3.7. 黄帝和黄帝内经 THE YELLOW EMPEROR &amp; THE HUANG DI NEI JING</vt:lpstr>
      <vt:lpstr>Huang ti nei ching 黄帝内经 The Yellow emperor’s cannon on internal medicine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dc:title>
  <dc:creator/>
  <cp:lastModifiedBy>sh018</cp:lastModifiedBy>
  <cp:revision>153</cp:revision>
  <dcterms:created xsi:type="dcterms:W3CDTF">2006-08-16T00:00:00Z</dcterms:created>
  <dcterms:modified xsi:type="dcterms:W3CDTF">2011-10-14T14:08:38Z</dcterms:modified>
</cp:coreProperties>
</file>