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669" r:id="rId3"/>
    <p:sldId id="671" r:id="rId4"/>
    <p:sldId id="257" r:id="rId5"/>
    <p:sldId id="258" r:id="rId6"/>
    <p:sldId id="259" r:id="rId7"/>
    <p:sldId id="260" r:id="rId8"/>
    <p:sldId id="261" r:id="rId9"/>
    <p:sldId id="262" r:id="rId10"/>
    <p:sldId id="263" r:id="rId11"/>
    <p:sldId id="264" r:id="rId12"/>
    <p:sldId id="265" r:id="rId13"/>
    <p:sldId id="266"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5476C2-0287-48E8-91E3-58D7B5B2D736}" v="2" dt="2026-03-23T21:54:42.800"/>
    <p1510:client id="{5B75FD64-2E36-4550-AB0B-358CCCE410F4}" v="1" dt="2026-03-23T21:12:12.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3" d="100"/>
          <a:sy n="103" d="100"/>
        </p:scale>
        <p:origin x="874"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583B61-4E72-48C9-A740-72FE9D5294A0}" type="datetimeFigureOut">
              <a:rPr lang="en-GB" smtClean="0"/>
              <a:t>23/03/2026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2864A-9DF9-4192-98EE-A3B893857B03}" type="slidenum">
              <a:rPr lang="en-GB" smtClean="0"/>
              <a:t>‹#›</a:t>
            </a:fld>
            <a:endParaRPr lang="en-GB"/>
          </a:p>
        </p:txBody>
      </p:sp>
    </p:spTree>
    <p:extLst>
      <p:ext uri="{BB962C8B-B14F-4D97-AF65-F5344CB8AC3E}">
        <p14:creationId xmlns:p14="http://schemas.microsoft.com/office/powerpoint/2010/main" val="3617522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3843911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711CA95-6FA5-0A18-AB03-315D2F4BFB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DC8FEC4A-392D-DEFE-B606-091749D0307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359C13C4-3A9F-450B-D966-C358C70A3A6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ABBCA196-4995-47E0-9F4C-85C37FB46659}" type="slidenum">
              <a:rPr lang="en-US" altLang="en-US" smtClean="0"/>
              <a:pPr/>
              <a:t>3</a:t>
            </a:fld>
            <a:endParaRPr lang="en-US" altLang="en-US"/>
          </a:p>
        </p:txBody>
      </p:sp>
    </p:spTree>
    <p:extLst>
      <p:ext uri="{BB962C8B-B14F-4D97-AF65-F5344CB8AC3E}">
        <p14:creationId xmlns:p14="http://schemas.microsoft.com/office/powerpoint/2010/main" val="3064263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a typeface="Times New Roman" panose="02020603050405020304" pitchFamily="18" charset="0"/>
              </a:rPr>
              <a:t>A Life course approach to Health and Wellbeing </a:t>
            </a:r>
            <a:endParaRPr dirty="0"/>
          </a:p>
        </p:txBody>
      </p:sp>
      <p:sp>
        <p:nvSpPr>
          <p:cNvPr id="3" name="Content Placeholder 2"/>
          <p:cNvSpPr>
            <a:spLocks noGrp="1"/>
          </p:cNvSpPr>
          <p:nvPr>
            <p:ph idx="1"/>
          </p:nvPr>
        </p:nvSpPr>
        <p:spPr/>
        <p:txBody>
          <a:bodyPr/>
          <a:lstStyle/>
          <a:p>
            <a:r>
              <a:t>Health Care Practice</a:t>
            </a:r>
          </a:p>
          <a:p>
            <a:r>
              <a:rPr dirty="0"/>
              <a:t>Individual Presentation Assignment</a:t>
            </a:r>
          </a:p>
          <a:p>
            <a:r>
              <a:rPr dirty="0"/>
              <a:t>A Holistic Understanding of the Life Course Approach and Its Implications for Health and Wellbeing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DED6A-9917-1291-65C6-4291F6A88BFD}"/>
              </a:ext>
            </a:extLst>
          </p:cNvPr>
          <p:cNvSpPr>
            <a:spLocks noGrp="1"/>
          </p:cNvSpPr>
          <p:nvPr>
            <p:ph type="title"/>
          </p:nvPr>
        </p:nvSpPr>
        <p:spPr>
          <a:xfrm>
            <a:off x="293914" y="1063229"/>
            <a:ext cx="8392886" cy="663518"/>
          </a:xfrm>
        </p:spPr>
        <p:txBody>
          <a:bodyPr>
            <a:normAutofit fontScale="90000"/>
          </a:bodyPr>
          <a:lstStyle/>
          <a:p>
            <a:r>
              <a:rPr lang="en-GB" dirty="0"/>
              <a:t>The life course approach</a:t>
            </a:r>
          </a:p>
        </p:txBody>
      </p:sp>
      <p:sp>
        <p:nvSpPr>
          <p:cNvPr id="3" name="Content Placeholder 2">
            <a:extLst>
              <a:ext uri="{FF2B5EF4-FFF2-40B4-BE49-F238E27FC236}">
                <a16:creationId xmlns:a16="http://schemas.microsoft.com/office/drawing/2014/main" id="{9F3CC3CC-6937-68B3-2E40-941533AFA7D4}"/>
              </a:ext>
            </a:extLst>
          </p:cNvPr>
          <p:cNvSpPr>
            <a:spLocks noGrp="1"/>
          </p:cNvSpPr>
          <p:nvPr>
            <p:ph sz="quarter" idx="1"/>
          </p:nvPr>
        </p:nvSpPr>
        <p:spPr>
          <a:xfrm>
            <a:off x="208189" y="1943100"/>
            <a:ext cx="8478611" cy="3851672"/>
          </a:xfrm>
        </p:spPr>
        <p:txBody>
          <a:bodyPr>
            <a:normAutofit fontScale="775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sz="900" dirty="0"/>
          </a:p>
          <a:p>
            <a:pPr marL="0" indent="0">
              <a:buNone/>
            </a:pPr>
            <a:endParaRPr lang="en-GB" sz="900" dirty="0"/>
          </a:p>
          <a:p>
            <a:pPr marL="0" indent="0">
              <a:buNone/>
            </a:pPr>
            <a:r>
              <a:rPr lang="en-GB" sz="900" dirty="0"/>
              <a:t>(See Picavet et al, 2017; Verschuren et al., 2008)</a:t>
            </a:r>
          </a:p>
        </p:txBody>
      </p:sp>
      <p:pic>
        <p:nvPicPr>
          <p:cNvPr id="4" name="Picture 2" descr="Fields of expertise WHO CC on Life Course and Health | RIVM">
            <a:extLst>
              <a:ext uri="{FF2B5EF4-FFF2-40B4-BE49-F238E27FC236}">
                <a16:creationId xmlns:a16="http://schemas.microsoft.com/office/drawing/2014/main" id="{D9E3A727-C9D3-8633-D507-FEAD9D4888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909" y="2226874"/>
            <a:ext cx="8688902" cy="2815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2094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Content Placeholder 2">
            <a:extLst>
              <a:ext uri="{FF2B5EF4-FFF2-40B4-BE49-F238E27FC236}">
                <a16:creationId xmlns:a16="http://schemas.microsoft.com/office/drawing/2014/main" id="{16B87C6A-0B4A-9519-EECD-1CADC36A46B3}"/>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1714501" y="1478757"/>
            <a:ext cx="6026944" cy="4321969"/>
          </a:xfrm>
        </p:spPr>
      </p:pic>
      <p:sp>
        <p:nvSpPr>
          <p:cNvPr id="6" name="Title 1">
            <a:extLst>
              <a:ext uri="{FF2B5EF4-FFF2-40B4-BE49-F238E27FC236}">
                <a16:creationId xmlns:a16="http://schemas.microsoft.com/office/drawing/2014/main" id="{0D83982E-E746-1432-5B50-E7EC3C50EBCF}"/>
              </a:ext>
            </a:extLst>
          </p:cNvPr>
          <p:cNvSpPr txBox="1">
            <a:spLocks noGrp="1"/>
          </p:cNvSpPr>
          <p:nvPr>
            <p:ph type="title"/>
          </p:nvPr>
        </p:nvSpPr>
        <p:spPr>
          <a:xfrm>
            <a:off x="100013" y="1085850"/>
            <a:ext cx="8515350" cy="657225"/>
          </a:xfrm>
        </p:spPr>
        <p:txBody>
          <a:bodyPr>
            <a:noAutofit/>
          </a:bodyPr>
          <a:lst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a:defRPr>
            </a:lvl2pPr>
            <a:lvl3pPr algn="l" rtl="0" eaLnBrk="0" fontAlgn="base" hangingPunct="0">
              <a:spcBef>
                <a:spcPct val="0"/>
              </a:spcBef>
              <a:spcAft>
                <a:spcPct val="0"/>
              </a:spcAft>
              <a:defRPr sz="4000">
                <a:solidFill>
                  <a:schemeClr val="tx2"/>
                </a:solidFill>
                <a:latin typeface="Franklin Gothic Book"/>
              </a:defRPr>
            </a:lvl3pPr>
            <a:lvl4pPr algn="l" rtl="0" eaLnBrk="0" fontAlgn="base" hangingPunct="0">
              <a:spcBef>
                <a:spcPct val="0"/>
              </a:spcBef>
              <a:spcAft>
                <a:spcPct val="0"/>
              </a:spcAft>
              <a:defRPr sz="4000">
                <a:solidFill>
                  <a:schemeClr val="tx2"/>
                </a:solidFill>
                <a:latin typeface="Franklin Gothic Book"/>
              </a:defRPr>
            </a:lvl4pPr>
            <a:lvl5pPr algn="l" rtl="0" eaLnBrk="0" fontAlgn="base" hangingPunct="0">
              <a:spcBef>
                <a:spcPct val="0"/>
              </a:spcBef>
              <a:spcAft>
                <a:spcPct val="0"/>
              </a:spcAft>
              <a:defRPr sz="4000">
                <a:solidFill>
                  <a:schemeClr val="tx2"/>
                </a:solidFill>
                <a:latin typeface="Franklin Gothic Book"/>
              </a:defRPr>
            </a:lvl5pPr>
            <a:lvl6pPr marL="457200" algn="l" rtl="0" fontAlgn="base">
              <a:spcBef>
                <a:spcPct val="0"/>
              </a:spcBef>
              <a:spcAft>
                <a:spcPct val="0"/>
              </a:spcAft>
              <a:defRPr sz="4000">
                <a:solidFill>
                  <a:schemeClr val="tx2"/>
                </a:solidFill>
                <a:latin typeface="Franklin Gothic Book"/>
              </a:defRPr>
            </a:lvl6pPr>
            <a:lvl7pPr marL="914400" algn="l" rtl="0" fontAlgn="base">
              <a:spcBef>
                <a:spcPct val="0"/>
              </a:spcBef>
              <a:spcAft>
                <a:spcPct val="0"/>
              </a:spcAft>
              <a:defRPr sz="4000">
                <a:solidFill>
                  <a:schemeClr val="tx2"/>
                </a:solidFill>
                <a:latin typeface="Franklin Gothic Book"/>
              </a:defRPr>
            </a:lvl7pPr>
            <a:lvl8pPr marL="1371600" algn="l" rtl="0" fontAlgn="base">
              <a:spcBef>
                <a:spcPct val="0"/>
              </a:spcBef>
              <a:spcAft>
                <a:spcPct val="0"/>
              </a:spcAft>
              <a:defRPr sz="4000">
                <a:solidFill>
                  <a:schemeClr val="tx2"/>
                </a:solidFill>
                <a:latin typeface="Franklin Gothic Book"/>
              </a:defRPr>
            </a:lvl8pPr>
            <a:lvl9pPr marL="1828800" algn="l" rtl="0" fontAlgn="base">
              <a:spcBef>
                <a:spcPct val="0"/>
              </a:spcBef>
              <a:spcAft>
                <a:spcPct val="0"/>
              </a:spcAft>
              <a:defRPr sz="4000">
                <a:solidFill>
                  <a:schemeClr val="tx2"/>
                </a:solidFill>
                <a:latin typeface="Franklin Gothic Book"/>
              </a:defRPr>
            </a:lvl9pPr>
          </a:lstStyle>
          <a:p>
            <a:r>
              <a:rPr lang="en-GB" altLang="en-US" sz="2400" dirty="0">
                <a:latin typeface="Arial" panose="020B0604020202020204" pitchFamily="34" charset="0"/>
              </a:rPr>
              <a:t>The Main Determinants of Health (Dahlgren and Whitehead, 2006, p. 20)</a:t>
            </a:r>
          </a:p>
        </p:txBody>
      </p:sp>
    </p:spTree>
    <p:extLst>
      <p:ext uri="{BB962C8B-B14F-4D97-AF65-F5344CB8AC3E}">
        <p14:creationId xmlns:p14="http://schemas.microsoft.com/office/powerpoint/2010/main" val="285984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normAutofit fontScale="62500" lnSpcReduction="20000"/>
          </a:bodyPr>
          <a:lstStyle/>
          <a:p>
            <a:r>
              <a:t>The life course approach is a key concept in health and social care that helps explain how health and wellbeing develop over time. It recognises that health is not only influenced by current circumstances but also by experiences across an individual’s entire life.</a:t>
            </a:r>
          </a:p>
          <a:p>
            <a:endParaRPr/>
          </a:p>
          <a:p>
            <a:r>
              <a:t>Factors such as lifestyle choices, social conditions, environment, and historical context all play an important role in shaping long-term health outcomes.</a:t>
            </a:r>
          </a:p>
          <a:p>
            <a:endParaRPr/>
          </a:p>
          <a:p>
            <a:r>
              <a:t>Living well involves maintaining a healthy lifestyle, including good nutrition, regular physical activity, and access to education and employment opportunities.</a:t>
            </a:r>
          </a:p>
          <a:p>
            <a:endParaRPr/>
          </a:p>
          <a:p>
            <a:r>
              <a:t>However, these opportunities are not equal for everyone. Where a person lives, their economic conditions, and their social environment can significantly influence their ability to achieve good health and wellbeing.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Life Course Approach</a:t>
            </a:r>
          </a:p>
        </p:txBody>
      </p:sp>
      <p:sp>
        <p:nvSpPr>
          <p:cNvPr id="3" name="Content Placeholder 2"/>
          <p:cNvSpPr>
            <a:spLocks noGrp="1"/>
          </p:cNvSpPr>
          <p:nvPr>
            <p:ph idx="1"/>
          </p:nvPr>
        </p:nvSpPr>
        <p:spPr/>
        <p:txBody>
          <a:bodyPr>
            <a:normAutofit fontScale="62500" lnSpcReduction="20000"/>
          </a:bodyPr>
          <a:lstStyle/>
          <a:p>
            <a:r>
              <a:t>The life course approach, also known as the life course perspective or theory, was developed in the social sciences during the 1960s. It focuses on understanding human lives within social, cultural, and historical contexts.</a:t>
            </a:r>
          </a:p>
          <a:p>
            <a:endParaRPr/>
          </a:p>
          <a:p>
            <a:r>
              <a:t>This approach views development as a lifelong process, from birth to old age. It highlights how individuals move through different stages of life, such as childhood, adolescence, adulthood, and older age, and how each stage influences future outcomes.</a:t>
            </a:r>
          </a:p>
          <a:p>
            <a:endParaRPr/>
          </a:p>
          <a:p>
            <a:r>
              <a:t>“Age-graded patterns that are embedded in social institutions and history.” (Elder, Johnson and Crosnoe, 2003, p. 4)</a:t>
            </a:r>
          </a:p>
          <a:p>
            <a:endParaRPr/>
          </a:p>
          <a:p>
            <a:r>
              <a:t>This means that society sets expectations for different age groups, shaped by education systems, workplaces, families, and governments.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Life Stages and Concepts</a:t>
            </a:r>
          </a:p>
        </p:txBody>
      </p:sp>
      <p:sp>
        <p:nvSpPr>
          <p:cNvPr id="3" name="Content Placeholder 2"/>
          <p:cNvSpPr>
            <a:spLocks noGrp="1"/>
          </p:cNvSpPr>
          <p:nvPr>
            <p:ph idx="1"/>
          </p:nvPr>
        </p:nvSpPr>
        <p:spPr/>
        <p:txBody>
          <a:bodyPr>
            <a:normAutofit fontScale="70000" lnSpcReduction="20000"/>
          </a:bodyPr>
          <a:lstStyle/>
          <a:p>
            <a:r>
              <a:t>Individuals move through stages:</a:t>
            </a:r>
          </a:p>
          <a:p>
            <a:r>
              <a:t>Infancy and childhood</a:t>
            </a:r>
          </a:p>
          <a:p>
            <a:r>
              <a:t>Adolescence and youth</a:t>
            </a:r>
          </a:p>
          <a:p>
            <a:r>
              <a:t>Adulthood</a:t>
            </a:r>
          </a:p>
          <a:p>
            <a:r>
              <a:t>Older age</a:t>
            </a:r>
          </a:p>
          <a:p>
            <a:endParaRPr/>
          </a:p>
          <a:p>
            <a:r>
              <a:t>Transitions include starting school, employment, marriage, and retirement.</a:t>
            </a:r>
          </a:p>
          <a:p>
            <a:endParaRPr/>
          </a:p>
          <a:p>
            <a:r>
              <a:t>Life trajectory refers to the overall path of life including education, career, relationships, and health.</a:t>
            </a:r>
          </a:p>
          <a:p>
            <a:endParaRPr/>
          </a:p>
          <a:p>
            <a:r>
              <a:t>Timing of life events is important, e.g. entering work during a crisis affects outcomes.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Experiences and Relationships</a:t>
            </a:r>
          </a:p>
        </p:txBody>
      </p:sp>
      <p:sp>
        <p:nvSpPr>
          <p:cNvPr id="3" name="Content Placeholder 2"/>
          <p:cNvSpPr>
            <a:spLocks noGrp="1"/>
          </p:cNvSpPr>
          <p:nvPr>
            <p:ph idx="1"/>
          </p:nvPr>
        </p:nvSpPr>
        <p:spPr/>
        <p:txBody>
          <a:bodyPr/>
          <a:lstStyle/>
          <a:p>
            <a:r>
              <a:t>Health outcomes are influenced by accumulation of experiences over time.</a:t>
            </a:r>
          </a:p>
          <a:p>
            <a:r>
              <a:t>Positive experiences improve health</a:t>
            </a:r>
          </a:p>
          <a:p>
            <a:r>
              <a:t>Negative experiences increase risks</a:t>
            </a:r>
          </a:p>
          <a:p>
            <a:endParaRPr/>
          </a:p>
          <a:p>
            <a:r>
              <a:t>Linked lives: individuals are connected with family, friends, and communities influencing wellbeing.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Lifestyle and Social Determinants</a:t>
            </a:r>
          </a:p>
        </p:txBody>
      </p:sp>
      <p:sp>
        <p:nvSpPr>
          <p:cNvPr id="3" name="Content Placeholder 2"/>
          <p:cNvSpPr>
            <a:spLocks noGrp="1"/>
          </p:cNvSpPr>
          <p:nvPr>
            <p:ph idx="1"/>
          </p:nvPr>
        </p:nvSpPr>
        <p:spPr/>
        <p:txBody>
          <a:bodyPr>
            <a:normAutofit fontScale="62500" lnSpcReduction="20000"/>
          </a:bodyPr>
          <a:lstStyle/>
          <a:p>
            <a:r>
              <a:t>Lifestyle choices include:</a:t>
            </a:r>
          </a:p>
          <a:p>
            <a:r>
              <a:t>Diet and nutrition</a:t>
            </a:r>
          </a:p>
          <a:p>
            <a:r>
              <a:t>Physical activity</a:t>
            </a:r>
          </a:p>
          <a:p>
            <a:r>
              <a:t>Smoking and alcohol use</a:t>
            </a:r>
          </a:p>
          <a:p>
            <a:r>
              <a:t>Stress management</a:t>
            </a:r>
          </a:p>
          <a:p>
            <a:endParaRPr/>
          </a:p>
          <a:p>
            <a:r>
              <a:t>Social determinants include:</a:t>
            </a:r>
          </a:p>
          <a:p>
            <a:r>
              <a:t>Income and employment</a:t>
            </a:r>
          </a:p>
          <a:p>
            <a:r>
              <a:t>Education</a:t>
            </a:r>
          </a:p>
          <a:p>
            <a:r>
              <a:t>Housing</a:t>
            </a:r>
          </a:p>
          <a:p>
            <a:r>
              <a:t>Social support</a:t>
            </a:r>
          </a:p>
          <a:p>
            <a:r>
              <a:t>Healthcare access</a:t>
            </a:r>
          </a:p>
          <a:p>
            <a:endParaRPr/>
          </a:p>
          <a:p>
            <a:r>
              <a:t>People in wealthier countries often have better access to services.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Environmental and Biological Factors</a:t>
            </a:r>
          </a:p>
        </p:txBody>
      </p:sp>
      <p:sp>
        <p:nvSpPr>
          <p:cNvPr id="3" name="Content Placeholder 2"/>
          <p:cNvSpPr>
            <a:spLocks noGrp="1"/>
          </p:cNvSpPr>
          <p:nvPr>
            <p:ph idx="1"/>
          </p:nvPr>
        </p:nvSpPr>
        <p:spPr/>
        <p:txBody>
          <a:bodyPr>
            <a:normAutofit fontScale="77500" lnSpcReduction="20000"/>
          </a:bodyPr>
          <a:lstStyle/>
          <a:p>
            <a:r>
              <a:t>Environmental factors:</a:t>
            </a:r>
          </a:p>
          <a:p>
            <a:r>
              <a:t>Geographic location</a:t>
            </a:r>
          </a:p>
          <a:p>
            <a:r>
              <a:t>Air and water quality</a:t>
            </a:r>
          </a:p>
          <a:p>
            <a:r>
              <a:t>Urban or rural living</a:t>
            </a:r>
          </a:p>
          <a:p>
            <a:endParaRPr/>
          </a:p>
          <a:p>
            <a:r>
              <a:t>Biological factors:</a:t>
            </a:r>
          </a:p>
          <a:p>
            <a:r>
              <a:t>Age</a:t>
            </a:r>
          </a:p>
          <a:p>
            <a:r>
              <a:t>Genetics</a:t>
            </a:r>
          </a:p>
          <a:p>
            <a:r>
              <a:t>Gender</a:t>
            </a:r>
          </a:p>
          <a:p>
            <a:endParaRPr/>
          </a:p>
          <a:p>
            <a:r>
              <a:t>Health needs and risks change throughout life.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Models of Health</a:t>
            </a:r>
          </a:p>
        </p:txBody>
      </p:sp>
      <p:sp>
        <p:nvSpPr>
          <p:cNvPr id="3" name="Content Placeholder 2"/>
          <p:cNvSpPr>
            <a:spLocks noGrp="1"/>
          </p:cNvSpPr>
          <p:nvPr>
            <p:ph idx="1"/>
          </p:nvPr>
        </p:nvSpPr>
        <p:spPr/>
        <p:txBody>
          <a:bodyPr/>
          <a:lstStyle/>
          <a:p>
            <a:r>
              <a:t>Biomedical Model: focuses on disease and illness</a:t>
            </a:r>
          </a:p>
          <a:p>
            <a:endParaRPr/>
          </a:p>
          <a:p>
            <a:r>
              <a:t>Social Model: focuses on social, economic, and environmental factors</a:t>
            </a:r>
          </a:p>
          <a:p>
            <a:endParaRPr/>
          </a:p>
          <a:p>
            <a:r>
              <a:t>The life course approach aligns with the social model.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Development Across Life Stages</a:t>
            </a:r>
          </a:p>
        </p:txBody>
      </p:sp>
      <p:sp>
        <p:nvSpPr>
          <p:cNvPr id="3" name="Content Placeholder 2"/>
          <p:cNvSpPr>
            <a:spLocks noGrp="1"/>
          </p:cNvSpPr>
          <p:nvPr>
            <p:ph idx="1"/>
          </p:nvPr>
        </p:nvSpPr>
        <p:spPr/>
        <p:txBody>
          <a:bodyPr/>
          <a:lstStyle/>
          <a:p>
            <a:r>
              <a:t>Childhood: nutrition, education, family</a:t>
            </a:r>
          </a:p>
          <a:p>
            <a:r>
              <a:t>Adolescence: behaviour and relationships</a:t>
            </a:r>
          </a:p>
          <a:p>
            <a:r>
              <a:t>Adulthood: work, income, lifestyle</a:t>
            </a:r>
          </a:p>
          <a:p>
            <a:r>
              <a:t>Older age: chronic illness and care</a:t>
            </a:r>
          </a:p>
          <a:p>
            <a:endParaRPr/>
          </a:p>
          <a:p>
            <a:r>
              <a:t>Development is continuous from birth to death.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Importance and Conclusion</a:t>
            </a:r>
          </a:p>
        </p:txBody>
      </p:sp>
      <p:sp>
        <p:nvSpPr>
          <p:cNvPr id="3" name="Content Placeholder 2"/>
          <p:cNvSpPr>
            <a:spLocks noGrp="1"/>
          </p:cNvSpPr>
          <p:nvPr>
            <p:ph idx="1"/>
          </p:nvPr>
        </p:nvSpPr>
        <p:spPr/>
        <p:txBody>
          <a:bodyPr>
            <a:normAutofit fontScale="70000" lnSpcReduction="20000"/>
          </a:bodyPr>
          <a:lstStyle/>
          <a:p>
            <a:r>
              <a:t>The life course approach helps professionals:</a:t>
            </a:r>
          </a:p>
          <a:p>
            <a:r>
              <a:t>Understand past influences on health</a:t>
            </a:r>
          </a:p>
          <a:p>
            <a:r>
              <a:t>Identify risks early</a:t>
            </a:r>
          </a:p>
          <a:p>
            <a:r>
              <a:t>Promote prevention</a:t>
            </a:r>
          </a:p>
          <a:p>
            <a:r>
              <a:t>Provide personalised care</a:t>
            </a:r>
          </a:p>
          <a:p>
            <a:endParaRPr/>
          </a:p>
          <a:p>
            <a:r>
              <a:t>Supports a holistic approach.</a:t>
            </a:r>
          </a:p>
          <a:p>
            <a:endParaRPr/>
          </a:p>
          <a:p>
            <a:r>
              <a:t>The life course approach explains how health develops over time. It highlights life stages, transitions, and experiences. Health is influenced by individual, social, and environmental factors. It helps improve long-term health and wellbeing.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fontScale="70000" lnSpcReduction="20000"/>
          </a:bodyPr>
          <a:lstStyle/>
          <a:p>
            <a:r>
              <a:t>Baxter, J. et al. (2022)</a:t>
            </a:r>
          </a:p>
          <a:p>
            <a:r>
              <a:t>Bengston, V. and Allen, K. (2003)</a:t>
            </a:r>
          </a:p>
          <a:p>
            <a:r>
              <a:t>Burton-Jeangros, C. et al. (2015)</a:t>
            </a:r>
          </a:p>
          <a:p>
            <a:r>
              <a:t>Coulson, J. and Hallam, A. (2011)</a:t>
            </a:r>
          </a:p>
          <a:p>
            <a:r>
              <a:t>Elder, G.H., Johnson, M.K. and Crosnoe, R. (2003)</a:t>
            </a:r>
          </a:p>
          <a:p>
            <a:r>
              <a:t>Gomm, R. (2009)</a:t>
            </a:r>
          </a:p>
          <a:p>
            <a:r>
              <a:t>Hamilton, M., Innella, A. and Bounds, D. (2016)</a:t>
            </a:r>
          </a:p>
          <a:p>
            <a:r>
              <a:t>Nilsen, A. (2023)</a:t>
            </a:r>
          </a:p>
          <a:p>
            <a:r>
              <a:t>OECD (2020)</a:t>
            </a:r>
          </a:p>
          <a:p>
            <a:r>
              <a:t>Roberts, K. (2009)</a:t>
            </a:r>
          </a:p>
          <a:p>
            <a:r>
              <a:t>Walther, A., Stauber, B. and Settersten, R. (2022)</a:t>
            </a:r>
          </a:p>
          <a:p>
            <a:r>
              <a:t>Wills, J. and Earle, S. (2007)</a:t>
            </a:r>
          </a:p>
          <a:p>
            <a:r>
              <a:t>World Health Organization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792</Words>
  <Application>Microsoft Office PowerPoint</Application>
  <PresentationFormat>On-screen Show (4:3)</PresentationFormat>
  <Paragraphs>118</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Times New Roman</vt:lpstr>
      <vt:lpstr>Office Theme</vt:lpstr>
      <vt:lpstr>A Life course approach to Health and Wellbeing </vt:lpstr>
      <vt:lpstr>The life course approach</vt:lpstr>
      <vt:lpstr>The Main Determinants of Health (Dahlgren and Whitehead, 2006, p. 20)</vt:lpstr>
      <vt:lpstr>Introduction</vt:lpstr>
      <vt:lpstr>Life Course Approach</vt:lpstr>
      <vt:lpstr>Life Stages and Concepts</vt:lpstr>
      <vt:lpstr>Experiences and Relationships</vt:lpstr>
      <vt:lpstr>Lifestyle and Social Determinants</vt:lpstr>
      <vt:lpstr>Environmental and Biological Factors</vt:lpstr>
      <vt:lpstr>Models of Health</vt:lpstr>
      <vt:lpstr>Development Across Life Stages</vt:lpstr>
      <vt:lpstr>Importance and 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Andrei Tutuianu</dc:creator>
  <cp:keywords/>
  <dc:description>generated using python-pptx</dc:description>
  <cp:lastModifiedBy>Andrei Tutuianu</cp:lastModifiedBy>
  <cp:revision>3</cp:revision>
  <dcterms:created xsi:type="dcterms:W3CDTF">2013-01-27T09:14:16Z</dcterms:created>
  <dcterms:modified xsi:type="dcterms:W3CDTF">2026-03-23T21:55:17Z</dcterms:modified>
  <cp:category/>
</cp:coreProperties>
</file>