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8" r:id="rId20"/>
    <p:sldId id="279" r:id="rId21"/>
    <p:sldId id="280" r:id="rId22"/>
    <p:sldId id="281" r:id="rId23"/>
    <p:sldId id="282" r:id="rId24"/>
    <p:sldId id="283" r:id="rId25"/>
    <p:sldId id="275" r:id="rId26"/>
    <p:sldId id="276" r:id="rId27"/>
    <p:sldId id="277"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2" d="100"/>
          <a:sy n="42" d="100"/>
        </p:scale>
        <p:origin x="552"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6D71AF-9BB0-48FE-9659-3D6C0BDE5C21}" type="datetimeFigureOut">
              <a:rPr lang="en-US" smtClean="0"/>
              <a:t>1/27/2016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BE1783-8DE7-4E99-B7E6-3606B9C7CEAA}" type="slidenum">
              <a:rPr lang="en-US" smtClean="0"/>
              <a:t>‹#›</a:t>
            </a:fld>
            <a:endParaRPr lang="en-US"/>
          </a:p>
        </p:txBody>
      </p:sp>
    </p:spTree>
    <p:extLst>
      <p:ext uri="{BB962C8B-B14F-4D97-AF65-F5344CB8AC3E}">
        <p14:creationId xmlns:p14="http://schemas.microsoft.com/office/powerpoint/2010/main" val="3945930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60D6D3E2-9835-4710-A910-271672ED2494}" type="slidenum">
              <a:rPr lang="en-GB" altLang="en-US"/>
              <a:pPr/>
              <a:t>1</a:t>
            </a:fld>
            <a:endParaRPr lang="en-GB" altLang="en-US"/>
          </a:p>
        </p:txBody>
      </p:sp>
      <p:sp>
        <p:nvSpPr>
          <p:cNvPr id="5122"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5123" name="Notes Placeholder 2"/>
          <p:cNvSpPr>
            <a:spLocks noGrp="1"/>
          </p:cNvSpPr>
          <p:nvPr>
            <p:ph type="body" idx="1"/>
          </p:nvPr>
        </p:nvSpPr>
        <p:spPr/>
        <p:txBody>
          <a:bodyPr/>
          <a:lstStyle/>
          <a:p>
            <a:pPr>
              <a:spcBef>
                <a:spcPct val="0"/>
              </a:spcBef>
            </a:pPr>
            <a:endParaRPr lang="en-US" altLang="en-US"/>
          </a:p>
        </p:txBody>
      </p:sp>
      <p:sp>
        <p:nvSpPr>
          <p:cNvPr id="7172"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p>
            <a:pPr algn="r">
              <a:defRPr/>
            </a:pPr>
            <a:fld id="{6B785762-961F-4127-BB2A-BD8F7E0467BA}" type="slidenum">
              <a:rPr lang="en-US" sz="1200">
                <a:latin typeface="+mn-lt"/>
                <a:cs typeface="+mn-cs"/>
              </a:rPr>
              <a:pPr algn="r">
                <a:defRPr/>
              </a:pPr>
              <a:t>1</a:t>
            </a:fld>
            <a:endParaRPr lang="en-US" sz="1200">
              <a:latin typeface="+mn-lt"/>
              <a:cs typeface="+mn-cs"/>
            </a:endParaRPr>
          </a:p>
        </p:txBody>
      </p:sp>
    </p:spTree>
    <p:extLst>
      <p:ext uri="{BB962C8B-B14F-4D97-AF65-F5344CB8AC3E}">
        <p14:creationId xmlns:p14="http://schemas.microsoft.com/office/powerpoint/2010/main" val="1224486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C4E6AF70-9EC7-4847-8E9B-782E855879FF}" type="slidenum">
              <a:rPr lang="en-GB" altLang="en-US"/>
              <a:pPr/>
              <a:t>2</a:t>
            </a:fld>
            <a:endParaRPr lang="en-GB" altLang="en-US"/>
          </a:p>
        </p:txBody>
      </p:sp>
      <p:sp>
        <p:nvSpPr>
          <p:cNvPr id="7170"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7171" name="Notes Placeholder 2"/>
          <p:cNvSpPr>
            <a:spLocks noGrp="1"/>
          </p:cNvSpPr>
          <p:nvPr>
            <p:ph type="body" idx="1"/>
          </p:nvPr>
        </p:nvSpPr>
        <p:spPr/>
        <p:txBody>
          <a:bodyPr/>
          <a:lstStyle/>
          <a:p>
            <a:pPr>
              <a:spcBef>
                <a:spcPct val="0"/>
              </a:spcBef>
            </a:pPr>
            <a:endParaRPr lang="en-US" altLang="en-US"/>
          </a:p>
        </p:txBody>
      </p:sp>
      <p:sp>
        <p:nvSpPr>
          <p:cNvPr id="8196"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p>
            <a:pPr algn="r">
              <a:defRPr/>
            </a:pPr>
            <a:fld id="{ED43C6CC-01D1-4CD3-A509-F7FB805A8C2D}" type="slidenum">
              <a:rPr lang="en-US" sz="1200">
                <a:latin typeface="+mn-lt"/>
                <a:cs typeface="+mn-cs"/>
              </a:rPr>
              <a:pPr algn="r">
                <a:defRPr/>
              </a:pPr>
              <a:t>2</a:t>
            </a:fld>
            <a:endParaRPr lang="en-US" sz="1200">
              <a:latin typeface="+mn-lt"/>
              <a:cs typeface="+mn-cs"/>
            </a:endParaRPr>
          </a:p>
        </p:txBody>
      </p:sp>
    </p:spTree>
    <p:extLst>
      <p:ext uri="{BB962C8B-B14F-4D97-AF65-F5344CB8AC3E}">
        <p14:creationId xmlns:p14="http://schemas.microsoft.com/office/powerpoint/2010/main" val="4058149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74496B34-8E45-45CD-A0D5-D1E1E73F02B0}" type="slidenum">
              <a:rPr lang="en-GB" altLang="en-US"/>
              <a:pPr/>
              <a:t>3</a:t>
            </a:fld>
            <a:endParaRPr lang="en-GB" altLang="en-US"/>
          </a:p>
        </p:txBody>
      </p:sp>
      <p:sp>
        <p:nvSpPr>
          <p:cNvPr id="9218"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9219"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9511AAEB-18C2-47F0-818F-C852455A1B6E}" type="slidenum">
              <a:rPr lang="en-US" sz="1200">
                <a:latin typeface="+mn-lt"/>
                <a:cs typeface="+mn-cs"/>
              </a:rPr>
              <a:pPr algn="r" fontAlgn="auto">
                <a:spcBef>
                  <a:spcPts val="0"/>
                </a:spcBef>
                <a:spcAft>
                  <a:spcPts val="0"/>
                </a:spcAft>
                <a:defRPr/>
              </a:pPr>
              <a:t>3</a:t>
            </a:fld>
            <a:endParaRPr lang="en-US" sz="1200">
              <a:latin typeface="+mn-lt"/>
              <a:cs typeface="+mn-cs"/>
            </a:endParaRPr>
          </a:p>
        </p:txBody>
      </p:sp>
    </p:spTree>
    <p:extLst>
      <p:ext uri="{BB962C8B-B14F-4D97-AF65-F5344CB8AC3E}">
        <p14:creationId xmlns:p14="http://schemas.microsoft.com/office/powerpoint/2010/main" val="1531323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E8C4CF9D-A91D-4E9D-8BFD-297A18FFDD65}" type="slidenum">
              <a:rPr lang="en-GB" altLang="en-US"/>
              <a:pPr/>
              <a:t>4</a:t>
            </a:fld>
            <a:endParaRPr lang="en-GB" altLang="en-US"/>
          </a:p>
        </p:txBody>
      </p:sp>
      <p:sp>
        <p:nvSpPr>
          <p:cNvPr id="11266"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11267"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5470A2C1-7122-4750-A395-5D100DB0BD9E}" type="slidenum">
              <a:rPr lang="en-US" sz="1200">
                <a:latin typeface="+mn-lt"/>
                <a:cs typeface="+mn-cs"/>
              </a:rPr>
              <a:pPr algn="r" fontAlgn="auto">
                <a:spcBef>
                  <a:spcPts val="0"/>
                </a:spcBef>
                <a:spcAft>
                  <a:spcPts val="0"/>
                </a:spcAft>
                <a:defRPr/>
              </a:pPr>
              <a:t>4</a:t>
            </a:fld>
            <a:endParaRPr lang="en-US" sz="1200">
              <a:latin typeface="+mn-lt"/>
              <a:cs typeface="+mn-cs"/>
            </a:endParaRPr>
          </a:p>
        </p:txBody>
      </p:sp>
    </p:spTree>
    <p:extLst>
      <p:ext uri="{BB962C8B-B14F-4D97-AF65-F5344CB8AC3E}">
        <p14:creationId xmlns:p14="http://schemas.microsoft.com/office/powerpoint/2010/main" val="3435420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100DAD5B-BA01-4479-B1E6-C46A550EB946}" type="slidenum">
              <a:rPr lang="en-GB" altLang="en-US"/>
              <a:pPr/>
              <a:t>5</a:t>
            </a:fld>
            <a:endParaRPr lang="en-GB" altLang="en-US"/>
          </a:p>
        </p:txBody>
      </p:sp>
      <p:sp>
        <p:nvSpPr>
          <p:cNvPr id="13314"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13315"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24D20B75-0A46-4D86-A79E-FD84AD0B8C8C}" type="slidenum">
              <a:rPr lang="en-US" sz="1200">
                <a:latin typeface="+mn-lt"/>
                <a:cs typeface="+mn-cs"/>
              </a:rPr>
              <a:pPr algn="r" fontAlgn="auto">
                <a:spcBef>
                  <a:spcPts val="0"/>
                </a:spcBef>
                <a:spcAft>
                  <a:spcPts val="0"/>
                </a:spcAft>
                <a:defRPr/>
              </a:pPr>
              <a:t>5</a:t>
            </a:fld>
            <a:endParaRPr lang="en-US" sz="1200">
              <a:latin typeface="+mn-lt"/>
              <a:cs typeface="+mn-cs"/>
            </a:endParaRPr>
          </a:p>
        </p:txBody>
      </p:sp>
    </p:spTree>
    <p:extLst>
      <p:ext uri="{BB962C8B-B14F-4D97-AF65-F5344CB8AC3E}">
        <p14:creationId xmlns:p14="http://schemas.microsoft.com/office/powerpoint/2010/main" val="2995124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0A42AFA5-FA4B-485C-BF9E-000456F12C79}" type="slidenum">
              <a:rPr lang="en-GB" altLang="en-US"/>
              <a:pPr/>
              <a:t>6</a:t>
            </a:fld>
            <a:endParaRPr lang="en-GB" altLang="en-US"/>
          </a:p>
        </p:txBody>
      </p:sp>
      <p:sp>
        <p:nvSpPr>
          <p:cNvPr id="15362"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15363" name="Notes Placeholder 2"/>
          <p:cNvSpPr>
            <a:spLocks noGrp="1"/>
          </p:cNvSpPr>
          <p:nvPr>
            <p:ph type="body" idx="1"/>
          </p:nvPr>
        </p:nvSpPr>
        <p:spPr/>
        <p:txBody>
          <a:bodyPr/>
          <a:lstStyle/>
          <a:p>
            <a:pPr>
              <a:spcBef>
                <a:spcPct val="0"/>
              </a:spcBef>
            </a:pPr>
            <a:endParaRPr lang="en-US" altLang="en-US"/>
          </a:p>
        </p:txBody>
      </p:sp>
      <p:sp>
        <p:nvSpPr>
          <p:cNvPr id="92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p>
            <a:pPr algn="r">
              <a:defRPr/>
            </a:pPr>
            <a:fld id="{C121147C-C0AB-4600-8BCB-A7668B280781}" type="slidenum">
              <a:rPr lang="en-US" sz="1200">
                <a:latin typeface="+mn-lt"/>
                <a:cs typeface="+mn-cs"/>
              </a:rPr>
              <a:pPr algn="r">
                <a:defRPr/>
              </a:pPr>
              <a:t>6</a:t>
            </a:fld>
            <a:endParaRPr lang="en-US" sz="1200">
              <a:latin typeface="+mn-lt"/>
              <a:cs typeface="+mn-cs"/>
            </a:endParaRPr>
          </a:p>
        </p:txBody>
      </p:sp>
    </p:spTree>
    <p:extLst>
      <p:ext uri="{BB962C8B-B14F-4D97-AF65-F5344CB8AC3E}">
        <p14:creationId xmlns:p14="http://schemas.microsoft.com/office/powerpoint/2010/main" val="529589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7F3732A0-5480-47A3-BD0E-5272BD6819AA}" type="slidenum">
              <a:rPr lang="en-GB" altLang="en-US"/>
              <a:pPr/>
              <a:t>7</a:t>
            </a:fld>
            <a:endParaRPr lang="en-GB" altLang="en-US"/>
          </a:p>
        </p:txBody>
      </p:sp>
      <p:sp>
        <p:nvSpPr>
          <p:cNvPr id="17410"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17411"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FC9FAF37-5959-4E99-A5C3-CE051FFADE60}" type="slidenum">
              <a:rPr lang="en-US" sz="1200">
                <a:latin typeface="+mn-lt"/>
                <a:cs typeface="+mn-cs"/>
              </a:rPr>
              <a:pPr algn="r" fontAlgn="auto">
                <a:spcBef>
                  <a:spcPts val="0"/>
                </a:spcBef>
                <a:spcAft>
                  <a:spcPts val="0"/>
                </a:spcAft>
                <a:defRPr/>
              </a:pPr>
              <a:t>7</a:t>
            </a:fld>
            <a:endParaRPr lang="en-US" sz="1200">
              <a:latin typeface="+mn-lt"/>
              <a:cs typeface="+mn-cs"/>
            </a:endParaRPr>
          </a:p>
        </p:txBody>
      </p:sp>
    </p:spTree>
    <p:extLst>
      <p:ext uri="{BB962C8B-B14F-4D97-AF65-F5344CB8AC3E}">
        <p14:creationId xmlns:p14="http://schemas.microsoft.com/office/powerpoint/2010/main" val="399634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B3F2E0FC-F932-46FB-87E0-B9918E498578}" type="slidenum">
              <a:rPr lang="en-GB" altLang="en-US"/>
              <a:pPr/>
              <a:t>8</a:t>
            </a:fld>
            <a:endParaRPr lang="en-GB" altLang="en-US"/>
          </a:p>
        </p:txBody>
      </p:sp>
      <p:sp>
        <p:nvSpPr>
          <p:cNvPr id="19458"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19459"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4703FD7B-D838-422D-A07F-BC4178994A44}" type="slidenum">
              <a:rPr lang="en-US" sz="1200">
                <a:latin typeface="+mn-lt"/>
                <a:cs typeface="+mn-cs"/>
              </a:rPr>
              <a:pPr algn="r" fontAlgn="auto">
                <a:spcBef>
                  <a:spcPts val="0"/>
                </a:spcBef>
                <a:spcAft>
                  <a:spcPts val="0"/>
                </a:spcAft>
                <a:defRPr/>
              </a:pPr>
              <a:t>8</a:t>
            </a:fld>
            <a:endParaRPr lang="en-US" sz="1200">
              <a:latin typeface="+mn-lt"/>
              <a:cs typeface="+mn-cs"/>
            </a:endParaRPr>
          </a:p>
        </p:txBody>
      </p:sp>
    </p:spTree>
    <p:extLst>
      <p:ext uri="{BB962C8B-B14F-4D97-AF65-F5344CB8AC3E}">
        <p14:creationId xmlns:p14="http://schemas.microsoft.com/office/powerpoint/2010/main" val="3221622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D6A31852-C842-4909-B0DE-D02D2215FAAC}" type="slidenum">
              <a:rPr lang="en-GB" altLang="en-US"/>
              <a:pPr/>
              <a:t>9</a:t>
            </a:fld>
            <a:endParaRPr lang="en-GB" altLang="en-US"/>
          </a:p>
        </p:txBody>
      </p:sp>
      <p:sp>
        <p:nvSpPr>
          <p:cNvPr id="21506"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21507" name="Notes Placeholder 2"/>
          <p:cNvSpPr>
            <a:spLocks noGrp="1"/>
          </p:cNvSpPr>
          <p:nvPr>
            <p:ph type="body" idx="1"/>
          </p:nvPr>
        </p:nvSpPr>
        <p:spPr/>
        <p:txBody>
          <a:bodyPr/>
          <a:lstStyle/>
          <a:p>
            <a:pPr>
              <a:spcBef>
                <a:spcPct val="0"/>
              </a:spcBef>
            </a:pPr>
            <a:endParaRPr lang="en-US" altLang="en-US"/>
          </a:p>
        </p:txBody>
      </p:sp>
      <p:sp>
        <p:nvSpPr>
          <p:cNvPr id="10244"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p>
            <a:pPr algn="r">
              <a:defRPr/>
            </a:pPr>
            <a:fld id="{5FB51569-8A8B-450B-A865-1951D11A0DAE}" type="slidenum">
              <a:rPr lang="en-US" sz="1200">
                <a:latin typeface="+mn-lt"/>
                <a:cs typeface="+mn-cs"/>
              </a:rPr>
              <a:pPr algn="r">
                <a:defRPr/>
              </a:pPr>
              <a:t>9</a:t>
            </a:fld>
            <a:endParaRPr lang="en-US" sz="1200">
              <a:latin typeface="+mn-lt"/>
              <a:cs typeface="+mn-cs"/>
            </a:endParaRPr>
          </a:p>
        </p:txBody>
      </p:sp>
    </p:spTree>
    <p:extLst>
      <p:ext uri="{BB962C8B-B14F-4D97-AF65-F5344CB8AC3E}">
        <p14:creationId xmlns:p14="http://schemas.microsoft.com/office/powerpoint/2010/main" val="3898333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0727D97D-CEC7-4A78-A95C-D1687407B779}" type="slidenum">
              <a:rPr lang="en-GB" altLang="en-US"/>
              <a:pPr/>
              <a:t>10</a:t>
            </a:fld>
            <a:endParaRPr lang="en-GB" altLang="en-US"/>
          </a:p>
        </p:txBody>
      </p:sp>
      <p:sp>
        <p:nvSpPr>
          <p:cNvPr id="23554"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23555"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AE57685F-CCFD-45C3-9CB8-79CC48C9C83C}" type="slidenum">
              <a:rPr lang="en-US" sz="1200">
                <a:latin typeface="+mn-lt"/>
                <a:cs typeface="+mn-cs"/>
              </a:rPr>
              <a:pPr algn="r" fontAlgn="auto">
                <a:spcBef>
                  <a:spcPts val="0"/>
                </a:spcBef>
                <a:spcAft>
                  <a:spcPts val="0"/>
                </a:spcAft>
                <a:defRPr/>
              </a:pPr>
              <a:t>10</a:t>
            </a:fld>
            <a:endParaRPr lang="en-US" sz="1200">
              <a:latin typeface="+mn-lt"/>
              <a:cs typeface="+mn-cs"/>
            </a:endParaRPr>
          </a:p>
        </p:txBody>
      </p:sp>
    </p:spTree>
    <p:extLst>
      <p:ext uri="{BB962C8B-B14F-4D97-AF65-F5344CB8AC3E}">
        <p14:creationId xmlns:p14="http://schemas.microsoft.com/office/powerpoint/2010/main" val="36480350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F337FAE9-65D9-4FD6-B829-22CFAFF50B7F}" type="slidenum">
              <a:rPr lang="en-GB" altLang="en-US"/>
              <a:pPr/>
              <a:t>11</a:t>
            </a:fld>
            <a:endParaRPr lang="en-GB" altLang="en-US"/>
          </a:p>
        </p:txBody>
      </p:sp>
      <p:sp>
        <p:nvSpPr>
          <p:cNvPr id="25602"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25603"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EEBBBD72-9E81-4F3E-BEC7-838FD850217F}" type="slidenum">
              <a:rPr lang="en-US" sz="1200">
                <a:latin typeface="+mn-lt"/>
                <a:cs typeface="+mn-cs"/>
              </a:rPr>
              <a:pPr algn="r" fontAlgn="auto">
                <a:spcBef>
                  <a:spcPts val="0"/>
                </a:spcBef>
                <a:spcAft>
                  <a:spcPts val="0"/>
                </a:spcAft>
                <a:defRPr/>
              </a:pPr>
              <a:t>11</a:t>
            </a:fld>
            <a:endParaRPr lang="en-US" sz="1200">
              <a:latin typeface="+mn-lt"/>
              <a:cs typeface="+mn-cs"/>
            </a:endParaRPr>
          </a:p>
        </p:txBody>
      </p:sp>
    </p:spTree>
    <p:extLst>
      <p:ext uri="{BB962C8B-B14F-4D97-AF65-F5344CB8AC3E}">
        <p14:creationId xmlns:p14="http://schemas.microsoft.com/office/powerpoint/2010/main" val="38621372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3764C97E-FDB6-4E21-B0E0-8DFF013CF1A0}" type="slidenum">
              <a:rPr lang="en-GB" altLang="en-US"/>
              <a:pPr/>
              <a:t>12</a:t>
            </a:fld>
            <a:endParaRPr lang="en-GB" altLang="en-US"/>
          </a:p>
        </p:txBody>
      </p:sp>
      <p:sp>
        <p:nvSpPr>
          <p:cNvPr id="27650"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27651"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44B0B25C-F15C-468A-A96A-70273D246198}" type="slidenum">
              <a:rPr lang="en-US" sz="1200">
                <a:latin typeface="+mn-lt"/>
                <a:cs typeface="+mn-cs"/>
              </a:rPr>
              <a:pPr algn="r" fontAlgn="auto">
                <a:spcBef>
                  <a:spcPts val="0"/>
                </a:spcBef>
                <a:spcAft>
                  <a:spcPts val="0"/>
                </a:spcAft>
                <a:defRPr/>
              </a:pPr>
              <a:t>12</a:t>
            </a:fld>
            <a:endParaRPr lang="en-US" sz="1200">
              <a:latin typeface="+mn-lt"/>
              <a:cs typeface="+mn-cs"/>
            </a:endParaRPr>
          </a:p>
        </p:txBody>
      </p:sp>
    </p:spTree>
    <p:extLst>
      <p:ext uri="{BB962C8B-B14F-4D97-AF65-F5344CB8AC3E}">
        <p14:creationId xmlns:p14="http://schemas.microsoft.com/office/powerpoint/2010/main" val="11027318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3B15333F-7C91-4C16-BB59-EC9140F3BEFF}" type="slidenum">
              <a:rPr lang="en-GB" altLang="en-US"/>
              <a:pPr/>
              <a:t>13</a:t>
            </a:fld>
            <a:endParaRPr lang="en-GB" altLang="en-US"/>
          </a:p>
        </p:txBody>
      </p:sp>
      <p:sp>
        <p:nvSpPr>
          <p:cNvPr id="29698"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29699"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4C484C64-0862-4CFD-B148-8C9CB998184E}" type="slidenum">
              <a:rPr lang="en-US" sz="1200">
                <a:latin typeface="+mn-lt"/>
                <a:cs typeface="+mn-cs"/>
              </a:rPr>
              <a:pPr algn="r" fontAlgn="auto">
                <a:spcBef>
                  <a:spcPts val="0"/>
                </a:spcBef>
                <a:spcAft>
                  <a:spcPts val="0"/>
                </a:spcAft>
                <a:defRPr/>
              </a:pPr>
              <a:t>13</a:t>
            </a:fld>
            <a:endParaRPr lang="en-US" sz="1200">
              <a:latin typeface="+mn-lt"/>
              <a:cs typeface="+mn-cs"/>
            </a:endParaRPr>
          </a:p>
        </p:txBody>
      </p:sp>
    </p:spTree>
    <p:extLst>
      <p:ext uri="{BB962C8B-B14F-4D97-AF65-F5344CB8AC3E}">
        <p14:creationId xmlns:p14="http://schemas.microsoft.com/office/powerpoint/2010/main" val="2037159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5604F970-AC8C-4AA7-8338-907B075D378A}" type="slidenum">
              <a:rPr lang="en-GB" altLang="en-US"/>
              <a:pPr/>
              <a:t>14</a:t>
            </a:fld>
            <a:endParaRPr lang="en-GB" altLang="en-US"/>
          </a:p>
        </p:txBody>
      </p:sp>
      <p:sp>
        <p:nvSpPr>
          <p:cNvPr id="31746" name="Slide Image Placeholder 1"/>
          <p:cNvSpPr>
            <a:spLocks noGrp="1" noRot="1" noChangeAspect="1" noTextEdit="1"/>
          </p:cNvSpPr>
          <p:nvPr>
            <p:ph type="sldImg"/>
          </p:nvPr>
        </p:nvSpPr>
        <p:spPr>
          <a:ln/>
          <a:extLst>
            <a:ext uri="{909E8E84-426E-40DD-AFC4-6F175D3DCCD1}">
              <a14:hiddenFill xmlns:a14="http://schemas.microsoft.com/office/drawing/2010/main">
                <a:noFill/>
              </a14:hiddenFill>
            </a:ext>
          </a:extLst>
        </p:spPr>
      </p:sp>
      <p:sp>
        <p:nvSpPr>
          <p:cNvPr id="31747"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FD95A8D6-DACF-458C-BEE1-2421B952AA5D}" type="slidenum">
              <a:rPr lang="en-US" sz="1200">
                <a:latin typeface="+mn-lt"/>
                <a:cs typeface="+mn-cs"/>
              </a:rPr>
              <a:pPr algn="r" fontAlgn="auto">
                <a:spcBef>
                  <a:spcPts val="0"/>
                </a:spcBef>
                <a:spcAft>
                  <a:spcPts val="0"/>
                </a:spcAft>
                <a:defRPr/>
              </a:pPr>
              <a:t>14</a:t>
            </a:fld>
            <a:endParaRPr lang="en-US" sz="1200">
              <a:latin typeface="+mn-lt"/>
              <a:cs typeface="+mn-cs"/>
            </a:endParaRPr>
          </a:p>
        </p:txBody>
      </p:sp>
    </p:spTree>
    <p:extLst>
      <p:ext uri="{BB962C8B-B14F-4D97-AF65-F5344CB8AC3E}">
        <p14:creationId xmlns:p14="http://schemas.microsoft.com/office/powerpoint/2010/main" val="22592254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05991D98-671E-497B-B847-8B3A8F8A0C29}" type="slidenum">
              <a:rPr lang="en-GB" altLang="en-US"/>
              <a:pPr/>
              <a:t>15</a:t>
            </a:fld>
            <a:endParaRPr lang="en-GB" altLang="en-US"/>
          </a:p>
        </p:txBody>
      </p:sp>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05A47FBD-5C13-4785-8652-58C494C10211}" type="slidenum">
              <a:rPr lang="en-US" sz="1200">
                <a:latin typeface="+mn-lt"/>
                <a:cs typeface="+mn-cs"/>
              </a:rPr>
              <a:pPr algn="r" fontAlgn="auto">
                <a:spcBef>
                  <a:spcPts val="0"/>
                </a:spcBef>
                <a:spcAft>
                  <a:spcPts val="0"/>
                </a:spcAft>
                <a:defRPr/>
              </a:pPr>
              <a:t>15</a:t>
            </a:fld>
            <a:endParaRPr lang="en-US" sz="1200">
              <a:latin typeface="+mn-lt"/>
              <a:cs typeface="+mn-cs"/>
            </a:endParaRPr>
          </a:p>
        </p:txBody>
      </p:sp>
    </p:spTree>
    <p:extLst>
      <p:ext uri="{BB962C8B-B14F-4D97-AF65-F5344CB8AC3E}">
        <p14:creationId xmlns:p14="http://schemas.microsoft.com/office/powerpoint/2010/main" val="12462246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40BB6D56-91F8-47E5-9BE8-3D8950CC0ED4}" type="slidenum">
              <a:rPr lang="en-GB" altLang="en-US"/>
              <a:pPr/>
              <a:t>16</a:t>
            </a:fld>
            <a:endParaRPr lang="en-GB" altLang="en-US"/>
          </a:p>
        </p:txBody>
      </p:sp>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EE949018-DFA4-4308-9F0E-1C1275DC33BF}" type="slidenum">
              <a:rPr lang="en-US" sz="1200">
                <a:latin typeface="+mn-lt"/>
                <a:cs typeface="+mn-cs"/>
              </a:rPr>
              <a:pPr algn="r" fontAlgn="auto">
                <a:spcBef>
                  <a:spcPts val="0"/>
                </a:spcBef>
                <a:spcAft>
                  <a:spcPts val="0"/>
                </a:spcAft>
                <a:defRPr/>
              </a:pPr>
              <a:t>16</a:t>
            </a:fld>
            <a:endParaRPr lang="en-US" sz="1200">
              <a:latin typeface="+mn-lt"/>
              <a:cs typeface="+mn-cs"/>
            </a:endParaRPr>
          </a:p>
        </p:txBody>
      </p:sp>
    </p:spTree>
    <p:extLst>
      <p:ext uri="{BB962C8B-B14F-4D97-AF65-F5344CB8AC3E}">
        <p14:creationId xmlns:p14="http://schemas.microsoft.com/office/powerpoint/2010/main" val="27010946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BB8A9162-1898-489D-9F54-8C4734AE3EA5}" type="slidenum">
              <a:rPr lang="en-GB" altLang="en-US"/>
              <a:pPr/>
              <a:t>17</a:t>
            </a:fld>
            <a:endParaRPr lang="en-GB" altLang="en-US"/>
          </a:p>
        </p:txBody>
      </p:sp>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p:txBody>
          <a:bodyPr/>
          <a:lstStyle/>
          <a:p>
            <a:endParaRPr lang="en-US" altLang="en-US"/>
          </a:p>
        </p:txBody>
      </p:sp>
      <p:sp>
        <p:nvSpPr>
          <p:cNvPr id="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90602291-271A-4733-A1FD-D043147A6377}" type="slidenum">
              <a:rPr lang="en-US" sz="1200">
                <a:latin typeface="+mn-lt"/>
                <a:cs typeface="+mn-cs"/>
              </a:rPr>
              <a:pPr algn="r" fontAlgn="auto">
                <a:spcBef>
                  <a:spcPts val="0"/>
                </a:spcBef>
                <a:spcAft>
                  <a:spcPts val="0"/>
                </a:spcAft>
                <a:defRPr/>
              </a:pPr>
              <a:t>17</a:t>
            </a:fld>
            <a:endParaRPr lang="en-US" sz="1200">
              <a:latin typeface="+mn-lt"/>
              <a:cs typeface="+mn-cs"/>
            </a:endParaRPr>
          </a:p>
        </p:txBody>
      </p:sp>
    </p:spTree>
    <p:extLst>
      <p:ext uri="{BB962C8B-B14F-4D97-AF65-F5344CB8AC3E}">
        <p14:creationId xmlns:p14="http://schemas.microsoft.com/office/powerpoint/2010/main" val="31243616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D3CFFC61-9A71-41CD-9C0F-F5CA8E7BBDF7}" type="slidenum">
              <a:rPr lang="en-GB" altLang="en-US"/>
              <a:pPr/>
              <a:t>18</a:t>
            </a:fld>
            <a:endParaRPr lang="en-GB" altLang="en-US"/>
          </a:p>
        </p:txBody>
      </p:sp>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p:txBody>
          <a:bodyPr/>
          <a:lstStyle/>
          <a:p>
            <a:endParaRPr lang="en-US" altLang="en-US"/>
          </a:p>
        </p:txBody>
      </p:sp>
      <p:sp>
        <p:nvSpPr>
          <p:cNvPr id="45060"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28E5A32D-D427-463E-B65E-E2D10B80B713}" type="slidenum">
              <a:rPr lang="en-US" sz="1200">
                <a:latin typeface="+mn-lt"/>
                <a:cs typeface="+mn-cs"/>
              </a:rPr>
              <a:pPr algn="r" fontAlgn="auto">
                <a:spcBef>
                  <a:spcPts val="0"/>
                </a:spcBef>
                <a:spcAft>
                  <a:spcPts val="0"/>
                </a:spcAft>
                <a:defRPr/>
              </a:pPr>
              <a:t>18</a:t>
            </a:fld>
            <a:endParaRPr lang="en-US" sz="1200">
              <a:latin typeface="+mn-lt"/>
              <a:cs typeface="+mn-cs"/>
            </a:endParaRPr>
          </a:p>
        </p:txBody>
      </p:sp>
    </p:spTree>
    <p:extLst>
      <p:ext uri="{BB962C8B-B14F-4D97-AF65-F5344CB8AC3E}">
        <p14:creationId xmlns:p14="http://schemas.microsoft.com/office/powerpoint/2010/main" val="17146654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D11671EB-BC4A-4B86-9FB1-4A8C6345F528}" type="slidenum">
              <a:rPr lang="en-GB" altLang="en-US"/>
              <a:pPr/>
              <a:t>25</a:t>
            </a:fld>
            <a:endParaRPr lang="en-GB" altLang="en-US"/>
          </a:p>
        </p:txBody>
      </p:sp>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p:txBody>
          <a:bodyPr/>
          <a:lstStyle/>
          <a:p>
            <a:endParaRPr lang="en-US" altLang="en-US"/>
          </a:p>
        </p:txBody>
      </p:sp>
      <p:sp>
        <p:nvSpPr>
          <p:cNvPr id="46084"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60A3FA3A-1DAC-4215-84FB-71DBCFFD9B38}" type="slidenum">
              <a:rPr lang="en-US" sz="1200">
                <a:latin typeface="+mn-lt"/>
                <a:cs typeface="+mn-cs"/>
              </a:rPr>
              <a:pPr algn="r" fontAlgn="auto">
                <a:spcBef>
                  <a:spcPts val="0"/>
                </a:spcBef>
                <a:spcAft>
                  <a:spcPts val="0"/>
                </a:spcAft>
                <a:defRPr/>
              </a:pPr>
              <a:t>25</a:t>
            </a:fld>
            <a:endParaRPr lang="en-US" sz="1200">
              <a:latin typeface="+mn-lt"/>
              <a:cs typeface="+mn-cs"/>
            </a:endParaRPr>
          </a:p>
        </p:txBody>
      </p:sp>
    </p:spTree>
    <p:extLst>
      <p:ext uri="{BB962C8B-B14F-4D97-AF65-F5344CB8AC3E}">
        <p14:creationId xmlns:p14="http://schemas.microsoft.com/office/powerpoint/2010/main" val="35253555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24E00640-9E72-4C58-8018-D67542B7030D}" type="slidenum">
              <a:rPr lang="en-GB" altLang="en-US"/>
              <a:pPr/>
              <a:t>26</a:t>
            </a:fld>
            <a:endParaRPr lang="en-GB" altLang="en-US"/>
          </a:p>
        </p:txBody>
      </p:sp>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p:txBody>
          <a:bodyPr/>
          <a:lstStyle/>
          <a:p>
            <a:endParaRPr lang="en-US" altLang="en-US"/>
          </a:p>
        </p:txBody>
      </p:sp>
      <p:sp>
        <p:nvSpPr>
          <p:cNvPr id="52228"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25106B4F-94DC-4F47-9A15-1899AF2E1EA0}" type="slidenum">
              <a:rPr lang="en-US" sz="1200">
                <a:latin typeface="+mn-lt"/>
                <a:cs typeface="+mn-cs"/>
              </a:rPr>
              <a:pPr algn="r" fontAlgn="auto">
                <a:spcBef>
                  <a:spcPts val="0"/>
                </a:spcBef>
                <a:spcAft>
                  <a:spcPts val="0"/>
                </a:spcAft>
                <a:defRPr/>
              </a:pPr>
              <a:t>26</a:t>
            </a:fld>
            <a:endParaRPr lang="en-US" sz="1200">
              <a:latin typeface="+mn-lt"/>
              <a:cs typeface="+mn-cs"/>
            </a:endParaRPr>
          </a:p>
        </p:txBody>
      </p:sp>
    </p:spTree>
    <p:extLst>
      <p:ext uri="{BB962C8B-B14F-4D97-AF65-F5344CB8AC3E}">
        <p14:creationId xmlns:p14="http://schemas.microsoft.com/office/powerpoint/2010/main" val="35328394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ChangeArrowheads="1"/>
          </p:cNvSpPr>
          <p:nvPr>
            <p:ph type="sldNum" sz="quarter" idx="5"/>
          </p:nvPr>
        </p:nvSpPr>
        <p:spPr>
          <a:ln/>
        </p:spPr>
        <p:txBody>
          <a:bodyPr/>
          <a:lstStyle/>
          <a:p>
            <a:fld id="{D6D47723-3D14-426D-A18B-3F37DA3A2191}" type="slidenum">
              <a:rPr lang="en-GB" altLang="en-US"/>
              <a:pPr/>
              <a:t>27</a:t>
            </a:fld>
            <a:endParaRPr lang="en-GB" altLang="en-US"/>
          </a:p>
        </p:txBody>
      </p:sp>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p:txBody>
          <a:bodyPr/>
          <a:lstStyle/>
          <a:p>
            <a:endParaRPr lang="en-US" altLang="en-US"/>
          </a:p>
        </p:txBody>
      </p:sp>
      <p:sp>
        <p:nvSpPr>
          <p:cNvPr id="53252" name="Slide Number Placeholder 3"/>
          <p:cNvSpPr txBox="1">
            <a:spLocks noGrp="1"/>
          </p:cNvSpPr>
          <p:nvPr/>
        </p:nvSpPr>
        <p:spPr>
          <a:xfrm>
            <a:off x="3884613" y="8685213"/>
            <a:ext cx="2971800" cy="457200"/>
          </a:xfrm>
          <a:prstGeom prst="rect">
            <a:avLst/>
          </a:prstGeom>
          <a:noFill/>
        </p:spPr>
        <p:txBody>
          <a:bodyPr anchor="b"/>
          <a:lstStyle/>
          <a:p>
            <a:pPr algn="r" fontAlgn="auto">
              <a:spcBef>
                <a:spcPts val="0"/>
              </a:spcBef>
              <a:spcAft>
                <a:spcPts val="0"/>
              </a:spcAft>
              <a:defRPr/>
            </a:pPr>
            <a:fld id="{864875BB-5DA3-4BDF-B4E3-2BBA10E3114B}" type="slidenum">
              <a:rPr lang="en-US" sz="1200">
                <a:latin typeface="+mn-lt"/>
                <a:cs typeface="+mn-cs"/>
              </a:rPr>
              <a:pPr algn="r" fontAlgn="auto">
                <a:spcBef>
                  <a:spcPts val="0"/>
                </a:spcBef>
                <a:spcAft>
                  <a:spcPts val="0"/>
                </a:spcAft>
                <a:defRPr/>
              </a:pPr>
              <a:t>27</a:t>
            </a:fld>
            <a:endParaRPr lang="en-US" sz="1200">
              <a:latin typeface="+mn-lt"/>
              <a:cs typeface="+mn-cs"/>
            </a:endParaRPr>
          </a:p>
        </p:txBody>
      </p:sp>
    </p:spTree>
    <p:extLst>
      <p:ext uri="{BB962C8B-B14F-4D97-AF65-F5344CB8AC3E}">
        <p14:creationId xmlns:p14="http://schemas.microsoft.com/office/powerpoint/2010/main" val="1663234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EDD4453-3810-4198-929F-9FD0C091CF02}" type="datetimeFigureOut">
              <a:rPr lang="en-US" smtClean="0"/>
              <a:t>1/27/2016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1575634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EDD4453-3810-4198-929F-9FD0C091CF02}" type="datetimeFigureOut">
              <a:rPr lang="en-US" smtClean="0"/>
              <a:t>1/27/2016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2878923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EDD4453-3810-4198-929F-9FD0C091CF02}" type="datetimeFigureOut">
              <a:rPr lang="en-US" smtClean="0"/>
              <a:t>1/27/2016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1900479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EDD4453-3810-4198-929F-9FD0C091CF02}" type="datetimeFigureOut">
              <a:rPr lang="en-US" smtClean="0"/>
              <a:t>1/27/2016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2009486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CEDD4453-3810-4198-929F-9FD0C091CF02}" type="datetimeFigureOut">
              <a:rPr lang="en-US" smtClean="0"/>
              <a:t>1/27/2016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1683411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EDD4453-3810-4198-929F-9FD0C091CF02}" type="datetimeFigureOut">
              <a:rPr lang="en-US" smtClean="0"/>
              <a:t>1/27/2016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3706642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DD4453-3810-4198-929F-9FD0C091CF02}" type="datetimeFigureOut">
              <a:rPr lang="en-US" smtClean="0"/>
              <a:t>1/27/2016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3116266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DD4453-3810-4198-929F-9FD0C091CF02}" type="datetimeFigureOut">
              <a:rPr lang="en-US" smtClean="0"/>
              <a:t>1/27/2016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135602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DD4453-3810-4198-929F-9FD0C091CF02}" type="datetimeFigureOut">
              <a:rPr lang="en-US" smtClean="0"/>
              <a:t>1/27/2016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1658063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EDD4453-3810-4198-929F-9FD0C091CF02}" type="datetimeFigureOut">
              <a:rPr lang="en-US" smtClean="0"/>
              <a:t>1/27/2016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4092251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EDD4453-3810-4198-929F-9FD0C091CF02}" type="datetimeFigureOut">
              <a:rPr lang="en-US" smtClean="0"/>
              <a:t>1/27/2016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5D79CC2-8257-4702-AB05-13F680C0D087}" type="slidenum">
              <a:rPr lang="en-US" smtClean="0"/>
              <a:t>‹#›</a:t>
            </a:fld>
            <a:endParaRPr lang="en-US"/>
          </a:p>
        </p:txBody>
      </p:sp>
    </p:spTree>
    <p:extLst>
      <p:ext uri="{BB962C8B-B14F-4D97-AF65-F5344CB8AC3E}">
        <p14:creationId xmlns:p14="http://schemas.microsoft.com/office/powerpoint/2010/main" val="1105113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DD4453-3810-4198-929F-9FD0C091CF02}" type="datetimeFigureOut">
              <a:rPr lang="en-US" smtClean="0"/>
              <a:t>1/27/2016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D79CC2-8257-4702-AB05-13F680C0D087}" type="slidenum">
              <a:rPr lang="en-US" smtClean="0"/>
              <a:t>‹#›</a:t>
            </a:fld>
            <a:endParaRPr lang="en-US"/>
          </a:p>
        </p:txBody>
      </p:sp>
    </p:spTree>
    <p:extLst>
      <p:ext uri="{BB962C8B-B14F-4D97-AF65-F5344CB8AC3E}">
        <p14:creationId xmlns:p14="http://schemas.microsoft.com/office/powerpoint/2010/main" val="1019528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idx="4294967295"/>
          </p:nvPr>
        </p:nvSpPr>
        <p:spPr/>
        <p:txBody>
          <a:bodyPr/>
          <a:lstStyle/>
          <a:p>
            <a:r>
              <a:rPr lang="en-CA" altLang="en-US"/>
              <a:t>SOCIOLOGY OF HEALTH</a:t>
            </a:r>
            <a:endParaRPr lang="en-US" altLang="en-US"/>
          </a:p>
        </p:txBody>
      </p:sp>
      <p:pic>
        <p:nvPicPr>
          <p:cNvPr id="3075" name="Content Placeholder 4" descr="intro.jpg"/>
          <p:cNvPicPr>
            <a:picLocks noGrp="1" noChangeAspect="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1778000" y="2184400"/>
            <a:ext cx="5588000" cy="3706813"/>
          </a:xfrm>
        </p:spPr>
      </p:pic>
    </p:spTree>
    <p:extLst>
      <p:ext uri="{BB962C8B-B14F-4D97-AF65-F5344CB8AC3E}">
        <p14:creationId xmlns:p14="http://schemas.microsoft.com/office/powerpoint/2010/main" val="2531852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idx="4294967295"/>
          </p:nvPr>
        </p:nvSpPr>
        <p:spPr/>
        <p:txBody>
          <a:bodyPr/>
          <a:lstStyle/>
          <a:p>
            <a:r>
              <a:rPr lang="en-CA" altLang="en-US"/>
              <a:t>STRUCTURAL-FUNCTIONALISM</a:t>
            </a:r>
            <a:endParaRPr lang="en-US" altLang="en-US"/>
          </a:p>
        </p:txBody>
      </p:sp>
      <p:sp>
        <p:nvSpPr>
          <p:cNvPr id="3" name="Content Placeholder 2"/>
          <p:cNvSpPr>
            <a:spLocks noGrp="1"/>
          </p:cNvSpPr>
          <p:nvPr>
            <p:ph idx="4294967295"/>
          </p:nvPr>
        </p:nvSpPr>
        <p:spPr/>
        <p:txBody>
          <a:bodyPr>
            <a:normAutofit/>
          </a:bodyPr>
          <a:lstStyle/>
          <a:p>
            <a:pPr>
              <a:lnSpc>
                <a:spcPct val="80000"/>
              </a:lnSpc>
            </a:pPr>
            <a:r>
              <a:rPr lang="en-US" altLang="en-US" sz="2500">
                <a:solidFill>
                  <a:srgbClr val="FF0000"/>
                </a:solidFill>
              </a:rPr>
              <a:t>FUNCTION</a:t>
            </a:r>
            <a:r>
              <a:rPr lang="en-US" altLang="en-US" sz="2500"/>
              <a:t> - the satisfaction of a need by an activity in which human beings cooperate, use artifacts, &amp; consume goods</a:t>
            </a:r>
          </a:p>
          <a:p>
            <a:pPr>
              <a:lnSpc>
                <a:spcPct val="80000"/>
              </a:lnSpc>
            </a:pPr>
            <a:r>
              <a:rPr lang="en-US" altLang="en-US" sz="2500">
                <a:solidFill>
                  <a:srgbClr val="FF0000"/>
                </a:solidFill>
              </a:rPr>
              <a:t>Social structure or structure </a:t>
            </a:r>
            <a:r>
              <a:rPr lang="en-US" altLang="en-US" sz="2500"/>
              <a:t>– forms of associations (structure) found amongst human beings</a:t>
            </a:r>
          </a:p>
          <a:p>
            <a:pPr>
              <a:lnSpc>
                <a:spcPct val="80000"/>
              </a:lnSpc>
            </a:pPr>
            <a:r>
              <a:rPr lang="en-US" altLang="en-US" sz="2500">
                <a:solidFill>
                  <a:srgbClr val="FF0000"/>
                </a:solidFill>
              </a:rPr>
              <a:t>SOCIETY</a:t>
            </a:r>
            <a:r>
              <a:rPr lang="en-US" altLang="en-US" sz="2500"/>
              <a:t> as a bundle of interrelated institutions</a:t>
            </a:r>
          </a:p>
          <a:p>
            <a:pPr>
              <a:lnSpc>
                <a:spcPct val="80000"/>
              </a:lnSpc>
            </a:pPr>
            <a:r>
              <a:rPr lang="en-US" altLang="en-US" sz="2500" b="1"/>
              <a:t>institutions: a society's recurrent patterns of activity, such as religion, art, a kinship system, law, and family life. </a:t>
            </a:r>
          </a:p>
          <a:p>
            <a:pPr>
              <a:lnSpc>
                <a:spcPct val="80000"/>
              </a:lnSpc>
            </a:pPr>
            <a:r>
              <a:rPr lang="en-US" altLang="en-US" sz="2500"/>
              <a:t>Institutions fulfill human needs:  a function</a:t>
            </a:r>
          </a:p>
          <a:p>
            <a:pPr>
              <a:lnSpc>
                <a:spcPct val="80000"/>
              </a:lnSpc>
            </a:pPr>
            <a:r>
              <a:rPr lang="en-US" altLang="en-US" sz="2500"/>
              <a:t>EXAMPLE:</a:t>
            </a:r>
          </a:p>
          <a:p>
            <a:pPr lvl="1">
              <a:lnSpc>
                <a:spcPct val="80000"/>
              </a:lnSpc>
            </a:pPr>
            <a:r>
              <a:rPr lang="en-US" altLang="en-US" sz="2200"/>
              <a:t>The division of labor serves two functions: social integration &amp; functional differentiation</a:t>
            </a:r>
          </a:p>
          <a:p>
            <a:pPr>
              <a:lnSpc>
                <a:spcPct val="80000"/>
              </a:lnSpc>
            </a:pPr>
            <a:r>
              <a:rPr lang="en-CA" altLang="en-US" sz="2500">
                <a:solidFill>
                  <a:srgbClr val="FF0000"/>
                </a:solidFill>
              </a:rPr>
              <a:t>EQUILIBRIUM</a:t>
            </a:r>
            <a:r>
              <a:rPr lang="en-CA" altLang="en-US" sz="2500"/>
              <a:t>-FUNCTION-STRUCTURE</a:t>
            </a:r>
            <a:endParaRPr lang="en-US" altLang="en-US" sz="2500"/>
          </a:p>
        </p:txBody>
      </p:sp>
    </p:spTree>
    <p:extLst>
      <p:ext uri="{BB962C8B-B14F-4D97-AF65-F5344CB8AC3E}">
        <p14:creationId xmlns:p14="http://schemas.microsoft.com/office/powerpoint/2010/main" val="406129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p:txBody>
          <a:bodyPr/>
          <a:lstStyle/>
          <a:p>
            <a:r>
              <a:rPr lang="en-CA" altLang="en-US"/>
              <a:t>Structure-function imagined</a:t>
            </a:r>
            <a:endParaRPr lang="en-US" altLang="en-US"/>
          </a:p>
        </p:txBody>
      </p:sp>
      <p:pic>
        <p:nvPicPr>
          <p:cNvPr id="8195" name="Content Placeholder 3" descr="Parsonspatternvariablesrevisited.gif"/>
          <p:cNvPicPr>
            <a:picLocks noGrp="1" noChangeAspect="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2449513" y="1981200"/>
            <a:ext cx="4244975" cy="4114800"/>
          </a:xfrm>
        </p:spPr>
      </p:pic>
    </p:spTree>
    <p:extLst>
      <p:ext uri="{BB962C8B-B14F-4D97-AF65-F5344CB8AC3E}">
        <p14:creationId xmlns:p14="http://schemas.microsoft.com/office/powerpoint/2010/main" val="551877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idx="4294967295"/>
          </p:nvPr>
        </p:nvSpPr>
        <p:spPr/>
        <p:txBody>
          <a:bodyPr/>
          <a:lstStyle/>
          <a:p>
            <a:r>
              <a:rPr lang="en-CA" altLang="en-US"/>
              <a:t>Sociology of health: medicine</a:t>
            </a:r>
            <a:endParaRPr lang="en-US" altLang="en-US"/>
          </a:p>
        </p:txBody>
      </p:sp>
      <p:sp>
        <p:nvSpPr>
          <p:cNvPr id="10243" name="Content Placeholder 2"/>
          <p:cNvSpPr>
            <a:spLocks noGrp="1"/>
          </p:cNvSpPr>
          <p:nvPr>
            <p:ph idx="4294967295"/>
          </p:nvPr>
        </p:nvSpPr>
        <p:spPr>
          <a:xfrm>
            <a:off x="457200" y="1600200"/>
            <a:ext cx="8229600" cy="4800600"/>
          </a:xfrm>
        </p:spPr>
        <p:txBody>
          <a:bodyPr/>
          <a:lstStyle/>
          <a:p>
            <a:r>
              <a:rPr lang="en-CA" altLang="en-US"/>
              <a:t>Focus on “medicine”</a:t>
            </a:r>
          </a:p>
          <a:p>
            <a:r>
              <a:rPr lang="en-CA" altLang="en-US"/>
              <a:t>Social aspects of medicine, health, disease</a:t>
            </a:r>
          </a:p>
          <a:p>
            <a:r>
              <a:rPr lang="en-CA" altLang="en-US"/>
              <a:t>Social factors shaping medicine</a:t>
            </a:r>
          </a:p>
          <a:p>
            <a:pPr lvl="1"/>
            <a:r>
              <a:rPr lang="en-CA" altLang="en-US"/>
              <a:t>Social labelling &amp; social control</a:t>
            </a:r>
          </a:p>
          <a:p>
            <a:pPr lvl="1"/>
            <a:r>
              <a:rPr lang="en-CA" altLang="en-US"/>
              <a:t>Sick role</a:t>
            </a:r>
          </a:p>
          <a:p>
            <a:pPr lvl="1"/>
            <a:r>
              <a:rPr lang="en-CA" altLang="en-US"/>
              <a:t>Patient-doctor relationship</a:t>
            </a:r>
          </a:p>
          <a:p>
            <a:pPr lvl="1"/>
            <a:r>
              <a:rPr lang="en-CA" altLang="en-US"/>
              <a:t>Disease-illness distinction</a:t>
            </a:r>
          </a:p>
          <a:p>
            <a:pPr lvl="1"/>
            <a:r>
              <a:rPr lang="en-CA" altLang="en-US"/>
              <a:t>Medicalization</a:t>
            </a:r>
          </a:p>
        </p:txBody>
      </p:sp>
    </p:spTree>
    <p:extLst>
      <p:ext uri="{BB962C8B-B14F-4D97-AF65-F5344CB8AC3E}">
        <p14:creationId xmlns:p14="http://schemas.microsoft.com/office/powerpoint/2010/main" val="1760853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idx="4294967295"/>
          </p:nvPr>
        </p:nvSpPr>
        <p:spPr>
          <a:xfrm>
            <a:off x="457200" y="381000"/>
            <a:ext cx="8229600" cy="768350"/>
          </a:xfrm>
        </p:spPr>
        <p:txBody>
          <a:bodyPr/>
          <a:lstStyle/>
          <a:p>
            <a:r>
              <a:rPr lang="en-CA" altLang="en-US"/>
              <a:t>Social labelling</a:t>
            </a:r>
            <a:endParaRPr lang="en-US" altLang="en-US"/>
          </a:p>
        </p:txBody>
      </p:sp>
      <p:sp>
        <p:nvSpPr>
          <p:cNvPr id="12291" name="Content Placeholder 2"/>
          <p:cNvSpPr>
            <a:spLocks noGrp="1"/>
          </p:cNvSpPr>
          <p:nvPr>
            <p:ph idx="4294967295"/>
          </p:nvPr>
        </p:nvSpPr>
        <p:spPr>
          <a:xfrm>
            <a:off x="457200" y="1066800"/>
            <a:ext cx="8534400" cy="5562600"/>
          </a:xfrm>
        </p:spPr>
        <p:txBody>
          <a:bodyPr/>
          <a:lstStyle/>
          <a:p>
            <a:r>
              <a:rPr lang="en-CA" altLang="en-US" sz="2800"/>
              <a:t>Order &amp; disorder – normal &amp; abnormal</a:t>
            </a:r>
          </a:p>
          <a:p>
            <a:r>
              <a:rPr lang="en-US" altLang="en-US" sz="2800"/>
              <a:t>Social labeling &amp; illness, disease, disability</a:t>
            </a:r>
          </a:p>
          <a:p>
            <a:pPr lvl="1"/>
            <a:r>
              <a:rPr lang="en-US" altLang="en-US"/>
              <a:t>Who is to be called ill, diseased, disabled is determined by the individual’s social position and society’s norms rather than by universal and objectively defined signs and symptoms</a:t>
            </a:r>
          </a:p>
          <a:p>
            <a:r>
              <a:rPr lang="en-US" altLang="en-US" sz="2800"/>
              <a:t>A person is labeled in the course of social negotiations </a:t>
            </a:r>
          </a:p>
          <a:p>
            <a:r>
              <a:rPr lang="en-US" altLang="en-US" sz="2800"/>
              <a:t>de-labeling difficult</a:t>
            </a:r>
          </a:p>
          <a:p>
            <a:r>
              <a:rPr lang="en-US" altLang="en-US" sz="2800"/>
              <a:t>At each decision point it may be possible to return to the normal label</a:t>
            </a:r>
          </a:p>
        </p:txBody>
      </p:sp>
    </p:spTree>
    <p:extLst>
      <p:ext uri="{BB962C8B-B14F-4D97-AF65-F5344CB8AC3E}">
        <p14:creationId xmlns:p14="http://schemas.microsoft.com/office/powerpoint/2010/main" val="2719681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p:txBody>
          <a:bodyPr>
            <a:normAutofit/>
          </a:bodyPr>
          <a:lstStyle/>
          <a:p>
            <a:r>
              <a:rPr lang="en-CA" altLang="en-US" sz="4000"/>
              <a:t>STRUCTURE-FUNCTION &amp; MEDICINE</a:t>
            </a:r>
            <a:endParaRPr lang="en-US" altLang="en-US" sz="4000"/>
          </a:p>
        </p:txBody>
      </p:sp>
      <p:sp>
        <p:nvSpPr>
          <p:cNvPr id="3" name="Content Placeholder 2"/>
          <p:cNvSpPr>
            <a:spLocks noGrp="1"/>
          </p:cNvSpPr>
          <p:nvPr>
            <p:ph idx="4294967295"/>
          </p:nvPr>
        </p:nvSpPr>
        <p:spPr/>
        <p:txBody>
          <a:bodyPr>
            <a:normAutofit/>
          </a:bodyPr>
          <a:lstStyle/>
          <a:p>
            <a:pPr>
              <a:lnSpc>
                <a:spcPct val="90000"/>
              </a:lnSpc>
            </a:pPr>
            <a:r>
              <a:rPr lang="en-CA" altLang="en-US" sz="3000"/>
              <a:t>Doctor-patient relationship</a:t>
            </a:r>
          </a:p>
          <a:p>
            <a:pPr lvl="1">
              <a:lnSpc>
                <a:spcPct val="90000"/>
              </a:lnSpc>
            </a:pPr>
            <a:r>
              <a:rPr lang="en-CA" altLang="en-US" sz="2600"/>
              <a:t>Institutional integration</a:t>
            </a:r>
          </a:p>
          <a:p>
            <a:pPr lvl="2">
              <a:lnSpc>
                <a:spcPct val="90000"/>
              </a:lnSpc>
            </a:pPr>
            <a:r>
              <a:rPr lang="en-CA" altLang="en-US" sz="2200"/>
              <a:t>Institutions defined as </a:t>
            </a:r>
            <a:r>
              <a:rPr lang="en-US" altLang="en-US" sz="2200" b="1"/>
              <a:t>a society's recurrent patterns of activity</a:t>
            </a:r>
          </a:p>
          <a:p>
            <a:pPr lvl="1">
              <a:lnSpc>
                <a:spcPct val="90000"/>
              </a:lnSpc>
            </a:pPr>
            <a:r>
              <a:rPr lang="en-CA" altLang="en-US" sz="2600" b="1"/>
              <a:t>The “sick role” (T. Parsons)</a:t>
            </a:r>
            <a:endParaRPr lang="en-CA" altLang="en-US" sz="2600"/>
          </a:p>
          <a:p>
            <a:pPr>
              <a:lnSpc>
                <a:spcPct val="90000"/>
              </a:lnSpc>
            </a:pPr>
            <a:r>
              <a:rPr lang="en-CA" altLang="en-US" sz="3000"/>
              <a:t>Illness as a form of “deviance”</a:t>
            </a:r>
          </a:p>
          <a:p>
            <a:pPr lvl="1">
              <a:lnSpc>
                <a:spcPct val="90000"/>
              </a:lnSpc>
            </a:pPr>
            <a:r>
              <a:rPr lang="en-CA" altLang="en-US" sz="2600"/>
              <a:t>Physicians &amp; return to equilibrium</a:t>
            </a:r>
          </a:p>
          <a:p>
            <a:pPr lvl="1">
              <a:lnSpc>
                <a:spcPct val="90000"/>
              </a:lnSpc>
            </a:pPr>
            <a:r>
              <a:rPr lang="en-CA" altLang="en-US" sz="2600"/>
              <a:t>Alcoholism? Poverty related health issues?</a:t>
            </a:r>
          </a:p>
          <a:p>
            <a:pPr lvl="1">
              <a:lnSpc>
                <a:spcPct val="90000"/>
              </a:lnSpc>
            </a:pPr>
            <a:r>
              <a:rPr lang="en-CA" altLang="en-US" sz="2600"/>
              <a:t>Compliance as solution?</a:t>
            </a:r>
          </a:p>
          <a:p>
            <a:pPr>
              <a:lnSpc>
                <a:spcPct val="90000"/>
              </a:lnSpc>
              <a:buFont typeface="Arial" charset="0"/>
              <a:buChar char="–"/>
            </a:pPr>
            <a:r>
              <a:rPr lang="en-CA" altLang="en-US" sz="3000"/>
              <a:t>Local healthcare system</a:t>
            </a:r>
          </a:p>
        </p:txBody>
      </p:sp>
    </p:spTree>
    <p:extLst>
      <p:ext uri="{BB962C8B-B14F-4D97-AF65-F5344CB8AC3E}">
        <p14:creationId xmlns:p14="http://schemas.microsoft.com/office/powerpoint/2010/main" val="4106452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idx="4294967295"/>
          </p:nvPr>
        </p:nvSpPr>
        <p:spPr>
          <a:xfrm>
            <a:off x="457200" y="381000"/>
            <a:ext cx="8229600" cy="1316038"/>
          </a:xfrm>
        </p:spPr>
        <p:txBody>
          <a:bodyPr>
            <a:normAutofit fontScale="90000"/>
          </a:bodyPr>
          <a:lstStyle/>
          <a:p>
            <a:r>
              <a:rPr lang="en-CA" altLang="en-US"/>
              <a:t>Abnormality/Deviance</a:t>
            </a:r>
            <a:br>
              <a:rPr lang="en-CA" altLang="en-US"/>
            </a:br>
            <a:r>
              <a:rPr lang="en-CA" altLang="en-US"/>
              <a:t> &amp; the Sick role (T. Parsons)</a:t>
            </a:r>
            <a:endParaRPr lang="en-US" altLang="en-US"/>
          </a:p>
        </p:txBody>
      </p:sp>
      <p:sp>
        <p:nvSpPr>
          <p:cNvPr id="16387" name="Content Placeholder 2"/>
          <p:cNvSpPr>
            <a:spLocks noGrp="1"/>
          </p:cNvSpPr>
          <p:nvPr>
            <p:ph idx="4294967295"/>
          </p:nvPr>
        </p:nvSpPr>
        <p:spPr>
          <a:xfrm>
            <a:off x="457200" y="1752600"/>
            <a:ext cx="8229600" cy="4876800"/>
          </a:xfrm>
        </p:spPr>
        <p:txBody>
          <a:bodyPr/>
          <a:lstStyle/>
          <a:p>
            <a:r>
              <a:rPr lang="en-US" altLang="en-US" sz="2000" b="1"/>
              <a:t>Rights:</a:t>
            </a:r>
          </a:p>
          <a:p>
            <a:pPr lvl="1"/>
            <a:r>
              <a:rPr lang="en-US" altLang="en-US" sz="2000" b="1"/>
              <a:t>The sick person is exempt from “normal” social roles.</a:t>
            </a:r>
            <a:r>
              <a:rPr lang="en-US" altLang="en-US" sz="2000"/>
              <a:t>  </a:t>
            </a:r>
          </a:p>
          <a:p>
            <a:pPr lvl="2"/>
            <a:r>
              <a:rPr lang="en-US" altLang="en-US" sz="2000"/>
              <a:t>relative to the nature and severity of the illness</a:t>
            </a:r>
          </a:p>
          <a:p>
            <a:pPr lvl="1"/>
            <a:r>
              <a:rPr lang="en-US" altLang="en-US" sz="2000" b="1"/>
              <a:t>The sick person is not responsible for his or her condition.</a:t>
            </a:r>
          </a:p>
          <a:p>
            <a:pPr lvl="2"/>
            <a:r>
              <a:rPr lang="en-US" altLang="en-US" sz="2000"/>
              <a:t>An individual’s illness is usually thought to be beyond his or her own control</a:t>
            </a:r>
          </a:p>
          <a:p>
            <a:pPr lvl="2"/>
            <a:r>
              <a:rPr lang="en-US" altLang="en-US" sz="2000"/>
              <a:t>A morbid condition of the body needs to be changed and some curative process apart from person will power or motivation is needed to get well.</a:t>
            </a:r>
          </a:p>
          <a:p>
            <a:r>
              <a:rPr lang="en-US" altLang="en-US" sz="2000" b="1"/>
              <a:t>Obligations:</a:t>
            </a:r>
            <a:endParaRPr lang="en-US" altLang="en-US" sz="2000"/>
          </a:p>
          <a:p>
            <a:pPr lvl="1"/>
            <a:r>
              <a:rPr lang="en-US" altLang="en-US" sz="2000" b="1"/>
              <a:t>The sick person should try to get well.</a:t>
            </a:r>
            <a:r>
              <a:rPr lang="en-US" altLang="en-US" sz="2000"/>
              <a:t> The first two aspects of the sick role are conditional upon the third aspect</a:t>
            </a:r>
          </a:p>
          <a:p>
            <a:pPr lvl="1"/>
            <a:r>
              <a:rPr lang="en-US" altLang="en-US" sz="2000" b="1"/>
              <a:t>The sick person should seek technically competent help and cooperate with the physician. </a:t>
            </a:r>
            <a:endParaRPr lang="en-US" altLang="en-US" sz="2000"/>
          </a:p>
        </p:txBody>
      </p:sp>
    </p:spTree>
    <p:extLst>
      <p:ext uri="{BB962C8B-B14F-4D97-AF65-F5344CB8AC3E}">
        <p14:creationId xmlns:p14="http://schemas.microsoft.com/office/powerpoint/2010/main" val="34871932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idx="4294967295"/>
          </p:nvPr>
        </p:nvSpPr>
        <p:spPr/>
        <p:txBody>
          <a:bodyPr/>
          <a:lstStyle/>
          <a:p>
            <a:r>
              <a:rPr lang="en-CA" altLang="en-US"/>
              <a:t>Disease-Illness distinction</a:t>
            </a:r>
            <a:endParaRPr lang="en-US" altLang="en-US"/>
          </a:p>
        </p:txBody>
      </p:sp>
      <p:sp>
        <p:nvSpPr>
          <p:cNvPr id="18435" name="Content Placeholder 2"/>
          <p:cNvSpPr>
            <a:spLocks noGrp="1"/>
          </p:cNvSpPr>
          <p:nvPr>
            <p:ph idx="4294967295"/>
          </p:nvPr>
        </p:nvSpPr>
        <p:spPr/>
        <p:txBody>
          <a:bodyPr>
            <a:normAutofit lnSpcReduction="10000"/>
          </a:bodyPr>
          <a:lstStyle/>
          <a:p>
            <a:r>
              <a:rPr lang="en-US" altLang="en-US"/>
              <a:t>DISEASE — as a bio-scientific concept</a:t>
            </a:r>
          </a:p>
          <a:p>
            <a:pPr lvl="1"/>
            <a:r>
              <a:rPr lang="en-US" altLang="en-US"/>
              <a:t>Abnormalities in the structure &amp; function of body organs &amp; systems</a:t>
            </a:r>
          </a:p>
          <a:p>
            <a:r>
              <a:rPr lang="en-US" altLang="en-US"/>
              <a:t>ILLNESS -- lay concepts</a:t>
            </a:r>
          </a:p>
          <a:p>
            <a:pPr lvl="1"/>
            <a:r>
              <a:rPr lang="en-US" altLang="en-US"/>
              <a:t>Illnesses are “experiences” of disvalued changes in states of being &amp; in social function</a:t>
            </a:r>
          </a:p>
          <a:p>
            <a:r>
              <a:rPr lang="en-US" altLang="en-US"/>
              <a:t>Biomedicine presses the practitioner to construct disease as the subject of study &amp; treatment </a:t>
            </a:r>
          </a:p>
        </p:txBody>
      </p:sp>
    </p:spTree>
    <p:extLst>
      <p:ext uri="{BB962C8B-B14F-4D97-AF65-F5344CB8AC3E}">
        <p14:creationId xmlns:p14="http://schemas.microsoft.com/office/powerpoint/2010/main" val="1368898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idx="4294967295"/>
          </p:nvPr>
        </p:nvSpPr>
        <p:spPr/>
        <p:txBody>
          <a:bodyPr/>
          <a:lstStyle/>
          <a:p>
            <a:r>
              <a:rPr lang="en-CA" altLang="en-US"/>
              <a:t>medicalization</a:t>
            </a:r>
            <a:endParaRPr lang="en-US" altLang="en-US"/>
          </a:p>
        </p:txBody>
      </p:sp>
      <p:sp>
        <p:nvSpPr>
          <p:cNvPr id="20483" name="Content Placeholder 2"/>
          <p:cNvSpPr>
            <a:spLocks noGrp="1"/>
          </p:cNvSpPr>
          <p:nvPr>
            <p:ph idx="4294967295"/>
          </p:nvPr>
        </p:nvSpPr>
        <p:spPr/>
        <p:txBody>
          <a:bodyPr>
            <a:normAutofit lnSpcReduction="10000"/>
          </a:bodyPr>
          <a:lstStyle/>
          <a:p>
            <a:r>
              <a:rPr lang="en-US" altLang="en-US" sz="2800"/>
              <a:t>the process by which health or behavior conditions come to be defined and treated as medical issues</a:t>
            </a:r>
          </a:p>
          <a:p>
            <a:r>
              <a:rPr lang="en-US" altLang="en-US" sz="2800"/>
              <a:t>the process by which certain events or characteristics of everyday life become medical issues, and thus come within the purview of doctors and other health professionals to engage with, study, and treat</a:t>
            </a:r>
          </a:p>
          <a:p>
            <a:r>
              <a:rPr lang="en-US" altLang="en-US" sz="2800"/>
              <a:t>The process of medicalization typically involves changes in social attitudes and terminology, and usually accompanies (or is driven by) the availability of treatments</a:t>
            </a:r>
          </a:p>
        </p:txBody>
      </p:sp>
    </p:spTree>
    <p:extLst>
      <p:ext uri="{BB962C8B-B14F-4D97-AF65-F5344CB8AC3E}">
        <p14:creationId xmlns:p14="http://schemas.microsoft.com/office/powerpoint/2010/main" val="3985480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idx="4294967295"/>
          </p:nvPr>
        </p:nvSpPr>
        <p:spPr/>
        <p:txBody>
          <a:bodyPr/>
          <a:lstStyle/>
          <a:p>
            <a:r>
              <a:rPr lang="en-CA" altLang="en-US"/>
              <a:t>Challenging medicine: theoretically</a:t>
            </a:r>
            <a:endParaRPr lang="en-US" altLang="en-US"/>
          </a:p>
        </p:txBody>
      </p:sp>
      <p:sp>
        <p:nvSpPr>
          <p:cNvPr id="22531" name="Content Placeholder 2"/>
          <p:cNvSpPr>
            <a:spLocks noGrp="1"/>
          </p:cNvSpPr>
          <p:nvPr>
            <p:ph idx="4294967295"/>
          </p:nvPr>
        </p:nvSpPr>
        <p:spPr/>
        <p:txBody>
          <a:bodyPr/>
          <a:lstStyle/>
          <a:p>
            <a:r>
              <a:rPr lang="en-CA" altLang="en-US"/>
              <a:t>Medico-centricism</a:t>
            </a:r>
          </a:p>
          <a:p>
            <a:pPr lvl="1"/>
            <a:r>
              <a:rPr lang="en-CA" altLang="en-US"/>
              <a:t>Disease and mortality are problematic and require </a:t>
            </a:r>
            <a:r>
              <a:rPr lang="en-CA" altLang="en-US" i="1"/>
              <a:t>medical</a:t>
            </a:r>
            <a:r>
              <a:rPr lang="en-CA" altLang="en-US"/>
              <a:t> intervention</a:t>
            </a:r>
          </a:p>
          <a:p>
            <a:pPr lvl="2"/>
            <a:r>
              <a:rPr lang="en-CA" altLang="en-US"/>
              <a:t>Focus on disease (not illness) – obscures social conditions and experience</a:t>
            </a:r>
          </a:p>
          <a:p>
            <a:pPr lvl="1"/>
            <a:r>
              <a:rPr lang="en-CA" altLang="en-US"/>
              <a:t>Focus on disease and the right that professionals have vis a vi individuals</a:t>
            </a:r>
          </a:p>
          <a:p>
            <a:pPr lvl="1"/>
            <a:r>
              <a:rPr lang="en-CA" altLang="en-US"/>
              <a:t>Patient’s fault if there are problems</a:t>
            </a:r>
          </a:p>
          <a:p>
            <a:r>
              <a:rPr lang="en-CA" altLang="en-US"/>
              <a:t>Critical theory</a:t>
            </a:r>
            <a:endParaRPr lang="en-US" altLang="en-US"/>
          </a:p>
        </p:txBody>
      </p:sp>
    </p:spTree>
    <p:extLst>
      <p:ext uri="{BB962C8B-B14F-4D97-AF65-F5344CB8AC3E}">
        <p14:creationId xmlns:p14="http://schemas.microsoft.com/office/powerpoint/2010/main" val="727747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p:txBody>
          <a:bodyPr>
            <a:normAutofit fontScale="90000"/>
          </a:bodyPr>
          <a:lstStyle/>
          <a:p>
            <a:r>
              <a:rPr lang="en-CA" altLang="en-US"/>
              <a:t>Critical Theory, Social Structure, Medicine</a:t>
            </a:r>
            <a:endParaRPr lang="en-US" altLang="en-US"/>
          </a:p>
        </p:txBody>
      </p:sp>
      <p:sp>
        <p:nvSpPr>
          <p:cNvPr id="24579" name="Content Placeholder 2"/>
          <p:cNvSpPr>
            <a:spLocks noGrp="1"/>
          </p:cNvSpPr>
          <p:nvPr>
            <p:ph idx="4294967295"/>
          </p:nvPr>
        </p:nvSpPr>
        <p:spPr/>
        <p:txBody>
          <a:bodyPr/>
          <a:lstStyle/>
          <a:p>
            <a:r>
              <a:rPr lang="en-CA" altLang="en-US"/>
              <a:t>Questions about the neutrality/objectivity of medicine, use of technology, science</a:t>
            </a:r>
          </a:p>
          <a:p>
            <a:r>
              <a:rPr lang="en-CA" altLang="en-US"/>
              <a:t>Ideology </a:t>
            </a:r>
            <a:r>
              <a:rPr lang="en-US" altLang="en-US"/>
              <a:t>-- a system of shared beliefs that legitimize particular behavioral norms &amp; values at the same time they claim &amp; appear to be based on empirical truths</a:t>
            </a:r>
          </a:p>
          <a:p>
            <a:r>
              <a:rPr lang="en-US" altLang="en-US"/>
              <a:t>ideologies transform power (potential influence) into authority (legitimate control)</a:t>
            </a:r>
          </a:p>
        </p:txBody>
      </p:sp>
    </p:spTree>
    <p:extLst>
      <p:ext uri="{BB962C8B-B14F-4D97-AF65-F5344CB8AC3E}">
        <p14:creationId xmlns:p14="http://schemas.microsoft.com/office/powerpoint/2010/main" val="170421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idx="4294967295"/>
          </p:nvPr>
        </p:nvSpPr>
        <p:spPr/>
        <p:txBody>
          <a:bodyPr>
            <a:normAutofit fontScale="90000"/>
          </a:bodyPr>
          <a:lstStyle/>
          <a:p>
            <a:r>
              <a:rPr lang="en-CA" altLang="en-US"/>
              <a:t>Medicine &amp; Social Structure: critical theoretical perspective</a:t>
            </a:r>
            <a:endParaRPr lang="en-US" altLang="en-US"/>
          </a:p>
        </p:txBody>
      </p:sp>
      <p:sp>
        <p:nvSpPr>
          <p:cNvPr id="26627" name="Content Placeholder 2"/>
          <p:cNvSpPr>
            <a:spLocks noGrp="1"/>
          </p:cNvSpPr>
          <p:nvPr>
            <p:ph idx="4294967295"/>
          </p:nvPr>
        </p:nvSpPr>
        <p:spPr/>
        <p:txBody>
          <a:bodyPr/>
          <a:lstStyle/>
          <a:p>
            <a:r>
              <a:rPr lang="en-US" altLang="en-US"/>
              <a:t>E.g. compliance as ideology transforms physician’s theories about the proper behavior of patients into a series of research strategies, research results, &amp; potentially coercive interventions</a:t>
            </a:r>
          </a:p>
          <a:p>
            <a:r>
              <a:rPr lang="en-US" altLang="en-US"/>
              <a:t>that appear appropriate</a:t>
            </a:r>
          </a:p>
          <a:p>
            <a:r>
              <a:rPr lang="en-US" altLang="en-US"/>
              <a:t>&amp; that reinforce physicians authority over health care</a:t>
            </a:r>
          </a:p>
          <a:p>
            <a:pPr>
              <a:buFont typeface="Wingdings" pitchFamily="2" charset="2"/>
              <a:buNone/>
            </a:pPr>
            <a:endParaRPr lang="en-US" altLang="en-US"/>
          </a:p>
        </p:txBody>
      </p:sp>
    </p:spTree>
    <p:extLst>
      <p:ext uri="{BB962C8B-B14F-4D97-AF65-F5344CB8AC3E}">
        <p14:creationId xmlns:p14="http://schemas.microsoft.com/office/powerpoint/2010/main" val="2784186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idx="4294967295"/>
          </p:nvPr>
        </p:nvSpPr>
        <p:spPr/>
        <p:txBody>
          <a:bodyPr/>
          <a:lstStyle/>
          <a:p>
            <a:r>
              <a:rPr lang="en-CA" altLang="en-US" sz="2800">
                <a:solidFill>
                  <a:srgbClr val="FF0000"/>
                </a:solidFill>
              </a:rPr>
              <a:t>Science, Medicine, Social Structure: </a:t>
            </a:r>
            <a:br>
              <a:rPr lang="en-CA" altLang="en-US" sz="2800">
                <a:solidFill>
                  <a:srgbClr val="FF0000"/>
                </a:solidFill>
              </a:rPr>
            </a:br>
            <a:r>
              <a:rPr lang="en-CA" altLang="en-US" sz="2800">
                <a:solidFill>
                  <a:srgbClr val="FF0000"/>
                </a:solidFill>
              </a:rPr>
              <a:t>critical theoretical perspective</a:t>
            </a:r>
            <a:endParaRPr lang="en-US" altLang="en-US" sz="2800">
              <a:solidFill>
                <a:srgbClr val="FF0000"/>
              </a:solidFill>
            </a:endParaRPr>
          </a:p>
        </p:txBody>
      </p:sp>
      <p:sp>
        <p:nvSpPr>
          <p:cNvPr id="28675" name="Content Placeholder 2"/>
          <p:cNvSpPr>
            <a:spLocks noGrp="1"/>
          </p:cNvSpPr>
          <p:nvPr>
            <p:ph idx="4294967295"/>
          </p:nvPr>
        </p:nvSpPr>
        <p:spPr>
          <a:xfrm>
            <a:off x="457200" y="1371600"/>
            <a:ext cx="8229600" cy="5181600"/>
          </a:xfrm>
        </p:spPr>
        <p:txBody>
          <a:bodyPr/>
          <a:lstStyle/>
          <a:p>
            <a:r>
              <a:rPr lang="en-US" altLang="en-US" sz="2800"/>
              <a:t>Science names the structure of situations in such a way that the attitude contained toward them is one of disinterestedness</a:t>
            </a:r>
          </a:p>
          <a:p>
            <a:r>
              <a:rPr lang="en-US" altLang="en-US" sz="2800"/>
              <a:t>its style is restrained, spare, resolutely analytic</a:t>
            </a:r>
          </a:p>
          <a:p>
            <a:pPr lvl="1"/>
            <a:r>
              <a:rPr lang="en-US" altLang="en-US"/>
              <a:t>objectifies moral sentiment</a:t>
            </a:r>
          </a:p>
          <a:p>
            <a:r>
              <a:rPr lang="en-US" altLang="en-US" sz="2800"/>
              <a:t>Science is diagnostic, critical, dimension of culture</a:t>
            </a:r>
          </a:p>
          <a:p>
            <a:r>
              <a:rPr lang="en-CA" altLang="en-US" sz="2800"/>
              <a:t>Social control</a:t>
            </a:r>
            <a:endParaRPr lang="en-US" altLang="en-US" sz="2800"/>
          </a:p>
          <a:p>
            <a:r>
              <a:rPr lang="en-US" altLang="en-US" sz="2800"/>
              <a:t>Objectivity? - actively concerned with the establishment &amp; defense of patterns of belief &amp; value</a:t>
            </a:r>
          </a:p>
        </p:txBody>
      </p:sp>
    </p:spTree>
    <p:extLst>
      <p:ext uri="{BB962C8B-B14F-4D97-AF65-F5344CB8AC3E}">
        <p14:creationId xmlns:p14="http://schemas.microsoft.com/office/powerpoint/2010/main" val="34702306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p:txBody>
          <a:bodyPr/>
          <a:lstStyle/>
          <a:p>
            <a:r>
              <a:rPr lang="en-CA" altLang="en-US"/>
              <a:t>The social production of health</a:t>
            </a:r>
            <a:endParaRPr lang="en-US" altLang="en-US"/>
          </a:p>
        </p:txBody>
      </p:sp>
      <p:sp>
        <p:nvSpPr>
          <p:cNvPr id="30723" name="Content Placeholder 2"/>
          <p:cNvSpPr>
            <a:spLocks noGrp="1"/>
          </p:cNvSpPr>
          <p:nvPr>
            <p:ph idx="4294967295"/>
          </p:nvPr>
        </p:nvSpPr>
        <p:spPr>
          <a:xfrm>
            <a:off x="457200" y="1143000"/>
            <a:ext cx="8229600" cy="5562600"/>
          </a:xfrm>
        </p:spPr>
        <p:txBody>
          <a:bodyPr/>
          <a:lstStyle/>
          <a:p>
            <a:r>
              <a:rPr lang="en-CA" altLang="en-US"/>
              <a:t>Shift from disease focus of medicine</a:t>
            </a:r>
          </a:p>
          <a:p>
            <a:r>
              <a:rPr lang="en-CA" altLang="en-US"/>
              <a:t>Shift from focus on medicine</a:t>
            </a:r>
          </a:p>
          <a:p>
            <a:r>
              <a:rPr lang="en-CA" altLang="en-US"/>
              <a:t>Same emphasis on power, inequality, social relationships/organization/structure</a:t>
            </a:r>
          </a:p>
          <a:p>
            <a:r>
              <a:rPr lang="en-CA" altLang="en-US"/>
              <a:t>Social characteristics play a predominant role in determining sickness and health status</a:t>
            </a:r>
          </a:p>
          <a:p>
            <a:r>
              <a:rPr lang="en-CA" altLang="en-US"/>
              <a:t>Occupation related to health</a:t>
            </a:r>
          </a:p>
          <a:p>
            <a:r>
              <a:rPr lang="en-CA" altLang="en-US"/>
              <a:t>Social position: class, ethnicity, gender, age</a:t>
            </a:r>
          </a:p>
          <a:p>
            <a:r>
              <a:rPr lang="en-CA" altLang="en-US"/>
              <a:t>disease &amp; feelings of sickness not determined solely by underlying biology</a:t>
            </a:r>
          </a:p>
        </p:txBody>
      </p:sp>
    </p:spTree>
    <p:extLst>
      <p:ext uri="{BB962C8B-B14F-4D97-AF65-F5344CB8AC3E}">
        <p14:creationId xmlns:p14="http://schemas.microsoft.com/office/powerpoint/2010/main" val="30738722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idx="4294967295"/>
          </p:nvPr>
        </p:nvSpPr>
        <p:spPr/>
        <p:txBody>
          <a:bodyPr/>
          <a:lstStyle/>
          <a:p>
            <a:r>
              <a:rPr lang="en-CA" altLang="en-US"/>
              <a:t>Society and health</a:t>
            </a:r>
            <a:endParaRPr lang="en-US" altLang="en-US"/>
          </a:p>
        </p:txBody>
      </p:sp>
      <p:sp>
        <p:nvSpPr>
          <p:cNvPr id="32771" name="Content Placeholder 2"/>
          <p:cNvSpPr>
            <a:spLocks noGrp="1"/>
          </p:cNvSpPr>
          <p:nvPr>
            <p:ph idx="4294967295"/>
          </p:nvPr>
        </p:nvSpPr>
        <p:spPr>
          <a:xfrm>
            <a:off x="457200" y="1600200"/>
            <a:ext cx="8229600" cy="4953000"/>
          </a:xfrm>
        </p:spPr>
        <p:txBody>
          <a:bodyPr/>
          <a:lstStyle/>
          <a:p>
            <a:r>
              <a:rPr lang="en-CA" altLang="en-US"/>
              <a:t>Correlations: number of operations performed and proximity of number of surgeons in the area</a:t>
            </a:r>
          </a:p>
          <a:p>
            <a:pPr lvl="1"/>
            <a:r>
              <a:rPr lang="en-CA" altLang="en-US"/>
              <a:t>Available technology</a:t>
            </a:r>
          </a:p>
          <a:p>
            <a:r>
              <a:rPr lang="en-CA" altLang="en-US"/>
              <a:t>Class, environment, residence, distributions of cancer</a:t>
            </a:r>
          </a:p>
          <a:p>
            <a:r>
              <a:rPr lang="en-CA" altLang="en-US"/>
              <a:t>Drapetomania, Gambling, alcoholism, learning disabilities, childbirth &amp; medicialization</a:t>
            </a:r>
          </a:p>
          <a:p>
            <a:r>
              <a:rPr lang="en-CA" altLang="en-US"/>
              <a:t>The social need argument -- ?</a:t>
            </a:r>
          </a:p>
          <a:p>
            <a:endParaRPr lang="en-CA" altLang="en-US"/>
          </a:p>
          <a:p>
            <a:pPr lvl="1"/>
            <a:endParaRPr lang="en-US" altLang="en-US"/>
          </a:p>
        </p:txBody>
      </p:sp>
    </p:spTree>
    <p:extLst>
      <p:ext uri="{BB962C8B-B14F-4D97-AF65-F5344CB8AC3E}">
        <p14:creationId xmlns:p14="http://schemas.microsoft.com/office/powerpoint/2010/main" val="1283845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idx="4294967295"/>
          </p:nvPr>
        </p:nvSpPr>
        <p:spPr>
          <a:xfrm>
            <a:off x="457200" y="381000"/>
            <a:ext cx="8229600" cy="768350"/>
          </a:xfrm>
        </p:spPr>
        <p:txBody>
          <a:bodyPr/>
          <a:lstStyle/>
          <a:p>
            <a:r>
              <a:rPr lang="en-CA" altLang="en-US"/>
              <a:t>Society and health</a:t>
            </a:r>
            <a:endParaRPr lang="en-US" altLang="en-US"/>
          </a:p>
        </p:txBody>
      </p:sp>
      <p:sp>
        <p:nvSpPr>
          <p:cNvPr id="34819" name="Content Placeholder 2"/>
          <p:cNvSpPr>
            <a:spLocks noGrp="1"/>
          </p:cNvSpPr>
          <p:nvPr>
            <p:ph idx="4294967295"/>
          </p:nvPr>
        </p:nvSpPr>
        <p:spPr>
          <a:xfrm>
            <a:off x="457200" y="914400"/>
            <a:ext cx="8229600" cy="5715000"/>
          </a:xfrm>
        </p:spPr>
        <p:txBody>
          <a:bodyPr>
            <a:normAutofit lnSpcReduction="10000"/>
          </a:bodyPr>
          <a:lstStyle/>
          <a:p>
            <a:r>
              <a:rPr lang="en-US" altLang="en-US"/>
              <a:t>Social relations of sickness which produce forms and distributions of sickness in society</a:t>
            </a:r>
          </a:p>
          <a:p>
            <a:r>
              <a:rPr lang="en-US" altLang="en-US"/>
              <a:t>Sickness is the process through which worrisome behavioral and biological signs, particularly ones originating with disease, are given socially recognizable meanings resulting in socially significant outcomes</a:t>
            </a:r>
          </a:p>
          <a:p>
            <a:r>
              <a:rPr lang="en-US" altLang="en-US"/>
              <a:t>Sickness is a process for socializing disease and illness</a:t>
            </a:r>
          </a:p>
          <a:p>
            <a:r>
              <a:rPr lang="en-US" altLang="en-US"/>
              <a:t>The social order is embedded in medical beliefs</a:t>
            </a:r>
          </a:p>
        </p:txBody>
      </p:sp>
    </p:spTree>
    <p:extLst>
      <p:ext uri="{BB962C8B-B14F-4D97-AF65-F5344CB8AC3E}">
        <p14:creationId xmlns:p14="http://schemas.microsoft.com/office/powerpoint/2010/main" val="19987329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idx="4294967295"/>
          </p:nvPr>
        </p:nvSpPr>
        <p:spPr/>
        <p:txBody>
          <a:bodyPr/>
          <a:lstStyle/>
          <a:p>
            <a:r>
              <a:rPr lang="en-CA" altLang="en-US"/>
              <a:t>Society and health</a:t>
            </a:r>
            <a:endParaRPr lang="en-US" altLang="en-US"/>
          </a:p>
        </p:txBody>
      </p:sp>
      <p:sp>
        <p:nvSpPr>
          <p:cNvPr id="36867" name="Content Placeholder 2"/>
          <p:cNvSpPr>
            <a:spLocks noGrp="1"/>
          </p:cNvSpPr>
          <p:nvPr>
            <p:ph idx="4294967295"/>
          </p:nvPr>
        </p:nvSpPr>
        <p:spPr>
          <a:xfrm>
            <a:off x="457200" y="1295400"/>
            <a:ext cx="8229600" cy="5410200"/>
          </a:xfrm>
        </p:spPr>
        <p:txBody>
          <a:bodyPr/>
          <a:lstStyle/>
          <a:p>
            <a:r>
              <a:rPr lang="en-US" altLang="en-US"/>
              <a:t>choices &amp; forms of medical interventions &amp; transactions are determined by sickness (not illness or disease)</a:t>
            </a:r>
          </a:p>
          <a:p>
            <a:r>
              <a:rPr lang="en-CA" altLang="en-US"/>
              <a:t>Medicine </a:t>
            </a:r>
            <a:r>
              <a:rPr lang="en-US" altLang="en-US"/>
              <a:t>continues to divorce disease from its social relations of production</a:t>
            </a:r>
          </a:p>
          <a:p>
            <a:pPr lvl="1"/>
            <a:r>
              <a:rPr lang="en-US" altLang="en-US"/>
              <a:t>Ignoring power differentials that originate and reside in arrangements between social groups and classes</a:t>
            </a:r>
          </a:p>
          <a:p>
            <a:r>
              <a:rPr lang="en-US" altLang="en-US"/>
              <a:t>Symbols of healing are equated with power</a:t>
            </a:r>
          </a:p>
          <a:p>
            <a:r>
              <a:rPr lang="en-US" altLang="en-US"/>
              <a:t>Medicine is an ideological practice</a:t>
            </a:r>
          </a:p>
        </p:txBody>
      </p:sp>
    </p:spTree>
    <p:extLst>
      <p:ext uri="{BB962C8B-B14F-4D97-AF65-F5344CB8AC3E}">
        <p14:creationId xmlns:p14="http://schemas.microsoft.com/office/powerpoint/2010/main" val="3510925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a:xfrm>
            <a:off x="457200" y="274638"/>
            <a:ext cx="8229600" cy="2011362"/>
          </a:xfrm>
        </p:spPr>
        <p:txBody>
          <a:bodyPr/>
          <a:lstStyle/>
          <a:p>
            <a:r>
              <a:rPr lang="en-US" altLang="en-US" sz="4000"/>
              <a:t>EPIDEMIOLOGICAL -- HEALTH TRANSITIONS</a:t>
            </a:r>
          </a:p>
        </p:txBody>
      </p:sp>
      <p:sp>
        <p:nvSpPr>
          <p:cNvPr id="38915" name="Rectangle 3"/>
          <p:cNvSpPr>
            <a:spLocks noGrp="1" noChangeArrowheads="1"/>
          </p:cNvSpPr>
          <p:nvPr>
            <p:ph type="body" idx="4294967295"/>
          </p:nvPr>
        </p:nvSpPr>
        <p:spPr>
          <a:xfrm>
            <a:off x="457200" y="3021013"/>
            <a:ext cx="8229600" cy="3074987"/>
          </a:xfrm>
        </p:spPr>
        <p:txBody>
          <a:bodyPr/>
          <a:lstStyle/>
          <a:p>
            <a:r>
              <a:rPr lang="en-US" altLang="en-US"/>
              <a:t>complex change in patterns of health and disease</a:t>
            </a:r>
          </a:p>
          <a:p>
            <a:r>
              <a:rPr lang="en-US" altLang="en-US"/>
              <a:t>the interactions between these patterns and the demographic, economic, and sociological determinants and consequences. </a:t>
            </a:r>
          </a:p>
        </p:txBody>
      </p:sp>
    </p:spTree>
    <p:extLst>
      <p:ext uri="{BB962C8B-B14F-4D97-AF65-F5344CB8AC3E}">
        <p14:creationId xmlns:p14="http://schemas.microsoft.com/office/powerpoint/2010/main" val="18928503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729202" y="1579944"/>
          <a:ext cx="7685596" cy="4566476"/>
        </p:xfrm>
        <a:graphic>
          <a:graphicData uri="http://schemas.openxmlformats.org/drawingml/2006/table">
            <a:tbl>
              <a:tblPr/>
              <a:tblGrid>
                <a:gridCol w="1921399"/>
                <a:gridCol w="1921399"/>
                <a:gridCol w="1921399"/>
                <a:gridCol w="1921399"/>
              </a:tblGrid>
              <a:tr h="597769">
                <a:tc>
                  <a:txBody>
                    <a:bodyPr/>
                    <a:lstStyle/>
                    <a:p>
                      <a:r>
                        <a:rPr lang="en-US" sz="1700" b="1" dirty="0"/>
                        <a:t>Rank</a:t>
                      </a:r>
                      <a:r>
                        <a:rPr lang="en-US" sz="1700" dirty="0"/>
                        <a:t> </a:t>
                      </a:r>
                    </a:p>
                  </a:txBody>
                  <a:tcPr marL="85396" marR="85396" marT="42698" marB="42698" anchor="ctr">
                    <a:lnL>
                      <a:noFill/>
                    </a:lnL>
                    <a:lnR>
                      <a:noFill/>
                    </a:lnR>
                    <a:lnT>
                      <a:noFill/>
                    </a:lnT>
                    <a:lnB>
                      <a:noFill/>
                    </a:lnB>
                  </a:tcPr>
                </a:tc>
                <a:tc>
                  <a:txBody>
                    <a:bodyPr/>
                    <a:lstStyle/>
                    <a:p>
                      <a:pPr algn="l"/>
                      <a:r>
                        <a:rPr lang="en-US" sz="1700"/>
                        <a:t>Leading cause of death</a:t>
                      </a:r>
                    </a:p>
                  </a:txBody>
                  <a:tcPr marL="85396" marR="85396" marT="42698" marB="42698" anchor="ctr">
                    <a:lnL>
                      <a:noFill/>
                    </a:lnL>
                    <a:lnR>
                      <a:noFill/>
                    </a:lnR>
                    <a:lnT>
                      <a:noFill/>
                    </a:lnT>
                    <a:lnB>
                      <a:noFill/>
                    </a:lnB>
                  </a:tcPr>
                </a:tc>
                <a:tc>
                  <a:txBody>
                    <a:bodyPr/>
                    <a:lstStyle/>
                    <a:p>
                      <a:pPr algn="r"/>
                      <a:r>
                        <a:rPr lang="en-US" sz="1700"/>
                        <a:t>No. of men</a:t>
                      </a:r>
                    </a:p>
                  </a:txBody>
                  <a:tcPr marL="85396" marR="85396" marT="42698" marB="42698" anchor="ctr">
                    <a:lnL>
                      <a:noFill/>
                    </a:lnL>
                    <a:lnR>
                      <a:noFill/>
                    </a:lnR>
                    <a:lnT>
                      <a:noFill/>
                    </a:lnT>
                    <a:lnB>
                      <a:noFill/>
                    </a:lnB>
                  </a:tcPr>
                </a:tc>
                <a:tc>
                  <a:txBody>
                    <a:bodyPr/>
                    <a:lstStyle/>
                    <a:p>
                      <a:pPr algn="r"/>
                      <a:r>
                        <a:rPr lang="en-US" sz="1700"/>
                        <a:t>Percentage of men</a:t>
                      </a:r>
                    </a:p>
                  </a:txBody>
                  <a:tcPr marL="85396" marR="85396" marT="42698" marB="42698" anchor="ctr">
                    <a:lnL>
                      <a:noFill/>
                    </a:lnL>
                    <a:lnR>
                      <a:noFill/>
                    </a:lnR>
                    <a:lnT>
                      <a:noFill/>
                    </a:lnT>
                    <a:lnB>
                      <a:noFill/>
                    </a:lnB>
                  </a:tcPr>
                </a:tc>
              </a:tr>
              <a:tr h="341582">
                <a:tc>
                  <a:txBody>
                    <a:bodyPr/>
                    <a:lstStyle/>
                    <a:p>
                      <a:pPr algn="l"/>
                      <a:r>
                        <a:rPr lang="en-US" sz="1700"/>
                        <a:t>1</a:t>
                      </a:r>
                    </a:p>
                  </a:txBody>
                  <a:tcPr marL="85396" marR="85396" marT="42698" marB="42698" anchor="ctr">
                    <a:lnL>
                      <a:noFill/>
                    </a:lnL>
                    <a:lnR>
                      <a:noFill/>
                    </a:lnR>
                    <a:lnT>
                      <a:noFill/>
                    </a:lnT>
                    <a:lnB>
                      <a:noFill/>
                    </a:lnB>
                  </a:tcPr>
                </a:tc>
                <a:tc>
                  <a:txBody>
                    <a:bodyPr/>
                    <a:lstStyle/>
                    <a:p>
                      <a:r>
                        <a:rPr lang="en-US" sz="1700"/>
                        <a:t>Heart disease</a:t>
                      </a:r>
                    </a:p>
                  </a:txBody>
                  <a:tcPr marL="85396" marR="85396" marT="42698" marB="42698" anchor="ctr">
                    <a:lnL>
                      <a:noFill/>
                    </a:lnL>
                    <a:lnR>
                      <a:noFill/>
                    </a:lnR>
                    <a:lnT>
                      <a:noFill/>
                    </a:lnT>
                    <a:lnB>
                      <a:noFill/>
                    </a:lnB>
                  </a:tcPr>
                </a:tc>
                <a:tc>
                  <a:txBody>
                    <a:bodyPr/>
                    <a:lstStyle/>
                    <a:p>
                      <a:pPr algn="r"/>
                      <a:r>
                        <a:rPr lang="en-US" sz="1700"/>
                        <a:t>37423</a:t>
                      </a:r>
                    </a:p>
                  </a:txBody>
                  <a:tcPr marL="85396" marR="85396" marT="42698" marB="42698" anchor="ctr">
                    <a:lnL>
                      <a:noFill/>
                    </a:lnL>
                    <a:lnR>
                      <a:noFill/>
                    </a:lnR>
                    <a:lnT>
                      <a:noFill/>
                    </a:lnT>
                    <a:lnB>
                      <a:noFill/>
                    </a:lnB>
                  </a:tcPr>
                </a:tc>
                <a:tc>
                  <a:txBody>
                    <a:bodyPr/>
                    <a:lstStyle/>
                    <a:p>
                      <a:pPr algn="r"/>
                      <a:r>
                        <a:rPr lang="en-US" sz="1700"/>
                        <a:t>15.60%</a:t>
                      </a:r>
                    </a:p>
                  </a:txBody>
                  <a:tcPr marL="85396" marR="85396" marT="42698" marB="42698" anchor="ctr">
                    <a:lnL>
                      <a:noFill/>
                    </a:lnL>
                    <a:lnR>
                      <a:noFill/>
                    </a:lnR>
                    <a:lnT>
                      <a:noFill/>
                    </a:lnT>
                    <a:lnB>
                      <a:noFill/>
                    </a:lnB>
                  </a:tcPr>
                </a:tc>
              </a:tr>
              <a:tr h="341582">
                <a:tc>
                  <a:txBody>
                    <a:bodyPr/>
                    <a:lstStyle/>
                    <a:p>
                      <a:pPr algn="l"/>
                      <a:r>
                        <a:rPr lang="en-US" sz="1700"/>
                        <a:t>2</a:t>
                      </a:r>
                    </a:p>
                  </a:txBody>
                  <a:tcPr marL="85396" marR="85396" marT="42698" marB="42698" anchor="ctr">
                    <a:lnL>
                      <a:noFill/>
                    </a:lnL>
                    <a:lnR>
                      <a:noFill/>
                    </a:lnR>
                    <a:lnT>
                      <a:noFill/>
                    </a:lnT>
                    <a:lnB>
                      <a:noFill/>
                    </a:lnB>
                  </a:tcPr>
                </a:tc>
                <a:tc>
                  <a:txBody>
                    <a:bodyPr/>
                    <a:lstStyle/>
                    <a:p>
                      <a:r>
                        <a:rPr lang="en-US" sz="1700"/>
                        <a:t>Lung cancer</a:t>
                      </a:r>
                    </a:p>
                  </a:txBody>
                  <a:tcPr marL="85396" marR="85396" marT="42698" marB="42698" anchor="ctr">
                    <a:lnL>
                      <a:noFill/>
                    </a:lnL>
                    <a:lnR>
                      <a:noFill/>
                    </a:lnR>
                    <a:lnT>
                      <a:noFill/>
                    </a:lnT>
                    <a:lnB>
                      <a:noFill/>
                    </a:lnB>
                  </a:tcPr>
                </a:tc>
                <a:tc>
                  <a:txBody>
                    <a:bodyPr/>
                    <a:lstStyle/>
                    <a:p>
                      <a:pPr algn="r"/>
                      <a:r>
                        <a:rPr lang="en-US" sz="1700"/>
                        <a:t>16698</a:t>
                      </a:r>
                    </a:p>
                  </a:txBody>
                  <a:tcPr marL="85396" marR="85396" marT="42698" marB="42698" anchor="ctr">
                    <a:lnL>
                      <a:noFill/>
                    </a:lnL>
                    <a:lnR>
                      <a:noFill/>
                    </a:lnR>
                    <a:lnT>
                      <a:noFill/>
                    </a:lnT>
                    <a:lnB>
                      <a:noFill/>
                    </a:lnB>
                  </a:tcPr>
                </a:tc>
                <a:tc>
                  <a:txBody>
                    <a:bodyPr/>
                    <a:lstStyle/>
                    <a:p>
                      <a:pPr algn="r"/>
                      <a:r>
                        <a:rPr lang="en-US" sz="1700"/>
                        <a:t>7.00%</a:t>
                      </a:r>
                    </a:p>
                  </a:txBody>
                  <a:tcPr marL="85396" marR="85396" marT="42698" marB="42698" anchor="ctr">
                    <a:lnL>
                      <a:noFill/>
                    </a:lnL>
                    <a:lnR>
                      <a:noFill/>
                    </a:lnR>
                    <a:lnT>
                      <a:noFill/>
                    </a:lnT>
                    <a:lnB>
                      <a:noFill/>
                    </a:lnB>
                  </a:tcPr>
                </a:tc>
              </a:tr>
              <a:tr h="597769">
                <a:tc>
                  <a:txBody>
                    <a:bodyPr/>
                    <a:lstStyle/>
                    <a:p>
                      <a:pPr algn="l"/>
                      <a:r>
                        <a:rPr lang="en-US" sz="1700" dirty="0"/>
                        <a:t>3</a:t>
                      </a:r>
                    </a:p>
                  </a:txBody>
                  <a:tcPr marL="85396" marR="85396" marT="42698" marB="42698" anchor="ctr">
                    <a:lnL>
                      <a:noFill/>
                    </a:lnL>
                    <a:lnR>
                      <a:noFill/>
                    </a:lnR>
                    <a:lnT>
                      <a:noFill/>
                    </a:lnT>
                    <a:lnB>
                      <a:noFill/>
                    </a:lnB>
                  </a:tcPr>
                </a:tc>
                <a:tc>
                  <a:txBody>
                    <a:bodyPr/>
                    <a:lstStyle/>
                    <a:p>
                      <a:r>
                        <a:rPr lang="en-US" sz="1700"/>
                        <a:t>Emphysema/bronchitis</a:t>
                      </a:r>
                    </a:p>
                  </a:txBody>
                  <a:tcPr marL="85396" marR="85396" marT="42698" marB="42698" anchor="ctr">
                    <a:lnL>
                      <a:noFill/>
                    </a:lnL>
                    <a:lnR>
                      <a:noFill/>
                    </a:lnR>
                    <a:lnT>
                      <a:noFill/>
                    </a:lnT>
                    <a:lnB>
                      <a:noFill/>
                    </a:lnB>
                  </a:tcPr>
                </a:tc>
                <a:tc>
                  <a:txBody>
                    <a:bodyPr/>
                    <a:lstStyle/>
                    <a:p>
                      <a:pPr algn="r"/>
                      <a:r>
                        <a:rPr lang="en-US" sz="1700"/>
                        <a:t>14378</a:t>
                      </a:r>
                    </a:p>
                  </a:txBody>
                  <a:tcPr marL="85396" marR="85396" marT="42698" marB="42698" anchor="ctr">
                    <a:lnL>
                      <a:noFill/>
                    </a:lnL>
                    <a:lnR>
                      <a:noFill/>
                    </a:lnR>
                    <a:lnT>
                      <a:noFill/>
                    </a:lnT>
                    <a:lnB>
                      <a:noFill/>
                    </a:lnB>
                  </a:tcPr>
                </a:tc>
                <a:tc>
                  <a:txBody>
                    <a:bodyPr/>
                    <a:lstStyle/>
                    <a:p>
                      <a:pPr algn="r"/>
                      <a:r>
                        <a:rPr lang="en-US" sz="1700"/>
                        <a:t>6.00%</a:t>
                      </a:r>
                    </a:p>
                  </a:txBody>
                  <a:tcPr marL="85396" marR="85396" marT="42698" marB="42698" anchor="ctr">
                    <a:lnL>
                      <a:noFill/>
                    </a:lnL>
                    <a:lnR>
                      <a:noFill/>
                    </a:lnR>
                    <a:lnT>
                      <a:noFill/>
                    </a:lnT>
                    <a:lnB>
                      <a:noFill/>
                    </a:lnB>
                  </a:tcPr>
                </a:tc>
              </a:tr>
              <a:tr h="341582">
                <a:tc>
                  <a:txBody>
                    <a:bodyPr/>
                    <a:lstStyle/>
                    <a:p>
                      <a:pPr algn="l"/>
                      <a:r>
                        <a:rPr lang="en-US" sz="1700"/>
                        <a:t>4</a:t>
                      </a:r>
                    </a:p>
                  </a:txBody>
                  <a:tcPr marL="85396" marR="85396" marT="42698" marB="42698" anchor="ctr">
                    <a:lnL>
                      <a:noFill/>
                    </a:lnL>
                    <a:lnR>
                      <a:noFill/>
                    </a:lnR>
                    <a:lnT>
                      <a:noFill/>
                    </a:lnT>
                    <a:lnB>
                      <a:noFill/>
                    </a:lnB>
                  </a:tcPr>
                </a:tc>
                <a:tc>
                  <a:txBody>
                    <a:bodyPr/>
                    <a:lstStyle/>
                    <a:p>
                      <a:r>
                        <a:rPr lang="en-US" sz="1700"/>
                        <a:t>Stroke </a:t>
                      </a:r>
                    </a:p>
                  </a:txBody>
                  <a:tcPr marL="85396" marR="85396" marT="42698" marB="42698" anchor="ctr">
                    <a:lnL>
                      <a:noFill/>
                    </a:lnL>
                    <a:lnR>
                      <a:noFill/>
                    </a:lnR>
                    <a:lnT>
                      <a:noFill/>
                    </a:lnT>
                    <a:lnB>
                      <a:noFill/>
                    </a:lnB>
                  </a:tcPr>
                </a:tc>
                <a:tc>
                  <a:txBody>
                    <a:bodyPr/>
                    <a:lstStyle/>
                    <a:p>
                      <a:pPr algn="r"/>
                      <a:r>
                        <a:rPr lang="en-US" sz="1700"/>
                        <a:t>14116</a:t>
                      </a:r>
                    </a:p>
                  </a:txBody>
                  <a:tcPr marL="85396" marR="85396" marT="42698" marB="42698" anchor="ctr">
                    <a:lnL>
                      <a:noFill/>
                    </a:lnL>
                    <a:lnR>
                      <a:noFill/>
                    </a:lnR>
                    <a:lnT>
                      <a:noFill/>
                    </a:lnT>
                    <a:lnB>
                      <a:noFill/>
                    </a:lnB>
                  </a:tcPr>
                </a:tc>
                <a:tc>
                  <a:txBody>
                    <a:bodyPr/>
                    <a:lstStyle/>
                    <a:p>
                      <a:pPr algn="r"/>
                      <a:r>
                        <a:rPr lang="en-US" sz="1700"/>
                        <a:t>5.90%</a:t>
                      </a:r>
                    </a:p>
                  </a:txBody>
                  <a:tcPr marL="85396" marR="85396" marT="42698" marB="42698" anchor="ctr">
                    <a:lnL>
                      <a:noFill/>
                    </a:lnL>
                    <a:lnR>
                      <a:noFill/>
                    </a:lnR>
                    <a:lnT>
                      <a:noFill/>
                    </a:lnT>
                    <a:lnB>
                      <a:noFill/>
                    </a:lnB>
                  </a:tcPr>
                </a:tc>
              </a:tr>
              <a:tr h="597769">
                <a:tc>
                  <a:txBody>
                    <a:bodyPr/>
                    <a:lstStyle/>
                    <a:p>
                      <a:pPr algn="l"/>
                      <a:r>
                        <a:rPr lang="en-US" sz="1700"/>
                        <a:t>5</a:t>
                      </a:r>
                    </a:p>
                  </a:txBody>
                  <a:tcPr marL="85396" marR="85396" marT="42698" marB="42698" anchor="ctr">
                    <a:lnL>
                      <a:noFill/>
                    </a:lnL>
                    <a:lnR>
                      <a:noFill/>
                    </a:lnR>
                    <a:lnT>
                      <a:noFill/>
                    </a:lnT>
                    <a:lnB>
                      <a:noFill/>
                    </a:lnB>
                  </a:tcPr>
                </a:tc>
                <a:tc>
                  <a:txBody>
                    <a:bodyPr/>
                    <a:lstStyle/>
                    <a:p>
                      <a:r>
                        <a:rPr lang="en-US" sz="1700"/>
                        <a:t>Dementia and Alzheimer’s</a:t>
                      </a:r>
                    </a:p>
                  </a:txBody>
                  <a:tcPr marL="85396" marR="85396" marT="42698" marB="42698" anchor="ctr">
                    <a:lnL>
                      <a:noFill/>
                    </a:lnL>
                    <a:lnR>
                      <a:noFill/>
                    </a:lnR>
                    <a:lnT>
                      <a:noFill/>
                    </a:lnT>
                    <a:lnB>
                      <a:noFill/>
                    </a:lnB>
                  </a:tcPr>
                </a:tc>
                <a:tc>
                  <a:txBody>
                    <a:bodyPr/>
                    <a:lstStyle/>
                    <a:p>
                      <a:pPr algn="r"/>
                      <a:r>
                        <a:rPr lang="en-US" sz="1700"/>
                        <a:t>13984</a:t>
                      </a:r>
                    </a:p>
                  </a:txBody>
                  <a:tcPr marL="85396" marR="85396" marT="42698" marB="42698" anchor="ctr">
                    <a:lnL>
                      <a:noFill/>
                    </a:lnL>
                    <a:lnR>
                      <a:noFill/>
                    </a:lnR>
                    <a:lnT>
                      <a:noFill/>
                    </a:lnT>
                    <a:lnB>
                      <a:noFill/>
                    </a:lnB>
                  </a:tcPr>
                </a:tc>
                <a:tc>
                  <a:txBody>
                    <a:bodyPr/>
                    <a:lstStyle/>
                    <a:p>
                      <a:pPr algn="r"/>
                      <a:r>
                        <a:rPr lang="en-US" sz="1700"/>
                        <a:t>5.80%</a:t>
                      </a:r>
                    </a:p>
                  </a:txBody>
                  <a:tcPr marL="85396" marR="85396" marT="42698" marB="42698" anchor="ctr">
                    <a:lnL>
                      <a:noFill/>
                    </a:lnL>
                    <a:lnR>
                      <a:noFill/>
                    </a:lnR>
                    <a:lnT>
                      <a:noFill/>
                    </a:lnT>
                    <a:lnB>
                      <a:noFill/>
                    </a:lnB>
                  </a:tcPr>
                </a:tc>
              </a:tr>
              <a:tr h="341582">
                <a:tc>
                  <a:txBody>
                    <a:bodyPr/>
                    <a:lstStyle/>
                    <a:p>
                      <a:pPr algn="l"/>
                      <a:r>
                        <a:rPr lang="en-US" sz="1700"/>
                        <a:t>6</a:t>
                      </a:r>
                    </a:p>
                  </a:txBody>
                  <a:tcPr marL="85396" marR="85396" marT="42698" marB="42698" anchor="ctr">
                    <a:lnL>
                      <a:noFill/>
                    </a:lnL>
                    <a:lnR>
                      <a:noFill/>
                    </a:lnR>
                    <a:lnT>
                      <a:noFill/>
                    </a:lnT>
                    <a:lnB>
                      <a:noFill/>
                    </a:lnB>
                  </a:tcPr>
                </a:tc>
                <a:tc>
                  <a:txBody>
                    <a:bodyPr/>
                    <a:lstStyle/>
                    <a:p>
                      <a:r>
                        <a:rPr lang="en-US" sz="1700"/>
                        <a:t>Flu/pneumonia</a:t>
                      </a:r>
                    </a:p>
                  </a:txBody>
                  <a:tcPr marL="85396" marR="85396" marT="42698" marB="42698" anchor="ctr">
                    <a:lnL>
                      <a:noFill/>
                    </a:lnL>
                    <a:lnR>
                      <a:noFill/>
                    </a:lnR>
                    <a:lnT>
                      <a:noFill/>
                    </a:lnT>
                    <a:lnB>
                      <a:noFill/>
                    </a:lnB>
                  </a:tcPr>
                </a:tc>
                <a:tc>
                  <a:txBody>
                    <a:bodyPr/>
                    <a:lstStyle/>
                    <a:p>
                      <a:pPr algn="r"/>
                      <a:r>
                        <a:rPr lang="en-US" sz="1700"/>
                        <a:t>11063</a:t>
                      </a:r>
                    </a:p>
                  </a:txBody>
                  <a:tcPr marL="85396" marR="85396" marT="42698" marB="42698" anchor="ctr">
                    <a:lnL>
                      <a:noFill/>
                    </a:lnL>
                    <a:lnR>
                      <a:noFill/>
                    </a:lnR>
                    <a:lnT>
                      <a:noFill/>
                    </a:lnT>
                    <a:lnB>
                      <a:noFill/>
                    </a:lnB>
                  </a:tcPr>
                </a:tc>
                <a:tc>
                  <a:txBody>
                    <a:bodyPr/>
                    <a:lstStyle/>
                    <a:p>
                      <a:pPr algn="r"/>
                      <a:r>
                        <a:rPr lang="en-US" sz="1700"/>
                        <a:t>4.60%</a:t>
                      </a:r>
                    </a:p>
                  </a:txBody>
                  <a:tcPr marL="85396" marR="85396" marT="42698" marB="42698" anchor="ctr">
                    <a:lnL>
                      <a:noFill/>
                    </a:lnL>
                    <a:lnR>
                      <a:noFill/>
                    </a:lnR>
                    <a:lnT>
                      <a:noFill/>
                    </a:lnT>
                    <a:lnB>
                      <a:noFill/>
                    </a:lnB>
                  </a:tcPr>
                </a:tc>
              </a:tr>
              <a:tr h="341582">
                <a:tc>
                  <a:txBody>
                    <a:bodyPr/>
                    <a:lstStyle/>
                    <a:p>
                      <a:pPr algn="l"/>
                      <a:r>
                        <a:rPr lang="en-US" sz="1700"/>
                        <a:t>7</a:t>
                      </a:r>
                    </a:p>
                  </a:txBody>
                  <a:tcPr marL="85396" marR="85396" marT="42698" marB="42698" anchor="ctr">
                    <a:lnL>
                      <a:noFill/>
                    </a:lnL>
                    <a:lnR>
                      <a:noFill/>
                    </a:lnR>
                    <a:lnT>
                      <a:noFill/>
                    </a:lnT>
                    <a:lnB>
                      <a:noFill/>
                    </a:lnB>
                  </a:tcPr>
                </a:tc>
                <a:tc>
                  <a:txBody>
                    <a:bodyPr/>
                    <a:lstStyle/>
                    <a:p>
                      <a:r>
                        <a:rPr lang="en-US" sz="1700"/>
                        <a:t>Prostate cancer</a:t>
                      </a:r>
                    </a:p>
                  </a:txBody>
                  <a:tcPr marL="85396" marR="85396" marT="42698" marB="42698" anchor="ctr">
                    <a:lnL>
                      <a:noFill/>
                    </a:lnL>
                    <a:lnR>
                      <a:noFill/>
                    </a:lnR>
                    <a:lnT>
                      <a:noFill/>
                    </a:lnT>
                    <a:lnB>
                      <a:noFill/>
                    </a:lnB>
                  </a:tcPr>
                </a:tc>
                <a:tc>
                  <a:txBody>
                    <a:bodyPr/>
                    <a:lstStyle/>
                    <a:p>
                      <a:pPr algn="r"/>
                      <a:r>
                        <a:rPr lang="en-US" sz="1700"/>
                        <a:t>9698</a:t>
                      </a:r>
                    </a:p>
                  </a:txBody>
                  <a:tcPr marL="85396" marR="85396" marT="42698" marB="42698" anchor="ctr">
                    <a:lnL>
                      <a:noFill/>
                    </a:lnL>
                    <a:lnR>
                      <a:noFill/>
                    </a:lnR>
                    <a:lnT>
                      <a:noFill/>
                    </a:lnT>
                    <a:lnB>
                      <a:noFill/>
                    </a:lnB>
                  </a:tcPr>
                </a:tc>
                <a:tc>
                  <a:txBody>
                    <a:bodyPr/>
                    <a:lstStyle/>
                    <a:p>
                      <a:pPr algn="r"/>
                      <a:r>
                        <a:rPr lang="en-US" sz="1700"/>
                        <a:t>4.00%</a:t>
                      </a:r>
                    </a:p>
                  </a:txBody>
                  <a:tcPr marL="85396" marR="85396" marT="42698" marB="42698" anchor="ctr">
                    <a:lnL>
                      <a:noFill/>
                    </a:lnL>
                    <a:lnR>
                      <a:noFill/>
                    </a:lnR>
                    <a:lnT>
                      <a:noFill/>
                    </a:lnT>
                    <a:lnB>
                      <a:noFill/>
                    </a:lnB>
                  </a:tcPr>
                </a:tc>
              </a:tr>
              <a:tr h="341582">
                <a:tc>
                  <a:txBody>
                    <a:bodyPr/>
                    <a:lstStyle/>
                    <a:p>
                      <a:pPr algn="l"/>
                      <a:r>
                        <a:rPr lang="en-US" sz="1700"/>
                        <a:t>8</a:t>
                      </a:r>
                    </a:p>
                  </a:txBody>
                  <a:tcPr marL="85396" marR="85396" marT="42698" marB="42698" anchor="ctr">
                    <a:lnL>
                      <a:noFill/>
                    </a:lnL>
                    <a:lnR>
                      <a:noFill/>
                    </a:lnR>
                    <a:lnT>
                      <a:noFill/>
                    </a:lnT>
                    <a:lnB>
                      <a:noFill/>
                    </a:lnB>
                  </a:tcPr>
                </a:tc>
                <a:tc>
                  <a:txBody>
                    <a:bodyPr/>
                    <a:lstStyle/>
                    <a:p>
                      <a:r>
                        <a:rPr lang="en-US" sz="1700"/>
                        <a:t>Bowel cancer</a:t>
                      </a:r>
                    </a:p>
                  </a:txBody>
                  <a:tcPr marL="85396" marR="85396" marT="42698" marB="42698" anchor="ctr">
                    <a:lnL>
                      <a:noFill/>
                    </a:lnL>
                    <a:lnR>
                      <a:noFill/>
                    </a:lnR>
                    <a:lnT>
                      <a:noFill/>
                    </a:lnT>
                    <a:lnB>
                      <a:noFill/>
                    </a:lnB>
                  </a:tcPr>
                </a:tc>
                <a:tc>
                  <a:txBody>
                    <a:bodyPr/>
                    <a:lstStyle/>
                    <a:p>
                      <a:pPr algn="r"/>
                      <a:r>
                        <a:rPr lang="en-US" sz="1700"/>
                        <a:t>7841</a:t>
                      </a:r>
                    </a:p>
                  </a:txBody>
                  <a:tcPr marL="85396" marR="85396" marT="42698" marB="42698" anchor="ctr">
                    <a:lnL>
                      <a:noFill/>
                    </a:lnL>
                    <a:lnR>
                      <a:noFill/>
                    </a:lnR>
                    <a:lnT>
                      <a:noFill/>
                    </a:lnT>
                    <a:lnB>
                      <a:noFill/>
                    </a:lnB>
                  </a:tcPr>
                </a:tc>
                <a:tc>
                  <a:txBody>
                    <a:bodyPr/>
                    <a:lstStyle/>
                    <a:p>
                      <a:pPr algn="r"/>
                      <a:r>
                        <a:rPr lang="en-US" sz="1700"/>
                        <a:t>3.30%</a:t>
                      </a:r>
                    </a:p>
                  </a:txBody>
                  <a:tcPr marL="85396" marR="85396" marT="42698" marB="42698" anchor="ctr">
                    <a:lnL>
                      <a:noFill/>
                    </a:lnL>
                    <a:lnR>
                      <a:noFill/>
                    </a:lnR>
                    <a:lnT>
                      <a:noFill/>
                    </a:lnT>
                    <a:lnB>
                      <a:noFill/>
                    </a:lnB>
                  </a:tcPr>
                </a:tc>
              </a:tr>
              <a:tr h="341582">
                <a:tc>
                  <a:txBody>
                    <a:bodyPr/>
                    <a:lstStyle/>
                    <a:p>
                      <a:pPr algn="l"/>
                      <a:r>
                        <a:rPr lang="en-US" sz="1700"/>
                        <a:t>9</a:t>
                      </a:r>
                    </a:p>
                  </a:txBody>
                  <a:tcPr marL="85396" marR="85396" marT="42698" marB="42698" anchor="ctr">
                    <a:lnL>
                      <a:noFill/>
                    </a:lnL>
                    <a:lnR>
                      <a:noFill/>
                    </a:lnR>
                    <a:lnT>
                      <a:noFill/>
                    </a:lnT>
                    <a:lnB>
                      <a:noFill/>
                    </a:lnB>
                  </a:tcPr>
                </a:tc>
                <a:tc>
                  <a:txBody>
                    <a:bodyPr/>
                    <a:lstStyle/>
                    <a:p>
                      <a:r>
                        <a:rPr lang="en-US" sz="1700"/>
                        <a:t>Lymphoid cancer</a:t>
                      </a:r>
                    </a:p>
                  </a:txBody>
                  <a:tcPr marL="85396" marR="85396" marT="42698" marB="42698" anchor="ctr">
                    <a:lnL>
                      <a:noFill/>
                    </a:lnL>
                    <a:lnR>
                      <a:noFill/>
                    </a:lnR>
                    <a:lnT>
                      <a:noFill/>
                    </a:lnT>
                    <a:lnB>
                      <a:noFill/>
                    </a:lnB>
                  </a:tcPr>
                </a:tc>
                <a:tc>
                  <a:txBody>
                    <a:bodyPr/>
                    <a:lstStyle/>
                    <a:p>
                      <a:pPr algn="r"/>
                      <a:r>
                        <a:rPr lang="en-US" sz="1700"/>
                        <a:t>6301</a:t>
                      </a:r>
                    </a:p>
                  </a:txBody>
                  <a:tcPr marL="85396" marR="85396" marT="42698" marB="42698" anchor="ctr">
                    <a:lnL>
                      <a:noFill/>
                    </a:lnL>
                    <a:lnR>
                      <a:noFill/>
                    </a:lnR>
                    <a:lnT>
                      <a:noFill/>
                    </a:lnT>
                    <a:lnB>
                      <a:noFill/>
                    </a:lnB>
                  </a:tcPr>
                </a:tc>
                <a:tc>
                  <a:txBody>
                    <a:bodyPr/>
                    <a:lstStyle/>
                    <a:p>
                      <a:pPr algn="r"/>
                      <a:r>
                        <a:rPr lang="en-US" sz="1700"/>
                        <a:t>2.60%</a:t>
                      </a:r>
                    </a:p>
                  </a:txBody>
                  <a:tcPr marL="85396" marR="85396" marT="42698" marB="42698" anchor="ctr">
                    <a:lnL>
                      <a:noFill/>
                    </a:lnL>
                    <a:lnR>
                      <a:noFill/>
                    </a:lnR>
                    <a:lnT>
                      <a:noFill/>
                    </a:lnT>
                    <a:lnB>
                      <a:noFill/>
                    </a:lnB>
                  </a:tcPr>
                </a:tc>
              </a:tr>
              <a:tr h="341582">
                <a:tc>
                  <a:txBody>
                    <a:bodyPr/>
                    <a:lstStyle/>
                    <a:p>
                      <a:pPr algn="l"/>
                      <a:r>
                        <a:rPr lang="en-US" sz="1700"/>
                        <a:t>10</a:t>
                      </a:r>
                    </a:p>
                  </a:txBody>
                  <a:tcPr marL="85396" marR="85396" marT="42698" marB="42698" anchor="ctr">
                    <a:lnL>
                      <a:noFill/>
                    </a:lnL>
                    <a:lnR>
                      <a:noFill/>
                    </a:lnR>
                    <a:lnT>
                      <a:noFill/>
                    </a:lnT>
                    <a:lnB>
                      <a:noFill/>
                    </a:lnB>
                  </a:tcPr>
                </a:tc>
                <a:tc>
                  <a:txBody>
                    <a:bodyPr/>
                    <a:lstStyle/>
                    <a:p>
                      <a:r>
                        <a:rPr lang="en-US" sz="1700"/>
                        <a:t>Throat cancer</a:t>
                      </a:r>
                    </a:p>
                  </a:txBody>
                  <a:tcPr marL="85396" marR="85396" marT="42698" marB="42698" anchor="ctr">
                    <a:lnL>
                      <a:noFill/>
                    </a:lnL>
                    <a:lnR>
                      <a:noFill/>
                    </a:lnR>
                    <a:lnT>
                      <a:noFill/>
                    </a:lnT>
                    <a:lnB>
                      <a:noFill/>
                    </a:lnB>
                  </a:tcPr>
                </a:tc>
                <a:tc>
                  <a:txBody>
                    <a:bodyPr/>
                    <a:lstStyle/>
                    <a:p>
                      <a:pPr algn="r"/>
                      <a:r>
                        <a:rPr lang="en-US" sz="1700"/>
                        <a:t>4603</a:t>
                      </a:r>
                    </a:p>
                  </a:txBody>
                  <a:tcPr marL="85396" marR="85396" marT="42698" marB="42698" anchor="ctr">
                    <a:lnL>
                      <a:noFill/>
                    </a:lnL>
                    <a:lnR>
                      <a:noFill/>
                    </a:lnR>
                    <a:lnT>
                      <a:noFill/>
                    </a:lnT>
                    <a:lnB>
                      <a:noFill/>
                    </a:lnB>
                  </a:tcPr>
                </a:tc>
                <a:tc>
                  <a:txBody>
                    <a:bodyPr/>
                    <a:lstStyle/>
                    <a:p>
                      <a:pPr algn="r"/>
                      <a:endParaRPr lang="en-US" sz="1700" dirty="0"/>
                    </a:p>
                  </a:txBody>
                  <a:tcPr marL="85396" marR="85396" marT="42698" marB="42698" anchor="ctr">
                    <a:lnL>
                      <a:noFill/>
                    </a:lnL>
                    <a:lnR>
                      <a:noFill/>
                    </a:lnR>
                    <a:lnT>
                      <a:noFill/>
                    </a:lnT>
                    <a:lnB>
                      <a:noFill/>
                    </a:lnB>
                  </a:tcPr>
                </a:tc>
              </a:tr>
            </a:tbl>
          </a:graphicData>
        </a:graphic>
      </p:graphicFrame>
      <p:sp>
        <p:nvSpPr>
          <p:cNvPr id="6" name="Rectangle 1"/>
          <p:cNvSpPr>
            <a:spLocks noChangeArrowheads="1"/>
          </p:cNvSpPr>
          <p:nvPr/>
        </p:nvSpPr>
        <p:spPr bwMode="auto">
          <a:xfrm>
            <a:off x="728663" y="15795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endParaRPr lang="en-US"/>
          </a:p>
        </p:txBody>
      </p:sp>
      <p:sp>
        <p:nvSpPr>
          <p:cNvPr id="7" name="TextBox 6"/>
          <p:cNvSpPr txBox="1"/>
          <p:nvPr/>
        </p:nvSpPr>
        <p:spPr>
          <a:xfrm>
            <a:off x="381000" y="457200"/>
            <a:ext cx="8610600" cy="1107996"/>
          </a:xfrm>
          <a:prstGeom prst="rect">
            <a:avLst/>
          </a:prstGeom>
          <a:noFill/>
        </p:spPr>
        <p:txBody>
          <a:bodyPr wrap="square" rtlCol="0">
            <a:spAutoFit/>
          </a:bodyPr>
          <a:lstStyle/>
          <a:p>
            <a:r>
              <a:rPr lang="en-US" sz="1200" dirty="0" smtClean="0"/>
              <a:t>Heart disease was the biggest cause of death in 2012, killing over 64,000 people, followed by dementia and Alzheimer’s disease which caused more than 43,000 deaths, and cerebrovascular diseases which were responsible for more than 35,000 deaths. In 2012, 80% of men and 88% of women who died were aged 65 or over. The leading cause of death for men was heart disease (15.6%) and the leading cause for women was dementia and Alzheimer’s disease (11.5%).</a:t>
            </a:r>
          </a:p>
          <a:p>
            <a:r>
              <a:rPr lang="en-US" b="1" dirty="0" smtClean="0"/>
              <a:t>Leading causes of death in men, England and Wales, 2012</a:t>
            </a:r>
            <a:endParaRPr lang="en-US" b="1" dirty="0"/>
          </a:p>
        </p:txBody>
      </p:sp>
    </p:spTree>
    <p:extLst>
      <p:ext uri="{BB962C8B-B14F-4D97-AF65-F5344CB8AC3E}">
        <p14:creationId xmlns:p14="http://schemas.microsoft.com/office/powerpoint/2010/main" val="3509512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729202" y="1579944"/>
          <a:ext cx="7685596" cy="4566476"/>
        </p:xfrm>
        <a:graphic>
          <a:graphicData uri="http://schemas.openxmlformats.org/drawingml/2006/table">
            <a:tbl>
              <a:tblPr/>
              <a:tblGrid>
                <a:gridCol w="1921399"/>
                <a:gridCol w="1921399"/>
                <a:gridCol w="1921399"/>
                <a:gridCol w="1921399"/>
              </a:tblGrid>
              <a:tr h="597769">
                <a:tc>
                  <a:txBody>
                    <a:bodyPr/>
                    <a:lstStyle/>
                    <a:p>
                      <a:pPr algn="l"/>
                      <a:r>
                        <a:rPr lang="en-US" sz="1700" b="1"/>
                        <a:t>Rank</a:t>
                      </a:r>
                      <a:r>
                        <a:rPr lang="en-US" sz="1700"/>
                        <a:t> </a:t>
                      </a:r>
                    </a:p>
                  </a:txBody>
                  <a:tcPr marL="85396" marR="85396" marT="42698" marB="42698" anchor="ctr">
                    <a:lnL>
                      <a:noFill/>
                    </a:lnL>
                    <a:lnR>
                      <a:noFill/>
                    </a:lnR>
                    <a:lnT>
                      <a:noFill/>
                    </a:lnT>
                    <a:lnB>
                      <a:noFill/>
                    </a:lnB>
                  </a:tcPr>
                </a:tc>
                <a:tc>
                  <a:txBody>
                    <a:bodyPr/>
                    <a:lstStyle/>
                    <a:p>
                      <a:pPr algn="l"/>
                      <a:r>
                        <a:rPr lang="en-US" sz="1700"/>
                        <a:t>Leading cause of death</a:t>
                      </a:r>
                    </a:p>
                  </a:txBody>
                  <a:tcPr marL="85396" marR="85396" marT="42698" marB="42698" anchor="ctr">
                    <a:lnL>
                      <a:noFill/>
                    </a:lnL>
                    <a:lnR>
                      <a:noFill/>
                    </a:lnR>
                    <a:lnT>
                      <a:noFill/>
                    </a:lnT>
                    <a:lnB>
                      <a:noFill/>
                    </a:lnB>
                  </a:tcPr>
                </a:tc>
                <a:tc>
                  <a:txBody>
                    <a:bodyPr/>
                    <a:lstStyle/>
                    <a:p>
                      <a:pPr algn="r"/>
                      <a:r>
                        <a:rPr lang="en-US" sz="1700"/>
                        <a:t>No. of women</a:t>
                      </a:r>
                    </a:p>
                  </a:txBody>
                  <a:tcPr marL="85396" marR="85396" marT="42698" marB="42698" anchor="ctr">
                    <a:lnL>
                      <a:noFill/>
                    </a:lnL>
                    <a:lnR>
                      <a:noFill/>
                    </a:lnR>
                    <a:lnT>
                      <a:noFill/>
                    </a:lnT>
                    <a:lnB>
                      <a:noFill/>
                    </a:lnB>
                  </a:tcPr>
                </a:tc>
                <a:tc>
                  <a:txBody>
                    <a:bodyPr/>
                    <a:lstStyle/>
                    <a:p>
                      <a:pPr algn="r"/>
                      <a:r>
                        <a:rPr lang="en-US" sz="1700"/>
                        <a:t>Percentage of women</a:t>
                      </a:r>
                    </a:p>
                  </a:txBody>
                  <a:tcPr marL="85396" marR="85396" marT="42698" marB="42698" anchor="ctr">
                    <a:lnL>
                      <a:noFill/>
                    </a:lnL>
                    <a:lnR>
                      <a:noFill/>
                    </a:lnR>
                    <a:lnT>
                      <a:noFill/>
                    </a:lnT>
                    <a:lnB>
                      <a:noFill/>
                    </a:lnB>
                  </a:tcPr>
                </a:tc>
              </a:tr>
              <a:tr h="597769">
                <a:tc>
                  <a:txBody>
                    <a:bodyPr/>
                    <a:lstStyle/>
                    <a:p>
                      <a:pPr algn="l"/>
                      <a:r>
                        <a:rPr lang="en-US" sz="1700"/>
                        <a:t>1</a:t>
                      </a:r>
                    </a:p>
                  </a:txBody>
                  <a:tcPr marL="85396" marR="85396" marT="42698" marB="42698" anchor="ctr">
                    <a:lnL>
                      <a:noFill/>
                    </a:lnL>
                    <a:lnR>
                      <a:noFill/>
                    </a:lnR>
                    <a:lnT>
                      <a:noFill/>
                    </a:lnT>
                    <a:lnB>
                      <a:noFill/>
                    </a:lnB>
                  </a:tcPr>
                </a:tc>
                <a:tc>
                  <a:txBody>
                    <a:bodyPr/>
                    <a:lstStyle/>
                    <a:p>
                      <a:r>
                        <a:rPr lang="en-US" sz="1700"/>
                        <a:t>Dementia and Alzheimer’s</a:t>
                      </a:r>
                    </a:p>
                  </a:txBody>
                  <a:tcPr marL="85396" marR="85396" marT="42698" marB="42698" anchor="ctr">
                    <a:lnL>
                      <a:noFill/>
                    </a:lnL>
                    <a:lnR>
                      <a:noFill/>
                    </a:lnR>
                    <a:lnT>
                      <a:noFill/>
                    </a:lnT>
                    <a:lnB>
                      <a:noFill/>
                    </a:lnB>
                  </a:tcPr>
                </a:tc>
                <a:tc>
                  <a:txBody>
                    <a:bodyPr/>
                    <a:lstStyle/>
                    <a:p>
                      <a:pPr algn="r"/>
                      <a:r>
                        <a:rPr lang="en-US" sz="1700"/>
                        <a:t>29873</a:t>
                      </a:r>
                    </a:p>
                  </a:txBody>
                  <a:tcPr marL="85396" marR="85396" marT="42698" marB="42698" anchor="ctr">
                    <a:lnL>
                      <a:noFill/>
                    </a:lnL>
                    <a:lnR>
                      <a:noFill/>
                    </a:lnR>
                    <a:lnT>
                      <a:noFill/>
                    </a:lnT>
                    <a:lnB>
                      <a:noFill/>
                    </a:lnB>
                  </a:tcPr>
                </a:tc>
                <a:tc>
                  <a:txBody>
                    <a:bodyPr/>
                    <a:lstStyle/>
                    <a:p>
                      <a:pPr algn="r"/>
                      <a:r>
                        <a:rPr lang="en-US" sz="1700"/>
                        <a:t>11.50%</a:t>
                      </a:r>
                    </a:p>
                  </a:txBody>
                  <a:tcPr marL="85396" marR="85396" marT="42698" marB="42698" anchor="ctr">
                    <a:lnL>
                      <a:noFill/>
                    </a:lnL>
                    <a:lnR>
                      <a:noFill/>
                    </a:lnR>
                    <a:lnT>
                      <a:noFill/>
                    </a:lnT>
                    <a:lnB>
                      <a:noFill/>
                    </a:lnB>
                  </a:tcPr>
                </a:tc>
              </a:tr>
              <a:tr h="341582">
                <a:tc>
                  <a:txBody>
                    <a:bodyPr/>
                    <a:lstStyle/>
                    <a:p>
                      <a:pPr algn="l"/>
                      <a:r>
                        <a:rPr lang="en-US" sz="1700"/>
                        <a:t>2</a:t>
                      </a:r>
                    </a:p>
                  </a:txBody>
                  <a:tcPr marL="85396" marR="85396" marT="42698" marB="42698" anchor="ctr">
                    <a:lnL>
                      <a:noFill/>
                    </a:lnL>
                    <a:lnR>
                      <a:noFill/>
                    </a:lnR>
                    <a:lnT>
                      <a:noFill/>
                    </a:lnT>
                    <a:lnB>
                      <a:noFill/>
                    </a:lnB>
                  </a:tcPr>
                </a:tc>
                <a:tc>
                  <a:txBody>
                    <a:bodyPr/>
                    <a:lstStyle/>
                    <a:p>
                      <a:r>
                        <a:rPr lang="en-US" sz="1700"/>
                        <a:t>Heart disease</a:t>
                      </a:r>
                    </a:p>
                  </a:txBody>
                  <a:tcPr marL="85396" marR="85396" marT="42698" marB="42698" anchor="ctr">
                    <a:lnL>
                      <a:noFill/>
                    </a:lnL>
                    <a:lnR>
                      <a:noFill/>
                    </a:lnR>
                    <a:lnT>
                      <a:noFill/>
                    </a:lnT>
                    <a:lnB>
                      <a:noFill/>
                    </a:lnB>
                  </a:tcPr>
                </a:tc>
                <a:tc>
                  <a:txBody>
                    <a:bodyPr/>
                    <a:lstStyle/>
                    <a:p>
                      <a:pPr algn="r"/>
                      <a:r>
                        <a:rPr lang="en-US" sz="1700"/>
                        <a:t>26741</a:t>
                      </a:r>
                    </a:p>
                  </a:txBody>
                  <a:tcPr marL="85396" marR="85396" marT="42698" marB="42698" anchor="ctr">
                    <a:lnL>
                      <a:noFill/>
                    </a:lnL>
                    <a:lnR>
                      <a:noFill/>
                    </a:lnR>
                    <a:lnT>
                      <a:noFill/>
                    </a:lnT>
                    <a:lnB>
                      <a:noFill/>
                    </a:lnB>
                  </a:tcPr>
                </a:tc>
                <a:tc>
                  <a:txBody>
                    <a:bodyPr/>
                    <a:lstStyle/>
                    <a:p>
                      <a:pPr algn="r"/>
                      <a:r>
                        <a:rPr lang="en-US" sz="1700"/>
                        <a:t>10.30%</a:t>
                      </a:r>
                    </a:p>
                  </a:txBody>
                  <a:tcPr marL="85396" marR="85396" marT="42698" marB="42698" anchor="ctr">
                    <a:lnL>
                      <a:noFill/>
                    </a:lnL>
                    <a:lnR>
                      <a:noFill/>
                    </a:lnR>
                    <a:lnT>
                      <a:noFill/>
                    </a:lnT>
                    <a:lnB>
                      <a:noFill/>
                    </a:lnB>
                  </a:tcPr>
                </a:tc>
              </a:tr>
              <a:tr h="341582">
                <a:tc>
                  <a:txBody>
                    <a:bodyPr/>
                    <a:lstStyle/>
                    <a:p>
                      <a:pPr algn="l"/>
                      <a:r>
                        <a:rPr lang="en-US" sz="1700"/>
                        <a:t>3</a:t>
                      </a:r>
                    </a:p>
                  </a:txBody>
                  <a:tcPr marL="85396" marR="85396" marT="42698" marB="42698" anchor="ctr">
                    <a:lnL>
                      <a:noFill/>
                    </a:lnL>
                    <a:lnR>
                      <a:noFill/>
                    </a:lnR>
                    <a:lnT>
                      <a:noFill/>
                    </a:lnT>
                    <a:lnB>
                      <a:noFill/>
                    </a:lnB>
                  </a:tcPr>
                </a:tc>
                <a:tc>
                  <a:txBody>
                    <a:bodyPr/>
                    <a:lstStyle/>
                    <a:p>
                      <a:r>
                        <a:rPr lang="en-US" sz="1700"/>
                        <a:t>Stroke</a:t>
                      </a:r>
                    </a:p>
                  </a:txBody>
                  <a:tcPr marL="85396" marR="85396" marT="42698" marB="42698" anchor="ctr">
                    <a:lnL>
                      <a:noFill/>
                    </a:lnL>
                    <a:lnR>
                      <a:noFill/>
                    </a:lnR>
                    <a:lnT>
                      <a:noFill/>
                    </a:lnT>
                    <a:lnB>
                      <a:noFill/>
                    </a:lnB>
                  </a:tcPr>
                </a:tc>
                <a:tc>
                  <a:txBody>
                    <a:bodyPr/>
                    <a:lstStyle/>
                    <a:p>
                      <a:pPr algn="r"/>
                      <a:r>
                        <a:rPr lang="en-US" sz="1700"/>
                        <a:t>21730</a:t>
                      </a:r>
                    </a:p>
                  </a:txBody>
                  <a:tcPr marL="85396" marR="85396" marT="42698" marB="42698" anchor="ctr">
                    <a:lnL>
                      <a:noFill/>
                    </a:lnL>
                    <a:lnR>
                      <a:noFill/>
                    </a:lnR>
                    <a:lnT>
                      <a:noFill/>
                    </a:lnT>
                    <a:lnB>
                      <a:noFill/>
                    </a:lnB>
                  </a:tcPr>
                </a:tc>
                <a:tc>
                  <a:txBody>
                    <a:bodyPr/>
                    <a:lstStyle/>
                    <a:p>
                      <a:pPr algn="r"/>
                      <a:r>
                        <a:rPr lang="en-US" sz="1700"/>
                        <a:t>8.40%</a:t>
                      </a:r>
                    </a:p>
                  </a:txBody>
                  <a:tcPr marL="85396" marR="85396" marT="42698" marB="42698" anchor="ctr">
                    <a:lnL>
                      <a:noFill/>
                    </a:lnL>
                    <a:lnR>
                      <a:noFill/>
                    </a:lnR>
                    <a:lnT>
                      <a:noFill/>
                    </a:lnT>
                    <a:lnB>
                      <a:noFill/>
                    </a:lnB>
                  </a:tcPr>
                </a:tc>
              </a:tr>
              <a:tr h="341582">
                <a:tc>
                  <a:txBody>
                    <a:bodyPr/>
                    <a:lstStyle/>
                    <a:p>
                      <a:pPr algn="l"/>
                      <a:r>
                        <a:rPr lang="en-US" sz="1700"/>
                        <a:t>4</a:t>
                      </a:r>
                    </a:p>
                  </a:txBody>
                  <a:tcPr marL="85396" marR="85396" marT="42698" marB="42698" anchor="ctr">
                    <a:lnL>
                      <a:noFill/>
                    </a:lnL>
                    <a:lnR>
                      <a:noFill/>
                    </a:lnR>
                    <a:lnT>
                      <a:noFill/>
                    </a:lnT>
                    <a:lnB>
                      <a:noFill/>
                    </a:lnB>
                  </a:tcPr>
                </a:tc>
                <a:tc>
                  <a:txBody>
                    <a:bodyPr/>
                    <a:lstStyle/>
                    <a:p>
                      <a:r>
                        <a:rPr lang="en-US" sz="1700"/>
                        <a:t>Flu/pneumonia</a:t>
                      </a:r>
                    </a:p>
                  </a:txBody>
                  <a:tcPr marL="85396" marR="85396" marT="42698" marB="42698" anchor="ctr">
                    <a:lnL>
                      <a:noFill/>
                    </a:lnL>
                    <a:lnR>
                      <a:noFill/>
                    </a:lnR>
                    <a:lnT>
                      <a:noFill/>
                    </a:lnT>
                    <a:lnB>
                      <a:noFill/>
                    </a:lnB>
                  </a:tcPr>
                </a:tc>
                <a:tc>
                  <a:txBody>
                    <a:bodyPr/>
                    <a:lstStyle/>
                    <a:p>
                      <a:pPr algn="r"/>
                      <a:r>
                        <a:rPr lang="en-US" sz="1700"/>
                        <a:t>15075</a:t>
                      </a:r>
                    </a:p>
                  </a:txBody>
                  <a:tcPr marL="85396" marR="85396" marT="42698" marB="42698" anchor="ctr">
                    <a:lnL>
                      <a:noFill/>
                    </a:lnL>
                    <a:lnR>
                      <a:noFill/>
                    </a:lnR>
                    <a:lnT>
                      <a:noFill/>
                    </a:lnT>
                    <a:lnB>
                      <a:noFill/>
                    </a:lnB>
                  </a:tcPr>
                </a:tc>
                <a:tc>
                  <a:txBody>
                    <a:bodyPr/>
                    <a:lstStyle/>
                    <a:p>
                      <a:pPr algn="r"/>
                      <a:r>
                        <a:rPr lang="en-US" sz="1700"/>
                        <a:t>5.80%</a:t>
                      </a:r>
                    </a:p>
                  </a:txBody>
                  <a:tcPr marL="85396" marR="85396" marT="42698" marB="42698" anchor="ctr">
                    <a:lnL>
                      <a:noFill/>
                    </a:lnL>
                    <a:lnR>
                      <a:noFill/>
                    </a:lnR>
                    <a:lnT>
                      <a:noFill/>
                    </a:lnT>
                    <a:lnB>
                      <a:noFill/>
                    </a:lnB>
                  </a:tcPr>
                </a:tc>
              </a:tr>
              <a:tr h="597769">
                <a:tc>
                  <a:txBody>
                    <a:bodyPr/>
                    <a:lstStyle/>
                    <a:p>
                      <a:pPr algn="l"/>
                      <a:r>
                        <a:rPr lang="en-US" sz="1700"/>
                        <a:t>5</a:t>
                      </a:r>
                    </a:p>
                  </a:txBody>
                  <a:tcPr marL="85396" marR="85396" marT="42698" marB="42698" anchor="ctr">
                    <a:lnL>
                      <a:noFill/>
                    </a:lnL>
                    <a:lnR>
                      <a:noFill/>
                    </a:lnR>
                    <a:lnT>
                      <a:noFill/>
                    </a:lnT>
                    <a:lnB>
                      <a:noFill/>
                    </a:lnB>
                  </a:tcPr>
                </a:tc>
                <a:tc>
                  <a:txBody>
                    <a:bodyPr/>
                    <a:lstStyle/>
                    <a:p>
                      <a:r>
                        <a:rPr lang="en-US" sz="1700"/>
                        <a:t>Emphysema/bronchitis</a:t>
                      </a:r>
                    </a:p>
                  </a:txBody>
                  <a:tcPr marL="85396" marR="85396" marT="42698" marB="42698" anchor="ctr">
                    <a:lnL>
                      <a:noFill/>
                    </a:lnL>
                    <a:lnR>
                      <a:noFill/>
                    </a:lnR>
                    <a:lnT>
                      <a:noFill/>
                    </a:lnT>
                    <a:lnB>
                      <a:noFill/>
                    </a:lnB>
                  </a:tcPr>
                </a:tc>
                <a:tc>
                  <a:txBody>
                    <a:bodyPr/>
                    <a:lstStyle/>
                    <a:p>
                      <a:pPr algn="r"/>
                      <a:r>
                        <a:rPr lang="en-US" sz="1700"/>
                        <a:t>14155</a:t>
                      </a:r>
                    </a:p>
                  </a:txBody>
                  <a:tcPr marL="85396" marR="85396" marT="42698" marB="42698" anchor="ctr">
                    <a:lnL>
                      <a:noFill/>
                    </a:lnL>
                    <a:lnR>
                      <a:noFill/>
                    </a:lnR>
                    <a:lnT>
                      <a:noFill/>
                    </a:lnT>
                    <a:lnB>
                      <a:noFill/>
                    </a:lnB>
                  </a:tcPr>
                </a:tc>
                <a:tc>
                  <a:txBody>
                    <a:bodyPr/>
                    <a:lstStyle/>
                    <a:p>
                      <a:pPr algn="r"/>
                      <a:r>
                        <a:rPr lang="en-US" sz="1700"/>
                        <a:t>5.50%</a:t>
                      </a:r>
                    </a:p>
                  </a:txBody>
                  <a:tcPr marL="85396" marR="85396" marT="42698" marB="42698" anchor="ctr">
                    <a:lnL>
                      <a:noFill/>
                    </a:lnL>
                    <a:lnR>
                      <a:noFill/>
                    </a:lnR>
                    <a:lnT>
                      <a:noFill/>
                    </a:lnT>
                    <a:lnB>
                      <a:noFill/>
                    </a:lnB>
                  </a:tcPr>
                </a:tc>
              </a:tr>
              <a:tr h="341582">
                <a:tc>
                  <a:txBody>
                    <a:bodyPr/>
                    <a:lstStyle/>
                    <a:p>
                      <a:pPr algn="l"/>
                      <a:r>
                        <a:rPr lang="en-US" sz="1700"/>
                        <a:t>6</a:t>
                      </a:r>
                    </a:p>
                  </a:txBody>
                  <a:tcPr marL="85396" marR="85396" marT="42698" marB="42698" anchor="ctr">
                    <a:lnL>
                      <a:noFill/>
                    </a:lnL>
                    <a:lnR>
                      <a:noFill/>
                    </a:lnR>
                    <a:lnT>
                      <a:noFill/>
                    </a:lnT>
                    <a:lnB>
                      <a:noFill/>
                    </a:lnB>
                  </a:tcPr>
                </a:tc>
                <a:tc>
                  <a:txBody>
                    <a:bodyPr/>
                    <a:lstStyle/>
                    <a:p>
                      <a:r>
                        <a:rPr lang="en-US" sz="1700"/>
                        <a:t>Lung cancer</a:t>
                      </a:r>
                    </a:p>
                  </a:txBody>
                  <a:tcPr marL="85396" marR="85396" marT="42698" marB="42698" anchor="ctr">
                    <a:lnL>
                      <a:noFill/>
                    </a:lnL>
                    <a:lnR>
                      <a:noFill/>
                    </a:lnR>
                    <a:lnT>
                      <a:noFill/>
                    </a:lnT>
                    <a:lnB>
                      <a:noFill/>
                    </a:lnB>
                  </a:tcPr>
                </a:tc>
                <a:tc>
                  <a:txBody>
                    <a:bodyPr/>
                    <a:lstStyle/>
                    <a:p>
                      <a:pPr algn="r"/>
                      <a:r>
                        <a:rPr lang="en-US" sz="1700"/>
                        <a:t>13575</a:t>
                      </a:r>
                    </a:p>
                  </a:txBody>
                  <a:tcPr marL="85396" marR="85396" marT="42698" marB="42698" anchor="ctr">
                    <a:lnL>
                      <a:noFill/>
                    </a:lnL>
                    <a:lnR>
                      <a:noFill/>
                    </a:lnR>
                    <a:lnT>
                      <a:noFill/>
                    </a:lnT>
                    <a:lnB>
                      <a:noFill/>
                    </a:lnB>
                  </a:tcPr>
                </a:tc>
                <a:tc>
                  <a:txBody>
                    <a:bodyPr/>
                    <a:lstStyle/>
                    <a:p>
                      <a:pPr algn="r"/>
                      <a:r>
                        <a:rPr lang="en-US" sz="1700"/>
                        <a:t>5.20%</a:t>
                      </a:r>
                    </a:p>
                  </a:txBody>
                  <a:tcPr marL="85396" marR="85396" marT="42698" marB="42698" anchor="ctr">
                    <a:lnL>
                      <a:noFill/>
                    </a:lnL>
                    <a:lnR>
                      <a:noFill/>
                    </a:lnR>
                    <a:lnT>
                      <a:noFill/>
                    </a:lnT>
                    <a:lnB>
                      <a:noFill/>
                    </a:lnB>
                  </a:tcPr>
                </a:tc>
              </a:tr>
              <a:tr h="341582">
                <a:tc>
                  <a:txBody>
                    <a:bodyPr/>
                    <a:lstStyle/>
                    <a:p>
                      <a:pPr algn="l"/>
                      <a:r>
                        <a:rPr lang="en-US" sz="1700"/>
                        <a:t>7</a:t>
                      </a:r>
                    </a:p>
                  </a:txBody>
                  <a:tcPr marL="85396" marR="85396" marT="42698" marB="42698" anchor="ctr">
                    <a:lnL>
                      <a:noFill/>
                    </a:lnL>
                    <a:lnR>
                      <a:noFill/>
                    </a:lnR>
                    <a:lnT>
                      <a:noFill/>
                    </a:lnT>
                    <a:lnB>
                      <a:noFill/>
                    </a:lnB>
                  </a:tcPr>
                </a:tc>
                <a:tc>
                  <a:txBody>
                    <a:bodyPr/>
                    <a:lstStyle/>
                    <a:p>
                      <a:r>
                        <a:rPr lang="en-US" sz="1700"/>
                        <a:t>Breast cancer</a:t>
                      </a:r>
                    </a:p>
                  </a:txBody>
                  <a:tcPr marL="85396" marR="85396" marT="42698" marB="42698" anchor="ctr">
                    <a:lnL>
                      <a:noFill/>
                    </a:lnL>
                    <a:lnR>
                      <a:noFill/>
                    </a:lnR>
                    <a:lnT>
                      <a:noFill/>
                    </a:lnT>
                    <a:lnB>
                      <a:noFill/>
                    </a:lnB>
                  </a:tcPr>
                </a:tc>
                <a:tc>
                  <a:txBody>
                    <a:bodyPr/>
                    <a:lstStyle/>
                    <a:p>
                      <a:pPr algn="r"/>
                      <a:r>
                        <a:rPr lang="en-US" sz="1700"/>
                        <a:t>10311</a:t>
                      </a:r>
                    </a:p>
                  </a:txBody>
                  <a:tcPr marL="85396" marR="85396" marT="42698" marB="42698" anchor="ctr">
                    <a:lnL>
                      <a:noFill/>
                    </a:lnL>
                    <a:lnR>
                      <a:noFill/>
                    </a:lnR>
                    <a:lnT>
                      <a:noFill/>
                    </a:lnT>
                    <a:lnB>
                      <a:noFill/>
                    </a:lnB>
                  </a:tcPr>
                </a:tc>
                <a:tc>
                  <a:txBody>
                    <a:bodyPr/>
                    <a:lstStyle/>
                    <a:p>
                      <a:pPr algn="r"/>
                      <a:r>
                        <a:rPr lang="en-US" sz="1700"/>
                        <a:t>4%</a:t>
                      </a:r>
                    </a:p>
                  </a:txBody>
                  <a:tcPr marL="85396" marR="85396" marT="42698" marB="42698" anchor="ctr">
                    <a:lnL>
                      <a:noFill/>
                    </a:lnL>
                    <a:lnR>
                      <a:noFill/>
                    </a:lnR>
                    <a:lnT>
                      <a:noFill/>
                    </a:lnT>
                    <a:lnB>
                      <a:noFill/>
                    </a:lnB>
                  </a:tcPr>
                </a:tc>
              </a:tr>
              <a:tr h="341582">
                <a:tc>
                  <a:txBody>
                    <a:bodyPr/>
                    <a:lstStyle/>
                    <a:p>
                      <a:pPr algn="l"/>
                      <a:r>
                        <a:rPr lang="en-US" sz="1700"/>
                        <a:t>8</a:t>
                      </a:r>
                    </a:p>
                  </a:txBody>
                  <a:tcPr marL="85396" marR="85396" marT="42698" marB="42698" anchor="ctr">
                    <a:lnL>
                      <a:noFill/>
                    </a:lnL>
                    <a:lnR>
                      <a:noFill/>
                    </a:lnR>
                    <a:lnT>
                      <a:noFill/>
                    </a:lnT>
                    <a:lnB>
                      <a:noFill/>
                    </a:lnB>
                  </a:tcPr>
                </a:tc>
                <a:tc>
                  <a:txBody>
                    <a:bodyPr/>
                    <a:lstStyle/>
                    <a:p>
                      <a:r>
                        <a:rPr lang="en-US" sz="1700"/>
                        <a:t>Bowel cancer</a:t>
                      </a:r>
                    </a:p>
                  </a:txBody>
                  <a:tcPr marL="85396" marR="85396" marT="42698" marB="42698" anchor="ctr">
                    <a:lnL>
                      <a:noFill/>
                    </a:lnL>
                    <a:lnR>
                      <a:noFill/>
                    </a:lnR>
                    <a:lnT>
                      <a:noFill/>
                    </a:lnT>
                    <a:lnB>
                      <a:noFill/>
                    </a:lnB>
                  </a:tcPr>
                </a:tc>
                <a:tc>
                  <a:txBody>
                    <a:bodyPr/>
                    <a:lstStyle/>
                    <a:p>
                      <a:pPr algn="r"/>
                      <a:r>
                        <a:rPr lang="en-US" sz="1700"/>
                        <a:t>6600</a:t>
                      </a:r>
                    </a:p>
                  </a:txBody>
                  <a:tcPr marL="85396" marR="85396" marT="42698" marB="42698" anchor="ctr">
                    <a:lnL>
                      <a:noFill/>
                    </a:lnL>
                    <a:lnR>
                      <a:noFill/>
                    </a:lnR>
                    <a:lnT>
                      <a:noFill/>
                    </a:lnT>
                    <a:lnB>
                      <a:noFill/>
                    </a:lnB>
                  </a:tcPr>
                </a:tc>
                <a:tc>
                  <a:txBody>
                    <a:bodyPr/>
                    <a:lstStyle/>
                    <a:p>
                      <a:pPr algn="r"/>
                      <a:r>
                        <a:rPr lang="en-US" sz="1700"/>
                        <a:t>2.50%</a:t>
                      </a:r>
                    </a:p>
                  </a:txBody>
                  <a:tcPr marL="85396" marR="85396" marT="42698" marB="42698" anchor="ctr">
                    <a:lnL>
                      <a:noFill/>
                    </a:lnL>
                    <a:lnR>
                      <a:noFill/>
                    </a:lnR>
                    <a:lnT>
                      <a:noFill/>
                    </a:lnT>
                    <a:lnB>
                      <a:noFill/>
                    </a:lnB>
                  </a:tcPr>
                </a:tc>
              </a:tr>
              <a:tr h="341582">
                <a:tc>
                  <a:txBody>
                    <a:bodyPr/>
                    <a:lstStyle/>
                    <a:p>
                      <a:pPr algn="l"/>
                      <a:r>
                        <a:rPr lang="en-US" sz="1700"/>
                        <a:t>9</a:t>
                      </a:r>
                    </a:p>
                  </a:txBody>
                  <a:tcPr marL="85396" marR="85396" marT="42698" marB="42698" anchor="ctr">
                    <a:lnL>
                      <a:noFill/>
                    </a:lnL>
                    <a:lnR>
                      <a:noFill/>
                    </a:lnR>
                    <a:lnT>
                      <a:noFill/>
                    </a:lnT>
                    <a:lnB>
                      <a:noFill/>
                    </a:lnB>
                  </a:tcPr>
                </a:tc>
                <a:tc>
                  <a:txBody>
                    <a:bodyPr/>
                    <a:lstStyle/>
                    <a:p>
                      <a:r>
                        <a:rPr lang="en-US" sz="1700"/>
                        <a:t>Urinary disease</a:t>
                      </a:r>
                    </a:p>
                  </a:txBody>
                  <a:tcPr marL="85396" marR="85396" marT="42698" marB="42698" anchor="ctr">
                    <a:lnL>
                      <a:noFill/>
                    </a:lnL>
                    <a:lnR>
                      <a:noFill/>
                    </a:lnR>
                    <a:lnT>
                      <a:noFill/>
                    </a:lnT>
                    <a:lnB>
                      <a:noFill/>
                    </a:lnB>
                  </a:tcPr>
                </a:tc>
                <a:tc>
                  <a:txBody>
                    <a:bodyPr/>
                    <a:lstStyle/>
                    <a:p>
                      <a:pPr algn="r"/>
                      <a:r>
                        <a:rPr lang="en-US" sz="1700"/>
                        <a:t>5570</a:t>
                      </a:r>
                    </a:p>
                  </a:txBody>
                  <a:tcPr marL="85396" marR="85396" marT="42698" marB="42698" anchor="ctr">
                    <a:lnL>
                      <a:noFill/>
                    </a:lnL>
                    <a:lnR>
                      <a:noFill/>
                    </a:lnR>
                    <a:lnT>
                      <a:noFill/>
                    </a:lnT>
                    <a:lnB>
                      <a:noFill/>
                    </a:lnB>
                  </a:tcPr>
                </a:tc>
                <a:tc>
                  <a:txBody>
                    <a:bodyPr/>
                    <a:lstStyle/>
                    <a:p>
                      <a:pPr algn="r"/>
                      <a:r>
                        <a:rPr lang="en-US" sz="1700"/>
                        <a:t>2.10%</a:t>
                      </a:r>
                    </a:p>
                  </a:txBody>
                  <a:tcPr marL="85396" marR="85396" marT="42698" marB="42698" anchor="ctr">
                    <a:lnL>
                      <a:noFill/>
                    </a:lnL>
                    <a:lnR>
                      <a:noFill/>
                    </a:lnR>
                    <a:lnT>
                      <a:noFill/>
                    </a:lnT>
                    <a:lnB>
                      <a:noFill/>
                    </a:lnB>
                  </a:tcPr>
                </a:tc>
              </a:tr>
              <a:tr h="341582">
                <a:tc>
                  <a:txBody>
                    <a:bodyPr/>
                    <a:lstStyle/>
                    <a:p>
                      <a:pPr algn="l"/>
                      <a:r>
                        <a:rPr lang="en-US" sz="1700"/>
                        <a:t>10</a:t>
                      </a:r>
                    </a:p>
                  </a:txBody>
                  <a:tcPr marL="85396" marR="85396" marT="42698" marB="42698" anchor="ctr">
                    <a:lnL>
                      <a:noFill/>
                    </a:lnL>
                    <a:lnR>
                      <a:noFill/>
                    </a:lnR>
                    <a:lnT>
                      <a:noFill/>
                    </a:lnT>
                    <a:lnB>
                      <a:noFill/>
                    </a:lnB>
                  </a:tcPr>
                </a:tc>
                <a:tc>
                  <a:txBody>
                    <a:bodyPr/>
                    <a:lstStyle/>
                    <a:p>
                      <a:r>
                        <a:rPr lang="en-US" sz="1700"/>
                        <a:t>Heart failure</a:t>
                      </a:r>
                    </a:p>
                  </a:txBody>
                  <a:tcPr marL="85396" marR="85396" marT="42698" marB="42698" anchor="ctr">
                    <a:lnL>
                      <a:noFill/>
                    </a:lnL>
                    <a:lnR>
                      <a:noFill/>
                    </a:lnR>
                    <a:lnT>
                      <a:noFill/>
                    </a:lnT>
                    <a:lnB>
                      <a:noFill/>
                    </a:lnB>
                  </a:tcPr>
                </a:tc>
                <a:tc>
                  <a:txBody>
                    <a:bodyPr/>
                    <a:lstStyle/>
                    <a:p>
                      <a:pPr algn="r"/>
                      <a:r>
                        <a:rPr lang="en-US" sz="1700"/>
                        <a:t>5065</a:t>
                      </a:r>
                    </a:p>
                  </a:txBody>
                  <a:tcPr marL="85396" marR="85396" marT="42698" marB="42698" anchor="ctr">
                    <a:lnL>
                      <a:noFill/>
                    </a:lnL>
                    <a:lnR>
                      <a:noFill/>
                    </a:lnR>
                    <a:lnT>
                      <a:noFill/>
                    </a:lnT>
                    <a:lnB>
                      <a:noFill/>
                    </a:lnB>
                  </a:tcPr>
                </a:tc>
                <a:tc>
                  <a:txBody>
                    <a:bodyPr/>
                    <a:lstStyle/>
                    <a:p>
                      <a:pPr algn="r"/>
                      <a:r>
                        <a:rPr lang="en-US" sz="1700" dirty="0"/>
                        <a:t>2%</a:t>
                      </a:r>
                    </a:p>
                  </a:txBody>
                  <a:tcPr marL="85396" marR="85396" marT="42698" marB="42698" anchor="ctr">
                    <a:lnL>
                      <a:noFill/>
                    </a:lnL>
                    <a:lnR>
                      <a:noFill/>
                    </a:lnR>
                    <a:lnT>
                      <a:noFill/>
                    </a:lnT>
                    <a:lnB>
                      <a:noFill/>
                    </a:lnB>
                  </a:tcPr>
                </a:tc>
              </a:tr>
            </a:tbl>
          </a:graphicData>
        </a:graphic>
      </p:graphicFrame>
      <p:sp>
        <p:nvSpPr>
          <p:cNvPr id="4" name="Rectangle 1"/>
          <p:cNvSpPr>
            <a:spLocks noChangeArrowheads="1"/>
          </p:cNvSpPr>
          <p:nvPr/>
        </p:nvSpPr>
        <p:spPr bwMode="auto">
          <a:xfrm>
            <a:off x="728663" y="15795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endParaRPr lang="en-US"/>
          </a:p>
        </p:txBody>
      </p:sp>
      <p:sp>
        <p:nvSpPr>
          <p:cNvPr id="5" name="TextBox 4"/>
          <p:cNvSpPr txBox="1"/>
          <p:nvPr/>
        </p:nvSpPr>
        <p:spPr>
          <a:xfrm>
            <a:off x="728663" y="762000"/>
            <a:ext cx="8034337" cy="369332"/>
          </a:xfrm>
          <a:prstGeom prst="rect">
            <a:avLst/>
          </a:prstGeom>
          <a:noFill/>
        </p:spPr>
        <p:txBody>
          <a:bodyPr wrap="square" rtlCol="0">
            <a:spAutoFit/>
          </a:bodyPr>
          <a:lstStyle/>
          <a:p>
            <a:r>
              <a:rPr lang="en-US" b="1" dirty="0" smtClean="0"/>
              <a:t>Leading causes of death in women, England and Wales, 2012</a:t>
            </a:r>
            <a:endParaRPr lang="en-US" dirty="0"/>
          </a:p>
        </p:txBody>
      </p:sp>
    </p:spTree>
    <p:extLst>
      <p:ext uri="{BB962C8B-B14F-4D97-AF65-F5344CB8AC3E}">
        <p14:creationId xmlns:p14="http://schemas.microsoft.com/office/powerpoint/2010/main" val="1340153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685800"/>
            <a:ext cx="8534400" cy="4524315"/>
          </a:xfrm>
          <a:prstGeom prst="rect">
            <a:avLst/>
          </a:prstGeom>
          <a:noFill/>
        </p:spPr>
        <p:txBody>
          <a:bodyPr wrap="square" rtlCol="0">
            <a:spAutoFit/>
          </a:bodyPr>
          <a:lstStyle/>
          <a:p>
            <a:r>
              <a:rPr lang="en-US" sz="3200" b="1" dirty="0"/>
              <a:t>Suicide and poisoning leading cause of death for 20-34 year olds</a:t>
            </a:r>
          </a:p>
          <a:p>
            <a:r>
              <a:rPr lang="en-US" sz="3200" u="sng" dirty="0" smtClean="0"/>
              <a:t>Suicide</a:t>
            </a:r>
            <a:r>
              <a:rPr lang="en-US" sz="3200" dirty="0" smtClean="0"/>
              <a:t> </a:t>
            </a:r>
            <a:r>
              <a:rPr lang="en-US" sz="3200" dirty="0"/>
              <a:t>and injury/poisoning of undetermined intent were the leading cause of death for 20-34 year olds, for 26% of men and 13% of women. Factors that could lead to these deaths include: traumatic experiences, lifestyle choices such as drug or alcohol misuse, job insecurity and relationship problems. </a:t>
            </a:r>
          </a:p>
        </p:txBody>
      </p:sp>
    </p:spTree>
    <p:extLst>
      <p:ext uri="{BB962C8B-B14F-4D97-AF65-F5344CB8AC3E}">
        <p14:creationId xmlns:p14="http://schemas.microsoft.com/office/powerpoint/2010/main" val="2356519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685800"/>
            <a:ext cx="8458200" cy="6001643"/>
          </a:xfrm>
          <a:prstGeom prst="rect">
            <a:avLst/>
          </a:prstGeom>
          <a:noFill/>
        </p:spPr>
        <p:txBody>
          <a:bodyPr wrap="square" rtlCol="0">
            <a:spAutoFit/>
          </a:bodyPr>
          <a:lstStyle/>
          <a:p>
            <a:r>
              <a:rPr lang="en-US" sz="3200" b="1" dirty="0"/>
              <a:t>Breast cancer leading cause of death for 35-49 year old women</a:t>
            </a:r>
          </a:p>
          <a:p>
            <a:r>
              <a:rPr lang="en-US" sz="3200" dirty="0"/>
              <a:t>Suicide remains the leading cause of death for men up to the age of 49, accounting for 13% of deaths to men aged 35-49. Breast cancer is the leading cause of death among women in this age group, accounting for 15% of deaths. However, it is the leading cause because women in this age group are relatively healthy and are therefore less likely to die of other causes. Breast cancer deaths in women aged 15-49 years only account for around 10% of all female breast cancer </a:t>
            </a:r>
            <a:r>
              <a:rPr lang="en-US" sz="3200" dirty="0" smtClean="0"/>
              <a:t>deaths.</a:t>
            </a:r>
            <a:endParaRPr lang="en-US" sz="3200" dirty="0"/>
          </a:p>
        </p:txBody>
      </p:sp>
    </p:spTree>
    <p:extLst>
      <p:ext uri="{BB962C8B-B14F-4D97-AF65-F5344CB8AC3E}">
        <p14:creationId xmlns:p14="http://schemas.microsoft.com/office/powerpoint/2010/main" val="3930646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800" y="646670"/>
            <a:ext cx="8610600" cy="5632311"/>
          </a:xfrm>
          <a:prstGeom prst="rect">
            <a:avLst/>
          </a:prstGeom>
          <a:noFill/>
        </p:spPr>
        <p:txBody>
          <a:bodyPr wrap="square" rtlCol="0">
            <a:spAutoFit/>
          </a:bodyPr>
          <a:lstStyle/>
          <a:p>
            <a:r>
              <a:rPr lang="en-US" sz="2400" b="1" dirty="0"/>
              <a:t>Heart disease leading cause of death for men aged 50 and over</a:t>
            </a:r>
          </a:p>
          <a:p>
            <a:r>
              <a:rPr lang="en-US" sz="2400" dirty="0"/>
              <a:t>For people aged 50 and over, the leading causes of death for both men and women are long-term diseases and conditions. Cancer of the trachea, bronchus and lung is the number one cause for women aged 50-64, accounting for 12% of deaths in this group.  Breast cancer is the second leading cause of death for 50-64 year old women, accounting for 11% of deaths in this age group</a:t>
            </a:r>
            <a:r>
              <a:rPr lang="en-US" sz="2400" dirty="0" smtClean="0"/>
              <a:t>.</a:t>
            </a:r>
          </a:p>
          <a:p>
            <a:endParaRPr lang="en-US" sz="2400" dirty="0"/>
          </a:p>
          <a:p>
            <a:r>
              <a:rPr lang="en-US" sz="2400" dirty="0"/>
              <a:t>Heart </a:t>
            </a:r>
            <a:r>
              <a:rPr lang="en-US" sz="2400" dirty="0" smtClean="0"/>
              <a:t>diseases are </a:t>
            </a:r>
            <a:r>
              <a:rPr lang="en-US" sz="2400" dirty="0"/>
              <a:t>the leading cause of death for men aged 50 and over, and for women aged 65 to 79 years, these diseases are usually caused by the build up of fatty deposits on the walls of the arteries around the heart. Lifestyle choices and other conditions can lead to heart disease such as: smoking, high cholesterol, high blood pressure and diabetes. Heart disease was also the second leading cause of death for women over 80. </a:t>
            </a:r>
          </a:p>
        </p:txBody>
      </p:sp>
    </p:spTree>
    <p:extLst>
      <p:ext uri="{BB962C8B-B14F-4D97-AF65-F5344CB8AC3E}">
        <p14:creationId xmlns:p14="http://schemas.microsoft.com/office/powerpoint/2010/main" val="20236057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0" y="533400"/>
            <a:ext cx="8610600" cy="4832092"/>
          </a:xfrm>
          <a:prstGeom prst="rect">
            <a:avLst/>
          </a:prstGeom>
          <a:noFill/>
        </p:spPr>
        <p:txBody>
          <a:bodyPr wrap="square" rtlCol="0">
            <a:spAutoFit/>
          </a:bodyPr>
          <a:lstStyle/>
          <a:p>
            <a:r>
              <a:rPr lang="en-US" sz="2800" b="1" dirty="0"/>
              <a:t>Dementia and Alzheimer’s leading cause of death for women over 80</a:t>
            </a:r>
          </a:p>
          <a:p>
            <a:r>
              <a:rPr lang="en-US" sz="2800" dirty="0"/>
              <a:t>For women over 80, dementia and Alzheimer’s disease was the leading cause of death, accounting for 16% of female deaths in that age group and 11.5% of all female deaths in 2012. Dementia and Alzheimer’s disease was the second leading cause of death for men in this age group. Alzheimer’s disease is the most common cause of dementia. Deaths from dementia and Alzheimer’s disease are increasing as people live longer, with women living longer than men.</a:t>
            </a:r>
          </a:p>
        </p:txBody>
      </p:sp>
    </p:spTree>
    <p:extLst>
      <p:ext uri="{BB962C8B-B14F-4D97-AF65-F5344CB8AC3E}">
        <p14:creationId xmlns:p14="http://schemas.microsoft.com/office/powerpoint/2010/main" val="30909081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idx="4294967295"/>
          </p:nvPr>
        </p:nvSpPr>
        <p:spPr/>
        <p:txBody>
          <a:bodyPr/>
          <a:lstStyle/>
          <a:p>
            <a:r>
              <a:rPr lang="en-US" altLang="en-US"/>
              <a:t>Transitions &amp; Disease Profiles</a:t>
            </a:r>
          </a:p>
        </p:txBody>
      </p:sp>
      <p:sp>
        <p:nvSpPr>
          <p:cNvPr id="40963" name="Rectangle 3"/>
          <p:cNvSpPr>
            <a:spLocks noGrp="1" noChangeArrowheads="1"/>
          </p:cNvSpPr>
          <p:nvPr>
            <p:ph type="body" idx="4294967295"/>
          </p:nvPr>
        </p:nvSpPr>
        <p:spPr>
          <a:xfrm>
            <a:off x="457200" y="3159125"/>
            <a:ext cx="8229600" cy="2936875"/>
          </a:xfrm>
        </p:spPr>
        <p:txBody>
          <a:bodyPr/>
          <a:lstStyle/>
          <a:p>
            <a:r>
              <a:rPr lang="en-US" altLang="en-US"/>
              <a:t>pestilence and famine</a:t>
            </a:r>
          </a:p>
          <a:p>
            <a:r>
              <a:rPr lang="en-US" altLang="en-US"/>
              <a:t>receding pandemics</a:t>
            </a:r>
          </a:p>
          <a:p>
            <a:r>
              <a:rPr lang="en-US" altLang="en-US"/>
              <a:t>degenerative and man-made diseases</a:t>
            </a:r>
          </a:p>
        </p:txBody>
      </p:sp>
    </p:spTree>
    <p:extLst>
      <p:ext uri="{BB962C8B-B14F-4D97-AF65-F5344CB8AC3E}">
        <p14:creationId xmlns:p14="http://schemas.microsoft.com/office/powerpoint/2010/main" val="427949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idx="4294967295"/>
          </p:nvPr>
        </p:nvSpPr>
        <p:spPr/>
        <p:txBody>
          <a:bodyPr/>
          <a:lstStyle/>
          <a:p>
            <a:r>
              <a:rPr lang="en-US" altLang="en-US" sz="4000"/>
              <a:t>Demographic Transitions and Health</a:t>
            </a:r>
          </a:p>
        </p:txBody>
      </p:sp>
      <p:sp>
        <p:nvSpPr>
          <p:cNvPr id="55299" name="Rectangle 3"/>
          <p:cNvSpPr>
            <a:spLocks noGrp="1" noChangeArrowheads="1"/>
          </p:cNvSpPr>
          <p:nvPr>
            <p:ph type="body" idx="4294967295"/>
          </p:nvPr>
        </p:nvSpPr>
        <p:spPr/>
        <p:txBody>
          <a:bodyPr/>
          <a:lstStyle/>
          <a:p>
            <a:r>
              <a:rPr lang="en-US" altLang="en-US"/>
              <a:t>Decreased fertility rates</a:t>
            </a:r>
          </a:p>
          <a:p>
            <a:r>
              <a:rPr lang="en-US" altLang="en-US"/>
              <a:t>Decreased infant mortality rates</a:t>
            </a:r>
          </a:p>
          <a:p>
            <a:r>
              <a:rPr lang="en-US" altLang="en-US"/>
              <a:t>Increased life expectancies at birth</a:t>
            </a:r>
          </a:p>
          <a:p>
            <a:r>
              <a:rPr lang="en-US" altLang="en-US"/>
              <a:t>Reflect shifts in social and economic patterns</a:t>
            </a:r>
          </a:p>
          <a:p>
            <a:r>
              <a:rPr lang="en-US" altLang="en-US"/>
              <a:t>Changes in health conditions</a:t>
            </a:r>
          </a:p>
          <a:p>
            <a:r>
              <a:rPr lang="en-US" altLang="en-US"/>
              <a:t>Changes in health care</a:t>
            </a:r>
          </a:p>
        </p:txBody>
      </p:sp>
    </p:spTree>
    <p:extLst>
      <p:ext uri="{BB962C8B-B14F-4D97-AF65-F5344CB8AC3E}">
        <p14:creationId xmlns:p14="http://schemas.microsoft.com/office/powerpoint/2010/main" val="2688773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idx="4294967295"/>
          </p:nvPr>
        </p:nvSpPr>
        <p:spPr/>
        <p:txBody>
          <a:bodyPr/>
          <a:lstStyle/>
          <a:p>
            <a:r>
              <a:rPr lang="en-US" altLang="en-US" sz="4000"/>
              <a:t>Population and demographic changes</a:t>
            </a:r>
          </a:p>
        </p:txBody>
      </p:sp>
      <p:pic>
        <p:nvPicPr>
          <p:cNvPr id="57347" name="Picture 5" descr="epitrans2"/>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838200" y="1219200"/>
            <a:ext cx="7162800" cy="5257800"/>
          </a:xfrm>
          <a:noFill/>
        </p:spPr>
      </p:pic>
    </p:spTree>
    <p:extLst>
      <p:ext uri="{BB962C8B-B14F-4D97-AF65-F5344CB8AC3E}">
        <p14:creationId xmlns:p14="http://schemas.microsoft.com/office/powerpoint/2010/main" val="46132697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1556</Words>
  <Application>Microsoft Office PowerPoint</Application>
  <PresentationFormat>On-screen Show (4:3)</PresentationFormat>
  <Paragraphs>261</Paragraphs>
  <Slides>27</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Wingdings</vt:lpstr>
      <vt:lpstr>Office Theme</vt:lpstr>
      <vt:lpstr>SOCIOLOGY OF HEALTH</vt:lpstr>
      <vt:lpstr>STRUCTURAL-FUNCTIONALISM</vt:lpstr>
      <vt:lpstr>Structure-function imagined</vt:lpstr>
      <vt:lpstr>Sociology of health: medicine</vt:lpstr>
      <vt:lpstr>Social labelling</vt:lpstr>
      <vt:lpstr>STRUCTURE-FUNCTION &amp; MEDICINE</vt:lpstr>
      <vt:lpstr>Abnormality/Deviance  &amp; the Sick role (T. Parsons)</vt:lpstr>
      <vt:lpstr>Disease-Illness distinction</vt:lpstr>
      <vt:lpstr>medicalization</vt:lpstr>
      <vt:lpstr>Challenging medicine: theoretically</vt:lpstr>
      <vt:lpstr>Critical Theory, Social Structure, Medicine</vt:lpstr>
      <vt:lpstr>Medicine &amp; Social Structure: critical theoretical perspective</vt:lpstr>
      <vt:lpstr>Science, Medicine, Social Structure:  critical theoretical perspective</vt:lpstr>
      <vt:lpstr>The social production of health</vt:lpstr>
      <vt:lpstr>Society and health</vt:lpstr>
      <vt:lpstr>Society and health</vt:lpstr>
      <vt:lpstr>Society and health</vt:lpstr>
      <vt:lpstr>EPIDEMIOLOGICAL -- HEALTH TRANSITIONS</vt:lpstr>
      <vt:lpstr>PowerPoint Presentation</vt:lpstr>
      <vt:lpstr>PowerPoint Presentation</vt:lpstr>
      <vt:lpstr>PowerPoint Presentation</vt:lpstr>
      <vt:lpstr>PowerPoint Presentation</vt:lpstr>
      <vt:lpstr>PowerPoint Presentation</vt:lpstr>
      <vt:lpstr>PowerPoint Presentation</vt:lpstr>
      <vt:lpstr>Transitions &amp; Disease Profiles</vt:lpstr>
      <vt:lpstr>Demographic Transitions and Health</vt:lpstr>
      <vt:lpstr>Population and demographic changes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Conway Davies</cp:lastModifiedBy>
  <cp:revision>4</cp:revision>
  <dcterms:created xsi:type="dcterms:W3CDTF">2015-02-16T12:53:23Z</dcterms:created>
  <dcterms:modified xsi:type="dcterms:W3CDTF">2016-01-27T10:56:01Z</dcterms:modified>
</cp:coreProperties>
</file>