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4" r:id="rId9"/>
    <p:sldId id="267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68"/>
    <p:restoredTop sz="94613"/>
  </p:normalViewPr>
  <p:slideViewPr>
    <p:cSldViewPr snapToGrid="0" snapToObjects="1">
      <p:cViewPr varScale="1">
        <p:scale>
          <a:sx n="58" d="100"/>
          <a:sy n="58" d="100"/>
        </p:scale>
        <p:origin x="224" y="17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2/18/19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2/18/19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2/18/19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2/18/19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2/18/19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2/18/19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2/18/19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2/18/19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2/18/19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2/18/19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2/18/19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2/18/19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ssessmentforlearning.edu.au/professional_learning/peer_feedback/peer_strategies_enhance.html#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22709-0EC4-DA40-B53A-1E4877F011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Assessment for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07859C-3D0B-BB45-8097-AC0DF575BD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Caitlyn Williams</a:t>
            </a:r>
          </a:p>
          <a:p>
            <a:r>
              <a:rPr lang="en-US" dirty="0"/>
              <a:t>Assessment Co-Ordinator </a:t>
            </a:r>
          </a:p>
        </p:txBody>
      </p:sp>
    </p:spTree>
    <p:extLst>
      <p:ext uri="{BB962C8B-B14F-4D97-AF65-F5344CB8AC3E}">
        <p14:creationId xmlns:p14="http://schemas.microsoft.com/office/powerpoint/2010/main" val="659619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4A55F-5AA5-C946-874B-704976F27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assessment for learning?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2A27C-0616-D94B-8200-6D30CC41B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4035552" cy="4507992"/>
          </a:xfrm>
        </p:spPr>
        <p:txBody>
          <a:bodyPr>
            <a:normAutofit/>
          </a:bodyPr>
          <a:lstStyle/>
          <a:p>
            <a:r>
              <a:rPr lang="en-US" sz="2400" dirty="0"/>
              <a:t>Formative assessment </a:t>
            </a:r>
            <a:r>
              <a:rPr lang="en-US" sz="1600" dirty="0"/>
              <a:t>(</a:t>
            </a:r>
            <a:r>
              <a:rPr lang="en-US" sz="1600" dirty="0" err="1"/>
              <a:t>Roskos</a:t>
            </a:r>
            <a:r>
              <a:rPr lang="en-US" sz="1600" dirty="0"/>
              <a:t> and Newman, 2012)</a:t>
            </a:r>
            <a:endParaRPr lang="en-US" sz="2400" dirty="0"/>
          </a:p>
          <a:p>
            <a:r>
              <a:rPr lang="en-US" sz="2400" dirty="0"/>
              <a:t>Embedded in all aspects of learning </a:t>
            </a:r>
            <a:r>
              <a:rPr lang="en-US" sz="1600" dirty="0"/>
              <a:t>(Black et al. 2003)</a:t>
            </a:r>
          </a:p>
          <a:p>
            <a:r>
              <a:rPr lang="en-US" sz="2400" dirty="0"/>
              <a:t>Student and teacher led</a:t>
            </a:r>
          </a:p>
          <a:p>
            <a:r>
              <a:rPr lang="en-US" sz="2400" dirty="0"/>
              <a:t>Identifies learners as individuals </a:t>
            </a:r>
            <a:r>
              <a:rPr lang="en-US" sz="1600" dirty="0"/>
              <a:t>(</a:t>
            </a:r>
            <a:r>
              <a:rPr lang="en-US" sz="1600" dirty="0" err="1"/>
              <a:t>Wiliam</a:t>
            </a:r>
            <a:r>
              <a:rPr lang="en-US" sz="1600" dirty="0"/>
              <a:t>, 2011)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58F226-18D5-CC45-816A-B8593EAA3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1892819"/>
            <a:ext cx="2233620" cy="2243591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ECE7D23-8877-9041-8465-C95B57037E41}"/>
              </a:ext>
            </a:extLst>
          </p:cNvPr>
          <p:cNvSpPr txBox="1">
            <a:spLocks/>
          </p:cNvSpPr>
          <p:nvPr/>
        </p:nvSpPr>
        <p:spPr>
          <a:xfrm>
            <a:off x="7714488" y="1984248"/>
            <a:ext cx="4035552" cy="45079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Fit for Purpose </a:t>
            </a:r>
            <a:r>
              <a:rPr lang="en-US" sz="1600" dirty="0"/>
              <a:t>(Brown and Smith, 1997)</a:t>
            </a:r>
          </a:p>
          <a:p>
            <a:r>
              <a:rPr lang="en-US" sz="2400" dirty="0"/>
              <a:t>Not for the purpose of ‘grades’</a:t>
            </a:r>
          </a:p>
          <a:p>
            <a:r>
              <a:rPr lang="en-US" sz="2400" dirty="0"/>
              <a:t>Vygotsky’s Scaffolding </a:t>
            </a:r>
            <a:r>
              <a:rPr lang="en-US" sz="1600" dirty="0"/>
              <a:t>(Sanders and Welk, 2005)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52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DCB25-2C48-0E49-A055-E7746D0A1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67C82-CFBA-0B40-B403-DC7DE37D5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Questioning,</a:t>
            </a:r>
          </a:p>
          <a:p>
            <a:r>
              <a:rPr lang="en-US" sz="2400" dirty="0"/>
              <a:t>Feedback through marking,</a:t>
            </a:r>
          </a:p>
          <a:p>
            <a:r>
              <a:rPr lang="en-US" sz="2400" dirty="0"/>
              <a:t>The formative use of summative tests,</a:t>
            </a:r>
          </a:p>
          <a:p>
            <a:r>
              <a:rPr lang="en-US" sz="2400" dirty="0"/>
              <a:t>Peer and self-assessments of students.</a:t>
            </a:r>
          </a:p>
          <a:p>
            <a:pPr marL="0" indent="0" algn="r">
              <a:buNone/>
            </a:pPr>
            <a:r>
              <a:rPr lang="en-US" sz="1600" dirty="0"/>
              <a:t>(Black and William, 1998)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807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FB5D7-7FB1-E543-B6A1-6EBB186B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Peer and self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9FFD1-4EF6-5E4A-A8BE-975D7738D7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2800" dirty="0"/>
              <a:t>‘Pupils can only achieve a learning goal if they understand that goal and can assess what they need to reach it.’</a:t>
            </a:r>
          </a:p>
          <a:p>
            <a:pPr marL="0" indent="0" algn="r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dirty="0"/>
              <a:t>(Black et al. 2002, p.10)</a:t>
            </a:r>
          </a:p>
        </p:txBody>
      </p:sp>
    </p:spTree>
    <p:extLst>
      <p:ext uri="{BB962C8B-B14F-4D97-AF65-F5344CB8AC3E}">
        <p14:creationId xmlns:p14="http://schemas.microsoft.com/office/powerpoint/2010/main" val="3977893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D1BCD-4C93-BE4B-B603-3883E1C53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33" y="0"/>
            <a:ext cx="10058400" cy="1609344"/>
          </a:xfrm>
        </p:spPr>
        <p:txBody>
          <a:bodyPr/>
          <a:lstStyle/>
          <a:p>
            <a:r>
              <a:rPr lang="en-US" dirty="0"/>
              <a:t>toolkit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6046D02-ECCA-1248-9F42-4C8A3BB31549}"/>
              </a:ext>
            </a:extLst>
          </p:cNvPr>
          <p:cNvSpPr txBox="1">
            <a:spLocks/>
          </p:cNvSpPr>
          <p:nvPr/>
        </p:nvSpPr>
        <p:spPr>
          <a:xfrm>
            <a:off x="6454424" y="3703320"/>
            <a:ext cx="4834841" cy="26848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400" u="sng" dirty="0">
                <a:solidFill>
                  <a:srgbClr val="C00000"/>
                </a:solidFill>
              </a:rPr>
              <a:t>Self-assessment targets</a:t>
            </a:r>
          </a:p>
          <a:p>
            <a:r>
              <a:rPr lang="en-US" dirty="0"/>
              <a:t>Using the feedback that has been provided by others, students should use these in order to provide targets for themselves,</a:t>
            </a:r>
          </a:p>
          <a:p>
            <a:r>
              <a:rPr lang="en-US" dirty="0"/>
              <a:t>This can be done by using a portfolio where students make notes of their feedback so they can refer to it at all times, as well as look back in order to record progress.</a:t>
            </a:r>
          </a:p>
          <a:p>
            <a:endParaRPr lang="en-US" u="sng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71398BC-ECE9-B746-BF6F-39741508D798}"/>
              </a:ext>
            </a:extLst>
          </p:cNvPr>
          <p:cNvSpPr txBox="1">
            <a:spLocks/>
          </p:cNvSpPr>
          <p:nvPr/>
        </p:nvSpPr>
        <p:spPr>
          <a:xfrm>
            <a:off x="1001729" y="1151763"/>
            <a:ext cx="4756681" cy="30371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400" u="sng" dirty="0">
                <a:solidFill>
                  <a:srgbClr val="C00000"/>
                </a:solidFill>
              </a:rPr>
              <a:t>2 Stars and a wish</a:t>
            </a:r>
          </a:p>
          <a:p>
            <a:r>
              <a:rPr lang="en-US" sz="2100" dirty="0"/>
              <a:t>Students use this in order to structure their feedback on their peers work,</a:t>
            </a:r>
          </a:p>
          <a:p>
            <a:r>
              <a:rPr lang="en-US" sz="2100" dirty="0"/>
              <a:t>The ‘marker’ provides 2 points of the work that is very good and then 1 thing that could be improved on,</a:t>
            </a:r>
          </a:p>
          <a:p>
            <a:r>
              <a:rPr lang="en-US" sz="2100" dirty="0"/>
              <a:t>As this is originally targeted towards younger classes it must be emphasized that the feedback must be informative and in detail. </a:t>
            </a:r>
            <a:r>
              <a:rPr lang="en-US" sz="1700" dirty="0"/>
              <a:t>(Curriculum cooperation, 2018)</a:t>
            </a:r>
            <a:endParaRPr lang="en-US" sz="21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2058513-9E08-BF46-AF97-91877599AE21}"/>
              </a:ext>
            </a:extLst>
          </p:cNvPr>
          <p:cNvSpPr txBox="1">
            <a:spLocks/>
          </p:cNvSpPr>
          <p:nvPr/>
        </p:nvSpPr>
        <p:spPr>
          <a:xfrm>
            <a:off x="6615443" y="664010"/>
            <a:ext cx="4512805" cy="285993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800" u="sng" dirty="0">
                <a:solidFill>
                  <a:srgbClr val="C00000"/>
                </a:solidFill>
              </a:rPr>
              <a:t>Student marking</a:t>
            </a:r>
          </a:p>
          <a:p>
            <a:r>
              <a:rPr lang="en-US" sz="2300" dirty="0"/>
              <a:t>Less-able students become alienated with summative assessments </a:t>
            </a:r>
            <a:r>
              <a:rPr lang="en-US" sz="1600" dirty="0"/>
              <a:t>(Broadbent, 1979),</a:t>
            </a:r>
            <a:endParaRPr lang="en-US" dirty="0"/>
          </a:p>
          <a:p>
            <a:r>
              <a:rPr lang="en-US" sz="2300" dirty="0"/>
              <a:t>Students giving feedback on each others work encourages them to not only think about others’ work but also their own </a:t>
            </a:r>
            <a:r>
              <a:rPr lang="en-US" dirty="0"/>
              <a:t>(</a:t>
            </a:r>
            <a:r>
              <a:rPr lang="en-US" dirty="0" err="1"/>
              <a:t>Boud</a:t>
            </a:r>
            <a:r>
              <a:rPr lang="en-US" dirty="0"/>
              <a:t>, 1995),</a:t>
            </a:r>
          </a:p>
          <a:p>
            <a:r>
              <a:rPr lang="en-US" sz="2300" dirty="0"/>
              <a:t>Better feedback is usually provided from peers rather than from teachers </a:t>
            </a:r>
            <a:r>
              <a:rPr lang="en-US" dirty="0"/>
              <a:t>(</a:t>
            </a:r>
            <a:r>
              <a:rPr lang="en-US" dirty="0" err="1"/>
              <a:t>Mubarok</a:t>
            </a:r>
            <a:r>
              <a:rPr lang="en-US" dirty="0"/>
              <a:t>, 2017). </a:t>
            </a:r>
          </a:p>
          <a:p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AF96A20-A10F-424F-B693-94DAEB32548A}"/>
              </a:ext>
            </a:extLst>
          </p:cNvPr>
          <p:cNvSpPr txBox="1">
            <a:spLocks/>
          </p:cNvSpPr>
          <p:nvPr/>
        </p:nvSpPr>
        <p:spPr>
          <a:xfrm>
            <a:off x="1001729" y="4173166"/>
            <a:ext cx="4834841" cy="26848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400" u="sng" dirty="0">
                <a:solidFill>
                  <a:srgbClr val="C00000"/>
                </a:solidFill>
              </a:rPr>
              <a:t>Traffic light systems</a:t>
            </a:r>
          </a:p>
          <a:p>
            <a:r>
              <a:rPr lang="en-US" dirty="0"/>
              <a:t>Students may be embarrassed or shy when being asked by teachers or peers about their level of understanding of a certain piece of work,</a:t>
            </a:r>
          </a:p>
          <a:p>
            <a:r>
              <a:rPr lang="en-US" dirty="0"/>
              <a:t>By asking students to mark their work with a red, orange and green system it shows their level of understanding and will therefore encourage them to self-assess their own work. </a:t>
            </a:r>
            <a:r>
              <a:rPr lang="en-US" sz="1700" dirty="0"/>
              <a:t>(Black at al. 2003).</a:t>
            </a:r>
          </a:p>
          <a:p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348302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030C-B990-A042-86FC-B312C75A0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peer and self-assessment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EE161-08BE-F744-94C3-245330A12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0499" y="1794369"/>
            <a:ext cx="4616170" cy="3302249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u="sng" dirty="0">
                <a:solidFill>
                  <a:srgbClr val="C00000"/>
                </a:solidFill>
              </a:rPr>
              <a:t>Self</a:t>
            </a:r>
          </a:p>
          <a:p>
            <a:r>
              <a:rPr lang="en-US" dirty="0"/>
              <a:t>Identifying gaps in ones own learning (</a:t>
            </a:r>
            <a:r>
              <a:rPr lang="en-US" sz="1600" dirty="0"/>
              <a:t>Fautley and Savage, 2008)</a:t>
            </a:r>
          </a:p>
          <a:p>
            <a:r>
              <a:rPr lang="en-US" dirty="0"/>
              <a:t>Encourages student involvement in their learning processes </a:t>
            </a:r>
            <a:r>
              <a:rPr lang="en-US" sz="1600" dirty="0"/>
              <a:t>(Noonan and Duncan, 2005),</a:t>
            </a:r>
          </a:p>
          <a:p>
            <a:r>
              <a:rPr lang="en-US" dirty="0"/>
              <a:t>Develops awareness and metacognitive behavior </a:t>
            </a:r>
            <a:r>
              <a:rPr lang="en-US" sz="1600" dirty="0"/>
              <a:t>(</a:t>
            </a:r>
            <a:r>
              <a:rPr lang="en-US" sz="1600" dirty="0" err="1"/>
              <a:t>Shatri</a:t>
            </a:r>
            <a:r>
              <a:rPr lang="en-US" sz="1600" dirty="0"/>
              <a:t> and </a:t>
            </a:r>
            <a:r>
              <a:rPr lang="en-US" sz="1600" dirty="0" err="1"/>
              <a:t>Zabeli</a:t>
            </a:r>
            <a:r>
              <a:rPr lang="en-US" sz="1600" dirty="0"/>
              <a:t>, 2018)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8E7B36E-73BC-484E-ADAA-C2CC7AC9721E}"/>
              </a:ext>
            </a:extLst>
          </p:cNvPr>
          <p:cNvSpPr txBox="1">
            <a:spLocks/>
          </p:cNvSpPr>
          <p:nvPr/>
        </p:nvSpPr>
        <p:spPr>
          <a:xfrm>
            <a:off x="1192750" y="1794369"/>
            <a:ext cx="4616170" cy="43008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en-US" sz="2800" u="sng" dirty="0">
                <a:solidFill>
                  <a:srgbClr val="C00000"/>
                </a:solidFill>
              </a:rPr>
              <a:t>Peer</a:t>
            </a:r>
          </a:p>
          <a:p>
            <a:r>
              <a:rPr lang="en-US" dirty="0"/>
              <a:t>Identifying individuals’ levels of knowledge </a:t>
            </a:r>
            <a:r>
              <a:rPr lang="en-US" sz="1600" dirty="0"/>
              <a:t>(Jones, 2005),</a:t>
            </a:r>
          </a:p>
          <a:p>
            <a:r>
              <a:rPr lang="en-US" dirty="0"/>
              <a:t>Pupils may accept criticism off each other better than they would off a teacher </a:t>
            </a:r>
            <a:r>
              <a:rPr lang="en-US" sz="1600" dirty="0"/>
              <a:t>(Black et al. 2002)</a:t>
            </a:r>
          </a:p>
          <a:p>
            <a:r>
              <a:rPr lang="en-US" dirty="0"/>
              <a:t>Useful, meaningful and the nature and reality of feedback of higher standard </a:t>
            </a:r>
            <a:r>
              <a:rPr lang="en-US" sz="1600" dirty="0"/>
              <a:t>(</a:t>
            </a:r>
            <a:r>
              <a:rPr lang="en-US" sz="1600" dirty="0" err="1"/>
              <a:t>Mubarok</a:t>
            </a:r>
            <a:r>
              <a:rPr lang="en-US" sz="1600" dirty="0"/>
              <a:t>, 2017)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40D0F1-5DE4-C84E-B057-EE236A5C2BE7}"/>
              </a:ext>
            </a:extLst>
          </p:cNvPr>
          <p:cNvSpPr txBox="1"/>
          <p:nvPr/>
        </p:nvSpPr>
        <p:spPr>
          <a:xfrm>
            <a:off x="569489" y="5598354"/>
            <a:ext cx="95839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Student orientated </a:t>
            </a:r>
            <a:r>
              <a:rPr lang="en-US" sz="1600" dirty="0"/>
              <a:t>(Noonan and Duncan, 2005)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Teaching staff have more time to observe </a:t>
            </a:r>
            <a:r>
              <a:rPr lang="en-US" sz="1600" dirty="0"/>
              <a:t>(Black et al., 2002)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 costs!</a:t>
            </a:r>
          </a:p>
        </p:txBody>
      </p:sp>
    </p:spTree>
    <p:extLst>
      <p:ext uri="{BB962C8B-B14F-4D97-AF65-F5344CB8AC3E}">
        <p14:creationId xmlns:p14="http://schemas.microsoft.com/office/powerpoint/2010/main" val="203668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35939-1005-554A-BF56-B4B6D71D3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Possible 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4641F-119D-0745-AABE-CEA6DAED0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5688"/>
            <a:ext cx="9513846" cy="2426857"/>
          </a:xfrm>
        </p:spPr>
        <p:txBody>
          <a:bodyPr/>
          <a:lstStyle/>
          <a:p>
            <a:r>
              <a:rPr lang="en-US" dirty="0"/>
              <a:t>Must be appropriately managed by a teacher </a:t>
            </a:r>
            <a:r>
              <a:rPr lang="en-US" sz="1600" dirty="0"/>
              <a:t>(Jones, 2005; van Zundert, </a:t>
            </a:r>
            <a:r>
              <a:rPr lang="en-US" sz="1600" dirty="0" err="1"/>
              <a:t>Sluijsmans</a:t>
            </a:r>
            <a:r>
              <a:rPr lang="en-US" sz="1600" dirty="0"/>
              <a:t> and </a:t>
            </a:r>
            <a:r>
              <a:rPr lang="en-US" sz="1600" dirty="0" err="1"/>
              <a:t>Merrienboer</a:t>
            </a:r>
            <a:r>
              <a:rPr lang="en-US" sz="1600" dirty="0"/>
              <a:t>, 2010),</a:t>
            </a:r>
          </a:p>
          <a:p>
            <a:r>
              <a:rPr lang="en-US" dirty="0"/>
              <a:t>ALL students must fully understand the assessment criteria </a:t>
            </a:r>
            <a:r>
              <a:rPr lang="en-US" sz="1600" dirty="0"/>
              <a:t>(Jones, 2005),</a:t>
            </a:r>
          </a:p>
          <a:p>
            <a:r>
              <a:rPr lang="en-US" dirty="0"/>
              <a:t>Students and parents often prefer marks </a:t>
            </a:r>
            <a:r>
              <a:rPr lang="en-US" sz="1600" dirty="0"/>
              <a:t>(OECD, 2005),</a:t>
            </a:r>
          </a:p>
          <a:p>
            <a:r>
              <a:rPr lang="en-US" dirty="0"/>
              <a:t> Added pressure on teachers </a:t>
            </a:r>
            <a:r>
              <a:rPr lang="en-US" sz="1600" dirty="0"/>
              <a:t>(Black and </a:t>
            </a:r>
            <a:r>
              <a:rPr lang="en-US" sz="1600" dirty="0" err="1"/>
              <a:t>Wiliam</a:t>
            </a:r>
            <a:r>
              <a:rPr lang="en-US" sz="1600" dirty="0"/>
              <a:t>, 2009)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271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66D15-4CCD-0843-8C1D-82DBAAAD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C3E37-0265-C349-9530-A5CA223C8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AfL</a:t>
            </a:r>
            <a:r>
              <a:rPr lang="en-US" dirty="0"/>
              <a:t> is an informal, formative type of assessment,</a:t>
            </a:r>
          </a:p>
          <a:p>
            <a:r>
              <a:rPr lang="en-US" dirty="0"/>
              <a:t>Needs to be fit for purpose and within all aspects of learning,</a:t>
            </a:r>
          </a:p>
          <a:p>
            <a:r>
              <a:rPr lang="en-US" dirty="0"/>
              <a:t>4 key areas,</a:t>
            </a:r>
          </a:p>
          <a:p>
            <a:r>
              <a:rPr lang="en-US" dirty="0"/>
              <a:t>Peer and self-assessment is important for learners to develop their levels of knowledge on what they know and what they wish to know, </a:t>
            </a:r>
          </a:p>
          <a:p>
            <a:r>
              <a:rPr lang="en-US" dirty="0"/>
              <a:t>Many simple and cost effective tools can be used to develop this method,</a:t>
            </a:r>
          </a:p>
          <a:p>
            <a:r>
              <a:rPr lang="en-US" dirty="0"/>
              <a:t>Can be time consuming but once taught and implemented effectively can take pressures off teachers,</a:t>
            </a:r>
          </a:p>
          <a:p>
            <a:r>
              <a:rPr lang="en-US" dirty="0"/>
              <a:t>Will prepare students for life-long learning skills which seems to be the future over the grades from GCSE’s.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394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28306-37E0-6E47-A263-B998B2191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7" y="484632"/>
            <a:ext cx="10214237" cy="550760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Thank you for listening.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52955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CC76F-C0A6-194D-A871-39FB03F65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457B4-F660-1348-B87F-1027868FB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53702"/>
            <a:ext cx="10058400" cy="45184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Black, P., and </a:t>
            </a:r>
            <a:r>
              <a:rPr lang="en-GB" dirty="0" err="1"/>
              <a:t>Wiliam</a:t>
            </a:r>
            <a:r>
              <a:rPr lang="en-GB" dirty="0"/>
              <a:t>, D. (2009) </a:t>
            </a:r>
            <a:r>
              <a:rPr lang="en-GB" i="1" dirty="0"/>
              <a:t>Developing the theory of formative assessment</a:t>
            </a:r>
            <a:r>
              <a:rPr lang="en-GB" dirty="0"/>
              <a:t>. Educational Assessment, Evaluation and Accountability. 21(5), pp. 5.</a:t>
            </a:r>
          </a:p>
          <a:p>
            <a:r>
              <a:rPr lang="en-GB" dirty="0"/>
              <a:t>Black, P., Harrison, C., Lee, C., Marshall, B., and </a:t>
            </a:r>
            <a:r>
              <a:rPr lang="en-GB" dirty="0" err="1"/>
              <a:t>Wiliam</a:t>
            </a:r>
            <a:r>
              <a:rPr lang="en-GB" dirty="0"/>
              <a:t>, D. (2002) </a:t>
            </a:r>
            <a:r>
              <a:rPr lang="en-GB" i="1" dirty="0"/>
              <a:t>Working inside the black box: Assessment for learning in the classroom</a:t>
            </a:r>
            <a:r>
              <a:rPr lang="en-GB" dirty="0"/>
              <a:t>. London: Department of Education &amp; Professional Studies.</a:t>
            </a:r>
          </a:p>
          <a:p>
            <a:r>
              <a:rPr lang="en-GB" dirty="0"/>
              <a:t>Black, P., Harrison, C., Lee, C., Marshall, B., and William, D. (2003) </a:t>
            </a:r>
            <a:r>
              <a:rPr lang="en-GB" i="1" dirty="0"/>
              <a:t>Assessment for Learning: Putting it into Practice.</a:t>
            </a:r>
            <a:r>
              <a:rPr lang="en-GB" dirty="0"/>
              <a:t> England: Open University Press. </a:t>
            </a:r>
          </a:p>
          <a:p>
            <a:r>
              <a:rPr lang="en-GB" dirty="0"/>
              <a:t>Black, P., Harrison, C., Lee, C., Marshall, B., and William, D. (2004) </a:t>
            </a:r>
            <a:r>
              <a:rPr lang="en-GB" i="1" dirty="0"/>
              <a:t>Working inside the black box: Assessment for learning inside the classroom.</a:t>
            </a:r>
            <a:r>
              <a:rPr lang="en-GB" dirty="0"/>
              <a:t>  England: Granada Learning</a:t>
            </a:r>
          </a:p>
          <a:p>
            <a:r>
              <a:rPr lang="en-GB" dirty="0" err="1"/>
              <a:t>Boud</a:t>
            </a:r>
            <a:r>
              <a:rPr lang="en-GB" dirty="0"/>
              <a:t>, D. (1995) </a:t>
            </a:r>
            <a:r>
              <a:rPr lang="en-GB" i="1" dirty="0"/>
              <a:t>Enhancing Learning through Self-Assessment</a:t>
            </a:r>
            <a:r>
              <a:rPr lang="en-GB" dirty="0"/>
              <a:t>. UK and USA: Routledge. </a:t>
            </a:r>
          </a:p>
          <a:p>
            <a:r>
              <a:rPr lang="en-GB" dirty="0"/>
              <a:t>Broadbent, D, E. (1979) </a:t>
            </a:r>
            <a:r>
              <a:rPr lang="en-GB" i="1" dirty="0"/>
              <a:t>The Ergonomics Society The Society’s Lecture 1979: IS A FATIGUE TEST NOW POSSIBLE?</a:t>
            </a:r>
            <a:r>
              <a:rPr lang="en-GB" dirty="0"/>
              <a:t> Ergonomics, 22(12), pp.1277-1290.</a:t>
            </a:r>
          </a:p>
          <a:p>
            <a:r>
              <a:rPr lang="en-GB" dirty="0"/>
              <a:t>Brown, S., and Smith, B. (1997) </a:t>
            </a:r>
            <a:r>
              <a:rPr lang="en-GB" i="1" dirty="0"/>
              <a:t>Getting to Grips with Assessment</a:t>
            </a:r>
            <a:r>
              <a:rPr lang="en-GB" dirty="0"/>
              <a:t>. England: SEDA Publications.</a:t>
            </a:r>
          </a:p>
          <a:p>
            <a:r>
              <a:rPr lang="en-GB" dirty="0"/>
              <a:t>Curriculum Corporation (2018) </a:t>
            </a:r>
            <a:r>
              <a:rPr lang="en-GB" i="1" dirty="0"/>
              <a:t>Strategies to enhance peer feedback.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https://www.assessmentforlearning.edu.au/professional_learning/peer_feedback/peer_strategies_enhance.html#1</a:t>
            </a:r>
            <a:r>
              <a:rPr lang="en-GB" dirty="0"/>
              <a:t>   [Accessed 14</a:t>
            </a:r>
            <a:r>
              <a:rPr lang="en-GB" baseline="30000" dirty="0"/>
              <a:t>th</a:t>
            </a:r>
            <a:r>
              <a:rPr lang="en-GB" dirty="0"/>
              <a:t> February 2019]</a:t>
            </a:r>
          </a:p>
          <a:p>
            <a:r>
              <a:rPr lang="en-GB" dirty="0"/>
              <a:t>Fautley, M., and Savage, J. (2008) </a:t>
            </a:r>
            <a:r>
              <a:rPr lang="en-GB" i="1" dirty="0"/>
              <a:t>Assessment for Learning and Teaching in Secondary Schools. </a:t>
            </a:r>
            <a:r>
              <a:rPr lang="en-GB" dirty="0"/>
              <a:t>England: Learning Matters Ltd.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502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E7202-AF4F-874A-83F2-7E3E1536F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742F6-FE8D-164A-A5D0-75B2AFA2A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Jones, A. (2005) </a:t>
            </a:r>
            <a:r>
              <a:rPr lang="en-GB" i="1" dirty="0"/>
              <a:t>Vocational Learning Support Programme: 16-19. Assessment for Learning.</a:t>
            </a:r>
            <a:r>
              <a:rPr lang="en-GB" dirty="0"/>
              <a:t> London: Learning and Skills Development Agency.</a:t>
            </a:r>
          </a:p>
          <a:p>
            <a:r>
              <a:rPr lang="en-GB" dirty="0" err="1"/>
              <a:t>Mubarok</a:t>
            </a:r>
            <a:r>
              <a:rPr lang="en-GB" dirty="0"/>
              <a:t>, H. (2017) </a:t>
            </a:r>
            <a:r>
              <a:rPr lang="en-GB" i="1" dirty="0"/>
              <a:t>Students’ Perception toward the Implementation of Peer-Assessment in Writing; Before and After Revision</a:t>
            </a:r>
            <a:r>
              <a:rPr lang="en-GB" dirty="0"/>
              <a:t>. A Journal of Culture, English language Teaching and Literature. 17(1), pp.13-26.</a:t>
            </a:r>
          </a:p>
          <a:p>
            <a:r>
              <a:rPr lang="en-GB" dirty="0"/>
              <a:t>OECD (2005) </a:t>
            </a:r>
            <a:r>
              <a:rPr lang="en-GB" i="1" dirty="0"/>
              <a:t>Formative Assessment: Improving Learning in Secondary Classrooms</a:t>
            </a:r>
            <a:r>
              <a:rPr lang="en-GB" dirty="0"/>
              <a:t>. Policy Brief: Organisation for Economic Co-operation and Development. November 2005. </a:t>
            </a:r>
          </a:p>
          <a:p>
            <a:r>
              <a:rPr lang="en-GB" dirty="0" err="1"/>
              <a:t>Roskos</a:t>
            </a:r>
            <a:r>
              <a:rPr lang="en-GB" dirty="0"/>
              <a:t>, K., and Neuman, B, S. (2012) </a:t>
            </a:r>
            <a:r>
              <a:rPr lang="en-GB" i="1" dirty="0"/>
              <a:t>Formative Assessment: Simply, No Additives</a:t>
            </a:r>
            <a:r>
              <a:rPr lang="en-GB" dirty="0"/>
              <a:t>. The reading teacher, 65(8), pp.534-539.</a:t>
            </a:r>
          </a:p>
          <a:p>
            <a:r>
              <a:rPr lang="en-GB" dirty="0"/>
              <a:t>Sanders, D., and Welk, D. (2005) </a:t>
            </a:r>
            <a:r>
              <a:rPr lang="en-GB" i="1" dirty="0"/>
              <a:t>Strategies to Scaffold Student Learning: Applying Vygotsky’s Zone of Proximal Development</a:t>
            </a:r>
            <a:r>
              <a:rPr lang="en-GB" dirty="0"/>
              <a:t>. Nurse Educator, 30(5), pp.203-207.</a:t>
            </a:r>
          </a:p>
          <a:p>
            <a:r>
              <a:rPr lang="en-GB" dirty="0" err="1"/>
              <a:t>Shatri</a:t>
            </a:r>
            <a:r>
              <a:rPr lang="en-GB" dirty="0"/>
              <a:t>, Z, </a:t>
            </a:r>
            <a:r>
              <a:rPr lang="en-GB" dirty="0" err="1"/>
              <a:t>G.,and</a:t>
            </a:r>
            <a:r>
              <a:rPr lang="en-GB" dirty="0"/>
              <a:t> </a:t>
            </a:r>
            <a:r>
              <a:rPr lang="en-GB" dirty="0" err="1"/>
              <a:t>Zabeli</a:t>
            </a:r>
            <a:r>
              <a:rPr lang="en-GB" dirty="0"/>
              <a:t>, N. (2018) </a:t>
            </a:r>
            <a:r>
              <a:rPr lang="en-GB" i="1" dirty="0"/>
              <a:t>Perceptions of students and teachers about the forms and student self-assessment activities in the classroom during the formative assessment.</a:t>
            </a:r>
            <a:r>
              <a:rPr lang="en-GB" dirty="0"/>
              <a:t> Journal of Social Studies Education Research. 9(2), pp.28-46.</a:t>
            </a:r>
          </a:p>
          <a:p>
            <a:r>
              <a:rPr lang="en-GB" dirty="0"/>
              <a:t>van </a:t>
            </a:r>
            <a:r>
              <a:rPr lang="en-GB" dirty="0" err="1"/>
              <a:t>Sundert</a:t>
            </a:r>
            <a:r>
              <a:rPr lang="en-GB" dirty="0"/>
              <a:t>, M., </a:t>
            </a:r>
            <a:r>
              <a:rPr lang="en-GB" dirty="0" err="1"/>
              <a:t>Sluijsmans</a:t>
            </a:r>
            <a:r>
              <a:rPr lang="en-GB" dirty="0"/>
              <a:t>, D., and van </a:t>
            </a:r>
            <a:r>
              <a:rPr lang="en-GB" dirty="0" err="1"/>
              <a:t>Merrenboer</a:t>
            </a:r>
            <a:r>
              <a:rPr lang="en-GB" dirty="0"/>
              <a:t>, J. (2010) </a:t>
            </a:r>
            <a:r>
              <a:rPr lang="en-GB" i="1" dirty="0"/>
              <a:t>Effective peer assessment processes: Research findings and future directions</a:t>
            </a:r>
            <a:r>
              <a:rPr lang="en-GB" dirty="0"/>
              <a:t>. Learning and Instruction, 20(4). pp. 270-279.</a:t>
            </a:r>
          </a:p>
          <a:p>
            <a:r>
              <a:rPr lang="en-GB" dirty="0" err="1"/>
              <a:t>Wiliam</a:t>
            </a:r>
            <a:r>
              <a:rPr lang="en-GB" dirty="0"/>
              <a:t>, D. (2011) </a:t>
            </a:r>
            <a:r>
              <a:rPr lang="en-GB" i="1" dirty="0"/>
              <a:t>What is Assessment for Learning?</a:t>
            </a:r>
            <a:r>
              <a:rPr lang="en-GB" dirty="0"/>
              <a:t> Studies in Educational Evaluation. 37(1), pp.3-14.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9856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6259</TotalTime>
  <Words>1258</Words>
  <Application>Microsoft Macintosh PowerPoint</Application>
  <PresentationFormat>Widescreen</PresentationFormat>
  <Paragraphs>84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Assessment for learning</vt:lpstr>
      <vt:lpstr>What is assessment for learning?</vt:lpstr>
      <vt:lpstr>Key areas</vt:lpstr>
      <vt:lpstr>Peer and self assessment </vt:lpstr>
      <vt:lpstr>toolkit</vt:lpstr>
      <vt:lpstr>Benefits of peer and self-assessment</vt:lpstr>
      <vt:lpstr>Possible limitations </vt:lpstr>
      <vt:lpstr>conclusion</vt:lpstr>
      <vt:lpstr>Thank you for listening.  Any questions?</vt:lpstr>
      <vt:lpstr>references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 strategies</dc:title>
  <dc:creator>Caitlyn Williams</dc:creator>
  <cp:lastModifiedBy>Caitlyn Williams</cp:lastModifiedBy>
  <cp:revision>54</cp:revision>
  <dcterms:created xsi:type="dcterms:W3CDTF">2019-02-11T12:22:22Z</dcterms:created>
  <dcterms:modified xsi:type="dcterms:W3CDTF">2019-02-18T20:16:41Z</dcterms:modified>
</cp:coreProperties>
</file>