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48" r:id="rId5"/>
  </p:sldMasterIdLst>
  <p:notesMasterIdLst>
    <p:notesMasterId r:id="rId38"/>
  </p:notesMasterIdLst>
  <p:handoutMasterIdLst>
    <p:handoutMasterId r:id="rId39"/>
  </p:handoutMasterIdLst>
  <p:sldIdLst>
    <p:sldId id="257" r:id="rId6"/>
    <p:sldId id="274" r:id="rId7"/>
    <p:sldId id="258" r:id="rId8"/>
    <p:sldId id="268" r:id="rId9"/>
    <p:sldId id="269" r:id="rId10"/>
    <p:sldId id="270" r:id="rId11"/>
    <p:sldId id="260" r:id="rId12"/>
    <p:sldId id="271" r:id="rId13"/>
    <p:sldId id="265" r:id="rId14"/>
    <p:sldId id="272" r:id="rId15"/>
    <p:sldId id="273"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0553"/>
    <a:srgbClr val="E8E9E3"/>
    <a:srgbClr val="010203"/>
    <a:srgbClr val="7BEBD8"/>
    <a:srgbClr val="8335E5"/>
    <a:srgbClr val="6B8DE1"/>
    <a:srgbClr val="6C92E1"/>
    <a:srgbClr val="6313DC"/>
    <a:srgbClr val="1E3ADA"/>
    <a:srgbClr val="7D4B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8" autoAdjust="0"/>
    <p:restoredTop sz="93987" autoAdjust="0"/>
  </p:normalViewPr>
  <p:slideViewPr>
    <p:cSldViewPr snapToGrid="0" showGuides="1">
      <p:cViewPr varScale="1">
        <p:scale>
          <a:sx n="77" d="100"/>
          <a:sy n="77" d="100"/>
        </p:scale>
        <p:origin x="773" y="72"/>
      </p:cViewPr>
      <p:guideLst>
        <p:guide orient="horz" pos="2064"/>
        <p:guide pos="3840"/>
        <p:guide pos="456"/>
        <p:guide pos="720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0" d="100"/>
          <a:sy n="60" d="100"/>
        </p:scale>
        <p:origin x="3187" y="4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handoutMaster" Target="handoutMasters/handout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9A8343-4F15-4175-AFC9-DDBA9FF0160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C62CACF-FDA2-4EFD-A776-7E9A80D693E2}">
      <dgm:prSet phldrT="[Text]"/>
      <dgm:spPr>
        <a:solidFill>
          <a:srgbClr val="010203"/>
        </a:solidFill>
        <a:effectLst>
          <a:glow rad="228600">
            <a:schemeClr val="accent1">
              <a:satMod val="175000"/>
              <a:alpha val="40000"/>
            </a:schemeClr>
          </a:glow>
        </a:effectLst>
        <a:scene3d>
          <a:camera prst="perspectiveFront"/>
          <a:lightRig rig="threePt" dir="t"/>
        </a:scene3d>
      </dgm:spPr>
      <dgm:t>
        <a:bodyPr/>
        <a:lstStyle/>
        <a:p>
          <a:r>
            <a:rPr lang="en-US" dirty="0"/>
            <a:t>Ability–Motivation–Opportunity (AMO) model (Appelbaum et al., 2000).</a:t>
          </a:r>
        </a:p>
      </dgm:t>
    </dgm:pt>
    <dgm:pt modelId="{0B4F5DB7-D437-4023-8600-98470796424F}" type="parTrans" cxnId="{41CC3036-9415-4F21-8EC0-911D2FF518BA}">
      <dgm:prSet/>
      <dgm:spPr/>
      <dgm:t>
        <a:bodyPr/>
        <a:lstStyle/>
        <a:p>
          <a:endParaRPr lang="en-US"/>
        </a:p>
      </dgm:t>
    </dgm:pt>
    <dgm:pt modelId="{AC5530A4-894B-4274-94FD-5D8E862F7013}" type="sibTrans" cxnId="{41CC3036-9415-4F21-8EC0-911D2FF518BA}">
      <dgm:prSet/>
      <dgm:spPr/>
      <dgm:t>
        <a:bodyPr/>
        <a:lstStyle/>
        <a:p>
          <a:endParaRPr lang="en-US"/>
        </a:p>
      </dgm:t>
    </dgm:pt>
    <dgm:pt modelId="{33F6AC79-F430-47CF-B610-517524D8B522}">
      <dgm:prSet phldrT="[Text]"/>
      <dgm:spPr>
        <a:solidFill>
          <a:schemeClr val="bg1">
            <a:lumMod val="65000"/>
          </a:schemeClr>
        </a:solidFill>
        <a:effectLst>
          <a:glow rad="228600">
            <a:schemeClr val="accent1">
              <a:satMod val="175000"/>
              <a:alpha val="40000"/>
            </a:schemeClr>
          </a:glow>
          <a:innerShdw blurRad="114300">
            <a:prstClr val="black"/>
          </a:innerShdw>
        </a:effectLst>
      </dgm:spPr>
      <dgm:t>
        <a:bodyPr/>
        <a:lstStyle/>
        <a:p>
          <a:r>
            <a:rPr lang="en-US" dirty="0"/>
            <a:t>Resource-Based View (Barney, 1991) – HR as a source of competitive advantage.</a:t>
          </a:r>
        </a:p>
      </dgm:t>
    </dgm:pt>
    <dgm:pt modelId="{28F93C2F-CD3C-4003-9693-7C79FF5FF35E}" type="parTrans" cxnId="{C4CEC27E-CD17-4C75-9C81-D93682AC6596}">
      <dgm:prSet/>
      <dgm:spPr/>
      <dgm:t>
        <a:bodyPr/>
        <a:lstStyle/>
        <a:p>
          <a:endParaRPr lang="en-US"/>
        </a:p>
      </dgm:t>
    </dgm:pt>
    <dgm:pt modelId="{960E9CC4-C7D2-4A72-9E62-D68005FF69CC}" type="sibTrans" cxnId="{C4CEC27E-CD17-4C75-9C81-D93682AC6596}">
      <dgm:prSet/>
      <dgm:spPr/>
      <dgm:t>
        <a:bodyPr/>
        <a:lstStyle/>
        <a:p>
          <a:endParaRPr lang="en-US"/>
        </a:p>
      </dgm:t>
    </dgm:pt>
    <dgm:pt modelId="{23921756-9858-4220-A970-59FEA7F09C88}">
      <dgm:prSet phldrT="[Text]"/>
      <dgm:spPr>
        <a:gradFill flip="none" rotWithShape="0">
          <a:gsLst>
            <a:gs pos="0">
              <a:schemeClr val="accent1">
                <a:hueOff val="0"/>
                <a:satOff val="0"/>
                <a:lumOff val="0"/>
                <a:shade val="30000"/>
                <a:satMod val="115000"/>
              </a:schemeClr>
            </a:gs>
            <a:gs pos="50000">
              <a:schemeClr val="accent1">
                <a:hueOff val="0"/>
                <a:satOff val="0"/>
                <a:lumOff val="0"/>
                <a:shade val="67500"/>
                <a:satMod val="115000"/>
              </a:schemeClr>
            </a:gs>
            <a:gs pos="100000">
              <a:schemeClr val="accent1">
                <a:hueOff val="0"/>
                <a:satOff val="0"/>
                <a:lumOff val="0"/>
                <a:shade val="100000"/>
                <a:satMod val="115000"/>
              </a:schemeClr>
            </a:gs>
          </a:gsLst>
          <a:path path="circle">
            <a:fillToRect l="50000" t="50000" r="50000" b="50000"/>
          </a:path>
          <a:tileRect/>
        </a:gradFill>
        <a:effectLst>
          <a:glow rad="228600">
            <a:schemeClr val="accent1">
              <a:satMod val="175000"/>
              <a:alpha val="40000"/>
            </a:schemeClr>
          </a:glow>
        </a:effectLst>
      </dgm:spPr>
      <dgm:t>
        <a:bodyPr/>
        <a:lstStyle/>
        <a:p>
          <a:r>
            <a:rPr lang="en-US" dirty="0"/>
            <a:t>Equity Theory (Adams, 1965) and Expectancy Theory (Vroom, 1964).</a:t>
          </a:r>
        </a:p>
      </dgm:t>
    </dgm:pt>
    <dgm:pt modelId="{143E6883-58D7-43B9-A18F-BE6642A28049}" type="parTrans" cxnId="{F379C90F-1617-4B72-805B-379682D3011B}">
      <dgm:prSet/>
      <dgm:spPr/>
      <dgm:t>
        <a:bodyPr/>
        <a:lstStyle/>
        <a:p>
          <a:endParaRPr lang="en-US"/>
        </a:p>
      </dgm:t>
    </dgm:pt>
    <dgm:pt modelId="{547493A2-B9BF-4CF8-97CA-44D022DDAF4D}" type="sibTrans" cxnId="{F379C90F-1617-4B72-805B-379682D3011B}">
      <dgm:prSet/>
      <dgm:spPr/>
      <dgm:t>
        <a:bodyPr/>
        <a:lstStyle/>
        <a:p>
          <a:endParaRPr lang="en-US"/>
        </a:p>
      </dgm:t>
    </dgm:pt>
    <dgm:pt modelId="{A588C145-1DB6-432F-9963-22145A3822B7}">
      <dgm:prSet phldrT="[Text]"/>
      <dgm:spPr>
        <a:solidFill>
          <a:schemeClr val="accent2">
            <a:lumMod val="60000"/>
            <a:lumOff val="40000"/>
          </a:schemeClr>
        </a:solidFill>
        <a:effectLst>
          <a:glow rad="228600">
            <a:schemeClr val="accent1">
              <a:satMod val="175000"/>
              <a:alpha val="40000"/>
            </a:schemeClr>
          </a:glow>
          <a:innerShdw blurRad="114300">
            <a:prstClr val="black"/>
          </a:innerShdw>
        </a:effectLst>
      </dgm:spPr>
      <dgm:t>
        <a:bodyPr/>
        <a:lstStyle/>
        <a:p>
          <a:r>
            <a:rPr lang="it-IT" dirty="0"/>
            <a:t>70–20–10 Learning Model (Lombardo &amp; Eichinger, 1996).</a:t>
          </a:r>
          <a:endParaRPr lang="en-US" dirty="0"/>
        </a:p>
      </dgm:t>
    </dgm:pt>
    <dgm:pt modelId="{32F0D221-CA6C-4AB7-8FF5-43D493511E1A}" type="parTrans" cxnId="{C7C5B95D-17E8-49DF-9D4F-B98BF6528AE2}">
      <dgm:prSet/>
      <dgm:spPr/>
      <dgm:t>
        <a:bodyPr/>
        <a:lstStyle/>
        <a:p>
          <a:endParaRPr lang="en-US"/>
        </a:p>
      </dgm:t>
    </dgm:pt>
    <dgm:pt modelId="{151115D1-0F35-476B-922B-CF158BE41621}" type="sibTrans" cxnId="{C7C5B95D-17E8-49DF-9D4F-B98BF6528AE2}">
      <dgm:prSet/>
      <dgm:spPr/>
      <dgm:t>
        <a:bodyPr/>
        <a:lstStyle/>
        <a:p>
          <a:endParaRPr lang="en-US"/>
        </a:p>
      </dgm:t>
    </dgm:pt>
    <dgm:pt modelId="{C1E98D38-4A32-46A5-AE44-FF86D5FCA533}" type="pres">
      <dgm:prSet presAssocID="{AE9A8343-4F15-4175-AFC9-DDBA9FF01601}" presName="diagram" presStyleCnt="0">
        <dgm:presLayoutVars>
          <dgm:dir/>
          <dgm:resizeHandles val="exact"/>
        </dgm:presLayoutVars>
      </dgm:prSet>
      <dgm:spPr/>
    </dgm:pt>
    <dgm:pt modelId="{2729E80E-7141-483C-8848-5F976370BE9E}" type="pres">
      <dgm:prSet presAssocID="{1C62CACF-FDA2-4EFD-A776-7E9A80D693E2}" presName="node" presStyleLbl="node1" presStyleIdx="0" presStyleCnt="4" custFlipHor="1">
        <dgm:presLayoutVars>
          <dgm:bulletEnabled val="1"/>
        </dgm:presLayoutVars>
      </dgm:prSet>
      <dgm:spPr/>
    </dgm:pt>
    <dgm:pt modelId="{BE98D739-55F6-4BD3-8B25-F9030A120483}" type="pres">
      <dgm:prSet presAssocID="{AC5530A4-894B-4274-94FD-5D8E862F7013}" presName="sibTrans" presStyleCnt="0"/>
      <dgm:spPr/>
    </dgm:pt>
    <dgm:pt modelId="{4B2DF2A4-283B-4C48-A402-67DCF61A488D}" type="pres">
      <dgm:prSet presAssocID="{33F6AC79-F430-47CF-B610-517524D8B522}" presName="node" presStyleLbl="node1" presStyleIdx="1" presStyleCnt="4">
        <dgm:presLayoutVars>
          <dgm:bulletEnabled val="1"/>
        </dgm:presLayoutVars>
      </dgm:prSet>
      <dgm:spPr/>
    </dgm:pt>
    <dgm:pt modelId="{F0E60523-2D60-4BE2-8B29-4714B9621E72}" type="pres">
      <dgm:prSet presAssocID="{960E9CC4-C7D2-4A72-9E62-D68005FF69CC}" presName="sibTrans" presStyleCnt="0"/>
      <dgm:spPr/>
    </dgm:pt>
    <dgm:pt modelId="{C97A315A-C4C1-4B83-978E-461A83028226}" type="pres">
      <dgm:prSet presAssocID="{23921756-9858-4220-A970-59FEA7F09C88}" presName="node" presStyleLbl="node1" presStyleIdx="2" presStyleCnt="4">
        <dgm:presLayoutVars>
          <dgm:bulletEnabled val="1"/>
        </dgm:presLayoutVars>
      </dgm:prSet>
      <dgm:spPr/>
    </dgm:pt>
    <dgm:pt modelId="{84231A70-0842-4211-A922-79C6179B84E4}" type="pres">
      <dgm:prSet presAssocID="{547493A2-B9BF-4CF8-97CA-44D022DDAF4D}" presName="sibTrans" presStyleCnt="0"/>
      <dgm:spPr/>
    </dgm:pt>
    <dgm:pt modelId="{91A1FBBC-4CC5-4F3F-8A5C-7154FED2B20B}" type="pres">
      <dgm:prSet presAssocID="{A588C145-1DB6-432F-9963-22145A3822B7}" presName="node" presStyleLbl="node1" presStyleIdx="3" presStyleCnt="4">
        <dgm:presLayoutVars>
          <dgm:bulletEnabled val="1"/>
        </dgm:presLayoutVars>
      </dgm:prSet>
      <dgm:spPr/>
    </dgm:pt>
  </dgm:ptLst>
  <dgm:cxnLst>
    <dgm:cxn modelId="{9EE1050D-7E91-4012-816B-4239A63EA21B}" type="presOf" srcId="{23921756-9858-4220-A970-59FEA7F09C88}" destId="{C97A315A-C4C1-4B83-978E-461A83028226}" srcOrd="0" destOrd="0" presId="urn:microsoft.com/office/officeart/2005/8/layout/default"/>
    <dgm:cxn modelId="{F379C90F-1617-4B72-805B-379682D3011B}" srcId="{AE9A8343-4F15-4175-AFC9-DDBA9FF01601}" destId="{23921756-9858-4220-A970-59FEA7F09C88}" srcOrd="2" destOrd="0" parTransId="{143E6883-58D7-43B9-A18F-BE6642A28049}" sibTransId="{547493A2-B9BF-4CF8-97CA-44D022DDAF4D}"/>
    <dgm:cxn modelId="{41CC3036-9415-4F21-8EC0-911D2FF518BA}" srcId="{AE9A8343-4F15-4175-AFC9-DDBA9FF01601}" destId="{1C62CACF-FDA2-4EFD-A776-7E9A80D693E2}" srcOrd="0" destOrd="0" parTransId="{0B4F5DB7-D437-4023-8600-98470796424F}" sibTransId="{AC5530A4-894B-4274-94FD-5D8E862F7013}"/>
    <dgm:cxn modelId="{C7C5B95D-17E8-49DF-9D4F-B98BF6528AE2}" srcId="{AE9A8343-4F15-4175-AFC9-DDBA9FF01601}" destId="{A588C145-1DB6-432F-9963-22145A3822B7}" srcOrd="3" destOrd="0" parTransId="{32F0D221-CA6C-4AB7-8FF5-43D493511E1A}" sibTransId="{151115D1-0F35-476B-922B-CF158BE41621}"/>
    <dgm:cxn modelId="{94B3A944-0DA4-468A-B626-597E97974DDD}" type="presOf" srcId="{A588C145-1DB6-432F-9963-22145A3822B7}" destId="{91A1FBBC-4CC5-4F3F-8A5C-7154FED2B20B}" srcOrd="0" destOrd="0" presId="urn:microsoft.com/office/officeart/2005/8/layout/default"/>
    <dgm:cxn modelId="{C4CEC27E-CD17-4C75-9C81-D93682AC6596}" srcId="{AE9A8343-4F15-4175-AFC9-DDBA9FF01601}" destId="{33F6AC79-F430-47CF-B610-517524D8B522}" srcOrd="1" destOrd="0" parTransId="{28F93C2F-CD3C-4003-9693-7C79FF5FF35E}" sibTransId="{960E9CC4-C7D2-4A72-9E62-D68005FF69CC}"/>
    <dgm:cxn modelId="{5D8FB688-CE45-41EB-BCEE-504DB2A9B93F}" type="presOf" srcId="{33F6AC79-F430-47CF-B610-517524D8B522}" destId="{4B2DF2A4-283B-4C48-A402-67DCF61A488D}" srcOrd="0" destOrd="0" presId="urn:microsoft.com/office/officeart/2005/8/layout/default"/>
    <dgm:cxn modelId="{B9B027C6-9049-4EF4-AB55-92D104ACFBE6}" type="presOf" srcId="{AE9A8343-4F15-4175-AFC9-DDBA9FF01601}" destId="{C1E98D38-4A32-46A5-AE44-FF86D5FCA533}" srcOrd="0" destOrd="0" presId="urn:microsoft.com/office/officeart/2005/8/layout/default"/>
    <dgm:cxn modelId="{B42CEBF0-47C0-4F69-BBFB-1559DEA97D2A}" type="presOf" srcId="{1C62CACF-FDA2-4EFD-A776-7E9A80D693E2}" destId="{2729E80E-7141-483C-8848-5F976370BE9E}" srcOrd="0" destOrd="0" presId="urn:microsoft.com/office/officeart/2005/8/layout/default"/>
    <dgm:cxn modelId="{5E617C7D-62F8-41AA-8FA0-AF893DD56BBF}" type="presParOf" srcId="{C1E98D38-4A32-46A5-AE44-FF86D5FCA533}" destId="{2729E80E-7141-483C-8848-5F976370BE9E}" srcOrd="0" destOrd="0" presId="urn:microsoft.com/office/officeart/2005/8/layout/default"/>
    <dgm:cxn modelId="{92056015-19E1-46ED-A07C-AB8DA744E84C}" type="presParOf" srcId="{C1E98D38-4A32-46A5-AE44-FF86D5FCA533}" destId="{BE98D739-55F6-4BD3-8B25-F9030A120483}" srcOrd="1" destOrd="0" presId="urn:microsoft.com/office/officeart/2005/8/layout/default"/>
    <dgm:cxn modelId="{4F7EEDEA-03DF-4145-9944-DE365238D811}" type="presParOf" srcId="{C1E98D38-4A32-46A5-AE44-FF86D5FCA533}" destId="{4B2DF2A4-283B-4C48-A402-67DCF61A488D}" srcOrd="2" destOrd="0" presId="urn:microsoft.com/office/officeart/2005/8/layout/default"/>
    <dgm:cxn modelId="{11313980-FF30-413D-AE61-8A16E6774A96}" type="presParOf" srcId="{C1E98D38-4A32-46A5-AE44-FF86D5FCA533}" destId="{F0E60523-2D60-4BE2-8B29-4714B9621E72}" srcOrd="3" destOrd="0" presId="urn:microsoft.com/office/officeart/2005/8/layout/default"/>
    <dgm:cxn modelId="{FB1CBCE1-3E6F-40D9-ABD1-AC9EE7FEBD73}" type="presParOf" srcId="{C1E98D38-4A32-46A5-AE44-FF86D5FCA533}" destId="{C97A315A-C4C1-4B83-978E-461A83028226}" srcOrd="4" destOrd="0" presId="urn:microsoft.com/office/officeart/2005/8/layout/default"/>
    <dgm:cxn modelId="{FA64B37E-123D-4C2E-BD43-14D312C2808D}" type="presParOf" srcId="{C1E98D38-4A32-46A5-AE44-FF86D5FCA533}" destId="{84231A70-0842-4211-A922-79C6179B84E4}" srcOrd="5" destOrd="0" presId="urn:microsoft.com/office/officeart/2005/8/layout/default"/>
    <dgm:cxn modelId="{029ADB88-0BFC-4210-9DC5-73FFCE95FE80}" type="presParOf" srcId="{C1E98D38-4A32-46A5-AE44-FF86D5FCA533}" destId="{91A1FBBC-4CC5-4F3F-8A5C-7154FED2B20B}" srcOrd="6"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2B986D-3B51-4235-BF45-88DB59568590}" type="doc">
      <dgm:prSet loTypeId="urn:microsoft.com/office/officeart/2005/8/layout/hProcess9" loCatId="process" qsTypeId="urn:microsoft.com/office/officeart/2005/8/quickstyle/3d5" qsCatId="3D" csTypeId="urn:microsoft.com/office/officeart/2005/8/colors/colorful3" csCatId="colorful" phldr="1"/>
      <dgm:spPr/>
    </dgm:pt>
    <dgm:pt modelId="{5DDB9417-7BC0-4241-9E18-9475AAF3E250}">
      <dgm:prSet phldrT="[Text]"/>
      <dgm:spPr/>
      <dgm:t>
        <a:bodyPr/>
        <a:lstStyle/>
        <a:p>
          <a:r>
            <a:rPr lang="en-US" dirty="0"/>
            <a:t>Shift from annual appraisal to Continuous Performance Dialogue (Nestlé, 2023c).</a:t>
          </a:r>
        </a:p>
      </dgm:t>
    </dgm:pt>
    <dgm:pt modelId="{105AB86E-AA44-4F86-B883-81DF98E088AE}" type="parTrans" cxnId="{197FFD8D-38D6-4CBF-8D53-1C14C084DF35}">
      <dgm:prSet/>
      <dgm:spPr/>
      <dgm:t>
        <a:bodyPr/>
        <a:lstStyle/>
        <a:p>
          <a:endParaRPr lang="en-US"/>
        </a:p>
      </dgm:t>
    </dgm:pt>
    <dgm:pt modelId="{6B55CE7B-AF17-40ED-984A-2086C428602D}" type="sibTrans" cxnId="{197FFD8D-38D6-4CBF-8D53-1C14C084DF35}">
      <dgm:prSet/>
      <dgm:spPr/>
      <dgm:t>
        <a:bodyPr/>
        <a:lstStyle/>
        <a:p>
          <a:endParaRPr lang="en-US"/>
        </a:p>
      </dgm:t>
    </dgm:pt>
    <dgm:pt modelId="{B9FF64C0-A058-476D-B44F-4E62FF5EF1EC}">
      <dgm:prSet phldrT="[Text]"/>
      <dgm:spPr/>
      <dgm:t>
        <a:bodyPr/>
        <a:lstStyle/>
        <a:p>
          <a:r>
            <a:rPr lang="en-US" dirty="0"/>
            <a:t>Focus on regular, forward-looking feedback and career planning.</a:t>
          </a:r>
        </a:p>
      </dgm:t>
    </dgm:pt>
    <dgm:pt modelId="{DAD94352-AD17-4792-B862-BBC909AC59A7}" type="parTrans" cxnId="{0B9CFF01-7923-43ED-8D3A-8E00999093A9}">
      <dgm:prSet/>
      <dgm:spPr/>
      <dgm:t>
        <a:bodyPr/>
        <a:lstStyle/>
        <a:p>
          <a:endParaRPr lang="en-US"/>
        </a:p>
      </dgm:t>
    </dgm:pt>
    <dgm:pt modelId="{CE6C7CF9-1C6A-40FC-9FDF-697A64228BCB}" type="sibTrans" cxnId="{0B9CFF01-7923-43ED-8D3A-8E00999093A9}">
      <dgm:prSet/>
      <dgm:spPr/>
      <dgm:t>
        <a:bodyPr/>
        <a:lstStyle/>
        <a:p>
          <a:endParaRPr lang="en-US"/>
        </a:p>
      </dgm:t>
    </dgm:pt>
    <dgm:pt modelId="{79390BF9-1B20-4547-B137-4147A1F5C530}">
      <dgm:prSet phldrT="[Text]"/>
      <dgm:spPr/>
      <dgm:t>
        <a:bodyPr/>
        <a:lstStyle/>
        <a:p>
          <a:r>
            <a:rPr lang="en-US" dirty="0"/>
            <a:t>Digital platforms for goal setting, tracking, and feedback integration.</a:t>
          </a:r>
        </a:p>
      </dgm:t>
    </dgm:pt>
    <dgm:pt modelId="{20BB579D-AD60-481D-B3B3-4FE2F28D3C15}" type="parTrans" cxnId="{7F6A02BC-18AD-4ABE-8000-30D2390A9F93}">
      <dgm:prSet/>
      <dgm:spPr/>
      <dgm:t>
        <a:bodyPr/>
        <a:lstStyle/>
        <a:p>
          <a:endParaRPr lang="en-US"/>
        </a:p>
      </dgm:t>
    </dgm:pt>
    <dgm:pt modelId="{C1D2AC94-CD39-40B3-A177-9A21C78AC870}" type="sibTrans" cxnId="{7F6A02BC-18AD-4ABE-8000-30D2390A9F93}">
      <dgm:prSet/>
      <dgm:spPr/>
      <dgm:t>
        <a:bodyPr/>
        <a:lstStyle/>
        <a:p>
          <a:endParaRPr lang="en-US"/>
        </a:p>
      </dgm:t>
    </dgm:pt>
    <dgm:pt modelId="{0095873C-72FC-479E-B629-6B7DDE993964}" type="pres">
      <dgm:prSet presAssocID="{F22B986D-3B51-4235-BF45-88DB59568590}" presName="CompostProcess" presStyleCnt="0">
        <dgm:presLayoutVars>
          <dgm:dir/>
          <dgm:resizeHandles val="exact"/>
        </dgm:presLayoutVars>
      </dgm:prSet>
      <dgm:spPr/>
    </dgm:pt>
    <dgm:pt modelId="{308C8B27-AA8D-46F6-B002-55E34BA7B39E}" type="pres">
      <dgm:prSet presAssocID="{F22B986D-3B51-4235-BF45-88DB59568590}" presName="arrow" presStyleLbl="bgShp" presStyleIdx="0" presStyleCnt="1"/>
      <dgm:spPr/>
    </dgm:pt>
    <dgm:pt modelId="{EBD9BFEF-F898-496D-9032-91096AF01B7A}" type="pres">
      <dgm:prSet presAssocID="{F22B986D-3B51-4235-BF45-88DB59568590}" presName="linearProcess" presStyleCnt="0"/>
      <dgm:spPr/>
    </dgm:pt>
    <dgm:pt modelId="{925B3EDD-5F00-432D-9501-0DABF0BD2408}" type="pres">
      <dgm:prSet presAssocID="{5DDB9417-7BC0-4241-9E18-9475AAF3E250}" presName="textNode" presStyleLbl="node1" presStyleIdx="0" presStyleCnt="3">
        <dgm:presLayoutVars>
          <dgm:bulletEnabled val="1"/>
        </dgm:presLayoutVars>
      </dgm:prSet>
      <dgm:spPr/>
    </dgm:pt>
    <dgm:pt modelId="{BC967076-A1AC-4AAA-A476-F28717DB6CF1}" type="pres">
      <dgm:prSet presAssocID="{6B55CE7B-AF17-40ED-984A-2086C428602D}" presName="sibTrans" presStyleCnt="0"/>
      <dgm:spPr/>
    </dgm:pt>
    <dgm:pt modelId="{8109D998-3FDB-4011-A5CA-BD17DB5C8840}" type="pres">
      <dgm:prSet presAssocID="{B9FF64C0-A058-476D-B44F-4E62FF5EF1EC}" presName="textNode" presStyleLbl="node1" presStyleIdx="1" presStyleCnt="3">
        <dgm:presLayoutVars>
          <dgm:bulletEnabled val="1"/>
        </dgm:presLayoutVars>
      </dgm:prSet>
      <dgm:spPr/>
    </dgm:pt>
    <dgm:pt modelId="{F8E56621-8F71-46E6-9345-EFD837860021}" type="pres">
      <dgm:prSet presAssocID="{CE6C7CF9-1C6A-40FC-9FDF-697A64228BCB}" presName="sibTrans" presStyleCnt="0"/>
      <dgm:spPr/>
    </dgm:pt>
    <dgm:pt modelId="{D6CE121B-CFED-44CD-81D3-6C3DC741FB89}" type="pres">
      <dgm:prSet presAssocID="{79390BF9-1B20-4547-B137-4147A1F5C530}" presName="textNode" presStyleLbl="node1" presStyleIdx="2" presStyleCnt="3">
        <dgm:presLayoutVars>
          <dgm:bulletEnabled val="1"/>
        </dgm:presLayoutVars>
      </dgm:prSet>
      <dgm:spPr/>
    </dgm:pt>
  </dgm:ptLst>
  <dgm:cxnLst>
    <dgm:cxn modelId="{0B9CFF01-7923-43ED-8D3A-8E00999093A9}" srcId="{F22B986D-3B51-4235-BF45-88DB59568590}" destId="{B9FF64C0-A058-476D-B44F-4E62FF5EF1EC}" srcOrd="1" destOrd="0" parTransId="{DAD94352-AD17-4792-B862-BBC909AC59A7}" sibTransId="{CE6C7CF9-1C6A-40FC-9FDF-697A64228BCB}"/>
    <dgm:cxn modelId="{A2B40825-3075-4DF0-A50C-7448F8BF032F}" type="presOf" srcId="{5DDB9417-7BC0-4241-9E18-9475AAF3E250}" destId="{925B3EDD-5F00-432D-9501-0DABF0BD2408}" srcOrd="0" destOrd="0" presId="urn:microsoft.com/office/officeart/2005/8/layout/hProcess9"/>
    <dgm:cxn modelId="{BB380F30-8EBE-47AD-BC5E-11AB3692B91A}" type="presOf" srcId="{B9FF64C0-A058-476D-B44F-4E62FF5EF1EC}" destId="{8109D998-3FDB-4011-A5CA-BD17DB5C8840}" srcOrd="0" destOrd="0" presId="urn:microsoft.com/office/officeart/2005/8/layout/hProcess9"/>
    <dgm:cxn modelId="{197FFD8D-38D6-4CBF-8D53-1C14C084DF35}" srcId="{F22B986D-3B51-4235-BF45-88DB59568590}" destId="{5DDB9417-7BC0-4241-9E18-9475AAF3E250}" srcOrd="0" destOrd="0" parTransId="{105AB86E-AA44-4F86-B883-81DF98E088AE}" sibTransId="{6B55CE7B-AF17-40ED-984A-2086C428602D}"/>
    <dgm:cxn modelId="{0B51409F-0022-4974-842B-2E440B1FAD3C}" type="presOf" srcId="{F22B986D-3B51-4235-BF45-88DB59568590}" destId="{0095873C-72FC-479E-B629-6B7DDE993964}" srcOrd="0" destOrd="0" presId="urn:microsoft.com/office/officeart/2005/8/layout/hProcess9"/>
    <dgm:cxn modelId="{7F6A02BC-18AD-4ABE-8000-30D2390A9F93}" srcId="{F22B986D-3B51-4235-BF45-88DB59568590}" destId="{79390BF9-1B20-4547-B137-4147A1F5C530}" srcOrd="2" destOrd="0" parTransId="{20BB579D-AD60-481D-B3B3-4FE2F28D3C15}" sibTransId="{C1D2AC94-CD39-40B3-A177-9A21C78AC870}"/>
    <dgm:cxn modelId="{1137B0DF-DAEE-4ADC-9D2E-4B9E73083E75}" type="presOf" srcId="{79390BF9-1B20-4547-B137-4147A1F5C530}" destId="{D6CE121B-CFED-44CD-81D3-6C3DC741FB89}" srcOrd="0" destOrd="0" presId="urn:microsoft.com/office/officeart/2005/8/layout/hProcess9"/>
    <dgm:cxn modelId="{78200B28-6543-4515-91AE-B8648608DAEB}" type="presParOf" srcId="{0095873C-72FC-479E-B629-6B7DDE993964}" destId="{308C8B27-AA8D-46F6-B002-55E34BA7B39E}" srcOrd="0" destOrd="0" presId="urn:microsoft.com/office/officeart/2005/8/layout/hProcess9"/>
    <dgm:cxn modelId="{10928C0C-0BEF-4766-AA55-51D8548A427E}" type="presParOf" srcId="{0095873C-72FC-479E-B629-6B7DDE993964}" destId="{EBD9BFEF-F898-496D-9032-91096AF01B7A}" srcOrd="1" destOrd="0" presId="urn:microsoft.com/office/officeart/2005/8/layout/hProcess9"/>
    <dgm:cxn modelId="{D5AAB5AD-846A-40F7-854C-F586AD86D6BF}" type="presParOf" srcId="{EBD9BFEF-F898-496D-9032-91096AF01B7A}" destId="{925B3EDD-5F00-432D-9501-0DABF0BD2408}" srcOrd="0" destOrd="0" presId="urn:microsoft.com/office/officeart/2005/8/layout/hProcess9"/>
    <dgm:cxn modelId="{6D33F4BA-FA2C-4B1A-9DBC-038117D46BE1}" type="presParOf" srcId="{EBD9BFEF-F898-496D-9032-91096AF01B7A}" destId="{BC967076-A1AC-4AAA-A476-F28717DB6CF1}" srcOrd="1" destOrd="0" presId="urn:microsoft.com/office/officeart/2005/8/layout/hProcess9"/>
    <dgm:cxn modelId="{087EF2C7-94A9-4C07-9C1F-99931055053B}" type="presParOf" srcId="{EBD9BFEF-F898-496D-9032-91096AF01B7A}" destId="{8109D998-3FDB-4011-A5CA-BD17DB5C8840}" srcOrd="2" destOrd="0" presId="urn:microsoft.com/office/officeart/2005/8/layout/hProcess9"/>
    <dgm:cxn modelId="{4B178136-76C1-4876-A9FF-08504C782497}" type="presParOf" srcId="{EBD9BFEF-F898-496D-9032-91096AF01B7A}" destId="{F8E56621-8F71-46E6-9345-EFD837860021}" srcOrd="3" destOrd="0" presId="urn:microsoft.com/office/officeart/2005/8/layout/hProcess9"/>
    <dgm:cxn modelId="{028209AD-91E5-4EC1-96CA-55D3FBB8747F}" type="presParOf" srcId="{EBD9BFEF-F898-496D-9032-91096AF01B7A}" destId="{D6CE121B-CFED-44CD-81D3-6C3DC741FB89}"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29E80E-7141-483C-8848-5F976370BE9E}">
      <dsp:nvSpPr>
        <dsp:cNvPr id="0" name=""/>
        <dsp:cNvSpPr/>
      </dsp:nvSpPr>
      <dsp:spPr>
        <a:xfrm flipH="1">
          <a:off x="1748064" y="2975"/>
          <a:ext cx="3342605" cy="2005563"/>
        </a:xfrm>
        <a:prstGeom prst="rect">
          <a:avLst/>
        </a:prstGeom>
        <a:solidFill>
          <a:srgbClr val="010203"/>
        </a:solidFill>
        <a:ln w="12700" cap="flat" cmpd="sng" algn="ctr">
          <a:solidFill>
            <a:schemeClr val="lt1">
              <a:hueOff val="0"/>
              <a:satOff val="0"/>
              <a:lumOff val="0"/>
              <a:alphaOff val="0"/>
            </a:schemeClr>
          </a:solidFill>
          <a:prstDash val="solid"/>
          <a:miter lim="800000"/>
        </a:ln>
        <a:effectLst>
          <a:glow rad="228600">
            <a:schemeClr val="accent1">
              <a:satMod val="175000"/>
              <a:alpha val="40000"/>
            </a:schemeClr>
          </a:glow>
        </a:effectLst>
        <a:scene3d>
          <a:camera prst="perspectiveFront"/>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Ability–Motivation–Opportunity (AMO) model (Appelbaum et al., 2000).</a:t>
          </a:r>
        </a:p>
      </dsp:txBody>
      <dsp:txXfrm>
        <a:off x="1748064" y="2975"/>
        <a:ext cx="3342605" cy="2005563"/>
      </dsp:txXfrm>
    </dsp:sp>
    <dsp:sp modelId="{4B2DF2A4-283B-4C48-A402-67DCF61A488D}">
      <dsp:nvSpPr>
        <dsp:cNvPr id="0" name=""/>
        <dsp:cNvSpPr/>
      </dsp:nvSpPr>
      <dsp:spPr>
        <a:xfrm>
          <a:off x="5424930" y="2975"/>
          <a:ext cx="3342605" cy="2005563"/>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a:glow rad="228600">
            <a:schemeClr val="accent1">
              <a:satMod val="175000"/>
              <a:alpha val="40000"/>
            </a:schemeClr>
          </a:glow>
          <a:innerShdw blurRad="114300">
            <a:prstClr val="black"/>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Resource-Based View (Barney, 1991) – HR as a source of competitive advantage.</a:t>
          </a:r>
        </a:p>
      </dsp:txBody>
      <dsp:txXfrm>
        <a:off x="5424930" y="2975"/>
        <a:ext cx="3342605" cy="2005563"/>
      </dsp:txXfrm>
    </dsp:sp>
    <dsp:sp modelId="{C97A315A-C4C1-4B83-978E-461A83028226}">
      <dsp:nvSpPr>
        <dsp:cNvPr id="0" name=""/>
        <dsp:cNvSpPr/>
      </dsp:nvSpPr>
      <dsp:spPr>
        <a:xfrm>
          <a:off x="1748064" y="2342799"/>
          <a:ext cx="3342605" cy="2005563"/>
        </a:xfrm>
        <a:prstGeom prst="rect">
          <a:avLst/>
        </a:prstGeom>
        <a:gradFill flip="none" rotWithShape="0">
          <a:gsLst>
            <a:gs pos="0">
              <a:schemeClr val="accent1">
                <a:hueOff val="0"/>
                <a:satOff val="0"/>
                <a:lumOff val="0"/>
                <a:shade val="30000"/>
                <a:satMod val="115000"/>
              </a:schemeClr>
            </a:gs>
            <a:gs pos="50000">
              <a:schemeClr val="accent1">
                <a:hueOff val="0"/>
                <a:satOff val="0"/>
                <a:lumOff val="0"/>
                <a:shade val="67500"/>
                <a:satMod val="115000"/>
              </a:schemeClr>
            </a:gs>
            <a:gs pos="100000">
              <a:schemeClr val="accent1">
                <a:hueOff val="0"/>
                <a:satOff val="0"/>
                <a:lumOff val="0"/>
                <a:shade val="100000"/>
                <a:satMod val="115000"/>
              </a:schemeClr>
            </a:gs>
          </a:gsLst>
          <a:path path="circle">
            <a:fillToRect l="50000" t="50000" r="50000" b="50000"/>
          </a:path>
          <a:tileRect/>
        </a:gradFill>
        <a:ln w="12700" cap="flat" cmpd="sng" algn="ctr">
          <a:solidFill>
            <a:schemeClr val="lt1">
              <a:hueOff val="0"/>
              <a:satOff val="0"/>
              <a:lumOff val="0"/>
              <a:alphaOff val="0"/>
            </a:schemeClr>
          </a:solidFill>
          <a:prstDash val="solid"/>
          <a:miter lim="800000"/>
        </a:ln>
        <a:effectLst>
          <a:glow rad="228600">
            <a:schemeClr val="accent1">
              <a:satMod val="175000"/>
              <a:alpha val="4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Equity Theory (Adams, 1965) and Expectancy Theory (Vroom, 1964).</a:t>
          </a:r>
        </a:p>
      </dsp:txBody>
      <dsp:txXfrm>
        <a:off x="1748064" y="2342799"/>
        <a:ext cx="3342605" cy="2005563"/>
      </dsp:txXfrm>
    </dsp:sp>
    <dsp:sp modelId="{91A1FBBC-4CC5-4F3F-8A5C-7154FED2B20B}">
      <dsp:nvSpPr>
        <dsp:cNvPr id="0" name=""/>
        <dsp:cNvSpPr/>
      </dsp:nvSpPr>
      <dsp:spPr>
        <a:xfrm>
          <a:off x="5424930" y="2342799"/>
          <a:ext cx="3342605" cy="2005563"/>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a:glow rad="228600">
            <a:schemeClr val="accent1">
              <a:satMod val="175000"/>
              <a:alpha val="40000"/>
            </a:schemeClr>
          </a:glow>
          <a:innerShdw blurRad="114300">
            <a:prstClr val="black"/>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it-IT" sz="2600" kern="1200" dirty="0"/>
            <a:t>70–20–10 Learning Model (Lombardo &amp; Eichinger, 1996).</a:t>
          </a:r>
          <a:endParaRPr lang="en-US" sz="2600" kern="1200" dirty="0"/>
        </a:p>
      </dsp:txBody>
      <dsp:txXfrm>
        <a:off x="5424930" y="2342799"/>
        <a:ext cx="3342605" cy="20055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C8B27-AA8D-46F6-B002-55E34BA7B39E}">
      <dsp:nvSpPr>
        <dsp:cNvPr id="0" name=""/>
        <dsp:cNvSpPr/>
      </dsp:nvSpPr>
      <dsp:spPr>
        <a:xfrm>
          <a:off x="788669" y="0"/>
          <a:ext cx="8938260" cy="4351338"/>
        </a:xfrm>
        <a:prstGeom prst="rightArrow">
          <a:avLst/>
        </a:prstGeom>
        <a:solidFill>
          <a:schemeClr val="accent3">
            <a:tint val="40000"/>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925B3EDD-5F00-432D-9501-0DABF0BD2408}">
      <dsp:nvSpPr>
        <dsp:cNvPr id="0" name=""/>
        <dsp:cNvSpPr/>
      </dsp:nvSpPr>
      <dsp:spPr>
        <a:xfrm>
          <a:off x="11296" y="1305401"/>
          <a:ext cx="3384708" cy="1740535"/>
        </a:xfrm>
        <a:prstGeom prst="round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Shift from annual appraisal to Continuous Performance Dialogue (Nestlé, 2023c).</a:t>
          </a:r>
        </a:p>
      </dsp:txBody>
      <dsp:txXfrm>
        <a:off x="96262" y="1390367"/>
        <a:ext cx="3214776" cy="1570603"/>
      </dsp:txXfrm>
    </dsp:sp>
    <dsp:sp modelId="{8109D998-3FDB-4011-A5CA-BD17DB5C8840}">
      <dsp:nvSpPr>
        <dsp:cNvPr id="0" name=""/>
        <dsp:cNvSpPr/>
      </dsp:nvSpPr>
      <dsp:spPr>
        <a:xfrm>
          <a:off x="3565445" y="1305401"/>
          <a:ext cx="3384708" cy="1740535"/>
        </a:xfrm>
        <a:prstGeom prst="roundRect">
          <a:avLst/>
        </a:prstGeom>
        <a:solidFill>
          <a:schemeClr val="accent3">
            <a:hueOff val="1355300"/>
            <a:satOff val="50000"/>
            <a:lumOff val="-735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Focus on regular, forward-looking feedback and career planning.</a:t>
          </a:r>
        </a:p>
      </dsp:txBody>
      <dsp:txXfrm>
        <a:off x="3650411" y="1390367"/>
        <a:ext cx="3214776" cy="1570603"/>
      </dsp:txXfrm>
    </dsp:sp>
    <dsp:sp modelId="{D6CE121B-CFED-44CD-81D3-6C3DC741FB89}">
      <dsp:nvSpPr>
        <dsp:cNvPr id="0" name=""/>
        <dsp:cNvSpPr/>
      </dsp:nvSpPr>
      <dsp:spPr>
        <a:xfrm>
          <a:off x="7119595" y="1305401"/>
          <a:ext cx="3384708" cy="1740535"/>
        </a:xfrm>
        <a:prstGeom prst="roundRect">
          <a:avLst/>
        </a:prstGeom>
        <a:solidFill>
          <a:schemeClr val="accent3">
            <a:hueOff val="2710599"/>
            <a:satOff val="100000"/>
            <a:lumOff val="-1470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Digital platforms for goal setting, tracking, and feedback integration.</a:t>
          </a:r>
        </a:p>
      </dsp:txBody>
      <dsp:txXfrm>
        <a:off x="7204561" y="1390367"/>
        <a:ext cx="3214776"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11/2/2025</a:t>
            </a:fld>
            <a:endParaRPr lang="en-US" dirty="0"/>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dirty="0"/>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11/2/2025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dirty="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dirty="0"/>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10"/>
          </p:nvPr>
        </p:nvSpPr>
        <p:spPr/>
        <p:txBody>
          <a:bodyPr/>
          <a:lstStyle/>
          <a:p>
            <a:fld id="{6DF8F48A-6110-47DA-8521-A1D1FFD22FEF}" type="slidenum">
              <a:rPr lang="en-US" smtClean="0"/>
              <a:t>3</a:t>
            </a:fld>
            <a:endParaRPr lang="en-US"/>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dirty="0"/>
          </a:p>
        </p:txBody>
      </p:sp>
    </p:spTree>
    <p:extLst>
      <p:ext uri="{BB962C8B-B14F-4D97-AF65-F5344CB8AC3E}">
        <p14:creationId xmlns:p14="http://schemas.microsoft.com/office/powerpoint/2010/main" val="2369867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F8F48A-6110-47DA-8521-A1D1FFD22FEF}" type="slidenum">
              <a:rPr lang="en-US" smtClean="0"/>
              <a:t>9</a:t>
            </a:fld>
            <a:endParaRPr lang="en-US" dirty="0"/>
          </a:p>
        </p:txBody>
      </p:sp>
    </p:spTree>
    <p:extLst>
      <p:ext uri="{BB962C8B-B14F-4D97-AF65-F5344CB8AC3E}">
        <p14:creationId xmlns:p14="http://schemas.microsoft.com/office/powerpoint/2010/main" val="1857885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9C5FA-518E-4076-A547-0137B268818B}" type="slidenum">
              <a:rPr lang="en-US" smtClean="0"/>
              <a:t>13</a:t>
            </a:fld>
            <a:endParaRPr lang="en-US"/>
          </a:p>
        </p:txBody>
      </p:sp>
    </p:spTree>
    <p:extLst>
      <p:ext uri="{BB962C8B-B14F-4D97-AF65-F5344CB8AC3E}">
        <p14:creationId xmlns:p14="http://schemas.microsoft.com/office/powerpoint/2010/main" val="3659265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9C5FA-518E-4076-A547-0137B268818B}" type="slidenum">
              <a:rPr lang="en-US" smtClean="0"/>
              <a:t>14</a:t>
            </a:fld>
            <a:endParaRPr lang="en-US"/>
          </a:p>
        </p:txBody>
      </p:sp>
    </p:spTree>
    <p:extLst>
      <p:ext uri="{BB962C8B-B14F-4D97-AF65-F5344CB8AC3E}">
        <p14:creationId xmlns:p14="http://schemas.microsoft.com/office/powerpoint/2010/main" val="2419618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2969C5FA-518E-4076-A547-0137B268818B}" type="slidenum">
              <a:rPr lang="en-US" smtClean="0"/>
              <a:t>15</a:t>
            </a:fld>
            <a:endParaRPr lang="en-US"/>
          </a:p>
        </p:txBody>
      </p:sp>
    </p:spTree>
    <p:extLst>
      <p:ext uri="{BB962C8B-B14F-4D97-AF65-F5344CB8AC3E}">
        <p14:creationId xmlns:p14="http://schemas.microsoft.com/office/powerpoint/2010/main" val="193199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2969C5FA-518E-4076-A547-0137B268818B}" type="slidenum">
              <a:rPr lang="en-US" smtClean="0"/>
              <a:t>16</a:t>
            </a:fld>
            <a:endParaRPr lang="en-US"/>
          </a:p>
        </p:txBody>
      </p:sp>
    </p:spTree>
    <p:extLst>
      <p:ext uri="{BB962C8B-B14F-4D97-AF65-F5344CB8AC3E}">
        <p14:creationId xmlns:p14="http://schemas.microsoft.com/office/powerpoint/2010/main" val="13853836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9C5FA-518E-4076-A547-0137B268818B}" type="slidenum">
              <a:rPr lang="en-US" smtClean="0"/>
              <a:t>17</a:t>
            </a:fld>
            <a:endParaRPr lang="en-US"/>
          </a:p>
        </p:txBody>
      </p:sp>
    </p:spTree>
    <p:extLst>
      <p:ext uri="{BB962C8B-B14F-4D97-AF65-F5344CB8AC3E}">
        <p14:creationId xmlns:p14="http://schemas.microsoft.com/office/powerpoint/2010/main" val="2054977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9C5FA-518E-4076-A547-0137B268818B}" type="slidenum">
              <a:rPr lang="en-US" smtClean="0"/>
              <a:t>18</a:t>
            </a:fld>
            <a:endParaRPr lang="en-US"/>
          </a:p>
        </p:txBody>
      </p:sp>
    </p:spTree>
    <p:extLst>
      <p:ext uri="{BB962C8B-B14F-4D97-AF65-F5344CB8AC3E}">
        <p14:creationId xmlns:p14="http://schemas.microsoft.com/office/powerpoint/2010/main" val="3966557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9C5FA-518E-4076-A547-0137B268818B}" type="slidenum">
              <a:rPr lang="en-US" smtClean="0"/>
              <a:t>19</a:t>
            </a:fld>
            <a:endParaRPr lang="en-US"/>
          </a:p>
        </p:txBody>
      </p:sp>
    </p:spTree>
    <p:extLst>
      <p:ext uri="{BB962C8B-B14F-4D97-AF65-F5344CB8AC3E}">
        <p14:creationId xmlns:p14="http://schemas.microsoft.com/office/powerpoint/2010/main" val="1826477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712785B2-6AE6-4BE1-8D29-D913A74A3F9A}" type="datetime5">
              <a:rPr lang="en-US" smtClean="0"/>
              <a:t>2-Nov-25</a:t>
            </a:fld>
            <a:endParaRPr lang="en-US" dirty="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E4961A28-DAAE-4DD8-8160-5C71A0F1E0A0}" type="datetime5">
              <a:rPr lang="en-US" smtClean="0"/>
              <a:t>2-Nov-25</a:t>
            </a:fld>
            <a:endParaRPr lang="en-US" dirty="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46F116A7-98D8-48F9-968D-6DADDC5126B7}" type="datetime5">
              <a:rPr lang="en-US" smtClean="0"/>
              <a:t>2-Nov-25</a:t>
            </a:fld>
            <a:endParaRPr lang="en-US" dirty="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F27CED38-311B-48A9-A258-55B7A1ECAA08}" type="datetime5">
              <a:rPr lang="en-US" smtClean="0"/>
              <a:t>2-Nov-25</a:t>
            </a:fld>
            <a:endParaRPr lang="en-US" dirty="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3D08EBF7-4B93-4174-8B7B-825480B464D1}" type="datetime5">
              <a:rPr lang="en-US" smtClean="0"/>
              <a:t>2-Nov-25</a:t>
            </a:fld>
            <a:endParaRPr lang="en-US" dirty="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896F1AF6-B86E-4B4C-B19A-9D3767403EB2}" type="datetime5">
              <a:rPr lang="en-US" smtClean="0"/>
              <a:t>2-Nov-25</a:t>
            </a:fld>
            <a:endParaRPr lang="en-US" dirty="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417550AD-9275-4D6C-971F-9B9CACAEFF98}" type="datetime5">
              <a:rPr lang="en-US" smtClean="0"/>
              <a:t>2-Nov-25</a:t>
            </a:fld>
            <a:endParaRPr lang="en-US" dirty="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3838BD56-F0F1-4C45-8C79-5676A09E8D03}" type="datetime5">
              <a:rPr lang="en-US" smtClean="0"/>
              <a:t>2-Nov-25</a:t>
            </a:fld>
            <a:endParaRPr lang="en-US" dirty="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B96949DC-F657-49F2-B15C-E7EF00F16723}" type="datetime5">
              <a:rPr lang="en-US" smtClean="0"/>
              <a:t>2-Nov-25</a:t>
            </a:fld>
            <a:endParaRPr lang="en-US" dirty="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3E18F54A-FE32-4986-B23C-09783E194101}" type="datetime5">
              <a:rPr lang="en-US" smtClean="0"/>
              <a:t>2-Nov-25</a:t>
            </a:fld>
            <a:endParaRPr lang="en-US" dirty="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6AB5B191-6EEB-4626-B7CC-49E22686B1A6}" type="datetime5">
              <a:rPr lang="en-US" smtClean="0"/>
              <a:t>2-Nov-25</a:t>
            </a:fld>
            <a:endParaRPr lang="en-US" dirty="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60371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07C14FA-8A68-4A1B-A711-624DAE9EBA37}" type="datetime5">
              <a:rPr lang="en-US" smtClean="0"/>
              <a:t>2-Nov-25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339EE0-ADCE-43DE-95B8-613E1D787D57}" type="datetime5">
              <a:rPr lang="en-US" smtClean="0"/>
              <a:t>2-Nov-25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48D94-0539-4F3C-A7B9-A12CCF3DB41C}" type="datetime5">
              <a:rPr lang="en-US" smtClean="0"/>
              <a:t>2-Nov-25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531836B-DDCE-45EC-96C9-62761D2AEA80}" type="datetime5">
              <a:rPr lang="en-US" smtClean="0"/>
              <a:t>2-Nov-25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6407196-4935-497A-8D2F-6D79057E4289}" type="datetime5">
              <a:rPr lang="en-US" smtClean="0"/>
              <a:t>2-Nov-25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C60AE83-36C3-4539-84EA-B39195FBB41C}" type="datetime5">
              <a:rPr lang="en-US" smtClean="0"/>
              <a:t>2-Nov-25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4BEA6D-6E7D-4583-8160-793AA54C16C5}" type="datetime5">
              <a:rPr lang="en-US" smtClean="0"/>
              <a:t>2-Nov-25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F355B226-CCFA-4FA3-AB6C-4FD9055AC4C7}" type="datetime5">
              <a:rPr lang="en-US" smtClean="0"/>
              <a:t>2-Nov-25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6D096422-D601-4D4F-92E7-9702F0D8B1B0}" type="datetime5">
              <a:rPr lang="en-US" smtClean="0"/>
              <a:t>2-Nov-25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6194BA-3A2E-4307-A5AB-5B89B41544A8}" type="datetime5">
              <a:rPr lang="en-US" smtClean="0"/>
              <a:t>2-Nov-25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D1BE44-906D-4A91-92E0-BFA11A8A0189}" type="datetime5">
              <a:rPr lang="en-US" smtClean="0"/>
              <a:t>2-Nov-25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44F7E7-8340-4DF4-8804-943B0A6DE3A8}" type="datetime5">
              <a:rPr lang="en-US" smtClean="0"/>
              <a:t>2-Nov-25</a:t>
            </a:fld>
            <a:endParaRPr lang="en-US" dirty="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dirty="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1"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6284CCDB-6A0E-415E-9F6A-89FB18B1CA17}" type="datetime5">
              <a:rPr lang="en-US" smtClean="0"/>
              <a:t>2-Nov-25</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image" Target="cid:image001.png@01D0EA4A.2BD679A0" TargetMode="External"/><Relationship Id="rId5" Type="http://schemas.openxmlformats.org/officeDocument/2006/relationships/image" Target="../media/image1.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2.sv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5.sv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7.sv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19.sv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22.png"/><Relationship Id="rId4" Type="http://schemas.openxmlformats.org/officeDocument/2006/relationships/image" Target="../media/image21.sv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0.sv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24.svg"/></Relationships>
</file>

<file path=ppt/slides/_rels/slide20.xml.rels><?xml version="1.0" encoding="UTF-8" standalone="yes"?>
<Relationships xmlns="http://schemas.openxmlformats.org/package/2006/relationships"><Relationship Id="rId8" Type="http://schemas.openxmlformats.org/officeDocument/2006/relationships/hyperlink" Target="https://www.unesco.org/en/articles/unesco-and-nestle-support-100-youth-projects-worldwide" TargetMode="External"/><Relationship Id="rId3" Type="http://schemas.openxmlformats.org/officeDocument/2006/relationships/hyperlink" Target="https://www.london.edu/executive-education/our-work-with-organisations/client-success-stories/developing-nestles-future-leaders" TargetMode="External"/><Relationship Id="rId7" Type="http://schemas.openxmlformats.org/officeDocument/2006/relationships/hyperlink" Target="https://www.nestle.com/sites/default/files/asset-library/documents/library/documents/people/people-development-review-en.pdf" TargetMode="External"/><Relationship Id="rId2" Type="http://schemas.openxmlformats.org/officeDocument/2006/relationships/hyperlink" Target="https://www.nestle.com/sites/default/files/asset-library/documents/jobs/the_nestle_hr_policy_pdf_2012.pdf" TargetMode="External"/><Relationship Id="rId1" Type="http://schemas.openxmlformats.org/officeDocument/2006/relationships/slideLayout" Target="../slideLayouts/slideLayout18.xml"/><Relationship Id="rId6" Type="http://schemas.openxmlformats.org/officeDocument/2006/relationships/hyperlink" Target="https://www.mbaknol.com/management-case-studies/case-study-of-nestle-training-and-development/" TargetMode="External"/><Relationship Id="rId5" Type="http://schemas.openxmlformats.org/officeDocument/2006/relationships/hyperlink" Target="https://www.dataprojectng.com/project/25005/IMPACT%20OF%20TRAINING%20AND%20DEVELOPMENT%20ON%20WORKERS%20PERFORMANCE" TargetMode="External"/><Relationship Id="rId10" Type="http://schemas.openxmlformats.org/officeDocument/2006/relationships/hyperlink" Target="http://ijariie.com/AdminUploadPdf/TRAINING_AND_DEVELOPMENT_PROGRAMME_AT_NESTLE__A_Case_Study_of_Samalkha__Patti_Kaliyana__ijariie5276.pdf" TargetMode="External"/><Relationship Id="rId4" Type="http://schemas.openxmlformats.org/officeDocument/2006/relationships/hyperlink" Target="https://asiafoodjournal.com/empowering-the-future-nestles-commitment-to-youth-development-in-central-and-west-africa/" TargetMode="External"/><Relationship Id="rId9" Type="http://schemas.openxmlformats.org/officeDocument/2006/relationships/hyperlink" Target="https://www.poka.io/en/customers-stories/nestle-boosts-training-and-efficiency-with-skills-managemen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8.xml"/><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8.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47.svg"/><Relationship Id="rId7" Type="http://schemas.openxmlformats.org/officeDocument/2006/relationships/image" Target="../media/image51.svg"/><Relationship Id="rId2" Type="http://schemas.openxmlformats.org/officeDocument/2006/relationships/image" Target="../media/image46.png"/><Relationship Id="rId1" Type="http://schemas.openxmlformats.org/officeDocument/2006/relationships/slideLayout" Target="../slideLayouts/slideLayout18.xml"/><Relationship Id="rId6" Type="http://schemas.openxmlformats.org/officeDocument/2006/relationships/image" Target="../media/image50.png"/><Relationship Id="rId5" Type="http://schemas.openxmlformats.org/officeDocument/2006/relationships/image" Target="../media/image49.svg"/><Relationship Id="rId4" Type="http://schemas.openxmlformats.org/officeDocument/2006/relationships/image" Target="../media/image48.png"/><Relationship Id="rId9"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Shape 6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0" name="Rectangle 6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C1165547-DF3A-4694-9097-2BDAF2003713}"/>
              </a:ext>
            </a:extLst>
          </p:cNvPr>
          <p:cNvSpPr txBox="1"/>
          <p:nvPr/>
        </p:nvSpPr>
        <p:spPr>
          <a:xfrm>
            <a:off x="-48217" y="586855"/>
            <a:ext cx="4400298" cy="338749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HUMAN CAPITAL MANAGEMENT</a:t>
            </a:r>
          </a:p>
        </p:txBody>
      </p:sp>
      <p:sp>
        <p:nvSpPr>
          <p:cNvPr id="55" name="Rectangle 54">
            <a:extLst>
              <a:ext uri="{FF2B5EF4-FFF2-40B4-BE49-F238E27FC236}">
                <a16:creationId xmlns:a16="http://schemas.microsoft.com/office/drawing/2014/main" id="{6BBBCB2E-F413-4381-8378-02FDC20EA4F6}"/>
              </a:ext>
            </a:extLst>
          </p:cNvPr>
          <p:cNvSpPr/>
          <p:nvPr/>
        </p:nvSpPr>
        <p:spPr>
          <a:xfrm>
            <a:off x="4086043" y="1309041"/>
            <a:ext cx="6438016" cy="4068029"/>
          </a:xfrm>
          <a:prstGeom prst="rect">
            <a:avLst/>
          </a:prstGeom>
        </p:spPr>
        <p:txBody>
          <a:bodyPr vert="horz" lIns="91440" tIns="45720" rIns="91440" bIns="45720" rtlCol="0" anchor="ctr">
            <a:normAutofit/>
          </a:bodyPr>
          <a:lstStyle/>
          <a:p>
            <a:r>
              <a:rPr lang="en-US" sz="4000" dirty="0">
                <a:latin typeface="ADLaM Display" panose="02010000000000000000" pitchFamily="2" charset="0"/>
                <a:ea typeface="ADLaM Display" panose="02010000000000000000" pitchFamily="2" charset="0"/>
                <a:cs typeface="ADLaM Display" panose="02010000000000000000" pitchFamily="2" charset="0"/>
              </a:rPr>
              <a:t>Presentation Topic: Nestlé’s Human Resource Management Practices.</a:t>
            </a:r>
          </a:p>
          <a:p>
            <a:endParaRPr lang="en-US" sz="2000" dirty="0"/>
          </a:p>
          <a:p>
            <a:r>
              <a:rPr lang="en-US" sz="2000" dirty="0"/>
              <a:t>Group Presentation.</a:t>
            </a:r>
          </a:p>
          <a:p>
            <a:endParaRPr lang="en-US" sz="2000" dirty="0"/>
          </a:p>
          <a:p>
            <a:r>
              <a:rPr lang="en-GB" b="1" dirty="0"/>
              <a:t>Lecturer Name: Ejike </a:t>
            </a:r>
            <a:r>
              <a:rPr lang="en-GB" b="1" dirty="0" err="1"/>
              <a:t>Udeogu</a:t>
            </a:r>
            <a:endParaRPr lang="en-GB" b="1" dirty="0"/>
          </a:p>
          <a:p>
            <a:r>
              <a:rPr lang="en-GB" sz="2000" dirty="0"/>
              <a:t>Submission Date: 3</a:t>
            </a:r>
            <a:r>
              <a:rPr lang="en-GB" sz="2000" baseline="30000" dirty="0"/>
              <a:t>rd</a:t>
            </a:r>
            <a:r>
              <a:rPr lang="en-GB" sz="2000" dirty="0"/>
              <a:t> November 2025</a:t>
            </a:r>
            <a:endParaRPr lang="en-US" sz="2000" dirty="0"/>
          </a:p>
          <a:p>
            <a:endParaRPr lang="en-US" sz="2000" dirty="0"/>
          </a:p>
          <a:p>
            <a:endParaRPr lang="en-US" sz="2000" dirty="0"/>
          </a:p>
        </p:txBody>
      </p:sp>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dirty="0"/>
              <a:t>Human resources slide 1</a:t>
            </a:r>
          </a:p>
        </p:txBody>
      </p:sp>
      <p:pic>
        <p:nvPicPr>
          <p:cNvPr id="4" name="Picture 3" descr="Discover University of Wales Trinity Saint David">
            <a:extLst>
              <a:ext uri="{FF2B5EF4-FFF2-40B4-BE49-F238E27FC236}">
                <a16:creationId xmlns:a16="http://schemas.microsoft.com/office/drawing/2014/main" id="{5A92D514-E960-446E-F199-25F4927FAD1B}"/>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121772" y="44472"/>
            <a:ext cx="1921286" cy="880814"/>
          </a:xfrm>
          <a:prstGeom prst="rect">
            <a:avLst/>
          </a:prstGeom>
          <a:noFill/>
          <a:ln>
            <a:noFill/>
          </a:ln>
        </p:spPr>
      </p:pic>
      <p:sp>
        <p:nvSpPr>
          <p:cNvPr id="5" name="Freeform 3">
            <a:extLst>
              <a:ext uri="{FF2B5EF4-FFF2-40B4-BE49-F238E27FC236}">
                <a16:creationId xmlns:a16="http://schemas.microsoft.com/office/drawing/2014/main" id="{54B84255-38FC-A598-BA42-D7B47AB95116}"/>
              </a:ext>
            </a:extLst>
          </p:cNvPr>
          <p:cNvSpPr/>
          <p:nvPr/>
        </p:nvSpPr>
        <p:spPr>
          <a:xfrm>
            <a:off x="9488633" y="4974127"/>
            <a:ext cx="2700319" cy="1894011"/>
          </a:xfrm>
          <a:custGeom>
            <a:avLst/>
            <a:gdLst/>
            <a:ahLst/>
            <a:cxnLst/>
            <a:rect l="l" t="t" r="r" b="b"/>
            <a:pathLst>
              <a:path w="2700319" h="1894011">
                <a:moveTo>
                  <a:pt x="0" y="0"/>
                </a:moveTo>
                <a:lnTo>
                  <a:pt x="2700319" y="0"/>
                </a:lnTo>
                <a:lnTo>
                  <a:pt x="2700319" y="1894012"/>
                </a:lnTo>
                <a:lnTo>
                  <a:pt x="0" y="1894012"/>
                </a:lnTo>
                <a:lnTo>
                  <a:pt x="0" y="0"/>
                </a:lnTo>
                <a:close/>
              </a:path>
            </a:pathLst>
          </a:custGeom>
          <a:blipFill>
            <a:blip r:embed="rId5"/>
            <a:stretch>
              <a:fillRect/>
            </a:stretch>
          </a:blipFill>
        </p:spPr>
        <p:txBody>
          <a:bodyPr/>
          <a:lstStyle/>
          <a:p>
            <a:endParaRPr lang="en-US"/>
          </a:p>
        </p:txBody>
      </p:sp>
      <p:sp>
        <p:nvSpPr>
          <p:cNvPr id="6" name="Slide Number Placeholder 5">
            <a:extLst>
              <a:ext uri="{FF2B5EF4-FFF2-40B4-BE49-F238E27FC236}">
                <a16:creationId xmlns:a16="http://schemas.microsoft.com/office/drawing/2014/main" id="{DC229C18-4D3C-8787-51AD-D8BBC12B9E78}"/>
              </a:ext>
            </a:extLst>
          </p:cNvPr>
          <p:cNvSpPr>
            <a:spLocks noGrp="1"/>
          </p:cNvSpPr>
          <p:nvPr>
            <p:ph type="sldNum" sz="quarter" idx="12"/>
          </p:nvPr>
        </p:nvSpPr>
        <p:spPr/>
        <p:txBody>
          <a:bodyPr/>
          <a:lstStyle/>
          <a:p>
            <a:fld id="{ED6580AB-5C3C-4B4F-8E2A-8B7A0A8CE695}" type="slidenum">
              <a:rPr lang="en-US" smtClean="0"/>
              <a:t>1</a:t>
            </a:fld>
            <a:endParaRPr lang="en-US" dirty="0"/>
          </a:p>
        </p:txBody>
      </p:sp>
    </p:spTree>
    <p:extLst>
      <p:ext uri="{BB962C8B-B14F-4D97-AF65-F5344CB8AC3E}">
        <p14:creationId xmlns:p14="http://schemas.microsoft.com/office/powerpoint/2010/main" val="325435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Plaque 20">
            <a:extLst>
              <a:ext uri="{FF2B5EF4-FFF2-40B4-BE49-F238E27FC236}">
                <a16:creationId xmlns:a16="http://schemas.microsoft.com/office/drawing/2014/main" id="{CBBFD3F3-78B0-9E59-4969-B55E25160075}"/>
              </a:ext>
            </a:extLst>
          </p:cNvPr>
          <p:cNvSpPr/>
          <p:nvPr/>
        </p:nvSpPr>
        <p:spPr>
          <a:xfrm>
            <a:off x="1718835" y="4496768"/>
            <a:ext cx="636609" cy="627924"/>
          </a:xfrm>
          <a:prstGeom prst="plaque">
            <a:avLst>
              <a:gd name="adj" fmla="val 50000"/>
            </a:avLst>
          </a:prstGeom>
          <a:solidFill>
            <a:srgbClr val="03055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highlight>
                <a:srgbClr val="030553"/>
              </a:highlight>
            </a:endParaRPr>
          </a:p>
        </p:txBody>
      </p:sp>
      <p:sp>
        <p:nvSpPr>
          <p:cNvPr id="13" name="Rectangle 12">
            <a:extLst>
              <a:ext uri="{FF2B5EF4-FFF2-40B4-BE49-F238E27FC236}">
                <a16:creationId xmlns:a16="http://schemas.microsoft.com/office/drawing/2014/main" id="{86752257-52BE-30CD-9815-02CD701E0D31}"/>
              </a:ext>
            </a:extLst>
          </p:cNvPr>
          <p:cNvSpPr/>
          <p:nvPr/>
        </p:nvSpPr>
        <p:spPr>
          <a:xfrm>
            <a:off x="0" y="0"/>
            <a:ext cx="12192000" cy="1990846"/>
          </a:xfrm>
          <a:prstGeom prst="rect">
            <a:avLst/>
          </a:prstGeom>
          <a:solidFill>
            <a:srgbClr val="03055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dirty="0">
                <a:solidFill>
                  <a:schemeClr val="bg1"/>
                </a:solidFill>
                <a:highlight>
                  <a:srgbClr val="030553"/>
                </a:highlight>
                <a:latin typeface="ADLaM Display" panose="02010000000000000000" pitchFamily="2" charset="0"/>
                <a:ea typeface="ADLaM Display" panose="02010000000000000000" pitchFamily="2" charset="0"/>
                <a:cs typeface="ADLaM Display" panose="02010000000000000000" pitchFamily="2" charset="0"/>
              </a:rPr>
              <a:t>Meet Our Team</a:t>
            </a:r>
            <a:endParaRPr lang="en-US" sz="4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16" name="Flowchart: Connector 15">
            <a:extLst>
              <a:ext uri="{FF2B5EF4-FFF2-40B4-BE49-F238E27FC236}">
                <a16:creationId xmlns:a16="http://schemas.microsoft.com/office/drawing/2014/main" id="{6757E278-D0F8-1EFF-2727-88D111F25235}"/>
              </a:ext>
            </a:extLst>
          </p:cNvPr>
          <p:cNvSpPr/>
          <p:nvPr/>
        </p:nvSpPr>
        <p:spPr>
          <a:xfrm>
            <a:off x="729203" y="1644571"/>
            <a:ext cx="2743200" cy="2743200"/>
          </a:xfrm>
          <a:prstGeom prst="flowChartConnector">
            <a:avLst/>
          </a:prstGeom>
          <a:blipFill>
            <a:blip r:embed="rId2"/>
            <a:stretch>
              <a:fillRect/>
            </a:stretch>
          </a:blipFill>
          <a:ln w="76200">
            <a:gradFill>
              <a:gsLst>
                <a:gs pos="0">
                  <a:srgbClr val="E8E9E3"/>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lowchart: Connector 17">
            <a:extLst>
              <a:ext uri="{FF2B5EF4-FFF2-40B4-BE49-F238E27FC236}">
                <a16:creationId xmlns:a16="http://schemas.microsoft.com/office/drawing/2014/main" id="{5001CC37-0678-7D42-5098-7C57B793A665}"/>
              </a:ext>
            </a:extLst>
          </p:cNvPr>
          <p:cNvSpPr/>
          <p:nvPr/>
        </p:nvSpPr>
        <p:spPr>
          <a:xfrm>
            <a:off x="8962663" y="1644571"/>
            <a:ext cx="2743200" cy="2743200"/>
          </a:xfrm>
          <a:prstGeom prst="flowChartConnector">
            <a:avLst/>
          </a:prstGeom>
          <a:blipFill>
            <a:blip r:embed="rId3"/>
            <a:stretch>
              <a:fillRect/>
            </a:stretch>
          </a:blipFill>
          <a:ln w="76200">
            <a:gradFill>
              <a:gsLst>
                <a:gs pos="65712">
                  <a:srgbClr val="B3C6E7"/>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lowchart: Connector 18">
            <a:extLst>
              <a:ext uri="{FF2B5EF4-FFF2-40B4-BE49-F238E27FC236}">
                <a16:creationId xmlns:a16="http://schemas.microsoft.com/office/drawing/2014/main" id="{CF13D879-3CDA-AC83-B5BC-887E69F977FC}"/>
              </a:ext>
            </a:extLst>
          </p:cNvPr>
          <p:cNvSpPr/>
          <p:nvPr/>
        </p:nvSpPr>
        <p:spPr>
          <a:xfrm>
            <a:off x="4845933" y="1698587"/>
            <a:ext cx="2743200" cy="2743200"/>
          </a:xfrm>
          <a:prstGeom prst="flowChartConnector">
            <a:avLst/>
          </a:prstGeom>
          <a:blipFill>
            <a:blip r:embed="rId4"/>
            <a:stretch>
              <a:fillRect/>
            </a:stretch>
          </a:blipFill>
          <a:ln w="76200">
            <a:gradFill>
              <a:gsLst>
                <a:gs pos="62234">
                  <a:srgbClr val="B7C9E8"/>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Plaque 21">
            <a:extLst>
              <a:ext uri="{FF2B5EF4-FFF2-40B4-BE49-F238E27FC236}">
                <a16:creationId xmlns:a16="http://schemas.microsoft.com/office/drawing/2014/main" id="{2579925F-C6F8-8B62-09CD-462C74DBADB5}"/>
              </a:ext>
            </a:extLst>
          </p:cNvPr>
          <p:cNvSpPr/>
          <p:nvPr/>
        </p:nvSpPr>
        <p:spPr>
          <a:xfrm>
            <a:off x="5870291" y="4498214"/>
            <a:ext cx="636609" cy="627924"/>
          </a:xfrm>
          <a:prstGeom prst="plaque">
            <a:avLst>
              <a:gd name="adj" fmla="val 50000"/>
            </a:avLst>
          </a:prstGeom>
          <a:solidFill>
            <a:srgbClr val="03055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highlight>
                <a:srgbClr val="030553"/>
              </a:highlight>
            </a:endParaRPr>
          </a:p>
        </p:txBody>
      </p:sp>
      <p:sp>
        <p:nvSpPr>
          <p:cNvPr id="23" name="Plaque 22">
            <a:extLst>
              <a:ext uri="{FF2B5EF4-FFF2-40B4-BE49-F238E27FC236}">
                <a16:creationId xmlns:a16="http://schemas.microsoft.com/office/drawing/2014/main" id="{ADB97077-95F2-268F-B5B4-7C5C6903B015}"/>
              </a:ext>
            </a:extLst>
          </p:cNvPr>
          <p:cNvSpPr/>
          <p:nvPr/>
        </p:nvSpPr>
        <p:spPr>
          <a:xfrm>
            <a:off x="10015958" y="4496768"/>
            <a:ext cx="636609" cy="627924"/>
          </a:xfrm>
          <a:prstGeom prst="plaque">
            <a:avLst>
              <a:gd name="adj" fmla="val 50000"/>
            </a:avLst>
          </a:prstGeom>
          <a:solidFill>
            <a:srgbClr val="03055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highlight>
                <a:srgbClr val="030553"/>
              </a:highlight>
            </a:endParaRPr>
          </a:p>
        </p:txBody>
      </p:sp>
      <p:sp>
        <p:nvSpPr>
          <p:cNvPr id="25" name="Rectangle 24">
            <a:extLst>
              <a:ext uri="{FF2B5EF4-FFF2-40B4-BE49-F238E27FC236}">
                <a16:creationId xmlns:a16="http://schemas.microsoft.com/office/drawing/2014/main" id="{A7B3125B-15D2-651C-35B9-329A0D9B8CFB}"/>
              </a:ext>
            </a:extLst>
          </p:cNvPr>
          <p:cNvSpPr/>
          <p:nvPr/>
        </p:nvSpPr>
        <p:spPr>
          <a:xfrm>
            <a:off x="873884" y="5282877"/>
            <a:ext cx="2326509" cy="8333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Fazle Rabby Nahi (Group Leader)</a:t>
            </a:r>
          </a:p>
          <a:p>
            <a:pPr algn="ct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ID: 2515592</a:t>
            </a:r>
          </a:p>
        </p:txBody>
      </p:sp>
      <p:sp>
        <p:nvSpPr>
          <p:cNvPr id="26" name="Rectangle 25">
            <a:extLst>
              <a:ext uri="{FF2B5EF4-FFF2-40B4-BE49-F238E27FC236}">
                <a16:creationId xmlns:a16="http://schemas.microsoft.com/office/drawing/2014/main" id="{C48F98A0-701A-9BAA-51B5-FF265D9FA3A6}"/>
              </a:ext>
            </a:extLst>
          </p:cNvPr>
          <p:cNvSpPr/>
          <p:nvPr/>
        </p:nvSpPr>
        <p:spPr>
          <a:xfrm>
            <a:off x="5025340" y="5282877"/>
            <a:ext cx="2326509" cy="8333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Kharul Alam Riad</a:t>
            </a:r>
          </a:p>
          <a:p>
            <a:pPr algn="ct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ID: 2438577</a:t>
            </a:r>
          </a:p>
        </p:txBody>
      </p:sp>
      <p:sp>
        <p:nvSpPr>
          <p:cNvPr id="27" name="Rectangle 26">
            <a:extLst>
              <a:ext uri="{FF2B5EF4-FFF2-40B4-BE49-F238E27FC236}">
                <a16:creationId xmlns:a16="http://schemas.microsoft.com/office/drawing/2014/main" id="{E44310BC-7F36-FF84-4C7B-02C27B6D0AF0}"/>
              </a:ext>
            </a:extLst>
          </p:cNvPr>
          <p:cNvSpPr/>
          <p:nvPr/>
        </p:nvSpPr>
        <p:spPr>
          <a:xfrm>
            <a:off x="9171007" y="5306997"/>
            <a:ext cx="2326509" cy="83337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Aysha Sultana</a:t>
            </a:r>
          </a:p>
          <a:p>
            <a:pPr algn="ctr"/>
            <a:r>
              <a:rPr lang="en-US" sz="20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ID: 2512232</a:t>
            </a:r>
          </a:p>
        </p:txBody>
      </p:sp>
      <p:sp>
        <p:nvSpPr>
          <p:cNvPr id="2" name="Flowchart: Connector 1">
            <a:extLst>
              <a:ext uri="{FF2B5EF4-FFF2-40B4-BE49-F238E27FC236}">
                <a16:creationId xmlns:a16="http://schemas.microsoft.com/office/drawing/2014/main" id="{60FBB715-B487-640C-BCCB-B01124AF5C26}"/>
              </a:ext>
            </a:extLst>
          </p:cNvPr>
          <p:cNvSpPr/>
          <p:nvPr/>
        </p:nvSpPr>
        <p:spPr>
          <a:xfrm>
            <a:off x="1950053" y="6272992"/>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lowchart: Connector 2">
            <a:extLst>
              <a:ext uri="{FF2B5EF4-FFF2-40B4-BE49-F238E27FC236}">
                <a16:creationId xmlns:a16="http://schemas.microsoft.com/office/drawing/2014/main" id="{333F5E21-39F6-7524-B7F8-3FB57D816EB3}"/>
              </a:ext>
            </a:extLst>
          </p:cNvPr>
          <p:cNvSpPr/>
          <p:nvPr/>
        </p:nvSpPr>
        <p:spPr>
          <a:xfrm>
            <a:off x="2335726" y="6272990"/>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Connector 3">
            <a:extLst>
              <a:ext uri="{FF2B5EF4-FFF2-40B4-BE49-F238E27FC236}">
                <a16:creationId xmlns:a16="http://schemas.microsoft.com/office/drawing/2014/main" id="{EA0788F1-0146-B1FD-79DB-460B654B6036}"/>
              </a:ext>
            </a:extLst>
          </p:cNvPr>
          <p:cNvSpPr/>
          <p:nvPr/>
        </p:nvSpPr>
        <p:spPr>
          <a:xfrm>
            <a:off x="1573045" y="6272992"/>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Connector 4">
            <a:extLst>
              <a:ext uri="{FF2B5EF4-FFF2-40B4-BE49-F238E27FC236}">
                <a16:creationId xmlns:a16="http://schemas.microsoft.com/office/drawing/2014/main" id="{15CEC35F-665C-918C-2C4E-75CF4E9F6526}"/>
              </a:ext>
            </a:extLst>
          </p:cNvPr>
          <p:cNvSpPr/>
          <p:nvPr/>
        </p:nvSpPr>
        <p:spPr>
          <a:xfrm>
            <a:off x="5840525" y="6272990"/>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BCC9FA98-27B7-57D9-20B4-A4EA9068889A}"/>
              </a:ext>
            </a:extLst>
          </p:cNvPr>
          <p:cNvSpPr/>
          <p:nvPr/>
        </p:nvSpPr>
        <p:spPr>
          <a:xfrm>
            <a:off x="6212571" y="6272990"/>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lowchart: Connector 6">
            <a:extLst>
              <a:ext uri="{FF2B5EF4-FFF2-40B4-BE49-F238E27FC236}">
                <a16:creationId xmlns:a16="http://schemas.microsoft.com/office/drawing/2014/main" id="{757A4F68-8E2B-B988-1075-E0D339E4BF18}"/>
              </a:ext>
            </a:extLst>
          </p:cNvPr>
          <p:cNvSpPr/>
          <p:nvPr/>
        </p:nvSpPr>
        <p:spPr>
          <a:xfrm>
            <a:off x="6584617" y="6272989"/>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lowchart: Connector 7">
            <a:extLst>
              <a:ext uri="{FF2B5EF4-FFF2-40B4-BE49-F238E27FC236}">
                <a16:creationId xmlns:a16="http://schemas.microsoft.com/office/drawing/2014/main" id="{1F6A48E8-F8B0-D2A9-9F21-2DE2FE83E319}"/>
              </a:ext>
            </a:extLst>
          </p:cNvPr>
          <p:cNvSpPr/>
          <p:nvPr/>
        </p:nvSpPr>
        <p:spPr>
          <a:xfrm>
            <a:off x="10346248" y="6272987"/>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lowchart: Connector 8">
            <a:extLst>
              <a:ext uri="{FF2B5EF4-FFF2-40B4-BE49-F238E27FC236}">
                <a16:creationId xmlns:a16="http://schemas.microsoft.com/office/drawing/2014/main" id="{A3EA9AE0-E993-7210-26DA-89E3FD1D47FF}"/>
              </a:ext>
            </a:extLst>
          </p:cNvPr>
          <p:cNvSpPr/>
          <p:nvPr/>
        </p:nvSpPr>
        <p:spPr>
          <a:xfrm>
            <a:off x="9960575" y="6272988"/>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lowchart: Connector 9">
            <a:extLst>
              <a:ext uri="{FF2B5EF4-FFF2-40B4-BE49-F238E27FC236}">
                <a16:creationId xmlns:a16="http://schemas.microsoft.com/office/drawing/2014/main" id="{9D6DD24F-DF49-D2CB-ED35-A956C4ED1D4E}"/>
              </a:ext>
            </a:extLst>
          </p:cNvPr>
          <p:cNvSpPr/>
          <p:nvPr/>
        </p:nvSpPr>
        <p:spPr>
          <a:xfrm>
            <a:off x="10704667" y="6272986"/>
            <a:ext cx="174172" cy="182305"/>
          </a:xfrm>
          <a:prstGeom prst="flowChartConnector">
            <a:avLst/>
          </a:prstGeom>
          <a:noFill/>
          <a:ln w="38100">
            <a:solidFill>
              <a:srgbClr val="03055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10">
            <a:extLst>
              <a:ext uri="{FF2B5EF4-FFF2-40B4-BE49-F238E27FC236}">
                <a16:creationId xmlns:a16="http://schemas.microsoft.com/office/drawing/2014/main" id="{172808F4-42B4-8A09-D269-6D6A0817F7B8}"/>
              </a:ext>
            </a:extLst>
          </p:cNvPr>
          <p:cNvSpPr>
            <a:spLocks noGrp="1"/>
          </p:cNvSpPr>
          <p:nvPr>
            <p:ph type="sldNum" sz="quarter" idx="12"/>
          </p:nvPr>
        </p:nvSpPr>
        <p:spPr/>
        <p:txBody>
          <a:bodyPr/>
          <a:lstStyle/>
          <a:p>
            <a:fld id="{ED6580AB-5C3C-4B4F-8E2A-8B7A0A8CE695}" type="slidenum">
              <a:rPr lang="en-US" smtClean="0"/>
              <a:t>2</a:t>
            </a:fld>
            <a:endParaRPr lang="en-US" dirty="0"/>
          </a:p>
        </p:txBody>
      </p:sp>
    </p:spTree>
    <p:extLst>
      <p:ext uri="{BB962C8B-B14F-4D97-AF65-F5344CB8AC3E}">
        <p14:creationId xmlns:p14="http://schemas.microsoft.com/office/powerpoint/2010/main" val="2189402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183821" y="738390"/>
            <a:ext cx="4845708" cy="615553"/>
          </a:xfrm>
          <a:prstGeom prst="rect">
            <a:avLst/>
          </a:prstGeom>
          <a:noFill/>
        </p:spPr>
        <p:txBody>
          <a:bodyPr wrap="square" lIns="0" tIns="0" rIns="0" bIns="0" rtlCol="0">
            <a:spAutoFit/>
          </a:bodyPr>
          <a:lstStyle/>
          <a:p>
            <a:r>
              <a:rPr lang="en-US" sz="4000" dirty="0">
                <a:latin typeface="ADLaM Display" panose="02010000000000000000" pitchFamily="2" charset="0"/>
                <a:ea typeface="ADLaM Display" panose="02010000000000000000" pitchFamily="2" charset="0"/>
                <a:cs typeface="ADLaM Display" panose="02010000000000000000" pitchFamily="2" charset="0"/>
              </a:rPr>
              <a:t>Introduction</a:t>
            </a:r>
            <a:endParaRPr lang="en-US" sz="4000" b="1" dirty="0">
              <a:solidFill>
                <a:srgbClr val="002060"/>
              </a:solidFill>
              <a:latin typeface="ADLaM Display" panose="02010000000000000000" pitchFamily="2" charset="0"/>
              <a:ea typeface="ADLaM Display" panose="02010000000000000000" pitchFamily="2" charset="0"/>
              <a:cs typeface="ADLaM Display" panose="02010000000000000000" pitchFamily="2" charset="0"/>
            </a:endParaRPr>
          </a:p>
        </p:txBody>
      </p:sp>
      <p:cxnSp>
        <p:nvCxnSpPr>
          <p:cNvPr id="4" name="Straight Connector 3">
            <a:extLst>
              <a:ext uri="{FF2B5EF4-FFF2-40B4-BE49-F238E27FC236}">
                <a16:creationId xmlns:a16="http://schemas.microsoft.com/office/drawing/2014/main" id="{B38D4B56-7D6C-4345-912F-B3BA9A014E8B}"/>
              </a:ext>
              <a:ext uri="{C183D7F6-B498-43B3-948B-1728B52AA6E4}">
                <adec:decorative xmlns:adec="http://schemas.microsoft.com/office/drawing/2017/decorative" val="1"/>
              </a:ext>
            </a:extLst>
          </p:cNvPr>
          <p:cNvCxnSpPr/>
          <p:nvPr/>
        </p:nvCxnSpPr>
        <p:spPr>
          <a:xfrm>
            <a:off x="740229" y="0"/>
            <a:ext cx="0" cy="635725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nvGrpSpPr>
          <p:cNvPr id="69" name="Group 68">
            <a:extLst>
              <a:ext uri="{FF2B5EF4-FFF2-40B4-BE49-F238E27FC236}">
                <a16:creationId xmlns:a16="http://schemas.microsoft.com/office/drawing/2014/main" id="{B457331C-2A24-4352-9B4C-1C1B326F404F}"/>
              </a:ext>
              <a:ext uri="{C183D7F6-B498-43B3-948B-1728B52AA6E4}">
                <adec:decorative xmlns:adec="http://schemas.microsoft.com/office/drawing/2017/decorative" val="1"/>
              </a:ext>
            </a:extLst>
          </p:cNvPr>
          <p:cNvGrpSpPr/>
          <p:nvPr/>
        </p:nvGrpSpPr>
        <p:grpSpPr>
          <a:xfrm>
            <a:off x="518433" y="1881815"/>
            <a:ext cx="5755042" cy="3865653"/>
            <a:chOff x="518433" y="1692049"/>
            <a:chExt cx="5755042" cy="3865653"/>
          </a:xfrm>
        </p:grpSpPr>
        <p:grpSp>
          <p:nvGrpSpPr>
            <p:cNvPr id="21" name="Group 20">
              <a:extLst>
                <a:ext uri="{FF2B5EF4-FFF2-40B4-BE49-F238E27FC236}">
                  <a16:creationId xmlns:a16="http://schemas.microsoft.com/office/drawing/2014/main" id="{B111D787-E830-4638-97B3-205F0A0ABC3F}"/>
                </a:ext>
              </a:extLst>
            </p:cNvPr>
            <p:cNvGrpSpPr/>
            <p:nvPr/>
          </p:nvGrpSpPr>
          <p:grpSpPr>
            <a:xfrm>
              <a:off x="518433" y="1692049"/>
              <a:ext cx="5657949" cy="615553"/>
              <a:chOff x="518433" y="1851126"/>
              <a:chExt cx="5657949" cy="615553"/>
            </a:xfrm>
          </p:grpSpPr>
          <p:sp>
            <p:nvSpPr>
              <p:cNvPr id="6" name="Rectangle: Rounded Corners 5">
                <a:extLst>
                  <a:ext uri="{FF2B5EF4-FFF2-40B4-BE49-F238E27FC236}">
                    <a16:creationId xmlns:a16="http://schemas.microsoft.com/office/drawing/2014/main" id="{6BFCD1AA-E1CA-41D6-8605-56AFEBE4EEE3}"/>
                  </a:ext>
                </a:extLst>
              </p:cNvPr>
              <p:cNvSpPr/>
              <p:nvPr/>
            </p:nvSpPr>
            <p:spPr>
              <a:xfrm>
                <a:off x="518433" y="198119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9101D99-B002-4698-9C7E-C942B9AA2D39}"/>
                  </a:ext>
                </a:extLst>
              </p:cNvPr>
              <p:cNvSpPr/>
              <p:nvPr/>
            </p:nvSpPr>
            <p:spPr>
              <a:xfrm>
                <a:off x="1183821" y="1851126"/>
                <a:ext cx="4992561" cy="615553"/>
              </a:xfrm>
              <a:prstGeom prst="rect">
                <a:avLst/>
              </a:prstGeom>
            </p:spPr>
            <p:txBody>
              <a:bodyPr wrap="square" lIns="0" tIns="0" rIns="0" bIns="0">
                <a:spAutoFit/>
              </a:bodyPr>
              <a:lstStyle/>
              <a:p>
                <a:pPr>
                  <a:spcAft>
                    <a:spcPts val="600"/>
                  </a:spcAft>
                </a:pPr>
                <a:r>
                  <a:rPr lang="en-US" sz="2000" dirty="0">
                    <a:latin typeface="Times New Roman" panose="02020603050405020304" pitchFamily="18" charset="0"/>
                    <a:cs typeface="Times New Roman" panose="02020603050405020304" pitchFamily="18" charset="0"/>
                  </a:rPr>
                  <a:t>Nestlé operates across 188 countries with over 270,000 employees.</a:t>
                </a:r>
              </a:p>
            </p:txBody>
          </p:sp>
        </p:grpSp>
        <p:grpSp>
          <p:nvGrpSpPr>
            <p:cNvPr id="20" name="Group 19">
              <a:extLst>
                <a:ext uri="{FF2B5EF4-FFF2-40B4-BE49-F238E27FC236}">
                  <a16:creationId xmlns:a16="http://schemas.microsoft.com/office/drawing/2014/main" id="{2D19246F-8F2D-4FAD-8927-AA34DDAA5DFA}"/>
                </a:ext>
              </a:extLst>
            </p:cNvPr>
            <p:cNvGrpSpPr/>
            <p:nvPr/>
          </p:nvGrpSpPr>
          <p:grpSpPr>
            <a:xfrm>
              <a:off x="518433" y="2775416"/>
              <a:ext cx="5662447" cy="615553"/>
              <a:chOff x="518433" y="2717554"/>
              <a:chExt cx="5662447" cy="615553"/>
            </a:xfrm>
          </p:grpSpPr>
          <p:sp>
            <p:nvSpPr>
              <p:cNvPr id="9" name="Rectangle: Rounded Corners 8">
                <a:extLst>
                  <a:ext uri="{FF2B5EF4-FFF2-40B4-BE49-F238E27FC236}">
                    <a16:creationId xmlns:a16="http://schemas.microsoft.com/office/drawing/2014/main" id="{14FF47BA-9557-4442-8E2A-74A4F4AAD237}"/>
                  </a:ext>
                </a:extLst>
              </p:cNvPr>
              <p:cNvSpPr/>
              <p:nvPr/>
            </p:nvSpPr>
            <p:spPr>
              <a:xfrm>
                <a:off x="518433" y="284762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00C2221-E8A7-47E0-B2B2-5A6A32F96791}"/>
                  </a:ext>
                </a:extLst>
              </p:cNvPr>
              <p:cNvSpPr/>
              <p:nvPr/>
            </p:nvSpPr>
            <p:spPr>
              <a:xfrm>
                <a:off x="1183821" y="2717554"/>
                <a:ext cx="4997059" cy="615553"/>
              </a:xfrm>
              <a:prstGeom prst="rect">
                <a:avLst/>
              </a:prstGeom>
            </p:spPr>
            <p:txBody>
              <a:bodyPr wrap="square" lIns="0" tIns="0" rIns="0" bIns="0">
                <a:spAutoFit/>
              </a:bodyPr>
              <a:lstStyle/>
              <a:p>
                <a:pPr>
                  <a:spcAft>
                    <a:spcPts val="600"/>
                  </a:spcAft>
                </a:pPr>
                <a:r>
                  <a:rPr lang="en-US" sz="2000" dirty="0">
                    <a:latin typeface="Times New Roman" panose="02020603050405020304" pitchFamily="18" charset="0"/>
                    <a:cs typeface="Times New Roman" panose="02020603050405020304" pitchFamily="18" charset="0"/>
                  </a:rPr>
                  <a:t>Strategic HRM is a key source of sustainable competitive advantage (Boxall &amp; Purcell, 2022).</a:t>
                </a:r>
              </a:p>
            </p:txBody>
          </p:sp>
        </p:grpSp>
        <p:grpSp>
          <p:nvGrpSpPr>
            <p:cNvPr id="19" name="Group 18">
              <a:extLst>
                <a:ext uri="{FF2B5EF4-FFF2-40B4-BE49-F238E27FC236}">
                  <a16:creationId xmlns:a16="http://schemas.microsoft.com/office/drawing/2014/main" id="{9D065A01-39E4-4CC9-9075-3910C66205F5}"/>
                </a:ext>
              </a:extLst>
            </p:cNvPr>
            <p:cNvGrpSpPr/>
            <p:nvPr/>
          </p:nvGrpSpPr>
          <p:grpSpPr>
            <a:xfrm>
              <a:off x="518433" y="3858783"/>
              <a:ext cx="5662447" cy="923330"/>
              <a:chOff x="518433" y="3597907"/>
              <a:chExt cx="5662447" cy="923330"/>
            </a:xfrm>
          </p:grpSpPr>
          <p:sp>
            <p:nvSpPr>
              <p:cNvPr id="11" name="Rectangle: Rounded Corners 10">
                <a:extLst>
                  <a:ext uri="{FF2B5EF4-FFF2-40B4-BE49-F238E27FC236}">
                    <a16:creationId xmlns:a16="http://schemas.microsoft.com/office/drawing/2014/main" id="{6B458D5C-BDF7-4A75-A4E8-B99128DCD84A}"/>
                  </a:ext>
                </a:extLst>
              </p:cNvPr>
              <p:cNvSpPr/>
              <p:nvPr/>
            </p:nvSpPr>
            <p:spPr>
              <a:xfrm>
                <a:off x="518433" y="3727980"/>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A17B45E-57F0-4725-89C0-3CD74A5097A3}"/>
                  </a:ext>
                </a:extLst>
              </p:cNvPr>
              <p:cNvSpPr/>
              <p:nvPr/>
            </p:nvSpPr>
            <p:spPr>
              <a:xfrm>
                <a:off x="1183821" y="3597907"/>
                <a:ext cx="4997059" cy="923330"/>
              </a:xfrm>
              <a:prstGeom prst="rect">
                <a:avLst/>
              </a:prstGeom>
            </p:spPr>
            <p:txBody>
              <a:bodyPr wrap="square" lIns="0" tIns="0" rIns="0" bIns="0">
                <a:spAutoFit/>
              </a:bodyPr>
              <a:lstStyle/>
              <a:p>
                <a:r>
                  <a:rPr lang="en-US" sz="2000" dirty="0">
                    <a:latin typeface="Times New Roman" panose="02020603050405020304" pitchFamily="18" charset="0"/>
                    <a:cs typeface="Times New Roman" panose="02020603050405020304" pitchFamily="18" charset="0"/>
                  </a:rPr>
                  <a:t>The company faces the challenge of balancing global standardization with local adaptation (Bartlett &amp; Ghoshal, 2022).</a:t>
                </a:r>
                <a:endParaRPr lang="en-US" sz="2000" i="1" dirty="0">
                  <a:solidFill>
                    <a:srgbClr val="002060"/>
                  </a:solidFill>
                  <a:latin typeface="Times New Roman" panose="02020603050405020304" pitchFamily="18" charset="0"/>
                  <a:cs typeface="Times New Roman" panose="02020603050405020304" pitchFamily="18" charset="0"/>
                </a:endParaRPr>
              </a:p>
            </p:txBody>
          </p:sp>
        </p:grpSp>
        <p:grpSp>
          <p:nvGrpSpPr>
            <p:cNvPr id="18" name="Group 17">
              <a:extLst>
                <a:ext uri="{FF2B5EF4-FFF2-40B4-BE49-F238E27FC236}">
                  <a16:creationId xmlns:a16="http://schemas.microsoft.com/office/drawing/2014/main" id="{609D452F-25F9-4A2F-84BD-9A44714884C6}"/>
                </a:ext>
              </a:extLst>
            </p:cNvPr>
            <p:cNvGrpSpPr/>
            <p:nvPr/>
          </p:nvGrpSpPr>
          <p:grpSpPr>
            <a:xfrm>
              <a:off x="518433" y="4942149"/>
              <a:ext cx="5755042" cy="615553"/>
              <a:chOff x="518433" y="4478260"/>
              <a:chExt cx="5755042" cy="615553"/>
            </a:xfrm>
          </p:grpSpPr>
          <p:sp>
            <p:nvSpPr>
              <p:cNvPr id="13" name="Rectangle: Rounded Corners 12">
                <a:extLst>
                  <a:ext uri="{FF2B5EF4-FFF2-40B4-BE49-F238E27FC236}">
                    <a16:creationId xmlns:a16="http://schemas.microsoft.com/office/drawing/2014/main" id="{64E3D015-D1E6-40C0-B820-5D2B0144652D}"/>
                  </a:ext>
                </a:extLst>
              </p:cNvPr>
              <p:cNvSpPr/>
              <p:nvPr/>
            </p:nvSpPr>
            <p:spPr>
              <a:xfrm>
                <a:off x="518433" y="4608333"/>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187696D-0387-46E9-A420-AD2392161D95}"/>
                  </a:ext>
                </a:extLst>
              </p:cNvPr>
              <p:cNvSpPr/>
              <p:nvPr/>
            </p:nvSpPr>
            <p:spPr>
              <a:xfrm>
                <a:off x="1183821" y="4478260"/>
                <a:ext cx="5089654" cy="615553"/>
              </a:xfrm>
              <a:prstGeom prst="rect">
                <a:avLst/>
              </a:prstGeom>
            </p:spPr>
            <p:txBody>
              <a:bodyPr wrap="square" lIns="0" tIns="0" rIns="0" bIns="0">
                <a:spAutoFit/>
              </a:bodyPr>
              <a:lstStyle/>
              <a:p>
                <a:r>
                  <a:rPr lang="en-US" sz="2000" dirty="0">
                    <a:latin typeface="Times New Roman" panose="02020603050405020304" pitchFamily="18" charset="0"/>
                    <a:cs typeface="Times New Roman" panose="02020603050405020304" pitchFamily="18" charset="0"/>
                  </a:rPr>
                  <a:t>Focus areas: Performance Management, Training &amp; Development, and Reward &amp; Remuneration.</a:t>
                </a:r>
                <a:endParaRPr lang="en-US" sz="2000" i="1" dirty="0">
                  <a:solidFill>
                    <a:srgbClr val="002060"/>
                  </a:solidFill>
                  <a:latin typeface="Times New Roman" panose="02020603050405020304" pitchFamily="18" charset="0"/>
                  <a:cs typeface="Times New Roman" panose="02020603050405020304" pitchFamily="18" charset="0"/>
                </a:endParaRPr>
              </a:p>
            </p:txBody>
          </p:sp>
        </p:grpSp>
      </p:grpSp>
      <p:sp>
        <p:nvSpPr>
          <p:cNvPr id="22" name="Oval 21">
            <a:extLst>
              <a:ext uri="{FF2B5EF4-FFF2-40B4-BE49-F238E27FC236}">
                <a16:creationId xmlns:a16="http://schemas.microsoft.com/office/drawing/2014/main" id="{E7D1D117-BC5C-430A-9FEB-B231E691511F}"/>
              </a:ext>
              <a:ext uri="{C183D7F6-B498-43B3-948B-1728B52AA6E4}">
                <adec:decorative xmlns:adec="http://schemas.microsoft.com/office/drawing/2017/decorative" val="1"/>
              </a:ext>
            </a:extLst>
          </p:cNvPr>
          <p:cNvSpPr/>
          <p:nvPr/>
        </p:nvSpPr>
        <p:spPr>
          <a:xfrm>
            <a:off x="713852" y="6330880"/>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2577E8EA-5E95-41C5-8BE8-EE647DE2613A}"/>
              </a:ext>
              <a:ext uri="{C183D7F6-B498-43B3-948B-1728B52AA6E4}">
                <adec:decorative xmlns:adec="http://schemas.microsoft.com/office/drawing/2017/decorative" val="1"/>
              </a:ext>
            </a:extLst>
          </p:cNvPr>
          <p:cNvSpPr/>
          <p:nvPr/>
        </p:nvSpPr>
        <p:spPr>
          <a:xfrm>
            <a:off x="713852" y="567838"/>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5741044" y="-532435"/>
            <a:ext cx="6450956" cy="7423155"/>
            <a:chOff x="4597682" y="-439156"/>
            <a:chExt cx="759432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4597682" y="-6899"/>
              <a:ext cx="7594319" cy="6820193"/>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dirty="0"/>
              <a:t>Human resources slide 2</a:t>
            </a:r>
          </a:p>
        </p:txBody>
      </p:sp>
      <p:sp>
        <p:nvSpPr>
          <p:cNvPr id="3" name="Freeform 3">
            <a:extLst>
              <a:ext uri="{FF2B5EF4-FFF2-40B4-BE49-F238E27FC236}">
                <a16:creationId xmlns:a16="http://schemas.microsoft.com/office/drawing/2014/main" id="{0439C117-46EE-F2E9-5C76-88C2B1DBD0D8}"/>
              </a:ext>
            </a:extLst>
          </p:cNvPr>
          <p:cNvSpPr/>
          <p:nvPr/>
        </p:nvSpPr>
        <p:spPr>
          <a:xfrm>
            <a:off x="4245339" y="85652"/>
            <a:ext cx="2700319" cy="1894011"/>
          </a:xfrm>
          <a:custGeom>
            <a:avLst/>
            <a:gdLst/>
            <a:ahLst/>
            <a:cxnLst/>
            <a:rect l="l" t="t" r="r" b="b"/>
            <a:pathLst>
              <a:path w="2700319" h="1894011">
                <a:moveTo>
                  <a:pt x="0" y="0"/>
                </a:moveTo>
                <a:lnTo>
                  <a:pt x="2700319" y="0"/>
                </a:lnTo>
                <a:lnTo>
                  <a:pt x="2700319" y="1894012"/>
                </a:lnTo>
                <a:lnTo>
                  <a:pt x="0" y="1894012"/>
                </a:lnTo>
                <a:lnTo>
                  <a:pt x="0" y="0"/>
                </a:lnTo>
                <a:close/>
              </a:path>
            </a:pathLst>
          </a:custGeom>
          <a:blipFill>
            <a:blip r:embed="rId3"/>
            <a:stretch>
              <a:fillRect/>
            </a:stretch>
          </a:blipFill>
        </p:spPr>
        <p:txBody>
          <a:bodyPr/>
          <a:lstStyle/>
          <a:p>
            <a:endParaRPr lang="en-US"/>
          </a:p>
        </p:txBody>
      </p:sp>
      <p:sp>
        <p:nvSpPr>
          <p:cNvPr id="5" name="Slide Number Placeholder 4">
            <a:extLst>
              <a:ext uri="{FF2B5EF4-FFF2-40B4-BE49-F238E27FC236}">
                <a16:creationId xmlns:a16="http://schemas.microsoft.com/office/drawing/2014/main" id="{557E616B-7342-7B99-D552-B80ED432B326}"/>
              </a:ext>
            </a:extLst>
          </p:cNvPr>
          <p:cNvSpPr>
            <a:spLocks noGrp="1"/>
          </p:cNvSpPr>
          <p:nvPr>
            <p:ph type="sldNum" sz="quarter" idx="12"/>
          </p:nvPr>
        </p:nvSpPr>
        <p:spPr/>
        <p:txBody>
          <a:bodyPr/>
          <a:lstStyle/>
          <a:p>
            <a:fld id="{ED6580AB-5C3C-4B4F-8E2A-8B7A0A8CE695}" type="slidenum">
              <a:rPr lang="en-US" smtClean="0"/>
              <a:t>3</a:t>
            </a:fld>
            <a:endParaRPr lang="en-US" dirty="0"/>
          </a:p>
        </p:txBody>
      </p:sp>
    </p:spTree>
    <p:extLst>
      <p:ext uri="{BB962C8B-B14F-4D97-AF65-F5344CB8AC3E}">
        <p14:creationId xmlns:p14="http://schemas.microsoft.com/office/powerpoint/2010/main" val="285523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FE52E-F3C9-B459-EF08-71222BC62744}"/>
              </a:ext>
            </a:extLst>
          </p:cNvPr>
          <p:cNvSpPr>
            <a:spLocks noGrp="1"/>
          </p:cNvSpPr>
          <p:nvPr>
            <p:ph type="title"/>
          </p:nvPr>
        </p:nvSpPr>
        <p:spPr/>
        <p:txBody>
          <a:bodyPr/>
          <a:lstStyle/>
          <a:p>
            <a:endParaRPr lang="en-US" dirty="0"/>
          </a:p>
        </p:txBody>
      </p:sp>
      <p:sp useBgFill="1">
        <p:nvSpPr>
          <p:cNvPr id="4" name="Rectangle 3">
            <a:extLst>
              <a:ext uri="{FF2B5EF4-FFF2-40B4-BE49-F238E27FC236}">
                <a16:creationId xmlns:a16="http://schemas.microsoft.com/office/drawing/2014/main" id="{F80A47D4-A515-8D23-C33C-6B28AA908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169C3D3-0CBC-40C6-4746-533073D6C3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FECFA1D-695B-2AB8-D03B-BA647B12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D0FE260-4D9D-9E1B-E1E9-4D60EE22C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6EDB1A5D-3676-ECE2-5BEE-995CEF413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F6138362-DAA0-1910-8CA7-8FACA2EC79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0AC0509-29DE-C319-F020-B97DD24395DA}"/>
              </a:ext>
            </a:extLst>
          </p:cNvPr>
          <p:cNvSpPr txBox="1"/>
          <p:nvPr/>
        </p:nvSpPr>
        <p:spPr>
          <a:xfrm>
            <a:off x="466721" y="586855"/>
            <a:ext cx="3434251"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endParaRPr lang="en-US" sz="4000" b="1" kern="1200" dirty="0">
              <a:solidFill>
                <a:srgbClr val="FFFFFF"/>
              </a:solidFill>
              <a:latin typeface="+mj-lt"/>
              <a:ea typeface="+mj-ea"/>
              <a:cs typeface="+mj-cs"/>
            </a:endParaRPr>
          </a:p>
        </p:txBody>
      </p:sp>
      <p:sp>
        <p:nvSpPr>
          <p:cNvPr id="11" name="Rectangle 10">
            <a:extLst>
              <a:ext uri="{FF2B5EF4-FFF2-40B4-BE49-F238E27FC236}">
                <a16:creationId xmlns:a16="http://schemas.microsoft.com/office/drawing/2014/main" id="{CEDE66CB-ECE6-A093-C2E1-EBDE520A67EF}"/>
              </a:ext>
            </a:extLst>
          </p:cNvPr>
          <p:cNvSpPr/>
          <p:nvPr/>
        </p:nvSpPr>
        <p:spPr>
          <a:xfrm>
            <a:off x="4086043" y="1309041"/>
            <a:ext cx="6438016" cy="4068029"/>
          </a:xfrm>
          <a:prstGeom prst="rect">
            <a:avLst/>
          </a:prstGeom>
        </p:spPr>
        <p:txBody>
          <a:bodyPr vert="horz" lIns="91440" tIns="45720" rIns="91440" bIns="45720" rtlCol="0" anchor="ctr">
            <a:noAutofit/>
          </a:bodyPr>
          <a:lstStyle/>
          <a:p>
            <a:pPr marL="857250" indent="-857250">
              <a:spcAft>
                <a:spcPts val="600"/>
              </a:spcAft>
              <a:buFont typeface="+mj-lt"/>
              <a:buAutoNum type="romanLcPeriod"/>
            </a:pPr>
            <a:r>
              <a:rPr lang="en-US" sz="2800" dirty="0">
                <a:latin typeface="Times New Roman" panose="02020603050405020304" pitchFamily="18" charset="0"/>
                <a:cs typeface="Times New Roman" panose="02020603050405020304" pitchFamily="18" charset="0"/>
              </a:rPr>
              <a:t>To analyze how Nestlé’s HRM system supports the strategic goals of innovation, market leadership, and shared value.</a:t>
            </a:r>
          </a:p>
          <a:p>
            <a:pPr marL="857250" indent="-857250">
              <a:spcAft>
                <a:spcPts val="600"/>
              </a:spcAft>
              <a:buFont typeface="+mj-lt"/>
              <a:buAutoNum type="romanLcPeriod"/>
            </a:pPr>
            <a:r>
              <a:rPr lang="en-US" sz="2800" dirty="0">
                <a:latin typeface="Times New Roman" panose="02020603050405020304" pitchFamily="18" charset="0"/>
                <a:cs typeface="Times New Roman" panose="02020603050405020304" pitchFamily="18" charset="0"/>
              </a:rPr>
              <a:t>To explore how Performance Management integrates with Training &amp; Development and Reward systems.</a:t>
            </a:r>
          </a:p>
          <a:p>
            <a:pPr marL="857250" indent="-857250">
              <a:spcAft>
                <a:spcPts val="600"/>
              </a:spcAft>
              <a:buFont typeface="+mj-lt"/>
              <a:buAutoNum type="romanLcPeriod"/>
            </a:pPr>
            <a:r>
              <a:rPr lang="en-US" sz="2800" dirty="0">
                <a:latin typeface="Times New Roman" panose="02020603050405020304" pitchFamily="18" charset="0"/>
                <a:cs typeface="Times New Roman" panose="02020603050405020304" pitchFamily="18" charset="0"/>
              </a:rPr>
              <a:t>To evaluate line managers’ roles in implementation and strategic alignment.</a:t>
            </a:r>
          </a:p>
          <a:p>
            <a:endParaRPr lang="en-US" sz="2800" dirty="0">
              <a:latin typeface="Times New Roman" panose="02020603050405020304" pitchFamily="18" charset="0"/>
              <a:cs typeface="Times New Roman" panose="02020603050405020304" pitchFamily="18" charset="0"/>
            </a:endParaRPr>
          </a:p>
        </p:txBody>
      </p:sp>
      <p:sp>
        <p:nvSpPr>
          <p:cNvPr id="13" name="Freeform 3">
            <a:extLst>
              <a:ext uri="{FF2B5EF4-FFF2-40B4-BE49-F238E27FC236}">
                <a16:creationId xmlns:a16="http://schemas.microsoft.com/office/drawing/2014/main" id="{79F0258D-9469-190B-C781-4D0715305DAA}"/>
              </a:ext>
            </a:extLst>
          </p:cNvPr>
          <p:cNvSpPr/>
          <p:nvPr/>
        </p:nvSpPr>
        <p:spPr>
          <a:xfrm>
            <a:off x="9488633" y="4929594"/>
            <a:ext cx="2700319" cy="1894011"/>
          </a:xfrm>
          <a:custGeom>
            <a:avLst/>
            <a:gdLst/>
            <a:ahLst/>
            <a:cxnLst/>
            <a:rect l="l" t="t" r="r" b="b"/>
            <a:pathLst>
              <a:path w="2700319" h="1894011">
                <a:moveTo>
                  <a:pt x="0" y="0"/>
                </a:moveTo>
                <a:lnTo>
                  <a:pt x="2700319" y="0"/>
                </a:lnTo>
                <a:lnTo>
                  <a:pt x="2700319" y="1894012"/>
                </a:lnTo>
                <a:lnTo>
                  <a:pt x="0" y="1894012"/>
                </a:lnTo>
                <a:lnTo>
                  <a:pt x="0" y="0"/>
                </a:lnTo>
                <a:close/>
              </a:path>
            </a:pathLst>
          </a:custGeom>
          <a:blipFill>
            <a:blip r:embed="rId2"/>
            <a:stretch>
              <a:fillRect/>
            </a:stretch>
          </a:blipFill>
        </p:spPr>
        <p:txBody>
          <a:bodyPr/>
          <a:lstStyle/>
          <a:p>
            <a:endParaRPr lang="en-US"/>
          </a:p>
        </p:txBody>
      </p:sp>
      <p:sp>
        <p:nvSpPr>
          <p:cNvPr id="16" name="Content Placeholder 2">
            <a:extLst>
              <a:ext uri="{FF2B5EF4-FFF2-40B4-BE49-F238E27FC236}">
                <a16:creationId xmlns:a16="http://schemas.microsoft.com/office/drawing/2014/main" id="{B30CAD8B-A88C-20F6-4A3D-36B3703F3BEE}"/>
              </a:ext>
            </a:extLst>
          </p:cNvPr>
          <p:cNvSpPr>
            <a:spLocks noGrp="1"/>
          </p:cNvSpPr>
          <p:nvPr>
            <p:ph idx="1"/>
          </p:nvPr>
        </p:nvSpPr>
        <p:spPr>
          <a:xfrm>
            <a:off x="559928" y="1836951"/>
            <a:ext cx="3247835" cy="3092643"/>
          </a:xfrm>
        </p:spPr>
        <p:txBody>
          <a:bodyPr>
            <a:normAutofit/>
          </a:bodyPr>
          <a:lstStyle/>
          <a:p>
            <a:pPr marL="0" indent="0">
              <a:buNone/>
            </a:pPr>
            <a:r>
              <a:rPr lang="en-US" sz="4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Purpose and Focus</a:t>
            </a:r>
          </a:p>
        </p:txBody>
      </p:sp>
      <p:sp>
        <p:nvSpPr>
          <p:cNvPr id="3" name="Slide Number Placeholder 2">
            <a:extLst>
              <a:ext uri="{FF2B5EF4-FFF2-40B4-BE49-F238E27FC236}">
                <a16:creationId xmlns:a16="http://schemas.microsoft.com/office/drawing/2014/main" id="{3EEF79F8-7911-37A8-8B5C-28279A1F3CF6}"/>
              </a:ext>
            </a:extLst>
          </p:cNvPr>
          <p:cNvSpPr>
            <a:spLocks noGrp="1"/>
          </p:cNvSpPr>
          <p:nvPr>
            <p:ph type="sldNum" sz="quarter" idx="12"/>
          </p:nvPr>
        </p:nvSpPr>
        <p:spPr/>
        <p:txBody>
          <a:bodyPr/>
          <a:lstStyle/>
          <a:p>
            <a:fld id="{ED6580AB-5C3C-4B4F-8E2A-8B7A0A8CE695}" type="slidenum">
              <a:rPr lang="en-US" smtClean="0"/>
              <a:t>4</a:t>
            </a:fld>
            <a:endParaRPr lang="en-US" dirty="0"/>
          </a:p>
        </p:txBody>
      </p:sp>
    </p:spTree>
    <p:extLst>
      <p:ext uri="{BB962C8B-B14F-4D97-AF65-F5344CB8AC3E}">
        <p14:creationId xmlns:p14="http://schemas.microsoft.com/office/powerpoint/2010/main" val="3966878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2EB5-B7AD-BF38-ADA5-312F7E59C518}"/>
              </a:ext>
            </a:extLst>
          </p:cNvPr>
          <p:cNvSpPr>
            <a:spLocks noGrp="1"/>
          </p:cNvSpPr>
          <p:nvPr>
            <p:ph type="title"/>
          </p:nvPr>
        </p:nvSpPr>
        <p:spPr/>
        <p:txBody>
          <a:bodyPr>
            <a:normAutofit/>
          </a:bodyPr>
          <a:lstStyle/>
          <a:p>
            <a:r>
              <a:rPr lang="en-US" sz="4000" dirty="0">
                <a:latin typeface="ADLaM Display" panose="02010000000000000000" pitchFamily="2" charset="0"/>
                <a:ea typeface="ADLaM Display" panose="02010000000000000000" pitchFamily="2" charset="0"/>
                <a:cs typeface="ADLaM Display" panose="02010000000000000000" pitchFamily="2" charset="0"/>
              </a:rPr>
              <a:t>Literature Framework</a:t>
            </a:r>
          </a:p>
        </p:txBody>
      </p:sp>
      <p:graphicFrame>
        <p:nvGraphicFramePr>
          <p:cNvPr id="6" name="Content Placeholder 5">
            <a:extLst>
              <a:ext uri="{FF2B5EF4-FFF2-40B4-BE49-F238E27FC236}">
                <a16:creationId xmlns:a16="http://schemas.microsoft.com/office/drawing/2014/main" id="{45DC353F-153B-308B-7F8B-15F615817DB1}"/>
              </a:ext>
            </a:extLst>
          </p:cNvPr>
          <p:cNvGraphicFramePr>
            <a:graphicFrameLocks noGrp="1"/>
          </p:cNvGraphicFramePr>
          <p:nvPr>
            <p:ph idx="1"/>
            <p:extLst>
              <p:ext uri="{D42A27DB-BD31-4B8C-83A1-F6EECF244321}">
                <p14:modId xmlns:p14="http://schemas.microsoft.com/office/powerpoint/2010/main" val="25674898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1F1EBA20-5F19-1E2B-1E6C-CBD034395B7E}"/>
              </a:ext>
            </a:extLst>
          </p:cNvPr>
          <p:cNvPicPr>
            <a:picLocks noChangeAspect="1"/>
          </p:cNvPicPr>
          <p:nvPr/>
        </p:nvPicPr>
        <p:blipFill>
          <a:blip r:embed="rId7"/>
          <a:stretch>
            <a:fillRect/>
          </a:stretch>
        </p:blipFill>
        <p:spPr>
          <a:xfrm>
            <a:off x="9680291" y="5100370"/>
            <a:ext cx="2511709" cy="1757630"/>
          </a:xfrm>
          <a:prstGeom prst="rect">
            <a:avLst/>
          </a:prstGeom>
        </p:spPr>
      </p:pic>
      <p:sp>
        <p:nvSpPr>
          <p:cNvPr id="3" name="Slide Number Placeholder 2">
            <a:extLst>
              <a:ext uri="{FF2B5EF4-FFF2-40B4-BE49-F238E27FC236}">
                <a16:creationId xmlns:a16="http://schemas.microsoft.com/office/drawing/2014/main" id="{74F2F5C1-CD2C-2B61-559E-3612DC0D15FF}"/>
              </a:ext>
            </a:extLst>
          </p:cNvPr>
          <p:cNvSpPr>
            <a:spLocks noGrp="1"/>
          </p:cNvSpPr>
          <p:nvPr>
            <p:ph type="sldNum" sz="quarter" idx="12"/>
          </p:nvPr>
        </p:nvSpPr>
        <p:spPr/>
        <p:txBody>
          <a:bodyPr/>
          <a:lstStyle/>
          <a:p>
            <a:fld id="{ED6580AB-5C3C-4B4F-8E2A-8B7A0A8CE695}" type="slidenum">
              <a:rPr lang="en-US" smtClean="0"/>
              <a:t>5</a:t>
            </a:fld>
            <a:endParaRPr lang="en-US" dirty="0"/>
          </a:p>
        </p:txBody>
      </p:sp>
    </p:spTree>
    <p:extLst>
      <p:ext uri="{BB962C8B-B14F-4D97-AF65-F5344CB8AC3E}">
        <p14:creationId xmlns:p14="http://schemas.microsoft.com/office/powerpoint/2010/main" val="1102951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6F361-18C9-B68F-E397-1FE100F2051B}"/>
              </a:ext>
            </a:extLst>
          </p:cNvPr>
          <p:cNvSpPr>
            <a:spLocks noGrp="1"/>
          </p:cNvSpPr>
          <p:nvPr>
            <p:ph type="title"/>
          </p:nvPr>
        </p:nvSpPr>
        <p:spPr/>
        <p:txBody>
          <a:bodyPr>
            <a:normAutofit/>
          </a:bodyPr>
          <a:lstStyle/>
          <a:p>
            <a:r>
              <a:rPr lang="en-US" sz="4000" dirty="0">
                <a:latin typeface="ADLaM Display" panose="02010000000000000000" pitchFamily="2" charset="0"/>
                <a:ea typeface="ADLaM Display" panose="02010000000000000000" pitchFamily="2" charset="0"/>
                <a:cs typeface="ADLaM Display" panose="02010000000000000000" pitchFamily="2" charset="0"/>
              </a:rPr>
              <a:t>Performance Management at Nestlé</a:t>
            </a:r>
          </a:p>
        </p:txBody>
      </p:sp>
      <p:graphicFrame>
        <p:nvGraphicFramePr>
          <p:cNvPr id="4" name="Content Placeholder 3">
            <a:extLst>
              <a:ext uri="{FF2B5EF4-FFF2-40B4-BE49-F238E27FC236}">
                <a16:creationId xmlns:a16="http://schemas.microsoft.com/office/drawing/2014/main" id="{91EAC181-45B9-649C-BF01-4E671F386700}"/>
              </a:ext>
            </a:extLst>
          </p:cNvPr>
          <p:cNvGraphicFramePr>
            <a:graphicFrameLocks noGrp="1"/>
          </p:cNvGraphicFramePr>
          <p:nvPr>
            <p:ph idx="1"/>
            <p:extLst>
              <p:ext uri="{D42A27DB-BD31-4B8C-83A1-F6EECF244321}">
                <p14:modId xmlns:p14="http://schemas.microsoft.com/office/powerpoint/2010/main" val="12241437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878E35E-1E5C-91EF-409B-8653ECF44981}"/>
              </a:ext>
            </a:extLst>
          </p:cNvPr>
          <p:cNvPicPr>
            <a:picLocks noChangeAspect="1"/>
          </p:cNvPicPr>
          <p:nvPr/>
        </p:nvPicPr>
        <p:blipFill>
          <a:blip r:embed="rId7"/>
          <a:stretch>
            <a:fillRect/>
          </a:stretch>
        </p:blipFill>
        <p:spPr>
          <a:xfrm>
            <a:off x="9680230" y="69825"/>
            <a:ext cx="2511770" cy="1755800"/>
          </a:xfrm>
          <a:prstGeom prst="rect">
            <a:avLst/>
          </a:prstGeom>
        </p:spPr>
      </p:pic>
      <p:sp>
        <p:nvSpPr>
          <p:cNvPr id="3" name="Slide Number Placeholder 2">
            <a:extLst>
              <a:ext uri="{FF2B5EF4-FFF2-40B4-BE49-F238E27FC236}">
                <a16:creationId xmlns:a16="http://schemas.microsoft.com/office/drawing/2014/main" id="{A841F84A-BC2E-B5CE-418C-91EDF641CCB1}"/>
              </a:ext>
            </a:extLst>
          </p:cNvPr>
          <p:cNvSpPr>
            <a:spLocks noGrp="1"/>
          </p:cNvSpPr>
          <p:nvPr>
            <p:ph type="sldNum" sz="quarter" idx="12"/>
          </p:nvPr>
        </p:nvSpPr>
        <p:spPr/>
        <p:txBody>
          <a:bodyPr/>
          <a:lstStyle/>
          <a:p>
            <a:fld id="{ED6580AB-5C3C-4B4F-8E2A-8B7A0A8CE695}" type="slidenum">
              <a:rPr lang="en-US" smtClean="0"/>
              <a:t>6</a:t>
            </a:fld>
            <a:endParaRPr lang="en-US" dirty="0"/>
          </a:p>
        </p:txBody>
      </p:sp>
    </p:spTree>
    <p:extLst>
      <p:ext uri="{BB962C8B-B14F-4D97-AF65-F5344CB8AC3E}">
        <p14:creationId xmlns:p14="http://schemas.microsoft.com/office/powerpoint/2010/main" val="3403663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dirty="0"/>
              <a:t>Human resources slide 4</a:t>
            </a:r>
          </a:p>
        </p:txBody>
      </p:sp>
      <p:sp>
        <p:nvSpPr>
          <p:cNvPr id="347" name="Rectangle 346">
            <a:extLst>
              <a:ext uri="{FF2B5EF4-FFF2-40B4-BE49-F238E27FC236}">
                <a16:creationId xmlns:a16="http://schemas.microsoft.com/office/drawing/2014/main" id="{49C08362-5A73-4AB7-8811-DC216428D42D}"/>
              </a:ext>
            </a:extLst>
          </p:cNvPr>
          <p:cNvSpPr/>
          <p:nvPr/>
        </p:nvSpPr>
        <p:spPr>
          <a:xfrm>
            <a:off x="5058527" y="184910"/>
            <a:ext cx="3124281" cy="1231106"/>
          </a:xfrm>
          <a:prstGeom prst="rect">
            <a:avLst/>
          </a:prstGeom>
        </p:spPr>
        <p:txBody>
          <a:bodyPr wrap="square" lIns="0" tIns="0" rIns="0" bIns="0">
            <a:spAutoFit/>
          </a:bodyPr>
          <a:lstStyle/>
          <a:p>
            <a:pPr>
              <a:spcAft>
                <a:spcPts val="600"/>
              </a:spcAft>
            </a:pPr>
            <a:r>
              <a:rPr lang="en-US" sz="2000" b="1" dirty="0">
                <a:latin typeface="Times New Roman" panose="02020603050405020304" pitchFamily="18" charset="0"/>
                <a:cs typeface="Times New Roman" panose="02020603050405020304" pitchFamily="18" charset="0"/>
              </a:rPr>
              <a:t>Responsibilities include setting SMART goals, providing feedback, and identifying skill gaps.</a:t>
            </a:r>
          </a:p>
        </p:txBody>
      </p:sp>
      <p:grpSp>
        <p:nvGrpSpPr>
          <p:cNvPr id="40" name="Group 39" descr="This image is an icon of 1 person interacting with three people. ">
            <a:extLst>
              <a:ext uri="{FF2B5EF4-FFF2-40B4-BE49-F238E27FC236}">
                <a16:creationId xmlns:a16="http://schemas.microsoft.com/office/drawing/2014/main" id="{6163EC3B-1C70-4943-88AE-C995F6AF3D2D}"/>
              </a:ext>
            </a:extLst>
          </p:cNvPr>
          <p:cNvGrpSpPr/>
          <p:nvPr/>
        </p:nvGrpSpPr>
        <p:grpSpPr>
          <a:xfrm>
            <a:off x="5459412" y="1395413"/>
            <a:ext cx="1273175" cy="1271588"/>
            <a:chOff x="5459412" y="1395413"/>
            <a:chExt cx="1273175" cy="1271588"/>
          </a:xfrm>
        </p:grpSpPr>
        <p:sp>
          <p:nvSpPr>
            <p:cNvPr id="34" name="Oval 26">
              <a:extLst>
                <a:ext uri="{FF2B5EF4-FFF2-40B4-BE49-F238E27FC236}">
                  <a16:creationId xmlns:a16="http://schemas.microsoft.com/office/drawing/2014/main" id="{BAB1D2D2-1913-4FAF-8141-A2217D47D3D9}"/>
                </a:ext>
              </a:extLst>
            </p:cNvPr>
            <p:cNvSpPr>
              <a:spLocks noChangeArrowheads="1"/>
            </p:cNvSpPr>
            <p:nvPr/>
          </p:nvSpPr>
          <p:spPr bwMode="auto">
            <a:xfrm>
              <a:off x="5459412" y="1395413"/>
              <a:ext cx="1273175" cy="1271588"/>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53" name="Group 152">
              <a:extLst>
                <a:ext uri="{FF2B5EF4-FFF2-40B4-BE49-F238E27FC236}">
                  <a16:creationId xmlns:a16="http://schemas.microsoft.com/office/drawing/2014/main" id="{14E63ABA-A2BE-460E-AEC1-558B63A0D598}"/>
                </a:ext>
              </a:extLst>
            </p:cNvPr>
            <p:cNvGrpSpPr/>
            <p:nvPr/>
          </p:nvGrpSpPr>
          <p:grpSpPr>
            <a:xfrm>
              <a:off x="5781290" y="1569642"/>
              <a:ext cx="584970" cy="674403"/>
              <a:chOff x="2686050" y="2895601"/>
              <a:chExt cx="330200" cy="346075"/>
            </a:xfrm>
          </p:grpSpPr>
          <p:sp>
            <p:nvSpPr>
              <p:cNvPr id="154" name="Oval 309">
                <a:extLst>
                  <a:ext uri="{FF2B5EF4-FFF2-40B4-BE49-F238E27FC236}">
                    <a16:creationId xmlns:a16="http://schemas.microsoft.com/office/drawing/2014/main" id="{AC91C28A-AC97-43D2-BB20-485D353E831B}"/>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5" name="Freeform 310">
                <a:extLst>
                  <a:ext uri="{FF2B5EF4-FFF2-40B4-BE49-F238E27FC236}">
                    <a16:creationId xmlns:a16="http://schemas.microsoft.com/office/drawing/2014/main" id="{307DC6B5-75A0-4610-B431-35147A890CA0}"/>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6" name="Oval 311">
                <a:extLst>
                  <a:ext uri="{FF2B5EF4-FFF2-40B4-BE49-F238E27FC236}">
                    <a16:creationId xmlns:a16="http://schemas.microsoft.com/office/drawing/2014/main" id="{16EA5084-E99D-4DD5-B478-224937E08C2D}"/>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7" name="Freeform 312">
                <a:extLst>
                  <a:ext uri="{FF2B5EF4-FFF2-40B4-BE49-F238E27FC236}">
                    <a16:creationId xmlns:a16="http://schemas.microsoft.com/office/drawing/2014/main" id="{210EC1C6-3182-40F6-869F-33B0ABF22B6A}"/>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8" name="Oval 313">
                <a:extLst>
                  <a:ext uri="{FF2B5EF4-FFF2-40B4-BE49-F238E27FC236}">
                    <a16:creationId xmlns:a16="http://schemas.microsoft.com/office/drawing/2014/main" id="{168ACDC4-22F5-4D4B-A783-44D3655B843F}"/>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9" name="Freeform 314">
                <a:extLst>
                  <a:ext uri="{FF2B5EF4-FFF2-40B4-BE49-F238E27FC236}">
                    <a16:creationId xmlns:a16="http://schemas.microsoft.com/office/drawing/2014/main" id="{9350080E-FAD1-420D-A674-785E5FD1F3EE}"/>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0" name="Oval 315">
                <a:extLst>
                  <a:ext uri="{FF2B5EF4-FFF2-40B4-BE49-F238E27FC236}">
                    <a16:creationId xmlns:a16="http://schemas.microsoft.com/office/drawing/2014/main" id="{A3A96249-064E-4E4F-800D-F3E32321B7D5}"/>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1" name="Freeform 316">
                <a:extLst>
                  <a:ext uri="{FF2B5EF4-FFF2-40B4-BE49-F238E27FC236}">
                    <a16:creationId xmlns:a16="http://schemas.microsoft.com/office/drawing/2014/main" id="{5B0FA9F4-74E7-4069-9E66-4CD168516DBB}"/>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2" name="Oval 317">
                <a:extLst>
                  <a:ext uri="{FF2B5EF4-FFF2-40B4-BE49-F238E27FC236}">
                    <a16:creationId xmlns:a16="http://schemas.microsoft.com/office/drawing/2014/main" id="{8B1079C4-08A2-4532-BF93-C9FBD28FC053}"/>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3" name="Freeform 318">
                <a:extLst>
                  <a:ext uri="{FF2B5EF4-FFF2-40B4-BE49-F238E27FC236}">
                    <a16:creationId xmlns:a16="http://schemas.microsoft.com/office/drawing/2014/main" id="{D2176F15-45A0-4989-901D-43FEBC8C6CA0}"/>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4" name="Freeform 319">
                <a:extLst>
                  <a:ext uri="{FF2B5EF4-FFF2-40B4-BE49-F238E27FC236}">
                    <a16:creationId xmlns:a16="http://schemas.microsoft.com/office/drawing/2014/main" id="{E441EEB4-0ED1-401E-BCE2-44490D081569}"/>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5" name="Line 320">
                <a:extLst>
                  <a:ext uri="{FF2B5EF4-FFF2-40B4-BE49-F238E27FC236}">
                    <a16:creationId xmlns:a16="http://schemas.microsoft.com/office/drawing/2014/main" id="{DE0936E5-0224-4C3C-9815-CA2E7C9781C1}"/>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41" name="Rectangle 340">
            <a:extLst>
              <a:ext uri="{FF2B5EF4-FFF2-40B4-BE49-F238E27FC236}">
                <a16:creationId xmlns:a16="http://schemas.microsoft.com/office/drawing/2014/main" id="{594EDD4C-FB3C-4D67-A0E0-448BE5307678}"/>
              </a:ext>
            </a:extLst>
          </p:cNvPr>
          <p:cNvSpPr/>
          <p:nvPr/>
        </p:nvSpPr>
        <p:spPr>
          <a:xfrm>
            <a:off x="8684419" y="2273369"/>
            <a:ext cx="2301251" cy="1231106"/>
          </a:xfrm>
          <a:prstGeom prst="rect">
            <a:avLst/>
          </a:prstGeom>
        </p:spPr>
        <p:txBody>
          <a:bodyPr wrap="square" lIns="0" tIns="0" rIns="0" bIns="0">
            <a:spAutoFit/>
          </a:bodyPr>
          <a:lstStyle/>
          <a:p>
            <a:r>
              <a:rPr lang="en-US" sz="2000" b="1" dirty="0">
                <a:latin typeface="Times New Roman" panose="02020603050405020304" pitchFamily="18" charset="0"/>
                <a:cs typeface="Times New Roman" panose="02020603050405020304" pitchFamily="18" charset="0"/>
              </a:rPr>
              <a:t>Their consistency has a direct impact on performance and motivation.</a:t>
            </a:r>
            <a:endParaRPr lang="en-US" sz="2000" b="1" i="1" dirty="0">
              <a:latin typeface="Times New Roman" panose="02020603050405020304" pitchFamily="18" charset="0"/>
              <a:cs typeface="Times New Roman" panose="02020603050405020304" pitchFamily="18" charset="0"/>
            </a:endParaRPr>
          </a:p>
        </p:txBody>
      </p:sp>
      <p:grpSp>
        <p:nvGrpSpPr>
          <p:cNvPr id="41" name="Group 40" descr="This image is an icon of three people interacting. ">
            <a:extLst>
              <a:ext uri="{FF2B5EF4-FFF2-40B4-BE49-F238E27FC236}">
                <a16:creationId xmlns:a16="http://schemas.microsoft.com/office/drawing/2014/main" id="{7095B44D-041E-4DC3-A3B8-C4DBA721F0CF}"/>
              </a:ext>
            </a:extLst>
          </p:cNvPr>
          <p:cNvGrpSpPr/>
          <p:nvPr/>
        </p:nvGrpSpPr>
        <p:grpSpPr>
          <a:xfrm>
            <a:off x="3489325" y="2143125"/>
            <a:ext cx="1397000" cy="1397000"/>
            <a:chOff x="3438525" y="2143125"/>
            <a:chExt cx="1397000" cy="1397000"/>
          </a:xfrm>
        </p:grpSpPr>
        <p:sp>
          <p:nvSpPr>
            <p:cNvPr id="33" name="Freeform 25">
              <a:extLst>
                <a:ext uri="{FF2B5EF4-FFF2-40B4-BE49-F238E27FC236}">
                  <a16:creationId xmlns:a16="http://schemas.microsoft.com/office/drawing/2014/main" id="{82A9CD09-E5BD-4051-A55B-752BE1EA490F}"/>
                </a:ext>
              </a:extLst>
            </p:cNvPr>
            <p:cNvSpPr>
              <a:spLocks/>
            </p:cNvSpPr>
            <p:nvPr/>
          </p:nvSpPr>
          <p:spPr bwMode="auto">
            <a:xfrm>
              <a:off x="3438525" y="2143125"/>
              <a:ext cx="1397000" cy="1397000"/>
            </a:xfrm>
            <a:custGeom>
              <a:avLst/>
              <a:gdLst>
                <a:gd name="T0" fmla="*/ 276 w 336"/>
                <a:gd name="T1" fmla="*/ 276 h 336"/>
                <a:gd name="T2" fmla="*/ 60 w 336"/>
                <a:gd name="T3" fmla="*/ 276 h 336"/>
                <a:gd name="T4" fmla="*/ 60 w 336"/>
                <a:gd name="T5" fmla="*/ 60 h 336"/>
                <a:gd name="T6" fmla="*/ 276 w 336"/>
                <a:gd name="T7" fmla="*/ 60 h 336"/>
                <a:gd name="T8" fmla="*/ 276 w 336"/>
                <a:gd name="T9" fmla="*/ 276 h 336"/>
              </a:gdLst>
              <a:ahLst/>
              <a:cxnLst>
                <a:cxn ang="0">
                  <a:pos x="T0" y="T1"/>
                </a:cxn>
                <a:cxn ang="0">
                  <a:pos x="T2" y="T3"/>
                </a:cxn>
                <a:cxn ang="0">
                  <a:pos x="T4" y="T5"/>
                </a:cxn>
                <a:cxn ang="0">
                  <a:pos x="T6" y="T7"/>
                </a:cxn>
                <a:cxn ang="0">
                  <a:pos x="T8" y="T9"/>
                </a:cxn>
              </a:cxnLst>
              <a:rect l="0" t="0" r="r" b="b"/>
              <a:pathLst>
                <a:path w="336" h="336">
                  <a:moveTo>
                    <a:pt x="276" y="276"/>
                  </a:moveTo>
                  <a:cubicBezTo>
                    <a:pt x="217" y="336"/>
                    <a:pt x="120" y="336"/>
                    <a:pt x="60" y="276"/>
                  </a:cubicBezTo>
                  <a:cubicBezTo>
                    <a:pt x="0" y="217"/>
                    <a:pt x="0" y="120"/>
                    <a:pt x="60" y="60"/>
                  </a:cubicBezTo>
                  <a:cubicBezTo>
                    <a:pt x="120" y="0"/>
                    <a:pt x="217" y="0"/>
                    <a:pt x="276" y="60"/>
                  </a:cubicBezTo>
                  <a:cubicBezTo>
                    <a:pt x="336" y="120"/>
                    <a:pt x="336" y="217"/>
                    <a:pt x="276"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66" name="Group 165">
              <a:extLst>
                <a:ext uri="{FF2B5EF4-FFF2-40B4-BE49-F238E27FC236}">
                  <a16:creationId xmlns:a16="http://schemas.microsoft.com/office/drawing/2014/main" id="{F3A32F3A-3EA3-4F6F-905C-AE7E326402EF}"/>
                </a:ext>
              </a:extLst>
            </p:cNvPr>
            <p:cNvGrpSpPr/>
            <p:nvPr/>
          </p:nvGrpSpPr>
          <p:grpSpPr>
            <a:xfrm>
              <a:off x="3810316" y="2465099"/>
              <a:ext cx="613094" cy="674403"/>
              <a:chOff x="3398838" y="2895601"/>
              <a:chExt cx="346075" cy="346075"/>
            </a:xfrm>
          </p:grpSpPr>
          <p:sp>
            <p:nvSpPr>
              <p:cNvPr id="167" name="Freeform 49">
                <a:extLst>
                  <a:ext uri="{FF2B5EF4-FFF2-40B4-BE49-F238E27FC236}">
                    <a16:creationId xmlns:a16="http://schemas.microsoft.com/office/drawing/2014/main" id="{740B54FD-C512-4C4B-90F2-B8FE96027793}"/>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8" name="Freeform 50">
                <a:extLst>
                  <a:ext uri="{FF2B5EF4-FFF2-40B4-BE49-F238E27FC236}">
                    <a16:creationId xmlns:a16="http://schemas.microsoft.com/office/drawing/2014/main" id="{4FDC5A8D-821C-42CD-8C45-FB309BF76A4B}"/>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9" name="Oval 51">
                <a:extLst>
                  <a:ext uri="{FF2B5EF4-FFF2-40B4-BE49-F238E27FC236}">
                    <a16:creationId xmlns:a16="http://schemas.microsoft.com/office/drawing/2014/main" id="{627888DD-F7D4-4895-B336-F188BAF1D77E}"/>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0" name="Freeform 52">
                <a:extLst>
                  <a:ext uri="{FF2B5EF4-FFF2-40B4-BE49-F238E27FC236}">
                    <a16:creationId xmlns:a16="http://schemas.microsoft.com/office/drawing/2014/main" id="{21C53BAF-A1BD-4D9D-8C56-C5A5E2964569}"/>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1" name="Freeform 53">
                <a:extLst>
                  <a:ext uri="{FF2B5EF4-FFF2-40B4-BE49-F238E27FC236}">
                    <a16:creationId xmlns:a16="http://schemas.microsoft.com/office/drawing/2014/main" id="{B30A39F9-E915-4B71-94A4-3436CE4B9810}"/>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2" name="Freeform 54">
                <a:extLst>
                  <a:ext uri="{FF2B5EF4-FFF2-40B4-BE49-F238E27FC236}">
                    <a16:creationId xmlns:a16="http://schemas.microsoft.com/office/drawing/2014/main" id="{92A91763-2FE9-4F49-81B3-F46A31888210}"/>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3" name="Oval 55">
                <a:extLst>
                  <a:ext uri="{FF2B5EF4-FFF2-40B4-BE49-F238E27FC236}">
                    <a16:creationId xmlns:a16="http://schemas.microsoft.com/office/drawing/2014/main" id="{5D56157D-44A4-414B-A115-780567411345}"/>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4" name="Freeform 56">
                <a:extLst>
                  <a:ext uri="{FF2B5EF4-FFF2-40B4-BE49-F238E27FC236}">
                    <a16:creationId xmlns:a16="http://schemas.microsoft.com/office/drawing/2014/main" id="{62DA9A80-F152-45F5-94C2-BB31EDA3C093}"/>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5" name="Freeform 57">
                <a:extLst>
                  <a:ext uri="{FF2B5EF4-FFF2-40B4-BE49-F238E27FC236}">
                    <a16:creationId xmlns:a16="http://schemas.microsoft.com/office/drawing/2014/main" id="{003EFD2E-CF90-4AC0-BEC7-7BC68564812B}"/>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6" name="Freeform 58">
                <a:extLst>
                  <a:ext uri="{FF2B5EF4-FFF2-40B4-BE49-F238E27FC236}">
                    <a16:creationId xmlns:a16="http://schemas.microsoft.com/office/drawing/2014/main" id="{17D242C7-DED5-4760-974B-1C0C2CEDE00F}"/>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7" name="Oval 59">
                <a:extLst>
                  <a:ext uri="{FF2B5EF4-FFF2-40B4-BE49-F238E27FC236}">
                    <a16:creationId xmlns:a16="http://schemas.microsoft.com/office/drawing/2014/main" id="{4029ED17-8FD3-4AF2-A688-F0EE0CED0B1E}"/>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8" name="Freeform 60">
                <a:extLst>
                  <a:ext uri="{FF2B5EF4-FFF2-40B4-BE49-F238E27FC236}">
                    <a16:creationId xmlns:a16="http://schemas.microsoft.com/office/drawing/2014/main" id="{635ABD1D-573A-4AEB-BA17-43168A9B888A}"/>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9" name="Line 61">
                <a:extLst>
                  <a:ext uri="{FF2B5EF4-FFF2-40B4-BE49-F238E27FC236}">
                    <a16:creationId xmlns:a16="http://schemas.microsoft.com/office/drawing/2014/main" id="{5DC54740-A0D8-4879-95BC-57FB1ACC3E3D}"/>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0" name="Line 62">
                <a:extLst>
                  <a:ext uri="{FF2B5EF4-FFF2-40B4-BE49-F238E27FC236}">
                    <a16:creationId xmlns:a16="http://schemas.microsoft.com/office/drawing/2014/main" id="{E3DB3D49-FAF6-4080-AE40-81CF5899A3E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9" name="Group 38" descr="This image is an icon of three people interacting. ">
            <a:extLst>
              <a:ext uri="{FF2B5EF4-FFF2-40B4-BE49-F238E27FC236}">
                <a16:creationId xmlns:a16="http://schemas.microsoft.com/office/drawing/2014/main" id="{D7F5E6C2-3449-4D64-AEF0-8F9AE58743E4}"/>
              </a:ext>
            </a:extLst>
          </p:cNvPr>
          <p:cNvGrpSpPr/>
          <p:nvPr/>
        </p:nvGrpSpPr>
        <p:grpSpPr>
          <a:xfrm>
            <a:off x="7305675" y="2143125"/>
            <a:ext cx="1397000" cy="1397000"/>
            <a:chOff x="7356475" y="2143125"/>
            <a:chExt cx="1397000" cy="1397000"/>
          </a:xfrm>
        </p:grpSpPr>
        <p:sp>
          <p:nvSpPr>
            <p:cNvPr id="35" name="Freeform 27">
              <a:extLst>
                <a:ext uri="{FF2B5EF4-FFF2-40B4-BE49-F238E27FC236}">
                  <a16:creationId xmlns:a16="http://schemas.microsoft.com/office/drawing/2014/main" id="{AAE4382C-A236-4EFC-A5CF-301D418C624F}"/>
                </a:ext>
              </a:extLst>
            </p:cNvPr>
            <p:cNvSpPr>
              <a:spLocks/>
            </p:cNvSpPr>
            <p:nvPr/>
          </p:nvSpPr>
          <p:spPr bwMode="auto">
            <a:xfrm>
              <a:off x="7356475" y="2143125"/>
              <a:ext cx="1397000" cy="1397000"/>
            </a:xfrm>
            <a:custGeom>
              <a:avLst/>
              <a:gdLst>
                <a:gd name="T0" fmla="*/ 60 w 336"/>
                <a:gd name="T1" fmla="*/ 276 h 336"/>
                <a:gd name="T2" fmla="*/ 60 w 336"/>
                <a:gd name="T3" fmla="*/ 60 h 336"/>
                <a:gd name="T4" fmla="*/ 276 w 336"/>
                <a:gd name="T5" fmla="*/ 60 h 336"/>
                <a:gd name="T6" fmla="*/ 276 w 336"/>
                <a:gd name="T7" fmla="*/ 276 h 336"/>
                <a:gd name="T8" fmla="*/ 60 w 336"/>
                <a:gd name="T9" fmla="*/ 276 h 336"/>
              </a:gdLst>
              <a:ahLst/>
              <a:cxnLst>
                <a:cxn ang="0">
                  <a:pos x="T0" y="T1"/>
                </a:cxn>
                <a:cxn ang="0">
                  <a:pos x="T2" y="T3"/>
                </a:cxn>
                <a:cxn ang="0">
                  <a:pos x="T4" y="T5"/>
                </a:cxn>
                <a:cxn ang="0">
                  <a:pos x="T6" y="T7"/>
                </a:cxn>
                <a:cxn ang="0">
                  <a:pos x="T8" y="T9"/>
                </a:cxn>
              </a:cxnLst>
              <a:rect l="0" t="0" r="r" b="b"/>
              <a:pathLst>
                <a:path w="336" h="336">
                  <a:moveTo>
                    <a:pt x="60" y="276"/>
                  </a:moveTo>
                  <a:cubicBezTo>
                    <a:pt x="0" y="217"/>
                    <a:pt x="0" y="120"/>
                    <a:pt x="60" y="60"/>
                  </a:cubicBezTo>
                  <a:cubicBezTo>
                    <a:pt x="120" y="0"/>
                    <a:pt x="217" y="0"/>
                    <a:pt x="276" y="60"/>
                  </a:cubicBezTo>
                  <a:cubicBezTo>
                    <a:pt x="336" y="120"/>
                    <a:pt x="336" y="217"/>
                    <a:pt x="276" y="276"/>
                  </a:cubicBezTo>
                  <a:cubicBezTo>
                    <a:pt x="217" y="336"/>
                    <a:pt x="120" y="336"/>
                    <a:pt x="60"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13" name="Group 212">
              <a:extLst>
                <a:ext uri="{FF2B5EF4-FFF2-40B4-BE49-F238E27FC236}">
                  <a16:creationId xmlns:a16="http://schemas.microsoft.com/office/drawing/2014/main" id="{84CDD73D-3AA4-4625-B9F5-1852145FC880}"/>
                </a:ext>
              </a:extLst>
            </p:cNvPr>
            <p:cNvGrpSpPr/>
            <p:nvPr/>
          </p:nvGrpSpPr>
          <p:grpSpPr>
            <a:xfrm>
              <a:off x="7748428" y="2465099"/>
              <a:ext cx="613094" cy="674403"/>
              <a:chOff x="3398838" y="2895601"/>
              <a:chExt cx="346075" cy="346075"/>
            </a:xfrm>
          </p:grpSpPr>
          <p:sp>
            <p:nvSpPr>
              <p:cNvPr id="214" name="Freeform 49">
                <a:extLst>
                  <a:ext uri="{FF2B5EF4-FFF2-40B4-BE49-F238E27FC236}">
                    <a16:creationId xmlns:a16="http://schemas.microsoft.com/office/drawing/2014/main" id="{ABF2711F-75A7-4B4A-BF02-2652927EB6DB}"/>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5" name="Freeform 50">
                <a:extLst>
                  <a:ext uri="{FF2B5EF4-FFF2-40B4-BE49-F238E27FC236}">
                    <a16:creationId xmlns:a16="http://schemas.microsoft.com/office/drawing/2014/main" id="{82DE05A5-FAEC-4B16-BF1A-19901B942D35}"/>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6" name="Oval 51">
                <a:extLst>
                  <a:ext uri="{FF2B5EF4-FFF2-40B4-BE49-F238E27FC236}">
                    <a16:creationId xmlns:a16="http://schemas.microsoft.com/office/drawing/2014/main" id="{0E0CD678-477B-451D-9104-A48469B3943C}"/>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7" name="Freeform 52">
                <a:extLst>
                  <a:ext uri="{FF2B5EF4-FFF2-40B4-BE49-F238E27FC236}">
                    <a16:creationId xmlns:a16="http://schemas.microsoft.com/office/drawing/2014/main" id="{26FA0A70-D241-45F0-830E-0A67FE310BAF}"/>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8" name="Freeform 53">
                <a:extLst>
                  <a:ext uri="{FF2B5EF4-FFF2-40B4-BE49-F238E27FC236}">
                    <a16:creationId xmlns:a16="http://schemas.microsoft.com/office/drawing/2014/main" id="{A59E8B52-245F-4ACF-8281-9CF552059B59}"/>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9" name="Freeform 54">
                <a:extLst>
                  <a:ext uri="{FF2B5EF4-FFF2-40B4-BE49-F238E27FC236}">
                    <a16:creationId xmlns:a16="http://schemas.microsoft.com/office/drawing/2014/main" id="{899BF9CE-E77F-4F48-9450-66E3BECCB68B}"/>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0" name="Oval 55">
                <a:extLst>
                  <a:ext uri="{FF2B5EF4-FFF2-40B4-BE49-F238E27FC236}">
                    <a16:creationId xmlns:a16="http://schemas.microsoft.com/office/drawing/2014/main" id="{4BEF1ED3-5C78-40B2-8A93-4068B9D51806}"/>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1" name="Freeform 56">
                <a:extLst>
                  <a:ext uri="{FF2B5EF4-FFF2-40B4-BE49-F238E27FC236}">
                    <a16:creationId xmlns:a16="http://schemas.microsoft.com/office/drawing/2014/main" id="{A2AAED8D-F9E0-4ECB-9AB3-CBBAFB83B1AF}"/>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2" name="Freeform 57">
                <a:extLst>
                  <a:ext uri="{FF2B5EF4-FFF2-40B4-BE49-F238E27FC236}">
                    <a16:creationId xmlns:a16="http://schemas.microsoft.com/office/drawing/2014/main" id="{6002DB15-DE43-4C77-9619-8D419321F2E7}"/>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3" name="Freeform 58">
                <a:extLst>
                  <a:ext uri="{FF2B5EF4-FFF2-40B4-BE49-F238E27FC236}">
                    <a16:creationId xmlns:a16="http://schemas.microsoft.com/office/drawing/2014/main" id="{96593802-B775-42A3-AF14-F045D7024BCC}"/>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4" name="Oval 59">
                <a:extLst>
                  <a:ext uri="{FF2B5EF4-FFF2-40B4-BE49-F238E27FC236}">
                    <a16:creationId xmlns:a16="http://schemas.microsoft.com/office/drawing/2014/main" id="{E9093A9B-C057-4965-9778-D32C3435BAC3}"/>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5" name="Freeform 60">
                <a:extLst>
                  <a:ext uri="{FF2B5EF4-FFF2-40B4-BE49-F238E27FC236}">
                    <a16:creationId xmlns:a16="http://schemas.microsoft.com/office/drawing/2014/main" id="{25E38B6F-D336-4A2F-AB1E-5483A67114A8}"/>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6" name="Line 61">
                <a:extLst>
                  <a:ext uri="{FF2B5EF4-FFF2-40B4-BE49-F238E27FC236}">
                    <a16:creationId xmlns:a16="http://schemas.microsoft.com/office/drawing/2014/main" id="{C97F06C5-8609-4F4A-94C8-8D52F4857B8C}"/>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7" name="Line 62">
                <a:extLst>
                  <a:ext uri="{FF2B5EF4-FFF2-40B4-BE49-F238E27FC236}">
                    <a16:creationId xmlns:a16="http://schemas.microsoft.com/office/drawing/2014/main" id="{7A7E2673-DEC0-43F1-9033-64A7A4DA55B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38" name="Rectangle 337">
            <a:extLst>
              <a:ext uri="{FF2B5EF4-FFF2-40B4-BE49-F238E27FC236}">
                <a16:creationId xmlns:a16="http://schemas.microsoft.com/office/drawing/2014/main" id="{9DE6A47E-C4CC-416D-9C28-3273394521C8}"/>
              </a:ext>
            </a:extLst>
          </p:cNvPr>
          <p:cNvSpPr/>
          <p:nvPr/>
        </p:nvSpPr>
        <p:spPr>
          <a:xfrm>
            <a:off x="876114" y="2273369"/>
            <a:ext cx="2746300" cy="1231106"/>
          </a:xfrm>
          <a:prstGeom prst="rect">
            <a:avLst/>
          </a:prstGeom>
        </p:spPr>
        <p:txBody>
          <a:bodyPr wrap="square" lIns="0" tIns="0" rIns="0" bIns="0">
            <a:spAutoFit/>
          </a:bodyPr>
          <a:lstStyle/>
          <a:p>
            <a:pPr>
              <a:spcAft>
                <a:spcPts val="600"/>
              </a:spcAft>
            </a:pPr>
            <a:r>
              <a:rPr lang="en-US" sz="2000" b="1" dirty="0">
                <a:latin typeface="Times New Roman" panose="02020603050405020304" pitchFamily="18" charset="0"/>
                <a:cs typeface="Times New Roman" panose="02020603050405020304" pitchFamily="18" charset="0"/>
              </a:rPr>
              <a:t>Line managers act as coaches and mentors (Purcell &amp; Hutchinson, 2007).</a:t>
            </a:r>
          </a:p>
        </p:txBody>
      </p:sp>
      <p:grpSp>
        <p:nvGrpSpPr>
          <p:cNvPr id="27" name="Group 26" descr="This image is of a man seen from the back. ">
            <a:extLst>
              <a:ext uri="{FF2B5EF4-FFF2-40B4-BE49-F238E27FC236}">
                <a16:creationId xmlns:a16="http://schemas.microsoft.com/office/drawing/2014/main" id="{ABC2A172-1C05-4D6F-B5FB-5CEBE6B7E962}"/>
              </a:ext>
            </a:extLst>
          </p:cNvPr>
          <p:cNvGrpSpPr/>
          <p:nvPr/>
        </p:nvGrpSpPr>
        <p:grpSpPr>
          <a:xfrm>
            <a:off x="4761706" y="3127375"/>
            <a:ext cx="2668588" cy="2679700"/>
            <a:chOff x="4832350" y="3127375"/>
            <a:chExt cx="2668588" cy="2679700"/>
          </a:xfrm>
        </p:grpSpPr>
        <p:sp>
          <p:nvSpPr>
            <p:cNvPr id="5" name="Freeform 5">
              <a:extLst>
                <a:ext uri="{FF2B5EF4-FFF2-40B4-BE49-F238E27FC236}">
                  <a16:creationId xmlns:a16="http://schemas.microsoft.com/office/drawing/2014/main" id="{A113113D-0844-4CD7-B171-8F00F9D68757}"/>
                </a:ext>
              </a:extLst>
            </p:cNvPr>
            <p:cNvSpPr>
              <a:spLocks/>
            </p:cNvSpPr>
            <p:nvPr/>
          </p:nvSpPr>
          <p:spPr bwMode="auto">
            <a:xfrm>
              <a:off x="6364288" y="3810000"/>
              <a:ext cx="1004888" cy="1736725"/>
            </a:xfrm>
            <a:custGeom>
              <a:avLst/>
              <a:gdLst>
                <a:gd name="T0" fmla="*/ 82 w 175"/>
                <a:gd name="T1" fmla="*/ 75 h 303"/>
                <a:gd name="T2" fmla="*/ 172 w 175"/>
                <a:gd name="T3" fmla="*/ 242 h 303"/>
                <a:gd name="T4" fmla="*/ 103 w 175"/>
                <a:gd name="T5" fmla="*/ 242 h 303"/>
                <a:gd name="T6" fmla="*/ 49 w 175"/>
                <a:gd name="T7" fmla="*/ 89 h 303"/>
                <a:gd name="T8" fmla="*/ 22 w 175"/>
                <a:gd name="T9" fmla="*/ 67 h 303"/>
                <a:gd name="T10" fmla="*/ 7 w 175"/>
                <a:gd name="T11" fmla="*/ 36 h 303"/>
                <a:gd name="T12" fmla="*/ 23 w 175"/>
                <a:gd name="T13" fmla="*/ 36 h 303"/>
                <a:gd name="T14" fmla="*/ 35 w 175"/>
                <a:gd name="T15" fmla="*/ 54 h 303"/>
                <a:gd name="T16" fmla="*/ 8 w 175"/>
                <a:gd name="T17" fmla="*/ 5 h 303"/>
                <a:gd name="T18" fmla="*/ 30 w 175"/>
                <a:gd name="T19" fmla="*/ 21 h 303"/>
                <a:gd name="T20" fmla="*/ 51 w 175"/>
                <a:gd name="T21" fmla="*/ 25 h 303"/>
                <a:gd name="T22" fmla="*/ 70 w 175"/>
                <a:gd name="T23" fmla="*/ 49 h 303"/>
                <a:gd name="T24" fmla="*/ 82 w 175"/>
                <a:gd name="T25" fmla="*/ 7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303">
                  <a:moveTo>
                    <a:pt x="82" y="75"/>
                  </a:moveTo>
                  <a:cubicBezTo>
                    <a:pt x="82" y="75"/>
                    <a:pt x="175" y="184"/>
                    <a:pt x="172" y="242"/>
                  </a:cubicBezTo>
                  <a:cubicBezTo>
                    <a:pt x="169" y="299"/>
                    <a:pt x="126" y="303"/>
                    <a:pt x="103" y="242"/>
                  </a:cubicBezTo>
                  <a:cubicBezTo>
                    <a:pt x="81" y="180"/>
                    <a:pt x="49" y="89"/>
                    <a:pt x="49" y="89"/>
                  </a:cubicBezTo>
                  <a:cubicBezTo>
                    <a:pt x="49" y="89"/>
                    <a:pt x="27" y="74"/>
                    <a:pt x="22" y="67"/>
                  </a:cubicBezTo>
                  <a:cubicBezTo>
                    <a:pt x="17" y="61"/>
                    <a:pt x="13" y="39"/>
                    <a:pt x="7" y="36"/>
                  </a:cubicBezTo>
                  <a:cubicBezTo>
                    <a:pt x="0" y="33"/>
                    <a:pt x="12" y="26"/>
                    <a:pt x="23" y="36"/>
                  </a:cubicBezTo>
                  <a:cubicBezTo>
                    <a:pt x="33" y="46"/>
                    <a:pt x="30" y="57"/>
                    <a:pt x="35" y="54"/>
                  </a:cubicBezTo>
                  <a:cubicBezTo>
                    <a:pt x="40" y="50"/>
                    <a:pt x="8" y="10"/>
                    <a:pt x="8" y="5"/>
                  </a:cubicBezTo>
                  <a:cubicBezTo>
                    <a:pt x="9" y="0"/>
                    <a:pt x="30" y="21"/>
                    <a:pt x="30" y="21"/>
                  </a:cubicBezTo>
                  <a:cubicBezTo>
                    <a:pt x="30" y="21"/>
                    <a:pt x="44" y="19"/>
                    <a:pt x="51" y="25"/>
                  </a:cubicBezTo>
                  <a:cubicBezTo>
                    <a:pt x="58" y="30"/>
                    <a:pt x="67" y="43"/>
                    <a:pt x="70" y="49"/>
                  </a:cubicBezTo>
                  <a:cubicBezTo>
                    <a:pt x="72" y="55"/>
                    <a:pt x="75" y="66"/>
                    <a:pt x="82" y="75"/>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3">
              <a:extLst>
                <a:ext uri="{FF2B5EF4-FFF2-40B4-BE49-F238E27FC236}">
                  <a16:creationId xmlns:a16="http://schemas.microsoft.com/office/drawing/2014/main" id="{CBAFF68D-D572-4371-A91E-AC6024B691FF}"/>
                </a:ext>
              </a:extLst>
            </p:cNvPr>
            <p:cNvSpPr>
              <a:spLocks noChangeAspect="1" noChangeArrowheads="1" noTextEdit="1"/>
            </p:cNvSpPr>
            <p:nvPr/>
          </p:nvSpPr>
          <p:spPr bwMode="auto">
            <a:xfrm>
              <a:off x="4905375" y="3141662"/>
              <a:ext cx="247967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a:extLst>
                <a:ext uri="{FF2B5EF4-FFF2-40B4-BE49-F238E27FC236}">
                  <a16:creationId xmlns:a16="http://schemas.microsoft.com/office/drawing/2014/main" id="{48C4C649-8470-4879-B490-47F99A11E63F}"/>
                </a:ext>
              </a:extLst>
            </p:cNvPr>
            <p:cNvSpPr>
              <a:spLocks/>
            </p:cNvSpPr>
            <p:nvPr/>
          </p:nvSpPr>
          <p:spPr bwMode="auto">
            <a:xfrm>
              <a:off x="6610350" y="4210050"/>
              <a:ext cx="752475" cy="1301750"/>
            </a:xfrm>
            <a:custGeom>
              <a:avLst/>
              <a:gdLst>
                <a:gd name="T0" fmla="*/ 36 w 131"/>
                <a:gd name="T1" fmla="*/ 0 h 227"/>
                <a:gd name="T2" fmla="*/ 0 w 131"/>
                <a:gd name="T3" fmla="*/ 22 h 227"/>
                <a:gd name="T4" fmla="*/ 94 w 131"/>
                <a:gd name="T5" fmla="*/ 215 h 227"/>
                <a:gd name="T6" fmla="*/ 130 w 131"/>
                <a:gd name="T7" fmla="*/ 168 h 227"/>
                <a:gd name="T8" fmla="*/ 36 w 131"/>
                <a:gd name="T9" fmla="*/ 0 h 227"/>
              </a:gdLst>
              <a:ahLst/>
              <a:cxnLst>
                <a:cxn ang="0">
                  <a:pos x="T0" y="T1"/>
                </a:cxn>
                <a:cxn ang="0">
                  <a:pos x="T2" y="T3"/>
                </a:cxn>
                <a:cxn ang="0">
                  <a:pos x="T4" y="T5"/>
                </a:cxn>
                <a:cxn ang="0">
                  <a:pos x="T6" y="T7"/>
                </a:cxn>
                <a:cxn ang="0">
                  <a:pos x="T8" y="T9"/>
                </a:cxn>
              </a:cxnLst>
              <a:rect l="0" t="0" r="r" b="b"/>
              <a:pathLst>
                <a:path w="131" h="227">
                  <a:moveTo>
                    <a:pt x="36" y="0"/>
                  </a:moveTo>
                  <a:cubicBezTo>
                    <a:pt x="36" y="0"/>
                    <a:pt x="5" y="19"/>
                    <a:pt x="0" y="22"/>
                  </a:cubicBezTo>
                  <a:cubicBezTo>
                    <a:pt x="0" y="22"/>
                    <a:pt x="64" y="203"/>
                    <a:pt x="94" y="215"/>
                  </a:cubicBezTo>
                  <a:cubicBezTo>
                    <a:pt x="124" y="227"/>
                    <a:pt x="131" y="194"/>
                    <a:pt x="130" y="168"/>
                  </a:cubicBezTo>
                  <a:cubicBezTo>
                    <a:pt x="129" y="138"/>
                    <a:pt x="99" y="55"/>
                    <a:pt x="36" y="0"/>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a:extLst>
                <a:ext uri="{FF2B5EF4-FFF2-40B4-BE49-F238E27FC236}">
                  <a16:creationId xmlns:a16="http://schemas.microsoft.com/office/drawing/2014/main" id="{A6D0BE20-D8F3-4E9A-9E7A-BC6FFF63D4D3}"/>
                </a:ext>
              </a:extLst>
            </p:cNvPr>
            <p:cNvSpPr>
              <a:spLocks/>
            </p:cNvSpPr>
            <p:nvPr/>
          </p:nvSpPr>
          <p:spPr bwMode="auto">
            <a:xfrm>
              <a:off x="4883150" y="5529263"/>
              <a:ext cx="2451100" cy="257175"/>
            </a:xfrm>
            <a:custGeom>
              <a:avLst/>
              <a:gdLst>
                <a:gd name="T0" fmla="*/ 1544 w 1544"/>
                <a:gd name="T1" fmla="*/ 162 h 162"/>
                <a:gd name="T2" fmla="*/ 0 w 1544"/>
                <a:gd name="T3" fmla="*/ 162 h 162"/>
                <a:gd name="T4" fmla="*/ 156 w 1544"/>
                <a:gd name="T5" fmla="*/ 0 h 162"/>
                <a:gd name="T6" fmla="*/ 1436 w 1544"/>
                <a:gd name="T7" fmla="*/ 0 h 162"/>
                <a:gd name="T8" fmla="*/ 1544 w 1544"/>
                <a:gd name="T9" fmla="*/ 162 h 162"/>
              </a:gdLst>
              <a:ahLst/>
              <a:cxnLst>
                <a:cxn ang="0">
                  <a:pos x="T0" y="T1"/>
                </a:cxn>
                <a:cxn ang="0">
                  <a:pos x="T2" y="T3"/>
                </a:cxn>
                <a:cxn ang="0">
                  <a:pos x="T4" y="T5"/>
                </a:cxn>
                <a:cxn ang="0">
                  <a:pos x="T6" y="T7"/>
                </a:cxn>
                <a:cxn ang="0">
                  <a:pos x="T8" y="T9"/>
                </a:cxn>
              </a:cxnLst>
              <a:rect l="0" t="0" r="r" b="b"/>
              <a:pathLst>
                <a:path w="1544" h="162">
                  <a:moveTo>
                    <a:pt x="1544" y="162"/>
                  </a:moveTo>
                  <a:lnTo>
                    <a:pt x="0" y="162"/>
                  </a:lnTo>
                  <a:lnTo>
                    <a:pt x="156" y="0"/>
                  </a:lnTo>
                  <a:lnTo>
                    <a:pt x="1436" y="0"/>
                  </a:lnTo>
                  <a:lnTo>
                    <a:pt x="1544" y="162"/>
                  </a:lnTo>
                  <a:close/>
                </a:path>
              </a:pathLst>
            </a:custGeom>
            <a:gradFill flip="none" rotWithShape="1">
              <a:gsLst>
                <a:gs pos="0">
                  <a:srgbClr val="6FC9E0"/>
                </a:gs>
                <a:gs pos="39000">
                  <a:srgbClr val="4BC3E2"/>
                </a:gs>
                <a:gs pos="85000">
                  <a:srgbClr val="030341"/>
                </a:gs>
              </a:gsLst>
              <a:path path="circle">
                <a:fillToRect l="50000" t="130000" r="50000" b="-30000"/>
              </a:path>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 name="Freeform 8">
              <a:extLst>
                <a:ext uri="{FF2B5EF4-FFF2-40B4-BE49-F238E27FC236}">
                  <a16:creationId xmlns:a16="http://schemas.microsoft.com/office/drawing/2014/main" id="{91E2CD51-2ACF-4F68-863C-840F1804E8B5}"/>
                </a:ext>
              </a:extLst>
            </p:cNvPr>
            <p:cNvSpPr>
              <a:spLocks/>
            </p:cNvSpPr>
            <p:nvPr/>
          </p:nvSpPr>
          <p:spPr bwMode="auto">
            <a:xfrm>
              <a:off x="5313363" y="4187825"/>
              <a:ext cx="1520825" cy="1598613"/>
            </a:xfrm>
            <a:custGeom>
              <a:avLst/>
              <a:gdLst>
                <a:gd name="T0" fmla="*/ 265 w 265"/>
                <a:gd name="T1" fmla="*/ 279 h 279"/>
                <a:gd name="T2" fmla="*/ 25 w 265"/>
                <a:gd name="T3" fmla="*/ 279 h 279"/>
                <a:gd name="T4" fmla="*/ 20 w 265"/>
                <a:gd name="T5" fmla="*/ 234 h 279"/>
                <a:gd name="T6" fmla="*/ 20 w 265"/>
                <a:gd name="T7" fmla="*/ 230 h 279"/>
                <a:gd name="T8" fmla="*/ 13 w 265"/>
                <a:gd name="T9" fmla="*/ 171 h 279"/>
                <a:gd name="T10" fmla="*/ 11 w 265"/>
                <a:gd name="T11" fmla="*/ 150 h 279"/>
                <a:gd name="T12" fmla="*/ 10 w 265"/>
                <a:gd name="T13" fmla="*/ 129 h 279"/>
                <a:gd name="T14" fmla="*/ 10 w 265"/>
                <a:gd name="T15" fmla="*/ 34 h 279"/>
                <a:gd name="T16" fmla="*/ 10 w 265"/>
                <a:gd name="T17" fmla="*/ 34 h 279"/>
                <a:gd name="T18" fmla="*/ 65 w 265"/>
                <a:gd name="T19" fmla="*/ 17 h 279"/>
                <a:gd name="T20" fmla="*/ 86 w 265"/>
                <a:gd name="T21" fmla="*/ 1 h 279"/>
                <a:gd name="T22" fmla="*/ 131 w 265"/>
                <a:gd name="T23" fmla="*/ 3 h 279"/>
                <a:gd name="T24" fmla="*/ 132 w 265"/>
                <a:gd name="T25" fmla="*/ 3 h 279"/>
                <a:gd name="T26" fmla="*/ 132 w 265"/>
                <a:gd name="T27" fmla="*/ 3 h 279"/>
                <a:gd name="T28" fmla="*/ 133 w 265"/>
                <a:gd name="T29" fmla="*/ 3 h 279"/>
                <a:gd name="T30" fmla="*/ 169 w 265"/>
                <a:gd name="T31" fmla="*/ 12 h 279"/>
                <a:gd name="T32" fmla="*/ 170 w 265"/>
                <a:gd name="T33" fmla="*/ 13 h 279"/>
                <a:gd name="T34" fmla="*/ 170 w 265"/>
                <a:gd name="T35" fmla="*/ 13 h 279"/>
                <a:gd name="T36" fmla="*/ 171 w 265"/>
                <a:gd name="T37" fmla="*/ 26 h 279"/>
                <a:gd name="T38" fmla="*/ 197 w 265"/>
                <a:gd name="T39" fmla="*/ 31 h 279"/>
                <a:gd name="T40" fmla="*/ 201 w 265"/>
                <a:gd name="T41" fmla="*/ 32 h 279"/>
                <a:gd name="T42" fmla="*/ 251 w 265"/>
                <a:gd name="T43" fmla="*/ 105 h 279"/>
                <a:gd name="T44" fmla="*/ 255 w 265"/>
                <a:gd name="T45" fmla="*/ 151 h 279"/>
                <a:gd name="T46" fmla="*/ 259 w 265"/>
                <a:gd name="T47" fmla="*/ 192 h 279"/>
                <a:gd name="T48" fmla="*/ 262 w 265"/>
                <a:gd name="T49" fmla="*/ 234 h 279"/>
                <a:gd name="T50" fmla="*/ 264 w 265"/>
                <a:gd name="T51" fmla="*/ 266 h 279"/>
                <a:gd name="T52" fmla="*/ 264 w 265"/>
                <a:gd name="T53" fmla="*/ 266 h 279"/>
                <a:gd name="T54" fmla="*/ 265 w 265"/>
                <a:gd name="T55" fmla="*/ 27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5" h="279">
                  <a:moveTo>
                    <a:pt x="265" y="279"/>
                  </a:moveTo>
                  <a:cubicBezTo>
                    <a:pt x="25" y="279"/>
                    <a:pt x="25" y="279"/>
                    <a:pt x="25" y="279"/>
                  </a:cubicBezTo>
                  <a:cubicBezTo>
                    <a:pt x="25" y="273"/>
                    <a:pt x="23" y="256"/>
                    <a:pt x="20" y="234"/>
                  </a:cubicBezTo>
                  <a:cubicBezTo>
                    <a:pt x="20" y="232"/>
                    <a:pt x="20" y="231"/>
                    <a:pt x="20" y="230"/>
                  </a:cubicBezTo>
                  <a:cubicBezTo>
                    <a:pt x="17" y="211"/>
                    <a:pt x="15" y="191"/>
                    <a:pt x="13" y="171"/>
                  </a:cubicBezTo>
                  <a:cubicBezTo>
                    <a:pt x="13" y="164"/>
                    <a:pt x="12" y="157"/>
                    <a:pt x="11" y="150"/>
                  </a:cubicBezTo>
                  <a:cubicBezTo>
                    <a:pt x="11" y="143"/>
                    <a:pt x="11" y="136"/>
                    <a:pt x="10" y="129"/>
                  </a:cubicBezTo>
                  <a:cubicBezTo>
                    <a:pt x="8" y="78"/>
                    <a:pt x="0" y="42"/>
                    <a:pt x="10" y="34"/>
                  </a:cubicBezTo>
                  <a:cubicBezTo>
                    <a:pt x="10" y="34"/>
                    <a:pt x="10" y="34"/>
                    <a:pt x="10" y="34"/>
                  </a:cubicBezTo>
                  <a:cubicBezTo>
                    <a:pt x="19" y="26"/>
                    <a:pt x="65" y="17"/>
                    <a:pt x="65" y="17"/>
                  </a:cubicBezTo>
                  <a:cubicBezTo>
                    <a:pt x="65" y="17"/>
                    <a:pt x="70" y="2"/>
                    <a:pt x="86" y="1"/>
                  </a:cubicBezTo>
                  <a:cubicBezTo>
                    <a:pt x="102" y="0"/>
                    <a:pt x="118" y="1"/>
                    <a:pt x="131" y="3"/>
                  </a:cubicBezTo>
                  <a:cubicBezTo>
                    <a:pt x="131" y="3"/>
                    <a:pt x="132" y="3"/>
                    <a:pt x="132" y="3"/>
                  </a:cubicBezTo>
                  <a:cubicBezTo>
                    <a:pt x="132" y="3"/>
                    <a:pt x="132" y="3"/>
                    <a:pt x="132" y="3"/>
                  </a:cubicBezTo>
                  <a:cubicBezTo>
                    <a:pt x="132" y="3"/>
                    <a:pt x="133" y="3"/>
                    <a:pt x="133" y="3"/>
                  </a:cubicBezTo>
                  <a:cubicBezTo>
                    <a:pt x="152" y="6"/>
                    <a:pt x="167" y="10"/>
                    <a:pt x="169" y="12"/>
                  </a:cubicBezTo>
                  <a:cubicBezTo>
                    <a:pt x="170" y="12"/>
                    <a:pt x="170" y="13"/>
                    <a:pt x="170" y="13"/>
                  </a:cubicBezTo>
                  <a:cubicBezTo>
                    <a:pt x="170" y="13"/>
                    <a:pt x="170" y="13"/>
                    <a:pt x="170" y="13"/>
                  </a:cubicBezTo>
                  <a:cubicBezTo>
                    <a:pt x="171" y="22"/>
                    <a:pt x="171" y="26"/>
                    <a:pt x="171" y="26"/>
                  </a:cubicBezTo>
                  <a:cubicBezTo>
                    <a:pt x="171" y="26"/>
                    <a:pt x="184" y="32"/>
                    <a:pt x="197" y="31"/>
                  </a:cubicBezTo>
                  <a:cubicBezTo>
                    <a:pt x="198" y="31"/>
                    <a:pt x="199" y="31"/>
                    <a:pt x="201" y="32"/>
                  </a:cubicBezTo>
                  <a:cubicBezTo>
                    <a:pt x="216" y="35"/>
                    <a:pt x="247" y="62"/>
                    <a:pt x="251" y="105"/>
                  </a:cubicBezTo>
                  <a:cubicBezTo>
                    <a:pt x="252" y="117"/>
                    <a:pt x="254" y="133"/>
                    <a:pt x="255" y="151"/>
                  </a:cubicBezTo>
                  <a:cubicBezTo>
                    <a:pt x="256" y="164"/>
                    <a:pt x="257" y="178"/>
                    <a:pt x="259" y="192"/>
                  </a:cubicBezTo>
                  <a:cubicBezTo>
                    <a:pt x="260" y="207"/>
                    <a:pt x="261" y="221"/>
                    <a:pt x="262" y="234"/>
                  </a:cubicBezTo>
                  <a:cubicBezTo>
                    <a:pt x="263" y="246"/>
                    <a:pt x="263" y="258"/>
                    <a:pt x="264" y="266"/>
                  </a:cubicBezTo>
                  <a:cubicBezTo>
                    <a:pt x="264" y="266"/>
                    <a:pt x="264" y="266"/>
                    <a:pt x="264" y="266"/>
                  </a:cubicBezTo>
                  <a:cubicBezTo>
                    <a:pt x="264" y="272"/>
                    <a:pt x="265" y="277"/>
                    <a:pt x="265" y="27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a:extLst>
                <a:ext uri="{FF2B5EF4-FFF2-40B4-BE49-F238E27FC236}">
                  <a16:creationId xmlns:a16="http://schemas.microsoft.com/office/drawing/2014/main" id="{319F10DD-B9D3-4B3A-8314-9802E27DC1C4}"/>
                </a:ext>
              </a:extLst>
            </p:cNvPr>
            <p:cNvSpPr>
              <a:spLocks/>
            </p:cNvSpPr>
            <p:nvPr/>
          </p:nvSpPr>
          <p:spPr bwMode="auto">
            <a:xfrm>
              <a:off x="4832350" y="4359275"/>
              <a:ext cx="1382713" cy="1152525"/>
            </a:xfrm>
            <a:custGeom>
              <a:avLst/>
              <a:gdLst>
                <a:gd name="T0" fmla="*/ 227 w 241"/>
                <a:gd name="T1" fmla="*/ 194 h 201"/>
                <a:gd name="T2" fmla="*/ 104 w 241"/>
                <a:gd name="T3" fmla="*/ 200 h 201"/>
                <a:gd name="T4" fmla="*/ 23 w 241"/>
                <a:gd name="T5" fmla="*/ 199 h 201"/>
                <a:gd name="T6" fmla="*/ 38 w 241"/>
                <a:gd name="T7" fmla="*/ 83 h 201"/>
                <a:gd name="T8" fmla="*/ 94 w 241"/>
                <a:gd name="T9" fmla="*/ 4 h 201"/>
                <a:gd name="T10" fmla="*/ 94 w 241"/>
                <a:gd name="T11" fmla="*/ 4 h 201"/>
                <a:gd name="T12" fmla="*/ 106 w 241"/>
                <a:gd name="T13" fmla="*/ 1 h 201"/>
                <a:gd name="T14" fmla="*/ 143 w 241"/>
                <a:gd name="T15" fmla="*/ 57 h 201"/>
                <a:gd name="T16" fmla="*/ 95 w 241"/>
                <a:gd name="T17" fmla="*/ 120 h 201"/>
                <a:gd name="T18" fmla="*/ 76 w 241"/>
                <a:gd name="T19" fmla="*/ 141 h 201"/>
                <a:gd name="T20" fmla="*/ 97 w 241"/>
                <a:gd name="T21" fmla="*/ 141 h 201"/>
                <a:gd name="T22" fmla="*/ 239 w 241"/>
                <a:gd name="T23" fmla="*/ 164 h 201"/>
                <a:gd name="T24" fmla="*/ 227 w 241"/>
                <a:gd name="T25" fmla="*/ 194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1" h="201">
                  <a:moveTo>
                    <a:pt x="227" y="194"/>
                  </a:moveTo>
                  <a:cubicBezTo>
                    <a:pt x="224" y="194"/>
                    <a:pt x="160" y="198"/>
                    <a:pt x="104" y="200"/>
                  </a:cubicBezTo>
                  <a:cubicBezTo>
                    <a:pt x="66" y="201"/>
                    <a:pt x="32" y="201"/>
                    <a:pt x="23" y="199"/>
                  </a:cubicBezTo>
                  <a:cubicBezTo>
                    <a:pt x="0" y="193"/>
                    <a:pt x="5" y="167"/>
                    <a:pt x="38" y="83"/>
                  </a:cubicBezTo>
                  <a:cubicBezTo>
                    <a:pt x="59" y="29"/>
                    <a:pt x="80" y="10"/>
                    <a:pt x="94" y="4"/>
                  </a:cubicBezTo>
                  <a:cubicBezTo>
                    <a:pt x="94" y="4"/>
                    <a:pt x="94" y="4"/>
                    <a:pt x="94" y="4"/>
                  </a:cubicBezTo>
                  <a:cubicBezTo>
                    <a:pt x="101" y="0"/>
                    <a:pt x="106" y="1"/>
                    <a:pt x="106" y="1"/>
                  </a:cubicBezTo>
                  <a:cubicBezTo>
                    <a:pt x="123" y="0"/>
                    <a:pt x="145" y="42"/>
                    <a:pt x="143" y="57"/>
                  </a:cubicBezTo>
                  <a:cubicBezTo>
                    <a:pt x="142" y="66"/>
                    <a:pt x="115" y="98"/>
                    <a:pt x="95" y="120"/>
                  </a:cubicBezTo>
                  <a:cubicBezTo>
                    <a:pt x="85" y="132"/>
                    <a:pt x="76" y="141"/>
                    <a:pt x="76" y="141"/>
                  </a:cubicBezTo>
                  <a:cubicBezTo>
                    <a:pt x="76" y="141"/>
                    <a:pt x="85" y="141"/>
                    <a:pt x="97" y="141"/>
                  </a:cubicBezTo>
                  <a:cubicBezTo>
                    <a:pt x="139" y="142"/>
                    <a:pt x="228" y="145"/>
                    <a:pt x="239" y="164"/>
                  </a:cubicBezTo>
                  <a:cubicBezTo>
                    <a:pt x="241" y="169"/>
                    <a:pt x="233" y="194"/>
                    <a:pt x="227" y="194"/>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a:extLst>
                <a:ext uri="{FF2B5EF4-FFF2-40B4-BE49-F238E27FC236}">
                  <a16:creationId xmlns:a16="http://schemas.microsoft.com/office/drawing/2014/main" id="{5849D18F-42AB-4436-A00E-CCB48479C93C}"/>
                </a:ext>
              </a:extLst>
            </p:cNvPr>
            <p:cNvSpPr>
              <a:spLocks/>
            </p:cNvSpPr>
            <p:nvPr/>
          </p:nvSpPr>
          <p:spPr bwMode="auto">
            <a:xfrm>
              <a:off x="6450013" y="4960938"/>
              <a:ext cx="333375" cy="750888"/>
            </a:xfrm>
            <a:custGeom>
              <a:avLst/>
              <a:gdLst>
                <a:gd name="T0" fmla="*/ 66 w 66"/>
                <a:gd name="T1" fmla="*/ 131 h 131"/>
                <a:gd name="T2" fmla="*/ 23 w 66"/>
                <a:gd name="T3" fmla="*/ 68 h 131"/>
                <a:gd name="T4" fmla="*/ 4 w 66"/>
                <a:gd name="T5" fmla="*/ 25 h 131"/>
                <a:gd name="T6" fmla="*/ 57 w 66"/>
                <a:gd name="T7" fmla="*/ 16 h 131"/>
                <a:gd name="T8" fmla="*/ 64 w 66"/>
                <a:gd name="T9" fmla="*/ 99 h 131"/>
                <a:gd name="T10" fmla="*/ 66 w 66"/>
                <a:gd name="T11" fmla="*/ 131 h 131"/>
              </a:gdLst>
              <a:ahLst/>
              <a:cxnLst>
                <a:cxn ang="0">
                  <a:pos x="T0" y="T1"/>
                </a:cxn>
                <a:cxn ang="0">
                  <a:pos x="T2" y="T3"/>
                </a:cxn>
                <a:cxn ang="0">
                  <a:pos x="T4" y="T5"/>
                </a:cxn>
                <a:cxn ang="0">
                  <a:pos x="T6" y="T7"/>
                </a:cxn>
                <a:cxn ang="0">
                  <a:pos x="T8" y="T9"/>
                </a:cxn>
                <a:cxn ang="0">
                  <a:pos x="T10" y="T11"/>
                </a:cxn>
              </a:cxnLst>
              <a:rect l="0" t="0" r="r" b="b"/>
              <a:pathLst>
                <a:path w="66" h="131">
                  <a:moveTo>
                    <a:pt x="66" y="131"/>
                  </a:moveTo>
                  <a:cubicBezTo>
                    <a:pt x="61" y="107"/>
                    <a:pt x="42" y="83"/>
                    <a:pt x="23" y="68"/>
                  </a:cubicBezTo>
                  <a:cubicBezTo>
                    <a:pt x="0" y="51"/>
                    <a:pt x="4" y="25"/>
                    <a:pt x="4" y="25"/>
                  </a:cubicBezTo>
                  <a:cubicBezTo>
                    <a:pt x="21" y="0"/>
                    <a:pt x="41" y="5"/>
                    <a:pt x="57" y="16"/>
                  </a:cubicBezTo>
                  <a:cubicBezTo>
                    <a:pt x="59" y="43"/>
                    <a:pt x="62" y="74"/>
                    <a:pt x="64" y="99"/>
                  </a:cubicBezTo>
                  <a:cubicBezTo>
                    <a:pt x="65" y="111"/>
                    <a:pt x="65" y="123"/>
                    <a:pt x="66" y="131"/>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D1D8B039-3C85-439E-9B4E-0AE3B0227E37}"/>
                </a:ext>
              </a:extLst>
            </p:cNvPr>
            <p:cNvSpPr/>
            <p:nvPr/>
          </p:nvSpPr>
          <p:spPr>
            <a:xfrm rot="20364014">
              <a:off x="6924390" y="4583236"/>
              <a:ext cx="305126" cy="641501"/>
            </a:xfrm>
            <a:custGeom>
              <a:avLst/>
              <a:gdLst>
                <a:gd name="connsiteX0" fmla="*/ 793 w 453638"/>
                <a:gd name="connsiteY0" fmla="*/ 10752 h 953733"/>
                <a:gd name="connsiteX1" fmla="*/ 331787 w 453638"/>
                <a:gd name="connsiteY1" fmla="*/ 467952 h 953733"/>
                <a:gd name="connsiteX2" fmla="*/ 436562 w 453638"/>
                <a:gd name="connsiteY2" fmla="*/ 944202 h 953733"/>
                <a:gd name="connsiteX3" fmla="*/ 793 w 453638"/>
                <a:gd name="connsiteY3" fmla="*/ 10752 h 953733"/>
              </a:gdLst>
              <a:ahLst/>
              <a:cxnLst>
                <a:cxn ang="0">
                  <a:pos x="connsiteX0" y="connsiteY0"/>
                </a:cxn>
                <a:cxn ang="0">
                  <a:pos x="connsiteX1" y="connsiteY1"/>
                </a:cxn>
                <a:cxn ang="0">
                  <a:pos x="connsiteX2" y="connsiteY2"/>
                </a:cxn>
                <a:cxn ang="0">
                  <a:pos x="connsiteX3" y="connsiteY3"/>
                </a:cxn>
              </a:cxnLst>
              <a:rect l="l" t="t" r="r" b="b"/>
              <a:pathLst>
                <a:path w="453638" h="953733">
                  <a:moveTo>
                    <a:pt x="793" y="10752"/>
                  </a:moveTo>
                  <a:cubicBezTo>
                    <a:pt x="-16669" y="-68623"/>
                    <a:pt x="259159" y="312377"/>
                    <a:pt x="331787" y="467952"/>
                  </a:cubicBezTo>
                  <a:cubicBezTo>
                    <a:pt x="404415" y="623527"/>
                    <a:pt x="490934" y="1020005"/>
                    <a:pt x="436562" y="944202"/>
                  </a:cubicBezTo>
                  <a:cubicBezTo>
                    <a:pt x="382190" y="868399"/>
                    <a:pt x="18255" y="90127"/>
                    <a:pt x="793" y="10752"/>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1" name="Freeform 11">
              <a:extLst>
                <a:ext uri="{FF2B5EF4-FFF2-40B4-BE49-F238E27FC236}">
                  <a16:creationId xmlns:a16="http://schemas.microsoft.com/office/drawing/2014/main" id="{9C6C3AB2-1F41-4F9F-A40A-34C6948A2EEB}"/>
                </a:ext>
              </a:extLst>
            </p:cNvPr>
            <p:cNvSpPr>
              <a:spLocks/>
            </p:cNvSpPr>
            <p:nvPr/>
          </p:nvSpPr>
          <p:spPr bwMode="auto">
            <a:xfrm>
              <a:off x="6065838" y="4297363"/>
              <a:ext cx="1435100" cy="1168400"/>
            </a:xfrm>
            <a:custGeom>
              <a:avLst/>
              <a:gdLst>
                <a:gd name="T0" fmla="*/ 11 w 250"/>
                <a:gd name="T1" fmla="*/ 49 h 204"/>
                <a:gd name="T2" fmla="*/ 103 w 250"/>
                <a:gd name="T3" fmla="*/ 27 h 204"/>
                <a:gd name="T4" fmla="*/ 211 w 250"/>
                <a:gd name="T5" fmla="*/ 135 h 204"/>
                <a:gd name="T6" fmla="*/ 179 w 250"/>
                <a:gd name="T7" fmla="*/ 196 h 204"/>
                <a:gd name="T8" fmla="*/ 10 w 250"/>
                <a:gd name="T9" fmla="*/ 49 h 204"/>
                <a:gd name="T10" fmla="*/ 11 w 250"/>
                <a:gd name="T11" fmla="*/ 49 h 204"/>
              </a:gdLst>
              <a:ahLst/>
              <a:cxnLst>
                <a:cxn ang="0">
                  <a:pos x="T0" y="T1"/>
                </a:cxn>
                <a:cxn ang="0">
                  <a:pos x="T2" y="T3"/>
                </a:cxn>
                <a:cxn ang="0">
                  <a:pos x="T4" y="T5"/>
                </a:cxn>
                <a:cxn ang="0">
                  <a:pos x="T6" y="T7"/>
                </a:cxn>
                <a:cxn ang="0">
                  <a:pos x="T8" y="T9"/>
                </a:cxn>
                <a:cxn ang="0">
                  <a:pos x="T10" y="T11"/>
                </a:cxn>
              </a:cxnLst>
              <a:rect l="0" t="0" r="r" b="b"/>
              <a:pathLst>
                <a:path w="250" h="204">
                  <a:moveTo>
                    <a:pt x="11" y="49"/>
                  </a:moveTo>
                  <a:cubicBezTo>
                    <a:pt x="25" y="11"/>
                    <a:pt x="73" y="0"/>
                    <a:pt x="103" y="27"/>
                  </a:cubicBezTo>
                  <a:cubicBezTo>
                    <a:pt x="136" y="58"/>
                    <a:pt x="187" y="105"/>
                    <a:pt x="211" y="135"/>
                  </a:cubicBezTo>
                  <a:cubicBezTo>
                    <a:pt x="250" y="180"/>
                    <a:pt x="199" y="204"/>
                    <a:pt x="179" y="196"/>
                  </a:cubicBezTo>
                  <a:cubicBezTo>
                    <a:pt x="117" y="171"/>
                    <a:pt x="0" y="117"/>
                    <a:pt x="10" y="49"/>
                  </a:cubicBezTo>
                  <a:cubicBezTo>
                    <a:pt x="10" y="49"/>
                    <a:pt x="11" y="49"/>
                    <a:pt x="11" y="4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a:extLst>
                <a:ext uri="{FF2B5EF4-FFF2-40B4-BE49-F238E27FC236}">
                  <a16:creationId xmlns:a16="http://schemas.microsoft.com/office/drawing/2014/main" id="{53D9C9B8-8241-4452-98F4-6F4696E0228C}"/>
                </a:ext>
              </a:extLst>
            </p:cNvPr>
            <p:cNvSpPr>
              <a:spLocks/>
            </p:cNvSpPr>
            <p:nvPr/>
          </p:nvSpPr>
          <p:spPr bwMode="auto">
            <a:xfrm>
              <a:off x="5664200" y="3127375"/>
              <a:ext cx="809625" cy="1135063"/>
            </a:xfrm>
            <a:custGeom>
              <a:avLst/>
              <a:gdLst>
                <a:gd name="T0" fmla="*/ 138 w 141"/>
                <a:gd name="T1" fmla="*/ 142 h 198"/>
                <a:gd name="T2" fmla="*/ 136 w 141"/>
                <a:gd name="T3" fmla="*/ 150 h 198"/>
                <a:gd name="T4" fmla="*/ 134 w 141"/>
                <a:gd name="T5" fmla="*/ 170 h 198"/>
                <a:gd name="T6" fmla="*/ 128 w 141"/>
                <a:gd name="T7" fmla="*/ 178 h 198"/>
                <a:gd name="T8" fmla="*/ 125 w 141"/>
                <a:gd name="T9" fmla="*/ 179 h 198"/>
                <a:gd name="T10" fmla="*/ 115 w 141"/>
                <a:gd name="T11" fmla="*/ 178 h 198"/>
                <a:gd name="T12" fmla="*/ 109 w 141"/>
                <a:gd name="T13" fmla="*/ 198 h 198"/>
                <a:gd name="T14" fmla="*/ 108 w 141"/>
                <a:gd name="T15" fmla="*/ 197 h 198"/>
                <a:gd name="T16" fmla="*/ 71 w 141"/>
                <a:gd name="T17" fmla="*/ 188 h 198"/>
                <a:gd name="T18" fmla="*/ 71 w 141"/>
                <a:gd name="T19" fmla="*/ 188 h 198"/>
                <a:gd name="T20" fmla="*/ 70 w 141"/>
                <a:gd name="T21" fmla="*/ 188 h 198"/>
                <a:gd name="T22" fmla="*/ 25 w 141"/>
                <a:gd name="T23" fmla="*/ 186 h 198"/>
                <a:gd name="T24" fmla="*/ 26 w 141"/>
                <a:gd name="T25" fmla="*/ 157 h 198"/>
                <a:gd name="T26" fmla="*/ 19 w 141"/>
                <a:gd name="T27" fmla="*/ 125 h 198"/>
                <a:gd name="T28" fmla="*/ 9 w 141"/>
                <a:gd name="T29" fmla="*/ 99 h 198"/>
                <a:gd name="T30" fmla="*/ 0 w 141"/>
                <a:gd name="T31" fmla="*/ 72 h 198"/>
                <a:gd name="T32" fmla="*/ 34 w 141"/>
                <a:gd name="T33" fmla="*/ 18 h 198"/>
                <a:gd name="T34" fmla="*/ 57 w 141"/>
                <a:gd name="T35" fmla="*/ 7 h 198"/>
                <a:gd name="T36" fmla="*/ 76 w 141"/>
                <a:gd name="T37" fmla="*/ 0 h 198"/>
                <a:gd name="T38" fmla="*/ 92 w 141"/>
                <a:gd name="T39" fmla="*/ 9 h 198"/>
                <a:gd name="T40" fmla="*/ 112 w 141"/>
                <a:gd name="T41" fmla="*/ 11 h 198"/>
                <a:gd name="T42" fmla="*/ 124 w 141"/>
                <a:gd name="T43" fmla="*/ 24 h 198"/>
                <a:gd name="T44" fmla="*/ 134 w 141"/>
                <a:gd name="T45" fmla="*/ 37 h 198"/>
                <a:gd name="T46" fmla="*/ 134 w 141"/>
                <a:gd name="T47" fmla="*/ 38 h 198"/>
                <a:gd name="T48" fmla="*/ 134 w 141"/>
                <a:gd name="T49" fmla="*/ 38 h 198"/>
                <a:gd name="T50" fmla="*/ 133 w 141"/>
                <a:gd name="T51" fmla="*/ 39 h 198"/>
                <a:gd name="T52" fmla="*/ 132 w 141"/>
                <a:gd name="T53" fmla="*/ 41 h 198"/>
                <a:gd name="T54" fmla="*/ 131 w 141"/>
                <a:gd name="T55" fmla="*/ 42 h 198"/>
                <a:gd name="T56" fmla="*/ 130 w 141"/>
                <a:gd name="T57" fmla="*/ 42 h 198"/>
                <a:gd name="T58" fmla="*/ 129 w 141"/>
                <a:gd name="T59" fmla="*/ 43 h 198"/>
                <a:gd name="T60" fmla="*/ 129 w 141"/>
                <a:gd name="T61" fmla="*/ 43 h 198"/>
                <a:gd name="T62" fmla="*/ 138 w 141"/>
                <a:gd name="T63" fmla="*/ 90 h 198"/>
                <a:gd name="T64" fmla="*/ 139 w 141"/>
                <a:gd name="T65" fmla="*/ 113 h 198"/>
                <a:gd name="T66" fmla="*/ 138 w 141"/>
                <a:gd name="T67" fmla="*/ 14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1" h="198">
                  <a:moveTo>
                    <a:pt x="138" y="142"/>
                  </a:moveTo>
                  <a:cubicBezTo>
                    <a:pt x="138" y="145"/>
                    <a:pt x="137" y="147"/>
                    <a:pt x="136" y="150"/>
                  </a:cubicBezTo>
                  <a:cubicBezTo>
                    <a:pt x="136" y="151"/>
                    <a:pt x="135" y="166"/>
                    <a:pt x="134" y="170"/>
                  </a:cubicBezTo>
                  <a:cubicBezTo>
                    <a:pt x="134" y="172"/>
                    <a:pt x="132" y="177"/>
                    <a:pt x="128" y="178"/>
                  </a:cubicBezTo>
                  <a:cubicBezTo>
                    <a:pt x="127" y="179"/>
                    <a:pt x="126" y="179"/>
                    <a:pt x="125" y="179"/>
                  </a:cubicBezTo>
                  <a:cubicBezTo>
                    <a:pt x="118" y="178"/>
                    <a:pt x="115" y="178"/>
                    <a:pt x="115" y="178"/>
                  </a:cubicBezTo>
                  <a:cubicBezTo>
                    <a:pt x="115" y="178"/>
                    <a:pt x="108" y="189"/>
                    <a:pt x="109" y="198"/>
                  </a:cubicBezTo>
                  <a:cubicBezTo>
                    <a:pt x="109" y="198"/>
                    <a:pt x="109" y="197"/>
                    <a:pt x="108" y="197"/>
                  </a:cubicBezTo>
                  <a:cubicBezTo>
                    <a:pt x="106" y="195"/>
                    <a:pt x="91" y="191"/>
                    <a:pt x="71" y="188"/>
                  </a:cubicBezTo>
                  <a:cubicBezTo>
                    <a:pt x="71" y="188"/>
                    <a:pt x="71" y="188"/>
                    <a:pt x="71" y="188"/>
                  </a:cubicBezTo>
                  <a:cubicBezTo>
                    <a:pt x="71" y="188"/>
                    <a:pt x="70" y="188"/>
                    <a:pt x="70" y="188"/>
                  </a:cubicBezTo>
                  <a:cubicBezTo>
                    <a:pt x="57" y="186"/>
                    <a:pt x="41" y="185"/>
                    <a:pt x="25" y="186"/>
                  </a:cubicBezTo>
                  <a:cubicBezTo>
                    <a:pt x="25" y="186"/>
                    <a:pt x="27" y="173"/>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9" y="43"/>
                    <a:pt x="139" y="82"/>
                    <a:pt x="138" y="90"/>
                  </a:cubicBezTo>
                  <a:cubicBezTo>
                    <a:pt x="138" y="97"/>
                    <a:pt x="137" y="106"/>
                    <a:pt x="139" y="113"/>
                  </a:cubicBezTo>
                  <a:cubicBezTo>
                    <a:pt x="141" y="118"/>
                    <a:pt x="141" y="129"/>
                    <a:pt x="138" y="142"/>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a:extLst>
                <a:ext uri="{FF2B5EF4-FFF2-40B4-BE49-F238E27FC236}">
                  <a16:creationId xmlns:a16="http://schemas.microsoft.com/office/drawing/2014/main" id="{104737AB-59A7-4247-842C-6F97799DA28F}"/>
                </a:ext>
              </a:extLst>
            </p:cNvPr>
            <p:cNvSpPr>
              <a:spLocks/>
            </p:cNvSpPr>
            <p:nvPr/>
          </p:nvSpPr>
          <p:spPr bwMode="auto">
            <a:xfrm>
              <a:off x="5664200" y="3127375"/>
              <a:ext cx="781050" cy="900113"/>
            </a:xfrm>
            <a:custGeom>
              <a:avLst/>
              <a:gdLst>
                <a:gd name="T0" fmla="*/ 134 w 136"/>
                <a:gd name="T1" fmla="*/ 37 h 157"/>
                <a:gd name="T2" fmla="*/ 134 w 136"/>
                <a:gd name="T3" fmla="*/ 38 h 157"/>
                <a:gd name="T4" fmla="*/ 134 w 136"/>
                <a:gd name="T5" fmla="*/ 38 h 157"/>
                <a:gd name="T6" fmla="*/ 133 w 136"/>
                <a:gd name="T7" fmla="*/ 39 h 157"/>
                <a:gd name="T8" fmla="*/ 132 w 136"/>
                <a:gd name="T9" fmla="*/ 41 h 157"/>
                <a:gd name="T10" fmla="*/ 129 w 136"/>
                <a:gd name="T11" fmla="*/ 43 h 157"/>
                <a:gd name="T12" fmla="*/ 129 w 136"/>
                <a:gd name="T13" fmla="*/ 43 h 157"/>
                <a:gd name="T14" fmla="*/ 127 w 136"/>
                <a:gd name="T15" fmla="*/ 79 h 157"/>
                <a:gd name="T16" fmla="*/ 97 w 136"/>
                <a:gd name="T17" fmla="*/ 111 h 157"/>
                <a:gd name="T18" fmla="*/ 85 w 136"/>
                <a:gd name="T19" fmla="*/ 140 h 157"/>
                <a:gd name="T20" fmla="*/ 85 w 136"/>
                <a:gd name="T21" fmla="*/ 157 h 157"/>
                <a:gd name="T22" fmla="*/ 26 w 136"/>
                <a:gd name="T23" fmla="*/ 157 h 157"/>
                <a:gd name="T24" fmla="*/ 19 w 136"/>
                <a:gd name="T25" fmla="*/ 125 h 157"/>
                <a:gd name="T26" fmla="*/ 9 w 136"/>
                <a:gd name="T27" fmla="*/ 99 h 157"/>
                <a:gd name="T28" fmla="*/ 0 w 136"/>
                <a:gd name="T29" fmla="*/ 72 h 157"/>
                <a:gd name="T30" fmla="*/ 34 w 136"/>
                <a:gd name="T31" fmla="*/ 18 h 157"/>
                <a:gd name="T32" fmla="*/ 57 w 136"/>
                <a:gd name="T33" fmla="*/ 7 h 157"/>
                <a:gd name="T34" fmla="*/ 76 w 136"/>
                <a:gd name="T35" fmla="*/ 0 h 157"/>
                <a:gd name="T36" fmla="*/ 92 w 136"/>
                <a:gd name="T37" fmla="*/ 9 h 157"/>
                <a:gd name="T38" fmla="*/ 112 w 136"/>
                <a:gd name="T39" fmla="*/ 11 h 157"/>
                <a:gd name="T40" fmla="*/ 124 w 136"/>
                <a:gd name="T41" fmla="*/ 24 h 157"/>
                <a:gd name="T42" fmla="*/ 134 w 136"/>
                <a:gd name="T43" fmla="*/ 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57">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1" y="42"/>
                    <a:pt x="130" y="43"/>
                    <a:pt x="129" y="43"/>
                  </a:cubicBezTo>
                  <a:cubicBezTo>
                    <a:pt x="129" y="43"/>
                    <a:pt x="129" y="43"/>
                    <a:pt x="129" y="43"/>
                  </a:cubicBezTo>
                  <a:cubicBezTo>
                    <a:pt x="127" y="79"/>
                    <a:pt x="127" y="79"/>
                    <a:pt x="127" y="79"/>
                  </a:cubicBezTo>
                  <a:cubicBezTo>
                    <a:pt x="97" y="111"/>
                    <a:pt x="97" y="111"/>
                    <a:pt x="97" y="111"/>
                  </a:cubicBezTo>
                  <a:cubicBezTo>
                    <a:pt x="89" y="119"/>
                    <a:pt x="85" y="129"/>
                    <a:pt x="85" y="140"/>
                  </a:cubicBezTo>
                  <a:cubicBezTo>
                    <a:pt x="85" y="157"/>
                    <a:pt x="85" y="157"/>
                    <a:pt x="85" y="157"/>
                  </a:cubicBezTo>
                  <a:cubicBezTo>
                    <a:pt x="26" y="157"/>
                    <a:pt x="26" y="157"/>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gradFill>
              <a:gsLst>
                <a:gs pos="75000">
                  <a:srgbClr val="F7BDBB"/>
                </a:gs>
                <a:gs pos="100000">
                  <a:srgbClr val="F7BDBB">
                    <a:alpha val="0"/>
                  </a:srgbClr>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4">
              <a:extLst>
                <a:ext uri="{FF2B5EF4-FFF2-40B4-BE49-F238E27FC236}">
                  <a16:creationId xmlns:a16="http://schemas.microsoft.com/office/drawing/2014/main" id="{A4EE508E-C139-4549-AD46-4E5E82F754BB}"/>
                </a:ext>
              </a:extLst>
            </p:cNvPr>
            <p:cNvSpPr>
              <a:spLocks/>
            </p:cNvSpPr>
            <p:nvPr/>
          </p:nvSpPr>
          <p:spPr bwMode="auto">
            <a:xfrm>
              <a:off x="5664200" y="3127375"/>
              <a:ext cx="781050" cy="566738"/>
            </a:xfrm>
            <a:custGeom>
              <a:avLst/>
              <a:gdLst>
                <a:gd name="T0" fmla="*/ 134 w 136"/>
                <a:gd name="T1" fmla="*/ 37 h 99"/>
                <a:gd name="T2" fmla="*/ 134 w 136"/>
                <a:gd name="T3" fmla="*/ 38 h 99"/>
                <a:gd name="T4" fmla="*/ 134 w 136"/>
                <a:gd name="T5" fmla="*/ 38 h 99"/>
                <a:gd name="T6" fmla="*/ 133 w 136"/>
                <a:gd name="T7" fmla="*/ 39 h 99"/>
                <a:gd name="T8" fmla="*/ 132 w 136"/>
                <a:gd name="T9" fmla="*/ 41 h 99"/>
                <a:gd name="T10" fmla="*/ 131 w 136"/>
                <a:gd name="T11" fmla="*/ 42 h 99"/>
                <a:gd name="T12" fmla="*/ 130 w 136"/>
                <a:gd name="T13" fmla="*/ 42 h 99"/>
                <a:gd name="T14" fmla="*/ 129 w 136"/>
                <a:gd name="T15" fmla="*/ 43 h 99"/>
                <a:gd name="T16" fmla="*/ 129 w 136"/>
                <a:gd name="T17" fmla="*/ 43 h 99"/>
                <a:gd name="T18" fmla="*/ 72 w 136"/>
                <a:gd name="T19" fmla="*/ 96 h 99"/>
                <a:gd name="T20" fmla="*/ 70 w 136"/>
                <a:gd name="T21" fmla="*/ 99 h 99"/>
                <a:gd name="T22" fmla="*/ 9 w 136"/>
                <a:gd name="T23" fmla="*/ 99 h 99"/>
                <a:gd name="T24" fmla="*/ 0 w 136"/>
                <a:gd name="T25" fmla="*/ 72 h 99"/>
                <a:gd name="T26" fmla="*/ 34 w 136"/>
                <a:gd name="T27" fmla="*/ 18 h 99"/>
                <a:gd name="T28" fmla="*/ 57 w 136"/>
                <a:gd name="T29" fmla="*/ 7 h 99"/>
                <a:gd name="T30" fmla="*/ 76 w 136"/>
                <a:gd name="T31" fmla="*/ 0 h 99"/>
                <a:gd name="T32" fmla="*/ 92 w 136"/>
                <a:gd name="T33" fmla="*/ 9 h 99"/>
                <a:gd name="T34" fmla="*/ 112 w 136"/>
                <a:gd name="T35" fmla="*/ 11 h 99"/>
                <a:gd name="T36" fmla="*/ 124 w 136"/>
                <a:gd name="T37" fmla="*/ 24 h 99"/>
                <a:gd name="T38" fmla="*/ 134 w 136"/>
                <a:gd name="T39" fmla="*/ 3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6" h="99">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4" y="45"/>
                    <a:pt x="107" y="51"/>
                    <a:pt x="72" y="96"/>
                  </a:cubicBezTo>
                  <a:cubicBezTo>
                    <a:pt x="72" y="97"/>
                    <a:pt x="71" y="98"/>
                    <a:pt x="70" y="99"/>
                  </a:cubicBezTo>
                  <a:cubicBezTo>
                    <a:pt x="9" y="99"/>
                    <a:pt x="9" y="99"/>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5">
              <a:extLst>
                <a:ext uri="{FF2B5EF4-FFF2-40B4-BE49-F238E27FC236}">
                  <a16:creationId xmlns:a16="http://schemas.microsoft.com/office/drawing/2014/main" id="{59F122DD-9773-48CA-B36A-41383E8FF7A4}"/>
                </a:ext>
              </a:extLst>
            </p:cNvPr>
            <p:cNvSpPr>
              <a:spLocks/>
            </p:cNvSpPr>
            <p:nvPr/>
          </p:nvSpPr>
          <p:spPr bwMode="auto">
            <a:xfrm>
              <a:off x="6289675" y="3775075"/>
              <a:ext cx="68263" cy="92075"/>
            </a:xfrm>
            <a:custGeom>
              <a:avLst/>
              <a:gdLst>
                <a:gd name="T0" fmla="*/ 0 w 12"/>
                <a:gd name="T1" fmla="*/ 4 h 16"/>
                <a:gd name="T2" fmla="*/ 6 w 12"/>
                <a:gd name="T3" fmla="*/ 8 h 16"/>
                <a:gd name="T4" fmla="*/ 12 w 12"/>
                <a:gd name="T5" fmla="*/ 16 h 16"/>
                <a:gd name="T6" fmla="*/ 0 w 12"/>
                <a:gd name="T7" fmla="*/ 4 h 16"/>
              </a:gdLst>
              <a:ahLst/>
              <a:cxnLst>
                <a:cxn ang="0">
                  <a:pos x="T0" y="T1"/>
                </a:cxn>
                <a:cxn ang="0">
                  <a:pos x="T2" y="T3"/>
                </a:cxn>
                <a:cxn ang="0">
                  <a:pos x="T4" y="T5"/>
                </a:cxn>
                <a:cxn ang="0">
                  <a:pos x="T6" y="T7"/>
                </a:cxn>
              </a:cxnLst>
              <a:rect l="0" t="0" r="r" b="b"/>
              <a:pathLst>
                <a:path w="12" h="16">
                  <a:moveTo>
                    <a:pt x="0" y="4"/>
                  </a:moveTo>
                  <a:cubicBezTo>
                    <a:pt x="0" y="0"/>
                    <a:pt x="4" y="3"/>
                    <a:pt x="6" y="8"/>
                  </a:cubicBezTo>
                  <a:cubicBezTo>
                    <a:pt x="7" y="13"/>
                    <a:pt x="11" y="16"/>
                    <a:pt x="12" y="16"/>
                  </a:cubicBezTo>
                  <a:cubicBezTo>
                    <a:pt x="12" y="16"/>
                    <a:pt x="1" y="14"/>
                    <a:pt x="0"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a:extLst>
                <a:ext uri="{FF2B5EF4-FFF2-40B4-BE49-F238E27FC236}">
                  <a16:creationId xmlns:a16="http://schemas.microsoft.com/office/drawing/2014/main" id="{0FEF4D20-2077-46B3-889D-C3694814510E}"/>
                </a:ext>
              </a:extLst>
            </p:cNvPr>
            <p:cNvSpPr>
              <a:spLocks/>
            </p:cNvSpPr>
            <p:nvPr/>
          </p:nvSpPr>
          <p:spPr bwMode="auto">
            <a:xfrm>
              <a:off x="6324600" y="3792538"/>
              <a:ext cx="131763" cy="360363"/>
            </a:xfrm>
            <a:custGeom>
              <a:avLst/>
              <a:gdLst>
                <a:gd name="T0" fmla="*/ 23 w 23"/>
                <a:gd name="T1" fmla="*/ 26 h 63"/>
                <a:gd name="T2" fmla="*/ 21 w 23"/>
                <a:gd name="T3" fmla="*/ 34 h 63"/>
                <a:gd name="T4" fmla="*/ 19 w 23"/>
                <a:gd name="T5" fmla="*/ 54 h 63"/>
                <a:gd name="T6" fmla="*/ 13 w 23"/>
                <a:gd name="T7" fmla="*/ 62 h 63"/>
                <a:gd name="T8" fmla="*/ 10 w 23"/>
                <a:gd name="T9" fmla="*/ 63 h 63"/>
                <a:gd name="T10" fmla="*/ 0 w 23"/>
                <a:gd name="T11" fmla="*/ 62 h 63"/>
                <a:gd name="T12" fmla="*/ 5 w 23"/>
                <a:gd name="T13" fmla="*/ 0 h 63"/>
                <a:gd name="T14" fmla="*/ 13 w 23"/>
                <a:gd name="T15" fmla="*/ 1 h 63"/>
                <a:gd name="T16" fmla="*/ 23 w 23"/>
                <a:gd name="T17"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63">
                  <a:moveTo>
                    <a:pt x="23" y="26"/>
                  </a:moveTo>
                  <a:cubicBezTo>
                    <a:pt x="23" y="29"/>
                    <a:pt x="22" y="31"/>
                    <a:pt x="21" y="34"/>
                  </a:cubicBezTo>
                  <a:cubicBezTo>
                    <a:pt x="21" y="35"/>
                    <a:pt x="20" y="50"/>
                    <a:pt x="19" y="54"/>
                  </a:cubicBezTo>
                  <a:cubicBezTo>
                    <a:pt x="19" y="56"/>
                    <a:pt x="17" y="61"/>
                    <a:pt x="13" y="62"/>
                  </a:cubicBezTo>
                  <a:cubicBezTo>
                    <a:pt x="12" y="63"/>
                    <a:pt x="11" y="63"/>
                    <a:pt x="10" y="63"/>
                  </a:cubicBezTo>
                  <a:cubicBezTo>
                    <a:pt x="3" y="62"/>
                    <a:pt x="0" y="62"/>
                    <a:pt x="0" y="62"/>
                  </a:cubicBezTo>
                  <a:cubicBezTo>
                    <a:pt x="0" y="62"/>
                    <a:pt x="8" y="22"/>
                    <a:pt x="5" y="0"/>
                  </a:cubicBezTo>
                  <a:cubicBezTo>
                    <a:pt x="13" y="1"/>
                    <a:pt x="13" y="1"/>
                    <a:pt x="13" y="1"/>
                  </a:cubicBezTo>
                  <a:cubicBezTo>
                    <a:pt x="13" y="1"/>
                    <a:pt x="17" y="19"/>
                    <a:pt x="23" y="26"/>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7">
              <a:extLst>
                <a:ext uri="{FF2B5EF4-FFF2-40B4-BE49-F238E27FC236}">
                  <a16:creationId xmlns:a16="http://schemas.microsoft.com/office/drawing/2014/main" id="{3E67FC6E-679C-4B7D-9F05-FF6856EDEB60}"/>
                </a:ext>
              </a:extLst>
            </p:cNvPr>
            <p:cNvSpPr>
              <a:spLocks/>
            </p:cNvSpPr>
            <p:nvPr/>
          </p:nvSpPr>
          <p:spPr bwMode="auto">
            <a:xfrm>
              <a:off x="6324600" y="4010025"/>
              <a:ext cx="74613" cy="142875"/>
            </a:xfrm>
            <a:custGeom>
              <a:avLst/>
              <a:gdLst>
                <a:gd name="T0" fmla="*/ 13 w 13"/>
                <a:gd name="T1" fmla="*/ 24 h 25"/>
                <a:gd name="T2" fmla="*/ 10 w 13"/>
                <a:gd name="T3" fmla="*/ 25 h 25"/>
                <a:gd name="T4" fmla="*/ 0 w 13"/>
                <a:gd name="T5" fmla="*/ 24 h 25"/>
                <a:gd name="T6" fmla="*/ 4 w 13"/>
                <a:gd name="T7" fmla="*/ 0 h 25"/>
                <a:gd name="T8" fmla="*/ 13 w 13"/>
                <a:gd name="T9" fmla="*/ 24 h 25"/>
              </a:gdLst>
              <a:ahLst/>
              <a:cxnLst>
                <a:cxn ang="0">
                  <a:pos x="T0" y="T1"/>
                </a:cxn>
                <a:cxn ang="0">
                  <a:pos x="T2" y="T3"/>
                </a:cxn>
                <a:cxn ang="0">
                  <a:pos x="T4" y="T5"/>
                </a:cxn>
                <a:cxn ang="0">
                  <a:pos x="T6" y="T7"/>
                </a:cxn>
                <a:cxn ang="0">
                  <a:pos x="T8" y="T9"/>
                </a:cxn>
              </a:cxnLst>
              <a:rect l="0" t="0" r="r" b="b"/>
              <a:pathLst>
                <a:path w="13" h="25">
                  <a:moveTo>
                    <a:pt x="13" y="24"/>
                  </a:moveTo>
                  <a:cubicBezTo>
                    <a:pt x="12" y="25"/>
                    <a:pt x="11" y="25"/>
                    <a:pt x="10" y="25"/>
                  </a:cubicBezTo>
                  <a:cubicBezTo>
                    <a:pt x="3" y="24"/>
                    <a:pt x="0" y="24"/>
                    <a:pt x="0" y="24"/>
                  </a:cubicBezTo>
                  <a:cubicBezTo>
                    <a:pt x="4" y="0"/>
                    <a:pt x="4" y="0"/>
                    <a:pt x="4" y="0"/>
                  </a:cubicBezTo>
                  <a:cubicBezTo>
                    <a:pt x="4" y="9"/>
                    <a:pt x="9" y="18"/>
                    <a:pt x="13" y="24"/>
                  </a:cubicBezTo>
                  <a:close/>
                </a:path>
              </a:pathLst>
            </a:custGeom>
            <a:gradFill>
              <a:gsLst>
                <a:gs pos="0">
                  <a:srgbClr val="4BC3E2">
                    <a:alpha val="63000"/>
                  </a:srgbClr>
                </a:gs>
                <a:gs pos="51000">
                  <a:srgbClr val="4BC3E2">
                    <a:alpha val="0"/>
                  </a:srgbClr>
                </a:gs>
              </a:gsLst>
              <a:lin ang="16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8">
              <a:extLst>
                <a:ext uri="{FF2B5EF4-FFF2-40B4-BE49-F238E27FC236}">
                  <a16:creationId xmlns:a16="http://schemas.microsoft.com/office/drawing/2014/main" id="{3E28299F-82DC-4BAC-A5BB-7B5EA5A95BC3}"/>
                </a:ext>
              </a:extLst>
            </p:cNvPr>
            <p:cNvSpPr>
              <a:spLocks noEditPoints="1"/>
            </p:cNvSpPr>
            <p:nvPr/>
          </p:nvSpPr>
          <p:spPr bwMode="auto">
            <a:xfrm>
              <a:off x="4832350" y="3162300"/>
              <a:ext cx="1503363" cy="2624138"/>
            </a:xfrm>
            <a:custGeom>
              <a:avLst/>
              <a:gdLst>
                <a:gd name="T0" fmla="*/ 258 w 262"/>
                <a:gd name="T1" fmla="*/ 413 h 458"/>
                <a:gd name="T2" fmla="*/ 208 w 262"/>
                <a:gd name="T3" fmla="*/ 314 h 458"/>
                <a:gd name="T4" fmla="*/ 214 w 262"/>
                <a:gd name="T5" fmla="*/ 201 h 458"/>
                <a:gd name="T6" fmla="*/ 225 w 262"/>
                <a:gd name="T7" fmla="*/ 192 h 458"/>
                <a:gd name="T8" fmla="*/ 217 w 262"/>
                <a:gd name="T9" fmla="*/ 182 h 458"/>
                <a:gd name="T10" fmla="*/ 216 w 262"/>
                <a:gd name="T11" fmla="*/ 182 h 458"/>
                <a:gd name="T12" fmla="*/ 216 w 262"/>
                <a:gd name="T13" fmla="*/ 182 h 458"/>
                <a:gd name="T14" fmla="*/ 215 w 262"/>
                <a:gd name="T15" fmla="*/ 182 h 458"/>
                <a:gd name="T16" fmla="*/ 215 w 262"/>
                <a:gd name="T17" fmla="*/ 182 h 458"/>
                <a:gd name="T18" fmla="*/ 213 w 262"/>
                <a:gd name="T19" fmla="*/ 151 h 458"/>
                <a:gd name="T20" fmla="*/ 217 w 262"/>
                <a:gd name="T21" fmla="*/ 90 h 458"/>
                <a:gd name="T22" fmla="*/ 222 w 262"/>
                <a:gd name="T23" fmla="*/ 56 h 458"/>
                <a:gd name="T24" fmla="*/ 202 w 262"/>
                <a:gd name="T25" fmla="*/ 1 h 458"/>
                <a:gd name="T26" fmla="*/ 179 w 262"/>
                <a:gd name="T27" fmla="*/ 12 h 458"/>
                <a:gd name="T28" fmla="*/ 145 w 262"/>
                <a:gd name="T29" fmla="*/ 66 h 458"/>
                <a:gd name="T30" fmla="*/ 154 w 262"/>
                <a:gd name="T31" fmla="*/ 93 h 458"/>
                <a:gd name="T32" fmla="*/ 164 w 262"/>
                <a:gd name="T33" fmla="*/ 119 h 458"/>
                <a:gd name="T34" fmla="*/ 171 w 262"/>
                <a:gd name="T35" fmla="*/ 151 h 458"/>
                <a:gd name="T36" fmla="*/ 170 w 262"/>
                <a:gd name="T37" fmla="*/ 180 h 458"/>
                <a:gd name="T38" fmla="*/ 149 w 262"/>
                <a:gd name="T39" fmla="*/ 196 h 458"/>
                <a:gd name="T40" fmla="*/ 94 w 262"/>
                <a:gd name="T41" fmla="*/ 213 h 458"/>
                <a:gd name="T42" fmla="*/ 94 w 262"/>
                <a:gd name="T43" fmla="*/ 213 h 458"/>
                <a:gd name="T44" fmla="*/ 38 w 262"/>
                <a:gd name="T45" fmla="*/ 292 h 458"/>
                <a:gd name="T46" fmla="*/ 23 w 262"/>
                <a:gd name="T47" fmla="*/ 408 h 458"/>
                <a:gd name="T48" fmla="*/ 104 w 262"/>
                <a:gd name="T49" fmla="*/ 409 h 458"/>
                <a:gd name="T50" fmla="*/ 104 w 262"/>
                <a:gd name="T51" fmla="*/ 413 h 458"/>
                <a:gd name="T52" fmla="*/ 109 w 262"/>
                <a:gd name="T53" fmla="*/ 458 h 458"/>
                <a:gd name="T54" fmla="*/ 260 w 262"/>
                <a:gd name="T55" fmla="*/ 458 h 458"/>
                <a:gd name="T56" fmla="*/ 258 w 262"/>
                <a:gd name="T57" fmla="*/ 413 h 458"/>
                <a:gd name="T58" fmla="*/ 76 w 262"/>
                <a:gd name="T59" fmla="*/ 350 h 458"/>
                <a:gd name="T60" fmla="*/ 95 w 262"/>
                <a:gd name="T61" fmla="*/ 329 h 458"/>
                <a:gd name="T62" fmla="*/ 97 w 262"/>
                <a:gd name="T63" fmla="*/ 350 h 458"/>
                <a:gd name="T64" fmla="*/ 76 w 262"/>
                <a:gd name="T65" fmla="*/ 35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2" h="458">
                  <a:moveTo>
                    <a:pt x="258" y="413"/>
                  </a:moveTo>
                  <a:cubicBezTo>
                    <a:pt x="250" y="382"/>
                    <a:pt x="229" y="355"/>
                    <a:pt x="208" y="314"/>
                  </a:cubicBezTo>
                  <a:cubicBezTo>
                    <a:pt x="177" y="255"/>
                    <a:pt x="214" y="201"/>
                    <a:pt x="214" y="201"/>
                  </a:cubicBezTo>
                  <a:cubicBezTo>
                    <a:pt x="214" y="201"/>
                    <a:pt x="223" y="201"/>
                    <a:pt x="225" y="192"/>
                  </a:cubicBezTo>
                  <a:cubicBezTo>
                    <a:pt x="226" y="185"/>
                    <a:pt x="220" y="183"/>
                    <a:pt x="217" y="182"/>
                  </a:cubicBezTo>
                  <a:cubicBezTo>
                    <a:pt x="217" y="182"/>
                    <a:pt x="216" y="182"/>
                    <a:pt x="216" y="182"/>
                  </a:cubicBezTo>
                  <a:cubicBezTo>
                    <a:pt x="216" y="182"/>
                    <a:pt x="216" y="182"/>
                    <a:pt x="216" y="182"/>
                  </a:cubicBezTo>
                  <a:cubicBezTo>
                    <a:pt x="216" y="182"/>
                    <a:pt x="215" y="182"/>
                    <a:pt x="215" y="182"/>
                  </a:cubicBezTo>
                  <a:cubicBezTo>
                    <a:pt x="215" y="182"/>
                    <a:pt x="215" y="182"/>
                    <a:pt x="215" y="182"/>
                  </a:cubicBezTo>
                  <a:cubicBezTo>
                    <a:pt x="214" y="177"/>
                    <a:pt x="213" y="166"/>
                    <a:pt x="213" y="151"/>
                  </a:cubicBezTo>
                  <a:cubicBezTo>
                    <a:pt x="214" y="133"/>
                    <a:pt x="215" y="111"/>
                    <a:pt x="217" y="90"/>
                  </a:cubicBezTo>
                  <a:cubicBezTo>
                    <a:pt x="219" y="78"/>
                    <a:pt x="220" y="66"/>
                    <a:pt x="222" y="56"/>
                  </a:cubicBezTo>
                  <a:cubicBezTo>
                    <a:pt x="229" y="19"/>
                    <a:pt x="202" y="1"/>
                    <a:pt x="202" y="1"/>
                  </a:cubicBezTo>
                  <a:cubicBezTo>
                    <a:pt x="194" y="0"/>
                    <a:pt x="179" y="12"/>
                    <a:pt x="179" y="12"/>
                  </a:cubicBezTo>
                  <a:cubicBezTo>
                    <a:pt x="149" y="27"/>
                    <a:pt x="145" y="65"/>
                    <a:pt x="145" y="66"/>
                  </a:cubicBezTo>
                  <a:cubicBezTo>
                    <a:pt x="145" y="67"/>
                    <a:pt x="149" y="78"/>
                    <a:pt x="154" y="93"/>
                  </a:cubicBezTo>
                  <a:cubicBezTo>
                    <a:pt x="157" y="101"/>
                    <a:pt x="160" y="110"/>
                    <a:pt x="164" y="119"/>
                  </a:cubicBezTo>
                  <a:cubicBezTo>
                    <a:pt x="168" y="129"/>
                    <a:pt x="170" y="141"/>
                    <a:pt x="171" y="151"/>
                  </a:cubicBezTo>
                  <a:cubicBezTo>
                    <a:pt x="172" y="167"/>
                    <a:pt x="170" y="180"/>
                    <a:pt x="170" y="180"/>
                  </a:cubicBezTo>
                  <a:cubicBezTo>
                    <a:pt x="154" y="181"/>
                    <a:pt x="149" y="196"/>
                    <a:pt x="149" y="196"/>
                  </a:cubicBezTo>
                  <a:cubicBezTo>
                    <a:pt x="149" y="196"/>
                    <a:pt x="103" y="205"/>
                    <a:pt x="94" y="213"/>
                  </a:cubicBezTo>
                  <a:cubicBezTo>
                    <a:pt x="94" y="213"/>
                    <a:pt x="94" y="213"/>
                    <a:pt x="94" y="213"/>
                  </a:cubicBezTo>
                  <a:cubicBezTo>
                    <a:pt x="80" y="219"/>
                    <a:pt x="59" y="238"/>
                    <a:pt x="38" y="292"/>
                  </a:cubicBezTo>
                  <a:cubicBezTo>
                    <a:pt x="5" y="376"/>
                    <a:pt x="0" y="402"/>
                    <a:pt x="23" y="408"/>
                  </a:cubicBezTo>
                  <a:cubicBezTo>
                    <a:pt x="32" y="410"/>
                    <a:pt x="66" y="410"/>
                    <a:pt x="104" y="409"/>
                  </a:cubicBezTo>
                  <a:cubicBezTo>
                    <a:pt x="104" y="410"/>
                    <a:pt x="104" y="411"/>
                    <a:pt x="104" y="413"/>
                  </a:cubicBezTo>
                  <a:cubicBezTo>
                    <a:pt x="107" y="435"/>
                    <a:pt x="109" y="452"/>
                    <a:pt x="109" y="458"/>
                  </a:cubicBezTo>
                  <a:cubicBezTo>
                    <a:pt x="260" y="458"/>
                    <a:pt x="260" y="458"/>
                    <a:pt x="260" y="458"/>
                  </a:cubicBezTo>
                  <a:cubicBezTo>
                    <a:pt x="262" y="441"/>
                    <a:pt x="261" y="426"/>
                    <a:pt x="258" y="413"/>
                  </a:cubicBezTo>
                  <a:close/>
                  <a:moveTo>
                    <a:pt x="76" y="350"/>
                  </a:moveTo>
                  <a:cubicBezTo>
                    <a:pt x="76" y="350"/>
                    <a:pt x="85" y="341"/>
                    <a:pt x="95" y="329"/>
                  </a:cubicBezTo>
                  <a:cubicBezTo>
                    <a:pt x="96" y="336"/>
                    <a:pt x="97" y="343"/>
                    <a:pt x="97" y="350"/>
                  </a:cubicBezTo>
                  <a:cubicBezTo>
                    <a:pt x="85" y="350"/>
                    <a:pt x="76" y="350"/>
                    <a:pt x="76" y="350"/>
                  </a:cubicBezTo>
                  <a:close/>
                </a:path>
              </a:pathLst>
            </a:custGeom>
            <a:gradFill flip="none" rotWithShape="1">
              <a:gsLst>
                <a:gs pos="100000">
                  <a:srgbClr val="7289F2">
                    <a:alpha val="0"/>
                  </a:srgbClr>
                </a:gs>
                <a:gs pos="26000">
                  <a:srgbClr val="7289F2">
                    <a:alpha val="54000"/>
                  </a:srgbClr>
                </a:gs>
              </a:gsLst>
              <a:lin ang="7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19">
              <a:extLst>
                <a:ext uri="{FF2B5EF4-FFF2-40B4-BE49-F238E27FC236}">
                  <a16:creationId xmlns:a16="http://schemas.microsoft.com/office/drawing/2014/main" id="{1F1055DB-0FAF-42E9-A9D9-33EEEA5E5D53}"/>
                </a:ext>
              </a:extLst>
            </p:cNvPr>
            <p:cNvSpPr>
              <a:spLocks/>
            </p:cNvSpPr>
            <p:nvPr/>
          </p:nvSpPr>
          <p:spPr bwMode="auto">
            <a:xfrm>
              <a:off x="5192713" y="5167313"/>
              <a:ext cx="236538" cy="338138"/>
            </a:xfrm>
            <a:custGeom>
              <a:avLst/>
              <a:gdLst>
                <a:gd name="T0" fmla="*/ 13 w 41"/>
                <a:gd name="T1" fmla="*/ 0 h 59"/>
                <a:gd name="T2" fmla="*/ 41 w 41"/>
                <a:gd name="T3" fmla="*/ 59 h 59"/>
                <a:gd name="T4" fmla="*/ 34 w 41"/>
                <a:gd name="T5" fmla="*/ 0 h 59"/>
                <a:gd name="T6" fmla="*/ 13 w 41"/>
                <a:gd name="T7" fmla="*/ 0 h 59"/>
              </a:gdLst>
              <a:ahLst/>
              <a:cxnLst>
                <a:cxn ang="0">
                  <a:pos x="T0" y="T1"/>
                </a:cxn>
                <a:cxn ang="0">
                  <a:pos x="T2" y="T3"/>
                </a:cxn>
                <a:cxn ang="0">
                  <a:pos x="T4" y="T5"/>
                </a:cxn>
                <a:cxn ang="0">
                  <a:pos x="T6" y="T7"/>
                </a:cxn>
              </a:cxnLst>
              <a:rect l="0" t="0" r="r" b="b"/>
              <a:pathLst>
                <a:path w="41" h="59">
                  <a:moveTo>
                    <a:pt x="13" y="0"/>
                  </a:moveTo>
                  <a:cubicBezTo>
                    <a:pt x="13" y="0"/>
                    <a:pt x="0" y="45"/>
                    <a:pt x="41" y="59"/>
                  </a:cubicBezTo>
                  <a:cubicBezTo>
                    <a:pt x="34" y="0"/>
                    <a:pt x="34" y="0"/>
                    <a:pt x="34" y="0"/>
                  </a:cubicBezTo>
                  <a:lnTo>
                    <a:pt x="13" y="0"/>
                  </a:lnTo>
                  <a:close/>
                </a:path>
              </a:pathLst>
            </a:custGeom>
            <a:solidFill>
              <a:srgbClr val="829CF3">
                <a:alpha val="26000"/>
              </a:srgb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20">
              <a:extLst>
                <a:ext uri="{FF2B5EF4-FFF2-40B4-BE49-F238E27FC236}">
                  <a16:creationId xmlns:a16="http://schemas.microsoft.com/office/drawing/2014/main" id="{33DD8503-AB72-4432-BEC9-FC4887059C26}"/>
                </a:ext>
              </a:extLst>
            </p:cNvPr>
            <p:cNvSpPr>
              <a:spLocks/>
            </p:cNvSpPr>
            <p:nvPr/>
          </p:nvSpPr>
          <p:spPr bwMode="auto">
            <a:xfrm>
              <a:off x="6191250" y="3625850"/>
              <a:ext cx="333375" cy="217488"/>
            </a:xfrm>
            <a:custGeom>
              <a:avLst/>
              <a:gdLst>
                <a:gd name="T0" fmla="*/ 57 w 58"/>
                <a:gd name="T1" fmla="*/ 4 h 38"/>
                <a:gd name="T2" fmla="*/ 57 w 58"/>
                <a:gd name="T3" fmla="*/ 8 h 38"/>
                <a:gd name="T4" fmla="*/ 53 w 58"/>
                <a:gd name="T5" fmla="*/ 18 h 38"/>
                <a:gd name="T6" fmla="*/ 47 w 58"/>
                <a:gd name="T7" fmla="*/ 24 h 38"/>
                <a:gd name="T8" fmla="*/ 46 w 58"/>
                <a:gd name="T9" fmla="*/ 22 h 38"/>
                <a:gd name="T10" fmla="*/ 47 w 58"/>
                <a:gd name="T11" fmla="*/ 21 h 38"/>
                <a:gd name="T12" fmla="*/ 53 w 58"/>
                <a:gd name="T13" fmla="*/ 8 h 38"/>
                <a:gd name="T14" fmla="*/ 46 w 58"/>
                <a:gd name="T15" fmla="*/ 11 h 38"/>
                <a:gd name="T16" fmla="*/ 17 w 58"/>
                <a:gd name="T17" fmla="*/ 23 h 38"/>
                <a:gd name="T18" fmla="*/ 5 w 58"/>
                <a:gd name="T19" fmla="*/ 37 h 38"/>
                <a:gd name="T20" fmla="*/ 0 w 58"/>
                <a:gd name="T21" fmla="*/ 35 h 38"/>
                <a:gd name="T22" fmla="*/ 15 w 58"/>
                <a:gd name="T23" fmla="*/ 20 h 38"/>
                <a:gd name="T24" fmla="*/ 46 w 58"/>
                <a:gd name="T25" fmla="*/ 7 h 38"/>
                <a:gd name="T26" fmla="*/ 52 w 58"/>
                <a:gd name="T27" fmla="*/ 4 h 38"/>
                <a:gd name="T28" fmla="*/ 46 w 58"/>
                <a:gd name="T29" fmla="*/ 2 h 38"/>
                <a:gd name="T30" fmla="*/ 46 w 58"/>
                <a:gd name="T31" fmla="*/ 0 h 38"/>
                <a:gd name="T32" fmla="*/ 53 w 58"/>
                <a:gd name="T33" fmla="*/ 1 h 38"/>
                <a:gd name="T34" fmla="*/ 57 w 58"/>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38">
                  <a:moveTo>
                    <a:pt x="57" y="4"/>
                  </a:moveTo>
                  <a:cubicBezTo>
                    <a:pt x="57" y="8"/>
                    <a:pt x="57" y="8"/>
                    <a:pt x="57" y="8"/>
                  </a:cubicBezTo>
                  <a:cubicBezTo>
                    <a:pt x="57" y="8"/>
                    <a:pt x="56" y="12"/>
                    <a:pt x="53" y="18"/>
                  </a:cubicBezTo>
                  <a:cubicBezTo>
                    <a:pt x="51" y="23"/>
                    <a:pt x="48" y="24"/>
                    <a:pt x="47" y="24"/>
                  </a:cubicBezTo>
                  <a:cubicBezTo>
                    <a:pt x="46" y="23"/>
                    <a:pt x="46" y="22"/>
                    <a:pt x="46" y="22"/>
                  </a:cubicBezTo>
                  <a:cubicBezTo>
                    <a:pt x="47" y="21"/>
                    <a:pt x="47" y="21"/>
                    <a:pt x="47" y="21"/>
                  </a:cubicBezTo>
                  <a:cubicBezTo>
                    <a:pt x="54" y="20"/>
                    <a:pt x="53" y="8"/>
                    <a:pt x="53" y="8"/>
                  </a:cubicBezTo>
                  <a:cubicBezTo>
                    <a:pt x="46" y="11"/>
                    <a:pt x="46" y="11"/>
                    <a:pt x="46" y="11"/>
                  </a:cubicBezTo>
                  <a:cubicBezTo>
                    <a:pt x="17" y="23"/>
                    <a:pt x="17" y="23"/>
                    <a:pt x="17" y="23"/>
                  </a:cubicBezTo>
                  <a:cubicBezTo>
                    <a:pt x="17" y="23"/>
                    <a:pt x="7" y="35"/>
                    <a:pt x="5" y="37"/>
                  </a:cubicBezTo>
                  <a:cubicBezTo>
                    <a:pt x="3" y="38"/>
                    <a:pt x="0" y="38"/>
                    <a:pt x="0" y="35"/>
                  </a:cubicBezTo>
                  <a:cubicBezTo>
                    <a:pt x="0" y="33"/>
                    <a:pt x="15" y="20"/>
                    <a:pt x="15" y="20"/>
                  </a:cubicBezTo>
                  <a:cubicBezTo>
                    <a:pt x="46" y="7"/>
                    <a:pt x="46" y="7"/>
                    <a:pt x="46" y="7"/>
                  </a:cubicBezTo>
                  <a:cubicBezTo>
                    <a:pt x="52" y="4"/>
                    <a:pt x="52" y="4"/>
                    <a:pt x="52" y="4"/>
                  </a:cubicBezTo>
                  <a:cubicBezTo>
                    <a:pt x="46" y="2"/>
                    <a:pt x="46" y="2"/>
                    <a:pt x="46" y="2"/>
                  </a:cubicBezTo>
                  <a:cubicBezTo>
                    <a:pt x="46" y="2"/>
                    <a:pt x="46" y="1"/>
                    <a:pt x="46" y="0"/>
                  </a:cubicBezTo>
                  <a:cubicBezTo>
                    <a:pt x="48" y="0"/>
                    <a:pt x="50" y="1"/>
                    <a:pt x="53" y="1"/>
                  </a:cubicBezTo>
                  <a:cubicBezTo>
                    <a:pt x="58" y="2"/>
                    <a:pt x="57" y="4"/>
                    <a:pt x="57"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Shape 24">
              <a:extLst>
                <a:ext uri="{FF2B5EF4-FFF2-40B4-BE49-F238E27FC236}">
                  <a16:creationId xmlns:a16="http://schemas.microsoft.com/office/drawing/2014/main" id="{5734A953-9B6C-444B-B25F-6DF0B880B296}"/>
                </a:ext>
              </a:extLst>
            </p:cNvPr>
            <p:cNvSpPr/>
            <p:nvPr/>
          </p:nvSpPr>
          <p:spPr>
            <a:xfrm>
              <a:off x="6538394" y="3930239"/>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0" name="Freeform: Shape 149">
              <a:extLst>
                <a:ext uri="{FF2B5EF4-FFF2-40B4-BE49-F238E27FC236}">
                  <a16:creationId xmlns:a16="http://schemas.microsoft.com/office/drawing/2014/main" id="{0981B24C-CD45-4505-87DD-EBA799A608A0}"/>
                </a:ext>
              </a:extLst>
            </p:cNvPr>
            <p:cNvSpPr/>
            <p:nvPr/>
          </p:nvSpPr>
          <p:spPr>
            <a:xfrm>
              <a:off x="6586362" y="3924595"/>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Shape 25">
              <a:extLst>
                <a:ext uri="{FF2B5EF4-FFF2-40B4-BE49-F238E27FC236}">
                  <a16:creationId xmlns:a16="http://schemas.microsoft.com/office/drawing/2014/main" id="{95F849CF-BB96-4670-91B9-CF85441BB33B}"/>
                </a:ext>
              </a:extLst>
            </p:cNvPr>
            <p:cNvSpPr/>
            <p:nvPr/>
          </p:nvSpPr>
          <p:spPr>
            <a:xfrm>
              <a:off x="5832786" y="4279895"/>
              <a:ext cx="465015" cy="55559"/>
            </a:xfrm>
            <a:custGeom>
              <a:avLst/>
              <a:gdLst>
                <a:gd name="connsiteX0" fmla="*/ 456889 w 465015"/>
                <a:gd name="connsiteY0" fmla="*/ 50805 h 55559"/>
                <a:gd name="connsiteX1" fmla="*/ 2864 w 465015"/>
                <a:gd name="connsiteY1" fmla="*/ 5 h 55559"/>
                <a:gd name="connsiteX2" fmla="*/ 272739 w 465015"/>
                <a:gd name="connsiteY2" fmla="*/ 47630 h 55559"/>
                <a:gd name="connsiteX3" fmla="*/ 456889 w 465015"/>
                <a:gd name="connsiteY3" fmla="*/ 50805 h 55559"/>
              </a:gdLst>
              <a:ahLst/>
              <a:cxnLst>
                <a:cxn ang="0">
                  <a:pos x="connsiteX0" y="connsiteY0"/>
                </a:cxn>
                <a:cxn ang="0">
                  <a:pos x="connsiteX1" y="connsiteY1"/>
                </a:cxn>
                <a:cxn ang="0">
                  <a:pos x="connsiteX2" y="connsiteY2"/>
                </a:cxn>
                <a:cxn ang="0">
                  <a:pos x="connsiteX3" y="connsiteY3"/>
                </a:cxn>
              </a:cxnLst>
              <a:rect l="l" t="t" r="r" b="b"/>
              <a:pathLst>
                <a:path w="465015" h="55559">
                  <a:moveTo>
                    <a:pt x="456889" y="50805"/>
                  </a:moveTo>
                  <a:cubicBezTo>
                    <a:pt x="411910" y="42867"/>
                    <a:pt x="33556" y="534"/>
                    <a:pt x="2864" y="5"/>
                  </a:cubicBezTo>
                  <a:cubicBezTo>
                    <a:pt x="-27828" y="-524"/>
                    <a:pt x="196539" y="39163"/>
                    <a:pt x="272739" y="47630"/>
                  </a:cubicBezTo>
                  <a:cubicBezTo>
                    <a:pt x="348939" y="56097"/>
                    <a:pt x="501868" y="58743"/>
                    <a:pt x="456889" y="508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52" name="Rectangle 51">
            <a:extLst>
              <a:ext uri="{FF2B5EF4-FFF2-40B4-BE49-F238E27FC236}">
                <a16:creationId xmlns:a16="http://schemas.microsoft.com/office/drawing/2014/main" id="{46969EBC-E8D3-4914-9A82-8E88F816E77E}"/>
              </a:ext>
            </a:extLst>
          </p:cNvPr>
          <p:cNvSpPr/>
          <p:nvPr/>
        </p:nvSpPr>
        <p:spPr>
          <a:xfrm>
            <a:off x="3679941" y="5849938"/>
            <a:ext cx="5776504" cy="615553"/>
          </a:xfrm>
          <a:prstGeom prst="rect">
            <a:avLst/>
          </a:prstGeom>
        </p:spPr>
        <p:txBody>
          <a:bodyPr wrap="square" lIns="0" tIns="0" rIns="0" bIns="0">
            <a:spAutoFit/>
          </a:bodyPr>
          <a:lstStyle/>
          <a:p>
            <a:pPr algn="ctr"/>
            <a:r>
              <a:rPr lang="en-US" sz="4000" dirty="0">
                <a:solidFill>
                  <a:srgbClr val="030553"/>
                </a:solidFill>
                <a:latin typeface="ADLaM Display" panose="02010000000000000000" pitchFamily="2" charset="0"/>
                <a:ea typeface="ADLaM Display" panose="02010000000000000000" pitchFamily="2" charset="0"/>
                <a:cs typeface="ADLaM Display" panose="02010000000000000000" pitchFamily="2" charset="0"/>
              </a:rPr>
              <a:t>Role of Line Managers</a:t>
            </a:r>
          </a:p>
        </p:txBody>
      </p:sp>
      <p:pic>
        <p:nvPicPr>
          <p:cNvPr id="2" name="Picture 1">
            <a:extLst>
              <a:ext uri="{FF2B5EF4-FFF2-40B4-BE49-F238E27FC236}">
                <a16:creationId xmlns:a16="http://schemas.microsoft.com/office/drawing/2014/main" id="{FB51EEFF-E6FC-E62A-EC69-66B1F1B3B2A6}"/>
              </a:ext>
            </a:extLst>
          </p:cNvPr>
          <p:cNvPicPr>
            <a:picLocks noChangeAspect="1"/>
          </p:cNvPicPr>
          <p:nvPr/>
        </p:nvPicPr>
        <p:blipFill>
          <a:blip r:embed="rId3"/>
          <a:stretch>
            <a:fillRect/>
          </a:stretch>
        </p:blipFill>
        <p:spPr>
          <a:xfrm>
            <a:off x="9341443" y="5347504"/>
            <a:ext cx="2850558" cy="1510495"/>
          </a:xfrm>
          <a:prstGeom prst="rect">
            <a:avLst/>
          </a:prstGeom>
        </p:spPr>
      </p:pic>
      <p:sp>
        <p:nvSpPr>
          <p:cNvPr id="3" name="Slide Number Placeholder 2">
            <a:extLst>
              <a:ext uri="{FF2B5EF4-FFF2-40B4-BE49-F238E27FC236}">
                <a16:creationId xmlns:a16="http://schemas.microsoft.com/office/drawing/2014/main" id="{DC48B242-CCC7-8CBB-E642-0928245D8DA2}"/>
              </a:ext>
            </a:extLst>
          </p:cNvPr>
          <p:cNvSpPr>
            <a:spLocks noGrp="1"/>
          </p:cNvSpPr>
          <p:nvPr>
            <p:ph type="sldNum" sz="quarter" idx="12"/>
          </p:nvPr>
        </p:nvSpPr>
        <p:spPr/>
        <p:txBody>
          <a:bodyPr/>
          <a:lstStyle/>
          <a:p>
            <a:fld id="{ED6580AB-5C3C-4B4F-8E2A-8B7A0A8CE695}" type="slidenum">
              <a:rPr lang="en-US" smtClean="0"/>
              <a:t>7</a:t>
            </a:fld>
            <a:endParaRPr lang="en-US" dirty="0"/>
          </a:p>
        </p:txBody>
      </p:sp>
    </p:spTree>
    <p:extLst>
      <p:ext uri="{BB962C8B-B14F-4D97-AF65-F5344CB8AC3E}">
        <p14:creationId xmlns:p14="http://schemas.microsoft.com/office/powerpoint/2010/main" val="1869736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D718A-3208-8E55-AE9A-90E14CF88E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E65837-EFDF-4DA8-3B1B-D989E1CBED47}"/>
              </a:ext>
            </a:extLst>
          </p:cNvPr>
          <p:cNvSpPr>
            <a:spLocks noGrp="1"/>
          </p:cNvSpPr>
          <p:nvPr>
            <p:ph type="title"/>
          </p:nvPr>
        </p:nvSpPr>
        <p:spPr/>
        <p:txBody>
          <a:bodyPr/>
          <a:lstStyle/>
          <a:p>
            <a:endParaRPr lang="en-US" dirty="0"/>
          </a:p>
        </p:txBody>
      </p:sp>
      <p:sp useBgFill="1">
        <p:nvSpPr>
          <p:cNvPr id="4" name="Rectangle 3">
            <a:extLst>
              <a:ext uri="{FF2B5EF4-FFF2-40B4-BE49-F238E27FC236}">
                <a16:creationId xmlns:a16="http://schemas.microsoft.com/office/drawing/2014/main" id="{4701C24E-81D9-DB8E-B8AB-3CA1E3577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BC0B8B7-9BC5-7AB4-4EE7-DC3B3A405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A7639C-9C0F-5F88-E8C4-A5D8B925E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1EF149B-4B52-D37B-4FB4-C3813B8DF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3291D445-EC78-3D31-8F90-4A1043F00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566796D6-C0E3-3F1E-2F5F-F94409629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D8D837D-8AC7-0D01-055C-5E7C3F845D4F}"/>
              </a:ext>
            </a:extLst>
          </p:cNvPr>
          <p:cNvSpPr txBox="1"/>
          <p:nvPr/>
        </p:nvSpPr>
        <p:spPr>
          <a:xfrm>
            <a:off x="466721" y="586855"/>
            <a:ext cx="3434251"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endParaRPr lang="en-US" sz="4000" b="1" kern="1200" dirty="0">
              <a:solidFill>
                <a:srgbClr val="FFFFFF"/>
              </a:solidFill>
              <a:latin typeface="+mj-lt"/>
              <a:ea typeface="+mj-ea"/>
              <a:cs typeface="+mj-cs"/>
            </a:endParaRPr>
          </a:p>
        </p:txBody>
      </p:sp>
      <p:sp>
        <p:nvSpPr>
          <p:cNvPr id="11" name="Rectangle 10">
            <a:extLst>
              <a:ext uri="{FF2B5EF4-FFF2-40B4-BE49-F238E27FC236}">
                <a16:creationId xmlns:a16="http://schemas.microsoft.com/office/drawing/2014/main" id="{5C8180D3-7EAC-4FF0-B6B0-8F7C253A17D7}"/>
              </a:ext>
            </a:extLst>
          </p:cNvPr>
          <p:cNvSpPr/>
          <p:nvPr/>
        </p:nvSpPr>
        <p:spPr>
          <a:xfrm>
            <a:off x="4086043" y="1309041"/>
            <a:ext cx="6438016" cy="4068029"/>
          </a:xfrm>
          <a:prstGeom prst="rect">
            <a:avLst/>
          </a:prstGeom>
        </p:spPr>
        <p:txBody>
          <a:bodyPr vert="horz" lIns="91440" tIns="45720" rIns="91440" bIns="45720" rtlCol="0" anchor="ctr">
            <a:noAutofit/>
          </a:bodyPr>
          <a:lstStyle/>
          <a:p>
            <a:endParaRPr lang="en-US" sz="2800" dirty="0">
              <a:latin typeface="Times New Roman" panose="02020603050405020304" pitchFamily="18" charset="0"/>
              <a:cs typeface="Times New Roman" panose="02020603050405020304" pitchFamily="18" charset="0"/>
            </a:endParaRPr>
          </a:p>
        </p:txBody>
      </p:sp>
      <p:sp>
        <p:nvSpPr>
          <p:cNvPr id="13" name="Freeform 3">
            <a:extLst>
              <a:ext uri="{FF2B5EF4-FFF2-40B4-BE49-F238E27FC236}">
                <a16:creationId xmlns:a16="http://schemas.microsoft.com/office/drawing/2014/main" id="{A6A79540-A30E-A338-D6F1-E4D0122FCB05}"/>
              </a:ext>
            </a:extLst>
          </p:cNvPr>
          <p:cNvSpPr/>
          <p:nvPr/>
        </p:nvSpPr>
        <p:spPr>
          <a:xfrm>
            <a:off x="9488633" y="4929594"/>
            <a:ext cx="2700319" cy="1894011"/>
          </a:xfrm>
          <a:custGeom>
            <a:avLst/>
            <a:gdLst/>
            <a:ahLst/>
            <a:cxnLst/>
            <a:rect l="l" t="t" r="r" b="b"/>
            <a:pathLst>
              <a:path w="2700319" h="1894011">
                <a:moveTo>
                  <a:pt x="0" y="0"/>
                </a:moveTo>
                <a:lnTo>
                  <a:pt x="2700319" y="0"/>
                </a:lnTo>
                <a:lnTo>
                  <a:pt x="2700319" y="1894012"/>
                </a:lnTo>
                <a:lnTo>
                  <a:pt x="0" y="1894012"/>
                </a:lnTo>
                <a:lnTo>
                  <a:pt x="0" y="0"/>
                </a:lnTo>
                <a:close/>
              </a:path>
            </a:pathLst>
          </a:custGeom>
          <a:blipFill>
            <a:blip r:embed="rId2"/>
            <a:stretch>
              <a:fillRect/>
            </a:stretch>
          </a:blipFill>
        </p:spPr>
        <p:txBody>
          <a:bodyPr/>
          <a:lstStyle/>
          <a:p>
            <a:endParaRPr lang="en-US"/>
          </a:p>
        </p:txBody>
      </p:sp>
      <p:sp>
        <p:nvSpPr>
          <p:cNvPr id="16" name="Content Placeholder 2">
            <a:extLst>
              <a:ext uri="{FF2B5EF4-FFF2-40B4-BE49-F238E27FC236}">
                <a16:creationId xmlns:a16="http://schemas.microsoft.com/office/drawing/2014/main" id="{47B6E8EB-2257-A95F-899C-4A8CA465787F}"/>
              </a:ext>
            </a:extLst>
          </p:cNvPr>
          <p:cNvSpPr>
            <a:spLocks noGrp="1"/>
          </p:cNvSpPr>
          <p:nvPr>
            <p:ph idx="1"/>
          </p:nvPr>
        </p:nvSpPr>
        <p:spPr>
          <a:xfrm>
            <a:off x="0" y="1836951"/>
            <a:ext cx="3807763" cy="2638651"/>
          </a:xfrm>
        </p:spPr>
        <p:txBody>
          <a:bodyPr>
            <a:normAutofit/>
          </a:bodyPr>
          <a:lstStyle/>
          <a:p>
            <a:pPr marL="0" indent="0">
              <a:buNone/>
            </a:pPr>
            <a:r>
              <a:rPr lang="en-US" sz="4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Strategic Alignment with Organizational Goals</a:t>
            </a:r>
          </a:p>
        </p:txBody>
      </p:sp>
      <p:sp>
        <p:nvSpPr>
          <p:cNvPr id="12" name="Content Placeholder 2">
            <a:extLst>
              <a:ext uri="{FF2B5EF4-FFF2-40B4-BE49-F238E27FC236}">
                <a16:creationId xmlns:a16="http://schemas.microsoft.com/office/drawing/2014/main" id="{423B4F0B-2EBC-60ED-510F-681C9C555B52}"/>
              </a:ext>
            </a:extLst>
          </p:cNvPr>
          <p:cNvSpPr txBox="1">
            <a:spLocks/>
          </p:cNvSpPr>
          <p:nvPr/>
        </p:nvSpPr>
        <p:spPr>
          <a:xfrm>
            <a:off x="4037826" y="511388"/>
            <a:ext cx="8151126" cy="6312218"/>
          </a:xfrm>
          <a:prstGeom prst="rect">
            <a:avLst/>
          </a:prstGeom>
        </p:spPr>
        <p:txBody>
          <a:bodyPr vert="horz" lIns="0" tIns="0" rIns="0" bIns="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600"/>
              </a:spcAft>
              <a:buNone/>
            </a:pPr>
            <a:r>
              <a:rPr lang="en-US" dirty="0">
                <a:solidFill>
                  <a:srgbClr val="002060"/>
                </a:solidFill>
              </a:rPr>
              <a:t>• Performance Dialogue links individual goals to corporate pillars:</a:t>
            </a:r>
          </a:p>
          <a:p>
            <a:pPr>
              <a:spcAft>
                <a:spcPts val="600"/>
              </a:spcAft>
              <a:buFont typeface="Wingdings" panose="05000000000000000000" pitchFamily="2" charset="2"/>
              <a:buChar char="v"/>
            </a:pPr>
            <a:r>
              <a:rPr lang="en-US" dirty="0">
                <a:solidFill>
                  <a:srgbClr val="002060"/>
                </a:solidFill>
              </a:rPr>
              <a:t>Innovation, </a:t>
            </a:r>
          </a:p>
          <a:p>
            <a:pPr>
              <a:spcAft>
                <a:spcPts val="600"/>
              </a:spcAft>
              <a:buFont typeface="Wingdings" panose="05000000000000000000" pitchFamily="2" charset="2"/>
              <a:buChar char="v"/>
            </a:pPr>
            <a:r>
              <a:rPr lang="en-US" dirty="0">
                <a:solidFill>
                  <a:srgbClr val="002060"/>
                </a:solidFill>
              </a:rPr>
              <a:t>Sustainability, </a:t>
            </a:r>
          </a:p>
          <a:p>
            <a:pPr>
              <a:spcAft>
                <a:spcPts val="600"/>
              </a:spcAft>
              <a:buFont typeface="Wingdings" panose="05000000000000000000" pitchFamily="2" charset="2"/>
              <a:buChar char="v"/>
            </a:pPr>
            <a:r>
              <a:rPr lang="en-US" dirty="0">
                <a:solidFill>
                  <a:srgbClr val="002060"/>
                </a:solidFill>
              </a:rPr>
              <a:t>Leadership.</a:t>
            </a:r>
          </a:p>
          <a:p>
            <a:pPr marL="0" indent="0">
              <a:spcAft>
                <a:spcPts val="600"/>
              </a:spcAft>
              <a:buNone/>
            </a:pPr>
            <a:r>
              <a:rPr lang="en-US" dirty="0">
                <a:solidFill>
                  <a:srgbClr val="002060"/>
                </a:solidFill>
              </a:rPr>
              <a:t>• Supports the Resource-Based View by optimizing human capital for long-term advantage.</a:t>
            </a:r>
          </a:p>
          <a:p>
            <a:pPr marL="0" indent="0">
              <a:spcAft>
                <a:spcPts val="600"/>
              </a:spcAft>
              <a:buNone/>
            </a:pPr>
            <a:r>
              <a:rPr lang="en-US" dirty="0">
                <a:solidFill>
                  <a:srgbClr val="002060"/>
                </a:solidFill>
              </a:rPr>
              <a:t>• AMO Model: enhances </a:t>
            </a:r>
          </a:p>
          <a:p>
            <a:pPr>
              <a:spcAft>
                <a:spcPts val="600"/>
              </a:spcAft>
              <a:buFont typeface="Wingdings" panose="05000000000000000000" pitchFamily="2" charset="2"/>
              <a:buChar char="q"/>
            </a:pPr>
            <a:r>
              <a:rPr lang="en-US" dirty="0">
                <a:solidFill>
                  <a:srgbClr val="002060"/>
                </a:solidFill>
              </a:rPr>
              <a:t>Ability </a:t>
            </a:r>
          </a:p>
          <a:p>
            <a:pPr>
              <a:spcAft>
                <a:spcPts val="600"/>
              </a:spcAft>
              <a:buFont typeface="Wingdings" panose="05000000000000000000" pitchFamily="2" charset="2"/>
              <a:buChar char="q"/>
            </a:pPr>
            <a:r>
              <a:rPr lang="en-US" dirty="0">
                <a:solidFill>
                  <a:srgbClr val="002060"/>
                </a:solidFill>
              </a:rPr>
              <a:t>Motivation</a:t>
            </a:r>
          </a:p>
          <a:p>
            <a:pPr>
              <a:spcAft>
                <a:spcPts val="600"/>
              </a:spcAft>
              <a:buFont typeface="Wingdings" panose="05000000000000000000" pitchFamily="2" charset="2"/>
              <a:buChar char="q"/>
            </a:pPr>
            <a:r>
              <a:rPr lang="en-US" dirty="0">
                <a:solidFill>
                  <a:srgbClr val="002060"/>
                </a:solidFill>
              </a:rPr>
              <a:t>Opportunity.</a:t>
            </a:r>
          </a:p>
        </p:txBody>
      </p:sp>
      <p:pic>
        <p:nvPicPr>
          <p:cNvPr id="14" name="Picture 13">
            <a:extLst>
              <a:ext uri="{FF2B5EF4-FFF2-40B4-BE49-F238E27FC236}">
                <a16:creationId xmlns:a16="http://schemas.microsoft.com/office/drawing/2014/main" id="{40293124-AA9B-924C-2307-B66DF516C9E3}"/>
              </a:ext>
            </a:extLst>
          </p:cNvPr>
          <p:cNvPicPr>
            <a:picLocks noChangeAspect="1"/>
          </p:cNvPicPr>
          <p:nvPr/>
        </p:nvPicPr>
        <p:blipFill>
          <a:blip r:embed="rId3"/>
          <a:stretch>
            <a:fillRect/>
          </a:stretch>
        </p:blipFill>
        <p:spPr>
          <a:xfrm>
            <a:off x="9683045" y="5112338"/>
            <a:ext cx="2511770" cy="1755800"/>
          </a:xfrm>
          <a:prstGeom prst="rect">
            <a:avLst/>
          </a:prstGeom>
        </p:spPr>
      </p:pic>
      <p:sp>
        <p:nvSpPr>
          <p:cNvPr id="3" name="Slide Number Placeholder 2">
            <a:extLst>
              <a:ext uri="{FF2B5EF4-FFF2-40B4-BE49-F238E27FC236}">
                <a16:creationId xmlns:a16="http://schemas.microsoft.com/office/drawing/2014/main" id="{9AECBEB0-089D-D9C0-4A70-D734100B5B1D}"/>
              </a:ext>
            </a:extLst>
          </p:cNvPr>
          <p:cNvSpPr>
            <a:spLocks noGrp="1"/>
          </p:cNvSpPr>
          <p:nvPr>
            <p:ph type="sldNum" sz="quarter" idx="12"/>
          </p:nvPr>
        </p:nvSpPr>
        <p:spPr/>
        <p:txBody>
          <a:bodyPr/>
          <a:lstStyle/>
          <a:p>
            <a:fld id="{ED6580AB-5C3C-4B4F-8E2A-8B7A0A8CE695}" type="slidenum">
              <a:rPr lang="en-US" smtClean="0"/>
              <a:t>8</a:t>
            </a:fld>
            <a:endParaRPr lang="en-US" dirty="0"/>
          </a:p>
        </p:txBody>
      </p:sp>
    </p:spTree>
    <p:extLst>
      <p:ext uri="{BB962C8B-B14F-4D97-AF65-F5344CB8AC3E}">
        <p14:creationId xmlns:p14="http://schemas.microsoft.com/office/powerpoint/2010/main" val="565374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itle 52" hidden="1">
            <a:extLst>
              <a:ext uri="{FF2B5EF4-FFF2-40B4-BE49-F238E27FC236}">
                <a16:creationId xmlns:a16="http://schemas.microsoft.com/office/drawing/2014/main" id="{6BCAF586-A14B-4A3B-A249-655ADDBB3A4C}"/>
              </a:ext>
            </a:extLst>
          </p:cNvPr>
          <p:cNvSpPr>
            <a:spLocks noGrp="1"/>
          </p:cNvSpPr>
          <p:nvPr>
            <p:ph type="title"/>
          </p:nvPr>
        </p:nvSpPr>
        <p:spPr/>
        <p:txBody>
          <a:bodyPr/>
          <a:lstStyle/>
          <a:p>
            <a:r>
              <a:rPr lang="en-US" dirty="0"/>
              <a:t>Human resources slide 8</a:t>
            </a:r>
          </a:p>
        </p:txBody>
      </p:sp>
      <p:sp>
        <p:nvSpPr>
          <p:cNvPr id="3" name="TextBox 2">
            <a:extLst>
              <a:ext uri="{FF2B5EF4-FFF2-40B4-BE49-F238E27FC236}">
                <a16:creationId xmlns:a16="http://schemas.microsoft.com/office/drawing/2014/main" id="{CE6AF7FE-5978-4B5F-90E1-044AC25EC230}"/>
              </a:ext>
            </a:extLst>
          </p:cNvPr>
          <p:cNvSpPr txBox="1"/>
          <p:nvPr/>
        </p:nvSpPr>
        <p:spPr>
          <a:xfrm>
            <a:off x="962544" y="298300"/>
            <a:ext cx="5369219" cy="405205"/>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endParaRPr lang="en-US" sz="3200" dirty="0"/>
          </a:p>
        </p:txBody>
      </p:sp>
      <p:pic>
        <p:nvPicPr>
          <p:cNvPr id="163" name="Picture 162" descr="This image is of two sets of hands putting puzzle pieces together. ">
            <a:extLst>
              <a:ext uri="{FF2B5EF4-FFF2-40B4-BE49-F238E27FC236}">
                <a16:creationId xmlns:a16="http://schemas.microsoft.com/office/drawing/2014/main" id="{AB835B29-19DB-41C9-9C29-FB52358C44C7}"/>
              </a:ext>
            </a:extLst>
          </p:cNvPr>
          <p:cNvPicPr>
            <a:picLocks noChangeAspect="1"/>
          </p:cNvPicPr>
          <p:nvPr/>
        </p:nvPicPr>
        <p:blipFill rotWithShape="1">
          <a:blip r:embed="rId3"/>
          <a:srcRect r="15224"/>
          <a:stretch/>
        </p:blipFill>
        <p:spPr>
          <a:xfrm>
            <a:off x="7548019" y="0"/>
            <a:ext cx="4643982" cy="6858000"/>
          </a:xfrm>
          <a:prstGeom prst="rect">
            <a:avLst/>
          </a:prstGeom>
        </p:spPr>
      </p:pic>
      <p:sp>
        <p:nvSpPr>
          <p:cNvPr id="56" name="TextBox 55">
            <a:extLst>
              <a:ext uri="{FF2B5EF4-FFF2-40B4-BE49-F238E27FC236}">
                <a16:creationId xmlns:a16="http://schemas.microsoft.com/office/drawing/2014/main" id="{1E0B395E-7759-1B5B-7AB2-BB837F5B60EA}"/>
              </a:ext>
            </a:extLst>
          </p:cNvPr>
          <p:cNvSpPr txBox="1"/>
          <p:nvPr/>
        </p:nvSpPr>
        <p:spPr>
          <a:xfrm>
            <a:off x="662651" y="703505"/>
            <a:ext cx="7485926" cy="1323439"/>
          </a:xfrm>
          <a:prstGeom prst="rect">
            <a:avLst/>
          </a:prstGeom>
          <a:noFill/>
        </p:spPr>
        <p:txBody>
          <a:bodyPr wrap="square">
            <a:spAutoFit/>
          </a:bodyPr>
          <a:lstStyle/>
          <a:p>
            <a:r>
              <a:rPr lang="en-US" sz="4000" dirty="0">
                <a:solidFill>
                  <a:srgbClr val="002060"/>
                </a:solidFill>
                <a:latin typeface="ADLaM Display" panose="02010000000000000000" pitchFamily="2" charset="0"/>
                <a:ea typeface="ADLaM Display" panose="02010000000000000000" pitchFamily="2" charset="0"/>
                <a:cs typeface="ADLaM Display" panose="02010000000000000000" pitchFamily="2" charset="0"/>
              </a:rPr>
              <a:t>Challenges in Performance Management.</a:t>
            </a:r>
          </a:p>
        </p:txBody>
      </p:sp>
      <p:sp>
        <p:nvSpPr>
          <p:cNvPr id="58" name="Title 1">
            <a:extLst>
              <a:ext uri="{FF2B5EF4-FFF2-40B4-BE49-F238E27FC236}">
                <a16:creationId xmlns:a16="http://schemas.microsoft.com/office/drawing/2014/main" id="{B8CFFB4D-CF50-87C6-0AB2-681452D9F3BD}"/>
              </a:ext>
            </a:extLst>
          </p:cNvPr>
          <p:cNvSpPr txBox="1">
            <a:spLocks/>
          </p:cNvSpPr>
          <p:nvPr/>
        </p:nvSpPr>
        <p:spPr>
          <a:xfrm>
            <a:off x="19291" y="3052562"/>
            <a:ext cx="6994967" cy="2700056"/>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spcAft>
                <a:spcPts val="600"/>
              </a:spcAft>
              <a:buFont typeface="Arial" panose="020B0604020202020204" pitchFamily="34" charset="0"/>
              <a:buChar char="•"/>
            </a:pPr>
            <a:r>
              <a:rPr lang="en-US" sz="3600" dirty="0"/>
              <a:t>Dependence on manager capability and consistency.</a:t>
            </a:r>
          </a:p>
          <a:p>
            <a:pPr marL="571500" indent="-571500">
              <a:spcAft>
                <a:spcPts val="600"/>
              </a:spcAft>
              <a:buFont typeface="Arial" panose="020B0604020202020204" pitchFamily="34" charset="0"/>
              <a:buChar char="•"/>
            </a:pPr>
            <a:r>
              <a:rPr lang="en-US" sz="3600" dirty="0"/>
              <a:t>Cultural and regional variation in implementation.</a:t>
            </a:r>
          </a:p>
          <a:p>
            <a:pPr marL="571500" indent="-571500">
              <a:spcAft>
                <a:spcPts val="600"/>
              </a:spcAft>
              <a:buFont typeface="Arial" panose="020B0604020202020204" pitchFamily="34" charset="0"/>
              <a:buChar char="•"/>
            </a:pPr>
            <a:r>
              <a:rPr lang="en-US" sz="3600" dirty="0"/>
              <a:t>Potential disconnect between performance data, development, and reward functions.</a:t>
            </a:r>
          </a:p>
        </p:txBody>
      </p:sp>
      <p:pic>
        <p:nvPicPr>
          <p:cNvPr id="59" name="Picture 58">
            <a:extLst>
              <a:ext uri="{FF2B5EF4-FFF2-40B4-BE49-F238E27FC236}">
                <a16:creationId xmlns:a16="http://schemas.microsoft.com/office/drawing/2014/main" id="{DDD3CDAE-4AAA-37BF-84EE-6E38A9DC0E5D}"/>
              </a:ext>
            </a:extLst>
          </p:cNvPr>
          <p:cNvPicPr>
            <a:picLocks noChangeAspect="1"/>
          </p:cNvPicPr>
          <p:nvPr/>
        </p:nvPicPr>
        <p:blipFill>
          <a:blip r:embed="rId4"/>
          <a:stretch>
            <a:fillRect/>
          </a:stretch>
        </p:blipFill>
        <p:spPr>
          <a:xfrm>
            <a:off x="9683045" y="5112338"/>
            <a:ext cx="2511770" cy="1755800"/>
          </a:xfrm>
          <a:prstGeom prst="rect">
            <a:avLst/>
          </a:prstGeom>
        </p:spPr>
      </p:pic>
      <p:sp>
        <p:nvSpPr>
          <p:cNvPr id="2" name="Slide Number Placeholder 1">
            <a:extLst>
              <a:ext uri="{FF2B5EF4-FFF2-40B4-BE49-F238E27FC236}">
                <a16:creationId xmlns:a16="http://schemas.microsoft.com/office/drawing/2014/main" id="{4ABE71E8-7C33-6C3E-AA06-CCAB430DB834}"/>
              </a:ext>
            </a:extLst>
          </p:cNvPr>
          <p:cNvSpPr>
            <a:spLocks noGrp="1"/>
          </p:cNvSpPr>
          <p:nvPr>
            <p:ph type="sldNum" sz="quarter" idx="12"/>
          </p:nvPr>
        </p:nvSpPr>
        <p:spPr/>
        <p:txBody>
          <a:bodyPr/>
          <a:lstStyle/>
          <a:p>
            <a:fld id="{ED6580AB-5C3C-4B4F-8E2A-8B7A0A8CE695}" type="slidenum">
              <a:rPr lang="en-US" smtClean="0"/>
              <a:t>9</a:t>
            </a:fld>
            <a:endParaRPr lang="en-US" dirty="0"/>
          </a:p>
        </p:txBody>
      </p:sp>
    </p:spTree>
    <p:extLst>
      <p:ext uri="{BB962C8B-B14F-4D97-AF65-F5344CB8AC3E}">
        <p14:creationId xmlns:p14="http://schemas.microsoft.com/office/powerpoint/2010/main" val="2225384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9BFCF-E8FB-D5B3-FA21-8A07A7DDDFAA}"/>
            </a:ext>
          </a:extLst>
        </p:cNvPr>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475CCDBF-5E69-2117-A838-E1410DCD5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457738F-505E-6F1C-ADE1-4C1E950FD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4952A9B-CFC4-3D47-66B0-FC891BB84C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F3B4D7F-3716-7540-6FF1-62BC17C0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63E9D21D-FE9D-E4A6-E306-2F2F6DA17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37F4CEA2-48C8-6B47-6E69-56D821CEF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126E350C-5FCA-6BFD-E341-AC677CA20AD4}"/>
              </a:ext>
            </a:extLst>
          </p:cNvPr>
          <p:cNvSpPr txBox="1"/>
          <p:nvPr/>
        </p:nvSpPr>
        <p:spPr>
          <a:xfrm>
            <a:off x="466721" y="586855"/>
            <a:ext cx="3434251"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endParaRPr lang="en-US" sz="4000" b="1" kern="1200" dirty="0">
              <a:solidFill>
                <a:srgbClr val="FFFFFF"/>
              </a:solidFill>
              <a:latin typeface="+mj-lt"/>
              <a:ea typeface="+mj-ea"/>
              <a:cs typeface="+mj-cs"/>
            </a:endParaRPr>
          </a:p>
        </p:txBody>
      </p:sp>
      <p:sp>
        <p:nvSpPr>
          <p:cNvPr id="11" name="Rectangle 10">
            <a:extLst>
              <a:ext uri="{FF2B5EF4-FFF2-40B4-BE49-F238E27FC236}">
                <a16:creationId xmlns:a16="http://schemas.microsoft.com/office/drawing/2014/main" id="{23AE5160-1259-6F5D-B516-58F9F2F83960}"/>
              </a:ext>
            </a:extLst>
          </p:cNvPr>
          <p:cNvSpPr/>
          <p:nvPr/>
        </p:nvSpPr>
        <p:spPr>
          <a:xfrm>
            <a:off x="4086043" y="1309041"/>
            <a:ext cx="6438016" cy="4068029"/>
          </a:xfrm>
          <a:prstGeom prst="rect">
            <a:avLst/>
          </a:prstGeom>
        </p:spPr>
        <p:txBody>
          <a:bodyPr vert="horz" lIns="91440" tIns="45720" rIns="91440" bIns="45720" rtlCol="0" anchor="ctr">
            <a:noAutofit/>
          </a:bodyPr>
          <a:lstStyle/>
          <a:p>
            <a:endParaRPr lang="en-US" sz="2800" dirty="0">
              <a:latin typeface="Times New Roman" panose="02020603050405020304" pitchFamily="18" charset="0"/>
              <a:cs typeface="Times New Roman" panose="02020603050405020304" pitchFamily="18" charset="0"/>
            </a:endParaRPr>
          </a:p>
        </p:txBody>
      </p:sp>
      <p:sp>
        <p:nvSpPr>
          <p:cNvPr id="13" name="Freeform 3">
            <a:extLst>
              <a:ext uri="{FF2B5EF4-FFF2-40B4-BE49-F238E27FC236}">
                <a16:creationId xmlns:a16="http://schemas.microsoft.com/office/drawing/2014/main" id="{75C18526-6166-C59D-B67E-6A260B8066E7}"/>
              </a:ext>
            </a:extLst>
          </p:cNvPr>
          <p:cNvSpPr/>
          <p:nvPr/>
        </p:nvSpPr>
        <p:spPr>
          <a:xfrm>
            <a:off x="9488633" y="4929594"/>
            <a:ext cx="2700319" cy="1894011"/>
          </a:xfrm>
          <a:custGeom>
            <a:avLst/>
            <a:gdLst/>
            <a:ahLst/>
            <a:cxnLst/>
            <a:rect l="l" t="t" r="r" b="b"/>
            <a:pathLst>
              <a:path w="2700319" h="1894011">
                <a:moveTo>
                  <a:pt x="0" y="0"/>
                </a:moveTo>
                <a:lnTo>
                  <a:pt x="2700319" y="0"/>
                </a:lnTo>
                <a:lnTo>
                  <a:pt x="2700319" y="1894012"/>
                </a:lnTo>
                <a:lnTo>
                  <a:pt x="0" y="1894012"/>
                </a:lnTo>
                <a:lnTo>
                  <a:pt x="0" y="0"/>
                </a:lnTo>
                <a:close/>
              </a:path>
            </a:pathLst>
          </a:custGeom>
          <a:blipFill>
            <a:blip r:embed="rId2"/>
            <a:stretch>
              <a:fillRect/>
            </a:stretch>
          </a:blipFill>
        </p:spPr>
        <p:txBody>
          <a:bodyPr/>
          <a:lstStyle/>
          <a:p>
            <a:endParaRPr lang="en-US"/>
          </a:p>
        </p:txBody>
      </p:sp>
      <p:sp>
        <p:nvSpPr>
          <p:cNvPr id="16" name="Content Placeholder 2">
            <a:extLst>
              <a:ext uri="{FF2B5EF4-FFF2-40B4-BE49-F238E27FC236}">
                <a16:creationId xmlns:a16="http://schemas.microsoft.com/office/drawing/2014/main" id="{9228591B-9E92-FB9F-BE6A-E23234D46EF5}"/>
              </a:ext>
            </a:extLst>
          </p:cNvPr>
          <p:cNvSpPr>
            <a:spLocks noGrp="1"/>
          </p:cNvSpPr>
          <p:nvPr>
            <p:ph idx="1"/>
          </p:nvPr>
        </p:nvSpPr>
        <p:spPr>
          <a:xfrm>
            <a:off x="0" y="1836951"/>
            <a:ext cx="4135589" cy="2638651"/>
          </a:xfrm>
        </p:spPr>
        <p:txBody>
          <a:bodyPr>
            <a:normAutofit/>
          </a:bodyPr>
          <a:lstStyle/>
          <a:p>
            <a:pPr marL="0" indent="0">
              <a:buNone/>
            </a:pPr>
            <a:r>
              <a:rPr lang="en-US" sz="36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Recommendations and Conclusion.</a:t>
            </a:r>
          </a:p>
        </p:txBody>
      </p:sp>
      <p:sp>
        <p:nvSpPr>
          <p:cNvPr id="12" name="Content Placeholder 2">
            <a:extLst>
              <a:ext uri="{FF2B5EF4-FFF2-40B4-BE49-F238E27FC236}">
                <a16:creationId xmlns:a16="http://schemas.microsoft.com/office/drawing/2014/main" id="{1342D2A7-790D-06DE-BCC7-015BFE550B30}"/>
              </a:ext>
            </a:extLst>
          </p:cNvPr>
          <p:cNvSpPr txBox="1">
            <a:spLocks/>
          </p:cNvSpPr>
          <p:nvPr/>
        </p:nvSpPr>
        <p:spPr>
          <a:xfrm>
            <a:off x="4272450" y="511388"/>
            <a:ext cx="7916501" cy="6312218"/>
          </a:xfrm>
          <a:prstGeom prst="rect">
            <a:avLst/>
          </a:prstGeom>
        </p:spPr>
        <p:txBody>
          <a:bodyPr vert="horz" lIns="0" tIns="0" rIns="0" bIns="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600"/>
              </a:spcAft>
              <a:buNone/>
            </a:pPr>
            <a:r>
              <a:rPr lang="en-US" sz="2400" dirty="0">
                <a:solidFill>
                  <a:srgbClr val="002060"/>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Recommendation</a:t>
            </a:r>
          </a:p>
          <a:p>
            <a:pPr>
              <a:spcAft>
                <a:spcPts val="600"/>
              </a:spcAft>
            </a:pPr>
            <a:r>
              <a:rPr lang="en-US" sz="2400" dirty="0">
                <a:latin typeface="Times New Roman" panose="02020603050405020304" pitchFamily="18" charset="0"/>
                <a:cs typeface="Times New Roman" panose="02020603050405020304" pitchFamily="18" charset="0"/>
              </a:rPr>
              <a:t>Introduce a technology-enabled HR Performance Hub integrating PM, T&amp;D, and Rewards.</a:t>
            </a:r>
          </a:p>
          <a:p>
            <a:pPr>
              <a:spcAft>
                <a:spcPts val="600"/>
              </a:spcAft>
            </a:pPr>
            <a:r>
              <a:rPr lang="en-US" sz="2400" dirty="0">
                <a:latin typeface="Times New Roman" panose="02020603050405020304" pitchFamily="18" charset="0"/>
                <a:cs typeface="Times New Roman" panose="02020603050405020304" pitchFamily="18" charset="0"/>
              </a:rPr>
              <a:t>Implement a global 'Coach-Like Manager' certification program.</a:t>
            </a:r>
          </a:p>
          <a:p>
            <a:pPr>
              <a:spcAft>
                <a:spcPts val="600"/>
              </a:spcAft>
            </a:pPr>
            <a:r>
              <a:rPr lang="en-US" sz="2400" dirty="0">
                <a:latin typeface="Times New Roman" panose="02020603050405020304" pitchFamily="18" charset="0"/>
                <a:cs typeface="Times New Roman" panose="02020603050405020304" pitchFamily="18" charset="0"/>
              </a:rPr>
              <a:t>Promote transparency and standardization across regions.</a:t>
            </a:r>
          </a:p>
          <a:p>
            <a:pPr marL="0" indent="0">
              <a:spcAft>
                <a:spcPts val="600"/>
              </a:spcAft>
              <a:buNone/>
            </a:pPr>
            <a:r>
              <a:rPr lang="en-US" sz="2400" dirty="0">
                <a:latin typeface="Times New Roman" panose="02020603050405020304" pitchFamily="18" charset="0"/>
                <a:cs typeface="Times New Roman" panose="02020603050405020304" pitchFamily="18" charset="0"/>
              </a:rPr>
              <a:t>Conclusion</a:t>
            </a:r>
          </a:p>
          <a:p>
            <a:pPr>
              <a:spcAft>
                <a:spcPts val="600"/>
              </a:spcAft>
            </a:pPr>
            <a:r>
              <a:rPr lang="en-US" sz="2400" dirty="0">
                <a:latin typeface="Times New Roman" panose="02020603050405020304" pitchFamily="18" charset="0"/>
                <a:cs typeface="Times New Roman" panose="02020603050405020304" pitchFamily="18" charset="0"/>
              </a:rPr>
              <a:t>Nestlé’s HRM practices are well-aligned with strategic goals.</a:t>
            </a:r>
          </a:p>
          <a:p>
            <a:pPr>
              <a:spcAft>
                <a:spcPts val="600"/>
              </a:spcAft>
            </a:pPr>
            <a:r>
              <a:rPr lang="en-US" sz="2400" dirty="0">
                <a:latin typeface="Times New Roman" panose="02020603050405020304" pitchFamily="18" charset="0"/>
                <a:cs typeface="Times New Roman" panose="02020603050405020304" pitchFamily="18" charset="0"/>
              </a:rPr>
              <a:t>Line managers are central to effective HRM implementation.</a:t>
            </a:r>
          </a:p>
          <a:p>
            <a:pPr>
              <a:spcAft>
                <a:spcPts val="600"/>
              </a:spcAft>
            </a:pPr>
            <a:r>
              <a:rPr lang="en-US" sz="2400" dirty="0">
                <a:latin typeface="Times New Roman" panose="02020603050405020304" pitchFamily="18" charset="0"/>
                <a:cs typeface="Times New Roman" panose="02020603050405020304" pitchFamily="18" charset="0"/>
              </a:rPr>
              <a:t>Continuous improvement and digital integration can enhance global consistency and fairness.</a:t>
            </a:r>
          </a:p>
          <a:p>
            <a:pPr marL="0" indent="0">
              <a:spcAft>
                <a:spcPts val="600"/>
              </a:spcAft>
              <a:buNone/>
            </a:pPr>
            <a:endParaRPr lang="en-US" sz="2400" dirty="0">
              <a:solidFill>
                <a:srgbClr val="002060"/>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231EA3FF-48A3-DE0D-7C41-E99E789E7E53}"/>
              </a:ext>
            </a:extLst>
          </p:cNvPr>
          <p:cNvPicPr>
            <a:picLocks noChangeAspect="1"/>
          </p:cNvPicPr>
          <p:nvPr/>
        </p:nvPicPr>
        <p:blipFill>
          <a:blip r:embed="rId3"/>
          <a:stretch>
            <a:fillRect/>
          </a:stretch>
        </p:blipFill>
        <p:spPr>
          <a:xfrm>
            <a:off x="9683045" y="5112338"/>
            <a:ext cx="2511770" cy="1755800"/>
          </a:xfrm>
          <a:prstGeom prst="rect">
            <a:avLst/>
          </a:prstGeom>
        </p:spPr>
      </p:pic>
      <p:sp>
        <p:nvSpPr>
          <p:cNvPr id="2" name="Slide Number Placeholder 1">
            <a:extLst>
              <a:ext uri="{FF2B5EF4-FFF2-40B4-BE49-F238E27FC236}">
                <a16:creationId xmlns:a16="http://schemas.microsoft.com/office/drawing/2014/main" id="{29E07B2B-55DB-2697-86BA-FAFD618CE1B5}"/>
              </a:ext>
            </a:extLst>
          </p:cNvPr>
          <p:cNvSpPr>
            <a:spLocks noGrp="1"/>
          </p:cNvSpPr>
          <p:nvPr>
            <p:ph type="sldNum" sz="quarter" idx="12"/>
          </p:nvPr>
        </p:nvSpPr>
        <p:spPr/>
        <p:txBody>
          <a:bodyPr/>
          <a:lstStyle/>
          <a:p>
            <a:fld id="{ED6580AB-5C3C-4B4F-8E2A-8B7A0A8CE695}" type="slidenum">
              <a:rPr lang="en-US" smtClean="0"/>
              <a:t>10</a:t>
            </a:fld>
            <a:endParaRPr lang="en-US" dirty="0"/>
          </a:p>
        </p:txBody>
      </p:sp>
    </p:spTree>
    <p:extLst>
      <p:ext uri="{BB962C8B-B14F-4D97-AF65-F5344CB8AC3E}">
        <p14:creationId xmlns:p14="http://schemas.microsoft.com/office/powerpoint/2010/main" val="3087863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7D10A-430D-D89A-04CD-D27F1DA2277C}"/>
              </a:ext>
            </a:extLst>
          </p:cNvPr>
          <p:cNvSpPr>
            <a:spLocks noGrp="1"/>
          </p:cNvSpPr>
          <p:nvPr>
            <p:ph type="title"/>
          </p:nvPr>
        </p:nvSpPr>
        <p:spPr/>
        <p:txBody>
          <a:bodyPr>
            <a:normAutofit/>
          </a:bodyPr>
          <a:lstStyle/>
          <a:p>
            <a:r>
              <a:rPr lang="en-US" sz="4000" dirty="0">
                <a:solidFill>
                  <a:srgbClr val="002060"/>
                </a:solidFill>
                <a:latin typeface="ADLaM Display" panose="02010000000000000000" pitchFamily="2" charset="0"/>
                <a:ea typeface="ADLaM Display" panose="02010000000000000000" pitchFamily="2" charset="0"/>
                <a:cs typeface="ADLaM Display" panose="02010000000000000000" pitchFamily="2" charset="0"/>
              </a:rPr>
              <a:t>Reference</a:t>
            </a:r>
          </a:p>
        </p:txBody>
      </p:sp>
      <p:sp>
        <p:nvSpPr>
          <p:cNvPr id="3" name="Content Placeholder 2">
            <a:extLst>
              <a:ext uri="{FF2B5EF4-FFF2-40B4-BE49-F238E27FC236}">
                <a16:creationId xmlns:a16="http://schemas.microsoft.com/office/drawing/2014/main" id="{ADA42F08-30DC-95D3-08F2-EDE961DF12B4}"/>
              </a:ext>
            </a:extLst>
          </p:cNvPr>
          <p:cNvSpPr>
            <a:spLocks noGrp="1"/>
          </p:cNvSpPr>
          <p:nvPr>
            <p:ph idx="1"/>
          </p:nvPr>
        </p:nvSpPr>
        <p:spPr/>
        <p:txBody>
          <a:bodyPr>
            <a:normAutofit/>
          </a:bodyPr>
          <a:lstStyle/>
          <a:p>
            <a:endParaRPr lang="en-US" sz="2000" dirty="0">
              <a:latin typeface="Times New Roman" panose="02020603050405020304" pitchFamily="18" charset="0"/>
              <a:cs typeface="Times New Roman" panose="02020603050405020304" pitchFamily="18" charset="0"/>
            </a:endParaRPr>
          </a:p>
          <a:p>
            <a:pPr>
              <a:spcAft>
                <a:spcPts val="600"/>
              </a:spcAft>
            </a:pPr>
            <a:r>
              <a:rPr lang="en-US" sz="2000" dirty="0">
                <a:latin typeface="Times New Roman" panose="02020603050405020304" pitchFamily="18" charset="0"/>
                <a:cs typeface="Times New Roman" panose="02020603050405020304" pitchFamily="18" charset="0"/>
              </a:rPr>
              <a:t>Adams, J.S. (1965) Inequity in social exchange.</a:t>
            </a:r>
          </a:p>
          <a:p>
            <a:pPr>
              <a:spcAft>
                <a:spcPts val="600"/>
              </a:spcAft>
            </a:pPr>
            <a:r>
              <a:rPr lang="en-US" sz="2000" dirty="0">
                <a:latin typeface="Times New Roman" panose="02020603050405020304" pitchFamily="18" charset="0"/>
                <a:cs typeface="Times New Roman" panose="02020603050405020304" pitchFamily="18" charset="0"/>
              </a:rPr>
              <a:t>Appelbaum, E. et al. (2000) Manufacturing advantage.</a:t>
            </a:r>
          </a:p>
          <a:p>
            <a:pPr>
              <a:spcAft>
                <a:spcPts val="600"/>
              </a:spcAft>
            </a:pPr>
            <a:r>
              <a:rPr lang="en-US" sz="2000" dirty="0" err="1">
                <a:latin typeface="Times New Roman" panose="02020603050405020304" pitchFamily="18" charset="0"/>
                <a:cs typeface="Times New Roman" panose="02020603050405020304" pitchFamily="18" charset="0"/>
              </a:rPr>
              <a:t>Aguinis</a:t>
            </a:r>
            <a:r>
              <a:rPr lang="en-US" sz="2000" dirty="0">
                <a:latin typeface="Times New Roman" panose="02020603050405020304" pitchFamily="18" charset="0"/>
                <a:cs typeface="Times New Roman" panose="02020603050405020304" pitchFamily="18" charset="0"/>
              </a:rPr>
              <a:t>, H. (2019) Performance management for dummies.</a:t>
            </a:r>
          </a:p>
          <a:p>
            <a:pPr>
              <a:spcAft>
                <a:spcPts val="600"/>
              </a:spcAft>
            </a:pPr>
            <a:r>
              <a:rPr lang="en-US" sz="2000" dirty="0">
                <a:latin typeface="Times New Roman" panose="02020603050405020304" pitchFamily="18" charset="0"/>
                <a:cs typeface="Times New Roman" panose="02020603050405020304" pitchFamily="18" charset="0"/>
              </a:rPr>
              <a:t>Barney, J. (1991) Firm resources and sustained competitive advantage.</a:t>
            </a:r>
          </a:p>
          <a:p>
            <a:pPr>
              <a:spcAft>
                <a:spcPts val="600"/>
              </a:spcAft>
            </a:pPr>
            <a:r>
              <a:rPr lang="en-US" sz="2000" dirty="0">
                <a:latin typeface="Times New Roman" panose="02020603050405020304" pitchFamily="18" charset="0"/>
                <a:cs typeface="Times New Roman" panose="02020603050405020304" pitchFamily="18" charset="0"/>
              </a:rPr>
              <a:t>Nestlé (2023b, 2023c) Corporate and People Reports.</a:t>
            </a:r>
          </a:p>
          <a:p>
            <a:pPr>
              <a:spcAft>
                <a:spcPts val="600"/>
              </a:spcAft>
            </a:pPr>
            <a:r>
              <a:rPr lang="en-US" sz="2000" dirty="0">
                <a:latin typeface="Times New Roman" panose="02020603050405020304" pitchFamily="18" charset="0"/>
                <a:cs typeface="Times New Roman" panose="02020603050405020304" pitchFamily="18" charset="0"/>
              </a:rPr>
              <a:t>Purcell, J. &amp; Hutchinson, S. (2007) HRM-performance causal chain.</a:t>
            </a:r>
          </a:p>
          <a:p>
            <a:pPr marL="0" indent="0">
              <a:buNone/>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5F39324-E20C-523A-2F3A-1EEDD0E84C08}"/>
              </a:ext>
            </a:extLst>
          </p:cNvPr>
          <p:cNvSpPr>
            <a:spLocks noGrp="1"/>
          </p:cNvSpPr>
          <p:nvPr>
            <p:ph type="sldNum" sz="quarter" idx="12"/>
          </p:nvPr>
        </p:nvSpPr>
        <p:spPr/>
        <p:txBody>
          <a:bodyPr/>
          <a:lstStyle/>
          <a:p>
            <a:fld id="{ED6580AB-5C3C-4B4F-8E2A-8B7A0A8CE695}" type="slidenum">
              <a:rPr lang="en-US" smtClean="0"/>
              <a:t>11</a:t>
            </a:fld>
            <a:endParaRPr lang="en-US" dirty="0"/>
          </a:p>
        </p:txBody>
      </p:sp>
    </p:spTree>
    <p:extLst>
      <p:ext uri="{BB962C8B-B14F-4D97-AF65-F5344CB8AC3E}">
        <p14:creationId xmlns:p14="http://schemas.microsoft.com/office/powerpoint/2010/main" val="4024447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1480941" y="685800"/>
            <a:ext cx="6020741" cy="5486400"/>
          </a:xfrm>
          <a:custGeom>
            <a:avLst/>
            <a:gdLst/>
            <a:ahLst/>
            <a:cxnLst/>
            <a:rect l="l" t="t" r="r" b="b"/>
            <a:pathLst>
              <a:path w="9031111" h="8229600">
                <a:moveTo>
                  <a:pt x="9031111" y="0"/>
                </a:moveTo>
                <a:lnTo>
                  <a:pt x="0" y="0"/>
                </a:lnTo>
                <a:lnTo>
                  <a:pt x="0" y="8229600"/>
                </a:lnTo>
                <a:lnTo>
                  <a:pt x="9031111" y="8229600"/>
                </a:lnTo>
                <a:lnTo>
                  <a:pt x="9031111"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0102448" y="5376248"/>
            <a:ext cx="1800213" cy="1262674"/>
          </a:xfrm>
          <a:custGeom>
            <a:avLst/>
            <a:gdLst/>
            <a:ahLst/>
            <a:cxnLst/>
            <a:rect l="l" t="t" r="r" b="b"/>
            <a:pathLst>
              <a:path w="2700319" h="1894011">
                <a:moveTo>
                  <a:pt x="0" y="0"/>
                </a:moveTo>
                <a:lnTo>
                  <a:pt x="2700319" y="0"/>
                </a:lnTo>
                <a:lnTo>
                  <a:pt x="2700319" y="1894012"/>
                </a:lnTo>
                <a:lnTo>
                  <a:pt x="0" y="1894012"/>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5031500" y="2196576"/>
            <a:ext cx="6474701" cy="92464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7047"/>
              </a:lnSpc>
            </a:pPr>
            <a:r>
              <a:rPr lang="en-US" sz="6648">
                <a:solidFill>
                  <a:srgbClr val="F25044"/>
                </a:solidFill>
                <a:latin typeface="Klein"/>
                <a:ea typeface="Klein"/>
                <a:cs typeface="Klein"/>
                <a:sym typeface="Klein"/>
              </a:rPr>
              <a:t>TRAINING AND</a:t>
            </a:r>
          </a:p>
        </p:txBody>
      </p:sp>
      <p:sp>
        <p:nvSpPr>
          <p:cNvPr id="5" name="TextBox 5"/>
          <p:cNvSpPr txBox="1"/>
          <p:nvPr/>
        </p:nvSpPr>
        <p:spPr>
          <a:xfrm>
            <a:off x="5031500" y="3203774"/>
            <a:ext cx="6474701" cy="92464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7047"/>
              </a:lnSpc>
            </a:pPr>
            <a:r>
              <a:rPr lang="en-US" sz="6648">
                <a:solidFill>
                  <a:srgbClr val="30526A"/>
                </a:solidFill>
                <a:latin typeface="Klein"/>
                <a:ea typeface="Klein"/>
                <a:cs typeface="Klein"/>
                <a:sym typeface="Klein"/>
              </a:rPr>
              <a:t>DEVELOPMENT</a:t>
            </a:r>
          </a:p>
        </p:txBody>
      </p:sp>
      <p:sp>
        <p:nvSpPr>
          <p:cNvPr id="6" name="TextBox 6"/>
          <p:cNvSpPr txBox="1"/>
          <p:nvPr/>
        </p:nvSpPr>
        <p:spPr>
          <a:xfrm>
            <a:off x="5102575" y="4413695"/>
            <a:ext cx="4999873" cy="34618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795"/>
              </a:lnSpc>
            </a:pPr>
            <a:r>
              <a:rPr lang="en-US" sz="1997">
                <a:solidFill>
                  <a:srgbClr val="30526A"/>
                </a:solidFill>
                <a:latin typeface="Garet"/>
                <a:ea typeface="Garet"/>
                <a:cs typeface="Garet"/>
                <a:sym typeface="Garet"/>
              </a:rPr>
              <a:t>Presented By : Kharul Alam Riad</a:t>
            </a:r>
          </a:p>
        </p:txBody>
      </p:sp>
      <p:pic>
        <p:nvPicPr>
          <p:cNvPr id="7" name="Picture 6" descr="Discover University of Wales Trinity Saint David">
            <a:extLst>
              <a:ext uri="{FF2B5EF4-FFF2-40B4-BE49-F238E27FC236}">
                <a16:creationId xmlns:a16="http://schemas.microsoft.com/office/drawing/2014/main" id="{8CE2CF69-549E-CC57-5CCB-4CB198D55413}"/>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5121772" y="44472"/>
            <a:ext cx="1921286" cy="880814"/>
          </a:xfrm>
          <a:prstGeom prst="rect">
            <a:avLst/>
          </a:prstGeom>
          <a:noFill/>
          <a:ln>
            <a:noFill/>
          </a:ln>
        </p:spPr>
      </p:pic>
      <p:sp>
        <p:nvSpPr>
          <p:cNvPr id="8" name="Slide Number Placeholder 7">
            <a:extLst>
              <a:ext uri="{FF2B5EF4-FFF2-40B4-BE49-F238E27FC236}">
                <a16:creationId xmlns:a16="http://schemas.microsoft.com/office/drawing/2014/main" id="{CBF5C8C1-F490-12D2-587D-8605A0949708}"/>
              </a:ext>
            </a:extLst>
          </p:cNvPr>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4027569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258218" y="1055299"/>
            <a:ext cx="8183296" cy="5802701"/>
          </a:xfrm>
          <a:custGeom>
            <a:avLst/>
            <a:gdLst/>
            <a:ahLst/>
            <a:cxnLst/>
            <a:rect l="l" t="t" r="r" b="b"/>
            <a:pathLst>
              <a:path w="12274944" h="8704052">
                <a:moveTo>
                  <a:pt x="0" y="0"/>
                </a:moveTo>
                <a:lnTo>
                  <a:pt x="12274944" y="0"/>
                </a:lnTo>
                <a:lnTo>
                  <a:pt x="12274944" y="8704052"/>
                </a:lnTo>
                <a:lnTo>
                  <a:pt x="0" y="87040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TextBox 3"/>
          <p:cNvSpPr txBox="1"/>
          <p:nvPr/>
        </p:nvSpPr>
        <p:spPr>
          <a:xfrm>
            <a:off x="4332514" y="385948"/>
            <a:ext cx="7608109" cy="21602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40"/>
              </a:lnSpc>
            </a:pPr>
            <a:r>
              <a:rPr lang="en-US" sz="4000" dirty="0">
                <a:solidFill>
                  <a:srgbClr val="F25044"/>
                </a:solidFill>
                <a:latin typeface="Klein"/>
                <a:ea typeface="Klein"/>
                <a:cs typeface="Klein"/>
                <a:sym typeface="Klein"/>
              </a:rPr>
              <a:t>INTRODUCTION TO TRAINING AND DEVELOPMENT AT NESTLÉ</a:t>
            </a:r>
          </a:p>
          <a:p>
            <a:pPr algn="l">
              <a:lnSpc>
                <a:spcPts val="4240"/>
              </a:lnSpc>
            </a:pPr>
            <a:endParaRPr lang="en-US" sz="4000" dirty="0">
              <a:solidFill>
                <a:srgbClr val="F25044"/>
              </a:solidFill>
              <a:latin typeface="Klein"/>
              <a:ea typeface="Klein"/>
              <a:cs typeface="Klein"/>
              <a:sym typeface="Klein"/>
            </a:endParaRPr>
          </a:p>
        </p:txBody>
      </p:sp>
      <p:sp>
        <p:nvSpPr>
          <p:cNvPr id="4" name="TextBox 4"/>
          <p:cNvSpPr txBox="1"/>
          <p:nvPr/>
        </p:nvSpPr>
        <p:spPr>
          <a:xfrm>
            <a:off x="5328430" y="2210737"/>
            <a:ext cx="6416174" cy="234641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39794" lvl="1" indent="-169897" algn="just">
              <a:lnSpc>
                <a:spcPts val="3147"/>
              </a:lnSpc>
              <a:buFont typeface="Arial"/>
              <a:buChar char="•"/>
            </a:pPr>
            <a:r>
              <a:rPr lang="en-US" sz="1573">
                <a:solidFill>
                  <a:srgbClr val="30526A"/>
                </a:solidFill>
                <a:latin typeface="Garet"/>
                <a:ea typeface="Garet"/>
                <a:cs typeface="Garet"/>
                <a:sym typeface="Garet"/>
              </a:rPr>
              <a:t>Nestlé is a global leader in food and beverages, prioritizing people development as a core HR function.</a:t>
            </a:r>
          </a:p>
          <a:p>
            <a:pPr marL="339794" lvl="1" indent="-169897" algn="just">
              <a:lnSpc>
                <a:spcPts val="3147"/>
              </a:lnSpc>
              <a:buFont typeface="Arial"/>
              <a:buChar char="•"/>
            </a:pPr>
            <a:r>
              <a:rPr lang="en-US" sz="1573">
                <a:solidFill>
                  <a:srgbClr val="30526A"/>
                </a:solidFill>
                <a:latin typeface="Garet"/>
                <a:ea typeface="Garet"/>
                <a:cs typeface="Garet"/>
                <a:sym typeface="Garet"/>
              </a:rPr>
              <a:t>Continuous learning and lifelong development are embedded in the company's culture.​</a:t>
            </a:r>
          </a:p>
          <a:p>
            <a:pPr marL="339794" lvl="1" indent="-169897" algn="just">
              <a:lnSpc>
                <a:spcPts val="3147"/>
              </a:lnSpc>
              <a:buFont typeface="Arial"/>
              <a:buChar char="•"/>
            </a:pPr>
            <a:r>
              <a:rPr lang="en-US" sz="1573">
                <a:solidFill>
                  <a:srgbClr val="30526A"/>
                </a:solidFill>
                <a:latin typeface="Garet"/>
                <a:ea typeface="Garet"/>
                <a:cs typeface="Garet"/>
                <a:sym typeface="Garet"/>
              </a:rPr>
              <a:t>Training at Nestlé is both a strategic initiative and part of daily management responsibility.​</a:t>
            </a:r>
          </a:p>
        </p:txBody>
      </p:sp>
      <p:sp>
        <p:nvSpPr>
          <p:cNvPr id="5" name="Freeform 5"/>
          <p:cNvSpPr/>
          <p:nvPr/>
        </p:nvSpPr>
        <p:spPr>
          <a:xfrm>
            <a:off x="10260895" y="5568916"/>
            <a:ext cx="1720222" cy="1206569"/>
          </a:xfrm>
          <a:custGeom>
            <a:avLst/>
            <a:gdLst/>
            <a:ahLst/>
            <a:cxnLst/>
            <a:rect l="l" t="t" r="r" b="b"/>
            <a:pathLst>
              <a:path w="2580333" h="1809853">
                <a:moveTo>
                  <a:pt x="0" y="0"/>
                </a:moveTo>
                <a:lnTo>
                  <a:pt x="2580333" y="0"/>
                </a:lnTo>
                <a:lnTo>
                  <a:pt x="2580333" y="1809852"/>
                </a:lnTo>
                <a:lnTo>
                  <a:pt x="0" y="1809852"/>
                </a:lnTo>
                <a:lnTo>
                  <a:pt x="0" y="0"/>
                </a:lnTo>
                <a:close/>
              </a:path>
            </a:pathLst>
          </a:custGeom>
          <a:blipFill>
            <a:blip r:embed="rId5"/>
            <a:stretch>
              <a:fillRect/>
            </a:stretch>
          </a:blipFill>
        </p:spPr>
        <p:txBody>
          <a:bodyPr/>
          <a:lstStyle/>
          <a:p>
            <a:endParaRPr lang="en-US"/>
          </a:p>
        </p:txBody>
      </p:sp>
      <p:sp>
        <p:nvSpPr>
          <p:cNvPr id="6" name="Slide Number Placeholder 5">
            <a:extLst>
              <a:ext uri="{FF2B5EF4-FFF2-40B4-BE49-F238E27FC236}">
                <a16:creationId xmlns:a16="http://schemas.microsoft.com/office/drawing/2014/main" id="{40D59105-F378-04B7-1AA3-931A6D99E9E7}"/>
              </a:ext>
            </a:extLst>
          </p:cNvPr>
          <p:cNvSpPr>
            <a:spLocks noGrp="1"/>
          </p:cNvSpPr>
          <p:nvPr>
            <p:ph type="sldNum" sz="quarter" idx="12"/>
          </p:nvPr>
        </p:nvSpPr>
        <p:spPr/>
        <p:txBody>
          <a:bodyPr/>
          <a:lstStyle/>
          <a:p>
            <a:fld id="{B6F15528-21DE-4FAA-801E-634DDDAF4B2B}" type="slidenum">
              <a:rPr lang="en-US" smtClean="0"/>
              <a:pPr/>
              <a:t>13</a:t>
            </a:fld>
            <a:endParaRPr lang="en-US"/>
          </a:p>
        </p:txBody>
      </p:sp>
    </p:spTree>
    <p:extLst>
      <p:ext uri="{BB962C8B-B14F-4D97-AF65-F5344CB8AC3E}">
        <p14:creationId xmlns:p14="http://schemas.microsoft.com/office/powerpoint/2010/main" val="2560329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97819" y="3987157"/>
            <a:ext cx="4282685" cy="4370087"/>
          </a:xfrm>
          <a:custGeom>
            <a:avLst/>
            <a:gdLst/>
            <a:ahLst/>
            <a:cxnLst/>
            <a:rect l="l" t="t" r="r" b="b"/>
            <a:pathLst>
              <a:path w="6424028" h="6555130">
                <a:moveTo>
                  <a:pt x="0" y="0"/>
                </a:moveTo>
                <a:lnTo>
                  <a:pt x="6424027" y="0"/>
                </a:lnTo>
                <a:lnTo>
                  <a:pt x="6424027" y="6555130"/>
                </a:lnTo>
                <a:lnTo>
                  <a:pt x="0" y="655513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10260895" y="5568916"/>
            <a:ext cx="1720222" cy="1206569"/>
          </a:xfrm>
          <a:custGeom>
            <a:avLst/>
            <a:gdLst/>
            <a:ahLst/>
            <a:cxnLst/>
            <a:rect l="l" t="t" r="r" b="b"/>
            <a:pathLst>
              <a:path w="2580333" h="1809853">
                <a:moveTo>
                  <a:pt x="0" y="0"/>
                </a:moveTo>
                <a:lnTo>
                  <a:pt x="2580333" y="0"/>
                </a:lnTo>
                <a:lnTo>
                  <a:pt x="2580333" y="1809852"/>
                </a:lnTo>
                <a:lnTo>
                  <a:pt x="0" y="1809852"/>
                </a:lnTo>
                <a:lnTo>
                  <a:pt x="0" y="0"/>
                </a:lnTo>
                <a:close/>
              </a:path>
            </a:pathLst>
          </a:custGeom>
          <a:blipFill>
            <a:blip r:embed="rId5"/>
            <a:stretch>
              <a:fillRect/>
            </a:stretch>
          </a:blipFill>
        </p:spPr>
        <p:txBody>
          <a:bodyPr/>
          <a:lstStyle/>
          <a:p>
            <a:endParaRPr lang="en-US"/>
          </a:p>
        </p:txBody>
      </p:sp>
      <p:sp>
        <p:nvSpPr>
          <p:cNvPr id="4" name="TextBox 4"/>
          <p:cNvSpPr txBox="1"/>
          <p:nvPr/>
        </p:nvSpPr>
        <p:spPr>
          <a:xfrm>
            <a:off x="1386586" y="457308"/>
            <a:ext cx="10119614" cy="10934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40"/>
              </a:lnSpc>
            </a:pPr>
            <a:r>
              <a:rPr lang="en-US" sz="4000">
                <a:solidFill>
                  <a:srgbClr val="F25044"/>
                </a:solidFill>
                <a:latin typeface="Klein"/>
                <a:ea typeface="Klein"/>
                <a:cs typeface="Klein"/>
                <a:sym typeface="Klein"/>
              </a:rPr>
              <a:t>CURRENT HR POLICIES AND PRACTICES AT NESTLÉ</a:t>
            </a:r>
          </a:p>
        </p:txBody>
      </p:sp>
      <p:sp>
        <p:nvSpPr>
          <p:cNvPr id="5" name="TextBox 5"/>
          <p:cNvSpPr txBox="1"/>
          <p:nvPr/>
        </p:nvSpPr>
        <p:spPr>
          <a:xfrm>
            <a:off x="3872958" y="2038519"/>
            <a:ext cx="7799332" cy="306517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HR Structure:</a:t>
            </a:r>
            <a:r>
              <a:rPr lang="en-US" sz="1573">
                <a:solidFill>
                  <a:srgbClr val="30526A"/>
                </a:solidFill>
                <a:latin typeface="Garet"/>
                <a:ea typeface="Garet"/>
                <a:cs typeface="Garet"/>
                <a:sym typeface="Garet"/>
              </a:rPr>
              <a:t> Three-tiered model comprising Centres of Expertise (specialized services), Business Partners (strategy deployment), and Employee Services (transactional activities).​</a:t>
            </a:r>
          </a:p>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Total Rewards Framework: </a:t>
            </a:r>
            <a:r>
              <a:rPr lang="en-US" sz="1573">
                <a:solidFill>
                  <a:srgbClr val="30526A"/>
                </a:solidFill>
                <a:latin typeface="Garet"/>
                <a:ea typeface="Garet"/>
                <a:cs typeface="Garet"/>
                <a:sym typeface="Garet"/>
              </a:rPr>
              <a:t>Includes fixed pay, variable pay, benefits, personal growth and development, and work-life environment.​</a:t>
            </a:r>
          </a:p>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Training Philosophy:</a:t>
            </a:r>
            <a:r>
              <a:rPr lang="en-US" sz="1573">
                <a:solidFill>
                  <a:srgbClr val="30526A"/>
                </a:solidFill>
                <a:latin typeface="Garet"/>
                <a:ea typeface="Garet"/>
                <a:cs typeface="Garet"/>
                <a:sym typeface="Garet"/>
              </a:rPr>
              <a:t> Continuous training is an official part of every manager's responsibilities; managers are personally involved in teaching and coaching.​</a:t>
            </a:r>
          </a:p>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Global Reach:</a:t>
            </a:r>
            <a:r>
              <a:rPr lang="en-US" sz="1573">
                <a:solidFill>
                  <a:srgbClr val="30526A"/>
                </a:solidFill>
                <a:latin typeface="Garet"/>
                <a:ea typeface="Garet"/>
                <a:cs typeface="Garet"/>
                <a:sym typeface="Garet"/>
              </a:rPr>
              <a:t> Over 240,000 employees receive training annually across multiple countries.​</a:t>
            </a:r>
          </a:p>
          <a:p>
            <a:pPr algn="just">
              <a:lnSpc>
                <a:spcPts val="2203"/>
              </a:lnSpc>
            </a:pPr>
            <a:endParaRPr lang="en-US" sz="1573">
              <a:solidFill>
                <a:srgbClr val="30526A"/>
              </a:solidFill>
              <a:latin typeface="Garet"/>
              <a:ea typeface="Garet"/>
              <a:cs typeface="Garet"/>
              <a:sym typeface="Garet"/>
            </a:endParaRPr>
          </a:p>
        </p:txBody>
      </p:sp>
      <p:sp>
        <p:nvSpPr>
          <p:cNvPr id="6" name="Slide Number Placeholder 5">
            <a:extLst>
              <a:ext uri="{FF2B5EF4-FFF2-40B4-BE49-F238E27FC236}">
                <a16:creationId xmlns:a16="http://schemas.microsoft.com/office/drawing/2014/main" id="{54E74635-64EB-028C-FDF1-6C4B20625E19}"/>
              </a:ext>
            </a:extLst>
          </p:cNvPr>
          <p:cNvSpPr>
            <a:spLocks noGrp="1"/>
          </p:cNvSpPr>
          <p:nvPr>
            <p:ph type="sldNum" sz="quarter" idx="12"/>
          </p:nvPr>
        </p:nvSpPr>
        <p:spPr/>
        <p:txBody>
          <a:bodyPr/>
          <a:lstStyle/>
          <a:p>
            <a:fld id="{B6F15528-21DE-4FAA-801E-634DDDAF4B2B}" type="slidenum">
              <a:rPr lang="en-US" smtClean="0"/>
              <a:pPr/>
              <a:t>14</a:t>
            </a:fld>
            <a:endParaRPr lang="en-US"/>
          </a:p>
        </p:txBody>
      </p:sp>
    </p:spTree>
    <p:extLst>
      <p:ext uri="{BB962C8B-B14F-4D97-AF65-F5344CB8AC3E}">
        <p14:creationId xmlns:p14="http://schemas.microsoft.com/office/powerpoint/2010/main" val="3430300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87827" y="730250"/>
            <a:ext cx="10032681" cy="10934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40"/>
              </a:lnSpc>
            </a:pPr>
            <a:r>
              <a:rPr lang="en-US" sz="4000">
                <a:solidFill>
                  <a:srgbClr val="F25044"/>
                </a:solidFill>
                <a:latin typeface="Klein"/>
                <a:ea typeface="Klein"/>
                <a:cs typeface="Klein"/>
                <a:sym typeface="Klein"/>
              </a:rPr>
              <a:t>ROLE OF LINE MANAGERS IN TRAINING IMPLEMENTATION</a:t>
            </a:r>
          </a:p>
        </p:txBody>
      </p:sp>
      <p:grpSp>
        <p:nvGrpSpPr>
          <p:cNvPr id="3" name="Group 3"/>
          <p:cNvGrpSpPr/>
          <p:nvPr/>
        </p:nvGrpSpPr>
        <p:grpSpPr>
          <a:xfrm>
            <a:off x="1287827" y="2049769"/>
            <a:ext cx="3971593" cy="3817631"/>
            <a:chOff x="0" y="0"/>
            <a:chExt cx="1569024" cy="1508200"/>
          </a:xfrm>
        </p:grpSpPr>
        <p:sp>
          <p:nvSpPr>
            <p:cNvPr id="4" name="Freeform 4"/>
            <p:cNvSpPr/>
            <p:nvPr/>
          </p:nvSpPr>
          <p:spPr>
            <a:xfrm>
              <a:off x="0" y="0"/>
              <a:ext cx="1569024" cy="1508200"/>
            </a:xfrm>
            <a:custGeom>
              <a:avLst/>
              <a:gdLst/>
              <a:ahLst/>
              <a:cxnLst/>
              <a:rect l="l" t="t" r="r" b="b"/>
              <a:pathLst>
                <a:path w="1569024" h="1508200">
                  <a:moveTo>
                    <a:pt x="0" y="0"/>
                  </a:moveTo>
                  <a:lnTo>
                    <a:pt x="1569024" y="0"/>
                  </a:lnTo>
                  <a:lnTo>
                    <a:pt x="1569024" y="1508200"/>
                  </a:lnTo>
                  <a:lnTo>
                    <a:pt x="0" y="1508200"/>
                  </a:lnTo>
                  <a:close/>
                </a:path>
              </a:pathLst>
            </a:custGeom>
            <a:solidFill>
              <a:srgbClr val="F9D291"/>
            </a:solidFill>
          </p:spPr>
          <p:txBody>
            <a:bodyPr/>
            <a:lstStyle/>
            <a:p>
              <a:endParaRPr lang="en-US"/>
            </a:p>
          </p:txBody>
        </p:sp>
        <p:sp>
          <p:nvSpPr>
            <p:cNvPr id="5" name="TextBox 5"/>
            <p:cNvSpPr txBox="1"/>
            <p:nvPr/>
          </p:nvSpPr>
          <p:spPr>
            <a:xfrm>
              <a:off x="0" y="-38100"/>
              <a:ext cx="1569024" cy="154630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endParaRPr sz="800"/>
            </a:p>
          </p:txBody>
        </p:sp>
      </p:grpSp>
      <p:grpSp>
        <p:nvGrpSpPr>
          <p:cNvPr id="6" name="Group 6"/>
          <p:cNvGrpSpPr/>
          <p:nvPr/>
        </p:nvGrpSpPr>
        <p:grpSpPr>
          <a:xfrm>
            <a:off x="5505773" y="2049769"/>
            <a:ext cx="4108477" cy="3817631"/>
            <a:chOff x="0" y="0"/>
            <a:chExt cx="1623102" cy="1508200"/>
          </a:xfrm>
        </p:grpSpPr>
        <p:sp>
          <p:nvSpPr>
            <p:cNvPr id="7" name="Freeform 7"/>
            <p:cNvSpPr/>
            <p:nvPr/>
          </p:nvSpPr>
          <p:spPr>
            <a:xfrm>
              <a:off x="0" y="0"/>
              <a:ext cx="1623102" cy="1508200"/>
            </a:xfrm>
            <a:custGeom>
              <a:avLst/>
              <a:gdLst/>
              <a:ahLst/>
              <a:cxnLst/>
              <a:rect l="l" t="t" r="r" b="b"/>
              <a:pathLst>
                <a:path w="1623102" h="1508200">
                  <a:moveTo>
                    <a:pt x="0" y="0"/>
                  </a:moveTo>
                  <a:lnTo>
                    <a:pt x="1623102" y="0"/>
                  </a:lnTo>
                  <a:lnTo>
                    <a:pt x="1623102" y="1508200"/>
                  </a:lnTo>
                  <a:lnTo>
                    <a:pt x="0" y="1508200"/>
                  </a:lnTo>
                  <a:close/>
                </a:path>
              </a:pathLst>
            </a:custGeom>
            <a:solidFill>
              <a:srgbClr val="30526A"/>
            </a:solidFill>
          </p:spPr>
          <p:txBody>
            <a:bodyPr/>
            <a:lstStyle/>
            <a:p>
              <a:endParaRPr lang="en-US"/>
            </a:p>
          </p:txBody>
        </p:sp>
        <p:sp>
          <p:nvSpPr>
            <p:cNvPr id="8" name="TextBox 8"/>
            <p:cNvSpPr txBox="1"/>
            <p:nvPr/>
          </p:nvSpPr>
          <p:spPr>
            <a:xfrm>
              <a:off x="0" y="-38100"/>
              <a:ext cx="1623102" cy="154630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endParaRPr sz="800"/>
            </a:p>
          </p:txBody>
        </p:sp>
      </p:grpSp>
      <p:sp>
        <p:nvSpPr>
          <p:cNvPr id="9" name="Freeform 9"/>
          <p:cNvSpPr/>
          <p:nvPr/>
        </p:nvSpPr>
        <p:spPr>
          <a:xfrm>
            <a:off x="9861901" y="2065031"/>
            <a:ext cx="2643447" cy="2743200"/>
          </a:xfrm>
          <a:custGeom>
            <a:avLst/>
            <a:gdLst/>
            <a:ahLst/>
            <a:cxnLst/>
            <a:rect l="l" t="t" r="r" b="b"/>
            <a:pathLst>
              <a:path w="3965171" h="4114800">
                <a:moveTo>
                  <a:pt x="0" y="0"/>
                </a:moveTo>
                <a:lnTo>
                  <a:pt x="3965171" y="0"/>
                </a:lnTo>
                <a:lnTo>
                  <a:pt x="3965171"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TextBox 10"/>
          <p:cNvSpPr txBox="1"/>
          <p:nvPr/>
        </p:nvSpPr>
        <p:spPr>
          <a:xfrm>
            <a:off x="1287827" y="2156460"/>
            <a:ext cx="3813411" cy="383694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2275" lvl="1" indent="-151138" algn="just">
              <a:lnSpc>
                <a:spcPts val="1960"/>
              </a:lnSpc>
              <a:buFont typeface="Arial"/>
              <a:buChar char="•"/>
            </a:pPr>
            <a:r>
              <a:rPr lang="en-US" sz="1400" b="1">
                <a:solidFill>
                  <a:srgbClr val="2A273E"/>
                </a:solidFill>
                <a:latin typeface="Garet Bold"/>
                <a:ea typeface="Garet Bold"/>
                <a:cs typeface="Garet Bold"/>
                <a:sym typeface="Garet Bold"/>
              </a:rPr>
              <a:t>Primary Responsibility: </a:t>
            </a:r>
            <a:r>
              <a:rPr lang="en-US" sz="1400">
                <a:solidFill>
                  <a:srgbClr val="2A273E"/>
                </a:solidFill>
                <a:latin typeface="Garet"/>
                <a:ea typeface="Garet"/>
                <a:cs typeface="Garet"/>
                <a:sym typeface="Garet"/>
              </a:rPr>
              <a:t>Line managers have prime responsibility for building an environment of personal commitment and developing future leaders.​</a:t>
            </a:r>
          </a:p>
          <a:p>
            <a:pPr marL="302275" lvl="1" indent="-151138" algn="just">
              <a:lnSpc>
                <a:spcPts val="1960"/>
              </a:lnSpc>
              <a:buFont typeface="Arial"/>
              <a:buChar char="•"/>
            </a:pPr>
            <a:r>
              <a:rPr lang="en-US" sz="1400" b="1">
                <a:solidFill>
                  <a:srgbClr val="2A273E"/>
                </a:solidFill>
                <a:latin typeface="Garet Bold"/>
                <a:ea typeface="Garet Bold"/>
                <a:cs typeface="Garet Bold"/>
                <a:sym typeface="Garet Bold"/>
              </a:rPr>
              <a:t>Decision-Making Authority: </a:t>
            </a:r>
            <a:r>
              <a:rPr lang="en-US" sz="1400">
                <a:solidFill>
                  <a:srgbClr val="2A273E"/>
                </a:solidFill>
                <a:latin typeface="Garet"/>
                <a:ea typeface="Garet"/>
                <a:cs typeface="Garet"/>
                <a:sym typeface="Garet"/>
              </a:rPr>
              <a:t>Managers decide on all people matters within policy boundaries and are the final decision makers.​</a:t>
            </a:r>
          </a:p>
          <a:p>
            <a:pPr marL="302275" lvl="1" indent="-151138" algn="just">
              <a:lnSpc>
                <a:spcPts val="1960"/>
              </a:lnSpc>
              <a:buFont typeface="Arial"/>
              <a:buChar char="•"/>
            </a:pPr>
            <a:r>
              <a:rPr lang="en-US" sz="1400" b="1">
                <a:solidFill>
                  <a:srgbClr val="2A273E"/>
                </a:solidFill>
                <a:latin typeface="Garet Bold"/>
                <a:ea typeface="Garet Bold"/>
                <a:cs typeface="Garet Bold"/>
                <a:sym typeface="Garet Bold"/>
              </a:rPr>
              <a:t>Coaching and Teaching:</a:t>
            </a:r>
            <a:r>
              <a:rPr lang="en-US" sz="1400">
                <a:solidFill>
                  <a:srgbClr val="2A273E"/>
                </a:solidFill>
                <a:latin typeface="Garet"/>
                <a:ea typeface="Garet"/>
                <a:cs typeface="Garet"/>
                <a:sym typeface="Garet"/>
              </a:rPr>
              <a:t> Managers are personally involved in on-the-job training and coaching, with part of training structure focused on developing managers' coaching skills.​</a:t>
            </a:r>
          </a:p>
          <a:p>
            <a:pPr algn="just">
              <a:lnSpc>
                <a:spcPts val="1960"/>
              </a:lnSpc>
            </a:pPr>
            <a:endParaRPr lang="en-US" sz="1400">
              <a:solidFill>
                <a:srgbClr val="2A273E"/>
              </a:solidFill>
              <a:latin typeface="Garet"/>
              <a:ea typeface="Garet"/>
              <a:cs typeface="Garet"/>
              <a:sym typeface="Garet"/>
            </a:endParaRPr>
          </a:p>
        </p:txBody>
      </p:sp>
      <p:sp>
        <p:nvSpPr>
          <p:cNvPr id="11" name="TextBox 11"/>
          <p:cNvSpPr txBox="1"/>
          <p:nvPr/>
        </p:nvSpPr>
        <p:spPr>
          <a:xfrm>
            <a:off x="5663956" y="2156460"/>
            <a:ext cx="3813411" cy="229806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2275" lvl="1" indent="-151138" algn="just">
              <a:lnSpc>
                <a:spcPts val="1960"/>
              </a:lnSpc>
              <a:buFont typeface="Arial"/>
              <a:buChar char="•"/>
            </a:pPr>
            <a:r>
              <a:rPr lang="en-US" sz="1400" b="1">
                <a:solidFill>
                  <a:srgbClr val="FFFFFF"/>
                </a:solidFill>
                <a:latin typeface="Garet Bold"/>
                <a:ea typeface="Garet Bold"/>
                <a:cs typeface="Garet Bold"/>
                <a:sym typeface="Garet Bold"/>
              </a:rPr>
              <a:t>HR Support: </a:t>
            </a:r>
            <a:r>
              <a:rPr lang="en-US" sz="1400">
                <a:solidFill>
                  <a:srgbClr val="FFFFFF"/>
                </a:solidFill>
                <a:latin typeface="Garet"/>
                <a:ea typeface="Garet"/>
                <a:cs typeface="Garet"/>
                <a:sym typeface="Garet"/>
              </a:rPr>
              <a:t>HR provides professional guidance, tools, and resources, while line managers implement training initiatives.​</a:t>
            </a:r>
          </a:p>
          <a:p>
            <a:pPr marL="302275" lvl="1" indent="-151138" algn="just">
              <a:lnSpc>
                <a:spcPts val="1960"/>
              </a:lnSpc>
              <a:buFont typeface="Arial"/>
              <a:buChar char="•"/>
            </a:pPr>
            <a:r>
              <a:rPr lang="en-US" sz="1400" b="1">
                <a:solidFill>
                  <a:srgbClr val="FFFFFF"/>
                </a:solidFill>
                <a:latin typeface="Garet Bold"/>
                <a:ea typeface="Garet Bold"/>
                <a:cs typeface="Garet Bold"/>
                <a:sym typeface="Garet Bold"/>
              </a:rPr>
              <a:t>Approval Process:</a:t>
            </a:r>
            <a:r>
              <a:rPr lang="en-US" sz="1400">
                <a:solidFill>
                  <a:srgbClr val="FFFFFF"/>
                </a:solidFill>
                <a:latin typeface="Garet"/>
                <a:ea typeface="Garet"/>
                <a:cs typeface="Garet"/>
                <a:sym typeface="Garet"/>
              </a:rPr>
              <a:t> Line managers must approve employee attendance for formal training programs, ensuring business alignment.​</a:t>
            </a:r>
          </a:p>
          <a:p>
            <a:pPr algn="just">
              <a:lnSpc>
                <a:spcPts val="1960"/>
              </a:lnSpc>
            </a:pPr>
            <a:endParaRPr lang="en-US" sz="1400">
              <a:solidFill>
                <a:srgbClr val="FFFFFF"/>
              </a:solidFill>
              <a:latin typeface="Garet"/>
              <a:ea typeface="Garet"/>
              <a:cs typeface="Garet"/>
              <a:sym typeface="Garet"/>
            </a:endParaRPr>
          </a:p>
        </p:txBody>
      </p:sp>
      <p:sp>
        <p:nvSpPr>
          <p:cNvPr id="12" name="Freeform 12"/>
          <p:cNvSpPr/>
          <p:nvPr/>
        </p:nvSpPr>
        <p:spPr>
          <a:xfrm>
            <a:off x="10260895" y="5568916"/>
            <a:ext cx="1720222" cy="1206569"/>
          </a:xfrm>
          <a:custGeom>
            <a:avLst/>
            <a:gdLst/>
            <a:ahLst/>
            <a:cxnLst/>
            <a:rect l="l" t="t" r="r" b="b"/>
            <a:pathLst>
              <a:path w="2580333" h="1809853">
                <a:moveTo>
                  <a:pt x="0" y="0"/>
                </a:moveTo>
                <a:lnTo>
                  <a:pt x="2580333" y="0"/>
                </a:lnTo>
                <a:lnTo>
                  <a:pt x="2580333" y="1809852"/>
                </a:lnTo>
                <a:lnTo>
                  <a:pt x="0" y="1809852"/>
                </a:lnTo>
                <a:lnTo>
                  <a:pt x="0" y="0"/>
                </a:lnTo>
                <a:close/>
              </a:path>
            </a:pathLst>
          </a:custGeom>
          <a:blipFill>
            <a:blip r:embed="rId5"/>
            <a:stretch>
              <a:fillRect/>
            </a:stretch>
          </a:blipFill>
        </p:spPr>
        <p:txBody>
          <a:bodyPr/>
          <a:lstStyle/>
          <a:p>
            <a:endParaRPr lang="en-US"/>
          </a:p>
        </p:txBody>
      </p:sp>
      <p:sp>
        <p:nvSpPr>
          <p:cNvPr id="13" name="Slide Number Placeholder 12">
            <a:extLst>
              <a:ext uri="{FF2B5EF4-FFF2-40B4-BE49-F238E27FC236}">
                <a16:creationId xmlns:a16="http://schemas.microsoft.com/office/drawing/2014/main" id="{9188C3F2-34C6-62AD-E245-E832026C5BC5}"/>
              </a:ext>
            </a:extLst>
          </p:cNvPr>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603143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84485" y="2948897"/>
            <a:ext cx="918555" cy="857336"/>
            <a:chOff x="0" y="0"/>
            <a:chExt cx="362886" cy="338701"/>
          </a:xfrm>
        </p:grpSpPr>
        <p:sp>
          <p:nvSpPr>
            <p:cNvPr id="3" name="Freeform 3"/>
            <p:cNvSpPr/>
            <p:nvPr/>
          </p:nvSpPr>
          <p:spPr>
            <a:xfrm>
              <a:off x="0" y="0"/>
              <a:ext cx="362886" cy="338701"/>
            </a:xfrm>
            <a:custGeom>
              <a:avLst/>
              <a:gdLst/>
              <a:ahLst/>
              <a:cxnLst/>
              <a:rect l="l" t="t" r="r" b="b"/>
              <a:pathLst>
                <a:path w="362886" h="338701">
                  <a:moveTo>
                    <a:pt x="0" y="0"/>
                  </a:moveTo>
                  <a:lnTo>
                    <a:pt x="362886" y="0"/>
                  </a:lnTo>
                  <a:lnTo>
                    <a:pt x="362886" y="338701"/>
                  </a:lnTo>
                  <a:lnTo>
                    <a:pt x="0" y="338701"/>
                  </a:lnTo>
                  <a:close/>
                </a:path>
              </a:pathLst>
            </a:custGeom>
            <a:solidFill>
              <a:srgbClr val="F25044"/>
            </a:solidFill>
          </p:spPr>
          <p:txBody>
            <a:bodyPr/>
            <a:lstStyle/>
            <a:p>
              <a:endParaRPr lang="en-US"/>
            </a:p>
          </p:txBody>
        </p:sp>
        <p:sp>
          <p:nvSpPr>
            <p:cNvPr id="4" name="TextBox 4"/>
            <p:cNvSpPr txBox="1"/>
            <p:nvPr/>
          </p:nvSpPr>
          <p:spPr>
            <a:xfrm>
              <a:off x="0" y="-38100"/>
              <a:ext cx="362886" cy="37680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5" name="Group 5"/>
          <p:cNvGrpSpPr/>
          <p:nvPr/>
        </p:nvGrpSpPr>
        <p:grpSpPr>
          <a:xfrm>
            <a:off x="1184485" y="4721860"/>
            <a:ext cx="918555" cy="857336"/>
            <a:chOff x="0" y="0"/>
            <a:chExt cx="362886" cy="338701"/>
          </a:xfrm>
        </p:grpSpPr>
        <p:sp>
          <p:nvSpPr>
            <p:cNvPr id="6" name="Freeform 6"/>
            <p:cNvSpPr/>
            <p:nvPr/>
          </p:nvSpPr>
          <p:spPr>
            <a:xfrm>
              <a:off x="0" y="0"/>
              <a:ext cx="362886" cy="338701"/>
            </a:xfrm>
            <a:custGeom>
              <a:avLst/>
              <a:gdLst/>
              <a:ahLst/>
              <a:cxnLst/>
              <a:rect l="l" t="t" r="r" b="b"/>
              <a:pathLst>
                <a:path w="362886" h="338701">
                  <a:moveTo>
                    <a:pt x="0" y="0"/>
                  </a:moveTo>
                  <a:lnTo>
                    <a:pt x="362886" y="0"/>
                  </a:lnTo>
                  <a:lnTo>
                    <a:pt x="362886" y="338701"/>
                  </a:lnTo>
                  <a:lnTo>
                    <a:pt x="0" y="338701"/>
                  </a:lnTo>
                  <a:close/>
                </a:path>
              </a:pathLst>
            </a:custGeom>
            <a:solidFill>
              <a:srgbClr val="30526A"/>
            </a:solidFill>
          </p:spPr>
          <p:txBody>
            <a:bodyPr/>
            <a:lstStyle/>
            <a:p>
              <a:endParaRPr lang="en-US"/>
            </a:p>
          </p:txBody>
        </p:sp>
        <p:sp>
          <p:nvSpPr>
            <p:cNvPr id="7" name="TextBox 7"/>
            <p:cNvSpPr txBox="1"/>
            <p:nvPr/>
          </p:nvSpPr>
          <p:spPr>
            <a:xfrm>
              <a:off x="0" y="-38100"/>
              <a:ext cx="362886" cy="37680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sp>
        <p:nvSpPr>
          <p:cNvPr id="8" name="Freeform 8"/>
          <p:cNvSpPr/>
          <p:nvPr/>
        </p:nvSpPr>
        <p:spPr>
          <a:xfrm>
            <a:off x="8095665" y="1999055"/>
            <a:ext cx="5442411" cy="5165343"/>
          </a:xfrm>
          <a:custGeom>
            <a:avLst/>
            <a:gdLst/>
            <a:ahLst/>
            <a:cxnLst/>
            <a:rect l="l" t="t" r="r" b="b"/>
            <a:pathLst>
              <a:path w="8163616" h="7748014">
                <a:moveTo>
                  <a:pt x="0" y="0"/>
                </a:moveTo>
                <a:lnTo>
                  <a:pt x="8163616" y="0"/>
                </a:lnTo>
                <a:lnTo>
                  <a:pt x="8163616" y="7748014"/>
                </a:lnTo>
                <a:lnTo>
                  <a:pt x="0" y="77480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TextBox 9"/>
          <p:cNvSpPr txBox="1"/>
          <p:nvPr/>
        </p:nvSpPr>
        <p:spPr>
          <a:xfrm>
            <a:off x="1184485" y="974664"/>
            <a:ext cx="6222085" cy="16268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40"/>
              </a:lnSpc>
            </a:pPr>
            <a:r>
              <a:rPr lang="en-US" sz="4000">
                <a:solidFill>
                  <a:srgbClr val="F25044"/>
                </a:solidFill>
                <a:latin typeface="Klein"/>
                <a:ea typeface="Klein"/>
                <a:cs typeface="Klein"/>
                <a:sym typeface="Klein"/>
              </a:rPr>
              <a:t>STRUCTURE AND METHODS OF TRAINING AT NESTLÉ</a:t>
            </a:r>
          </a:p>
        </p:txBody>
      </p:sp>
      <p:sp>
        <p:nvSpPr>
          <p:cNvPr id="10" name="TextBox 10"/>
          <p:cNvSpPr txBox="1"/>
          <p:nvPr/>
        </p:nvSpPr>
        <p:spPr>
          <a:xfrm>
            <a:off x="2365629" y="2917148"/>
            <a:ext cx="5509505" cy="152862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1960"/>
              </a:lnSpc>
            </a:pPr>
            <a:r>
              <a:rPr lang="en-US" sz="1400" b="1">
                <a:solidFill>
                  <a:srgbClr val="30526A"/>
                </a:solidFill>
                <a:latin typeface="Garet Bold"/>
                <a:ea typeface="Garet Bold"/>
                <a:cs typeface="Garet Bold"/>
                <a:sym typeface="Garet Bold"/>
              </a:rPr>
              <a:t>On-the-job Training: </a:t>
            </a:r>
            <a:r>
              <a:rPr lang="en-US" sz="1400">
                <a:solidFill>
                  <a:srgbClr val="30526A"/>
                </a:solidFill>
                <a:latin typeface="Garet"/>
                <a:ea typeface="Garet"/>
                <a:cs typeface="Garet"/>
                <a:sym typeface="Garet"/>
              </a:rPr>
              <a:t>Primary focus; managers coach and guide team members daily.​</a:t>
            </a:r>
          </a:p>
          <a:p>
            <a:pPr algn="just">
              <a:lnSpc>
                <a:spcPts val="1960"/>
              </a:lnSpc>
            </a:pPr>
            <a:r>
              <a:rPr lang="en-US" sz="1400" b="1">
                <a:solidFill>
                  <a:srgbClr val="30526A"/>
                </a:solidFill>
                <a:latin typeface="Garet Bold"/>
                <a:ea typeface="Garet Bold"/>
                <a:cs typeface="Garet Bold"/>
                <a:sym typeface="Garet Bold"/>
              </a:rPr>
              <a:t>Formal Programs:</a:t>
            </a:r>
            <a:r>
              <a:rPr lang="en-US" sz="1400">
                <a:solidFill>
                  <a:srgbClr val="30526A"/>
                </a:solidFill>
                <a:latin typeface="Garet"/>
                <a:ea typeface="Garet"/>
                <a:cs typeface="Garet"/>
                <a:sym typeface="Garet"/>
              </a:rPr>
              <a:t> Includes apprenticeships, technical training, and leadership courses (e.g., Rive-Reine Centre in Switzerland).​</a:t>
            </a:r>
          </a:p>
          <a:p>
            <a:pPr algn="just">
              <a:lnSpc>
                <a:spcPts val="1960"/>
              </a:lnSpc>
            </a:pPr>
            <a:endParaRPr lang="en-US" sz="1400">
              <a:solidFill>
                <a:srgbClr val="30526A"/>
              </a:solidFill>
              <a:latin typeface="Garet"/>
              <a:ea typeface="Garet"/>
              <a:cs typeface="Garet"/>
              <a:sym typeface="Garet"/>
            </a:endParaRPr>
          </a:p>
        </p:txBody>
      </p:sp>
      <p:sp>
        <p:nvSpPr>
          <p:cNvPr id="11" name="TextBox 11"/>
          <p:cNvSpPr txBox="1"/>
          <p:nvPr/>
        </p:nvSpPr>
        <p:spPr>
          <a:xfrm>
            <a:off x="2365629" y="4690110"/>
            <a:ext cx="5509505" cy="152862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1960"/>
              </a:lnSpc>
            </a:pPr>
            <a:r>
              <a:rPr lang="en-US" sz="1400" b="1">
                <a:solidFill>
                  <a:srgbClr val="30526A"/>
                </a:solidFill>
                <a:latin typeface="Garet Bold"/>
                <a:ea typeface="Garet Bold"/>
                <a:cs typeface="Garet Bold"/>
                <a:sym typeface="Garet Bold"/>
              </a:rPr>
              <a:t>International and Local Initiatives: </a:t>
            </a:r>
            <a:r>
              <a:rPr lang="en-US" sz="1400">
                <a:solidFill>
                  <a:srgbClr val="30526A"/>
                </a:solidFill>
                <a:latin typeface="Garet"/>
                <a:ea typeface="Garet"/>
                <a:cs typeface="Garet"/>
                <a:sym typeface="Garet"/>
              </a:rPr>
              <a:t>Employees benefit from both localized and global experiences in skill-building.​</a:t>
            </a:r>
          </a:p>
          <a:p>
            <a:pPr algn="just">
              <a:lnSpc>
                <a:spcPts val="1960"/>
              </a:lnSpc>
            </a:pPr>
            <a:r>
              <a:rPr lang="en-US" sz="1400" b="1">
                <a:solidFill>
                  <a:srgbClr val="30526A"/>
                </a:solidFill>
                <a:latin typeface="Garet Bold"/>
                <a:ea typeface="Garet Bold"/>
                <a:cs typeface="Garet Bold"/>
                <a:sym typeface="Garet Bold"/>
              </a:rPr>
              <a:t>Technology and E-learning:</a:t>
            </a:r>
            <a:r>
              <a:rPr lang="en-US" sz="1400">
                <a:solidFill>
                  <a:srgbClr val="30526A"/>
                </a:solidFill>
                <a:latin typeface="Garet"/>
                <a:ea typeface="Garet"/>
                <a:cs typeface="Garet"/>
                <a:sym typeface="Garet"/>
              </a:rPr>
              <a:t> Recent digital programs (e.g., Poka platform) reduced training hours by 27% at Nestlé Mount Sterling facility.​</a:t>
            </a:r>
          </a:p>
          <a:p>
            <a:pPr algn="just">
              <a:lnSpc>
                <a:spcPts val="1960"/>
              </a:lnSpc>
            </a:pPr>
            <a:endParaRPr lang="en-US" sz="1400">
              <a:solidFill>
                <a:srgbClr val="30526A"/>
              </a:solidFill>
              <a:latin typeface="Garet"/>
              <a:ea typeface="Garet"/>
              <a:cs typeface="Garet"/>
              <a:sym typeface="Garet"/>
            </a:endParaRPr>
          </a:p>
        </p:txBody>
      </p:sp>
      <p:sp>
        <p:nvSpPr>
          <p:cNvPr id="12" name="TextBox 12"/>
          <p:cNvSpPr txBox="1"/>
          <p:nvPr/>
        </p:nvSpPr>
        <p:spPr>
          <a:xfrm>
            <a:off x="1454990" y="3092576"/>
            <a:ext cx="377544" cy="62712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770"/>
              </a:lnSpc>
            </a:pPr>
            <a:r>
              <a:rPr lang="en-US" sz="4500" b="1">
                <a:solidFill>
                  <a:srgbClr val="093A47"/>
                </a:solidFill>
                <a:latin typeface="Ruda Bold"/>
                <a:ea typeface="Ruda Bold"/>
                <a:cs typeface="Ruda Bold"/>
                <a:sym typeface="Ruda Bold"/>
              </a:rPr>
              <a:t>1</a:t>
            </a:r>
          </a:p>
        </p:txBody>
      </p:sp>
      <p:sp>
        <p:nvSpPr>
          <p:cNvPr id="13" name="TextBox 13"/>
          <p:cNvSpPr txBox="1"/>
          <p:nvPr/>
        </p:nvSpPr>
        <p:spPr>
          <a:xfrm>
            <a:off x="1454990" y="4865539"/>
            <a:ext cx="377544" cy="62712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770"/>
              </a:lnSpc>
            </a:pPr>
            <a:r>
              <a:rPr lang="en-US" sz="4500" b="1">
                <a:solidFill>
                  <a:srgbClr val="F25044"/>
                </a:solidFill>
                <a:latin typeface="Ruda Bold"/>
                <a:ea typeface="Ruda Bold"/>
                <a:cs typeface="Ruda Bold"/>
                <a:sym typeface="Ruda Bold"/>
              </a:rPr>
              <a:t>2</a:t>
            </a:r>
          </a:p>
        </p:txBody>
      </p:sp>
      <p:sp>
        <p:nvSpPr>
          <p:cNvPr id="14" name="Slide Number Placeholder 13">
            <a:extLst>
              <a:ext uri="{FF2B5EF4-FFF2-40B4-BE49-F238E27FC236}">
                <a16:creationId xmlns:a16="http://schemas.microsoft.com/office/drawing/2014/main" id="{3C1B10FA-8607-2D97-0B6B-A1A4DF963EAC}"/>
              </a:ext>
            </a:extLst>
          </p:cNvPr>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603368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535107" y="3157137"/>
            <a:ext cx="5068627" cy="4884313"/>
          </a:xfrm>
          <a:custGeom>
            <a:avLst/>
            <a:gdLst/>
            <a:ahLst/>
            <a:cxnLst/>
            <a:rect l="l" t="t" r="r" b="b"/>
            <a:pathLst>
              <a:path w="7602941" h="7326470">
                <a:moveTo>
                  <a:pt x="0" y="0"/>
                </a:moveTo>
                <a:lnTo>
                  <a:pt x="7602941" y="0"/>
                </a:lnTo>
                <a:lnTo>
                  <a:pt x="7602941" y="7326471"/>
                </a:lnTo>
                <a:lnTo>
                  <a:pt x="0" y="732647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p:cNvGrpSpPr/>
          <p:nvPr/>
        </p:nvGrpSpPr>
        <p:grpSpPr>
          <a:xfrm>
            <a:off x="487610" y="342819"/>
            <a:ext cx="11230677" cy="3122903"/>
            <a:chOff x="0" y="0"/>
            <a:chExt cx="22461354" cy="6245805"/>
          </a:xfrm>
        </p:grpSpPr>
        <p:sp>
          <p:nvSpPr>
            <p:cNvPr id="4" name="TextBox 4"/>
            <p:cNvSpPr txBox="1"/>
            <p:nvPr/>
          </p:nvSpPr>
          <p:spPr>
            <a:xfrm>
              <a:off x="0" y="66675"/>
              <a:ext cx="22461354" cy="2209165"/>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40"/>
                </a:lnSpc>
              </a:pPr>
              <a:r>
                <a:rPr lang="en-US" sz="4000">
                  <a:solidFill>
                    <a:srgbClr val="F25044"/>
                  </a:solidFill>
                  <a:latin typeface="Klein"/>
                  <a:ea typeface="Klein"/>
                  <a:cs typeface="Klein"/>
                  <a:sym typeface="Klein"/>
                </a:rPr>
                <a:t>STRATEGIC ALIGNMENT OF TRAINING WITH COMPANY GOALS</a:t>
              </a:r>
            </a:p>
          </p:txBody>
        </p:sp>
        <p:sp>
          <p:nvSpPr>
            <p:cNvPr id="5" name="TextBox 5"/>
            <p:cNvSpPr txBox="1"/>
            <p:nvPr/>
          </p:nvSpPr>
          <p:spPr>
            <a:xfrm>
              <a:off x="0" y="2395638"/>
              <a:ext cx="19280023" cy="3850168"/>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39794" lvl="1" indent="-169897" algn="just">
                <a:lnSpc>
                  <a:spcPts val="2203"/>
                </a:lnSpc>
                <a:buFont typeface="Arial"/>
                <a:buChar char="•"/>
              </a:pPr>
              <a:r>
                <a:rPr lang="en-US" sz="1573">
                  <a:solidFill>
                    <a:srgbClr val="30526A"/>
                  </a:solidFill>
                  <a:latin typeface="Garet"/>
                  <a:ea typeface="Garet"/>
                  <a:cs typeface="Garet"/>
                  <a:sym typeface="Garet"/>
                </a:rPr>
                <a:t>Training is directly linked to Nestlé's business growth, nutrition, health and wellness strategy, and global competency framework.​</a:t>
              </a:r>
            </a:p>
            <a:p>
              <a:pPr marL="339794" lvl="1" indent="-169897" algn="just">
                <a:lnSpc>
                  <a:spcPts val="2203"/>
                </a:lnSpc>
                <a:buFont typeface="Arial"/>
                <a:buChar char="•"/>
              </a:pPr>
              <a:r>
                <a:rPr lang="en-US" sz="1573">
                  <a:solidFill>
                    <a:srgbClr val="30526A"/>
                  </a:solidFill>
                  <a:latin typeface="Garet"/>
                  <a:ea typeface="Garet"/>
                  <a:cs typeface="Garet"/>
                  <a:sym typeface="Garet"/>
                </a:rPr>
                <a:t>Nestlé Leadership Framework: Regularly refreshed to identify and develop future leaders, incorporating evidence-based research.​</a:t>
              </a:r>
            </a:p>
            <a:p>
              <a:pPr marL="339794" lvl="1" indent="-169897" algn="just">
                <a:lnSpc>
                  <a:spcPts val="2203"/>
                </a:lnSpc>
                <a:buFont typeface="Arial"/>
                <a:buChar char="•"/>
              </a:pPr>
              <a:r>
                <a:rPr lang="en-US" sz="1573">
                  <a:solidFill>
                    <a:srgbClr val="30526A"/>
                  </a:solidFill>
                  <a:latin typeface="Garet"/>
                  <a:ea typeface="Garet"/>
                  <a:cs typeface="Garet"/>
                  <a:sym typeface="Garet"/>
                </a:rPr>
                <a:t>Corporate Social Value (CSV): Training embeds CSV, nutrition, and environmental sustainability awareness in all employees.​</a:t>
              </a:r>
            </a:p>
            <a:p>
              <a:pPr algn="just">
                <a:lnSpc>
                  <a:spcPts val="2203"/>
                </a:lnSpc>
              </a:pPr>
              <a:endParaRPr lang="en-US" sz="1573">
                <a:solidFill>
                  <a:srgbClr val="30526A"/>
                </a:solidFill>
                <a:latin typeface="Garet"/>
                <a:ea typeface="Garet"/>
                <a:cs typeface="Garet"/>
                <a:sym typeface="Garet"/>
              </a:endParaRPr>
            </a:p>
          </p:txBody>
        </p:sp>
      </p:grpSp>
      <p:sp>
        <p:nvSpPr>
          <p:cNvPr id="6" name="Freeform 6"/>
          <p:cNvSpPr/>
          <p:nvPr/>
        </p:nvSpPr>
        <p:spPr>
          <a:xfrm>
            <a:off x="854156" y="3547100"/>
            <a:ext cx="3060319" cy="671301"/>
          </a:xfrm>
          <a:custGeom>
            <a:avLst/>
            <a:gdLst/>
            <a:ahLst/>
            <a:cxnLst/>
            <a:rect l="l" t="t" r="r" b="b"/>
            <a:pathLst>
              <a:path w="4590479" h="1006951">
                <a:moveTo>
                  <a:pt x="0" y="0"/>
                </a:moveTo>
                <a:lnTo>
                  <a:pt x="4590479" y="0"/>
                </a:lnTo>
                <a:lnTo>
                  <a:pt x="4590479" y="1006950"/>
                </a:lnTo>
                <a:lnTo>
                  <a:pt x="0" y="1006950"/>
                </a:lnTo>
                <a:lnTo>
                  <a:pt x="0" y="0"/>
                </a:lnTo>
                <a:close/>
              </a:path>
            </a:pathLst>
          </a:custGeom>
          <a:blipFill>
            <a:blip r:embed="rId5"/>
            <a:stretch>
              <a:fillRect t="-14709" r="-3703" b="-14709"/>
            </a:stretch>
          </a:blipFill>
        </p:spPr>
        <p:txBody>
          <a:bodyPr/>
          <a:lstStyle/>
          <a:p>
            <a:endParaRPr lang="en-US"/>
          </a:p>
        </p:txBody>
      </p:sp>
      <p:sp>
        <p:nvSpPr>
          <p:cNvPr id="7" name="TextBox 7"/>
          <p:cNvSpPr txBox="1"/>
          <p:nvPr/>
        </p:nvSpPr>
        <p:spPr>
          <a:xfrm>
            <a:off x="685800" y="4351010"/>
            <a:ext cx="6610035" cy="13362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19807" lvl="1" indent="-159904" algn="just">
              <a:lnSpc>
                <a:spcPts val="2073"/>
              </a:lnSpc>
              <a:buFont typeface="Arial"/>
              <a:buChar char="•"/>
            </a:pPr>
            <a:r>
              <a:rPr lang="en-US" sz="1481">
                <a:solidFill>
                  <a:srgbClr val="30526A"/>
                </a:solidFill>
                <a:latin typeface="Garet"/>
                <a:ea typeface="Garet"/>
                <a:cs typeface="Garet"/>
                <a:sym typeface="Garet"/>
              </a:rPr>
              <a:t>"Nestlé Needs YOUth" – global youth skills initiative targeting more than 10 million young people by 2030.​</a:t>
            </a:r>
          </a:p>
          <a:p>
            <a:pPr marL="319807" lvl="1" indent="-159904" algn="just">
              <a:lnSpc>
                <a:spcPts val="2073"/>
              </a:lnSpc>
              <a:buFont typeface="Arial"/>
              <a:buChar char="•"/>
            </a:pPr>
            <a:r>
              <a:rPr lang="en-US" sz="1481">
                <a:solidFill>
                  <a:srgbClr val="30526A"/>
                </a:solidFill>
                <a:latin typeface="Garet"/>
                <a:ea typeface="Garet"/>
                <a:cs typeface="Garet"/>
                <a:sym typeface="Garet"/>
              </a:rPr>
              <a:t>Partnership with UNESCO for youth empowerment, funding 100 training projects worldwide.​</a:t>
            </a:r>
          </a:p>
          <a:p>
            <a:pPr algn="just">
              <a:lnSpc>
                <a:spcPts val="2073"/>
              </a:lnSpc>
            </a:pPr>
            <a:endParaRPr lang="en-US" sz="1481">
              <a:solidFill>
                <a:srgbClr val="30526A"/>
              </a:solidFill>
              <a:latin typeface="Garet"/>
              <a:ea typeface="Garet"/>
              <a:cs typeface="Garet"/>
              <a:sym typeface="Garet"/>
            </a:endParaRPr>
          </a:p>
        </p:txBody>
      </p:sp>
      <p:sp>
        <p:nvSpPr>
          <p:cNvPr id="8" name="Slide Number Placeholder 7">
            <a:extLst>
              <a:ext uri="{FF2B5EF4-FFF2-40B4-BE49-F238E27FC236}">
                <a16:creationId xmlns:a16="http://schemas.microsoft.com/office/drawing/2014/main" id="{B50E4D66-ED73-DCCF-0FFB-35DEA3A45003}"/>
              </a:ext>
            </a:extLst>
          </p:cNvPr>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815156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89246" y="487831"/>
            <a:ext cx="8216954" cy="10934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r">
              <a:lnSpc>
                <a:spcPts val="4240"/>
              </a:lnSpc>
            </a:pPr>
            <a:r>
              <a:rPr lang="en-US" sz="4000">
                <a:solidFill>
                  <a:srgbClr val="F25044"/>
                </a:solidFill>
                <a:latin typeface="Klein"/>
                <a:ea typeface="Klein"/>
                <a:cs typeface="Klein"/>
                <a:sym typeface="Klein"/>
              </a:rPr>
              <a:t>KEY CHALLENGES IN TRAINING AND DEVELOPMENT</a:t>
            </a:r>
          </a:p>
        </p:txBody>
      </p:sp>
      <p:sp>
        <p:nvSpPr>
          <p:cNvPr id="3" name="Freeform 3"/>
          <p:cNvSpPr/>
          <p:nvPr/>
        </p:nvSpPr>
        <p:spPr>
          <a:xfrm>
            <a:off x="-364798" y="1962788"/>
            <a:ext cx="5371975" cy="4895213"/>
          </a:xfrm>
          <a:custGeom>
            <a:avLst/>
            <a:gdLst/>
            <a:ahLst/>
            <a:cxnLst/>
            <a:rect l="l" t="t" r="r" b="b"/>
            <a:pathLst>
              <a:path w="8057963" h="7342819">
                <a:moveTo>
                  <a:pt x="0" y="0"/>
                </a:moveTo>
                <a:lnTo>
                  <a:pt x="8057963" y="0"/>
                </a:lnTo>
                <a:lnTo>
                  <a:pt x="8057963" y="7342819"/>
                </a:lnTo>
                <a:lnTo>
                  <a:pt x="0" y="734281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5007177" y="1783231"/>
            <a:ext cx="6499023" cy="418277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Resource Allocation:</a:t>
            </a:r>
            <a:r>
              <a:rPr lang="en-US" sz="1573">
                <a:solidFill>
                  <a:srgbClr val="30526A"/>
                </a:solidFill>
                <a:latin typeface="Garet"/>
                <a:ea typeface="Garet"/>
                <a:cs typeface="Garet"/>
                <a:sym typeface="Garet"/>
              </a:rPr>
              <a:t> Budget constraints can impact program availability, especially during economic downturns.​</a:t>
            </a:r>
          </a:p>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Access and Equity:</a:t>
            </a:r>
            <a:r>
              <a:rPr lang="en-US" sz="1573">
                <a:solidFill>
                  <a:srgbClr val="30526A"/>
                </a:solidFill>
                <a:latin typeface="Garet"/>
                <a:ea typeface="Garet"/>
                <a:cs typeface="Garet"/>
                <a:sym typeface="Garet"/>
              </a:rPr>
              <a:t> Training gaps exist between entry-level/operational staff and senior employees.​</a:t>
            </a:r>
          </a:p>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Evaluation and Measurement:</a:t>
            </a:r>
            <a:r>
              <a:rPr lang="en-US" sz="1573">
                <a:solidFill>
                  <a:srgbClr val="30526A"/>
                </a:solidFill>
                <a:latin typeface="Garet"/>
                <a:ea typeface="Garet"/>
                <a:cs typeface="Garet"/>
                <a:sym typeface="Garet"/>
              </a:rPr>
              <a:t> Need for standardized assessment metrics to gauge training effectiveness across departments and regions.​</a:t>
            </a:r>
          </a:p>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Digital Transformation:</a:t>
            </a:r>
            <a:r>
              <a:rPr lang="en-US" sz="1573">
                <a:solidFill>
                  <a:srgbClr val="30526A"/>
                </a:solidFill>
                <a:latin typeface="Garet"/>
                <a:ea typeface="Garet"/>
                <a:cs typeface="Garet"/>
                <a:sym typeface="Garet"/>
              </a:rPr>
              <a:t> Integrating new digital tools requires continuous adjustment and upskilling of both trainers and employees.​</a:t>
            </a:r>
          </a:p>
          <a:p>
            <a:pPr marL="339794" lvl="1" indent="-169897" algn="just">
              <a:lnSpc>
                <a:spcPts val="2203"/>
              </a:lnSpc>
              <a:buFont typeface="Arial"/>
              <a:buChar char="•"/>
            </a:pPr>
            <a:r>
              <a:rPr lang="en-US" sz="1573" b="1">
                <a:solidFill>
                  <a:srgbClr val="30526A"/>
                </a:solidFill>
                <a:latin typeface="Garet Bold"/>
                <a:ea typeface="Garet Bold"/>
                <a:cs typeface="Garet Bold"/>
                <a:sym typeface="Garet Bold"/>
              </a:rPr>
              <a:t>Global Consistency:</a:t>
            </a:r>
            <a:r>
              <a:rPr lang="en-US" sz="1573">
                <a:solidFill>
                  <a:srgbClr val="30526A"/>
                </a:solidFill>
                <a:latin typeface="Garet"/>
                <a:ea typeface="Garet"/>
                <a:cs typeface="Garet"/>
                <a:sym typeface="Garet"/>
              </a:rPr>
              <a:t> Ensuring unified corporate culture and training standards across 180+ countries with diverse labor regulations.​</a:t>
            </a:r>
          </a:p>
          <a:p>
            <a:pPr algn="just">
              <a:lnSpc>
                <a:spcPts val="2203"/>
              </a:lnSpc>
            </a:pPr>
            <a:endParaRPr lang="en-US" sz="1573">
              <a:solidFill>
                <a:srgbClr val="30526A"/>
              </a:solidFill>
              <a:latin typeface="Garet"/>
              <a:ea typeface="Garet"/>
              <a:cs typeface="Garet"/>
              <a:sym typeface="Garet"/>
            </a:endParaRPr>
          </a:p>
        </p:txBody>
      </p:sp>
      <p:sp>
        <p:nvSpPr>
          <p:cNvPr id="5" name="Slide Number Placeholder 4">
            <a:extLst>
              <a:ext uri="{FF2B5EF4-FFF2-40B4-BE49-F238E27FC236}">
                <a16:creationId xmlns:a16="http://schemas.microsoft.com/office/drawing/2014/main" id="{96211C13-D0AD-4DF2-F814-85EFB532A0D8}"/>
              </a:ext>
            </a:extLst>
          </p:cNvPr>
          <p:cNvSpPr>
            <a:spLocks noGrp="1"/>
          </p:cNvSpPr>
          <p:nvPr>
            <p:ph type="sldNum" sz="quarter" idx="12"/>
          </p:nvPr>
        </p:nvSpPr>
        <p:spPr/>
        <p:txBody>
          <a:bodyPr/>
          <a:lstStyle/>
          <a:p>
            <a:fld id="{B6F15528-21DE-4FAA-801E-634DDDAF4B2B}" type="slidenum">
              <a:rPr lang="en-US" smtClean="0"/>
              <a:pPr/>
              <a:t>18</a:t>
            </a:fld>
            <a:endParaRPr lang="en-US"/>
          </a:p>
        </p:txBody>
      </p:sp>
    </p:spTree>
    <p:extLst>
      <p:ext uri="{BB962C8B-B14F-4D97-AF65-F5344CB8AC3E}">
        <p14:creationId xmlns:p14="http://schemas.microsoft.com/office/powerpoint/2010/main" val="3622558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00426" y="435104"/>
            <a:ext cx="8916711" cy="10934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40"/>
              </a:lnSpc>
            </a:pPr>
            <a:r>
              <a:rPr lang="en-US" sz="4000">
                <a:solidFill>
                  <a:srgbClr val="F25044"/>
                </a:solidFill>
                <a:latin typeface="Klein"/>
                <a:ea typeface="Klein"/>
                <a:cs typeface="Klein"/>
                <a:sym typeface="Klein"/>
              </a:rPr>
              <a:t>RECOMMENDATIONS FOR ENHANCING TRAINING AT NESTLÉ</a:t>
            </a:r>
          </a:p>
        </p:txBody>
      </p:sp>
      <p:sp>
        <p:nvSpPr>
          <p:cNvPr id="3" name="TextBox 3"/>
          <p:cNvSpPr txBox="1"/>
          <p:nvPr/>
        </p:nvSpPr>
        <p:spPr>
          <a:xfrm>
            <a:off x="4990830" y="1764638"/>
            <a:ext cx="6926307" cy="474157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39794" lvl="1" indent="-169897" algn="just">
              <a:lnSpc>
                <a:spcPts val="2203"/>
              </a:lnSpc>
              <a:buAutoNum type="arabicPeriod"/>
            </a:pPr>
            <a:r>
              <a:rPr lang="en-US" sz="1573" b="1">
                <a:solidFill>
                  <a:srgbClr val="30526A"/>
                </a:solidFill>
                <a:latin typeface="Garet Bold"/>
                <a:ea typeface="Garet Bold"/>
                <a:cs typeface="Garet Bold"/>
                <a:sym typeface="Garet Bold"/>
              </a:rPr>
              <a:t>Expand Access: </a:t>
            </a:r>
            <a:r>
              <a:rPr lang="en-US" sz="1573">
                <a:solidFill>
                  <a:srgbClr val="30526A"/>
                </a:solidFill>
                <a:latin typeface="Garet"/>
                <a:ea typeface="Garet"/>
                <a:cs typeface="Garet"/>
                <a:sym typeface="Garet"/>
              </a:rPr>
              <a:t>Ensure equitable training opportunities for all staff levels, particularly frontline and operational workers.</a:t>
            </a:r>
          </a:p>
          <a:p>
            <a:pPr marL="339794" lvl="1" indent="-169897" algn="just">
              <a:lnSpc>
                <a:spcPts val="2203"/>
              </a:lnSpc>
              <a:buAutoNum type="arabicPeriod"/>
            </a:pPr>
            <a:r>
              <a:rPr lang="en-US" sz="1573" b="1">
                <a:solidFill>
                  <a:srgbClr val="30526A"/>
                </a:solidFill>
                <a:latin typeface="Garet Bold"/>
                <a:ea typeface="Garet Bold"/>
                <a:cs typeface="Garet Bold"/>
                <a:sym typeface="Garet Bold"/>
              </a:rPr>
              <a:t>Invest in Digital Infrastructure:</a:t>
            </a:r>
            <a:r>
              <a:rPr lang="en-US" sz="1573">
                <a:solidFill>
                  <a:srgbClr val="30526A"/>
                </a:solidFill>
                <a:latin typeface="Garet"/>
                <a:ea typeface="Garet"/>
                <a:cs typeface="Garet"/>
                <a:sym typeface="Garet"/>
              </a:rPr>
              <a:t> Continue developing e-learning platforms and digital tools (building on successes like Poka) for greater reach and efficiency.​</a:t>
            </a:r>
          </a:p>
          <a:p>
            <a:pPr marL="339794" lvl="1" indent="-169897" algn="just">
              <a:lnSpc>
                <a:spcPts val="2203"/>
              </a:lnSpc>
              <a:buAutoNum type="arabicPeriod"/>
            </a:pPr>
            <a:r>
              <a:rPr lang="en-US" sz="1573" b="1">
                <a:solidFill>
                  <a:srgbClr val="30526A"/>
                </a:solidFill>
                <a:latin typeface="Garet Bold"/>
                <a:ea typeface="Garet Bold"/>
                <a:cs typeface="Garet Bold"/>
                <a:sym typeface="Garet Bold"/>
              </a:rPr>
              <a:t>Enhance Evaluation Frameworks:</a:t>
            </a:r>
            <a:r>
              <a:rPr lang="en-US" sz="1573">
                <a:solidFill>
                  <a:srgbClr val="30526A"/>
                </a:solidFill>
                <a:latin typeface="Garet"/>
                <a:ea typeface="Garet"/>
                <a:cs typeface="Garet"/>
                <a:sym typeface="Garet"/>
              </a:rPr>
              <a:t> Implement unified assessment tools (e.g., Kirkpatrick model) to measure training outcomes and ROI consistently.​</a:t>
            </a:r>
          </a:p>
          <a:p>
            <a:pPr marL="339794" lvl="1" indent="-169897" algn="just">
              <a:lnSpc>
                <a:spcPts val="2203"/>
              </a:lnSpc>
              <a:buAutoNum type="arabicPeriod"/>
            </a:pPr>
            <a:r>
              <a:rPr lang="en-US" sz="1573" b="1">
                <a:solidFill>
                  <a:srgbClr val="30526A"/>
                </a:solidFill>
                <a:latin typeface="Garet Bold"/>
                <a:ea typeface="Garet Bold"/>
                <a:cs typeface="Garet Bold"/>
                <a:sym typeface="Garet Bold"/>
              </a:rPr>
              <a:t>Strengthen Manager Capability:</a:t>
            </a:r>
            <a:r>
              <a:rPr lang="en-US" sz="1573">
                <a:solidFill>
                  <a:srgbClr val="30526A"/>
                </a:solidFill>
                <a:latin typeface="Garet"/>
                <a:ea typeface="Garet"/>
                <a:cs typeface="Garet"/>
                <a:sym typeface="Garet"/>
              </a:rPr>
              <a:t> Provide more comprehensive training-the-trainer programs to enhance managers' coaching and mentoring skills.​</a:t>
            </a:r>
          </a:p>
          <a:p>
            <a:pPr marL="339794" lvl="1" indent="-169897" algn="just">
              <a:lnSpc>
                <a:spcPts val="2203"/>
              </a:lnSpc>
              <a:buAutoNum type="arabicPeriod"/>
            </a:pPr>
            <a:r>
              <a:rPr lang="en-US" sz="1573" b="1">
                <a:solidFill>
                  <a:srgbClr val="30526A"/>
                </a:solidFill>
                <a:latin typeface="Garet Bold"/>
                <a:ea typeface="Garet Bold"/>
                <a:cs typeface="Garet Bold"/>
                <a:sym typeface="Garet Bold"/>
              </a:rPr>
              <a:t>Tailor Programs to Business Needs:</a:t>
            </a:r>
            <a:r>
              <a:rPr lang="en-US" sz="1573">
                <a:solidFill>
                  <a:srgbClr val="30526A"/>
                </a:solidFill>
                <a:latin typeface="Garet"/>
                <a:ea typeface="Garet"/>
                <a:cs typeface="Garet"/>
                <a:sym typeface="Garet"/>
              </a:rPr>
              <a:t> Align training content with changing business priorities, focusing on digital transformation, sustainability, and innovation.​</a:t>
            </a:r>
          </a:p>
          <a:p>
            <a:pPr marL="339794" lvl="1" indent="-169897" algn="just">
              <a:lnSpc>
                <a:spcPts val="2203"/>
              </a:lnSpc>
              <a:buAutoNum type="arabicPeriod"/>
            </a:pPr>
            <a:r>
              <a:rPr lang="en-US" sz="1573" b="1">
                <a:solidFill>
                  <a:srgbClr val="30526A"/>
                </a:solidFill>
                <a:latin typeface="Garet Bold"/>
                <a:ea typeface="Garet Bold"/>
                <a:cs typeface="Garet Bold"/>
                <a:sym typeface="Garet Bold"/>
              </a:rPr>
              <a:t>Leverage Data Analytics: </a:t>
            </a:r>
            <a:r>
              <a:rPr lang="en-US" sz="1573">
                <a:solidFill>
                  <a:srgbClr val="30526A"/>
                </a:solidFill>
                <a:latin typeface="Garet"/>
                <a:ea typeface="Garet"/>
                <a:cs typeface="Garet"/>
                <a:sym typeface="Garet"/>
              </a:rPr>
              <a:t>Use training data to identify skill gaps, predict future needs, and personalize learning pathways for employees.</a:t>
            </a:r>
          </a:p>
        </p:txBody>
      </p:sp>
      <p:sp>
        <p:nvSpPr>
          <p:cNvPr id="4" name="Freeform 4"/>
          <p:cNvSpPr/>
          <p:nvPr/>
        </p:nvSpPr>
        <p:spPr>
          <a:xfrm>
            <a:off x="-2362210" y="1528573"/>
            <a:ext cx="7114526" cy="5329427"/>
          </a:xfrm>
          <a:custGeom>
            <a:avLst/>
            <a:gdLst/>
            <a:ahLst/>
            <a:cxnLst/>
            <a:rect l="l" t="t" r="r" b="b"/>
            <a:pathLst>
              <a:path w="10671789" h="7994140">
                <a:moveTo>
                  <a:pt x="0" y="0"/>
                </a:moveTo>
                <a:lnTo>
                  <a:pt x="10671790" y="0"/>
                </a:lnTo>
                <a:lnTo>
                  <a:pt x="10671790" y="7994140"/>
                </a:lnTo>
                <a:lnTo>
                  <a:pt x="0" y="79941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Slide Number Placeholder 4">
            <a:extLst>
              <a:ext uri="{FF2B5EF4-FFF2-40B4-BE49-F238E27FC236}">
                <a16:creationId xmlns:a16="http://schemas.microsoft.com/office/drawing/2014/main" id="{9746351D-DA8A-8AC5-3300-CEC610D9F70A}"/>
              </a:ext>
            </a:extLst>
          </p:cNvPr>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135094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74728" y="226652"/>
            <a:ext cx="4903619" cy="56007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40"/>
              </a:lnSpc>
            </a:pPr>
            <a:r>
              <a:rPr lang="en-US" sz="4000">
                <a:solidFill>
                  <a:srgbClr val="F25044"/>
                </a:solidFill>
                <a:latin typeface="Klein"/>
                <a:ea typeface="Klein"/>
                <a:cs typeface="Klein"/>
                <a:sym typeface="Klein"/>
              </a:rPr>
              <a:t>CONTACT</a:t>
            </a:r>
          </a:p>
        </p:txBody>
      </p:sp>
      <p:sp>
        <p:nvSpPr>
          <p:cNvPr id="3" name="TextBox 3"/>
          <p:cNvSpPr txBox="1"/>
          <p:nvPr/>
        </p:nvSpPr>
        <p:spPr>
          <a:xfrm>
            <a:off x="574728" y="754972"/>
            <a:ext cx="11229749" cy="563224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1774" lvl="1" indent="-150887" algn="l">
              <a:lnSpc>
                <a:spcPts val="1957"/>
              </a:lnSpc>
              <a:buAutoNum type="arabicPeriod"/>
            </a:pPr>
            <a:r>
              <a:rPr lang="en-US" sz="1397">
                <a:solidFill>
                  <a:srgbClr val="093A47"/>
                </a:solidFill>
                <a:latin typeface="Garet"/>
                <a:ea typeface="Garet"/>
                <a:cs typeface="Garet"/>
                <a:sym typeface="Garet"/>
              </a:rPr>
              <a:t>NESTLÉ HUMAN RESOURCES POLICY (2012). </a:t>
            </a:r>
            <a:r>
              <a:rPr lang="en-US" sz="1397" u="sng">
                <a:solidFill>
                  <a:srgbClr val="093A47"/>
                </a:solidFill>
                <a:latin typeface="Garet"/>
                <a:ea typeface="Garet"/>
                <a:cs typeface="Garet"/>
                <a:sym typeface="Garet"/>
                <a:hlinkClick r:id="rId2" tooltip="https://www.nestle.com/sites/default/files/asset-library/documents/jobs/the_nestle_hr_policy_pdf_2012.pdf"/>
              </a:rPr>
              <a:t>https://www.nestle.com/sites/default/files/asset-library/documents/jobs/the_nestle_hr_policy_pdf_2012.pdf</a:t>
            </a:r>
          </a:p>
          <a:p>
            <a:pPr marL="301774" lvl="1" indent="-150887" algn="l">
              <a:lnSpc>
                <a:spcPts val="1957"/>
              </a:lnSpc>
              <a:buAutoNum type="arabicPeriod"/>
            </a:pPr>
            <a:r>
              <a:rPr lang="en-US" sz="1397">
                <a:solidFill>
                  <a:srgbClr val="093A47"/>
                </a:solidFill>
                <a:latin typeface="Garet"/>
                <a:ea typeface="Garet"/>
                <a:cs typeface="Garet"/>
                <a:sym typeface="Garet"/>
              </a:rPr>
              <a:t>London Business School (2025). Developing Nestlé's Future Leaders. </a:t>
            </a:r>
            <a:r>
              <a:rPr lang="en-US" sz="1397" u="sng">
                <a:solidFill>
                  <a:srgbClr val="093A47"/>
                </a:solidFill>
                <a:latin typeface="Garet"/>
                <a:ea typeface="Garet"/>
                <a:cs typeface="Garet"/>
                <a:sym typeface="Garet"/>
                <a:hlinkClick r:id="rId3" tooltip="https://www.london.edu/executive-education/our-work-with-organisations/client-success-stories/developing-nestles-future-leaders"/>
              </a:rPr>
              <a:t>https://www.london.edu/executive-education/our-work-with-organisations/client-success-stories/developing-nestles-future-leaders</a:t>
            </a:r>
          </a:p>
          <a:p>
            <a:pPr marL="301774" lvl="1" indent="-150887" algn="l">
              <a:lnSpc>
                <a:spcPts val="1957"/>
              </a:lnSpc>
              <a:buAutoNum type="arabicPeriod"/>
            </a:pPr>
            <a:r>
              <a:rPr lang="en-US" sz="1397">
                <a:solidFill>
                  <a:srgbClr val="093A47"/>
                </a:solidFill>
                <a:latin typeface="Garet"/>
                <a:ea typeface="Garet"/>
                <a:cs typeface="Garet"/>
                <a:sym typeface="Garet"/>
              </a:rPr>
              <a:t>Asia Food Journal (2024). EMPOWERING THE FUTURE: NESTLÉ'S COMMITMENT TO YOUTH DEVELOPMENT IN CENTRAL AND WEST AFRICA. </a:t>
            </a:r>
            <a:r>
              <a:rPr lang="en-US" sz="1397" u="sng">
                <a:solidFill>
                  <a:srgbClr val="093A47"/>
                </a:solidFill>
                <a:latin typeface="Garet"/>
                <a:ea typeface="Garet"/>
                <a:cs typeface="Garet"/>
                <a:sym typeface="Garet"/>
                <a:hlinkClick r:id="rId4" tooltip="https://asiafoodjournal.com/empowering-the-future-nestles-commitment-to-youth-development-in-central-and-west-africa/"/>
              </a:rPr>
              <a:t>HTTPS://ASIAFOODJOURNAL.COM/EMPOWERING-THE-FUTURE-NESTLES-COMMITMENT-TO-YOUTH-DEVELOPMENT-IN-CENTRAL-AND-WEST-AFRICA/</a:t>
            </a:r>
          </a:p>
          <a:p>
            <a:pPr marL="301774" lvl="1" indent="-150887" algn="l">
              <a:lnSpc>
                <a:spcPts val="1957"/>
              </a:lnSpc>
              <a:buAutoNum type="arabicPeriod"/>
            </a:pPr>
            <a:r>
              <a:rPr lang="en-US" sz="1397">
                <a:solidFill>
                  <a:srgbClr val="093A47"/>
                </a:solidFill>
                <a:latin typeface="Garet"/>
                <a:ea typeface="Garet"/>
                <a:cs typeface="Garet"/>
                <a:sym typeface="Garet"/>
              </a:rPr>
              <a:t>DATAPROJECTNG (2020). IMPACT OF TRAINING AND DEVELOPMENT ON WORKERS' PERFORMANCE: NESTLE PLC LAGOS. </a:t>
            </a:r>
            <a:r>
              <a:rPr lang="en-US" sz="1397" u="sng">
                <a:solidFill>
                  <a:srgbClr val="093A47"/>
                </a:solidFill>
                <a:latin typeface="Garet"/>
                <a:ea typeface="Garet"/>
                <a:cs typeface="Garet"/>
                <a:sym typeface="Garet"/>
                <a:hlinkClick r:id="rId5" tooltip="https://www.dataprojectng.com/project/25005/IMPACT%20OF%20TRAINING%20AND%20DEVELOPMENT%20ON%20WORKERS%20PERFORMANCE"/>
              </a:rPr>
              <a:t>HTTPS://WWW.DATAPROJECTNG.COM/PROJECT/25005/IMPACT%20OF%20TRAINING%20AND%20DEVELOPMENT%20ON%20WORKERS%20PERFORMANCE</a:t>
            </a:r>
          </a:p>
          <a:p>
            <a:pPr marL="301774" lvl="1" indent="-150887" algn="l">
              <a:lnSpc>
                <a:spcPts val="1957"/>
              </a:lnSpc>
              <a:buAutoNum type="arabicPeriod"/>
            </a:pPr>
            <a:r>
              <a:rPr lang="en-US" sz="1397">
                <a:solidFill>
                  <a:srgbClr val="093A47"/>
                </a:solidFill>
                <a:latin typeface="Garet"/>
                <a:ea typeface="Garet"/>
                <a:cs typeface="Garet"/>
                <a:sym typeface="Garet"/>
              </a:rPr>
              <a:t>MBANOL (2024). CASE STUDY OF NESTLE: TRAINING AND DEVELOPMENT. </a:t>
            </a:r>
            <a:r>
              <a:rPr lang="en-US" sz="1397" u="sng">
                <a:solidFill>
                  <a:srgbClr val="093A47"/>
                </a:solidFill>
                <a:latin typeface="Garet"/>
                <a:ea typeface="Garet"/>
                <a:cs typeface="Garet"/>
                <a:sym typeface="Garet"/>
                <a:hlinkClick r:id="rId6" tooltip="https://www.mbaknol.com/management-case-studies/case-study-of-nestle-training-and-development/"/>
              </a:rPr>
              <a:t>HTTPS://WWW.MBAKNOL.COM/MANAGEMENT-CASE-STUDIES/CASE-STUDY-OF-NESTLE-TRAINING-AND-DEVELOPMENT/</a:t>
            </a:r>
          </a:p>
          <a:p>
            <a:pPr marL="301774" lvl="1" indent="-150887" algn="l">
              <a:lnSpc>
                <a:spcPts val="1957"/>
              </a:lnSpc>
              <a:buAutoNum type="arabicPeriod"/>
            </a:pPr>
            <a:r>
              <a:rPr lang="en-US" sz="1397">
                <a:solidFill>
                  <a:srgbClr val="093A47"/>
                </a:solidFill>
                <a:latin typeface="Garet"/>
                <a:ea typeface="Garet"/>
                <a:cs typeface="Garet"/>
                <a:sym typeface="Garet"/>
              </a:rPr>
              <a:t>NESTLÉ PEOPLE DEVELOPMENT REVIEW. </a:t>
            </a:r>
            <a:r>
              <a:rPr lang="en-US" sz="1397" u="sng">
                <a:solidFill>
                  <a:srgbClr val="093A47"/>
                </a:solidFill>
                <a:latin typeface="Garet"/>
                <a:ea typeface="Garet"/>
                <a:cs typeface="Garet"/>
                <a:sym typeface="Garet"/>
                <a:hlinkClick r:id="rId7" tooltip="https://www.nestle.com/sites/default/files/asset-library/documents/library/documents/people/people-development-review-en.pdf"/>
              </a:rPr>
              <a:t>HTTPS://WWW.NESTLE.COM/SITES/DEFAULT/FILES/ASSET-LIBRARY/DOCUMENTS/LIBRARY/DOCUMENTS/PEOPLE/PEOPLE-DEVELOPMENT-REVIEW-EN.PDF</a:t>
            </a:r>
          </a:p>
          <a:p>
            <a:pPr marL="301774" lvl="1" indent="-150887" algn="l">
              <a:lnSpc>
                <a:spcPts val="1957"/>
              </a:lnSpc>
              <a:buAutoNum type="arabicPeriod"/>
            </a:pPr>
            <a:r>
              <a:rPr lang="en-US" sz="1397">
                <a:solidFill>
                  <a:srgbClr val="093A47"/>
                </a:solidFill>
                <a:latin typeface="Garet"/>
                <a:ea typeface="Garet"/>
                <a:cs typeface="Garet"/>
                <a:sym typeface="Garet"/>
              </a:rPr>
              <a:t>UNESCO AND NESTLÉ (2025). SUPPORT 100 YOUTH PROJECTS WORLDWIDE. </a:t>
            </a:r>
            <a:r>
              <a:rPr lang="en-US" sz="1397" u="sng">
                <a:solidFill>
                  <a:srgbClr val="093A47"/>
                </a:solidFill>
                <a:latin typeface="Garet"/>
                <a:ea typeface="Garet"/>
                <a:cs typeface="Garet"/>
                <a:sym typeface="Garet"/>
                <a:hlinkClick r:id="rId8" tooltip="https://www.unesco.org/en/articles/unesco-and-nestle-support-100-youth-projects-worldwide"/>
              </a:rPr>
              <a:t>HTTPS://WWW.UNESCO.ORG/EN/ARTICLES/UNESCO-AND-NESTLE-SUPPORT-100-YOUTH-PROJECTS-WORLDWIDE</a:t>
            </a:r>
          </a:p>
          <a:p>
            <a:pPr marL="301774" lvl="1" indent="-150887" algn="l">
              <a:lnSpc>
                <a:spcPts val="1957"/>
              </a:lnSpc>
              <a:buAutoNum type="arabicPeriod"/>
            </a:pPr>
            <a:r>
              <a:rPr lang="en-US" sz="1397">
                <a:solidFill>
                  <a:srgbClr val="093A47"/>
                </a:solidFill>
                <a:latin typeface="Garet"/>
                <a:ea typeface="Garet"/>
                <a:cs typeface="Garet"/>
                <a:sym typeface="Garet"/>
              </a:rPr>
              <a:t>POKA (2025). HOW NESTLÉ BOOSTED TRAINING AND EFFICIENCY. </a:t>
            </a:r>
            <a:r>
              <a:rPr lang="en-US" sz="1397" u="sng">
                <a:solidFill>
                  <a:srgbClr val="093A47"/>
                </a:solidFill>
                <a:latin typeface="Garet"/>
                <a:ea typeface="Garet"/>
                <a:cs typeface="Garet"/>
                <a:sym typeface="Garet"/>
                <a:hlinkClick r:id="rId9" tooltip="https://www.poka.io/en/customers-stories/nestle-boosts-training-and-efficiency-with-skills-management"/>
              </a:rPr>
              <a:t>HTTPS://WWW.POKA.IO/EN/CUSTOMERS-STORIES/NESTLE-BOOSTS-TRAINING-AND-EFFICIENCY-WITH-SKILLS-MANAGEMENT</a:t>
            </a:r>
          </a:p>
          <a:p>
            <a:pPr marL="301774" lvl="1" indent="-150887" algn="l">
              <a:lnSpc>
                <a:spcPts val="1957"/>
              </a:lnSpc>
              <a:buAutoNum type="arabicPeriod"/>
            </a:pPr>
            <a:r>
              <a:rPr lang="en-US" sz="1397">
                <a:solidFill>
                  <a:srgbClr val="093A47"/>
                </a:solidFill>
                <a:latin typeface="Garet"/>
                <a:ea typeface="Garet"/>
                <a:cs typeface="Garet"/>
                <a:sym typeface="Garet"/>
              </a:rPr>
              <a:t>IJARIIE. TRAINING AND DEVELOPMENT PROGRAMME AT NESTLE. </a:t>
            </a:r>
            <a:r>
              <a:rPr lang="en-US" sz="1397" u="sng">
                <a:solidFill>
                  <a:srgbClr val="093A47"/>
                </a:solidFill>
                <a:latin typeface="Garet"/>
                <a:ea typeface="Garet"/>
                <a:cs typeface="Garet"/>
                <a:sym typeface="Garet"/>
                <a:hlinkClick r:id="rId10" tooltip="http://ijariie.com/AdminUploadPdf/TRAINING_AND_DEVELOPMENT_PROGRAMME_AT_NESTLE__A_Case_Study_of_Samalkha__Patti_Kaliyana__ijariie5276.pdf"/>
              </a:rPr>
              <a:t>HTTP://IJARIIE.COM/ADMINUPLOADPDF/TRAINING_AND_DEVELOPMENT_PROGRAMME_AT_NESTLE__A_CASE_STUDY_OF_SAMALKHA__PATTI_KALIYANA__IJARIIE5276.PDF</a:t>
            </a:r>
          </a:p>
          <a:p>
            <a:pPr algn="l">
              <a:lnSpc>
                <a:spcPts val="1957"/>
              </a:lnSpc>
            </a:pPr>
            <a:endParaRPr lang="en-US" sz="1397" u="sng">
              <a:solidFill>
                <a:srgbClr val="093A47"/>
              </a:solidFill>
              <a:latin typeface="Garet"/>
              <a:ea typeface="Garet"/>
              <a:cs typeface="Garet"/>
              <a:sym typeface="Garet"/>
              <a:hlinkClick r:id="rId10" tooltip="http://ijariie.com/AdminUploadPdf/TRAINING_AND_DEVELOPMENT_PROGRAMME_AT_NESTLE__A_Case_Study_of_Samalkha__Patti_Kaliyana__ijariie5276.pdf"/>
            </a:endParaRPr>
          </a:p>
        </p:txBody>
      </p:sp>
      <p:sp>
        <p:nvSpPr>
          <p:cNvPr id="4" name="Slide Number Placeholder 3">
            <a:extLst>
              <a:ext uri="{FF2B5EF4-FFF2-40B4-BE49-F238E27FC236}">
                <a16:creationId xmlns:a16="http://schemas.microsoft.com/office/drawing/2014/main" id="{63DD20F9-ED58-46C0-C5FA-931CC52D5D9B}"/>
              </a:ext>
            </a:extLst>
          </p:cNvPr>
          <p:cNvSpPr>
            <a:spLocks noGrp="1"/>
          </p:cNvSpPr>
          <p:nvPr>
            <p:ph type="sldNum" sz="quarter" idx="12"/>
          </p:nvPr>
        </p:nvSpPr>
        <p:spPr/>
        <p:txBody>
          <a:bodyPr/>
          <a:lstStyle/>
          <a:p>
            <a:fld id="{B6F15528-21DE-4FAA-801E-634DDDAF4B2B}" type="slidenum">
              <a:rPr lang="en-US" smtClean="0"/>
              <a:pPr/>
              <a:t>20</a:t>
            </a:fld>
            <a:endParaRPr lang="en-US"/>
          </a:p>
        </p:txBody>
      </p:sp>
    </p:spTree>
    <p:extLst>
      <p:ext uri="{BB962C8B-B14F-4D97-AF65-F5344CB8AC3E}">
        <p14:creationId xmlns:p14="http://schemas.microsoft.com/office/powerpoint/2010/main" val="3464901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61593" y="4800600"/>
            <a:ext cx="930407" cy="2057400"/>
            <a:chOff x="0" y="0"/>
            <a:chExt cx="367568" cy="812800"/>
          </a:xfrm>
        </p:grpSpPr>
        <p:sp>
          <p:nvSpPr>
            <p:cNvPr id="3" name="Freeform 3"/>
            <p:cNvSpPr/>
            <p:nvPr/>
          </p:nvSpPr>
          <p:spPr>
            <a:xfrm>
              <a:off x="0" y="0"/>
              <a:ext cx="367568" cy="812800"/>
            </a:xfrm>
            <a:custGeom>
              <a:avLst/>
              <a:gdLst/>
              <a:ahLst/>
              <a:cxnLst/>
              <a:rect l="l" t="t" r="r" b="b"/>
              <a:pathLst>
                <a:path w="367568" h="812800">
                  <a:moveTo>
                    <a:pt x="0" y="0"/>
                  </a:moveTo>
                  <a:lnTo>
                    <a:pt x="367568" y="0"/>
                  </a:lnTo>
                  <a:lnTo>
                    <a:pt x="367568" y="812800"/>
                  </a:lnTo>
                  <a:lnTo>
                    <a:pt x="0" y="812800"/>
                  </a:lnTo>
                  <a:close/>
                </a:path>
              </a:pathLst>
            </a:custGeom>
            <a:solidFill>
              <a:srgbClr val="D31FE4"/>
            </a:solidFill>
          </p:spPr>
          <p:txBody>
            <a:bodyPr/>
            <a:lstStyle/>
            <a:p>
              <a:endParaRPr lang="en-US"/>
            </a:p>
          </p:txBody>
        </p:sp>
        <p:sp>
          <p:nvSpPr>
            <p:cNvPr id="4" name="TextBox 4"/>
            <p:cNvSpPr txBox="1"/>
            <p:nvPr/>
          </p:nvSpPr>
          <p:spPr>
            <a:xfrm>
              <a:off x="0" y="-38100"/>
              <a:ext cx="367568" cy="85090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5" name="Group 5"/>
          <p:cNvGrpSpPr/>
          <p:nvPr/>
        </p:nvGrpSpPr>
        <p:grpSpPr>
          <a:xfrm>
            <a:off x="5757713" y="1"/>
            <a:ext cx="6434287" cy="4718591"/>
            <a:chOff x="0" y="0"/>
            <a:chExt cx="1495259" cy="1096550"/>
          </a:xfrm>
        </p:grpSpPr>
        <p:sp>
          <p:nvSpPr>
            <p:cNvPr id="6" name="Freeform 6"/>
            <p:cNvSpPr/>
            <p:nvPr/>
          </p:nvSpPr>
          <p:spPr>
            <a:xfrm>
              <a:off x="0" y="0"/>
              <a:ext cx="1495259" cy="1096550"/>
            </a:xfrm>
            <a:custGeom>
              <a:avLst/>
              <a:gdLst/>
              <a:ahLst/>
              <a:cxnLst/>
              <a:rect l="l" t="t" r="r" b="b"/>
              <a:pathLst>
                <a:path w="1495259" h="1096550">
                  <a:moveTo>
                    <a:pt x="0" y="0"/>
                  </a:moveTo>
                  <a:lnTo>
                    <a:pt x="1495259" y="0"/>
                  </a:lnTo>
                  <a:lnTo>
                    <a:pt x="1495259" y="1096550"/>
                  </a:lnTo>
                  <a:lnTo>
                    <a:pt x="0" y="1096550"/>
                  </a:lnTo>
                  <a:close/>
                </a:path>
              </a:pathLst>
            </a:custGeom>
            <a:blipFill>
              <a:blip r:embed="rId2"/>
              <a:stretch>
                <a:fillRect t="-52270" b="-52270"/>
              </a:stretch>
            </a:blipFill>
          </p:spPr>
          <p:txBody>
            <a:bodyPr/>
            <a:lstStyle/>
            <a:p>
              <a:endParaRPr lang="en-US"/>
            </a:p>
          </p:txBody>
        </p:sp>
      </p:grpSp>
      <p:sp>
        <p:nvSpPr>
          <p:cNvPr id="7" name="AutoShape 7"/>
          <p:cNvSpPr/>
          <p:nvPr/>
        </p:nvSpPr>
        <p:spPr>
          <a:xfrm>
            <a:off x="11571597" y="5829300"/>
            <a:ext cx="310399" cy="0"/>
          </a:xfrm>
          <a:prstGeom prst="line">
            <a:avLst/>
          </a:prstGeom>
          <a:ln w="38100" cap="flat">
            <a:solidFill>
              <a:srgbClr val="000000"/>
            </a:solidFill>
            <a:prstDash val="solid"/>
            <a:headEnd type="none" w="sm" len="sm"/>
            <a:tailEnd type="arrow" w="med" len="sm"/>
          </a:ln>
        </p:spPr>
        <p:txBody>
          <a:bodyPr/>
          <a:lstStyle/>
          <a:p>
            <a:endParaRPr lang="en-US"/>
          </a:p>
        </p:txBody>
      </p:sp>
      <p:grpSp>
        <p:nvGrpSpPr>
          <p:cNvPr id="8" name="Group 8"/>
          <p:cNvGrpSpPr/>
          <p:nvPr/>
        </p:nvGrpSpPr>
        <p:grpSpPr>
          <a:xfrm>
            <a:off x="11195242" y="685800"/>
            <a:ext cx="310958" cy="228600"/>
            <a:chOff x="0" y="0"/>
            <a:chExt cx="621917" cy="457200"/>
          </a:xfrm>
        </p:grpSpPr>
        <p:sp>
          <p:nvSpPr>
            <p:cNvPr id="9" name="AutoShape 9"/>
            <p:cNvSpPr/>
            <p:nvPr/>
          </p:nvSpPr>
          <p:spPr>
            <a:xfrm>
              <a:off x="0" y="25400"/>
              <a:ext cx="621917" cy="0"/>
            </a:xfrm>
            <a:prstGeom prst="line">
              <a:avLst/>
            </a:prstGeom>
            <a:ln w="50800" cap="flat">
              <a:solidFill>
                <a:srgbClr val="FFFFFF"/>
              </a:solidFill>
              <a:prstDash val="solid"/>
              <a:headEnd type="none" w="sm" len="sm"/>
              <a:tailEnd type="none" w="sm" len="sm"/>
            </a:ln>
          </p:spPr>
          <p:txBody>
            <a:bodyPr/>
            <a:lstStyle/>
            <a:p>
              <a:endParaRPr lang="en-US"/>
            </a:p>
          </p:txBody>
        </p:sp>
        <p:sp>
          <p:nvSpPr>
            <p:cNvPr id="10" name="AutoShape 10"/>
            <p:cNvSpPr/>
            <p:nvPr/>
          </p:nvSpPr>
          <p:spPr>
            <a:xfrm>
              <a:off x="0" y="228600"/>
              <a:ext cx="621917" cy="0"/>
            </a:xfrm>
            <a:prstGeom prst="line">
              <a:avLst/>
            </a:prstGeom>
            <a:ln w="50800" cap="flat">
              <a:solidFill>
                <a:srgbClr val="FFFFFF"/>
              </a:solidFill>
              <a:prstDash val="solid"/>
              <a:headEnd type="none" w="sm" len="sm"/>
              <a:tailEnd type="none" w="sm" len="sm"/>
            </a:ln>
          </p:spPr>
          <p:txBody>
            <a:bodyPr/>
            <a:lstStyle/>
            <a:p>
              <a:endParaRPr lang="en-US"/>
            </a:p>
          </p:txBody>
        </p:sp>
        <p:sp>
          <p:nvSpPr>
            <p:cNvPr id="11" name="AutoShape 11"/>
            <p:cNvSpPr/>
            <p:nvPr/>
          </p:nvSpPr>
          <p:spPr>
            <a:xfrm>
              <a:off x="0" y="431800"/>
              <a:ext cx="621917" cy="0"/>
            </a:xfrm>
            <a:prstGeom prst="line">
              <a:avLst/>
            </a:prstGeom>
            <a:ln w="50800" cap="flat">
              <a:solidFill>
                <a:srgbClr val="FFFFFF"/>
              </a:solidFill>
              <a:prstDash val="solid"/>
              <a:headEnd type="none" w="sm" len="sm"/>
              <a:tailEnd type="none" w="sm" len="sm"/>
            </a:ln>
          </p:spPr>
          <p:txBody>
            <a:bodyPr/>
            <a:lstStyle/>
            <a:p>
              <a:endParaRPr lang="en-US"/>
            </a:p>
          </p:txBody>
        </p:sp>
      </p:grpSp>
      <p:grpSp>
        <p:nvGrpSpPr>
          <p:cNvPr id="12" name="Group 12"/>
          <p:cNvGrpSpPr/>
          <p:nvPr/>
        </p:nvGrpSpPr>
        <p:grpSpPr>
          <a:xfrm>
            <a:off x="0" y="2646424"/>
            <a:ext cx="5757713" cy="4211576"/>
            <a:chOff x="0" y="0"/>
            <a:chExt cx="1111236" cy="812832"/>
          </a:xfrm>
        </p:grpSpPr>
        <p:sp>
          <p:nvSpPr>
            <p:cNvPr id="13" name="Freeform 13"/>
            <p:cNvSpPr/>
            <p:nvPr/>
          </p:nvSpPr>
          <p:spPr>
            <a:xfrm>
              <a:off x="0" y="0"/>
              <a:ext cx="1111236" cy="812832"/>
            </a:xfrm>
            <a:custGeom>
              <a:avLst/>
              <a:gdLst/>
              <a:ahLst/>
              <a:cxnLst/>
              <a:rect l="l" t="t" r="r" b="b"/>
              <a:pathLst>
                <a:path w="1111236" h="812832">
                  <a:moveTo>
                    <a:pt x="0" y="0"/>
                  </a:moveTo>
                  <a:lnTo>
                    <a:pt x="1111236" y="0"/>
                  </a:lnTo>
                  <a:lnTo>
                    <a:pt x="1111236" y="812832"/>
                  </a:lnTo>
                  <a:lnTo>
                    <a:pt x="0" y="812832"/>
                  </a:lnTo>
                  <a:close/>
                </a:path>
              </a:pathLst>
            </a:custGeom>
            <a:blipFill>
              <a:blip r:embed="rId3"/>
              <a:stretch>
                <a:fillRect l="-5247" r="-46352"/>
              </a:stretch>
            </a:blipFill>
          </p:spPr>
          <p:txBody>
            <a:bodyPr/>
            <a:lstStyle/>
            <a:p>
              <a:endParaRPr lang="en-US"/>
            </a:p>
          </p:txBody>
        </p:sp>
      </p:grpSp>
      <p:sp>
        <p:nvSpPr>
          <p:cNvPr id="14" name="TextBox 14"/>
          <p:cNvSpPr txBox="1"/>
          <p:nvPr/>
        </p:nvSpPr>
        <p:spPr>
          <a:xfrm>
            <a:off x="802537" y="69850"/>
            <a:ext cx="4181423" cy="122555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826"/>
              </a:lnSpc>
            </a:pPr>
            <a:r>
              <a:rPr lang="en-US" sz="4021">
                <a:solidFill>
                  <a:srgbClr val="000000"/>
                </a:solidFill>
                <a:latin typeface="Anton"/>
                <a:ea typeface="Anton"/>
                <a:cs typeface="Anton"/>
                <a:sym typeface="Anton"/>
              </a:rPr>
              <a:t>NESTLE: REWARD AND REMUNERATION</a:t>
            </a:r>
          </a:p>
        </p:txBody>
      </p:sp>
      <p:sp>
        <p:nvSpPr>
          <p:cNvPr id="15" name="TextBox 15"/>
          <p:cNvSpPr txBox="1"/>
          <p:nvPr/>
        </p:nvSpPr>
        <p:spPr>
          <a:xfrm>
            <a:off x="6660697" y="5508413"/>
            <a:ext cx="4316291" cy="30732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613"/>
              </a:lnSpc>
              <a:spcBef>
                <a:spcPct val="0"/>
              </a:spcBef>
            </a:pPr>
            <a:r>
              <a:rPr lang="en-US" sz="1866" b="1" dirty="0">
                <a:solidFill>
                  <a:srgbClr val="000000"/>
                </a:solidFill>
                <a:latin typeface="Inter Medium"/>
                <a:ea typeface="Inter Medium"/>
                <a:cs typeface="Inter Medium"/>
                <a:sym typeface="Inter Medium"/>
              </a:rPr>
              <a:t>Presented by Aysha</a:t>
            </a:r>
          </a:p>
        </p:txBody>
      </p:sp>
      <p:sp>
        <p:nvSpPr>
          <p:cNvPr id="16" name="TextBox 16"/>
          <p:cNvSpPr txBox="1"/>
          <p:nvPr/>
        </p:nvSpPr>
        <p:spPr>
          <a:xfrm>
            <a:off x="14392" y="1416219"/>
            <a:ext cx="5757713" cy="10911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893"/>
              </a:lnSpc>
            </a:pPr>
            <a:r>
              <a:rPr lang="en-US" sz="2067" b="1">
                <a:solidFill>
                  <a:srgbClr val="000000"/>
                </a:solidFill>
                <a:latin typeface="Canva Sans Bold"/>
                <a:ea typeface="Canva Sans Bold"/>
                <a:cs typeface="Canva Sans Bold"/>
                <a:sym typeface="Canva Sans Bold"/>
              </a:rPr>
              <a:t>Global Reward and Remuneration Strategies at Nestlé: Analyzing Challenges and Proposing Solutions</a:t>
            </a:r>
          </a:p>
        </p:txBody>
      </p:sp>
      <p:pic>
        <p:nvPicPr>
          <p:cNvPr id="17" name="Picture 16" descr="Discover University of Wales Trinity Saint David">
            <a:extLst>
              <a:ext uri="{FF2B5EF4-FFF2-40B4-BE49-F238E27FC236}">
                <a16:creationId xmlns:a16="http://schemas.microsoft.com/office/drawing/2014/main" id="{6A272A40-C751-71A3-BE78-26462EA0601E}"/>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5135357" y="0"/>
            <a:ext cx="1921286" cy="880814"/>
          </a:xfrm>
          <a:prstGeom prst="rect">
            <a:avLst/>
          </a:prstGeom>
          <a:solidFill>
            <a:schemeClr val="bg1">
              <a:lumMod val="95000"/>
            </a:schemeClr>
          </a:solidFill>
          <a:ln>
            <a:noFill/>
          </a:ln>
        </p:spPr>
      </p:pic>
      <p:sp>
        <p:nvSpPr>
          <p:cNvPr id="18" name="Slide Number Placeholder 17">
            <a:extLst>
              <a:ext uri="{FF2B5EF4-FFF2-40B4-BE49-F238E27FC236}">
                <a16:creationId xmlns:a16="http://schemas.microsoft.com/office/drawing/2014/main" id="{B0E73B73-0B4A-F8A8-510E-55B825146FE2}"/>
              </a:ext>
            </a:extLst>
          </p:cNvPr>
          <p:cNvSpPr>
            <a:spLocks noGrp="1"/>
          </p:cNvSpPr>
          <p:nvPr>
            <p:ph type="sldNum" sz="quarter" idx="12"/>
          </p:nvPr>
        </p:nvSpPr>
        <p:spPr/>
        <p:txBody>
          <a:bodyPr/>
          <a:lstStyle/>
          <a:p>
            <a:fld id="{B6F15528-21DE-4FAA-801E-634DDDAF4B2B}" type="slidenum">
              <a:rPr lang="en-US" smtClean="0"/>
              <a:pPr/>
              <a:t>21</a:t>
            </a:fld>
            <a:endParaRPr lang="en-US"/>
          </a:p>
        </p:txBody>
      </p:sp>
    </p:spTree>
    <p:extLst>
      <p:ext uri="{BB962C8B-B14F-4D97-AF65-F5344CB8AC3E}">
        <p14:creationId xmlns:p14="http://schemas.microsoft.com/office/powerpoint/2010/main" val="4813174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78866" y="159586"/>
            <a:ext cx="482453" cy="331905"/>
            <a:chOff x="0" y="0"/>
            <a:chExt cx="964905" cy="663809"/>
          </a:xfrm>
        </p:grpSpPr>
        <p:sp>
          <p:nvSpPr>
            <p:cNvPr id="3" name="AutoShape 3"/>
            <p:cNvSpPr/>
            <p:nvPr/>
          </p:nvSpPr>
          <p:spPr>
            <a:xfrm>
              <a:off x="0" y="39408"/>
              <a:ext cx="964905" cy="0"/>
            </a:xfrm>
            <a:prstGeom prst="line">
              <a:avLst/>
            </a:prstGeom>
            <a:ln w="78816"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331904"/>
              <a:ext cx="964905" cy="0"/>
            </a:xfrm>
            <a:prstGeom prst="line">
              <a:avLst/>
            </a:prstGeom>
            <a:ln w="78816"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624401"/>
              <a:ext cx="964905" cy="0"/>
            </a:xfrm>
            <a:prstGeom prst="line">
              <a:avLst/>
            </a:prstGeom>
            <a:ln w="78816" cap="flat">
              <a:solidFill>
                <a:srgbClr val="000000"/>
              </a:solidFill>
              <a:prstDash val="solid"/>
              <a:headEnd type="none" w="sm" len="sm"/>
              <a:tailEnd type="none" w="sm" len="sm"/>
            </a:ln>
          </p:spPr>
          <p:txBody>
            <a:bodyPr/>
            <a:lstStyle/>
            <a:p>
              <a:endParaRPr lang="en-US"/>
            </a:p>
          </p:txBody>
        </p:sp>
      </p:grpSp>
      <p:grpSp>
        <p:nvGrpSpPr>
          <p:cNvPr id="6" name="Group 6"/>
          <p:cNvGrpSpPr/>
          <p:nvPr/>
        </p:nvGrpSpPr>
        <p:grpSpPr>
          <a:xfrm>
            <a:off x="7349380" y="3198308"/>
            <a:ext cx="4303677" cy="956247"/>
            <a:chOff x="0" y="0"/>
            <a:chExt cx="8607353" cy="1912494"/>
          </a:xfrm>
        </p:grpSpPr>
        <p:grpSp>
          <p:nvGrpSpPr>
            <p:cNvPr id="7" name="Group 7"/>
            <p:cNvGrpSpPr/>
            <p:nvPr/>
          </p:nvGrpSpPr>
          <p:grpSpPr>
            <a:xfrm>
              <a:off x="0" y="536795"/>
              <a:ext cx="1049353" cy="928387"/>
              <a:chOff x="0" y="0"/>
              <a:chExt cx="207280" cy="183385"/>
            </a:xfrm>
          </p:grpSpPr>
          <p:sp>
            <p:nvSpPr>
              <p:cNvPr id="8" name="Freeform 8"/>
              <p:cNvSpPr/>
              <p:nvPr/>
            </p:nvSpPr>
            <p:spPr>
              <a:xfrm>
                <a:off x="0" y="0"/>
                <a:ext cx="207280" cy="183385"/>
              </a:xfrm>
              <a:custGeom>
                <a:avLst/>
                <a:gdLst/>
                <a:ahLst/>
                <a:cxnLst/>
                <a:rect l="l" t="t" r="r" b="b"/>
                <a:pathLst>
                  <a:path w="207280" h="183385">
                    <a:moveTo>
                      <a:pt x="0" y="0"/>
                    </a:moveTo>
                    <a:lnTo>
                      <a:pt x="207280" y="0"/>
                    </a:lnTo>
                    <a:lnTo>
                      <a:pt x="207280" y="183385"/>
                    </a:lnTo>
                    <a:lnTo>
                      <a:pt x="0" y="183385"/>
                    </a:lnTo>
                    <a:close/>
                  </a:path>
                </a:pathLst>
              </a:custGeom>
              <a:solidFill>
                <a:srgbClr val="D31FE4"/>
              </a:solidFill>
            </p:spPr>
            <p:txBody>
              <a:bodyPr/>
              <a:lstStyle/>
              <a:p>
                <a:endParaRPr lang="en-US"/>
              </a:p>
            </p:txBody>
          </p:sp>
          <p:sp>
            <p:nvSpPr>
              <p:cNvPr id="9" name="TextBox 9"/>
              <p:cNvSpPr txBox="1"/>
              <p:nvPr/>
            </p:nvSpPr>
            <p:spPr>
              <a:xfrm>
                <a:off x="0" y="-38100"/>
                <a:ext cx="207280"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10" name="TextBox 10"/>
            <p:cNvSpPr txBox="1"/>
            <p:nvPr/>
          </p:nvSpPr>
          <p:spPr>
            <a:xfrm>
              <a:off x="27214" y="750798"/>
              <a:ext cx="994925"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11" name="TextBox 11"/>
            <p:cNvSpPr txBox="1"/>
            <p:nvPr/>
          </p:nvSpPr>
          <p:spPr>
            <a:xfrm>
              <a:off x="2132947" y="678054"/>
              <a:ext cx="6474406" cy="12344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Importance of Effective Reward and Remuneration Systems in a Multinational Context</a:t>
              </a:r>
            </a:p>
          </p:txBody>
        </p:sp>
        <p:sp>
          <p:nvSpPr>
            <p:cNvPr id="12" name="TextBox 12"/>
            <p:cNvSpPr txBox="1"/>
            <p:nvPr/>
          </p:nvSpPr>
          <p:spPr>
            <a:xfrm>
              <a:off x="2132947" y="-38100"/>
              <a:ext cx="6474406"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000000"/>
                  </a:solidFill>
                  <a:latin typeface="Inter Medium"/>
                  <a:ea typeface="Inter Medium"/>
                  <a:cs typeface="Inter Medium"/>
                  <a:sym typeface="Inter Medium"/>
                </a:rPr>
                <a:t>Core Messaging</a:t>
              </a:r>
            </a:p>
          </p:txBody>
        </p:sp>
      </p:grpSp>
      <p:grpSp>
        <p:nvGrpSpPr>
          <p:cNvPr id="13" name="Group 13"/>
          <p:cNvGrpSpPr/>
          <p:nvPr/>
        </p:nvGrpSpPr>
        <p:grpSpPr>
          <a:xfrm>
            <a:off x="7349380" y="1790407"/>
            <a:ext cx="3807563" cy="746697"/>
            <a:chOff x="0" y="0"/>
            <a:chExt cx="7615125" cy="1493394"/>
          </a:xfrm>
        </p:grpSpPr>
        <p:grpSp>
          <p:nvGrpSpPr>
            <p:cNvPr id="14" name="Group 14"/>
            <p:cNvGrpSpPr/>
            <p:nvPr/>
          </p:nvGrpSpPr>
          <p:grpSpPr>
            <a:xfrm>
              <a:off x="0" y="536795"/>
              <a:ext cx="928387" cy="928387"/>
              <a:chOff x="0" y="0"/>
              <a:chExt cx="183385" cy="183385"/>
            </a:xfrm>
          </p:grpSpPr>
          <p:sp>
            <p:nvSpPr>
              <p:cNvPr id="15" name="Freeform 15"/>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16" name="TextBox 16"/>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17" name="TextBox 17"/>
            <p:cNvSpPr txBox="1"/>
            <p:nvPr/>
          </p:nvSpPr>
          <p:spPr>
            <a:xfrm>
              <a:off x="24077" y="750798"/>
              <a:ext cx="880233"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18" name="TextBox 18"/>
            <p:cNvSpPr txBox="1"/>
            <p:nvPr/>
          </p:nvSpPr>
          <p:spPr>
            <a:xfrm>
              <a:off x="1887068" y="678054"/>
              <a:ext cx="5728057" cy="8153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Nestlé’s Global Business and HRM Challenges</a:t>
              </a:r>
            </a:p>
          </p:txBody>
        </p:sp>
        <p:sp>
          <p:nvSpPr>
            <p:cNvPr id="19" name="TextBox 19"/>
            <p:cNvSpPr txBox="1"/>
            <p:nvPr/>
          </p:nvSpPr>
          <p:spPr>
            <a:xfrm>
              <a:off x="1887068" y="-38100"/>
              <a:ext cx="5728057"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000000"/>
                  </a:solidFill>
                  <a:latin typeface="Inter Medium"/>
                  <a:ea typeface="Inter Medium"/>
                  <a:cs typeface="Inter Medium"/>
                  <a:sym typeface="Inter Medium"/>
                </a:rPr>
                <a:t>Core Overview</a:t>
              </a:r>
            </a:p>
          </p:txBody>
        </p:sp>
      </p:grpSp>
      <p:grpSp>
        <p:nvGrpSpPr>
          <p:cNvPr id="20" name="Group 20"/>
          <p:cNvGrpSpPr/>
          <p:nvPr/>
        </p:nvGrpSpPr>
        <p:grpSpPr>
          <a:xfrm>
            <a:off x="7349380" y="4815758"/>
            <a:ext cx="4682117" cy="956247"/>
            <a:chOff x="0" y="0"/>
            <a:chExt cx="9364234" cy="1912494"/>
          </a:xfrm>
        </p:grpSpPr>
        <p:grpSp>
          <p:nvGrpSpPr>
            <p:cNvPr id="21" name="Group 21"/>
            <p:cNvGrpSpPr/>
            <p:nvPr/>
          </p:nvGrpSpPr>
          <p:grpSpPr>
            <a:xfrm>
              <a:off x="0" y="536795"/>
              <a:ext cx="1141627" cy="928387"/>
              <a:chOff x="0" y="0"/>
              <a:chExt cx="225507" cy="183385"/>
            </a:xfrm>
          </p:grpSpPr>
          <p:sp>
            <p:nvSpPr>
              <p:cNvPr id="22" name="Freeform 22"/>
              <p:cNvSpPr/>
              <p:nvPr/>
            </p:nvSpPr>
            <p:spPr>
              <a:xfrm>
                <a:off x="0" y="0"/>
                <a:ext cx="225507" cy="183385"/>
              </a:xfrm>
              <a:custGeom>
                <a:avLst/>
                <a:gdLst/>
                <a:ahLst/>
                <a:cxnLst/>
                <a:rect l="l" t="t" r="r" b="b"/>
                <a:pathLst>
                  <a:path w="225507" h="183385">
                    <a:moveTo>
                      <a:pt x="0" y="0"/>
                    </a:moveTo>
                    <a:lnTo>
                      <a:pt x="225507" y="0"/>
                    </a:lnTo>
                    <a:lnTo>
                      <a:pt x="225507" y="183385"/>
                    </a:lnTo>
                    <a:lnTo>
                      <a:pt x="0" y="183385"/>
                    </a:lnTo>
                    <a:close/>
                  </a:path>
                </a:pathLst>
              </a:custGeom>
              <a:solidFill>
                <a:srgbClr val="D31FE4"/>
              </a:solidFill>
            </p:spPr>
            <p:txBody>
              <a:bodyPr/>
              <a:lstStyle/>
              <a:p>
                <a:endParaRPr lang="en-US"/>
              </a:p>
            </p:txBody>
          </p:sp>
          <p:sp>
            <p:nvSpPr>
              <p:cNvPr id="23" name="TextBox 23"/>
              <p:cNvSpPr txBox="1"/>
              <p:nvPr/>
            </p:nvSpPr>
            <p:spPr>
              <a:xfrm>
                <a:off x="0" y="-38100"/>
                <a:ext cx="225507"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24" name="TextBox 24"/>
            <p:cNvSpPr txBox="1"/>
            <p:nvPr/>
          </p:nvSpPr>
          <p:spPr>
            <a:xfrm>
              <a:off x="29607" y="750798"/>
              <a:ext cx="1082413"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sp>
          <p:nvSpPr>
            <p:cNvPr id="25" name="TextBox 25"/>
            <p:cNvSpPr txBox="1"/>
            <p:nvPr/>
          </p:nvSpPr>
          <p:spPr>
            <a:xfrm>
              <a:off x="2320506" y="678054"/>
              <a:ext cx="7043728" cy="12344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to assess the challenges Nestlé faces in aligning its reward and remuneration strategies with its global HR and business objectives</a:t>
              </a:r>
            </a:p>
          </p:txBody>
        </p:sp>
        <p:sp>
          <p:nvSpPr>
            <p:cNvPr id="26" name="TextBox 26"/>
            <p:cNvSpPr txBox="1"/>
            <p:nvPr/>
          </p:nvSpPr>
          <p:spPr>
            <a:xfrm>
              <a:off x="2320506" y="-38100"/>
              <a:ext cx="7043728"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000000"/>
                  </a:solidFill>
                  <a:latin typeface="Inter Medium"/>
                  <a:ea typeface="Inter Medium"/>
                  <a:cs typeface="Inter Medium"/>
                  <a:sym typeface="Inter Medium"/>
                </a:rPr>
                <a:t>Core Aim</a:t>
              </a:r>
            </a:p>
          </p:txBody>
        </p:sp>
      </p:grpSp>
      <p:grpSp>
        <p:nvGrpSpPr>
          <p:cNvPr id="27" name="Group 27"/>
          <p:cNvGrpSpPr>
            <a:grpSpLocks noChangeAspect="1"/>
          </p:cNvGrpSpPr>
          <p:nvPr/>
        </p:nvGrpSpPr>
        <p:grpSpPr>
          <a:xfrm>
            <a:off x="426895" y="1"/>
            <a:ext cx="5975528" cy="6918191"/>
            <a:chOff x="0" y="0"/>
            <a:chExt cx="4749800" cy="5499100"/>
          </a:xfrm>
        </p:grpSpPr>
        <p:sp>
          <p:nvSpPr>
            <p:cNvPr id="28" name="Freeform 28"/>
            <p:cNvSpPr/>
            <p:nvPr/>
          </p:nvSpPr>
          <p:spPr>
            <a:xfrm>
              <a:off x="0" y="0"/>
              <a:ext cx="4749800" cy="1905000"/>
            </a:xfrm>
            <a:custGeom>
              <a:avLst/>
              <a:gdLst/>
              <a:ahLst/>
              <a:cxnLst/>
              <a:rect l="l" t="t" r="r" b="b"/>
              <a:pathLst>
                <a:path w="4749800" h="1905000">
                  <a:moveTo>
                    <a:pt x="0" y="0"/>
                  </a:moveTo>
                  <a:lnTo>
                    <a:pt x="4749800" y="0"/>
                  </a:lnTo>
                  <a:lnTo>
                    <a:pt x="4749800" y="1905000"/>
                  </a:lnTo>
                  <a:lnTo>
                    <a:pt x="0" y="1905000"/>
                  </a:lnTo>
                  <a:close/>
                </a:path>
              </a:pathLst>
            </a:custGeom>
            <a:blipFill>
              <a:blip r:embed="rId2"/>
              <a:stretch>
                <a:fillRect t="-20124" b="-20125"/>
              </a:stretch>
            </a:blipFill>
          </p:spPr>
          <p:txBody>
            <a:bodyPr/>
            <a:lstStyle/>
            <a:p>
              <a:endParaRPr lang="en-US"/>
            </a:p>
          </p:txBody>
        </p:sp>
        <p:sp>
          <p:nvSpPr>
            <p:cNvPr id="29" name="Freeform 29"/>
            <p:cNvSpPr/>
            <p:nvPr/>
          </p:nvSpPr>
          <p:spPr>
            <a:xfrm>
              <a:off x="0" y="1854200"/>
              <a:ext cx="4749800" cy="2425700"/>
            </a:xfrm>
            <a:custGeom>
              <a:avLst/>
              <a:gdLst/>
              <a:ahLst/>
              <a:cxnLst/>
              <a:rect l="l" t="t" r="r" b="b"/>
              <a:pathLst>
                <a:path w="4749800" h="2425700">
                  <a:moveTo>
                    <a:pt x="0" y="0"/>
                  </a:moveTo>
                  <a:lnTo>
                    <a:pt x="4749800" y="0"/>
                  </a:lnTo>
                  <a:lnTo>
                    <a:pt x="4749800" y="2425700"/>
                  </a:lnTo>
                  <a:lnTo>
                    <a:pt x="0" y="2425700"/>
                  </a:lnTo>
                  <a:close/>
                </a:path>
              </a:pathLst>
            </a:custGeom>
            <a:blipFill>
              <a:blip r:embed="rId3"/>
              <a:stretch>
                <a:fillRect t="-10518" b="-10518"/>
              </a:stretch>
            </a:blipFill>
          </p:spPr>
          <p:txBody>
            <a:bodyPr/>
            <a:lstStyle/>
            <a:p>
              <a:endParaRPr lang="en-US"/>
            </a:p>
          </p:txBody>
        </p:sp>
        <p:sp>
          <p:nvSpPr>
            <p:cNvPr id="30" name="Freeform 30"/>
            <p:cNvSpPr/>
            <p:nvPr/>
          </p:nvSpPr>
          <p:spPr>
            <a:xfrm>
              <a:off x="0" y="4006850"/>
              <a:ext cx="4748530" cy="1492250"/>
            </a:xfrm>
            <a:custGeom>
              <a:avLst/>
              <a:gdLst/>
              <a:ahLst/>
              <a:cxnLst/>
              <a:rect l="l" t="t" r="r" b="b"/>
              <a:pathLst>
                <a:path w="4748530" h="1492250">
                  <a:moveTo>
                    <a:pt x="4748530" y="1492250"/>
                  </a:moveTo>
                  <a:lnTo>
                    <a:pt x="0" y="1492250"/>
                  </a:lnTo>
                  <a:lnTo>
                    <a:pt x="0" y="254000"/>
                  </a:lnTo>
                  <a:lnTo>
                    <a:pt x="2620010" y="254000"/>
                  </a:lnTo>
                  <a:lnTo>
                    <a:pt x="2607310" y="0"/>
                  </a:lnTo>
                  <a:lnTo>
                    <a:pt x="4748530" y="0"/>
                  </a:lnTo>
                  <a:close/>
                </a:path>
              </a:pathLst>
            </a:custGeom>
            <a:blipFill>
              <a:blip r:embed="rId4"/>
              <a:stretch>
                <a:fillRect t="-98573" b="-34517"/>
              </a:stretch>
            </a:blipFill>
          </p:spPr>
          <p:txBody>
            <a:bodyPr/>
            <a:lstStyle/>
            <a:p>
              <a:endParaRPr lang="en-US"/>
            </a:p>
          </p:txBody>
        </p:sp>
      </p:grpSp>
      <p:sp>
        <p:nvSpPr>
          <p:cNvPr id="31" name="TextBox 31"/>
          <p:cNvSpPr txBox="1"/>
          <p:nvPr/>
        </p:nvSpPr>
        <p:spPr>
          <a:xfrm>
            <a:off x="6846205" y="85090"/>
            <a:ext cx="4156820" cy="8128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400"/>
              </a:lnSpc>
            </a:pPr>
            <a:r>
              <a:rPr lang="en-US" sz="5334">
                <a:solidFill>
                  <a:srgbClr val="000000"/>
                </a:solidFill>
                <a:latin typeface="Anton"/>
                <a:ea typeface="Anton"/>
                <a:cs typeface="Anton"/>
                <a:sym typeface="Anton"/>
              </a:rPr>
              <a:t>INTRODUCTION</a:t>
            </a:r>
          </a:p>
        </p:txBody>
      </p:sp>
      <p:sp>
        <p:nvSpPr>
          <p:cNvPr id="32" name="TextBox 32"/>
          <p:cNvSpPr txBox="1"/>
          <p:nvPr/>
        </p:nvSpPr>
        <p:spPr>
          <a:xfrm>
            <a:off x="7086732" y="6015556"/>
            <a:ext cx="4944766"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A well-structured and cohesive reward strategy enhances employee trust, motivation, retention, and engagement, aligning with both organizational goals and regional needs.</a:t>
            </a:r>
          </a:p>
        </p:txBody>
      </p:sp>
      <p:sp>
        <p:nvSpPr>
          <p:cNvPr id="33" name="Slide Number Placeholder 32">
            <a:extLst>
              <a:ext uri="{FF2B5EF4-FFF2-40B4-BE49-F238E27FC236}">
                <a16:creationId xmlns:a16="http://schemas.microsoft.com/office/drawing/2014/main" id="{16ECC2D6-F485-8247-71CB-ADE67F4A7BD9}"/>
              </a:ext>
            </a:extLst>
          </p:cNvPr>
          <p:cNvSpPr>
            <a:spLocks noGrp="1"/>
          </p:cNvSpPr>
          <p:nvPr>
            <p:ph type="sldNum" sz="quarter" idx="12"/>
          </p:nvPr>
        </p:nvSpPr>
        <p:spPr/>
        <p:txBody>
          <a:bodyPr/>
          <a:lstStyle/>
          <a:p>
            <a:fld id="{B6F15528-21DE-4FAA-801E-634DDDAF4B2B}" type="slidenum">
              <a:rPr lang="en-US" smtClean="0"/>
              <a:pPr/>
              <a:t>22</a:t>
            </a:fld>
            <a:endParaRPr lang="en-US"/>
          </a:p>
        </p:txBody>
      </p:sp>
    </p:spTree>
    <p:extLst>
      <p:ext uri="{BB962C8B-B14F-4D97-AF65-F5344CB8AC3E}">
        <p14:creationId xmlns:p14="http://schemas.microsoft.com/office/powerpoint/2010/main" val="2906715948"/>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39938" y="157523"/>
            <a:ext cx="718601" cy="528277"/>
            <a:chOff x="0" y="0"/>
            <a:chExt cx="1437202" cy="1056554"/>
          </a:xfrm>
        </p:grpSpPr>
        <p:sp>
          <p:nvSpPr>
            <p:cNvPr id="3" name="AutoShape 3"/>
            <p:cNvSpPr/>
            <p:nvPr/>
          </p:nvSpPr>
          <p:spPr>
            <a:xfrm>
              <a:off x="0" y="58697"/>
              <a:ext cx="1437202" cy="0"/>
            </a:xfrm>
            <a:prstGeom prst="line">
              <a:avLst/>
            </a:prstGeom>
            <a:ln w="117395"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528277"/>
              <a:ext cx="1437202" cy="0"/>
            </a:xfrm>
            <a:prstGeom prst="line">
              <a:avLst/>
            </a:prstGeom>
            <a:ln w="117395"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997857"/>
              <a:ext cx="1437202" cy="0"/>
            </a:xfrm>
            <a:prstGeom prst="line">
              <a:avLst/>
            </a:prstGeom>
            <a:ln w="117395" cap="flat">
              <a:solidFill>
                <a:srgbClr val="000000"/>
              </a:solidFill>
              <a:prstDash val="solid"/>
              <a:headEnd type="none" w="sm" len="sm"/>
              <a:tailEnd type="none" w="sm" len="sm"/>
            </a:ln>
          </p:spPr>
          <p:txBody>
            <a:bodyPr/>
            <a:lstStyle/>
            <a:p>
              <a:endParaRPr lang="en-US"/>
            </a:p>
          </p:txBody>
        </p:sp>
      </p:grpSp>
      <p:grpSp>
        <p:nvGrpSpPr>
          <p:cNvPr id="6" name="Group 6"/>
          <p:cNvGrpSpPr/>
          <p:nvPr/>
        </p:nvGrpSpPr>
        <p:grpSpPr>
          <a:xfrm>
            <a:off x="0" y="2848074"/>
            <a:ext cx="6030513" cy="4009926"/>
            <a:chOff x="0" y="0"/>
            <a:chExt cx="1242054" cy="825891"/>
          </a:xfrm>
        </p:grpSpPr>
        <p:sp>
          <p:nvSpPr>
            <p:cNvPr id="7" name="Freeform 7"/>
            <p:cNvSpPr/>
            <p:nvPr/>
          </p:nvSpPr>
          <p:spPr>
            <a:xfrm>
              <a:off x="0" y="0"/>
              <a:ext cx="1242054" cy="825891"/>
            </a:xfrm>
            <a:custGeom>
              <a:avLst/>
              <a:gdLst/>
              <a:ahLst/>
              <a:cxnLst/>
              <a:rect l="l" t="t" r="r" b="b"/>
              <a:pathLst>
                <a:path w="1242054" h="825891">
                  <a:moveTo>
                    <a:pt x="0" y="0"/>
                  </a:moveTo>
                  <a:lnTo>
                    <a:pt x="1242054" y="0"/>
                  </a:lnTo>
                  <a:lnTo>
                    <a:pt x="1242054" y="825891"/>
                  </a:lnTo>
                  <a:lnTo>
                    <a:pt x="0" y="825891"/>
                  </a:lnTo>
                  <a:close/>
                </a:path>
              </a:pathLst>
            </a:custGeom>
            <a:blipFill>
              <a:blip r:embed="rId2"/>
              <a:stretch>
                <a:fillRect t="-98" b="-98"/>
              </a:stretch>
            </a:blipFill>
          </p:spPr>
          <p:txBody>
            <a:bodyPr/>
            <a:lstStyle/>
            <a:p>
              <a:endParaRPr lang="en-US"/>
            </a:p>
          </p:txBody>
        </p:sp>
      </p:grpSp>
      <p:grpSp>
        <p:nvGrpSpPr>
          <p:cNvPr id="8" name="Group 8"/>
          <p:cNvGrpSpPr/>
          <p:nvPr/>
        </p:nvGrpSpPr>
        <p:grpSpPr>
          <a:xfrm>
            <a:off x="6161487" y="4868796"/>
            <a:ext cx="5344713" cy="1989204"/>
            <a:chOff x="0" y="0"/>
            <a:chExt cx="1242054" cy="462270"/>
          </a:xfrm>
        </p:grpSpPr>
        <p:sp>
          <p:nvSpPr>
            <p:cNvPr id="9" name="Freeform 9"/>
            <p:cNvSpPr/>
            <p:nvPr/>
          </p:nvSpPr>
          <p:spPr>
            <a:xfrm>
              <a:off x="0" y="0"/>
              <a:ext cx="1242054" cy="462270"/>
            </a:xfrm>
            <a:custGeom>
              <a:avLst/>
              <a:gdLst/>
              <a:ahLst/>
              <a:cxnLst/>
              <a:rect l="l" t="t" r="r" b="b"/>
              <a:pathLst>
                <a:path w="1242054" h="462270">
                  <a:moveTo>
                    <a:pt x="0" y="0"/>
                  </a:moveTo>
                  <a:lnTo>
                    <a:pt x="1242054" y="0"/>
                  </a:lnTo>
                  <a:lnTo>
                    <a:pt x="1242054" y="462270"/>
                  </a:lnTo>
                  <a:lnTo>
                    <a:pt x="0" y="462270"/>
                  </a:lnTo>
                  <a:close/>
                </a:path>
              </a:pathLst>
            </a:custGeom>
            <a:blipFill>
              <a:blip r:embed="rId3"/>
              <a:stretch>
                <a:fillRect t="-7039" b="-7039"/>
              </a:stretch>
            </a:blipFill>
          </p:spPr>
          <p:txBody>
            <a:bodyPr/>
            <a:lstStyle/>
            <a:p>
              <a:endParaRPr lang="en-US"/>
            </a:p>
          </p:txBody>
        </p:sp>
      </p:grpSp>
      <p:grpSp>
        <p:nvGrpSpPr>
          <p:cNvPr id="10" name="Group 10"/>
          <p:cNvGrpSpPr/>
          <p:nvPr/>
        </p:nvGrpSpPr>
        <p:grpSpPr>
          <a:xfrm>
            <a:off x="6030513" y="845640"/>
            <a:ext cx="5475687" cy="3909511"/>
            <a:chOff x="0" y="0"/>
            <a:chExt cx="2163234" cy="1544498"/>
          </a:xfrm>
        </p:grpSpPr>
        <p:sp>
          <p:nvSpPr>
            <p:cNvPr id="11" name="Freeform 11"/>
            <p:cNvSpPr/>
            <p:nvPr/>
          </p:nvSpPr>
          <p:spPr>
            <a:xfrm>
              <a:off x="0" y="0"/>
              <a:ext cx="2163234" cy="1544498"/>
            </a:xfrm>
            <a:custGeom>
              <a:avLst/>
              <a:gdLst/>
              <a:ahLst/>
              <a:cxnLst/>
              <a:rect l="l" t="t" r="r" b="b"/>
              <a:pathLst>
                <a:path w="2163234" h="1544498">
                  <a:moveTo>
                    <a:pt x="0" y="0"/>
                  </a:moveTo>
                  <a:lnTo>
                    <a:pt x="2163234" y="0"/>
                  </a:lnTo>
                  <a:lnTo>
                    <a:pt x="2163234" y="1544498"/>
                  </a:lnTo>
                  <a:lnTo>
                    <a:pt x="0" y="1544498"/>
                  </a:lnTo>
                  <a:close/>
                </a:path>
              </a:pathLst>
            </a:custGeom>
            <a:solidFill>
              <a:srgbClr val="000000"/>
            </a:solidFill>
          </p:spPr>
          <p:txBody>
            <a:bodyPr/>
            <a:lstStyle/>
            <a:p>
              <a:endParaRPr lang="en-US"/>
            </a:p>
          </p:txBody>
        </p:sp>
        <p:sp>
          <p:nvSpPr>
            <p:cNvPr id="12" name="TextBox 12"/>
            <p:cNvSpPr txBox="1"/>
            <p:nvPr/>
          </p:nvSpPr>
          <p:spPr>
            <a:xfrm>
              <a:off x="0" y="-38100"/>
              <a:ext cx="2163234" cy="158259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13" name="Group 13"/>
          <p:cNvGrpSpPr/>
          <p:nvPr/>
        </p:nvGrpSpPr>
        <p:grpSpPr>
          <a:xfrm>
            <a:off x="6288503" y="3697398"/>
            <a:ext cx="464193" cy="464193"/>
            <a:chOff x="0" y="0"/>
            <a:chExt cx="183385" cy="183385"/>
          </a:xfrm>
        </p:grpSpPr>
        <p:sp>
          <p:nvSpPr>
            <p:cNvPr id="14" name="Freeform 14"/>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15" name="TextBox 15"/>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6" name="Group 16"/>
          <p:cNvGrpSpPr/>
          <p:nvPr/>
        </p:nvGrpSpPr>
        <p:grpSpPr>
          <a:xfrm>
            <a:off x="6288503" y="1210328"/>
            <a:ext cx="464193" cy="464193"/>
            <a:chOff x="0" y="0"/>
            <a:chExt cx="183385" cy="183385"/>
          </a:xfrm>
        </p:grpSpPr>
        <p:sp>
          <p:nvSpPr>
            <p:cNvPr id="17" name="Freeform 17"/>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18" name="TextBox 18"/>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9" name="Group 19"/>
          <p:cNvGrpSpPr/>
          <p:nvPr/>
        </p:nvGrpSpPr>
        <p:grpSpPr>
          <a:xfrm>
            <a:off x="6300541" y="2369775"/>
            <a:ext cx="464193" cy="464193"/>
            <a:chOff x="0" y="0"/>
            <a:chExt cx="183385" cy="183385"/>
          </a:xfrm>
        </p:grpSpPr>
        <p:sp>
          <p:nvSpPr>
            <p:cNvPr id="20" name="Freeform 20"/>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21" name="TextBox 21"/>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22" name="TextBox 22"/>
          <p:cNvSpPr txBox="1"/>
          <p:nvPr/>
        </p:nvSpPr>
        <p:spPr>
          <a:xfrm>
            <a:off x="92368" y="163873"/>
            <a:ext cx="10819886" cy="58990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640"/>
              </a:lnSpc>
            </a:pPr>
            <a:r>
              <a:rPr lang="en-US" sz="3867">
                <a:solidFill>
                  <a:srgbClr val="000000"/>
                </a:solidFill>
                <a:latin typeface="Anton"/>
                <a:ea typeface="Anton"/>
                <a:cs typeface="Anton"/>
                <a:sym typeface="Anton"/>
              </a:rPr>
              <a:t>NESTLÉ’S CURRENT REWARD AND REMUNERATION STRATEGY</a:t>
            </a:r>
          </a:p>
        </p:txBody>
      </p:sp>
      <p:sp>
        <p:nvSpPr>
          <p:cNvPr id="23" name="TextBox 23"/>
          <p:cNvSpPr txBox="1"/>
          <p:nvPr/>
        </p:nvSpPr>
        <p:spPr>
          <a:xfrm>
            <a:off x="92367" y="1417024"/>
            <a:ext cx="5575799" cy="95391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6"/>
              </a:lnSpc>
              <a:spcBef>
                <a:spcPct val="0"/>
              </a:spcBef>
            </a:pPr>
            <a:r>
              <a:rPr lang="en-US" sz="1333">
                <a:solidFill>
                  <a:srgbClr val="000000"/>
                </a:solidFill>
                <a:latin typeface="Inter"/>
                <a:ea typeface="Inter"/>
                <a:cs typeface="Inter"/>
                <a:sym typeface="Inter"/>
              </a:rPr>
              <a:t>Thorough analysis of global compensation trends and regional market conditions guides Nestlé’s reward strategies, ensuring alignment with employee needs, business objectives, and long-term organizational goals.</a:t>
            </a:r>
          </a:p>
        </p:txBody>
      </p:sp>
      <p:sp>
        <p:nvSpPr>
          <p:cNvPr id="24" name="TextBox 24"/>
          <p:cNvSpPr txBox="1"/>
          <p:nvPr/>
        </p:nvSpPr>
        <p:spPr>
          <a:xfrm>
            <a:off x="6300541" y="3798050"/>
            <a:ext cx="440117"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sp>
        <p:nvSpPr>
          <p:cNvPr id="25" name="TextBox 25"/>
          <p:cNvSpPr txBox="1"/>
          <p:nvPr/>
        </p:nvSpPr>
        <p:spPr>
          <a:xfrm>
            <a:off x="7232037" y="3761678"/>
            <a:ext cx="3213286"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FFFFFF"/>
                </a:solidFill>
                <a:latin typeface="Inter"/>
                <a:ea typeface="Inter"/>
                <a:cs typeface="Inter"/>
                <a:sym typeface="Inter"/>
              </a:rPr>
              <a:t>Global Benefits Package (Healthcare, Retirement Plans, Work-Life Balance Programs)</a:t>
            </a:r>
          </a:p>
        </p:txBody>
      </p:sp>
      <p:sp>
        <p:nvSpPr>
          <p:cNvPr id="26" name="TextBox 26"/>
          <p:cNvSpPr txBox="1"/>
          <p:nvPr/>
        </p:nvSpPr>
        <p:spPr>
          <a:xfrm>
            <a:off x="7232037" y="3403600"/>
            <a:ext cx="3213286"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FFFFFF"/>
                </a:solidFill>
                <a:latin typeface="Inter Medium"/>
                <a:ea typeface="Inter Medium"/>
                <a:cs typeface="Inter Medium"/>
                <a:sym typeface="Inter Medium"/>
              </a:rPr>
              <a:t>Analysis</a:t>
            </a:r>
          </a:p>
        </p:txBody>
      </p:sp>
      <p:sp>
        <p:nvSpPr>
          <p:cNvPr id="27" name="TextBox 27"/>
          <p:cNvSpPr txBox="1"/>
          <p:nvPr/>
        </p:nvSpPr>
        <p:spPr>
          <a:xfrm>
            <a:off x="7232037" y="1274607"/>
            <a:ext cx="3213286" cy="41402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FFFFFF"/>
                </a:solidFill>
                <a:latin typeface="Inter"/>
                <a:ea typeface="Inter"/>
                <a:cs typeface="Inter"/>
                <a:sym typeface="Inter"/>
              </a:rPr>
              <a:t>Blend of Fixed (Base Salary) and Variable (Performance-Based Bonuses) Pay</a:t>
            </a:r>
          </a:p>
        </p:txBody>
      </p:sp>
      <p:sp>
        <p:nvSpPr>
          <p:cNvPr id="28" name="TextBox 28"/>
          <p:cNvSpPr txBox="1"/>
          <p:nvPr/>
        </p:nvSpPr>
        <p:spPr>
          <a:xfrm>
            <a:off x="7232037" y="916530"/>
            <a:ext cx="3213286"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FFFFFF"/>
                </a:solidFill>
                <a:latin typeface="Inter Medium"/>
                <a:ea typeface="Inter Medium"/>
                <a:cs typeface="Inter Medium"/>
                <a:sym typeface="Inter Medium"/>
              </a:rPr>
              <a:t>Research</a:t>
            </a:r>
          </a:p>
        </p:txBody>
      </p:sp>
      <p:sp>
        <p:nvSpPr>
          <p:cNvPr id="29" name="TextBox 29"/>
          <p:cNvSpPr txBox="1"/>
          <p:nvPr/>
        </p:nvSpPr>
        <p:spPr>
          <a:xfrm>
            <a:off x="6300541" y="1310980"/>
            <a:ext cx="440117"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30" name="TextBox 30"/>
          <p:cNvSpPr txBox="1"/>
          <p:nvPr/>
        </p:nvSpPr>
        <p:spPr>
          <a:xfrm>
            <a:off x="6312580" y="2470426"/>
            <a:ext cx="440117"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31" name="TextBox 31"/>
          <p:cNvSpPr txBox="1"/>
          <p:nvPr/>
        </p:nvSpPr>
        <p:spPr>
          <a:xfrm>
            <a:off x="7244075" y="2434054"/>
            <a:ext cx="3213286" cy="41402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FFFFFF"/>
                </a:solidFill>
                <a:latin typeface="Inter"/>
                <a:ea typeface="Inter"/>
                <a:cs typeface="Inter"/>
                <a:sym typeface="Inter"/>
              </a:rPr>
              <a:t>Long-Term Incentives (PSUP) Tied to Key Financial Metrics (EPS, TSR)</a:t>
            </a:r>
          </a:p>
        </p:txBody>
      </p:sp>
      <p:sp>
        <p:nvSpPr>
          <p:cNvPr id="32" name="TextBox 32"/>
          <p:cNvSpPr txBox="1"/>
          <p:nvPr/>
        </p:nvSpPr>
        <p:spPr>
          <a:xfrm>
            <a:off x="7244075" y="2075978"/>
            <a:ext cx="3213286"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FFFFFF"/>
                </a:solidFill>
                <a:latin typeface="Inter Medium"/>
                <a:ea typeface="Inter Medium"/>
                <a:cs typeface="Inter Medium"/>
                <a:sym typeface="Inter Medium"/>
              </a:rPr>
              <a:t>Overview</a:t>
            </a:r>
          </a:p>
        </p:txBody>
      </p:sp>
      <p:sp>
        <p:nvSpPr>
          <p:cNvPr id="33" name="Slide Number Placeholder 32">
            <a:extLst>
              <a:ext uri="{FF2B5EF4-FFF2-40B4-BE49-F238E27FC236}">
                <a16:creationId xmlns:a16="http://schemas.microsoft.com/office/drawing/2014/main" id="{E26144DD-3972-28AB-FED0-2FFDB22CA0DC}"/>
              </a:ext>
            </a:extLst>
          </p:cNvPr>
          <p:cNvSpPr>
            <a:spLocks noGrp="1"/>
          </p:cNvSpPr>
          <p:nvPr>
            <p:ph type="sldNum" sz="quarter" idx="12"/>
          </p:nvPr>
        </p:nvSpPr>
        <p:spPr/>
        <p:txBody>
          <a:bodyPr/>
          <a:lstStyle/>
          <a:p>
            <a:fld id="{B6F15528-21DE-4FAA-801E-634DDDAF4B2B}" type="slidenum">
              <a:rPr lang="en-US" smtClean="0"/>
              <a:pPr/>
              <a:t>23</a:t>
            </a:fld>
            <a:endParaRPr lang="en-US"/>
          </a:p>
        </p:txBody>
      </p:sp>
    </p:spTree>
    <p:extLst>
      <p:ext uri="{BB962C8B-B14F-4D97-AF65-F5344CB8AC3E}">
        <p14:creationId xmlns:p14="http://schemas.microsoft.com/office/powerpoint/2010/main" val="106219481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152054" y="295517"/>
            <a:ext cx="708294" cy="520700"/>
            <a:chOff x="0" y="0"/>
            <a:chExt cx="1416588" cy="1041400"/>
          </a:xfrm>
        </p:grpSpPr>
        <p:sp>
          <p:nvSpPr>
            <p:cNvPr id="3" name="AutoShape 3"/>
            <p:cNvSpPr/>
            <p:nvPr/>
          </p:nvSpPr>
          <p:spPr>
            <a:xfrm>
              <a:off x="0" y="57856"/>
              <a:ext cx="1416588" cy="0"/>
            </a:xfrm>
            <a:prstGeom prst="line">
              <a:avLst/>
            </a:prstGeom>
            <a:ln w="115711"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520700"/>
              <a:ext cx="1416588" cy="0"/>
            </a:xfrm>
            <a:prstGeom prst="line">
              <a:avLst/>
            </a:prstGeom>
            <a:ln w="115711"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983544"/>
              <a:ext cx="1416588" cy="0"/>
            </a:xfrm>
            <a:prstGeom prst="line">
              <a:avLst/>
            </a:prstGeom>
            <a:ln w="115711" cap="flat">
              <a:solidFill>
                <a:srgbClr val="000000"/>
              </a:solidFill>
              <a:prstDash val="solid"/>
              <a:headEnd type="none" w="sm" len="sm"/>
              <a:tailEnd type="none" w="sm" len="sm"/>
            </a:ln>
          </p:spPr>
          <p:txBody>
            <a:bodyPr/>
            <a:lstStyle/>
            <a:p>
              <a:endParaRPr lang="en-US"/>
            </a:p>
          </p:txBody>
        </p:sp>
      </p:grpSp>
      <p:grpSp>
        <p:nvGrpSpPr>
          <p:cNvPr id="6" name="Group 6"/>
          <p:cNvGrpSpPr/>
          <p:nvPr/>
        </p:nvGrpSpPr>
        <p:grpSpPr>
          <a:xfrm>
            <a:off x="400040" y="962267"/>
            <a:ext cx="6613033" cy="2913237"/>
            <a:chOff x="0" y="0"/>
            <a:chExt cx="1389188" cy="611979"/>
          </a:xfrm>
        </p:grpSpPr>
        <p:sp>
          <p:nvSpPr>
            <p:cNvPr id="7" name="Freeform 7"/>
            <p:cNvSpPr/>
            <p:nvPr/>
          </p:nvSpPr>
          <p:spPr>
            <a:xfrm>
              <a:off x="0" y="0"/>
              <a:ext cx="1389188" cy="611979"/>
            </a:xfrm>
            <a:custGeom>
              <a:avLst/>
              <a:gdLst/>
              <a:ahLst/>
              <a:cxnLst/>
              <a:rect l="l" t="t" r="r" b="b"/>
              <a:pathLst>
                <a:path w="1389188" h="611979">
                  <a:moveTo>
                    <a:pt x="0" y="0"/>
                  </a:moveTo>
                  <a:lnTo>
                    <a:pt x="1389188" y="0"/>
                  </a:lnTo>
                  <a:lnTo>
                    <a:pt x="1389188" y="611979"/>
                  </a:lnTo>
                  <a:lnTo>
                    <a:pt x="0" y="611979"/>
                  </a:lnTo>
                  <a:close/>
                </a:path>
              </a:pathLst>
            </a:custGeom>
            <a:blipFill>
              <a:blip r:embed="rId2"/>
              <a:stretch>
                <a:fillRect t="-25666" b="-25666"/>
              </a:stretch>
            </a:blipFill>
          </p:spPr>
          <p:txBody>
            <a:bodyPr/>
            <a:lstStyle/>
            <a:p>
              <a:endParaRPr lang="en-US"/>
            </a:p>
          </p:txBody>
        </p:sp>
      </p:grpSp>
      <p:grpSp>
        <p:nvGrpSpPr>
          <p:cNvPr id="8" name="Group 8"/>
          <p:cNvGrpSpPr/>
          <p:nvPr/>
        </p:nvGrpSpPr>
        <p:grpSpPr>
          <a:xfrm>
            <a:off x="400039" y="3995329"/>
            <a:ext cx="10486651" cy="2862671"/>
            <a:chOff x="0" y="0"/>
            <a:chExt cx="4142874" cy="1130932"/>
          </a:xfrm>
        </p:grpSpPr>
        <p:sp>
          <p:nvSpPr>
            <p:cNvPr id="9" name="Freeform 9"/>
            <p:cNvSpPr/>
            <p:nvPr/>
          </p:nvSpPr>
          <p:spPr>
            <a:xfrm>
              <a:off x="0" y="0"/>
              <a:ext cx="4142874" cy="1130932"/>
            </a:xfrm>
            <a:custGeom>
              <a:avLst/>
              <a:gdLst/>
              <a:ahLst/>
              <a:cxnLst/>
              <a:rect l="l" t="t" r="r" b="b"/>
              <a:pathLst>
                <a:path w="4142874" h="1130932">
                  <a:moveTo>
                    <a:pt x="0" y="0"/>
                  </a:moveTo>
                  <a:lnTo>
                    <a:pt x="4142874" y="0"/>
                  </a:lnTo>
                  <a:lnTo>
                    <a:pt x="4142874" y="1130932"/>
                  </a:lnTo>
                  <a:lnTo>
                    <a:pt x="0" y="1130932"/>
                  </a:lnTo>
                  <a:close/>
                </a:path>
              </a:pathLst>
            </a:custGeom>
            <a:solidFill>
              <a:srgbClr val="000000"/>
            </a:solidFill>
          </p:spPr>
          <p:txBody>
            <a:bodyPr/>
            <a:lstStyle/>
            <a:p>
              <a:endParaRPr lang="en-US"/>
            </a:p>
          </p:txBody>
        </p:sp>
        <p:sp>
          <p:nvSpPr>
            <p:cNvPr id="10" name="TextBox 10"/>
            <p:cNvSpPr txBox="1"/>
            <p:nvPr/>
          </p:nvSpPr>
          <p:spPr>
            <a:xfrm>
              <a:off x="0" y="-38100"/>
              <a:ext cx="4142874" cy="1169032"/>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11" name="Group 11"/>
          <p:cNvGrpSpPr/>
          <p:nvPr/>
        </p:nvGrpSpPr>
        <p:grpSpPr>
          <a:xfrm>
            <a:off x="1788153" y="4134254"/>
            <a:ext cx="552239" cy="464193"/>
            <a:chOff x="0" y="0"/>
            <a:chExt cx="218168" cy="183385"/>
          </a:xfrm>
        </p:grpSpPr>
        <p:sp>
          <p:nvSpPr>
            <p:cNvPr id="12" name="Freeform 12"/>
            <p:cNvSpPr/>
            <p:nvPr/>
          </p:nvSpPr>
          <p:spPr>
            <a:xfrm>
              <a:off x="0" y="0"/>
              <a:ext cx="218168" cy="183385"/>
            </a:xfrm>
            <a:custGeom>
              <a:avLst/>
              <a:gdLst/>
              <a:ahLst/>
              <a:cxnLst/>
              <a:rect l="l" t="t" r="r" b="b"/>
              <a:pathLst>
                <a:path w="218168" h="183385">
                  <a:moveTo>
                    <a:pt x="0" y="0"/>
                  </a:moveTo>
                  <a:lnTo>
                    <a:pt x="218168" y="0"/>
                  </a:lnTo>
                  <a:lnTo>
                    <a:pt x="218168" y="183385"/>
                  </a:lnTo>
                  <a:lnTo>
                    <a:pt x="0" y="183385"/>
                  </a:lnTo>
                  <a:close/>
                </a:path>
              </a:pathLst>
            </a:custGeom>
            <a:solidFill>
              <a:srgbClr val="D31FE4"/>
            </a:solidFill>
          </p:spPr>
          <p:txBody>
            <a:bodyPr/>
            <a:lstStyle/>
            <a:p>
              <a:endParaRPr lang="en-US"/>
            </a:p>
          </p:txBody>
        </p:sp>
        <p:sp>
          <p:nvSpPr>
            <p:cNvPr id="13" name="TextBox 13"/>
            <p:cNvSpPr txBox="1"/>
            <p:nvPr/>
          </p:nvSpPr>
          <p:spPr>
            <a:xfrm>
              <a:off x="0" y="-38100"/>
              <a:ext cx="218168"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4" name="Group 14"/>
          <p:cNvGrpSpPr/>
          <p:nvPr/>
        </p:nvGrpSpPr>
        <p:grpSpPr>
          <a:xfrm>
            <a:off x="5154734" y="4240298"/>
            <a:ext cx="533231" cy="464193"/>
            <a:chOff x="0" y="0"/>
            <a:chExt cx="210659" cy="183385"/>
          </a:xfrm>
        </p:grpSpPr>
        <p:sp>
          <p:nvSpPr>
            <p:cNvPr id="15" name="Freeform 15"/>
            <p:cNvSpPr/>
            <p:nvPr/>
          </p:nvSpPr>
          <p:spPr>
            <a:xfrm>
              <a:off x="0" y="0"/>
              <a:ext cx="210659" cy="183385"/>
            </a:xfrm>
            <a:custGeom>
              <a:avLst/>
              <a:gdLst/>
              <a:ahLst/>
              <a:cxnLst/>
              <a:rect l="l" t="t" r="r" b="b"/>
              <a:pathLst>
                <a:path w="210659" h="183385">
                  <a:moveTo>
                    <a:pt x="0" y="0"/>
                  </a:moveTo>
                  <a:lnTo>
                    <a:pt x="210659" y="0"/>
                  </a:lnTo>
                  <a:lnTo>
                    <a:pt x="210659" y="183385"/>
                  </a:lnTo>
                  <a:lnTo>
                    <a:pt x="0" y="183385"/>
                  </a:lnTo>
                  <a:close/>
                </a:path>
              </a:pathLst>
            </a:custGeom>
            <a:solidFill>
              <a:srgbClr val="D31FE4"/>
            </a:solidFill>
          </p:spPr>
          <p:txBody>
            <a:bodyPr/>
            <a:lstStyle/>
            <a:p>
              <a:endParaRPr lang="en-US"/>
            </a:p>
          </p:txBody>
        </p:sp>
        <p:sp>
          <p:nvSpPr>
            <p:cNvPr id="16" name="TextBox 16"/>
            <p:cNvSpPr txBox="1"/>
            <p:nvPr/>
          </p:nvSpPr>
          <p:spPr>
            <a:xfrm>
              <a:off x="0" y="-38100"/>
              <a:ext cx="210659"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7" name="Group 17"/>
          <p:cNvGrpSpPr/>
          <p:nvPr/>
        </p:nvGrpSpPr>
        <p:grpSpPr>
          <a:xfrm>
            <a:off x="11152054" y="6382267"/>
            <a:ext cx="803045" cy="181591"/>
            <a:chOff x="0" y="0"/>
            <a:chExt cx="1606091" cy="363182"/>
          </a:xfrm>
        </p:grpSpPr>
        <p:grpSp>
          <p:nvGrpSpPr>
            <p:cNvPr id="18" name="Group 18"/>
            <p:cNvGrpSpPr/>
            <p:nvPr/>
          </p:nvGrpSpPr>
          <p:grpSpPr>
            <a:xfrm>
              <a:off x="0" y="0"/>
              <a:ext cx="363182" cy="363182"/>
              <a:chOff x="0" y="0"/>
              <a:chExt cx="71740" cy="71740"/>
            </a:xfrm>
          </p:grpSpPr>
          <p:sp>
            <p:nvSpPr>
              <p:cNvPr id="19" name="Freeform 19"/>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20" name="TextBox 20"/>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21" name="Group 21"/>
            <p:cNvGrpSpPr/>
            <p:nvPr/>
          </p:nvGrpSpPr>
          <p:grpSpPr>
            <a:xfrm>
              <a:off x="621454" y="0"/>
              <a:ext cx="363182" cy="363182"/>
              <a:chOff x="0" y="0"/>
              <a:chExt cx="71740" cy="71740"/>
            </a:xfrm>
          </p:grpSpPr>
          <p:sp>
            <p:nvSpPr>
              <p:cNvPr id="22" name="Freeform 22"/>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23" name="TextBox 23"/>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24" name="Group 24"/>
            <p:cNvGrpSpPr/>
            <p:nvPr/>
          </p:nvGrpSpPr>
          <p:grpSpPr>
            <a:xfrm>
              <a:off x="1242908" y="0"/>
              <a:ext cx="363182" cy="363182"/>
              <a:chOff x="0" y="0"/>
              <a:chExt cx="71740" cy="71740"/>
            </a:xfrm>
          </p:grpSpPr>
          <p:sp>
            <p:nvSpPr>
              <p:cNvPr id="25" name="Freeform 25"/>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26" name="TextBox 26"/>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sp>
        <p:nvSpPr>
          <p:cNvPr id="27" name="TextBox 27"/>
          <p:cNvSpPr txBox="1"/>
          <p:nvPr/>
        </p:nvSpPr>
        <p:spPr>
          <a:xfrm>
            <a:off x="1917363" y="149467"/>
            <a:ext cx="9187315" cy="8128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400"/>
              </a:lnSpc>
            </a:pPr>
            <a:r>
              <a:rPr lang="en-US" sz="5334">
                <a:solidFill>
                  <a:srgbClr val="000000"/>
                </a:solidFill>
                <a:latin typeface="Anton"/>
                <a:ea typeface="Anton"/>
                <a:cs typeface="Anton"/>
                <a:sym typeface="Anton"/>
              </a:rPr>
              <a:t>GLOBAL HR CHALLENGES AT NESTLÉ</a:t>
            </a:r>
          </a:p>
        </p:txBody>
      </p:sp>
      <p:sp>
        <p:nvSpPr>
          <p:cNvPr id="28" name="TextBox 28"/>
          <p:cNvSpPr txBox="1"/>
          <p:nvPr/>
        </p:nvSpPr>
        <p:spPr>
          <a:xfrm>
            <a:off x="7318083" y="2152560"/>
            <a:ext cx="4724564"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A well-defined reward strategy motivates employees, aligns decisions with business goals, fosters organizational trust, and differentiates Nestlé as an employer of choice in global markets.</a:t>
            </a:r>
          </a:p>
        </p:txBody>
      </p:sp>
      <p:sp>
        <p:nvSpPr>
          <p:cNvPr id="29" name="TextBox 29"/>
          <p:cNvSpPr txBox="1"/>
          <p:nvPr/>
        </p:nvSpPr>
        <p:spPr>
          <a:xfrm>
            <a:off x="580426" y="5401265"/>
            <a:ext cx="2967692" cy="41402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Addressing the Challenge of Pay Equity Across Diverse Markets</a:t>
            </a:r>
          </a:p>
        </p:txBody>
      </p:sp>
      <p:sp>
        <p:nvSpPr>
          <p:cNvPr id="30" name="TextBox 30"/>
          <p:cNvSpPr txBox="1"/>
          <p:nvPr/>
        </p:nvSpPr>
        <p:spPr>
          <a:xfrm>
            <a:off x="580426" y="4782514"/>
            <a:ext cx="2967692"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FFFFFF"/>
                </a:solidFill>
                <a:latin typeface="Inter Medium"/>
                <a:ea typeface="Inter Medium"/>
                <a:cs typeface="Inter Medium"/>
                <a:sym typeface="Inter Medium"/>
              </a:rPr>
              <a:t>Pay Equity</a:t>
            </a:r>
          </a:p>
        </p:txBody>
      </p:sp>
      <p:sp>
        <p:nvSpPr>
          <p:cNvPr id="31" name="TextBox 31"/>
          <p:cNvSpPr txBox="1"/>
          <p:nvPr/>
        </p:nvSpPr>
        <p:spPr>
          <a:xfrm>
            <a:off x="1802475" y="4234906"/>
            <a:ext cx="523595"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32" name="TextBox 32"/>
          <p:cNvSpPr txBox="1"/>
          <p:nvPr/>
        </p:nvSpPr>
        <p:spPr>
          <a:xfrm>
            <a:off x="3988574" y="5246636"/>
            <a:ext cx="2865551"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Adapting Compensation Systems to Local Economic, Regulatory, and Cultural Conditions</a:t>
            </a:r>
          </a:p>
        </p:txBody>
      </p:sp>
      <p:sp>
        <p:nvSpPr>
          <p:cNvPr id="33" name="TextBox 33"/>
          <p:cNvSpPr txBox="1"/>
          <p:nvPr/>
        </p:nvSpPr>
        <p:spPr>
          <a:xfrm>
            <a:off x="3988574" y="4888559"/>
            <a:ext cx="2865551"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FFFFFF"/>
                </a:solidFill>
                <a:latin typeface="Inter Medium"/>
                <a:ea typeface="Inter Medium"/>
                <a:cs typeface="Inter Medium"/>
                <a:sym typeface="Inter Medium"/>
              </a:rPr>
              <a:t>Strategic</a:t>
            </a:r>
          </a:p>
        </p:txBody>
      </p:sp>
      <p:sp>
        <p:nvSpPr>
          <p:cNvPr id="34" name="TextBox 34"/>
          <p:cNvSpPr txBox="1"/>
          <p:nvPr/>
        </p:nvSpPr>
        <p:spPr>
          <a:xfrm>
            <a:off x="5168562" y="4340950"/>
            <a:ext cx="505574"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grpSp>
        <p:nvGrpSpPr>
          <p:cNvPr id="35" name="Group 35"/>
          <p:cNvGrpSpPr/>
          <p:nvPr/>
        </p:nvGrpSpPr>
        <p:grpSpPr>
          <a:xfrm>
            <a:off x="8856423" y="4275547"/>
            <a:ext cx="533231" cy="464193"/>
            <a:chOff x="0" y="0"/>
            <a:chExt cx="210659" cy="183385"/>
          </a:xfrm>
        </p:grpSpPr>
        <p:sp>
          <p:nvSpPr>
            <p:cNvPr id="36" name="Freeform 36"/>
            <p:cNvSpPr/>
            <p:nvPr/>
          </p:nvSpPr>
          <p:spPr>
            <a:xfrm>
              <a:off x="0" y="0"/>
              <a:ext cx="210659" cy="183385"/>
            </a:xfrm>
            <a:custGeom>
              <a:avLst/>
              <a:gdLst/>
              <a:ahLst/>
              <a:cxnLst/>
              <a:rect l="l" t="t" r="r" b="b"/>
              <a:pathLst>
                <a:path w="210659" h="183385">
                  <a:moveTo>
                    <a:pt x="0" y="0"/>
                  </a:moveTo>
                  <a:lnTo>
                    <a:pt x="210659" y="0"/>
                  </a:lnTo>
                  <a:lnTo>
                    <a:pt x="210659" y="183385"/>
                  </a:lnTo>
                  <a:lnTo>
                    <a:pt x="0" y="183385"/>
                  </a:lnTo>
                  <a:close/>
                </a:path>
              </a:pathLst>
            </a:custGeom>
            <a:solidFill>
              <a:srgbClr val="D31FE4"/>
            </a:solidFill>
          </p:spPr>
          <p:txBody>
            <a:bodyPr/>
            <a:lstStyle/>
            <a:p>
              <a:endParaRPr lang="en-US"/>
            </a:p>
          </p:txBody>
        </p:sp>
        <p:sp>
          <p:nvSpPr>
            <p:cNvPr id="37" name="TextBox 37"/>
            <p:cNvSpPr txBox="1"/>
            <p:nvPr/>
          </p:nvSpPr>
          <p:spPr>
            <a:xfrm>
              <a:off x="0" y="-38100"/>
              <a:ext cx="210659"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38" name="TextBox 38"/>
          <p:cNvSpPr txBox="1"/>
          <p:nvPr/>
        </p:nvSpPr>
        <p:spPr>
          <a:xfrm>
            <a:off x="7690263" y="5345447"/>
            <a:ext cx="2865551" cy="41402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Balancing Global Standards with Local Flexibility</a:t>
            </a:r>
          </a:p>
        </p:txBody>
      </p:sp>
      <p:sp>
        <p:nvSpPr>
          <p:cNvPr id="39" name="TextBox 39"/>
          <p:cNvSpPr txBox="1"/>
          <p:nvPr/>
        </p:nvSpPr>
        <p:spPr>
          <a:xfrm>
            <a:off x="7690263" y="4923808"/>
            <a:ext cx="2865551"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FFFFFF"/>
                </a:solidFill>
                <a:latin typeface="Inter Medium"/>
                <a:ea typeface="Inter Medium"/>
                <a:cs typeface="Inter Medium"/>
                <a:sym typeface="Inter Medium"/>
              </a:rPr>
              <a:t>Focus</a:t>
            </a:r>
          </a:p>
        </p:txBody>
      </p:sp>
      <p:sp>
        <p:nvSpPr>
          <p:cNvPr id="40" name="TextBox 40"/>
          <p:cNvSpPr txBox="1"/>
          <p:nvPr/>
        </p:nvSpPr>
        <p:spPr>
          <a:xfrm>
            <a:off x="8870252" y="4376198"/>
            <a:ext cx="505574"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41" name="Slide Number Placeholder 40">
            <a:extLst>
              <a:ext uri="{FF2B5EF4-FFF2-40B4-BE49-F238E27FC236}">
                <a16:creationId xmlns:a16="http://schemas.microsoft.com/office/drawing/2014/main" id="{265047CA-E76F-61A4-3A8A-B5E8C421C441}"/>
              </a:ext>
            </a:extLst>
          </p:cNvPr>
          <p:cNvSpPr>
            <a:spLocks noGrp="1"/>
          </p:cNvSpPr>
          <p:nvPr>
            <p:ph type="sldNum" sz="quarter" idx="12"/>
          </p:nvPr>
        </p:nvSpPr>
        <p:spPr/>
        <p:txBody>
          <a:bodyPr/>
          <a:lstStyle/>
          <a:p>
            <a:fld id="{B6F15528-21DE-4FAA-801E-634DDDAF4B2B}" type="slidenum">
              <a:rPr lang="en-US" smtClean="0"/>
              <a:pPr/>
              <a:t>24</a:t>
            </a:fld>
            <a:endParaRPr lang="en-US"/>
          </a:p>
        </p:txBody>
      </p:sp>
    </p:spTree>
    <p:extLst>
      <p:ext uri="{BB962C8B-B14F-4D97-AF65-F5344CB8AC3E}">
        <p14:creationId xmlns:p14="http://schemas.microsoft.com/office/powerpoint/2010/main" val="24058412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330669" y="234950"/>
            <a:ext cx="613279" cy="450850"/>
            <a:chOff x="0" y="0"/>
            <a:chExt cx="1226558" cy="901700"/>
          </a:xfrm>
        </p:grpSpPr>
        <p:sp>
          <p:nvSpPr>
            <p:cNvPr id="3" name="AutoShape 3"/>
            <p:cNvSpPr/>
            <p:nvPr/>
          </p:nvSpPr>
          <p:spPr>
            <a:xfrm>
              <a:off x="0" y="50094"/>
              <a:ext cx="1226558" cy="0"/>
            </a:xfrm>
            <a:prstGeom prst="line">
              <a:avLst/>
            </a:prstGeom>
            <a:ln w="100189"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450850"/>
              <a:ext cx="1226558" cy="0"/>
            </a:xfrm>
            <a:prstGeom prst="line">
              <a:avLst/>
            </a:prstGeom>
            <a:ln w="100189"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851606"/>
              <a:ext cx="1226558" cy="0"/>
            </a:xfrm>
            <a:prstGeom prst="line">
              <a:avLst/>
            </a:prstGeom>
            <a:ln w="100189" cap="flat">
              <a:solidFill>
                <a:srgbClr val="000000"/>
              </a:solidFill>
              <a:prstDash val="solid"/>
              <a:headEnd type="none" w="sm" len="sm"/>
              <a:tailEnd type="none" w="sm" len="sm"/>
            </a:ln>
          </p:spPr>
          <p:txBody>
            <a:bodyPr/>
            <a:lstStyle/>
            <a:p>
              <a:endParaRPr lang="en-US"/>
            </a:p>
          </p:txBody>
        </p:sp>
      </p:grpSp>
      <p:grpSp>
        <p:nvGrpSpPr>
          <p:cNvPr id="6" name="Group 6"/>
          <p:cNvGrpSpPr/>
          <p:nvPr/>
        </p:nvGrpSpPr>
        <p:grpSpPr>
          <a:xfrm>
            <a:off x="6250501" y="1107697"/>
            <a:ext cx="5941499" cy="4318752"/>
            <a:chOff x="0" y="0"/>
            <a:chExt cx="1526228" cy="1109383"/>
          </a:xfrm>
        </p:grpSpPr>
        <p:sp>
          <p:nvSpPr>
            <p:cNvPr id="7" name="Freeform 7"/>
            <p:cNvSpPr/>
            <p:nvPr/>
          </p:nvSpPr>
          <p:spPr>
            <a:xfrm>
              <a:off x="0" y="0"/>
              <a:ext cx="1526228" cy="1109383"/>
            </a:xfrm>
            <a:custGeom>
              <a:avLst/>
              <a:gdLst/>
              <a:ahLst/>
              <a:cxnLst/>
              <a:rect l="l" t="t" r="r" b="b"/>
              <a:pathLst>
                <a:path w="1526228" h="1109383">
                  <a:moveTo>
                    <a:pt x="0" y="0"/>
                  </a:moveTo>
                  <a:lnTo>
                    <a:pt x="1526228" y="0"/>
                  </a:lnTo>
                  <a:lnTo>
                    <a:pt x="1526228" y="1109383"/>
                  </a:lnTo>
                  <a:lnTo>
                    <a:pt x="0" y="1109383"/>
                  </a:lnTo>
                  <a:close/>
                </a:path>
              </a:pathLst>
            </a:custGeom>
            <a:blipFill>
              <a:blip r:embed="rId2"/>
              <a:stretch>
                <a:fillRect l="-9948" r="-9948"/>
              </a:stretch>
            </a:blipFill>
          </p:spPr>
          <p:txBody>
            <a:bodyPr/>
            <a:lstStyle/>
            <a:p>
              <a:endParaRPr lang="en-US"/>
            </a:p>
          </p:txBody>
        </p:sp>
      </p:grpSp>
      <p:grpSp>
        <p:nvGrpSpPr>
          <p:cNvPr id="8" name="Group 8"/>
          <p:cNvGrpSpPr/>
          <p:nvPr/>
        </p:nvGrpSpPr>
        <p:grpSpPr>
          <a:xfrm>
            <a:off x="221607" y="889930"/>
            <a:ext cx="464193" cy="464193"/>
            <a:chOff x="0" y="0"/>
            <a:chExt cx="183385" cy="183385"/>
          </a:xfrm>
        </p:grpSpPr>
        <p:sp>
          <p:nvSpPr>
            <p:cNvPr id="9" name="Freeform 9"/>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10" name="TextBox 10"/>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1" name="Group 11"/>
          <p:cNvGrpSpPr/>
          <p:nvPr/>
        </p:nvGrpSpPr>
        <p:grpSpPr>
          <a:xfrm>
            <a:off x="203323" y="1704110"/>
            <a:ext cx="464193" cy="464193"/>
            <a:chOff x="0" y="0"/>
            <a:chExt cx="183385" cy="183385"/>
          </a:xfrm>
        </p:grpSpPr>
        <p:sp>
          <p:nvSpPr>
            <p:cNvPr id="12" name="Freeform 12"/>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13" name="TextBox 13"/>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4" name="Group 14"/>
          <p:cNvGrpSpPr/>
          <p:nvPr/>
        </p:nvGrpSpPr>
        <p:grpSpPr>
          <a:xfrm>
            <a:off x="215361" y="2396700"/>
            <a:ext cx="464193" cy="464193"/>
            <a:chOff x="0" y="0"/>
            <a:chExt cx="183385" cy="183385"/>
          </a:xfrm>
        </p:grpSpPr>
        <p:sp>
          <p:nvSpPr>
            <p:cNvPr id="15" name="Freeform 15"/>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16" name="TextBox 16"/>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7" name="Group 17"/>
          <p:cNvGrpSpPr>
            <a:grpSpLocks noChangeAspect="1"/>
          </p:cNvGrpSpPr>
          <p:nvPr/>
        </p:nvGrpSpPr>
        <p:grpSpPr>
          <a:xfrm>
            <a:off x="1286064" y="4002678"/>
            <a:ext cx="4964437" cy="2847541"/>
            <a:chOff x="0" y="0"/>
            <a:chExt cx="7981950" cy="4578350"/>
          </a:xfrm>
        </p:grpSpPr>
        <p:sp>
          <p:nvSpPr>
            <p:cNvPr id="18" name="Freeform 18"/>
            <p:cNvSpPr/>
            <p:nvPr/>
          </p:nvSpPr>
          <p:spPr>
            <a:xfrm>
              <a:off x="765810" y="21590"/>
              <a:ext cx="6451600" cy="4326890"/>
            </a:xfrm>
            <a:custGeom>
              <a:avLst/>
              <a:gdLst/>
              <a:ahLst/>
              <a:cxnLst/>
              <a:rect l="l" t="t" r="r" b="b"/>
              <a:pathLst>
                <a:path w="6451600" h="432689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p:spPr>
          <p:txBody>
            <a:bodyPr/>
            <a:lstStyle/>
            <a:p>
              <a:endParaRPr lang="en-US"/>
            </a:p>
          </p:txBody>
        </p:sp>
        <p:sp>
          <p:nvSpPr>
            <p:cNvPr id="19" name="Freeform 19"/>
            <p:cNvSpPr/>
            <p:nvPr/>
          </p:nvSpPr>
          <p:spPr>
            <a:xfrm>
              <a:off x="0" y="0"/>
              <a:ext cx="7981950" cy="4542790"/>
            </a:xfrm>
            <a:custGeom>
              <a:avLst/>
              <a:gdLst/>
              <a:ahLst/>
              <a:cxnLst/>
              <a:rect l="l" t="t" r="r" b="b"/>
              <a:pathLst>
                <a:path w="7981950" h="454279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E9E9E9"/>
            </a:solidFill>
          </p:spPr>
          <p:txBody>
            <a:bodyPr/>
            <a:lstStyle/>
            <a:p>
              <a:endParaRPr lang="en-US"/>
            </a:p>
          </p:txBody>
        </p:sp>
        <p:sp>
          <p:nvSpPr>
            <p:cNvPr id="20" name="Freeform 20"/>
            <p:cNvSpPr/>
            <p:nvPr/>
          </p:nvSpPr>
          <p:spPr>
            <a:xfrm>
              <a:off x="3460750" y="4349750"/>
              <a:ext cx="1059180" cy="96520"/>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CCCCCC"/>
            </a:solidFill>
          </p:spPr>
          <p:txBody>
            <a:bodyPr/>
            <a:lstStyle/>
            <a:p>
              <a:endParaRPr lang="en-US"/>
            </a:p>
          </p:txBody>
        </p:sp>
        <p:sp>
          <p:nvSpPr>
            <p:cNvPr id="21" name="Freeform 21"/>
            <p:cNvSpPr/>
            <p:nvPr/>
          </p:nvSpPr>
          <p:spPr>
            <a:xfrm>
              <a:off x="163830" y="4542790"/>
              <a:ext cx="7654290" cy="35560"/>
            </a:xfrm>
            <a:custGeom>
              <a:avLst/>
              <a:gdLst/>
              <a:ahLst/>
              <a:cxnLst/>
              <a:rect l="l" t="t" r="r" b="b"/>
              <a:pathLst>
                <a:path w="7654290" h="3556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CCCCCC"/>
            </a:solidFill>
          </p:spPr>
          <p:txBody>
            <a:bodyPr/>
            <a:lstStyle/>
            <a:p>
              <a:endParaRPr lang="en-US"/>
            </a:p>
          </p:txBody>
        </p:sp>
        <p:sp>
          <p:nvSpPr>
            <p:cNvPr id="22" name="Freeform 22"/>
            <p:cNvSpPr/>
            <p:nvPr/>
          </p:nvSpPr>
          <p:spPr>
            <a:xfrm>
              <a:off x="962660" y="276860"/>
              <a:ext cx="6055360" cy="3789680"/>
            </a:xfrm>
            <a:custGeom>
              <a:avLst/>
              <a:gdLst/>
              <a:ahLst/>
              <a:cxnLst/>
              <a:rect l="l" t="t" r="r" b="b"/>
              <a:pathLst>
                <a:path w="6055360" h="3789680">
                  <a:moveTo>
                    <a:pt x="0" y="0"/>
                  </a:moveTo>
                  <a:lnTo>
                    <a:pt x="6055360" y="0"/>
                  </a:lnTo>
                  <a:lnTo>
                    <a:pt x="6055360" y="3789680"/>
                  </a:lnTo>
                  <a:lnTo>
                    <a:pt x="0" y="3789680"/>
                  </a:lnTo>
                  <a:close/>
                </a:path>
              </a:pathLst>
            </a:custGeom>
            <a:blipFill>
              <a:blip r:embed="rId3"/>
              <a:stretch>
                <a:fillRect t="-3228" b="-3228"/>
              </a:stretch>
            </a:blipFill>
          </p:spPr>
          <p:txBody>
            <a:bodyPr/>
            <a:lstStyle/>
            <a:p>
              <a:endParaRPr lang="en-US"/>
            </a:p>
          </p:txBody>
        </p:sp>
      </p:grpSp>
      <p:sp>
        <p:nvSpPr>
          <p:cNvPr id="23" name="TextBox 23"/>
          <p:cNvSpPr txBox="1"/>
          <p:nvPr/>
        </p:nvSpPr>
        <p:spPr>
          <a:xfrm>
            <a:off x="233645" y="3178173"/>
            <a:ext cx="5564701"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A well-defined reward strategy ensures that every compensation decision aligns with Nestlé’s goals, builds employee trust, and fosters consistency across all global and regional operations.</a:t>
            </a:r>
          </a:p>
        </p:txBody>
      </p:sp>
      <p:sp>
        <p:nvSpPr>
          <p:cNvPr id="24" name="TextBox 24"/>
          <p:cNvSpPr txBox="1"/>
          <p:nvPr/>
        </p:nvSpPr>
        <p:spPr>
          <a:xfrm>
            <a:off x="1093410" y="895966"/>
            <a:ext cx="4786253" cy="54991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spcBef>
                <a:spcPct val="0"/>
              </a:spcBef>
            </a:pPr>
            <a:r>
              <a:rPr lang="en-US" sz="1599">
                <a:solidFill>
                  <a:srgbClr val="000000"/>
                </a:solidFill>
                <a:latin typeface="Inter"/>
                <a:ea typeface="Inter"/>
                <a:cs typeface="Inter"/>
                <a:sym typeface="Inter"/>
              </a:rPr>
              <a:t>Nestlé’s HR Transformation to Align Business Goals with Global Compensation Strategies</a:t>
            </a:r>
          </a:p>
        </p:txBody>
      </p:sp>
      <p:sp>
        <p:nvSpPr>
          <p:cNvPr id="25" name="TextBox 25"/>
          <p:cNvSpPr txBox="1"/>
          <p:nvPr/>
        </p:nvSpPr>
        <p:spPr>
          <a:xfrm>
            <a:off x="233645" y="990582"/>
            <a:ext cx="440117"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26" name="TextBox 26"/>
          <p:cNvSpPr txBox="1"/>
          <p:nvPr/>
        </p:nvSpPr>
        <p:spPr>
          <a:xfrm>
            <a:off x="981770" y="1719146"/>
            <a:ext cx="4786253" cy="56726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333"/>
              </a:lnSpc>
              <a:spcBef>
                <a:spcPct val="0"/>
              </a:spcBef>
            </a:pPr>
            <a:r>
              <a:rPr lang="en-US" sz="1666">
                <a:solidFill>
                  <a:srgbClr val="000000"/>
                </a:solidFill>
                <a:latin typeface="Inter"/>
                <a:ea typeface="Inter"/>
                <a:cs typeface="Inter"/>
                <a:sym typeface="Inter"/>
              </a:rPr>
              <a:t>Struggles with Balancing Standardization and Flexibility</a:t>
            </a:r>
          </a:p>
        </p:txBody>
      </p:sp>
      <p:sp>
        <p:nvSpPr>
          <p:cNvPr id="27" name="TextBox 27"/>
          <p:cNvSpPr txBox="1"/>
          <p:nvPr/>
        </p:nvSpPr>
        <p:spPr>
          <a:xfrm>
            <a:off x="215361" y="1804762"/>
            <a:ext cx="440117"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28" name="TextBox 28"/>
          <p:cNvSpPr txBox="1"/>
          <p:nvPr/>
        </p:nvSpPr>
        <p:spPr>
          <a:xfrm>
            <a:off x="203323" y="222250"/>
            <a:ext cx="10842252" cy="46355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3680"/>
              </a:lnSpc>
            </a:pPr>
            <a:r>
              <a:rPr lang="en-US" sz="3067">
                <a:solidFill>
                  <a:srgbClr val="000000"/>
                </a:solidFill>
                <a:latin typeface="Anton"/>
                <a:ea typeface="Anton"/>
                <a:cs typeface="Anton"/>
                <a:sym typeface="Anton"/>
              </a:rPr>
              <a:t>INTEGRATING COMPENSATION WITH GLOBAL HR AND BUSINESS STRATEGIES</a:t>
            </a:r>
          </a:p>
        </p:txBody>
      </p:sp>
      <p:sp>
        <p:nvSpPr>
          <p:cNvPr id="29" name="TextBox 29"/>
          <p:cNvSpPr txBox="1"/>
          <p:nvPr/>
        </p:nvSpPr>
        <p:spPr>
          <a:xfrm>
            <a:off x="981770" y="2364949"/>
            <a:ext cx="5114230" cy="59732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426"/>
              </a:lnSpc>
              <a:spcBef>
                <a:spcPct val="0"/>
              </a:spcBef>
            </a:pPr>
            <a:r>
              <a:rPr lang="en-US" sz="1733">
                <a:solidFill>
                  <a:srgbClr val="000000"/>
                </a:solidFill>
                <a:latin typeface="Inter"/>
                <a:ea typeface="Inter"/>
                <a:cs typeface="Inter"/>
                <a:sym typeface="Inter"/>
              </a:rPr>
              <a:t>Regional Compensation Adjustments to Reflect Local Business Priorities and Cultural Norms</a:t>
            </a:r>
          </a:p>
        </p:txBody>
      </p:sp>
      <p:sp>
        <p:nvSpPr>
          <p:cNvPr id="30" name="TextBox 30"/>
          <p:cNvSpPr txBox="1"/>
          <p:nvPr/>
        </p:nvSpPr>
        <p:spPr>
          <a:xfrm>
            <a:off x="227400" y="2497351"/>
            <a:ext cx="440117"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sp>
        <p:nvSpPr>
          <p:cNvPr id="31" name="Slide Number Placeholder 30">
            <a:extLst>
              <a:ext uri="{FF2B5EF4-FFF2-40B4-BE49-F238E27FC236}">
                <a16:creationId xmlns:a16="http://schemas.microsoft.com/office/drawing/2014/main" id="{F6869197-6974-991B-F93D-BE7253A8EE3D}"/>
              </a:ext>
            </a:extLst>
          </p:cNvPr>
          <p:cNvSpPr>
            <a:spLocks noGrp="1"/>
          </p:cNvSpPr>
          <p:nvPr>
            <p:ph type="sldNum" sz="quarter" idx="12"/>
          </p:nvPr>
        </p:nvSpPr>
        <p:spPr/>
        <p:txBody>
          <a:bodyPr/>
          <a:lstStyle/>
          <a:p>
            <a:fld id="{B6F15528-21DE-4FAA-801E-634DDDAF4B2B}" type="slidenum">
              <a:rPr lang="en-US" smtClean="0"/>
              <a:pPr/>
              <a:t>25</a:t>
            </a:fld>
            <a:endParaRPr lang="en-US"/>
          </a:p>
        </p:txBody>
      </p:sp>
    </p:spTree>
    <p:extLst>
      <p:ext uri="{BB962C8B-B14F-4D97-AF65-F5344CB8AC3E}">
        <p14:creationId xmlns:p14="http://schemas.microsoft.com/office/powerpoint/2010/main" val="55109360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506201" y="95078"/>
            <a:ext cx="578635" cy="425382"/>
            <a:chOff x="0" y="0"/>
            <a:chExt cx="1157270" cy="850764"/>
          </a:xfrm>
        </p:grpSpPr>
        <p:sp>
          <p:nvSpPr>
            <p:cNvPr id="3" name="AutoShape 3"/>
            <p:cNvSpPr/>
            <p:nvPr/>
          </p:nvSpPr>
          <p:spPr>
            <a:xfrm>
              <a:off x="0" y="47265"/>
              <a:ext cx="1157270" cy="0"/>
            </a:xfrm>
            <a:prstGeom prst="line">
              <a:avLst/>
            </a:prstGeom>
            <a:ln w="94529"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425382"/>
              <a:ext cx="1157270" cy="0"/>
            </a:xfrm>
            <a:prstGeom prst="line">
              <a:avLst/>
            </a:prstGeom>
            <a:ln w="94529"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803499"/>
              <a:ext cx="1157270" cy="0"/>
            </a:xfrm>
            <a:prstGeom prst="line">
              <a:avLst/>
            </a:prstGeom>
            <a:ln w="94529" cap="flat">
              <a:solidFill>
                <a:srgbClr val="000000"/>
              </a:solidFill>
              <a:prstDash val="solid"/>
              <a:headEnd type="none" w="sm" len="sm"/>
              <a:tailEnd type="none" w="sm" len="sm"/>
            </a:ln>
          </p:spPr>
          <p:txBody>
            <a:bodyPr/>
            <a:lstStyle/>
            <a:p>
              <a:endParaRPr lang="en-US"/>
            </a:p>
          </p:txBody>
        </p:sp>
      </p:grpSp>
      <p:grpSp>
        <p:nvGrpSpPr>
          <p:cNvPr id="6" name="Group 6"/>
          <p:cNvGrpSpPr/>
          <p:nvPr/>
        </p:nvGrpSpPr>
        <p:grpSpPr>
          <a:xfrm>
            <a:off x="6154532" y="685800"/>
            <a:ext cx="6037468" cy="2789330"/>
            <a:chOff x="0" y="0"/>
            <a:chExt cx="1403043" cy="648210"/>
          </a:xfrm>
        </p:grpSpPr>
        <p:sp>
          <p:nvSpPr>
            <p:cNvPr id="7" name="Freeform 7"/>
            <p:cNvSpPr/>
            <p:nvPr/>
          </p:nvSpPr>
          <p:spPr>
            <a:xfrm>
              <a:off x="0" y="0"/>
              <a:ext cx="1403043" cy="648210"/>
            </a:xfrm>
            <a:custGeom>
              <a:avLst/>
              <a:gdLst/>
              <a:ahLst/>
              <a:cxnLst/>
              <a:rect l="l" t="t" r="r" b="b"/>
              <a:pathLst>
                <a:path w="1403043" h="648210">
                  <a:moveTo>
                    <a:pt x="0" y="0"/>
                  </a:moveTo>
                  <a:lnTo>
                    <a:pt x="1403043" y="0"/>
                  </a:lnTo>
                  <a:lnTo>
                    <a:pt x="1403043" y="648210"/>
                  </a:lnTo>
                  <a:lnTo>
                    <a:pt x="0" y="648210"/>
                  </a:lnTo>
                  <a:close/>
                </a:path>
              </a:pathLst>
            </a:custGeom>
            <a:blipFill>
              <a:blip r:embed="rId2"/>
              <a:stretch>
                <a:fillRect b="-41954"/>
              </a:stretch>
            </a:blipFill>
          </p:spPr>
          <p:txBody>
            <a:bodyPr/>
            <a:lstStyle/>
            <a:p>
              <a:endParaRPr lang="en-US"/>
            </a:p>
          </p:txBody>
        </p:sp>
      </p:grpSp>
      <p:grpSp>
        <p:nvGrpSpPr>
          <p:cNvPr id="8" name="Group 8"/>
          <p:cNvGrpSpPr/>
          <p:nvPr/>
        </p:nvGrpSpPr>
        <p:grpSpPr>
          <a:xfrm>
            <a:off x="0" y="685800"/>
            <a:ext cx="6037468" cy="2789330"/>
            <a:chOff x="0" y="0"/>
            <a:chExt cx="1403043" cy="648210"/>
          </a:xfrm>
        </p:grpSpPr>
        <p:sp>
          <p:nvSpPr>
            <p:cNvPr id="9" name="Freeform 9"/>
            <p:cNvSpPr/>
            <p:nvPr/>
          </p:nvSpPr>
          <p:spPr>
            <a:xfrm>
              <a:off x="0" y="0"/>
              <a:ext cx="1403043" cy="648210"/>
            </a:xfrm>
            <a:custGeom>
              <a:avLst/>
              <a:gdLst/>
              <a:ahLst/>
              <a:cxnLst/>
              <a:rect l="l" t="t" r="r" b="b"/>
              <a:pathLst>
                <a:path w="1403043" h="648210">
                  <a:moveTo>
                    <a:pt x="0" y="0"/>
                  </a:moveTo>
                  <a:lnTo>
                    <a:pt x="1403043" y="0"/>
                  </a:lnTo>
                  <a:lnTo>
                    <a:pt x="1403043" y="648210"/>
                  </a:lnTo>
                  <a:lnTo>
                    <a:pt x="0" y="648210"/>
                  </a:lnTo>
                  <a:close/>
                </a:path>
              </a:pathLst>
            </a:custGeom>
            <a:blipFill>
              <a:blip r:embed="rId3"/>
              <a:stretch>
                <a:fillRect t="-7787" b="-36512"/>
              </a:stretch>
            </a:blipFill>
          </p:spPr>
          <p:txBody>
            <a:bodyPr/>
            <a:lstStyle/>
            <a:p>
              <a:endParaRPr lang="en-US"/>
            </a:p>
          </p:txBody>
        </p:sp>
      </p:grpSp>
      <p:sp>
        <p:nvSpPr>
          <p:cNvPr id="10" name="TextBox 10"/>
          <p:cNvSpPr txBox="1"/>
          <p:nvPr/>
        </p:nvSpPr>
        <p:spPr>
          <a:xfrm>
            <a:off x="133839" y="101427"/>
            <a:ext cx="11506200" cy="5207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160"/>
              </a:lnSpc>
            </a:pPr>
            <a:r>
              <a:rPr lang="en-US" sz="3467">
                <a:solidFill>
                  <a:srgbClr val="000000"/>
                </a:solidFill>
                <a:latin typeface="Anton"/>
                <a:ea typeface="Anton"/>
                <a:cs typeface="Anton"/>
                <a:sym typeface="Anton"/>
              </a:rPr>
              <a:t>STRATEGIC ALIGNMENT OF REWARD SYSTEMS WITH BUSINESS GOALS</a:t>
            </a:r>
          </a:p>
        </p:txBody>
      </p:sp>
      <p:sp>
        <p:nvSpPr>
          <p:cNvPr id="11" name="TextBox 11"/>
          <p:cNvSpPr txBox="1"/>
          <p:nvPr/>
        </p:nvSpPr>
        <p:spPr>
          <a:xfrm>
            <a:off x="466482" y="5990528"/>
            <a:ext cx="9888009" cy="65108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613"/>
              </a:lnSpc>
              <a:spcBef>
                <a:spcPct val="0"/>
              </a:spcBef>
            </a:pPr>
            <a:r>
              <a:rPr lang="en-US" sz="1866">
                <a:solidFill>
                  <a:srgbClr val="000000"/>
                </a:solidFill>
                <a:latin typeface="Inter"/>
                <a:ea typeface="Inter"/>
                <a:cs typeface="Inter"/>
                <a:sym typeface="Inter"/>
              </a:rPr>
              <a:t>Strategic alignment of reward systems differentiates Nestlé as an employer, shapes employee perception, and informs future HR and business decisions.</a:t>
            </a:r>
          </a:p>
        </p:txBody>
      </p:sp>
      <p:grpSp>
        <p:nvGrpSpPr>
          <p:cNvPr id="12" name="Group 12"/>
          <p:cNvGrpSpPr/>
          <p:nvPr/>
        </p:nvGrpSpPr>
        <p:grpSpPr>
          <a:xfrm>
            <a:off x="685800" y="3656803"/>
            <a:ext cx="3329401" cy="2162275"/>
            <a:chOff x="0" y="0"/>
            <a:chExt cx="1315319" cy="854232"/>
          </a:xfrm>
        </p:grpSpPr>
        <p:sp>
          <p:nvSpPr>
            <p:cNvPr id="13" name="Freeform 13"/>
            <p:cNvSpPr/>
            <p:nvPr/>
          </p:nvSpPr>
          <p:spPr>
            <a:xfrm>
              <a:off x="0" y="0"/>
              <a:ext cx="1315319" cy="854232"/>
            </a:xfrm>
            <a:custGeom>
              <a:avLst/>
              <a:gdLst/>
              <a:ahLst/>
              <a:cxnLst/>
              <a:rect l="l" t="t" r="r" b="b"/>
              <a:pathLst>
                <a:path w="1315319" h="854232">
                  <a:moveTo>
                    <a:pt x="0" y="0"/>
                  </a:moveTo>
                  <a:lnTo>
                    <a:pt x="1315319" y="0"/>
                  </a:lnTo>
                  <a:lnTo>
                    <a:pt x="1315319" y="854232"/>
                  </a:lnTo>
                  <a:lnTo>
                    <a:pt x="0" y="854232"/>
                  </a:lnTo>
                  <a:close/>
                </a:path>
              </a:pathLst>
            </a:custGeom>
            <a:solidFill>
              <a:srgbClr val="000000"/>
            </a:solidFill>
          </p:spPr>
          <p:txBody>
            <a:bodyPr/>
            <a:lstStyle/>
            <a:p>
              <a:endParaRPr lang="en-US"/>
            </a:p>
          </p:txBody>
        </p:sp>
        <p:sp>
          <p:nvSpPr>
            <p:cNvPr id="14" name="TextBox 14"/>
            <p:cNvSpPr txBox="1"/>
            <p:nvPr/>
          </p:nvSpPr>
          <p:spPr>
            <a:xfrm>
              <a:off x="0" y="-38100"/>
              <a:ext cx="1315319" cy="892332"/>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15" name="Group 15"/>
          <p:cNvGrpSpPr/>
          <p:nvPr/>
        </p:nvGrpSpPr>
        <p:grpSpPr>
          <a:xfrm>
            <a:off x="2130244" y="3922986"/>
            <a:ext cx="440514" cy="464193"/>
            <a:chOff x="0" y="0"/>
            <a:chExt cx="174030" cy="183385"/>
          </a:xfrm>
        </p:grpSpPr>
        <p:sp>
          <p:nvSpPr>
            <p:cNvPr id="16" name="Freeform 16"/>
            <p:cNvSpPr/>
            <p:nvPr/>
          </p:nvSpPr>
          <p:spPr>
            <a:xfrm>
              <a:off x="0" y="0"/>
              <a:ext cx="174030" cy="183385"/>
            </a:xfrm>
            <a:custGeom>
              <a:avLst/>
              <a:gdLst/>
              <a:ahLst/>
              <a:cxnLst/>
              <a:rect l="l" t="t" r="r" b="b"/>
              <a:pathLst>
                <a:path w="174030" h="183385">
                  <a:moveTo>
                    <a:pt x="0" y="0"/>
                  </a:moveTo>
                  <a:lnTo>
                    <a:pt x="174030" y="0"/>
                  </a:lnTo>
                  <a:lnTo>
                    <a:pt x="174030" y="183385"/>
                  </a:lnTo>
                  <a:lnTo>
                    <a:pt x="0" y="183385"/>
                  </a:lnTo>
                  <a:close/>
                </a:path>
              </a:pathLst>
            </a:custGeom>
            <a:solidFill>
              <a:srgbClr val="D31FE4"/>
            </a:solidFill>
          </p:spPr>
          <p:txBody>
            <a:bodyPr/>
            <a:lstStyle/>
            <a:p>
              <a:endParaRPr lang="en-US"/>
            </a:p>
          </p:txBody>
        </p:sp>
        <p:sp>
          <p:nvSpPr>
            <p:cNvPr id="17" name="TextBox 17"/>
            <p:cNvSpPr txBox="1"/>
            <p:nvPr/>
          </p:nvSpPr>
          <p:spPr>
            <a:xfrm>
              <a:off x="0" y="-38100"/>
              <a:ext cx="174030"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8" name="Group 18"/>
          <p:cNvGrpSpPr/>
          <p:nvPr/>
        </p:nvGrpSpPr>
        <p:grpSpPr>
          <a:xfrm>
            <a:off x="4155319" y="3656803"/>
            <a:ext cx="3329401" cy="2162275"/>
            <a:chOff x="0" y="0"/>
            <a:chExt cx="1315319" cy="854232"/>
          </a:xfrm>
        </p:grpSpPr>
        <p:sp>
          <p:nvSpPr>
            <p:cNvPr id="19" name="Freeform 19"/>
            <p:cNvSpPr/>
            <p:nvPr/>
          </p:nvSpPr>
          <p:spPr>
            <a:xfrm>
              <a:off x="0" y="0"/>
              <a:ext cx="1315319" cy="854232"/>
            </a:xfrm>
            <a:custGeom>
              <a:avLst/>
              <a:gdLst/>
              <a:ahLst/>
              <a:cxnLst/>
              <a:rect l="l" t="t" r="r" b="b"/>
              <a:pathLst>
                <a:path w="1315319" h="854232">
                  <a:moveTo>
                    <a:pt x="0" y="0"/>
                  </a:moveTo>
                  <a:lnTo>
                    <a:pt x="1315319" y="0"/>
                  </a:lnTo>
                  <a:lnTo>
                    <a:pt x="1315319" y="854232"/>
                  </a:lnTo>
                  <a:lnTo>
                    <a:pt x="0" y="854232"/>
                  </a:lnTo>
                  <a:close/>
                </a:path>
              </a:pathLst>
            </a:custGeom>
            <a:solidFill>
              <a:srgbClr val="000000"/>
            </a:solidFill>
          </p:spPr>
          <p:txBody>
            <a:bodyPr/>
            <a:lstStyle/>
            <a:p>
              <a:endParaRPr lang="en-US"/>
            </a:p>
          </p:txBody>
        </p:sp>
        <p:sp>
          <p:nvSpPr>
            <p:cNvPr id="20" name="TextBox 20"/>
            <p:cNvSpPr txBox="1"/>
            <p:nvPr/>
          </p:nvSpPr>
          <p:spPr>
            <a:xfrm>
              <a:off x="0" y="-38100"/>
              <a:ext cx="1315319" cy="892332"/>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21" name="Group 21"/>
          <p:cNvGrpSpPr/>
          <p:nvPr/>
        </p:nvGrpSpPr>
        <p:grpSpPr>
          <a:xfrm>
            <a:off x="5599762" y="3922986"/>
            <a:ext cx="440514" cy="464193"/>
            <a:chOff x="0" y="0"/>
            <a:chExt cx="174030" cy="183385"/>
          </a:xfrm>
        </p:grpSpPr>
        <p:sp>
          <p:nvSpPr>
            <p:cNvPr id="22" name="Freeform 22"/>
            <p:cNvSpPr/>
            <p:nvPr/>
          </p:nvSpPr>
          <p:spPr>
            <a:xfrm>
              <a:off x="0" y="0"/>
              <a:ext cx="174030" cy="183385"/>
            </a:xfrm>
            <a:custGeom>
              <a:avLst/>
              <a:gdLst/>
              <a:ahLst/>
              <a:cxnLst/>
              <a:rect l="l" t="t" r="r" b="b"/>
              <a:pathLst>
                <a:path w="174030" h="183385">
                  <a:moveTo>
                    <a:pt x="0" y="0"/>
                  </a:moveTo>
                  <a:lnTo>
                    <a:pt x="174030" y="0"/>
                  </a:lnTo>
                  <a:lnTo>
                    <a:pt x="174030" y="183385"/>
                  </a:lnTo>
                  <a:lnTo>
                    <a:pt x="0" y="183385"/>
                  </a:lnTo>
                  <a:close/>
                </a:path>
              </a:pathLst>
            </a:custGeom>
            <a:solidFill>
              <a:srgbClr val="D31FE4"/>
            </a:solidFill>
          </p:spPr>
          <p:txBody>
            <a:bodyPr/>
            <a:lstStyle/>
            <a:p>
              <a:endParaRPr lang="en-US"/>
            </a:p>
          </p:txBody>
        </p:sp>
        <p:sp>
          <p:nvSpPr>
            <p:cNvPr id="23" name="TextBox 23"/>
            <p:cNvSpPr txBox="1"/>
            <p:nvPr/>
          </p:nvSpPr>
          <p:spPr>
            <a:xfrm>
              <a:off x="0" y="-38100"/>
              <a:ext cx="174030"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24" name="Group 24"/>
          <p:cNvGrpSpPr/>
          <p:nvPr/>
        </p:nvGrpSpPr>
        <p:grpSpPr>
          <a:xfrm>
            <a:off x="7624837" y="3656803"/>
            <a:ext cx="3329401" cy="2162275"/>
            <a:chOff x="0" y="0"/>
            <a:chExt cx="1315319" cy="854232"/>
          </a:xfrm>
        </p:grpSpPr>
        <p:sp>
          <p:nvSpPr>
            <p:cNvPr id="25" name="Freeform 25"/>
            <p:cNvSpPr/>
            <p:nvPr/>
          </p:nvSpPr>
          <p:spPr>
            <a:xfrm>
              <a:off x="0" y="0"/>
              <a:ext cx="1315319" cy="854232"/>
            </a:xfrm>
            <a:custGeom>
              <a:avLst/>
              <a:gdLst/>
              <a:ahLst/>
              <a:cxnLst/>
              <a:rect l="l" t="t" r="r" b="b"/>
              <a:pathLst>
                <a:path w="1315319" h="854232">
                  <a:moveTo>
                    <a:pt x="0" y="0"/>
                  </a:moveTo>
                  <a:lnTo>
                    <a:pt x="1315319" y="0"/>
                  </a:lnTo>
                  <a:lnTo>
                    <a:pt x="1315319" y="854232"/>
                  </a:lnTo>
                  <a:lnTo>
                    <a:pt x="0" y="854232"/>
                  </a:lnTo>
                  <a:close/>
                </a:path>
              </a:pathLst>
            </a:custGeom>
            <a:solidFill>
              <a:srgbClr val="000000"/>
            </a:solidFill>
          </p:spPr>
          <p:txBody>
            <a:bodyPr/>
            <a:lstStyle/>
            <a:p>
              <a:endParaRPr lang="en-US"/>
            </a:p>
          </p:txBody>
        </p:sp>
        <p:sp>
          <p:nvSpPr>
            <p:cNvPr id="26" name="TextBox 26"/>
            <p:cNvSpPr txBox="1"/>
            <p:nvPr/>
          </p:nvSpPr>
          <p:spPr>
            <a:xfrm>
              <a:off x="0" y="-38100"/>
              <a:ext cx="1315319" cy="892332"/>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27" name="Group 27"/>
          <p:cNvGrpSpPr/>
          <p:nvPr/>
        </p:nvGrpSpPr>
        <p:grpSpPr>
          <a:xfrm>
            <a:off x="9069281" y="3922986"/>
            <a:ext cx="440514" cy="464193"/>
            <a:chOff x="0" y="0"/>
            <a:chExt cx="174030" cy="183385"/>
          </a:xfrm>
        </p:grpSpPr>
        <p:sp>
          <p:nvSpPr>
            <p:cNvPr id="28" name="Freeform 28"/>
            <p:cNvSpPr/>
            <p:nvPr/>
          </p:nvSpPr>
          <p:spPr>
            <a:xfrm>
              <a:off x="0" y="0"/>
              <a:ext cx="174030" cy="183385"/>
            </a:xfrm>
            <a:custGeom>
              <a:avLst/>
              <a:gdLst/>
              <a:ahLst/>
              <a:cxnLst/>
              <a:rect l="l" t="t" r="r" b="b"/>
              <a:pathLst>
                <a:path w="174030" h="183385">
                  <a:moveTo>
                    <a:pt x="0" y="0"/>
                  </a:moveTo>
                  <a:lnTo>
                    <a:pt x="174030" y="0"/>
                  </a:lnTo>
                  <a:lnTo>
                    <a:pt x="174030" y="183385"/>
                  </a:lnTo>
                  <a:lnTo>
                    <a:pt x="0" y="183385"/>
                  </a:lnTo>
                  <a:close/>
                </a:path>
              </a:pathLst>
            </a:custGeom>
            <a:solidFill>
              <a:srgbClr val="D31FE4"/>
            </a:solidFill>
          </p:spPr>
          <p:txBody>
            <a:bodyPr/>
            <a:lstStyle/>
            <a:p>
              <a:endParaRPr lang="en-US"/>
            </a:p>
          </p:txBody>
        </p:sp>
        <p:sp>
          <p:nvSpPr>
            <p:cNvPr id="29" name="TextBox 29"/>
            <p:cNvSpPr txBox="1"/>
            <p:nvPr/>
          </p:nvSpPr>
          <p:spPr>
            <a:xfrm>
              <a:off x="0" y="-38100"/>
              <a:ext cx="174030"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30" name="TextBox 30"/>
          <p:cNvSpPr txBox="1"/>
          <p:nvPr/>
        </p:nvSpPr>
        <p:spPr>
          <a:xfrm>
            <a:off x="1001474" y="4630240"/>
            <a:ext cx="2698053"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Reward Systems Linked to Nestlé’s Strategic Objectives ( Financial Growth, Employee Performance)</a:t>
            </a:r>
          </a:p>
        </p:txBody>
      </p:sp>
      <p:sp>
        <p:nvSpPr>
          <p:cNvPr id="31" name="TextBox 31"/>
          <p:cNvSpPr txBox="1"/>
          <p:nvPr/>
        </p:nvSpPr>
        <p:spPr>
          <a:xfrm>
            <a:off x="2141668" y="4023638"/>
            <a:ext cx="417666"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32" name="TextBox 32"/>
          <p:cNvSpPr txBox="1"/>
          <p:nvPr/>
        </p:nvSpPr>
        <p:spPr>
          <a:xfrm>
            <a:off x="4470993" y="4929324"/>
            <a:ext cx="2698053" cy="41402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Application of Vroom’s Expectancy Theory: Aligning Effort and Rewards</a:t>
            </a:r>
          </a:p>
        </p:txBody>
      </p:sp>
      <p:sp>
        <p:nvSpPr>
          <p:cNvPr id="33" name="TextBox 33"/>
          <p:cNvSpPr txBox="1"/>
          <p:nvPr/>
        </p:nvSpPr>
        <p:spPr>
          <a:xfrm>
            <a:off x="4470993" y="4571247"/>
            <a:ext cx="2698053"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FFFFFF"/>
                </a:solidFill>
                <a:latin typeface="Inter Medium"/>
                <a:ea typeface="Inter Medium"/>
                <a:cs typeface="Inter Medium"/>
                <a:sym typeface="Inter Medium"/>
              </a:rPr>
              <a:t>Theory</a:t>
            </a:r>
          </a:p>
        </p:txBody>
      </p:sp>
      <p:sp>
        <p:nvSpPr>
          <p:cNvPr id="34" name="TextBox 34"/>
          <p:cNvSpPr txBox="1"/>
          <p:nvPr/>
        </p:nvSpPr>
        <p:spPr>
          <a:xfrm>
            <a:off x="5611186" y="4023638"/>
            <a:ext cx="417666"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35" name="TextBox 35"/>
          <p:cNvSpPr txBox="1"/>
          <p:nvPr/>
        </p:nvSpPr>
        <p:spPr>
          <a:xfrm>
            <a:off x="7940512" y="4929324"/>
            <a:ext cx="2698053"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Use of Goal-Setting Theory to Set Challenging Goals for Employees (Locke &amp; Latham, 2002)</a:t>
            </a:r>
          </a:p>
        </p:txBody>
      </p:sp>
      <p:sp>
        <p:nvSpPr>
          <p:cNvPr id="36" name="TextBox 36"/>
          <p:cNvSpPr txBox="1"/>
          <p:nvPr/>
        </p:nvSpPr>
        <p:spPr>
          <a:xfrm>
            <a:off x="7940512" y="4571247"/>
            <a:ext cx="2698053"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FFFFFF"/>
                </a:solidFill>
                <a:latin typeface="Inter Medium"/>
                <a:ea typeface="Inter Medium"/>
                <a:cs typeface="Inter Medium"/>
                <a:sym typeface="Inter Medium"/>
              </a:rPr>
              <a:t>Performance</a:t>
            </a:r>
          </a:p>
        </p:txBody>
      </p:sp>
      <p:sp>
        <p:nvSpPr>
          <p:cNvPr id="37" name="TextBox 37"/>
          <p:cNvSpPr txBox="1"/>
          <p:nvPr/>
        </p:nvSpPr>
        <p:spPr>
          <a:xfrm>
            <a:off x="9080705" y="4023638"/>
            <a:ext cx="417666"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sp>
        <p:nvSpPr>
          <p:cNvPr id="38" name="Slide Number Placeholder 37">
            <a:extLst>
              <a:ext uri="{FF2B5EF4-FFF2-40B4-BE49-F238E27FC236}">
                <a16:creationId xmlns:a16="http://schemas.microsoft.com/office/drawing/2014/main" id="{367063E7-ED97-5BA1-07BC-12735B87643A}"/>
              </a:ext>
            </a:extLst>
          </p:cNvPr>
          <p:cNvSpPr>
            <a:spLocks noGrp="1"/>
          </p:cNvSpPr>
          <p:nvPr>
            <p:ph type="sldNum" sz="quarter" idx="12"/>
          </p:nvPr>
        </p:nvSpPr>
        <p:spPr/>
        <p:txBody>
          <a:bodyPr/>
          <a:lstStyle/>
          <a:p>
            <a:fld id="{B6F15528-21DE-4FAA-801E-634DDDAF4B2B}" type="slidenum">
              <a:rPr lang="en-US" smtClean="0"/>
              <a:pPr/>
              <a:t>26</a:t>
            </a:fld>
            <a:endParaRPr lang="en-US"/>
          </a:p>
        </p:txBody>
      </p:sp>
    </p:spTree>
    <p:extLst>
      <p:ext uri="{BB962C8B-B14F-4D97-AF65-F5344CB8AC3E}">
        <p14:creationId xmlns:p14="http://schemas.microsoft.com/office/powerpoint/2010/main" val="41727430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195242" y="685800"/>
            <a:ext cx="310958" cy="228600"/>
            <a:chOff x="0" y="0"/>
            <a:chExt cx="621917" cy="457200"/>
          </a:xfrm>
        </p:grpSpPr>
        <p:sp>
          <p:nvSpPr>
            <p:cNvPr id="3" name="AutoShape 3"/>
            <p:cNvSpPr/>
            <p:nvPr/>
          </p:nvSpPr>
          <p:spPr>
            <a:xfrm>
              <a:off x="0" y="254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2286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431800"/>
              <a:ext cx="621917" cy="0"/>
            </a:xfrm>
            <a:prstGeom prst="line">
              <a:avLst/>
            </a:prstGeom>
            <a:ln w="50800" cap="flat">
              <a:solidFill>
                <a:srgbClr val="000000"/>
              </a:solidFill>
              <a:prstDash val="solid"/>
              <a:headEnd type="none" w="sm" len="sm"/>
              <a:tailEnd type="none" w="sm" len="sm"/>
            </a:ln>
          </p:spPr>
          <p:txBody>
            <a:bodyPr/>
            <a:lstStyle/>
            <a:p>
              <a:endParaRPr lang="en-US"/>
            </a:p>
          </p:txBody>
        </p:sp>
      </p:grpSp>
      <p:grpSp>
        <p:nvGrpSpPr>
          <p:cNvPr id="6" name="Group 6"/>
          <p:cNvGrpSpPr/>
          <p:nvPr/>
        </p:nvGrpSpPr>
        <p:grpSpPr>
          <a:xfrm>
            <a:off x="5651190" y="1527417"/>
            <a:ext cx="6540810" cy="2953687"/>
            <a:chOff x="0" y="0"/>
            <a:chExt cx="1520014" cy="686405"/>
          </a:xfrm>
        </p:grpSpPr>
        <p:sp>
          <p:nvSpPr>
            <p:cNvPr id="7" name="Freeform 7"/>
            <p:cNvSpPr/>
            <p:nvPr/>
          </p:nvSpPr>
          <p:spPr>
            <a:xfrm>
              <a:off x="0" y="0"/>
              <a:ext cx="1520014" cy="686405"/>
            </a:xfrm>
            <a:custGeom>
              <a:avLst/>
              <a:gdLst/>
              <a:ahLst/>
              <a:cxnLst/>
              <a:rect l="l" t="t" r="r" b="b"/>
              <a:pathLst>
                <a:path w="1520014" h="686405">
                  <a:moveTo>
                    <a:pt x="0" y="0"/>
                  </a:moveTo>
                  <a:lnTo>
                    <a:pt x="1520014" y="0"/>
                  </a:lnTo>
                  <a:lnTo>
                    <a:pt x="1520014" y="686405"/>
                  </a:lnTo>
                  <a:lnTo>
                    <a:pt x="0" y="686405"/>
                  </a:lnTo>
                  <a:close/>
                </a:path>
              </a:pathLst>
            </a:custGeom>
            <a:blipFill>
              <a:blip r:embed="rId2"/>
              <a:stretch>
                <a:fillRect t="-12143" b="-12143"/>
              </a:stretch>
            </a:blipFill>
          </p:spPr>
          <p:txBody>
            <a:bodyPr/>
            <a:lstStyle/>
            <a:p>
              <a:endParaRPr lang="en-US"/>
            </a:p>
          </p:txBody>
        </p:sp>
      </p:grpSp>
      <p:grpSp>
        <p:nvGrpSpPr>
          <p:cNvPr id="8" name="Group 8"/>
          <p:cNvGrpSpPr/>
          <p:nvPr/>
        </p:nvGrpSpPr>
        <p:grpSpPr>
          <a:xfrm>
            <a:off x="6191079" y="4585173"/>
            <a:ext cx="6000921" cy="2272827"/>
            <a:chOff x="0" y="0"/>
            <a:chExt cx="2370734" cy="897907"/>
          </a:xfrm>
        </p:grpSpPr>
        <p:sp>
          <p:nvSpPr>
            <p:cNvPr id="9" name="Freeform 9"/>
            <p:cNvSpPr/>
            <p:nvPr/>
          </p:nvSpPr>
          <p:spPr>
            <a:xfrm>
              <a:off x="0" y="0"/>
              <a:ext cx="2370734" cy="897907"/>
            </a:xfrm>
            <a:custGeom>
              <a:avLst/>
              <a:gdLst/>
              <a:ahLst/>
              <a:cxnLst/>
              <a:rect l="l" t="t" r="r" b="b"/>
              <a:pathLst>
                <a:path w="2370734" h="897907">
                  <a:moveTo>
                    <a:pt x="0" y="0"/>
                  </a:moveTo>
                  <a:lnTo>
                    <a:pt x="2370734" y="0"/>
                  </a:lnTo>
                  <a:lnTo>
                    <a:pt x="2370734" y="897907"/>
                  </a:lnTo>
                  <a:lnTo>
                    <a:pt x="0" y="897907"/>
                  </a:lnTo>
                  <a:close/>
                </a:path>
              </a:pathLst>
            </a:custGeom>
            <a:solidFill>
              <a:srgbClr val="000000"/>
            </a:solidFill>
          </p:spPr>
          <p:txBody>
            <a:bodyPr/>
            <a:lstStyle/>
            <a:p>
              <a:endParaRPr lang="en-US"/>
            </a:p>
          </p:txBody>
        </p:sp>
        <p:sp>
          <p:nvSpPr>
            <p:cNvPr id="10" name="TextBox 10"/>
            <p:cNvSpPr txBox="1"/>
            <p:nvPr/>
          </p:nvSpPr>
          <p:spPr>
            <a:xfrm>
              <a:off x="0" y="-38100"/>
              <a:ext cx="2370734" cy="93600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11" name="Group 11"/>
          <p:cNvGrpSpPr/>
          <p:nvPr/>
        </p:nvGrpSpPr>
        <p:grpSpPr>
          <a:xfrm>
            <a:off x="6415515" y="4760450"/>
            <a:ext cx="5586795" cy="573127"/>
            <a:chOff x="0" y="0"/>
            <a:chExt cx="11173591" cy="1146253"/>
          </a:xfrm>
        </p:grpSpPr>
        <p:grpSp>
          <p:nvGrpSpPr>
            <p:cNvPr id="12" name="Group 12"/>
            <p:cNvGrpSpPr/>
            <p:nvPr/>
          </p:nvGrpSpPr>
          <p:grpSpPr>
            <a:xfrm>
              <a:off x="0" y="0"/>
              <a:ext cx="1247758" cy="928387"/>
              <a:chOff x="0" y="0"/>
              <a:chExt cx="246471" cy="183385"/>
            </a:xfrm>
          </p:grpSpPr>
          <p:sp>
            <p:nvSpPr>
              <p:cNvPr id="13" name="Freeform 13"/>
              <p:cNvSpPr/>
              <p:nvPr/>
            </p:nvSpPr>
            <p:spPr>
              <a:xfrm>
                <a:off x="0" y="0"/>
                <a:ext cx="246471" cy="183385"/>
              </a:xfrm>
              <a:custGeom>
                <a:avLst/>
                <a:gdLst/>
                <a:ahLst/>
                <a:cxnLst/>
                <a:rect l="l" t="t" r="r" b="b"/>
                <a:pathLst>
                  <a:path w="246471" h="183385">
                    <a:moveTo>
                      <a:pt x="0" y="0"/>
                    </a:moveTo>
                    <a:lnTo>
                      <a:pt x="246471" y="0"/>
                    </a:lnTo>
                    <a:lnTo>
                      <a:pt x="246471" y="183385"/>
                    </a:lnTo>
                    <a:lnTo>
                      <a:pt x="0" y="183385"/>
                    </a:lnTo>
                    <a:close/>
                  </a:path>
                </a:pathLst>
              </a:custGeom>
              <a:solidFill>
                <a:srgbClr val="D31FE4"/>
              </a:solidFill>
            </p:spPr>
            <p:txBody>
              <a:bodyPr/>
              <a:lstStyle/>
              <a:p>
                <a:endParaRPr lang="en-US"/>
              </a:p>
            </p:txBody>
          </p:sp>
          <p:sp>
            <p:nvSpPr>
              <p:cNvPr id="14" name="TextBox 14"/>
              <p:cNvSpPr txBox="1"/>
              <p:nvPr/>
            </p:nvSpPr>
            <p:spPr>
              <a:xfrm>
                <a:off x="0" y="-38100"/>
                <a:ext cx="246471"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15" name="TextBox 15"/>
            <p:cNvSpPr txBox="1"/>
            <p:nvPr/>
          </p:nvSpPr>
          <p:spPr>
            <a:xfrm>
              <a:off x="32359" y="214003"/>
              <a:ext cx="1183040"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sp>
          <p:nvSpPr>
            <p:cNvPr id="16" name="TextBox 16"/>
            <p:cNvSpPr txBox="1"/>
            <p:nvPr/>
          </p:nvSpPr>
          <p:spPr>
            <a:xfrm>
              <a:off x="2536233" y="141259"/>
              <a:ext cx="8637358" cy="1004994"/>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053"/>
                </a:lnSpc>
                <a:spcBef>
                  <a:spcPct val="0"/>
                </a:spcBef>
              </a:pPr>
              <a:r>
                <a:rPr lang="en-US" sz="1466">
                  <a:solidFill>
                    <a:srgbClr val="FFFFFF"/>
                  </a:solidFill>
                  <a:latin typeface="Inter"/>
                  <a:ea typeface="Inter"/>
                  <a:cs typeface="Inter"/>
                  <a:sym typeface="Inter"/>
                </a:rPr>
                <a:t>Application of Equity Theory (Adams, 1963) to Ensure Fair Compensation Across Regions</a:t>
              </a:r>
            </a:p>
          </p:txBody>
        </p:sp>
      </p:grpSp>
      <p:grpSp>
        <p:nvGrpSpPr>
          <p:cNvPr id="17" name="Group 17"/>
          <p:cNvGrpSpPr/>
          <p:nvPr/>
        </p:nvGrpSpPr>
        <p:grpSpPr>
          <a:xfrm>
            <a:off x="1" y="1826502"/>
            <a:ext cx="5436095" cy="2272827"/>
            <a:chOff x="0" y="0"/>
            <a:chExt cx="2147593" cy="897907"/>
          </a:xfrm>
        </p:grpSpPr>
        <p:sp>
          <p:nvSpPr>
            <p:cNvPr id="18" name="Freeform 18"/>
            <p:cNvSpPr/>
            <p:nvPr/>
          </p:nvSpPr>
          <p:spPr>
            <a:xfrm>
              <a:off x="0" y="0"/>
              <a:ext cx="2147593" cy="897907"/>
            </a:xfrm>
            <a:custGeom>
              <a:avLst/>
              <a:gdLst/>
              <a:ahLst/>
              <a:cxnLst/>
              <a:rect l="l" t="t" r="r" b="b"/>
              <a:pathLst>
                <a:path w="2147593" h="897907">
                  <a:moveTo>
                    <a:pt x="0" y="0"/>
                  </a:moveTo>
                  <a:lnTo>
                    <a:pt x="2147593" y="0"/>
                  </a:lnTo>
                  <a:lnTo>
                    <a:pt x="2147593" y="897907"/>
                  </a:lnTo>
                  <a:lnTo>
                    <a:pt x="0" y="897907"/>
                  </a:lnTo>
                  <a:close/>
                </a:path>
              </a:pathLst>
            </a:custGeom>
            <a:solidFill>
              <a:srgbClr val="000000"/>
            </a:solidFill>
          </p:spPr>
          <p:txBody>
            <a:bodyPr/>
            <a:lstStyle/>
            <a:p>
              <a:endParaRPr lang="en-US"/>
            </a:p>
          </p:txBody>
        </p:sp>
        <p:sp>
          <p:nvSpPr>
            <p:cNvPr id="19" name="TextBox 19"/>
            <p:cNvSpPr txBox="1"/>
            <p:nvPr/>
          </p:nvSpPr>
          <p:spPr>
            <a:xfrm>
              <a:off x="0" y="-38100"/>
              <a:ext cx="2147593" cy="93600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20" name="Group 20"/>
          <p:cNvGrpSpPr/>
          <p:nvPr/>
        </p:nvGrpSpPr>
        <p:grpSpPr>
          <a:xfrm>
            <a:off x="260810" y="2959888"/>
            <a:ext cx="5163085" cy="833477"/>
            <a:chOff x="0" y="0"/>
            <a:chExt cx="10326169" cy="1666953"/>
          </a:xfrm>
        </p:grpSpPr>
        <p:grpSp>
          <p:nvGrpSpPr>
            <p:cNvPr id="21" name="Group 21"/>
            <p:cNvGrpSpPr/>
            <p:nvPr/>
          </p:nvGrpSpPr>
          <p:grpSpPr>
            <a:xfrm>
              <a:off x="0" y="0"/>
              <a:ext cx="1153126" cy="928387"/>
              <a:chOff x="0" y="0"/>
              <a:chExt cx="227778" cy="183385"/>
            </a:xfrm>
          </p:grpSpPr>
          <p:sp>
            <p:nvSpPr>
              <p:cNvPr id="22" name="Freeform 22"/>
              <p:cNvSpPr/>
              <p:nvPr/>
            </p:nvSpPr>
            <p:spPr>
              <a:xfrm>
                <a:off x="0" y="0"/>
                <a:ext cx="227778" cy="183385"/>
              </a:xfrm>
              <a:custGeom>
                <a:avLst/>
                <a:gdLst/>
                <a:ahLst/>
                <a:cxnLst/>
                <a:rect l="l" t="t" r="r" b="b"/>
                <a:pathLst>
                  <a:path w="227778" h="183385">
                    <a:moveTo>
                      <a:pt x="0" y="0"/>
                    </a:moveTo>
                    <a:lnTo>
                      <a:pt x="227778" y="0"/>
                    </a:lnTo>
                    <a:lnTo>
                      <a:pt x="227778" y="183385"/>
                    </a:lnTo>
                    <a:lnTo>
                      <a:pt x="0" y="183385"/>
                    </a:lnTo>
                    <a:close/>
                  </a:path>
                </a:pathLst>
              </a:custGeom>
              <a:solidFill>
                <a:srgbClr val="D31FE4"/>
              </a:solidFill>
            </p:spPr>
            <p:txBody>
              <a:bodyPr/>
              <a:lstStyle/>
              <a:p>
                <a:endParaRPr lang="en-US"/>
              </a:p>
            </p:txBody>
          </p:sp>
          <p:sp>
            <p:nvSpPr>
              <p:cNvPr id="23" name="TextBox 23"/>
              <p:cNvSpPr txBox="1"/>
              <p:nvPr/>
            </p:nvSpPr>
            <p:spPr>
              <a:xfrm>
                <a:off x="0" y="-38100"/>
                <a:ext cx="227778"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24" name="TextBox 24"/>
            <p:cNvSpPr txBox="1"/>
            <p:nvPr/>
          </p:nvSpPr>
          <p:spPr>
            <a:xfrm>
              <a:off x="29905" y="214003"/>
              <a:ext cx="1093316"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25" name="TextBox 25"/>
            <p:cNvSpPr txBox="1"/>
            <p:nvPr/>
          </p:nvSpPr>
          <p:spPr>
            <a:xfrm>
              <a:off x="2343881" y="141259"/>
              <a:ext cx="7982288" cy="1525694"/>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053"/>
                </a:lnSpc>
                <a:spcBef>
                  <a:spcPct val="0"/>
                </a:spcBef>
              </a:pPr>
              <a:r>
                <a:rPr lang="en-US" sz="1466">
                  <a:solidFill>
                    <a:srgbClr val="FFFFFF"/>
                  </a:solidFill>
                  <a:latin typeface="Inter"/>
                  <a:ea typeface="Inter"/>
                  <a:cs typeface="Inter"/>
                  <a:sym typeface="Inter"/>
                </a:rPr>
                <a:t>Importance of Performance-Driven Incentives, Digital Transformation, and Global Mobility Programs</a:t>
              </a:r>
            </a:p>
          </p:txBody>
        </p:sp>
      </p:grpSp>
      <p:grpSp>
        <p:nvGrpSpPr>
          <p:cNvPr id="26" name="Group 26"/>
          <p:cNvGrpSpPr/>
          <p:nvPr/>
        </p:nvGrpSpPr>
        <p:grpSpPr>
          <a:xfrm>
            <a:off x="260810" y="1913871"/>
            <a:ext cx="4973949" cy="549420"/>
            <a:chOff x="0" y="0"/>
            <a:chExt cx="9947898" cy="1098840"/>
          </a:xfrm>
        </p:grpSpPr>
        <p:grpSp>
          <p:nvGrpSpPr>
            <p:cNvPr id="27" name="Group 27"/>
            <p:cNvGrpSpPr/>
            <p:nvPr/>
          </p:nvGrpSpPr>
          <p:grpSpPr>
            <a:xfrm>
              <a:off x="0" y="0"/>
              <a:ext cx="1110885" cy="928387"/>
              <a:chOff x="0" y="0"/>
              <a:chExt cx="219434" cy="183385"/>
            </a:xfrm>
          </p:grpSpPr>
          <p:sp>
            <p:nvSpPr>
              <p:cNvPr id="28" name="Freeform 28"/>
              <p:cNvSpPr/>
              <p:nvPr/>
            </p:nvSpPr>
            <p:spPr>
              <a:xfrm>
                <a:off x="0" y="0"/>
                <a:ext cx="219434" cy="183385"/>
              </a:xfrm>
              <a:custGeom>
                <a:avLst/>
                <a:gdLst/>
                <a:ahLst/>
                <a:cxnLst/>
                <a:rect l="l" t="t" r="r" b="b"/>
                <a:pathLst>
                  <a:path w="219434" h="183385">
                    <a:moveTo>
                      <a:pt x="0" y="0"/>
                    </a:moveTo>
                    <a:lnTo>
                      <a:pt x="219434" y="0"/>
                    </a:lnTo>
                    <a:lnTo>
                      <a:pt x="219434" y="183385"/>
                    </a:lnTo>
                    <a:lnTo>
                      <a:pt x="0" y="183385"/>
                    </a:lnTo>
                    <a:close/>
                  </a:path>
                </a:pathLst>
              </a:custGeom>
              <a:solidFill>
                <a:srgbClr val="D31FE4"/>
              </a:solidFill>
            </p:spPr>
            <p:txBody>
              <a:bodyPr/>
              <a:lstStyle/>
              <a:p>
                <a:endParaRPr lang="en-US"/>
              </a:p>
            </p:txBody>
          </p:sp>
          <p:sp>
            <p:nvSpPr>
              <p:cNvPr id="29" name="TextBox 29"/>
              <p:cNvSpPr txBox="1"/>
              <p:nvPr/>
            </p:nvSpPr>
            <p:spPr>
              <a:xfrm>
                <a:off x="0" y="-38100"/>
                <a:ext cx="219434"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30" name="TextBox 30"/>
            <p:cNvSpPr txBox="1"/>
            <p:nvPr/>
          </p:nvSpPr>
          <p:spPr>
            <a:xfrm>
              <a:off x="28810" y="214003"/>
              <a:ext cx="1053266"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31" name="TextBox 31"/>
            <p:cNvSpPr txBox="1"/>
            <p:nvPr/>
          </p:nvSpPr>
          <p:spPr>
            <a:xfrm>
              <a:off x="2258019" y="141259"/>
              <a:ext cx="7689879" cy="9575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59"/>
                </a:lnSpc>
                <a:spcBef>
                  <a:spcPct val="0"/>
                </a:spcBef>
              </a:pPr>
              <a:r>
                <a:rPr lang="en-US" sz="1399">
                  <a:solidFill>
                    <a:srgbClr val="FFFFFF"/>
                  </a:solidFill>
                  <a:latin typeface="Inter"/>
                  <a:ea typeface="Inter"/>
                  <a:cs typeface="Inter"/>
                  <a:sym typeface="Inter"/>
                </a:rPr>
                <a:t>Comparison of Nestlé’s Reward Strategy with Global Industry Best Practices</a:t>
              </a:r>
            </a:p>
          </p:txBody>
        </p:sp>
      </p:grpSp>
      <p:grpSp>
        <p:nvGrpSpPr>
          <p:cNvPr id="32" name="Group 32"/>
          <p:cNvGrpSpPr/>
          <p:nvPr/>
        </p:nvGrpSpPr>
        <p:grpSpPr>
          <a:xfrm>
            <a:off x="6415514" y="5612923"/>
            <a:ext cx="5776486" cy="850833"/>
            <a:chOff x="0" y="0"/>
            <a:chExt cx="11552972" cy="1701666"/>
          </a:xfrm>
        </p:grpSpPr>
        <p:grpSp>
          <p:nvGrpSpPr>
            <p:cNvPr id="33" name="Group 33"/>
            <p:cNvGrpSpPr/>
            <p:nvPr/>
          </p:nvGrpSpPr>
          <p:grpSpPr>
            <a:xfrm>
              <a:off x="0" y="0"/>
              <a:ext cx="1290124" cy="928387"/>
              <a:chOff x="0" y="0"/>
              <a:chExt cx="254839" cy="183385"/>
            </a:xfrm>
          </p:grpSpPr>
          <p:sp>
            <p:nvSpPr>
              <p:cNvPr id="34" name="Freeform 34"/>
              <p:cNvSpPr/>
              <p:nvPr/>
            </p:nvSpPr>
            <p:spPr>
              <a:xfrm>
                <a:off x="0" y="0"/>
                <a:ext cx="254839" cy="183385"/>
              </a:xfrm>
              <a:custGeom>
                <a:avLst/>
                <a:gdLst/>
                <a:ahLst/>
                <a:cxnLst/>
                <a:rect l="l" t="t" r="r" b="b"/>
                <a:pathLst>
                  <a:path w="254839" h="183385">
                    <a:moveTo>
                      <a:pt x="0" y="0"/>
                    </a:moveTo>
                    <a:lnTo>
                      <a:pt x="254839" y="0"/>
                    </a:lnTo>
                    <a:lnTo>
                      <a:pt x="254839" y="183385"/>
                    </a:lnTo>
                    <a:lnTo>
                      <a:pt x="0" y="183385"/>
                    </a:lnTo>
                    <a:close/>
                  </a:path>
                </a:pathLst>
              </a:custGeom>
              <a:solidFill>
                <a:srgbClr val="D31FE4"/>
              </a:solidFill>
            </p:spPr>
            <p:txBody>
              <a:bodyPr/>
              <a:lstStyle/>
              <a:p>
                <a:endParaRPr lang="en-US"/>
              </a:p>
            </p:txBody>
          </p:sp>
          <p:sp>
            <p:nvSpPr>
              <p:cNvPr id="35" name="TextBox 35"/>
              <p:cNvSpPr txBox="1"/>
              <p:nvPr/>
            </p:nvSpPr>
            <p:spPr>
              <a:xfrm>
                <a:off x="0" y="-38100"/>
                <a:ext cx="254839"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36" name="TextBox 36"/>
            <p:cNvSpPr txBox="1"/>
            <p:nvPr/>
          </p:nvSpPr>
          <p:spPr>
            <a:xfrm>
              <a:off x="33458" y="214003"/>
              <a:ext cx="1223208"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04</a:t>
              </a:r>
            </a:p>
          </p:txBody>
        </p:sp>
        <p:sp>
          <p:nvSpPr>
            <p:cNvPr id="37" name="TextBox 37"/>
            <p:cNvSpPr txBox="1"/>
            <p:nvPr/>
          </p:nvSpPr>
          <p:spPr>
            <a:xfrm>
              <a:off x="2622346" y="131734"/>
              <a:ext cx="8930626" cy="1569932"/>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46"/>
                </a:lnSpc>
                <a:spcBef>
                  <a:spcPct val="0"/>
                </a:spcBef>
              </a:pPr>
              <a:r>
                <a:rPr lang="en-US" sz="1533">
                  <a:solidFill>
                    <a:srgbClr val="FFFFFF"/>
                  </a:solidFill>
                  <a:latin typeface="Inter"/>
                  <a:ea typeface="Inter"/>
                  <a:cs typeface="Inter"/>
                  <a:sym typeface="Inter"/>
                </a:rPr>
                <a:t>Digital Transformation to Enhance Transparency and Reduce Bias in Compensation (Vroom, 1964)</a:t>
              </a:r>
            </a:p>
          </p:txBody>
        </p:sp>
      </p:grpSp>
      <p:grpSp>
        <p:nvGrpSpPr>
          <p:cNvPr id="38" name="Group 38"/>
          <p:cNvGrpSpPr>
            <a:grpSpLocks noChangeAspect="1"/>
          </p:cNvGrpSpPr>
          <p:nvPr/>
        </p:nvGrpSpPr>
        <p:grpSpPr>
          <a:xfrm>
            <a:off x="878527" y="3952115"/>
            <a:ext cx="4356232" cy="3497580"/>
            <a:chOff x="0" y="0"/>
            <a:chExt cx="7467600" cy="5995670"/>
          </a:xfrm>
        </p:grpSpPr>
        <p:sp>
          <p:nvSpPr>
            <p:cNvPr id="39" name="Freeform 39"/>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txBody>
            <a:bodyPr/>
            <a:lstStyle/>
            <a:p>
              <a:endParaRPr lang="en-US"/>
            </a:p>
          </p:txBody>
        </p:sp>
        <p:sp>
          <p:nvSpPr>
            <p:cNvPr id="40" name="Freeform 40"/>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txBody>
            <a:bodyPr/>
            <a:lstStyle/>
            <a:p>
              <a:endParaRPr lang="en-US"/>
            </a:p>
          </p:txBody>
        </p:sp>
        <p:sp>
          <p:nvSpPr>
            <p:cNvPr id="41" name="Freeform 41"/>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txBody>
            <a:bodyPr/>
            <a:lstStyle/>
            <a:p>
              <a:endParaRPr lang="en-US"/>
            </a:p>
          </p:txBody>
        </p:sp>
        <p:sp>
          <p:nvSpPr>
            <p:cNvPr id="42" name="Freeform 42"/>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3"/>
              <a:stretch>
                <a:fillRect t="-66" b="-66"/>
              </a:stretch>
            </a:blipFill>
          </p:spPr>
          <p:txBody>
            <a:bodyPr/>
            <a:lstStyle/>
            <a:p>
              <a:endParaRPr lang="en-US"/>
            </a:p>
          </p:txBody>
        </p:sp>
      </p:grpSp>
      <p:sp>
        <p:nvSpPr>
          <p:cNvPr id="43" name="TextBox 43"/>
          <p:cNvSpPr txBox="1"/>
          <p:nvPr/>
        </p:nvSpPr>
        <p:spPr>
          <a:xfrm>
            <a:off x="576088" y="101600"/>
            <a:ext cx="11039825" cy="8128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400"/>
              </a:lnSpc>
            </a:pPr>
            <a:r>
              <a:rPr lang="en-US" sz="5334">
                <a:solidFill>
                  <a:srgbClr val="000000"/>
                </a:solidFill>
                <a:latin typeface="Anton"/>
                <a:ea typeface="Anton"/>
                <a:cs typeface="Anton"/>
                <a:sym typeface="Anton"/>
              </a:rPr>
              <a:t>BEST PRACTICES AND INDUSTRY STANDARDS</a:t>
            </a:r>
          </a:p>
        </p:txBody>
      </p:sp>
      <p:sp>
        <p:nvSpPr>
          <p:cNvPr id="44" name="TextBox 44"/>
          <p:cNvSpPr txBox="1"/>
          <p:nvPr/>
        </p:nvSpPr>
        <p:spPr>
          <a:xfrm>
            <a:off x="145912" y="1050532"/>
            <a:ext cx="5392881"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Cohesive and consistent compensation structures, performance metrics, and benefits packages collectively communicate Nestlé’s values, commitment to employees, and alignment with business objectives.</a:t>
            </a:r>
          </a:p>
        </p:txBody>
      </p:sp>
      <p:sp>
        <p:nvSpPr>
          <p:cNvPr id="45" name="Slide Number Placeholder 44">
            <a:extLst>
              <a:ext uri="{FF2B5EF4-FFF2-40B4-BE49-F238E27FC236}">
                <a16:creationId xmlns:a16="http://schemas.microsoft.com/office/drawing/2014/main" id="{EA093183-5879-7D3B-6758-6ECF36DB3BF5}"/>
              </a:ext>
            </a:extLst>
          </p:cNvPr>
          <p:cNvSpPr>
            <a:spLocks noGrp="1"/>
          </p:cNvSpPr>
          <p:nvPr>
            <p:ph type="sldNum" sz="quarter" idx="12"/>
          </p:nvPr>
        </p:nvSpPr>
        <p:spPr/>
        <p:txBody>
          <a:bodyPr/>
          <a:lstStyle/>
          <a:p>
            <a:fld id="{B6F15528-21DE-4FAA-801E-634DDDAF4B2B}" type="slidenum">
              <a:rPr lang="en-US" smtClean="0"/>
              <a:pPr/>
              <a:t>27</a:t>
            </a:fld>
            <a:endParaRPr lang="en-US"/>
          </a:p>
        </p:txBody>
      </p:sp>
    </p:spTree>
    <p:extLst>
      <p:ext uri="{BB962C8B-B14F-4D97-AF65-F5344CB8AC3E}">
        <p14:creationId xmlns:p14="http://schemas.microsoft.com/office/powerpoint/2010/main" val="32826990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195242" y="685800"/>
            <a:ext cx="310958" cy="228600"/>
            <a:chOff x="0" y="0"/>
            <a:chExt cx="621917" cy="457200"/>
          </a:xfrm>
        </p:grpSpPr>
        <p:sp>
          <p:nvSpPr>
            <p:cNvPr id="3" name="AutoShape 3"/>
            <p:cNvSpPr/>
            <p:nvPr/>
          </p:nvSpPr>
          <p:spPr>
            <a:xfrm>
              <a:off x="0" y="254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2286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431800"/>
              <a:ext cx="621917" cy="0"/>
            </a:xfrm>
            <a:prstGeom prst="line">
              <a:avLst/>
            </a:prstGeom>
            <a:ln w="50800" cap="flat">
              <a:solidFill>
                <a:srgbClr val="000000"/>
              </a:solidFill>
              <a:prstDash val="solid"/>
              <a:headEnd type="none" w="sm" len="sm"/>
              <a:tailEnd type="none" w="sm" len="sm"/>
            </a:ln>
          </p:spPr>
          <p:txBody>
            <a:bodyPr/>
            <a:lstStyle/>
            <a:p>
              <a:endParaRPr lang="en-US"/>
            </a:p>
          </p:txBody>
        </p:sp>
      </p:grpSp>
      <p:grpSp>
        <p:nvGrpSpPr>
          <p:cNvPr id="6" name="Group 6"/>
          <p:cNvGrpSpPr/>
          <p:nvPr/>
        </p:nvGrpSpPr>
        <p:grpSpPr>
          <a:xfrm>
            <a:off x="5544589" y="3875505"/>
            <a:ext cx="2941560" cy="2277054"/>
            <a:chOff x="0" y="0"/>
            <a:chExt cx="1162098" cy="899577"/>
          </a:xfrm>
        </p:grpSpPr>
        <p:sp>
          <p:nvSpPr>
            <p:cNvPr id="7" name="Freeform 7"/>
            <p:cNvSpPr/>
            <p:nvPr/>
          </p:nvSpPr>
          <p:spPr>
            <a:xfrm>
              <a:off x="0" y="0"/>
              <a:ext cx="1162098" cy="899577"/>
            </a:xfrm>
            <a:custGeom>
              <a:avLst/>
              <a:gdLst/>
              <a:ahLst/>
              <a:cxnLst/>
              <a:rect l="l" t="t" r="r" b="b"/>
              <a:pathLst>
                <a:path w="1162098" h="899577">
                  <a:moveTo>
                    <a:pt x="0" y="0"/>
                  </a:moveTo>
                  <a:lnTo>
                    <a:pt x="1162098" y="0"/>
                  </a:lnTo>
                  <a:lnTo>
                    <a:pt x="1162098" y="899577"/>
                  </a:lnTo>
                  <a:lnTo>
                    <a:pt x="0" y="899577"/>
                  </a:lnTo>
                  <a:close/>
                </a:path>
              </a:pathLst>
            </a:custGeom>
            <a:solidFill>
              <a:srgbClr val="000000"/>
            </a:solidFill>
          </p:spPr>
          <p:txBody>
            <a:bodyPr/>
            <a:lstStyle/>
            <a:p>
              <a:endParaRPr lang="en-US"/>
            </a:p>
          </p:txBody>
        </p:sp>
        <p:sp>
          <p:nvSpPr>
            <p:cNvPr id="8" name="TextBox 8"/>
            <p:cNvSpPr txBox="1"/>
            <p:nvPr/>
          </p:nvSpPr>
          <p:spPr>
            <a:xfrm>
              <a:off x="0" y="-38100"/>
              <a:ext cx="1162098" cy="93767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9" name="Group 9"/>
          <p:cNvGrpSpPr/>
          <p:nvPr/>
        </p:nvGrpSpPr>
        <p:grpSpPr>
          <a:xfrm>
            <a:off x="8564640" y="1527417"/>
            <a:ext cx="2941560" cy="2277054"/>
            <a:chOff x="0" y="0"/>
            <a:chExt cx="1162098" cy="899577"/>
          </a:xfrm>
        </p:grpSpPr>
        <p:sp>
          <p:nvSpPr>
            <p:cNvPr id="10" name="Freeform 10"/>
            <p:cNvSpPr/>
            <p:nvPr/>
          </p:nvSpPr>
          <p:spPr>
            <a:xfrm>
              <a:off x="0" y="0"/>
              <a:ext cx="1162098" cy="899577"/>
            </a:xfrm>
            <a:custGeom>
              <a:avLst/>
              <a:gdLst/>
              <a:ahLst/>
              <a:cxnLst/>
              <a:rect l="l" t="t" r="r" b="b"/>
              <a:pathLst>
                <a:path w="1162098" h="899577">
                  <a:moveTo>
                    <a:pt x="0" y="0"/>
                  </a:moveTo>
                  <a:lnTo>
                    <a:pt x="1162098" y="0"/>
                  </a:lnTo>
                  <a:lnTo>
                    <a:pt x="1162098" y="899577"/>
                  </a:lnTo>
                  <a:lnTo>
                    <a:pt x="0" y="899577"/>
                  </a:lnTo>
                  <a:close/>
                </a:path>
              </a:pathLst>
            </a:custGeom>
            <a:solidFill>
              <a:srgbClr val="000000"/>
            </a:solidFill>
          </p:spPr>
          <p:txBody>
            <a:bodyPr/>
            <a:lstStyle/>
            <a:p>
              <a:endParaRPr lang="en-US"/>
            </a:p>
          </p:txBody>
        </p:sp>
        <p:sp>
          <p:nvSpPr>
            <p:cNvPr id="11" name="TextBox 11"/>
            <p:cNvSpPr txBox="1"/>
            <p:nvPr/>
          </p:nvSpPr>
          <p:spPr>
            <a:xfrm>
              <a:off x="0" y="-38100"/>
              <a:ext cx="1162098" cy="937677"/>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12" name="Group 12"/>
          <p:cNvGrpSpPr/>
          <p:nvPr/>
        </p:nvGrpSpPr>
        <p:grpSpPr>
          <a:xfrm>
            <a:off x="5544589" y="1527417"/>
            <a:ext cx="2941560" cy="2277054"/>
            <a:chOff x="0" y="0"/>
            <a:chExt cx="683587" cy="529163"/>
          </a:xfrm>
        </p:grpSpPr>
        <p:sp>
          <p:nvSpPr>
            <p:cNvPr id="13" name="Freeform 13"/>
            <p:cNvSpPr/>
            <p:nvPr/>
          </p:nvSpPr>
          <p:spPr>
            <a:xfrm>
              <a:off x="0" y="0"/>
              <a:ext cx="683587" cy="529163"/>
            </a:xfrm>
            <a:custGeom>
              <a:avLst/>
              <a:gdLst/>
              <a:ahLst/>
              <a:cxnLst/>
              <a:rect l="l" t="t" r="r" b="b"/>
              <a:pathLst>
                <a:path w="683587" h="529163">
                  <a:moveTo>
                    <a:pt x="0" y="0"/>
                  </a:moveTo>
                  <a:lnTo>
                    <a:pt x="683587" y="0"/>
                  </a:lnTo>
                  <a:lnTo>
                    <a:pt x="683587" y="529163"/>
                  </a:lnTo>
                  <a:lnTo>
                    <a:pt x="0" y="529163"/>
                  </a:lnTo>
                  <a:close/>
                </a:path>
              </a:pathLst>
            </a:custGeom>
            <a:blipFill>
              <a:blip r:embed="rId2"/>
              <a:stretch>
                <a:fillRect l="-8057" r="-8057"/>
              </a:stretch>
            </a:blipFill>
          </p:spPr>
          <p:txBody>
            <a:bodyPr/>
            <a:lstStyle/>
            <a:p>
              <a:endParaRPr lang="en-US"/>
            </a:p>
          </p:txBody>
        </p:sp>
      </p:grpSp>
      <p:grpSp>
        <p:nvGrpSpPr>
          <p:cNvPr id="14" name="Group 14"/>
          <p:cNvGrpSpPr/>
          <p:nvPr/>
        </p:nvGrpSpPr>
        <p:grpSpPr>
          <a:xfrm>
            <a:off x="8564640" y="3875505"/>
            <a:ext cx="2941560" cy="2277054"/>
            <a:chOff x="0" y="0"/>
            <a:chExt cx="683587" cy="529163"/>
          </a:xfrm>
        </p:grpSpPr>
        <p:sp>
          <p:nvSpPr>
            <p:cNvPr id="15" name="Freeform 15"/>
            <p:cNvSpPr/>
            <p:nvPr/>
          </p:nvSpPr>
          <p:spPr>
            <a:xfrm>
              <a:off x="0" y="0"/>
              <a:ext cx="683587" cy="529163"/>
            </a:xfrm>
            <a:custGeom>
              <a:avLst/>
              <a:gdLst/>
              <a:ahLst/>
              <a:cxnLst/>
              <a:rect l="l" t="t" r="r" b="b"/>
              <a:pathLst>
                <a:path w="683587" h="529163">
                  <a:moveTo>
                    <a:pt x="0" y="0"/>
                  </a:moveTo>
                  <a:lnTo>
                    <a:pt x="683587" y="0"/>
                  </a:lnTo>
                  <a:lnTo>
                    <a:pt x="683587" y="529163"/>
                  </a:lnTo>
                  <a:lnTo>
                    <a:pt x="0" y="529163"/>
                  </a:lnTo>
                  <a:close/>
                </a:path>
              </a:pathLst>
            </a:custGeom>
            <a:blipFill>
              <a:blip r:embed="rId3"/>
              <a:stretch>
                <a:fillRect l="-8057" r="-8057"/>
              </a:stretch>
            </a:blipFill>
          </p:spPr>
          <p:txBody>
            <a:bodyPr/>
            <a:lstStyle/>
            <a:p>
              <a:endParaRPr lang="en-US"/>
            </a:p>
          </p:txBody>
        </p:sp>
      </p:grpSp>
      <p:grpSp>
        <p:nvGrpSpPr>
          <p:cNvPr id="16" name="Group 16"/>
          <p:cNvGrpSpPr/>
          <p:nvPr/>
        </p:nvGrpSpPr>
        <p:grpSpPr>
          <a:xfrm>
            <a:off x="5768097" y="4199078"/>
            <a:ext cx="2494544" cy="1839458"/>
            <a:chOff x="0" y="0"/>
            <a:chExt cx="4989088" cy="3678916"/>
          </a:xfrm>
        </p:grpSpPr>
        <p:sp>
          <p:nvSpPr>
            <p:cNvPr id="17" name="TextBox 17"/>
            <p:cNvSpPr txBox="1"/>
            <p:nvPr/>
          </p:nvSpPr>
          <p:spPr>
            <a:xfrm>
              <a:off x="0" y="2025376"/>
              <a:ext cx="4989088" cy="16535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Standardizing Global Benefits Packages While Respecting Local Cultural Differences (Aligning with Equity Theory)</a:t>
              </a:r>
            </a:p>
          </p:txBody>
        </p:sp>
        <p:grpSp>
          <p:nvGrpSpPr>
            <p:cNvPr id="18" name="Group 18"/>
            <p:cNvGrpSpPr/>
            <p:nvPr/>
          </p:nvGrpSpPr>
          <p:grpSpPr>
            <a:xfrm>
              <a:off x="2030351" y="0"/>
              <a:ext cx="928387" cy="928387"/>
              <a:chOff x="0" y="0"/>
              <a:chExt cx="183385" cy="183385"/>
            </a:xfrm>
          </p:grpSpPr>
          <p:sp>
            <p:nvSpPr>
              <p:cNvPr id="19" name="Freeform 19"/>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20" name="TextBox 20"/>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21" name="TextBox 21"/>
            <p:cNvSpPr txBox="1"/>
            <p:nvPr/>
          </p:nvSpPr>
          <p:spPr>
            <a:xfrm>
              <a:off x="2054427" y="214003"/>
              <a:ext cx="880233"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grpSp>
      <p:grpSp>
        <p:nvGrpSpPr>
          <p:cNvPr id="22" name="Group 22"/>
          <p:cNvGrpSpPr/>
          <p:nvPr/>
        </p:nvGrpSpPr>
        <p:grpSpPr>
          <a:xfrm>
            <a:off x="8788148" y="1727200"/>
            <a:ext cx="2494544" cy="1629908"/>
            <a:chOff x="0" y="0"/>
            <a:chExt cx="4989088" cy="3259816"/>
          </a:xfrm>
        </p:grpSpPr>
        <p:sp>
          <p:nvSpPr>
            <p:cNvPr id="23" name="TextBox 23"/>
            <p:cNvSpPr txBox="1"/>
            <p:nvPr/>
          </p:nvSpPr>
          <p:spPr>
            <a:xfrm>
              <a:off x="0" y="2025376"/>
              <a:ext cx="4989088" cy="12344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Personalizing Performance-Based Rewards (Applying Locke &amp; Latham’s Goal-Setting Theory)</a:t>
              </a:r>
            </a:p>
          </p:txBody>
        </p:sp>
        <p:grpSp>
          <p:nvGrpSpPr>
            <p:cNvPr id="24" name="Group 24"/>
            <p:cNvGrpSpPr/>
            <p:nvPr/>
          </p:nvGrpSpPr>
          <p:grpSpPr>
            <a:xfrm>
              <a:off x="2030351" y="0"/>
              <a:ext cx="928387" cy="928387"/>
              <a:chOff x="0" y="0"/>
              <a:chExt cx="183385" cy="183385"/>
            </a:xfrm>
          </p:grpSpPr>
          <p:sp>
            <p:nvSpPr>
              <p:cNvPr id="25" name="Freeform 25"/>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26" name="TextBox 26"/>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27" name="TextBox 27"/>
            <p:cNvSpPr txBox="1"/>
            <p:nvPr/>
          </p:nvSpPr>
          <p:spPr>
            <a:xfrm>
              <a:off x="2054427" y="214003"/>
              <a:ext cx="880233"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grpSp>
      <p:grpSp>
        <p:nvGrpSpPr>
          <p:cNvPr id="28" name="Group 28"/>
          <p:cNvGrpSpPr/>
          <p:nvPr/>
        </p:nvGrpSpPr>
        <p:grpSpPr>
          <a:xfrm>
            <a:off x="685800" y="5990609"/>
            <a:ext cx="803045" cy="181591"/>
            <a:chOff x="0" y="0"/>
            <a:chExt cx="1606091" cy="363182"/>
          </a:xfrm>
        </p:grpSpPr>
        <p:grpSp>
          <p:nvGrpSpPr>
            <p:cNvPr id="29" name="Group 29"/>
            <p:cNvGrpSpPr/>
            <p:nvPr/>
          </p:nvGrpSpPr>
          <p:grpSpPr>
            <a:xfrm>
              <a:off x="0" y="0"/>
              <a:ext cx="363182" cy="363182"/>
              <a:chOff x="0" y="0"/>
              <a:chExt cx="71740" cy="71740"/>
            </a:xfrm>
          </p:grpSpPr>
          <p:sp>
            <p:nvSpPr>
              <p:cNvPr id="30" name="Freeform 30"/>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31" name="TextBox 31"/>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32" name="Group 32"/>
            <p:cNvGrpSpPr/>
            <p:nvPr/>
          </p:nvGrpSpPr>
          <p:grpSpPr>
            <a:xfrm>
              <a:off x="621454" y="0"/>
              <a:ext cx="363182" cy="363182"/>
              <a:chOff x="0" y="0"/>
              <a:chExt cx="71740" cy="71740"/>
            </a:xfrm>
          </p:grpSpPr>
          <p:sp>
            <p:nvSpPr>
              <p:cNvPr id="33" name="Freeform 33"/>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34" name="TextBox 34"/>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35" name="Group 35"/>
            <p:cNvGrpSpPr/>
            <p:nvPr/>
          </p:nvGrpSpPr>
          <p:grpSpPr>
            <a:xfrm>
              <a:off x="1242908" y="0"/>
              <a:ext cx="363182" cy="363182"/>
              <a:chOff x="0" y="0"/>
              <a:chExt cx="71740" cy="71740"/>
            </a:xfrm>
          </p:grpSpPr>
          <p:sp>
            <p:nvSpPr>
              <p:cNvPr id="36" name="Freeform 36"/>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37" name="TextBox 37"/>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sp>
        <p:nvSpPr>
          <p:cNvPr id="38" name="TextBox 38"/>
          <p:cNvSpPr txBox="1"/>
          <p:nvPr/>
        </p:nvSpPr>
        <p:spPr>
          <a:xfrm>
            <a:off x="122763" y="101600"/>
            <a:ext cx="7845653" cy="16256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6400"/>
              </a:lnSpc>
            </a:pPr>
            <a:r>
              <a:rPr lang="en-US" sz="5334">
                <a:solidFill>
                  <a:srgbClr val="000000"/>
                </a:solidFill>
                <a:latin typeface="Anton"/>
                <a:ea typeface="Anton"/>
                <a:cs typeface="Anton"/>
                <a:sym typeface="Anton"/>
              </a:rPr>
              <a:t>PRACTICAL RECOMMENDATIONS FOR NESTLÉ</a:t>
            </a:r>
          </a:p>
        </p:txBody>
      </p:sp>
      <p:sp>
        <p:nvSpPr>
          <p:cNvPr id="39" name="TextBox 39"/>
          <p:cNvSpPr txBox="1"/>
          <p:nvPr/>
        </p:nvSpPr>
        <p:spPr>
          <a:xfrm>
            <a:off x="218869" y="2539959"/>
            <a:ext cx="5161971" cy="63575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000000"/>
                </a:solidFill>
                <a:latin typeface="Inter"/>
                <a:ea typeface="Inter"/>
                <a:cs typeface="Inter"/>
                <a:sym typeface="Inter"/>
              </a:rPr>
              <a:t>Engaged employees, driven by fair and transparent compensation, strengthen Nestlé’s reputation, enhance organizational commitment, and foster a positive emotional connection with the global workforce.</a:t>
            </a:r>
          </a:p>
        </p:txBody>
      </p:sp>
      <p:grpSp>
        <p:nvGrpSpPr>
          <p:cNvPr id="40" name="Group 40"/>
          <p:cNvGrpSpPr/>
          <p:nvPr/>
        </p:nvGrpSpPr>
        <p:grpSpPr>
          <a:xfrm>
            <a:off x="1925335" y="4531585"/>
            <a:ext cx="3175025" cy="2291646"/>
            <a:chOff x="0" y="0"/>
            <a:chExt cx="1254331" cy="905342"/>
          </a:xfrm>
        </p:grpSpPr>
        <p:sp>
          <p:nvSpPr>
            <p:cNvPr id="41" name="Freeform 41"/>
            <p:cNvSpPr/>
            <p:nvPr/>
          </p:nvSpPr>
          <p:spPr>
            <a:xfrm>
              <a:off x="0" y="0"/>
              <a:ext cx="1254331" cy="905342"/>
            </a:xfrm>
            <a:custGeom>
              <a:avLst/>
              <a:gdLst/>
              <a:ahLst/>
              <a:cxnLst/>
              <a:rect l="l" t="t" r="r" b="b"/>
              <a:pathLst>
                <a:path w="1254331" h="905342">
                  <a:moveTo>
                    <a:pt x="0" y="0"/>
                  </a:moveTo>
                  <a:lnTo>
                    <a:pt x="1254331" y="0"/>
                  </a:lnTo>
                  <a:lnTo>
                    <a:pt x="1254331" y="905342"/>
                  </a:lnTo>
                  <a:lnTo>
                    <a:pt x="0" y="905342"/>
                  </a:lnTo>
                  <a:close/>
                </a:path>
              </a:pathLst>
            </a:custGeom>
            <a:solidFill>
              <a:srgbClr val="000000"/>
            </a:solidFill>
          </p:spPr>
          <p:txBody>
            <a:bodyPr/>
            <a:lstStyle/>
            <a:p>
              <a:endParaRPr lang="en-US"/>
            </a:p>
          </p:txBody>
        </p:sp>
        <p:sp>
          <p:nvSpPr>
            <p:cNvPr id="42" name="TextBox 42"/>
            <p:cNvSpPr txBox="1"/>
            <p:nvPr/>
          </p:nvSpPr>
          <p:spPr>
            <a:xfrm>
              <a:off x="0" y="-38100"/>
              <a:ext cx="1254331" cy="943442"/>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43" name="Group 43"/>
          <p:cNvGrpSpPr/>
          <p:nvPr/>
        </p:nvGrpSpPr>
        <p:grpSpPr>
          <a:xfrm>
            <a:off x="2269445" y="4757679"/>
            <a:ext cx="2494544" cy="1839458"/>
            <a:chOff x="0" y="0"/>
            <a:chExt cx="4989088" cy="3678916"/>
          </a:xfrm>
        </p:grpSpPr>
        <p:sp>
          <p:nvSpPr>
            <p:cNvPr id="44" name="TextBox 44"/>
            <p:cNvSpPr txBox="1"/>
            <p:nvPr/>
          </p:nvSpPr>
          <p:spPr>
            <a:xfrm>
              <a:off x="0" y="2025376"/>
              <a:ext cx="4989088" cy="16535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spcBef>
                  <a:spcPct val="0"/>
                </a:spcBef>
              </a:pPr>
              <a:r>
                <a:rPr lang="en-US" sz="1200">
                  <a:solidFill>
                    <a:srgbClr val="FFFFFF"/>
                  </a:solidFill>
                  <a:latin typeface="Inter"/>
                  <a:ea typeface="Inter"/>
                  <a:cs typeface="Inter"/>
                  <a:sym typeface="Inter"/>
                </a:rPr>
                <a:t>Improving Pay Transparency to Foster Trust and Reduce Dissatisfaction (Herzberg’s Two-Factor Theory, 1959)</a:t>
              </a:r>
            </a:p>
          </p:txBody>
        </p:sp>
        <p:grpSp>
          <p:nvGrpSpPr>
            <p:cNvPr id="45" name="Group 45"/>
            <p:cNvGrpSpPr/>
            <p:nvPr/>
          </p:nvGrpSpPr>
          <p:grpSpPr>
            <a:xfrm>
              <a:off x="2030351" y="0"/>
              <a:ext cx="928387" cy="928387"/>
              <a:chOff x="0" y="0"/>
              <a:chExt cx="183385" cy="183385"/>
            </a:xfrm>
          </p:grpSpPr>
          <p:sp>
            <p:nvSpPr>
              <p:cNvPr id="46" name="Freeform 46"/>
              <p:cNvSpPr/>
              <p:nvPr/>
            </p:nvSpPr>
            <p:spPr>
              <a:xfrm>
                <a:off x="0" y="0"/>
                <a:ext cx="183385" cy="183385"/>
              </a:xfrm>
              <a:custGeom>
                <a:avLst/>
                <a:gdLst/>
                <a:ahLst/>
                <a:cxnLst/>
                <a:rect l="l" t="t" r="r" b="b"/>
                <a:pathLst>
                  <a:path w="183385" h="183385">
                    <a:moveTo>
                      <a:pt x="0" y="0"/>
                    </a:moveTo>
                    <a:lnTo>
                      <a:pt x="183385" y="0"/>
                    </a:lnTo>
                    <a:lnTo>
                      <a:pt x="183385" y="183385"/>
                    </a:lnTo>
                    <a:lnTo>
                      <a:pt x="0" y="183385"/>
                    </a:lnTo>
                    <a:close/>
                  </a:path>
                </a:pathLst>
              </a:custGeom>
              <a:solidFill>
                <a:srgbClr val="D31FE4"/>
              </a:solidFill>
            </p:spPr>
            <p:txBody>
              <a:bodyPr/>
              <a:lstStyle/>
              <a:p>
                <a:endParaRPr lang="en-US"/>
              </a:p>
            </p:txBody>
          </p:sp>
          <p:sp>
            <p:nvSpPr>
              <p:cNvPr id="47" name="TextBox 47"/>
              <p:cNvSpPr txBox="1"/>
              <p:nvPr/>
            </p:nvSpPr>
            <p:spPr>
              <a:xfrm>
                <a:off x="0" y="-38100"/>
                <a:ext cx="18338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48" name="TextBox 48"/>
            <p:cNvSpPr txBox="1"/>
            <p:nvPr/>
          </p:nvSpPr>
          <p:spPr>
            <a:xfrm>
              <a:off x="2054427" y="214003"/>
              <a:ext cx="880233"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grpSp>
      <p:sp>
        <p:nvSpPr>
          <p:cNvPr id="49" name="Slide Number Placeholder 48">
            <a:extLst>
              <a:ext uri="{FF2B5EF4-FFF2-40B4-BE49-F238E27FC236}">
                <a16:creationId xmlns:a16="http://schemas.microsoft.com/office/drawing/2014/main" id="{C587DE85-BB8E-30AC-2427-CC366F920ED1}"/>
              </a:ext>
            </a:extLst>
          </p:cNvPr>
          <p:cNvSpPr>
            <a:spLocks noGrp="1"/>
          </p:cNvSpPr>
          <p:nvPr>
            <p:ph type="sldNum" sz="quarter" idx="12"/>
          </p:nvPr>
        </p:nvSpPr>
        <p:spPr/>
        <p:txBody>
          <a:bodyPr/>
          <a:lstStyle/>
          <a:p>
            <a:fld id="{B6F15528-21DE-4FAA-801E-634DDDAF4B2B}" type="slidenum">
              <a:rPr lang="en-US" smtClean="0"/>
              <a:pPr/>
              <a:t>28</a:t>
            </a:fld>
            <a:endParaRPr lang="en-US"/>
          </a:p>
        </p:txBody>
      </p:sp>
    </p:spTree>
    <p:extLst>
      <p:ext uri="{BB962C8B-B14F-4D97-AF65-F5344CB8AC3E}">
        <p14:creationId xmlns:p14="http://schemas.microsoft.com/office/powerpoint/2010/main" val="126820712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350721" y="242242"/>
            <a:ext cx="593440" cy="436266"/>
            <a:chOff x="0" y="0"/>
            <a:chExt cx="1186881" cy="872532"/>
          </a:xfrm>
        </p:grpSpPr>
        <p:sp>
          <p:nvSpPr>
            <p:cNvPr id="3" name="AutoShape 3"/>
            <p:cNvSpPr/>
            <p:nvPr/>
          </p:nvSpPr>
          <p:spPr>
            <a:xfrm>
              <a:off x="0" y="48474"/>
              <a:ext cx="1186881" cy="0"/>
            </a:xfrm>
            <a:prstGeom prst="line">
              <a:avLst/>
            </a:prstGeom>
            <a:ln w="96948"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436266"/>
              <a:ext cx="1186881" cy="0"/>
            </a:xfrm>
            <a:prstGeom prst="line">
              <a:avLst/>
            </a:prstGeom>
            <a:ln w="96948"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824058"/>
              <a:ext cx="1186881" cy="0"/>
            </a:xfrm>
            <a:prstGeom prst="line">
              <a:avLst/>
            </a:prstGeom>
            <a:ln w="96948" cap="flat">
              <a:solidFill>
                <a:srgbClr val="000000"/>
              </a:solidFill>
              <a:prstDash val="solid"/>
              <a:headEnd type="none" w="sm" len="sm"/>
              <a:tailEnd type="none" w="sm" len="sm"/>
            </a:ln>
          </p:spPr>
          <p:txBody>
            <a:bodyPr/>
            <a:lstStyle/>
            <a:p>
              <a:endParaRPr lang="en-US"/>
            </a:p>
          </p:txBody>
        </p:sp>
      </p:grpSp>
      <p:grpSp>
        <p:nvGrpSpPr>
          <p:cNvPr id="7" name="Group 7"/>
          <p:cNvGrpSpPr/>
          <p:nvPr/>
        </p:nvGrpSpPr>
        <p:grpSpPr>
          <a:xfrm>
            <a:off x="231149" y="1313086"/>
            <a:ext cx="336007" cy="464193"/>
            <a:chOff x="0" y="0"/>
            <a:chExt cx="132743" cy="183385"/>
          </a:xfrm>
        </p:grpSpPr>
        <p:sp>
          <p:nvSpPr>
            <p:cNvPr id="8" name="Freeform 8"/>
            <p:cNvSpPr/>
            <p:nvPr/>
          </p:nvSpPr>
          <p:spPr>
            <a:xfrm>
              <a:off x="0" y="0"/>
              <a:ext cx="132743" cy="183385"/>
            </a:xfrm>
            <a:custGeom>
              <a:avLst/>
              <a:gdLst/>
              <a:ahLst/>
              <a:cxnLst/>
              <a:rect l="l" t="t" r="r" b="b"/>
              <a:pathLst>
                <a:path w="132743" h="183385">
                  <a:moveTo>
                    <a:pt x="0" y="0"/>
                  </a:moveTo>
                  <a:lnTo>
                    <a:pt x="132743" y="0"/>
                  </a:lnTo>
                  <a:lnTo>
                    <a:pt x="132743" y="183385"/>
                  </a:lnTo>
                  <a:lnTo>
                    <a:pt x="0" y="183385"/>
                  </a:lnTo>
                  <a:close/>
                </a:path>
              </a:pathLst>
            </a:custGeom>
            <a:solidFill>
              <a:srgbClr val="D31FE4"/>
            </a:solidFill>
          </p:spPr>
          <p:txBody>
            <a:bodyPr/>
            <a:lstStyle/>
            <a:p>
              <a:endParaRPr lang="en-US"/>
            </a:p>
          </p:txBody>
        </p:sp>
        <p:sp>
          <p:nvSpPr>
            <p:cNvPr id="9" name="TextBox 9"/>
            <p:cNvSpPr txBox="1"/>
            <p:nvPr/>
          </p:nvSpPr>
          <p:spPr>
            <a:xfrm>
              <a:off x="0" y="-38100"/>
              <a:ext cx="132743"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0" name="Group 10"/>
          <p:cNvGrpSpPr/>
          <p:nvPr/>
        </p:nvGrpSpPr>
        <p:grpSpPr>
          <a:xfrm>
            <a:off x="217914" y="2312584"/>
            <a:ext cx="336007" cy="464193"/>
            <a:chOff x="0" y="0"/>
            <a:chExt cx="132743" cy="183385"/>
          </a:xfrm>
        </p:grpSpPr>
        <p:sp>
          <p:nvSpPr>
            <p:cNvPr id="11" name="Freeform 11"/>
            <p:cNvSpPr/>
            <p:nvPr/>
          </p:nvSpPr>
          <p:spPr>
            <a:xfrm>
              <a:off x="0" y="0"/>
              <a:ext cx="132743" cy="183385"/>
            </a:xfrm>
            <a:custGeom>
              <a:avLst/>
              <a:gdLst/>
              <a:ahLst/>
              <a:cxnLst/>
              <a:rect l="l" t="t" r="r" b="b"/>
              <a:pathLst>
                <a:path w="132743" h="183385">
                  <a:moveTo>
                    <a:pt x="0" y="0"/>
                  </a:moveTo>
                  <a:lnTo>
                    <a:pt x="132743" y="0"/>
                  </a:lnTo>
                  <a:lnTo>
                    <a:pt x="132743" y="183385"/>
                  </a:lnTo>
                  <a:lnTo>
                    <a:pt x="0" y="183385"/>
                  </a:lnTo>
                  <a:close/>
                </a:path>
              </a:pathLst>
            </a:custGeom>
            <a:solidFill>
              <a:srgbClr val="D31FE4"/>
            </a:solidFill>
          </p:spPr>
          <p:txBody>
            <a:bodyPr/>
            <a:lstStyle/>
            <a:p>
              <a:endParaRPr lang="en-US"/>
            </a:p>
          </p:txBody>
        </p:sp>
        <p:sp>
          <p:nvSpPr>
            <p:cNvPr id="12" name="TextBox 12"/>
            <p:cNvSpPr txBox="1"/>
            <p:nvPr/>
          </p:nvSpPr>
          <p:spPr>
            <a:xfrm>
              <a:off x="0" y="-38100"/>
              <a:ext cx="132743"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3" name="Group 13"/>
          <p:cNvGrpSpPr/>
          <p:nvPr/>
        </p:nvGrpSpPr>
        <p:grpSpPr>
          <a:xfrm>
            <a:off x="239863" y="3564178"/>
            <a:ext cx="336007" cy="464193"/>
            <a:chOff x="0" y="0"/>
            <a:chExt cx="132743" cy="183385"/>
          </a:xfrm>
        </p:grpSpPr>
        <p:sp>
          <p:nvSpPr>
            <p:cNvPr id="14" name="Freeform 14"/>
            <p:cNvSpPr/>
            <p:nvPr/>
          </p:nvSpPr>
          <p:spPr>
            <a:xfrm>
              <a:off x="0" y="0"/>
              <a:ext cx="132743" cy="183385"/>
            </a:xfrm>
            <a:custGeom>
              <a:avLst/>
              <a:gdLst/>
              <a:ahLst/>
              <a:cxnLst/>
              <a:rect l="l" t="t" r="r" b="b"/>
              <a:pathLst>
                <a:path w="132743" h="183385">
                  <a:moveTo>
                    <a:pt x="0" y="0"/>
                  </a:moveTo>
                  <a:lnTo>
                    <a:pt x="132743" y="0"/>
                  </a:lnTo>
                  <a:lnTo>
                    <a:pt x="132743" y="183385"/>
                  </a:lnTo>
                  <a:lnTo>
                    <a:pt x="0" y="183385"/>
                  </a:lnTo>
                  <a:close/>
                </a:path>
              </a:pathLst>
            </a:custGeom>
            <a:solidFill>
              <a:srgbClr val="D31FE4"/>
            </a:solidFill>
          </p:spPr>
          <p:txBody>
            <a:bodyPr/>
            <a:lstStyle/>
            <a:p>
              <a:endParaRPr lang="en-US"/>
            </a:p>
          </p:txBody>
        </p:sp>
        <p:sp>
          <p:nvSpPr>
            <p:cNvPr id="15" name="TextBox 15"/>
            <p:cNvSpPr txBox="1"/>
            <p:nvPr/>
          </p:nvSpPr>
          <p:spPr>
            <a:xfrm>
              <a:off x="0" y="-38100"/>
              <a:ext cx="132743"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16" name="Group 16"/>
          <p:cNvGrpSpPr>
            <a:grpSpLocks noChangeAspect="1"/>
          </p:cNvGrpSpPr>
          <p:nvPr/>
        </p:nvGrpSpPr>
        <p:grpSpPr>
          <a:xfrm>
            <a:off x="0" y="4314142"/>
            <a:ext cx="4434992" cy="2543858"/>
            <a:chOff x="0" y="0"/>
            <a:chExt cx="7981950" cy="4578350"/>
          </a:xfrm>
        </p:grpSpPr>
        <p:sp>
          <p:nvSpPr>
            <p:cNvPr id="17" name="Freeform 17"/>
            <p:cNvSpPr/>
            <p:nvPr/>
          </p:nvSpPr>
          <p:spPr>
            <a:xfrm>
              <a:off x="765810" y="21590"/>
              <a:ext cx="6451600" cy="4326890"/>
            </a:xfrm>
            <a:custGeom>
              <a:avLst/>
              <a:gdLst/>
              <a:ahLst/>
              <a:cxnLst/>
              <a:rect l="l" t="t" r="r" b="b"/>
              <a:pathLst>
                <a:path w="6451600" h="432689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p:spPr>
          <p:txBody>
            <a:bodyPr/>
            <a:lstStyle/>
            <a:p>
              <a:endParaRPr lang="en-US"/>
            </a:p>
          </p:txBody>
        </p:sp>
        <p:sp>
          <p:nvSpPr>
            <p:cNvPr id="18" name="Freeform 18"/>
            <p:cNvSpPr/>
            <p:nvPr/>
          </p:nvSpPr>
          <p:spPr>
            <a:xfrm>
              <a:off x="0" y="0"/>
              <a:ext cx="7981950" cy="4542790"/>
            </a:xfrm>
            <a:custGeom>
              <a:avLst/>
              <a:gdLst/>
              <a:ahLst/>
              <a:cxnLst/>
              <a:rect l="l" t="t" r="r" b="b"/>
              <a:pathLst>
                <a:path w="7981950" h="454279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E9E9E9"/>
            </a:solidFill>
          </p:spPr>
          <p:txBody>
            <a:bodyPr/>
            <a:lstStyle/>
            <a:p>
              <a:endParaRPr lang="en-US"/>
            </a:p>
          </p:txBody>
        </p:sp>
        <p:sp>
          <p:nvSpPr>
            <p:cNvPr id="19" name="Freeform 19"/>
            <p:cNvSpPr/>
            <p:nvPr/>
          </p:nvSpPr>
          <p:spPr>
            <a:xfrm>
              <a:off x="3460750" y="4349750"/>
              <a:ext cx="1059180" cy="96520"/>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CCCCCC"/>
            </a:solidFill>
          </p:spPr>
          <p:txBody>
            <a:bodyPr/>
            <a:lstStyle/>
            <a:p>
              <a:endParaRPr lang="en-US"/>
            </a:p>
          </p:txBody>
        </p:sp>
        <p:sp>
          <p:nvSpPr>
            <p:cNvPr id="20" name="Freeform 20"/>
            <p:cNvSpPr/>
            <p:nvPr/>
          </p:nvSpPr>
          <p:spPr>
            <a:xfrm>
              <a:off x="163830" y="4542790"/>
              <a:ext cx="7654290" cy="35560"/>
            </a:xfrm>
            <a:custGeom>
              <a:avLst/>
              <a:gdLst/>
              <a:ahLst/>
              <a:cxnLst/>
              <a:rect l="l" t="t" r="r" b="b"/>
              <a:pathLst>
                <a:path w="7654290" h="3556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CCCCCC"/>
            </a:solidFill>
          </p:spPr>
          <p:txBody>
            <a:bodyPr/>
            <a:lstStyle/>
            <a:p>
              <a:endParaRPr lang="en-US"/>
            </a:p>
          </p:txBody>
        </p:sp>
        <p:sp>
          <p:nvSpPr>
            <p:cNvPr id="21" name="Freeform 21"/>
            <p:cNvSpPr/>
            <p:nvPr/>
          </p:nvSpPr>
          <p:spPr>
            <a:xfrm>
              <a:off x="962660" y="276860"/>
              <a:ext cx="6055360" cy="3789680"/>
            </a:xfrm>
            <a:custGeom>
              <a:avLst/>
              <a:gdLst/>
              <a:ahLst/>
              <a:cxnLst/>
              <a:rect l="l" t="t" r="r" b="b"/>
              <a:pathLst>
                <a:path w="6055360" h="3789680">
                  <a:moveTo>
                    <a:pt x="0" y="0"/>
                  </a:moveTo>
                  <a:lnTo>
                    <a:pt x="6055360" y="0"/>
                  </a:lnTo>
                  <a:lnTo>
                    <a:pt x="6055360" y="3789680"/>
                  </a:lnTo>
                  <a:lnTo>
                    <a:pt x="0" y="3789680"/>
                  </a:lnTo>
                  <a:close/>
                </a:path>
              </a:pathLst>
            </a:custGeom>
            <a:blipFill>
              <a:blip r:embed="rId2"/>
              <a:stretch>
                <a:fillRect t="-3299" b="-3299"/>
              </a:stretch>
            </a:blipFill>
          </p:spPr>
          <p:txBody>
            <a:bodyPr/>
            <a:lstStyle/>
            <a:p>
              <a:endParaRPr lang="en-US"/>
            </a:p>
          </p:txBody>
        </p:sp>
      </p:grpSp>
      <p:sp>
        <p:nvSpPr>
          <p:cNvPr id="22" name="TextBox 22"/>
          <p:cNvSpPr txBox="1"/>
          <p:nvPr/>
        </p:nvSpPr>
        <p:spPr>
          <a:xfrm>
            <a:off x="104156" y="127000"/>
            <a:ext cx="11246565" cy="6731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5360"/>
              </a:lnSpc>
            </a:pPr>
            <a:r>
              <a:rPr lang="en-US" sz="4467">
                <a:solidFill>
                  <a:srgbClr val="000000"/>
                </a:solidFill>
                <a:latin typeface="Anton"/>
                <a:ea typeface="Anton"/>
                <a:cs typeface="Anton"/>
                <a:sym typeface="Anton"/>
              </a:rPr>
              <a:t>SUMMARY OF KEY COMPENSATION COMPONENTS</a:t>
            </a:r>
          </a:p>
        </p:txBody>
      </p:sp>
      <p:sp>
        <p:nvSpPr>
          <p:cNvPr id="23" name="TextBox 23"/>
          <p:cNvSpPr txBox="1"/>
          <p:nvPr/>
        </p:nvSpPr>
        <p:spPr>
          <a:xfrm>
            <a:off x="862204" y="1319122"/>
            <a:ext cx="3464532" cy="54991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spcBef>
                <a:spcPct val="0"/>
              </a:spcBef>
            </a:pPr>
            <a:r>
              <a:rPr lang="en-US" sz="1599">
                <a:solidFill>
                  <a:srgbClr val="000000"/>
                </a:solidFill>
                <a:latin typeface="Inter"/>
                <a:ea typeface="Inter"/>
                <a:cs typeface="Inter"/>
                <a:sym typeface="Inter"/>
              </a:rPr>
              <a:t>Compensation Components and Regional Variations</a:t>
            </a:r>
          </a:p>
        </p:txBody>
      </p:sp>
      <p:sp>
        <p:nvSpPr>
          <p:cNvPr id="24" name="TextBox 24"/>
          <p:cNvSpPr txBox="1"/>
          <p:nvPr/>
        </p:nvSpPr>
        <p:spPr>
          <a:xfrm>
            <a:off x="239863" y="1413738"/>
            <a:ext cx="318579"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25" name="TextBox 25"/>
          <p:cNvSpPr txBox="1"/>
          <p:nvPr/>
        </p:nvSpPr>
        <p:spPr>
          <a:xfrm>
            <a:off x="862204" y="2572307"/>
            <a:ext cx="3464532" cy="56726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333"/>
              </a:lnSpc>
              <a:spcBef>
                <a:spcPct val="0"/>
              </a:spcBef>
            </a:pPr>
            <a:r>
              <a:rPr lang="en-US" sz="1666">
                <a:solidFill>
                  <a:srgbClr val="000000"/>
                </a:solidFill>
                <a:latin typeface="Inter"/>
                <a:ea typeface="Inter"/>
                <a:cs typeface="Inter"/>
                <a:sym typeface="Inter"/>
              </a:rPr>
              <a:t>Emphasis on Performance and Long-Term Incentives</a:t>
            </a:r>
          </a:p>
        </p:txBody>
      </p:sp>
      <p:sp>
        <p:nvSpPr>
          <p:cNvPr id="26" name="TextBox 26"/>
          <p:cNvSpPr txBox="1"/>
          <p:nvPr/>
        </p:nvSpPr>
        <p:spPr>
          <a:xfrm>
            <a:off x="226628" y="2413236"/>
            <a:ext cx="318579"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27" name="TextBox 27"/>
          <p:cNvSpPr txBox="1"/>
          <p:nvPr/>
        </p:nvSpPr>
        <p:spPr>
          <a:xfrm>
            <a:off x="884153" y="3532427"/>
            <a:ext cx="3464532" cy="59732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426"/>
              </a:lnSpc>
              <a:spcBef>
                <a:spcPct val="0"/>
              </a:spcBef>
            </a:pPr>
            <a:r>
              <a:rPr lang="en-US" sz="1733">
                <a:solidFill>
                  <a:srgbClr val="000000"/>
                </a:solidFill>
                <a:latin typeface="Inter"/>
                <a:ea typeface="Inter"/>
                <a:cs typeface="Inter"/>
                <a:sym typeface="Inter"/>
              </a:rPr>
              <a:t>Regional Benefits and Adjustments</a:t>
            </a:r>
          </a:p>
        </p:txBody>
      </p:sp>
      <p:sp>
        <p:nvSpPr>
          <p:cNvPr id="28" name="TextBox 28"/>
          <p:cNvSpPr txBox="1"/>
          <p:nvPr/>
        </p:nvSpPr>
        <p:spPr>
          <a:xfrm>
            <a:off x="248577" y="3664829"/>
            <a:ext cx="318579" cy="23749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graphicFrame>
        <p:nvGraphicFramePr>
          <p:cNvPr id="29" name="Table 28">
            <a:extLst>
              <a:ext uri="{FF2B5EF4-FFF2-40B4-BE49-F238E27FC236}">
                <a16:creationId xmlns:a16="http://schemas.microsoft.com/office/drawing/2014/main" id="{11495BCB-5B23-45B1-625B-5B4D5DDABEF9}"/>
              </a:ext>
            </a:extLst>
          </p:cNvPr>
          <p:cNvGraphicFramePr>
            <a:graphicFrameLocks noGrp="1"/>
          </p:cNvGraphicFramePr>
          <p:nvPr/>
        </p:nvGraphicFramePr>
        <p:xfrm>
          <a:off x="4294132" y="1076248"/>
          <a:ext cx="7539094" cy="4938427"/>
        </p:xfrm>
        <a:graphic>
          <a:graphicData uri="http://schemas.openxmlformats.org/drawingml/2006/table">
            <a:tbl>
              <a:tblPr/>
              <a:tblGrid>
                <a:gridCol w="2208268">
                  <a:extLst>
                    <a:ext uri="{9D8B030D-6E8A-4147-A177-3AD203B41FA5}">
                      <a16:colId xmlns:a16="http://schemas.microsoft.com/office/drawing/2014/main" val="1480088527"/>
                    </a:ext>
                  </a:extLst>
                </a:gridCol>
                <a:gridCol w="1930400">
                  <a:extLst>
                    <a:ext uri="{9D8B030D-6E8A-4147-A177-3AD203B41FA5}">
                      <a16:colId xmlns:a16="http://schemas.microsoft.com/office/drawing/2014/main" val="3181032143"/>
                    </a:ext>
                  </a:extLst>
                </a:gridCol>
                <a:gridCol w="3400426">
                  <a:extLst>
                    <a:ext uri="{9D8B030D-6E8A-4147-A177-3AD203B41FA5}">
                      <a16:colId xmlns:a16="http://schemas.microsoft.com/office/drawing/2014/main" val="1518084922"/>
                    </a:ext>
                  </a:extLst>
                </a:gridCol>
              </a:tblGrid>
              <a:tr h="411986">
                <a:tc>
                  <a:txBody>
                    <a:bodyPr/>
                    <a:lstStyle/>
                    <a:p>
                      <a:r>
                        <a:rPr lang="en-US" sz="1300" b="1" dirty="0">
                          <a:effectLst/>
                        </a:rPr>
                        <a:t>Compensation Component</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b="1">
                          <a:effectLst/>
                        </a:rPr>
                        <a:t>Global Average (%)</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b="1">
                          <a:effectLst/>
                        </a:rPr>
                        <a:t>Regional Variations (%)</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50470611"/>
                  </a:ext>
                </a:extLst>
              </a:tr>
              <a:tr h="583895">
                <a:tc>
                  <a:txBody>
                    <a:bodyPr/>
                    <a:lstStyle/>
                    <a:p>
                      <a:r>
                        <a:rPr lang="en-US" sz="1300" dirty="0">
                          <a:effectLst/>
                        </a:rPr>
                        <a:t>Base Salary</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dirty="0">
                          <a:effectLst/>
                        </a:rPr>
                        <a:t>100</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a:effectLst/>
                        </a:rPr>
                        <a:t>Higher in developed markets (e.g., 120% in the US, 110% in Europe)</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57148330"/>
                  </a:ext>
                </a:extLst>
              </a:tr>
              <a:tr h="583895">
                <a:tc>
                  <a:txBody>
                    <a:bodyPr/>
                    <a:lstStyle/>
                    <a:p>
                      <a:r>
                        <a:rPr lang="en-US" sz="1300">
                          <a:effectLst/>
                        </a:rPr>
                        <a:t>Performance-Based Bonuses</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a:effectLst/>
                        </a:rPr>
                        <a:t>Up to 150</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a:effectLst/>
                        </a:rPr>
                        <a:t>Varies by region (e.g., 130% in the US, 120% in Europe)</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70509078"/>
                  </a:ext>
                </a:extLst>
              </a:tr>
              <a:tr h="887053">
                <a:tc>
                  <a:txBody>
                    <a:bodyPr/>
                    <a:lstStyle/>
                    <a:p>
                      <a:r>
                        <a:rPr lang="en-US" sz="1300">
                          <a:effectLst/>
                        </a:rPr>
                        <a:t>Long-Term Incentives (PSUP)</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a:effectLst/>
                        </a:rPr>
                        <a:t>100</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a:effectLst/>
                        </a:rPr>
                        <a:t>Varies by region (e.g., 110% in the US, 100% in Europe)</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494993593"/>
                  </a:ext>
                </a:extLst>
              </a:tr>
              <a:tr h="583895">
                <a:tc>
                  <a:txBody>
                    <a:bodyPr/>
                    <a:lstStyle/>
                    <a:p>
                      <a:r>
                        <a:rPr lang="en-US" sz="1300">
                          <a:effectLst/>
                        </a:rPr>
                        <a:t>Healthcare Benefits</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dirty="0">
                          <a:effectLst/>
                        </a:rPr>
                        <a:t>100</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a:effectLst/>
                        </a:rPr>
                        <a:t>Enhanced in regions like the US (e.g., 120% of global average)</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74582606"/>
                  </a:ext>
                </a:extLst>
              </a:tr>
              <a:tr h="583895">
                <a:tc>
                  <a:txBody>
                    <a:bodyPr/>
                    <a:lstStyle/>
                    <a:p>
                      <a:r>
                        <a:rPr lang="en-US" sz="1300">
                          <a:effectLst/>
                        </a:rPr>
                        <a:t>Retirement &amp; Pension Plans</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a:effectLst/>
                        </a:rPr>
                        <a:t>100</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dirty="0">
                          <a:effectLst/>
                        </a:rPr>
                        <a:t>Higher contributions in Switzerland (e.g., 130% of global average)</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926398117"/>
                  </a:ext>
                </a:extLst>
              </a:tr>
              <a:tr h="719913">
                <a:tc>
                  <a:txBody>
                    <a:bodyPr/>
                    <a:lstStyle/>
                    <a:p>
                      <a:r>
                        <a:rPr lang="en-US" sz="1300">
                          <a:effectLst/>
                        </a:rPr>
                        <a:t>Work-Life Balance Programs</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a:effectLst/>
                        </a:rPr>
                        <a:t>100</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dirty="0">
                          <a:effectLst/>
                        </a:rPr>
                        <a:t>More generous in Europe (e.g., 120% of global average)</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97610464"/>
                  </a:ext>
                </a:extLst>
              </a:tr>
              <a:tr h="583895">
                <a:tc>
                  <a:txBody>
                    <a:bodyPr/>
                    <a:lstStyle/>
                    <a:p>
                      <a:r>
                        <a:rPr lang="en-US" sz="1300" dirty="0">
                          <a:effectLst/>
                        </a:rPr>
                        <a:t>Other Regional Benefits</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pPr algn="ctr"/>
                      <a:r>
                        <a:rPr lang="en-US" sz="1300" dirty="0">
                          <a:effectLst/>
                        </a:rPr>
                        <a:t>100</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tc>
                  <a:txBody>
                    <a:bodyPr/>
                    <a:lstStyle/>
                    <a:p>
                      <a:r>
                        <a:rPr lang="en-US" sz="1300" dirty="0">
                          <a:effectLst/>
                        </a:rPr>
                        <a:t>Additional allowances in regions like Asia (e.g., 110% of global average)</a:t>
                      </a:r>
                    </a:p>
                  </a:txBody>
                  <a:tcPr marL="39157" marR="39157" marT="19579" marB="19579" anchor="ctr">
                    <a:lnL w="10135" cap="flat" cmpd="sng" algn="ctr">
                      <a:solidFill>
                        <a:srgbClr val="000000"/>
                      </a:solidFill>
                      <a:prstDash val="solid"/>
                      <a:round/>
                      <a:headEnd type="none" w="med" len="med"/>
                      <a:tailEnd type="none" w="med" len="med"/>
                    </a:lnL>
                    <a:lnR w="10135" cap="flat" cmpd="sng" algn="ctr">
                      <a:solidFill>
                        <a:srgbClr val="000000"/>
                      </a:solidFill>
                      <a:prstDash val="solid"/>
                      <a:round/>
                      <a:headEnd type="none" w="med" len="med"/>
                      <a:tailEnd type="none" w="med" len="med"/>
                    </a:lnR>
                    <a:lnT w="10135" cap="flat" cmpd="sng" algn="ctr">
                      <a:solidFill>
                        <a:srgbClr val="000000"/>
                      </a:solidFill>
                      <a:prstDash val="solid"/>
                      <a:round/>
                      <a:headEnd type="none" w="med" len="med"/>
                      <a:tailEnd type="none" w="med" len="med"/>
                    </a:lnT>
                    <a:lnB w="1013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08707755"/>
                  </a:ext>
                </a:extLst>
              </a:tr>
            </a:tbl>
          </a:graphicData>
        </a:graphic>
      </p:graphicFrame>
      <p:sp>
        <p:nvSpPr>
          <p:cNvPr id="6" name="Slide Number Placeholder 5">
            <a:extLst>
              <a:ext uri="{FF2B5EF4-FFF2-40B4-BE49-F238E27FC236}">
                <a16:creationId xmlns:a16="http://schemas.microsoft.com/office/drawing/2014/main" id="{8F094ADD-EF00-D593-D8C3-7F9DDB038480}"/>
              </a:ext>
            </a:extLst>
          </p:cNvPr>
          <p:cNvSpPr>
            <a:spLocks noGrp="1"/>
          </p:cNvSpPr>
          <p:nvPr>
            <p:ph type="sldNum" sz="quarter" idx="12"/>
          </p:nvPr>
        </p:nvSpPr>
        <p:spPr/>
        <p:txBody>
          <a:bodyPr/>
          <a:lstStyle/>
          <a:p>
            <a:fld id="{B6F15528-21DE-4FAA-801E-634DDDAF4B2B}" type="slidenum">
              <a:rPr lang="en-US" smtClean="0"/>
              <a:pPr/>
              <a:t>29</a:t>
            </a:fld>
            <a:endParaRPr lang="en-US"/>
          </a:p>
        </p:txBody>
      </p:sp>
    </p:spTree>
    <p:extLst>
      <p:ext uri="{BB962C8B-B14F-4D97-AF65-F5344CB8AC3E}">
        <p14:creationId xmlns:p14="http://schemas.microsoft.com/office/powerpoint/2010/main" val="423372989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18874" y="-1450124"/>
            <a:ext cx="12192000" cy="2900248"/>
            <a:chOff x="0" y="0"/>
            <a:chExt cx="2833290" cy="673987"/>
          </a:xfrm>
        </p:grpSpPr>
        <p:sp>
          <p:nvSpPr>
            <p:cNvPr id="3" name="Freeform 3"/>
            <p:cNvSpPr/>
            <p:nvPr/>
          </p:nvSpPr>
          <p:spPr>
            <a:xfrm>
              <a:off x="0" y="0"/>
              <a:ext cx="2833290" cy="673987"/>
            </a:xfrm>
            <a:custGeom>
              <a:avLst/>
              <a:gdLst/>
              <a:ahLst/>
              <a:cxnLst/>
              <a:rect l="l" t="t" r="r" b="b"/>
              <a:pathLst>
                <a:path w="2833290" h="673987">
                  <a:moveTo>
                    <a:pt x="0" y="0"/>
                  </a:moveTo>
                  <a:lnTo>
                    <a:pt x="2833290" y="0"/>
                  </a:lnTo>
                  <a:lnTo>
                    <a:pt x="2833290" y="673987"/>
                  </a:lnTo>
                  <a:lnTo>
                    <a:pt x="0" y="673987"/>
                  </a:lnTo>
                  <a:close/>
                </a:path>
              </a:pathLst>
            </a:custGeom>
            <a:blipFill>
              <a:blip r:embed="rId2"/>
              <a:stretch>
                <a:fillRect t="-90125" b="-90125"/>
              </a:stretch>
            </a:blipFill>
          </p:spPr>
          <p:txBody>
            <a:bodyPr/>
            <a:lstStyle/>
            <a:p>
              <a:endParaRPr lang="en-US"/>
            </a:p>
          </p:txBody>
        </p:sp>
      </p:grpSp>
      <p:grpSp>
        <p:nvGrpSpPr>
          <p:cNvPr id="4" name="Group 4"/>
          <p:cNvGrpSpPr/>
          <p:nvPr/>
        </p:nvGrpSpPr>
        <p:grpSpPr>
          <a:xfrm>
            <a:off x="11195242" y="685800"/>
            <a:ext cx="310958" cy="228600"/>
            <a:chOff x="0" y="0"/>
            <a:chExt cx="621917" cy="457200"/>
          </a:xfrm>
        </p:grpSpPr>
        <p:sp>
          <p:nvSpPr>
            <p:cNvPr id="5" name="AutoShape 5"/>
            <p:cNvSpPr/>
            <p:nvPr/>
          </p:nvSpPr>
          <p:spPr>
            <a:xfrm>
              <a:off x="0" y="254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6" name="AutoShape 6"/>
            <p:cNvSpPr/>
            <p:nvPr/>
          </p:nvSpPr>
          <p:spPr>
            <a:xfrm>
              <a:off x="0" y="2286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7" name="AutoShape 7"/>
            <p:cNvSpPr/>
            <p:nvPr/>
          </p:nvSpPr>
          <p:spPr>
            <a:xfrm>
              <a:off x="0" y="431800"/>
              <a:ext cx="621917" cy="0"/>
            </a:xfrm>
            <a:prstGeom prst="line">
              <a:avLst/>
            </a:prstGeom>
            <a:ln w="50800" cap="flat">
              <a:solidFill>
                <a:srgbClr val="000000"/>
              </a:solidFill>
              <a:prstDash val="solid"/>
              <a:headEnd type="none" w="sm" len="sm"/>
              <a:tailEnd type="none" w="sm" len="sm"/>
            </a:ln>
          </p:spPr>
          <p:txBody>
            <a:bodyPr/>
            <a:lstStyle/>
            <a:p>
              <a:endParaRPr lang="en-US"/>
            </a:p>
          </p:txBody>
        </p:sp>
      </p:grpSp>
      <p:sp>
        <p:nvSpPr>
          <p:cNvPr id="8" name="TextBox 8"/>
          <p:cNvSpPr txBox="1"/>
          <p:nvPr/>
        </p:nvSpPr>
        <p:spPr>
          <a:xfrm>
            <a:off x="452335" y="1588565"/>
            <a:ext cx="8827401" cy="45616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07"/>
              </a:lnSpc>
              <a:spcBef>
                <a:spcPct val="0"/>
              </a:spcBef>
            </a:pPr>
            <a:r>
              <a:rPr lang="en-US" sz="1291">
                <a:solidFill>
                  <a:srgbClr val="000000"/>
                </a:solidFill>
                <a:latin typeface="Inter"/>
                <a:ea typeface="Inter"/>
                <a:cs typeface="Inter"/>
                <a:sym typeface="Inter"/>
              </a:rPr>
              <a:t>Regularly assessing employee satisfaction, engagement, and compensation effectiveness through surveys, performance metrics, and analytics to safeguard Nestlé’s employer brand and maintain workforce motivation.</a:t>
            </a:r>
          </a:p>
        </p:txBody>
      </p:sp>
      <p:grpSp>
        <p:nvGrpSpPr>
          <p:cNvPr id="9" name="Group 9"/>
          <p:cNvGrpSpPr/>
          <p:nvPr/>
        </p:nvGrpSpPr>
        <p:grpSpPr>
          <a:xfrm>
            <a:off x="583659" y="2214923"/>
            <a:ext cx="8073340" cy="4643077"/>
            <a:chOff x="0" y="0"/>
            <a:chExt cx="3189468" cy="1834302"/>
          </a:xfrm>
        </p:grpSpPr>
        <p:sp>
          <p:nvSpPr>
            <p:cNvPr id="10" name="Freeform 10"/>
            <p:cNvSpPr/>
            <p:nvPr/>
          </p:nvSpPr>
          <p:spPr>
            <a:xfrm>
              <a:off x="0" y="0"/>
              <a:ext cx="3189468" cy="1834302"/>
            </a:xfrm>
            <a:custGeom>
              <a:avLst/>
              <a:gdLst/>
              <a:ahLst/>
              <a:cxnLst/>
              <a:rect l="l" t="t" r="r" b="b"/>
              <a:pathLst>
                <a:path w="3189468" h="1834302">
                  <a:moveTo>
                    <a:pt x="0" y="0"/>
                  </a:moveTo>
                  <a:lnTo>
                    <a:pt x="3189468" y="0"/>
                  </a:lnTo>
                  <a:lnTo>
                    <a:pt x="3189468" y="1834302"/>
                  </a:lnTo>
                  <a:lnTo>
                    <a:pt x="0" y="1834302"/>
                  </a:lnTo>
                  <a:close/>
                </a:path>
              </a:pathLst>
            </a:custGeom>
            <a:solidFill>
              <a:srgbClr val="000000"/>
            </a:solidFill>
          </p:spPr>
          <p:txBody>
            <a:bodyPr/>
            <a:lstStyle/>
            <a:p>
              <a:endParaRPr lang="en-US"/>
            </a:p>
          </p:txBody>
        </p:sp>
        <p:sp>
          <p:nvSpPr>
            <p:cNvPr id="11" name="TextBox 11"/>
            <p:cNvSpPr txBox="1"/>
            <p:nvPr/>
          </p:nvSpPr>
          <p:spPr>
            <a:xfrm>
              <a:off x="0" y="-38100"/>
              <a:ext cx="3189468" cy="1872402"/>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12" name="Group 12"/>
          <p:cNvGrpSpPr/>
          <p:nvPr/>
        </p:nvGrpSpPr>
        <p:grpSpPr>
          <a:xfrm>
            <a:off x="710675" y="5524862"/>
            <a:ext cx="7946324" cy="1165797"/>
            <a:chOff x="0" y="0"/>
            <a:chExt cx="15892648" cy="2331594"/>
          </a:xfrm>
        </p:grpSpPr>
        <p:grpSp>
          <p:nvGrpSpPr>
            <p:cNvPr id="13" name="Group 13"/>
            <p:cNvGrpSpPr/>
            <p:nvPr/>
          </p:nvGrpSpPr>
          <p:grpSpPr>
            <a:xfrm>
              <a:off x="0" y="536795"/>
              <a:ext cx="1774737" cy="928387"/>
              <a:chOff x="0" y="0"/>
              <a:chExt cx="350565" cy="183385"/>
            </a:xfrm>
          </p:grpSpPr>
          <p:sp>
            <p:nvSpPr>
              <p:cNvPr id="14" name="Freeform 14"/>
              <p:cNvSpPr/>
              <p:nvPr/>
            </p:nvSpPr>
            <p:spPr>
              <a:xfrm>
                <a:off x="0" y="0"/>
                <a:ext cx="350565" cy="183385"/>
              </a:xfrm>
              <a:custGeom>
                <a:avLst/>
                <a:gdLst/>
                <a:ahLst/>
                <a:cxnLst/>
                <a:rect l="l" t="t" r="r" b="b"/>
                <a:pathLst>
                  <a:path w="350565" h="183385">
                    <a:moveTo>
                      <a:pt x="0" y="0"/>
                    </a:moveTo>
                    <a:lnTo>
                      <a:pt x="350565" y="0"/>
                    </a:lnTo>
                    <a:lnTo>
                      <a:pt x="350565" y="183385"/>
                    </a:lnTo>
                    <a:lnTo>
                      <a:pt x="0" y="183385"/>
                    </a:lnTo>
                    <a:close/>
                  </a:path>
                </a:pathLst>
              </a:custGeom>
              <a:solidFill>
                <a:srgbClr val="D31FE4"/>
              </a:solidFill>
            </p:spPr>
            <p:txBody>
              <a:bodyPr/>
              <a:lstStyle/>
              <a:p>
                <a:endParaRPr lang="en-US"/>
              </a:p>
            </p:txBody>
          </p:sp>
          <p:sp>
            <p:nvSpPr>
              <p:cNvPr id="15" name="TextBox 15"/>
              <p:cNvSpPr txBox="1"/>
              <p:nvPr/>
            </p:nvSpPr>
            <p:spPr>
              <a:xfrm>
                <a:off x="0" y="-38100"/>
                <a:ext cx="35056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16" name="TextBox 16"/>
            <p:cNvSpPr txBox="1"/>
            <p:nvPr/>
          </p:nvSpPr>
          <p:spPr>
            <a:xfrm>
              <a:off x="46026" y="750798"/>
              <a:ext cx="1682685"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03</a:t>
              </a:r>
            </a:p>
          </p:txBody>
        </p:sp>
        <p:sp>
          <p:nvSpPr>
            <p:cNvPr id="17" name="TextBox 17"/>
            <p:cNvSpPr txBox="1"/>
            <p:nvPr/>
          </p:nvSpPr>
          <p:spPr>
            <a:xfrm>
              <a:off x="3607386" y="678054"/>
              <a:ext cx="12285263" cy="16535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FFFFFF"/>
                  </a:solidFill>
                  <a:latin typeface="Inter"/>
                  <a:ea typeface="Inter"/>
                  <a:cs typeface="Inter"/>
                  <a:sym typeface="Inter"/>
                </a:rPr>
                <a:t>The key to Nestlé’s success lies in striking a balance between maintaining global consistency in compensation policies while adapting to local market conditions. Future improvements should focus on enhancing regional flexibility while ensuring alignment with Nestlé's overall corporate vision.</a:t>
              </a:r>
            </a:p>
          </p:txBody>
        </p:sp>
        <p:sp>
          <p:nvSpPr>
            <p:cNvPr id="18" name="TextBox 18"/>
            <p:cNvSpPr txBox="1"/>
            <p:nvPr/>
          </p:nvSpPr>
          <p:spPr>
            <a:xfrm>
              <a:off x="3607386" y="-38100"/>
              <a:ext cx="12285263"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FFFFFF"/>
                  </a:solidFill>
                  <a:latin typeface="Inter Medium"/>
                  <a:ea typeface="Inter Medium"/>
                  <a:cs typeface="Inter Medium"/>
                  <a:sym typeface="Inter Medium"/>
                </a:rPr>
                <a:t>Key Insight</a:t>
              </a:r>
            </a:p>
          </p:txBody>
        </p:sp>
      </p:grpSp>
      <p:grpSp>
        <p:nvGrpSpPr>
          <p:cNvPr id="19" name="Group 19"/>
          <p:cNvGrpSpPr/>
          <p:nvPr/>
        </p:nvGrpSpPr>
        <p:grpSpPr>
          <a:xfrm>
            <a:off x="710675" y="4058338"/>
            <a:ext cx="7946324" cy="1165797"/>
            <a:chOff x="0" y="0"/>
            <a:chExt cx="15892648" cy="2331594"/>
          </a:xfrm>
        </p:grpSpPr>
        <p:grpSp>
          <p:nvGrpSpPr>
            <p:cNvPr id="20" name="Group 20"/>
            <p:cNvGrpSpPr/>
            <p:nvPr/>
          </p:nvGrpSpPr>
          <p:grpSpPr>
            <a:xfrm>
              <a:off x="0" y="536795"/>
              <a:ext cx="1774737" cy="928387"/>
              <a:chOff x="0" y="0"/>
              <a:chExt cx="350565" cy="183385"/>
            </a:xfrm>
          </p:grpSpPr>
          <p:sp>
            <p:nvSpPr>
              <p:cNvPr id="21" name="Freeform 21"/>
              <p:cNvSpPr/>
              <p:nvPr/>
            </p:nvSpPr>
            <p:spPr>
              <a:xfrm>
                <a:off x="0" y="0"/>
                <a:ext cx="350565" cy="183385"/>
              </a:xfrm>
              <a:custGeom>
                <a:avLst/>
                <a:gdLst/>
                <a:ahLst/>
                <a:cxnLst/>
                <a:rect l="l" t="t" r="r" b="b"/>
                <a:pathLst>
                  <a:path w="350565" h="183385">
                    <a:moveTo>
                      <a:pt x="0" y="0"/>
                    </a:moveTo>
                    <a:lnTo>
                      <a:pt x="350565" y="0"/>
                    </a:lnTo>
                    <a:lnTo>
                      <a:pt x="350565" y="183385"/>
                    </a:lnTo>
                    <a:lnTo>
                      <a:pt x="0" y="183385"/>
                    </a:lnTo>
                    <a:close/>
                  </a:path>
                </a:pathLst>
              </a:custGeom>
              <a:solidFill>
                <a:srgbClr val="D31FE4"/>
              </a:solidFill>
            </p:spPr>
            <p:txBody>
              <a:bodyPr/>
              <a:lstStyle/>
              <a:p>
                <a:endParaRPr lang="en-US"/>
              </a:p>
            </p:txBody>
          </p:sp>
          <p:sp>
            <p:nvSpPr>
              <p:cNvPr id="22" name="TextBox 22"/>
              <p:cNvSpPr txBox="1"/>
              <p:nvPr/>
            </p:nvSpPr>
            <p:spPr>
              <a:xfrm>
                <a:off x="0" y="-38100"/>
                <a:ext cx="350565"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23" name="TextBox 23"/>
            <p:cNvSpPr txBox="1"/>
            <p:nvPr/>
          </p:nvSpPr>
          <p:spPr>
            <a:xfrm>
              <a:off x="46026" y="750798"/>
              <a:ext cx="1682685"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02</a:t>
              </a:r>
            </a:p>
          </p:txBody>
        </p:sp>
        <p:sp>
          <p:nvSpPr>
            <p:cNvPr id="24" name="TextBox 24"/>
            <p:cNvSpPr txBox="1"/>
            <p:nvPr/>
          </p:nvSpPr>
          <p:spPr>
            <a:xfrm>
              <a:off x="3607386" y="678054"/>
              <a:ext cx="12285263" cy="16535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FFFFFF"/>
                  </a:solidFill>
                  <a:latin typeface="Inter"/>
                  <a:ea typeface="Inter"/>
                  <a:cs typeface="Inter"/>
                  <a:sym typeface="Inter"/>
                </a:rPr>
                <a:t>By implementing personalized performance rewards, standardizing global benefits packages, and improving pay transparency, Nestlé can overcome challenges related to pay equity, regional disparities, and employee satisfaction, further strengthening its competitive edge.</a:t>
              </a:r>
            </a:p>
          </p:txBody>
        </p:sp>
        <p:sp>
          <p:nvSpPr>
            <p:cNvPr id="25" name="TextBox 25"/>
            <p:cNvSpPr txBox="1"/>
            <p:nvPr/>
          </p:nvSpPr>
          <p:spPr>
            <a:xfrm>
              <a:off x="3607386" y="-38100"/>
              <a:ext cx="12285263"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FFFFFF"/>
                  </a:solidFill>
                  <a:latin typeface="Inter Medium"/>
                  <a:ea typeface="Inter Medium"/>
                  <a:cs typeface="Inter Medium"/>
                  <a:sym typeface="Inter Medium"/>
                </a:rPr>
                <a:t>Reputation</a:t>
              </a:r>
            </a:p>
          </p:txBody>
        </p:sp>
      </p:grpSp>
      <p:grpSp>
        <p:nvGrpSpPr>
          <p:cNvPr id="26" name="Group 26"/>
          <p:cNvGrpSpPr/>
          <p:nvPr/>
        </p:nvGrpSpPr>
        <p:grpSpPr>
          <a:xfrm>
            <a:off x="710675" y="2591814"/>
            <a:ext cx="7790125" cy="1165797"/>
            <a:chOff x="0" y="0"/>
            <a:chExt cx="15580250" cy="2331594"/>
          </a:xfrm>
        </p:grpSpPr>
        <p:grpSp>
          <p:nvGrpSpPr>
            <p:cNvPr id="27" name="Group 27"/>
            <p:cNvGrpSpPr/>
            <p:nvPr/>
          </p:nvGrpSpPr>
          <p:grpSpPr>
            <a:xfrm>
              <a:off x="0" y="536795"/>
              <a:ext cx="1739851" cy="928387"/>
              <a:chOff x="0" y="0"/>
              <a:chExt cx="343674" cy="183385"/>
            </a:xfrm>
          </p:grpSpPr>
          <p:sp>
            <p:nvSpPr>
              <p:cNvPr id="28" name="Freeform 28"/>
              <p:cNvSpPr/>
              <p:nvPr/>
            </p:nvSpPr>
            <p:spPr>
              <a:xfrm>
                <a:off x="0" y="0"/>
                <a:ext cx="343674" cy="183385"/>
              </a:xfrm>
              <a:custGeom>
                <a:avLst/>
                <a:gdLst/>
                <a:ahLst/>
                <a:cxnLst/>
                <a:rect l="l" t="t" r="r" b="b"/>
                <a:pathLst>
                  <a:path w="343674" h="183385">
                    <a:moveTo>
                      <a:pt x="0" y="0"/>
                    </a:moveTo>
                    <a:lnTo>
                      <a:pt x="343674" y="0"/>
                    </a:lnTo>
                    <a:lnTo>
                      <a:pt x="343674" y="183385"/>
                    </a:lnTo>
                    <a:lnTo>
                      <a:pt x="0" y="183385"/>
                    </a:lnTo>
                    <a:close/>
                  </a:path>
                </a:pathLst>
              </a:custGeom>
              <a:solidFill>
                <a:srgbClr val="D31FE4"/>
              </a:solidFill>
            </p:spPr>
            <p:txBody>
              <a:bodyPr/>
              <a:lstStyle/>
              <a:p>
                <a:endParaRPr lang="en-US"/>
              </a:p>
            </p:txBody>
          </p:sp>
          <p:sp>
            <p:nvSpPr>
              <p:cNvPr id="29" name="TextBox 29"/>
              <p:cNvSpPr txBox="1"/>
              <p:nvPr/>
            </p:nvSpPr>
            <p:spPr>
              <a:xfrm>
                <a:off x="0" y="-38100"/>
                <a:ext cx="343674" cy="2214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sp>
          <p:nvSpPr>
            <p:cNvPr id="30" name="TextBox 30"/>
            <p:cNvSpPr txBox="1"/>
            <p:nvPr/>
          </p:nvSpPr>
          <p:spPr>
            <a:xfrm>
              <a:off x="45121" y="750798"/>
              <a:ext cx="1649609"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spcBef>
                  <a:spcPct val="0"/>
                </a:spcBef>
              </a:pPr>
              <a:r>
                <a:rPr lang="en-US" sz="1400" b="1">
                  <a:solidFill>
                    <a:srgbClr val="000000"/>
                  </a:solidFill>
                  <a:latin typeface="Inter Medium"/>
                  <a:ea typeface="Inter Medium"/>
                  <a:cs typeface="Inter Medium"/>
                  <a:sym typeface="Inter Medium"/>
                </a:rPr>
                <a:t>01</a:t>
              </a:r>
            </a:p>
          </p:txBody>
        </p:sp>
        <p:sp>
          <p:nvSpPr>
            <p:cNvPr id="31" name="TextBox 31"/>
            <p:cNvSpPr txBox="1"/>
            <p:nvPr/>
          </p:nvSpPr>
          <p:spPr>
            <a:xfrm>
              <a:off x="3536476" y="678054"/>
              <a:ext cx="12043774" cy="165354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680"/>
                </a:lnSpc>
                <a:spcBef>
                  <a:spcPct val="0"/>
                </a:spcBef>
              </a:pPr>
              <a:r>
                <a:rPr lang="en-US" sz="1200">
                  <a:solidFill>
                    <a:srgbClr val="FFFFFF"/>
                  </a:solidFill>
                  <a:latin typeface="Inter"/>
                  <a:ea typeface="Inter"/>
                  <a:cs typeface="Inter"/>
                  <a:sym typeface="Inter"/>
                </a:rPr>
                <a:t>Nestlé’s reward systems are strategically designed to align with its global business objectives, ensuring that compensation, incentives, and benefits are structured to attract, motivate, and retain top talent while supporting the company’s financial and sustainability goals.</a:t>
              </a:r>
            </a:p>
          </p:txBody>
        </p:sp>
        <p:sp>
          <p:nvSpPr>
            <p:cNvPr id="32" name="TextBox 32"/>
            <p:cNvSpPr txBox="1"/>
            <p:nvPr/>
          </p:nvSpPr>
          <p:spPr>
            <a:xfrm>
              <a:off x="3536476" y="-38100"/>
              <a:ext cx="12043774"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r>
                <a:rPr lang="en-US" sz="1400" b="1">
                  <a:solidFill>
                    <a:srgbClr val="FFFFFF"/>
                  </a:solidFill>
                  <a:latin typeface="Inter Medium"/>
                  <a:ea typeface="Inter Medium"/>
                  <a:cs typeface="Inter Medium"/>
                  <a:sym typeface="Inter Medium"/>
                </a:rPr>
                <a:t>Tracking</a:t>
              </a:r>
            </a:p>
          </p:txBody>
        </p:sp>
      </p:grpSp>
      <p:grpSp>
        <p:nvGrpSpPr>
          <p:cNvPr id="33" name="Group 33"/>
          <p:cNvGrpSpPr/>
          <p:nvPr/>
        </p:nvGrpSpPr>
        <p:grpSpPr>
          <a:xfrm>
            <a:off x="10703155" y="5990609"/>
            <a:ext cx="803045" cy="181591"/>
            <a:chOff x="0" y="0"/>
            <a:chExt cx="1606091" cy="363182"/>
          </a:xfrm>
        </p:grpSpPr>
        <p:grpSp>
          <p:nvGrpSpPr>
            <p:cNvPr id="34" name="Group 34"/>
            <p:cNvGrpSpPr/>
            <p:nvPr/>
          </p:nvGrpSpPr>
          <p:grpSpPr>
            <a:xfrm>
              <a:off x="0" y="0"/>
              <a:ext cx="363182" cy="363182"/>
              <a:chOff x="0" y="0"/>
              <a:chExt cx="71740" cy="71740"/>
            </a:xfrm>
          </p:grpSpPr>
          <p:sp>
            <p:nvSpPr>
              <p:cNvPr id="35" name="Freeform 35"/>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36" name="TextBox 36"/>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37" name="Group 37"/>
            <p:cNvGrpSpPr/>
            <p:nvPr/>
          </p:nvGrpSpPr>
          <p:grpSpPr>
            <a:xfrm>
              <a:off x="621454" y="0"/>
              <a:ext cx="363182" cy="363182"/>
              <a:chOff x="0" y="0"/>
              <a:chExt cx="71740" cy="71740"/>
            </a:xfrm>
          </p:grpSpPr>
          <p:sp>
            <p:nvSpPr>
              <p:cNvPr id="38" name="Freeform 38"/>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39" name="TextBox 39"/>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nvGrpSpPr>
            <p:cNvPr id="40" name="Group 40"/>
            <p:cNvGrpSpPr/>
            <p:nvPr/>
          </p:nvGrpSpPr>
          <p:grpSpPr>
            <a:xfrm>
              <a:off x="1242908" y="0"/>
              <a:ext cx="363182" cy="363182"/>
              <a:chOff x="0" y="0"/>
              <a:chExt cx="71740" cy="71740"/>
            </a:xfrm>
          </p:grpSpPr>
          <p:sp>
            <p:nvSpPr>
              <p:cNvPr id="41" name="Freeform 41"/>
              <p:cNvSpPr/>
              <p:nvPr/>
            </p:nvSpPr>
            <p:spPr>
              <a:xfrm>
                <a:off x="0" y="0"/>
                <a:ext cx="71740" cy="71740"/>
              </a:xfrm>
              <a:custGeom>
                <a:avLst/>
                <a:gdLst/>
                <a:ahLst/>
                <a:cxnLst/>
                <a:rect l="l" t="t" r="r" b="b"/>
                <a:pathLst>
                  <a:path w="71740" h="71740">
                    <a:moveTo>
                      <a:pt x="0" y="0"/>
                    </a:moveTo>
                    <a:lnTo>
                      <a:pt x="71740" y="0"/>
                    </a:lnTo>
                    <a:lnTo>
                      <a:pt x="71740" y="71740"/>
                    </a:lnTo>
                    <a:lnTo>
                      <a:pt x="0" y="71740"/>
                    </a:lnTo>
                    <a:close/>
                  </a:path>
                </a:pathLst>
              </a:custGeom>
              <a:solidFill>
                <a:srgbClr val="000000"/>
              </a:solidFill>
            </p:spPr>
            <p:txBody>
              <a:bodyPr/>
              <a:lstStyle/>
              <a:p>
                <a:endParaRPr lang="en-US"/>
              </a:p>
            </p:txBody>
          </p:sp>
          <p:sp>
            <p:nvSpPr>
              <p:cNvPr id="42" name="TextBox 42"/>
              <p:cNvSpPr txBox="1"/>
              <p:nvPr/>
            </p:nvSpPr>
            <p:spPr>
              <a:xfrm>
                <a:off x="0" y="-38100"/>
                <a:ext cx="71740" cy="10984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960"/>
                  </a:lnSpc>
                </a:pPr>
                <a:endParaRPr sz="800"/>
              </a:p>
            </p:txBody>
          </p:sp>
        </p:grpSp>
      </p:grpSp>
      <p:grpSp>
        <p:nvGrpSpPr>
          <p:cNvPr id="43" name="Group 43"/>
          <p:cNvGrpSpPr>
            <a:grpSpLocks noChangeAspect="1"/>
          </p:cNvGrpSpPr>
          <p:nvPr/>
        </p:nvGrpSpPr>
        <p:grpSpPr>
          <a:xfrm>
            <a:off x="8734007" y="1982721"/>
            <a:ext cx="3728435" cy="5010449"/>
            <a:chOff x="0" y="0"/>
            <a:chExt cx="3663950" cy="4923790"/>
          </a:xfrm>
        </p:grpSpPr>
        <p:sp>
          <p:nvSpPr>
            <p:cNvPr id="44" name="Freeform 44"/>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3"/>
              <a:stretch>
                <a:fillRect l="-51280" r="-51280"/>
              </a:stretch>
            </a:blipFill>
          </p:spPr>
          <p:txBody>
            <a:bodyPr/>
            <a:lstStyle/>
            <a:p>
              <a:endParaRPr lang="en-US"/>
            </a:p>
          </p:txBody>
        </p:sp>
        <p:sp>
          <p:nvSpPr>
            <p:cNvPr id="45" name="Freeform 45"/>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D31FE4"/>
            </a:solidFill>
          </p:spPr>
          <p:txBody>
            <a:bodyPr/>
            <a:lstStyle/>
            <a:p>
              <a:endParaRPr lang="en-US"/>
            </a:p>
          </p:txBody>
        </p:sp>
      </p:grpSp>
      <p:sp>
        <p:nvSpPr>
          <p:cNvPr id="47" name="TextBox 47"/>
          <p:cNvSpPr txBox="1"/>
          <p:nvPr/>
        </p:nvSpPr>
        <p:spPr>
          <a:xfrm>
            <a:off x="5652712" y="-12700"/>
            <a:ext cx="4237101" cy="8128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400"/>
              </a:lnSpc>
            </a:pPr>
            <a:r>
              <a:rPr lang="en-US" sz="5334">
                <a:solidFill>
                  <a:srgbClr val="D31FE4"/>
                </a:solidFill>
                <a:latin typeface="Anton"/>
                <a:ea typeface="Anton"/>
                <a:cs typeface="Anton"/>
                <a:sym typeface="Anton"/>
              </a:rPr>
              <a:t>CONCLUSION</a:t>
            </a:r>
          </a:p>
        </p:txBody>
      </p:sp>
      <p:sp>
        <p:nvSpPr>
          <p:cNvPr id="46" name="Slide Number Placeholder 45">
            <a:extLst>
              <a:ext uri="{FF2B5EF4-FFF2-40B4-BE49-F238E27FC236}">
                <a16:creationId xmlns:a16="http://schemas.microsoft.com/office/drawing/2014/main" id="{BFD88F21-C19E-1A96-CD1F-F9DFF5B92295}"/>
              </a:ext>
            </a:extLst>
          </p:cNvPr>
          <p:cNvSpPr>
            <a:spLocks noGrp="1"/>
          </p:cNvSpPr>
          <p:nvPr>
            <p:ph type="sldNum" sz="quarter" idx="12"/>
          </p:nvPr>
        </p:nvSpPr>
        <p:spPr/>
        <p:txBody>
          <a:bodyPr/>
          <a:lstStyle/>
          <a:p>
            <a:fld id="{B6F15528-21DE-4FAA-801E-634DDDAF4B2B}" type="slidenum">
              <a:rPr lang="en-US" smtClean="0"/>
              <a:pPr/>
              <a:t>30</a:t>
            </a:fld>
            <a:endParaRPr lang="en-US"/>
          </a:p>
        </p:txBody>
      </p:sp>
    </p:spTree>
    <p:extLst>
      <p:ext uri="{BB962C8B-B14F-4D97-AF65-F5344CB8AC3E}">
        <p14:creationId xmlns:p14="http://schemas.microsoft.com/office/powerpoint/2010/main" val="347502546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360223" y="101600"/>
            <a:ext cx="456935" cy="335915"/>
            <a:chOff x="0" y="0"/>
            <a:chExt cx="913871" cy="671829"/>
          </a:xfrm>
        </p:grpSpPr>
        <p:sp>
          <p:nvSpPr>
            <p:cNvPr id="3" name="AutoShape 3"/>
            <p:cNvSpPr/>
            <p:nvPr/>
          </p:nvSpPr>
          <p:spPr>
            <a:xfrm>
              <a:off x="0" y="37324"/>
              <a:ext cx="913871" cy="0"/>
            </a:xfrm>
            <a:prstGeom prst="line">
              <a:avLst/>
            </a:prstGeom>
            <a:ln w="74648"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335915"/>
              <a:ext cx="913871" cy="0"/>
            </a:xfrm>
            <a:prstGeom prst="line">
              <a:avLst/>
            </a:prstGeom>
            <a:ln w="74648"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634505"/>
              <a:ext cx="913871" cy="0"/>
            </a:xfrm>
            <a:prstGeom prst="line">
              <a:avLst/>
            </a:prstGeom>
            <a:ln w="74648" cap="flat">
              <a:solidFill>
                <a:srgbClr val="000000"/>
              </a:solidFill>
              <a:prstDash val="solid"/>
              <a:headEnd type="none" w="sm" len="sm"/>
              <a:tailEnd type="none" w="sm" len="sm"/>
            </a:ln>
          </p:spPr>
          <p:txBody>
            <a:bodyPr/>
            <a:lstStyle/>
            <a:p>
              <a:endParaRPr lang="en-US"/>
            </a:p>
          </p:txBody>
        </p:sp>
      </p:grpSp>
      <p:sp>
        <p:nvSpPr>
          <p:cNvPr id="6" name="TextBox 6"/>
          <p:cNvSpPr txBox="1"/>
          <p:nvPr/>
        </p:nvSpPr>
        <p:spPr>
          <a:xfrm>
            <a:off x="4800628" y="567182"/>
            <a:ext cx="7391373" cy="621715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Adams, J.S. (1963). Toward an understanding of inequity. Journal of Abnormal and Social Psychology, 67(5), pp. 422-436.</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Baruch, Y. (2004). Managing global careers: The case of expatriates. International Journal of Human Resource Management, 15(3), pp. 418-437.</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Becker, B.E. &amp; Gerhart, B. (2020). The impact of human resource management on organizational performance: Progress and prospects. Academy of Management Journal, 43(3), pp. 516-523.</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Forbes. (2021). Nestlé’s HR Transformation: Realizing Values On A Global Scale.</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Harrison, J. &amp; Kessler, I. (2019). Global HR management: Adapting to local contexts. Oxford University Press.</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Herzberg, F. (1959). The Motivation to Work. Wiley.</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Locke, E.A. &amp; Latham, G.P. (2002). Building a practically useful theory of goal setting and task motivation. American Psychologist, 57(9), pp. 705-717.</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McKinsey &amp; Company. (2020). Compensation and Benefits in Global Companies.</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Nestlé. (2024). Compensation Report 2024.</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Statista. (2023). Global Compensation and Benefits Statistics.</a:t>
            </a:r>
          </a:p>
          <a:p>
            <a:pPr marL="302275" lvl="1" indent="-151138" algn="l">
              <a:lnSpc>
                <a:spcPts val="2926"/>
              </a:lnSpc>
              <a:buAutoNum type="arabicPeriod"/>
            </a:pPr>
            <a:r>
              <a:rPr lang="en-US" sz="1400" b="1">
                <a:solidFill>
                  <a:srgbClr val="000000"/>
                </a:solidFill>
                <a:latin typeface="Inter Medium"/>
                <a:ea typeface="Inter Medium"/>
                <a:cs typeface="Inter Medium"/>
                <a:sym typeface="Inter Medium"/>
              </a:rPr>
              <a:t>Vroom, V.H. (1964). Work and Motivation. Wiley.</a:t>
            </a:r>
          </a:p>
        </p:txBody>
      </p:sp>
      <p:pic>
        <p:nvPicPr>
          <p:cNvPr id="7" name="Picture 7"/>
          <p:cNvPicPr>
            <a:picLocks noChangeAspect="1"/>
          </p:cNvPicPr>
          <p:nvPr/>
        </p:nvPicPr>
        <p:blipFill>
          <a:blip r:embed="rId2"/>
          <a:stretch>
            <a:fillRect/>
          </a:stretch>
        </p:blipFill>
        <p:spPr>
          <a:xfrm>
            <a:off x="-31178" y="503619"/>
            <a:ext cx="4929380" cy="3564763"/>
          </a:xfrm>
          <a:prstGeom prst="rect">
            <a:avLst/>
          </a:prstGeom>
        </p:spPr>
      </p:pic>
      <p:pic>
        <p:nvPicPr>
          <p:cNvPr id="8" name="Picture 8"/>
          <p:cNvPicPr>
            <a:picLocks noChangeAspect="1"/>
          </p:cNvPicPr>
          <p:nvPr/>
        </p:nvPicPr>
        <p:blipFill>
          <a:blip r:embed="rId3"/>
          <a:stretch>
            <a:fillRect/>
          </a:stretch>
        </p:blipFill>
        <p:spPr>
          <a:xfrm>
            <a:off x="-408638" y="3259220"/>
            <a:ext cx="5684299" cy="3768059"/>
          </a:xfrm>
          <a:prstGeom prst="rect">
            <a:avLst/>
          </a:prstGeom>
        </p:spPr>
      </p:pic>
      <p:sp>
        <p:nvSpPr>
          <p:cNvPr id="9" name="TextBox 9"/>
          <p:cNvSpPr txBox="1"/>
          <p:nvPr/>
        </p:nvSpPr>
        <p:spPr>
          <a:xfrm>
            <a:off x="277236" y="101600"/>
            <a:ext cx="3979955" cy="8128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400"/>
              </a:lnSpc>
            </a:pPr>
            <a:r>
              <a:rPr lang="en-US" sz="5334">
                <a:solidFill>
                  <a:srgbClr val="000000"/>
                </a:solidFill>
                <a:latin typeface="Anton"/>
                <a:ea typeface="Anton"/>
                <a:cs typeface="Anton"/>
                <a:sym typeface="Anton"/>
              </a:rPr>
              <a:t>REFERENCES</a:t>
            </a:r>
          </a:p>
        </p:txBody>
      </p:sp>
      <p:sp>
        <p:nvSpPr>
          <p:cNvPr id="10" name="Slide Number Placeholder 9">
            <a:extLst>
              <a:ext uri="{FF2B5EF4-FFF2-40B4-BE49-F238E27FC236}">
                <a16:creationId xmlns:a16="http://schemas.microsoft.com/office/drawing/2014/main" id="{2A28313E-F77A-16C5-D291-0E8732FF17EC}"/>
              </a:ext>
            </a:extLst>
          </p:cNvPr>
          <p:cNvSpPr>
            <a:spLocks noGrp="1"/>
          </p:cNvSpPr>
          <p:nvPr>
            <p:ph type="sldNum" sz="quarter" idx="12"/>
          </p:nvPr>
        </p:nvSpPr>
        <p:spPr/>
        <p:txBody>
          <a:bodyPr/>
          <a:lstStyle/>
          <a:p>
            <a:fld id="{B6F15528-21DE-4FAA-801E-634DDDAF4B2B}" type="slidenum">
              <a:rPr lang="en-US" smtClean="0"/>
              <a:pPr/>
              <a:t>31</a:t>
            </a:fld>
            <a:endParaRPr lang="en-US"/>
          </a:p>
        </p:txBody>
      </p:sp>
    </p:spTree>
    <p:extLst>
      <p:ext uri="{BB962C8B-B14F-4D97-AF65-F5344CB8AC3E}">
        <p14:creationId xmlns:p14="http://schemas.microsoft.com/office/powerpoint/2010/main" val="281604980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195242" y="685800"/>
            <a:ext cx="310958" cy="228600"/>
            <a:chOff x="0" y="0"/>
            <a:chExt cx="621917" cy="457200"/>
          </a:xfrm>
        </p:grpSpPr>
        <p:sp>
          <p:nvSpPr>
            <p:cNvPr id="3" name="AutoShape 3"/>
            <p:cNvSpPr/>
            <p:nvPr/>
          </p:nvSpPr>
          <p:spPr>
            <a:xfrm>
              <a:off x="0" y="254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0" y="228600"/>
              <a:ext cx="621917" cy="0"/>
            </a:xfrm>
            <a:prstGeom prst="line">
              <a:avLst/>
            </a:prstGeom>
            <a:ln w="50800" cap="flat">
              <a:solidFill>
                <a:srgbClr val="000000"/>
              </a:solidFill>
              <a:prstDash val="solid"/>
              <a:headEnd type="none" w="sm" len="sm"/>
              <a:tailEnd type="none" w="sm" len="sm"/>
            </a:ln>
          </p:spPr>
          <p:txBody>
            <a:bodyPr/>
            <a:lstStyle/>
            <a:p>
              <a:endParaRPr lang="en-US"/>
            </a:p>
          </p:txBody>
        </p:sp>
        <p:sp>
          <p:nvSpPr>
            <p:cNvPr id="5" name="AutoShape 5"/>
            <p:cNvSpPr/>
            <p:nvPr/>
          </p:nvSpPr>
          <p:spPr>
            <a:xfrm>
              <a:off x="0" y="431800"/>
              <a:ext cx="621917" cy="0"/>
            </a:xfrm>
            <a:prstGeom prst="line">
              <a:avLst/>
            </a:prstGeom>
            <a:ln w="50800" cap="flat">
              <a:solidFill>
                <a:srgbClr val="000000"/>
              </a:solidFill>
              <a:prstDash val="solid"/>
              <a:headEnd type="none" w="sm" len="sm"/>
              <a:tailEnd type="none" w="sm" len="sm"/>
            </a:ln>
          </p:spPr>
          <p:txBody>
            <a:bodyPr/>
            <a:lstStyle/>
            <a:p>
              <a:endParaRPr lang="en-US"/>
            </a:p>
          </p:txBody>
        </p:sp>
      </p:grpSp>
      <p:sp>
        <p:nvSpPr>
          <p:cNvPr id="6" name="TextBox 6"/>
          <p:cNvSpPr txBox="1"/>
          <p:nvPr/>
        </p:nvSpPr>
        <p:spPr>
          <a:xfrm>
            <a:off x="307070" y="139852"/>
            <a:ext cx="4195673" cy="221615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8800"/>
              </a:lnSpc>
            </a:pPr>
            <a:r>
              <a:rPr lang="en-US" sz="7333" dirty="0">
                <a:solidFill>
                  <a:srgbClr val="000000"/>
                </a:solidFill>
                <a:latin typeface="Anton"/>
                <a:ea typeface="Anton"/>
                <a:cs typeface="Anton"/>
                <a:sym typeface="Anton"/>
              </a:rPr>
              <a:t>THANK YOU EVERYONE</a:t>
            </a:r>
          </a:p>
        </p:txBody>
      </p:sp>
      <p:grpSp>
        <p:nvGrpSpPr>
          <p:cNvPr id="7" name="Group 7"/>
          <p:cNvGrpSpPr/>
          <p:nvPr/>
        </p:nvGrpSpPr>
        <p:grpSpPr>
          <a:xfrm>
            <a:off x="5077596" y="5172506"/>
            <a:ext cx="6566750" cy="1648577"/>
            <a:chOff x="0" y="0"/>
            <a:chExt cx="13133500" cy="3297153"/>
          </a:xfrm>
        </p:grpSpPr>
        <p:grpSp>
          <p:nvGrpSpPr>
            <p:cNvPr id="8" name="Group 8"/>
            <p:cNvGrpSpPr/>
            <p:nvPr/>
          </p:nvGrpSpPr>
          <p:grpSpPr>
            <a:xfrm>
              <a:off x="0" y="0"/>
              <a:ext cx="13133500" cy="3297153"/>
              <a:chOff x="0" y="0"/>
              <a:chExt cx="2491868" cy="625581"/>
            </a:xfrm>
          </p:grpSpPr>
          <p:sp>
            <p:nvSpPr>
              <p:cNvPr id="9" name="Freeform 9"/>
              <p:cNvSpPr/>
              <p:nvPr/>
            </p:nvSpPr>
            <p:spPr>
              <a:xfrm>
                <a:off x="0" y="0"/>
                <a:ext cx="2491868" cy="625581"/>
              </a:xfrm>
              <a:custGeom>
                <a:avLst/>
                <a:gdLst/>
                <a:ahLst/>
                <a:cxnLst/>
                <a:rect l="l" t="t" r="r" b="b"/>
                <a:pathLst>
                  <a:path w="2491868" h="625581">
                    <a:moveTo>
                      <a:pt x="0" y="0"/>
                    </a:moveTo>
                    <a:lnTo>
                      <a:pt x="2491868" y="0"/>
                    </a:lnTo>
                    <a:lnTo>
                      <a:pt x="2491868" y="625581"/>
                    </a:lnTo>
                    <a:lnTo>
                      <a:pt x="0" y="625581"/>
                    </a:lnTo>
                    <a:close/>
                  </a:path>
                </a:pathLst>
              </a:custGeom>
              <a:solidFill>
                <a:srgbClr val="000000"/>
              </a:solidFill>
            </p:spPr>
            <p:txBody>
              <a:bodyPr/>
              <a:lstStyle/>
              <a:p>
                <a:endParaRPr lang="en-US"/>
              </a:p>
            </p:txBody>
          </p:sp>
          <p:sp>
            <p:nvSpPr>
              <p:cNvPr id="10" name="TextBox 10"/>
              <p:cNvSpPr txBox="1"/>
              <p:nvPr/>
            </p:nvSpPr>
            <p:spPr>
              <a:xfrm>
                <a:off x="0" y="-38100"/>
                <a:ext cx="2491868" cy="663681"/>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sp>
          <p:nvSpPr>
            <p:cNvPr id="11" name="TextBox 11"/>
            <p:cNvSpPr txBox="1"/>
            <p:nvPr/>
          </p:nvSpPr>
          <p:spPr>
            <a:xfrm>
              <a:off x="1186742" y="808518"/>
              <a:ext cx="10760016" cy="118353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235"/>
                </a:lnSpc>
                <a:spcBef>
                  <a:spcPct val="0"/>
                </a:spcBef>
              </a:pPr>
              <a:r>
                <a:rPr lang="en-US" sz="32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sym typeface="Inter"/>
                </a:rPr>
                <a:t>Thank you for your attention.</a:t>
              </a:r>
            </a:p>
          </p:txBody>
        </p:sp>
      </p:grpSp>
      <p:grpSp>
        <p:nvGrpSpPr>
          <p:cNvPr id="12" name="Group 12"/>
          <p:cNvGrpSpPr/>
          <p:nvPr/>
        </p:nvGrpSpPr>
        <p:grpSpPr>
          <a:xfrm>
            <a:off x="685800" y="5745400"/>
            <a:ext cx="2129472" cy="426801"/>
            <a:chOff x="0" y="0"/>
            <a:chExt cx="4258944" cy="853601"/>
          </a:xfrm>
        </p:grpSpPr>
        <p:sp>
          <p:nvSpPr>
            <p:cNvPr id="13" name="Freeform 13"/>
            <p:cNvSpPr/>
            <p:nvPr/>
          </p:nvSpPr>
          <p:spPr>
            <a:xfrm>
              <a:off x="0" y="0"/>
              <a:ext cx="853601" cy="853601"/>
            </a:xfrm>
            <a:custGeom>
              <a:avLst/>
              <a:gdLst/>
              <a:ahLst/>
              <a:cxnLst/>
              <a:rect l="l" t="t" r="r" b="b"/>
              <a:pathLst>
                <a:path w="853601" h="853601">
                  <a:moveTo>
                    <a:pt x="0" y="0"/>
                  </a:moveTo>
                  <a:lnTo>
                    <a:pt x="853601" y="0"/>
                  </a:lnTo>
                  <a:lnTo>
                    <a:pt x="853601" y="853601"/>
                  </a:lnTo>
                  <a:lnTo>
                    <a:pt x="0" y="85360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4" name="TextBox 14"/>
            <p:cNvSpPr txBox="1"/>
            <p:nvPr/>
          </p:nvSpPr>
          <p:spPr>
            <a:xfrm>
              <a:off x="1406166" y="176610"/>
              <a:ext cx="2852778" cy="46228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60"/>
                </a:lnSpc>
                <a:spcBef>
                  <a:spcPct val="0"/>
                </a:spcBef>
              </a:pPr>
              <a:endParaRPr sz="800"/>
            </a:p>
          </p:txBody>
        </p:sp>
      </p:grpSp>
      <p:sp>
        <p:nvSpPr>
          <p:cNvPr id="15" name="Freeform 15"/>
          <p:cNvSpPr/>
          <p:nvPr/>
        </p:nvSpPr>
        <p:spPr>
          <a:xfrm>
            <a:off x="2356836" y="5745400"/>
            <a:ext cx="426801" cy="426801"/>
          </a:xfrm>
          <a:custGeom>
            <a:avLst/>
            <a:gdLst/>
            <a:ahLst/>
            <a:cxnLst/>
            <a:rect l="l" t="t" r="r" b="b"/>
            <a:pathLst>
              <a:path w="640201" h="640201">
                <a:moveTo>
                  <a:pt x="0" y="0"/>
                </a:moveTo>
                <a:lnTo>
                  <a:pt x="640201" y="0"/>
                </a:lnTo>
                <a:lnTo>
                  <a:pt x="640201" y="640201"/>
                </a:lnTo>
                <a:lnTo>
                  <a:pt x="0" y="6402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6" name="Freeform 16"/>
          <p:cNvSpPr/>
          <p:nvPr/>
        </p:nvSpPr>
        <p:spPr>
          <a:xfrm>
            <a:off x="4075942" y="5745400"/>
            <a:ext cx="426801" cy="426801"/>
          </a:xfrm>
          <a:custGeom>
            <a:avLst/>
            <a:gdLst/>
            <a:ahLst/>
            <a:cxnLst/>
            <a:rect l="l" t="t" r="r" b="b"/>
            <a:pathLst>
              <a:path w="640201" h="640201">
                <a:moveTo>
                  <a:pt x="0" y="0"/>
                </a:moveTo>
                <a:lnTo>
                  <a:pt x="640200" y="0"/>
                </a:lnTo>
                <a:lnTo>
                  <a:pt x="640200" y="640201"/>
                </a:lnTo>
                <a:lnTo>
                  <a:pt x="0" y="64020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17" name="Group 17"/>
          <p:cNvGrpSpPr>
            <a:grpSpLocks noChangeAspect="1"/>
          </p:cNvGrpSpPr>
          <p:nvPr/>
        </p:nvGrpSpPr>
        <p:grpSpPr>
          <a:xfrm>
            <a:off x="3787058" y="133502"/>
            <a:ext cx="8544464" cy="4901001"/>
            <a:chOff x="0" y="0"/>
            <a:chExt cx="7981950" cy="4578350"/>
          </a:xfrm>
        </p:grpSpPr>
        <p:sp>
          <p:nvSpPr>
            <p:cNvPr id="18" name="Freeform 18"/>
            <p:cNvSpPr/>
            <p:nvPr/>
          </p:nvSpPr>
          <p:spPr>
            <a:xfrm>
              <a:off x="765810" y="21590"/>
              <a:ext cx="6451600" cy="4326890"/>
            </a:xfrm>
            <a:custGeom>
              <a:avLst/>
              <a:gdLst/>
              <a:ahLst/>
              <a:cxnLst/>
              <a:rect l="l" t="t" r="r" b="b"/>
              <a:pathLst>
                <a:path w="6451600" h="432689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p:spPr>
          <p:txBody>
            <a:bodyPr/>
            <a:lstStyle/>
            <a:p>
              <a:endParaRPr lang="en-US"/>
            </a:p>
          </p:txBody>
        </p:sp>
        <p:sp>
          <p:nvSpPr>
            <p:cNvPr id="19" name="Freeform 19"/>
            <p:cNvSpPr/>
            <p:nvPr/>
          </p:nvSpPr>
          <p:spPr>
            <a:xfrm>
              <a:off x="0" y="0"/>
              <a:ext cx="7981950" cy="4542790"/>
            </a:xfrm>
            <a:custGeom>
              <a:avLst/>
              <a:gdLst/>
              <a:ahLst/>
              <a:cxnLst/>
              <a:rect l="l" t="t" r="r" b="b"/>
              <a:pathLst>
                <a:path w="7981950" h="454279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E9E9E9"/>
            </a:solidFill>
          </p:spPr>
          <p:txBody>
            <a:bodyPr/>
            <a:lstStyle/>
            <a:p>
              <a:endParaRPr lang="en-US"/>
            </a:p>
          </p:txBody>
        </p:sp>
        <p:sp>
          <p:nvSpPr>
            <p:cNvPr id="20" name="Freeform 20"/>
            <p:cNvSpPr/>
            <p:nvPr/>
          </p:nvSpPr>
          <p:spPr>
            <a:xfrm>
              <a:off x="3460750" y="4349750"/>
              <a:ext cx="1059180" cy="96520"/>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CCCCCC"/>
            </a:solidFill>
          </p:spPr>
          <p:txBody>
            <a:bodyPr/>
            <a:lstStyle/>
            <a:p>
              <a:endParaRPr lang="en-US"/>
            </a:p>
          </p:txBody>
        </p:sp>
        <p:sp>
          <p:nvSpPr>
            <p:cNvPr id="21" name="Freeform 21"/>
            <p:cNvSpPr/>
            <p:nvPr/>
          </p:nvSpPr>
          <p:spPr>
            <a:xfrm>
              <a:off x="163830" y="4542790"/>
              <a:ext cx="7654290" cy="35560"/>
            </a:xfrm>
            <a:custGeom>
              <a:avLst/>
              <a:gdLst/>
              <a:ahLst/>
              <a:cxnLst/>
              <a:rect l="l" t="t" r="r" b="b"/>
              <a:pathLst>
                <a:path w="7654290" h="3556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CCCCCC"/>
            </a:solidFill>
          </p:spPr>
          <p:txBody>
            <a:bodyPr/>
            <a:lstStyle/>
            <a:p>
              <a:endParaRPr lang="en-US"/>
            </a:p>
          </p:txBody>
        </p:sp>
        <p:sp>
          <p:nvSpPr>
            <p:cNvPr id="22" name="Freeform 22"/>
            <p:cNvSpPr/>
            <p:nvPr/>
          </p:nvSpPr>
          <p:spPr>
            <a:xfrm>
              <a:off x="962660" y="276860"/>
              <a:ext cx="6055360" cy="3789680"/>
            </a:xfrm>
            <a:custGeom>
              <a:avLst/>
              <a:gdLst/>
              <a:ahLst/>
              <a:cxnLst/>
              <a:rect l="l" t="t" r="r" b="b"/>
              <a:pathLst>
                <a:path w="6055360" h="3789680">
                  <a:moveTo>
                    <a:pt x="0" y="0"/>
                  </a:moveTo>
                  <a:lnTo>
                    <a:pt x="6055360" y="0"/>
                  </a:lnTo>
                  <a:lnTo>
                    <a:pt x="6055360" y="3789680"/>
                  </a:lnTo>
                  <a:lnTo>
                    <a:pt x="0" y="3789680"/>
                  </a:lnTo>
                  <a:close/>
                </a:path>
              </a:pathLst>
            </a:custGeom>
            <a:blipFill>
              <a:blip r:embed="rId8"/>
              <a:stretch>
                <a:fillRect t="-3228" b="-3228"/>
              </a:stretch>
            </a:blipFill>
          </p:spPr>
          <p:txBody>
            <a:bodyPr/>
            <a:lstStyle/>
            <a:p>
              <a:endParaRPr lang="en-US"/>
            </a:p>
          </p:txBody>
        </p:sp>
      </p:grpSp>
      <p:grpSp>
        <p:nvGrpSpPr>
          <p:cNvPr id="23" name="Group 23"/>
          <p:cNvGrpSpPr>
            <a:grpSpLocks noChangeAspect="1"/>
          </p:cNvGrpSpPr>
          <p:nvPr/>
        </p:nvGrpSpPr>
        <p:grpSpPr>
          <a:xfrm>
            <a:off x="-181961" y="2584003"/>
            <a:ext cx="5077595" cy="2912447"/>
            <a:chOff x="0" y="0"/>
            <a:chExt cx="7981950" cy="4578350"/>
          </a:xfrm>
        </p:grpSpPr>
        <p:sp>
          <p:nvSpPr>
            <p:cNvPr id="24" name="Freeform 24"/>
            <p:cNvSpPr/>
            <p:nvPr/>
          </p:nvSpPr>
          <p:spPr>
            <a:xfrm>
              <a:off x="765810" y="21590"/>
              <a:ext cx="6451600" cy="4326890"/>
            </a:xfrm>
            <a:custGeom>
              <a:avLst/>
              <a:gdLst/>
              <a:ahLst/>
              <a:cxnLst/>
              <a:rect l="l" t="t" r="r" b="b"/>
              <a:pathLst>
                <a:path w="6451600" h="432689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p:spPr>
          <p:txBody>
            <a:bodyPr/>
            <a:lstStyle/>
            <a:p>
              <a:endParaRPr lang="en-US"/>
            </a:p>
          </p:txBody>
        </p:sp>
        <p:sp>
          <p:nvSpPr>
            <p:cNvPr id="25" name="Freeform 25"/>
            <p:cNvSpPr/>
            <p:nvPr/>
          </p:nvSpPr>
          <p:spPr>
            <a:xfrm>
              <a:off x="0" y="0"/>
              <a:ext cx="7981950" cy="4542790"/>
            </a:xfrm>
            <a:custGeom>
              <a:avLst/>
              <a:gdLst/>
              <a:ahLst/>
              <a:cxnLst/>
              <a:rect l="l" t="t" r="r" b="b"/>
              <a:pathLst>
                <a:path w="7981950" h="454279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E9E9E9"/>
            </a:solidFill>
          </p:spPr>
          <p:txBody>
            <a:bodyPr/>
            <a:lstStyle/>
            <a:p>
              <a:endParaRPr lang="en-US"/>
            </a:p>
          </p:txBody>
        </p:sp>
        <p:sp>
          <p:nvSpPr>
            <p:cNvPr id="26" name="Freeform 26"/>
            <p:cNvSpPr/>
            <p:nvPr/>
          </p:nvSpPr>
          <p:spPr>
            <a:xfrm>
              <a:off x="3460750" y="4349750"/>
              <a:ext cx="1059180" cy="96520"/>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CCCCCC"/>
            </a:solidFill>
          </p:spPr>
          <p:txBody>
            <a:bodyPr/>
            <a:lstStyle/>
            <a:p>
              <a:endParaRPr lang="en-US"/>
            </a:p>
          </p:txBody>
        </p:sp>
        <p:sp>
          <p:nvSpPr>
            <p:cNvPr id="27" name="Freeform 27"/>
            <p:cNvSpPr/>
            <p:nvPr/>
          </p:nvSpPr>
          <p:spPr>
            <a:xfrm>
              <a:off x="163830" y="4542790"/>
              <a:ext cx="7654290" cy="35560"/>
            </a:xfrm>
            <a:custGeom>
              <a:avLst/>
              <a:gdLst/>
              <a:ahLst/>
              <a:cxnLst/>
              <a:rect l="l" t="t" r="r" b="b"/>
              <a:pathLst>
                <a:path w="7654290" h="3556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CCCCCC"/>
            </a:solidFill>
          </p:spPr>
          <p:txBody>
            <a:bodyPr/>
            <a:lstStyle/>
            <a:p>
              <a:endParaRPr lang="en-US"/>
            </a:p>
          </p:txBody>
        </p:sp>
        <p:sp>
          <p:nvSpPr>
            <p:cNvPr id="28" name="Freeform 28"/>
            <p:cNvSpPr/>
            <p:nvPr/>
          </p:nvSpPr>
          <p:spPr>
            <a:xfrm>
              <a:off x="962660" y="276860"/>
              <a:ext cx="6055360" cy="3789680"/>
            </a:xfrm>
            <a:custGeom>
              <a:avLst/>
              <a:gdLst/>
              <a:ahLst/>
              <a:cxnLst/>
              <a:rect l="l" t="t" r="r" b="b"/>
              <a:pathLst>
                <a:path w="6055360" h="3789680">
                  <a:moveTo>
                    <a:pt x="0" y="0"/>
                  </a:moveTo>
                  <a:lnTo>
                    <a:pt x="6055360" y="0"/>
                  </a:lnTo>
                  <a:lnTo>
                    <a:pt x="6055360" y="3789680"/>
                  </a:lnTo>
                  <a:lnTo>
                    <a:pt x="0" y="3789680"/>
                  </a:lnTo>
                  <a:close/>
                </a:path>
              </a:pathLst>
            </a:custGeom>
            <a:blipFill>
              <a:blip r:embed="rId9"/>
              <a:stretch>
                <a:fillRect t="-3228" b="-3228"/>
              </a:stretch>
            </a:blipFill>
          </p:spPr>
          <p:txBody>
            <a:bodyPr/>
            <a:lstStyle/>
            <a:p>
              <a:endParaRPr lang="en-US"/>
            </a:p>
          </p:txBody>
        </p:sp>
      </p:grpSp>
      <p:sp>
        <p:nvSpPr>
          <p:cNvPr id="29" name="Slide Number Placeholder 28">
            <a:extLst>
              <a:ext uri="{FF2B5EF4-FFF2-40B4-BE49-F238E27FC236}">
                <a16:creationId xmlns:a16="http://schemas.microsoft.com/office/drawing/2014/main" id="{9196A5F5-3269-C9FA-939A-F8A51A18565D}"/>
              </a:ext>
            </a:extLst>
          </p:cNvPr>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5015409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40622C-5D03-4258-98D9-CB4F18C7FAD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AA17EA8-7A9B-4350-B9C2-AA100F76C2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16AB37-D7B9-4507-B21E-5D459905C6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Human resources, from 24Slides</Template>
  <TotalTime>194</TotalTime>
  <Words>2730</Words>
  <Application>Microsoft Office PowerPoint</Application>
  <PresentationFormat>Widescreen</PresentationFormat>
  <Paragraphs>297</Paragraphs>
  <Slides>32</Slides>
  <Notes>11</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32</vt:i4>
      </vt:variant>
    </vt:vector>
  </HeadingPairs>
  <TitlesOfParts>
    <vt:vector size="48" baseType="lpstr">
      <vt:lpstr>ADLaM Display</vt:lpstr>
      <vt:lpstr>Anton</vt:lpstr>
      <vt:lpstr>Arial</vt:lpstr>
      <vt:lpstr>Calibri</vt:lpstr>
      <vt:lpstr>Calibri Light</vt:lpstr>
      <vt:lpstr>Canva Sans Bold</vt:lpstr>
      <vt:lpstr>Garet</vt:lpstr>
      <vt:lpstr>Garet Bold</vt:lpstr>
      <vt:lpstr>Inter</vt:lpstr>
      <vt:lpstr>Inter Medium</vt:lpstr>
      <vt:lpstr>Klein</vt:lpstr>
      <vt:lpstr>Ruda Bold</vt:lpstr>
      <vt:lpstr>Times New Roman</vt:lpstr>
      <vt:lpstr>Wingdings</vt:lpstr>
      <vt:lpstr>Office Theme</vt:lpstr>
      <vt:lpstr>Office Theme</vt:lpstr>
      <vt:lpstr>Human resources slide 1</vt:lpstr>
      <vt:lpstr>PowerPoint Presentation</vt:lpstr>
      <vt:lpstr>Human resources slide 2</vt:lpstr>
      <vt:lpstr>PowerPoint Presentation</vt:lpstr>
      <vt:lpstr>Literature Framework</vt:lpstr>
      <vt:lpstr>Performance Management at Nestlé</vt:lpstr>
      <vt:lpstr>Human resources slide 4</vt:lpstr>
      <vt:lpstr>PowerPoint Presentation</vt:lpstr>
      <vt:lpstr>Human resources slide 8</vt:lpstr>
      <vt:lpstr>PowerPoint Presentation</vt:lpstr>
      <vt:lpstr>Reference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BBM FAZLE RABBY NAHI</dc:creator>
  <cp:lastModifiedBy>BBM FAZLE RABBY NAHI</cp:lastModifiedBy>
  <cp:revision>6</cp:revision>
  <dcterms:created xsi:type="dcterms:W3CDTF">2025-10-31T16:48:45Z</dcterms:created>
  <dcterms:modified xsi:type="dcterms:W3CDTF">2025-11-02T11:22:00Z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