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6"/>
  </p:notesMasterIdLst>
  <p:handoutMasterIdLst>
    <p:handoutMasterId r:id="rId27"/>
  </p:handoutMasterIdLst>
  <p:sldIdLst>
    <p:sldId id="258" r:id="rId5"/>
    <p:sldId id="297" r:id="rId6"/>
    <p:sldId id="289" r:id="rId7"/>
    <p:sldId id="296" r:id="rId8"/>
    <p:sldId id="299" r:id="rId9"/>
    <p:sldId id="281" r:id="rId10"/>
    <p:sldId id="290" r:id="rId11"/>
    <p:sldId id="300" r:id="rId12"/>
    <p:sldId id="301" r:id="rId13"/>
    <p:sldId id="302" r:id="rId14"/>
    <p:sldId id="303" r:id="rId15"/>
    <p:sldId id="304" r:id="rId16"/>
    <p:sldId id="305" r:id="rId17"/>
    <p:sldId id="292" r:id="rId18"/>
    <p:sldId id="306" r:id="rId19"/>
    <p:sldId id="294" r:id="rId20"/>
    <p:sldId id="307" r:id="rId21"/>
    <p:sldId id="308" r:id="rId22"/>
    <p:sldId id="287" r:id="rId23"/>
    <p:sldId id="288" r:id="rId24"/>
    <p:sldId id="309" r:id="rId2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6D8663C-D972-BA60-6D74-698B49C126F0}" v="32" dt="2026-03-13T23:27:51.52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2880"/>
      </p:guideLst>
    </p:cSldViewPr>
  </p:slide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handoutMaster" Target="handoutMasters/handoutMaster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14/03/2026</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14/03/2026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7EA8173-6EA7-483C-A1E0-CFB4950086E9}" type="slidenum">
              <a:rPr lang="en-GB" smtClean="0"/>
              <a:t>1</a:t>
            </a:fld>
            <a:endParaRPr lang="en-GB"/>
          </a:p>
        </p:txBody>
      </p:sp>
    </p:spTree>
    <p:extLst>
      <p:ext uri="{BB962C8B-B14F-4D97-AF65-F5344CB8AC3E}">
        <p14:creationId xmlns:p14="http://schemas.microsoft.com/office/powerpoint/2010/main" val="409341736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14/03/2026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14/03/2026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14/03/2026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14/03/2026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14/03/2026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14/03/2026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14/03/2026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14/03/2026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14/03/2026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14/03/2026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14/03/2026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14/03/2026</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j.Nwankwo@uwtsd.ac.uk"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C14DD2-4A84-4A38-9C18-84E3FDFA6794}"/>
              </a:ext>
            </a:extLst>
          </p:cNvPr>
          <p:cNvSpPr>
            <a:spLocks noGrp="1"/>
          </p:cNvSpPr>
          <p:nvPr>
            <p:ph type="ctrTitle"/>
          </p:nvPr>
        </p:nvSpPr>
        <p:spPr>
          <a:xfrm>
            <a:off x="685800" y="764704"/>
            <a:ext cx="7772400" cy="1470025"/>
          </a:xfrm>
        </p:spPr>
        <p:txBody>
          <a:bodyPr>
            <a:normAutofit/>
          </a:bodyPr>
          <a:lstStyle/>
          <a:p>
            <a:r>
              <a:rPr lang="en-GB" sz="3200" b="1" i="1">
                <a:solidFill>
                  <a:schemeClr val="bg1"/>
                </a:solidFill>
                <a:cs typeface="Arial" panose="020B0604020202020204" pitchFamily="34" charset="0"/>
              </a:rPr>
              <a:t>INTRODUCTION TO PUBLIC HEALTH</a:t>
            </a:r>
            <a:endParaRPr lang="en-GB" sz="3200" i="1">
              <a:solidFill>
                <a:schemeClr val="bg1"/>
              </a:solidFill>
              <a:cs typeface="Arial" panose="020B0604020202020204" pitchFamily="34" charset="0"/>
            </a:endParaRPr>
          </a:p>
        </p:txBody>
      </p:sp>
      <p:sp>
        <p:nvSpPr>
          <p:cNvPr id="3" name="Subtitle 2">
            <a:extLst>
              <a:ext uri="{FF2B5EF4-FFF2-40B4-BE49-F238E27FC236}">
                <a16:creationId xmlns:a16="http://schemas.microsoft.com/office/drawing/2014/main" id="{F0BC8BCD-C032-47DB-8881-416DA81CAE0F}"/>
              </a:ext>
            </a:extLst>
          </p:cNvPr>
          <p:cNvSpPr>
            <a:spLocks noGrp="1"/>
          </p:cNvSpPr>
          <p:nvPr>
            <p:ph type="subTitle" idx="1"/>
          </p:nvPr>
        </p:nvSpPr>
        <p:spPr>
          <a:xfrm>
            <a:off x="95947" y="5105400"/>
            <a:ext cx="6655715" cy="1918854"/>
          </a:xfrm>
        </p:spPr>
        <p:txBody>
          <a:bodyPr vert="horz" lIns="91440" tIns="45720" rIns="91440" bIns="45720" rtlCol="0" anchor="t">
            <a:normAutofit/>
          </a:bodyPr>
          <a:lstStyle/>
          <a:p>
            <a:r>
              <a:rPr lang="en-GB" sz="2800" b="1" dirty="0">
                <a:solidFill>
                  <a:schemeClr val="bg1"/>
                </a:solidFill>
                <a:cs typeface="Arial"/>
              </a:rPr>
              <a:t>Module Leader: ODE</a:t>
            </a:r>
            <a:r>
              <a:rPr lang="en-GB" b="1" i="1">
                <a:solidFill>
                  <a:schemeClr val="bg1"/>
                </a:solidFill>
                <a:cs typeface="Arial"/>
              </a:rPr>
              <a:t>TTE JACK</a:t>
            </a:r>
            <a:endParaRPr lang="en-GB" sz="2800" b="1">
              <a:solidFill>
                <a:schemeClr val="bg1"/>
              </a:solidFill>
              <a:cs typeface="Arial" panose="020B0604020202020204" pitchFamily="34" charset="0"/>
            </a:endParaRPr>
          </a:p>
          <a:p>
            <a:r>
              <a:rPr lang="en-GB" sz="2800" b="1" dirty="0">
                <a:solidFill>
                  <a:schemeClr val="bg1"/>
                </a:solidFill>
                <a:cs typeface="Arial"/>
                <a:hlinkClick r:id="rId3">
                  <a:extLst>
                    <a:ext uri="{A12FA001-AC4F-418D-AE19-62706E023703}">
                      <ahyp:hlinkClr xmlns:ahyp="http://schemas.microsoft.com/office/drawing/2018/hyperlinkcolor" val="tx"/>
                    </a:ext>
                  </a:extLst>
                </a:hlinkClick>
              </a:rPr>
              <a:t>o.jack@uwtsd.ac.uk</a:t>
            </a:r>
            <a:r>
              <a:rPr lang="en-GB" sz="2800" b="1" dirty="0">
                <a:solidFill>
                  <a:schemeClr val="bg1"/>
                </a:solidFill>
                <a:cs typeface="Arial"/>
              </a:rPr>
              <a:t> </a:t>
            </a:r>
          </a:p>
        </p:txBody>
      </p:sp>
      <p:sp>
        <p:nvSpPr>
          <p:cNvPr id="5" name="TextBox 4">
            <a:extLst>
              <a:ext uri="{FF2B5EF4-FFF2-40B4-BE49-F238E27FC236}">
                <a16:creationId xmlns:a16="http://schemas.microsoft.com/office/drawing/2014/main" id="{A241E7F5-8D1F-4694-5F7B-54DC6A67B496}"/>
              </a:ext>
            </a:extLst>
          </p:cNvPr>
          <p:cNvSpPr txBox="1"/>
          <p:nvPr/>
        </p:nvSpPr>
        <p:spPr>
          <a:xfrm>
            <a:off x="827584" y="2103156"/>
            <a:ext cx="6984776" cy="584775"/>
          </a:xfrm>
          <a:prstGeom prst="rect">
            <a:avLst/>
          </a:prstGeom>
          <a:noFill/>
        </p:spPr>
        <p:txBody>
          <a:bodyPr wrap="square">
            <a:spAutoFit/>
          </a:bodyPr>
          <a:lstStyle/>
          <a:p>
            <a:pPr algn="ctr"/>
            <a:r>
              <a:rPr lang="en-GB" sz="3200" b="1" i="1">
                <a:solidFill>
                  <a:schemeClr val="bg1"/>
                </a:solidFill>
                <a:cs typeface="Arial" panose="020B0604020202020204" pitchFamily="34" charset="0"/>
              </a:rPr>
              <a:t>Assignment 1</a:t>
            </a:r>
          </a:p>
        </p:txBody>
      </p:sp>
      <p:sp>
        <p:nvSpPr>
          <p:cNvPr id="7" name="TextBox 6">
            <a:extLst>
              <a:ext uri="{FF2B5EF4-FFF2-40B4-BE49-F238E27FC236}">
                <a16:creationId xmlns:a16="http://schemas.microsoft.com/office/drawing/2014/main" id="{4EE2E764-804F-3FDA-3D7D-02B1626EBE85}"/>
              </a:ext>
            </a:extLst>
          </p:cNvPr>
          <p:cNvSpPr txBox="1"/>
          <p:nvPr/>
        </p:nvSpPr>
        <p:spPr>
          <a:xfrm>
            <a:off x="2283768" y="3623870"/>
            <a:ext cx="4572000" cy="584775"/>
          </a:xfrm>
          <a:prstGeom prst="rect">
            <a:avLst/>
          </a:prstGeom>
          <a:noFill/>
        </p:spPr>
        <p:txBody>
          <a:bodyPr wrap="square">
            <a:spAutoFit/>
          </a:bodyPr>
          <a:lstStyle/>
          <a:p>
            <a:pPr algn="ctr"/>
            <a:r>
              <a:rPr lang="en-GB" sz="3200" b="1" i="1">
                <a:solidFill>
                  <a:schemeClr val="bg1"/>
                </a:solidFill>
                <a:cs typeface="Arial" panose="020B0604020202020204" pitchFamily="34" charset="0"/>
              </a:rPr>
              <a:t>LCHS4008</a:t>
            </a:r>
            <a:endParaRPr lang="en-GB" sz="3200" b="1">
              <a:solidFill>
                <a:schemeClr val="bg1"/>
              </a:solidFill>
              <a:cs typeface="Arial" panose="020B0604020202020204" pitchFamily="34" charset="0"/>
            </a:endParaRPr>
          </a:p>
        </p:txBody>
      </p:sp>
    </p:spTree>
    <p:extLst>
      <p:ext uri="{BB962C8B-B14F-4D97-AF65-F5344CB8AC3E}">
        <p14:creationId xmlns:p14="http://schemas.microsoft.com/office/powerpoint/2010/main" val="23188027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2019E0-A356-1E1D-DB00-F8EC2EF04BD5}"/>
              </a:ext>
            </a:extLst>
          </p:cNvPr>
          <p:cNvSpPr>
            <a:spLocks noGrp="1"/>
          </p:cNvSpPr>
          <p:nvPr>
            <p:ph type="title"/>
          </p:nvPr>
        </p:nvSpPr>
        <p:spPr/>
        <p:txBody>
          <a:bodyPr/>
          <a:lstStyle/>
          <a:p>
            <a:r>
              <a:rPr lang="en-GB"/>
              <a:t>Group (</a:t>
            </a:r>
            <a:r>
              <a:rPr lang="en-GB" b="1">
                <a:highlight>
                  <a:srgbClr val="F5F5F5"/>
                </a:highlight>
              </a:rPr>
              <a:t>chickenpox</a:t>
            </a:r>
            <a:r>
              <a:rPr lang="en-GB"/>
              <a:t>)</a:t>
            </a:r>
          </a:p>
        </p:txBody>
      </p:sp>
      <p:graphicFrame>
        <p:nvGraphicFramePr>
          <p:cNvPr id="5" name="Content Placeholder 4">
            <a:extLst>
              <a:ext uri="{FF2B5EF4-FFF2-40B4-BE49-F238E27FC236}">
                <a16:creationId xmlns:a16="http://schemas.microsoft.com/office/drawing/2014/main" id="{7DFAAF5A-913C-A08B-68A5-35E74B0604BE}"/>
              </a:ext>
            </a:extLst>
          </p:cNvPr>
          <p:cNvGraphicFramePr>
            <a:graphicFrameLocks noGrp="1"/>
          </p:cNvGraphicFramePr>
          <p:nvPr>
            <p:ph idx="1"/>
            <p:extLst>
              <p:ext uri="{D42A27DB-BD31-4B8C-83A1-F6EECF244321}">
                <p14:modId xmlns:p14="http://schemas.microsoft.com/office/powerpoint/2010/main" val="1436893923"/>
              </p:ext>
            </p:extLst>
          </p:nvPr>
        </p:nvGraphicFramePr>
        <p:xfrm>
          <a:off x="457200" y="1600200"/>
          <a:ext cx="8229599" cy="3964925"/>
        </p:xfrm>
        <a:graphic>
          <a:graphicData uri="http://schemas.openxmlformats.org/drawingml/2006/table">
            <a:tbl>
              <a:tblPr bandRow="1">
                <a:tableStyleId>{5C22544A-7EE6-4342-B048-85BDC9FD1C3A}</a:tableStyleId>
              </a:tblPr>
              <a:tblGrid>
                <a:gridCol w="2612194">
                  <a:extLst>
                    <a:ext uri="{9D8B030D-6E8A-4147-A177-3AD203B41FA5}">
                      <a16:colId xmlns:a16="http://schemas.microsoft.com/office/drawing/2014/main" val="138101459"/>
                    </a:ext>
                  </a:extLst>
                </a:gridCol>
                <a:gridCol w="5617405">
                  <a:extLst>
                    <a:ext uri="{9D8B030D-6E8A-4147-A177-3AD203B41FA5}">
                      <a16:colId xmlns:a16="http://schemas.microsoft.com/office/drawing/2014/main" val="1575616928"/>
                    </a:ext>
                  </a:extLst>
                </a:gridCol>
              </a:tblGrid>
              <a:tr h="792985">
                <a:tc>
                  <a:txBody>
                    <a:bodyPr/>
                    <a:lstStyle/>
                    <a:p>
                      <a:pPr algn="l" rtl="0" fontAlgn="base">
                        <a:lnSpc>
                          <a:spcPts val="805"/>
                        </a:lnSpc>
                        <a:buNone/>
                      </a:pPr>
                      <a:r>
                        <a:rPr lang="en-GB" sz="1900" b="0" i="0">
                          <a:solidFill>
                            <a:srgbClr val="000000"/>
                          </a:solidFill>
                          <a:effectLst/>
                          <a:latin typeface="Arial" panose="020B0604020202020204" pitchFamily="34" charset="0"/>
                        </a:rPr>
                        <a:t>Name: </a:t>
                      </a:r>
                      <a:endParaRPr lang="en-GB" b="0" i="0">
                        <a:solidFill>
                          <a:srgbClr val="000000"/>
                        </a:solidFill>
                        <a:effectLst/>
                      </a:endParaRPr>
                    </a:p>
                    <a:p>
                      <a:pPr algn="l" rtl="0" fontAlgn="base">
                        <a:lnSpc>
                          <a:spcPts val="805"/>
                        </a:lnSpc>
                        <a:buNone/>
                      </a:pPr>
                      <a:endParaRPr lang="en-GB" b="0" i="0" dirty="0">
                        <a:solidFill>
                          <a:srgbClr val="000000"/>
                        </a:solidFill>
                        <a:effectLst/>
                        <a:latin typeface="Arial"/>
                      </a:endParaRPr>
                    </a:p>
                    <a:p>
                      <a:pPr algn="l" rtl="0" fontAlgn="base">
                        <a:lnSpc>
                          <a:spcPts val="805"/>
                        </a:lnSpc>
                        <a:buNone/>
                      </a:pPr>
                      <a:r>
                        <a:rPr lang="en-GB" sz="1900" b="0" i="0">
                          <a:solidFill>
                            <a:srgbClr val="000000"/>
                          </a:solidFill>
                          <a:effectLst/>
                          <a:latin typeface="Arial" panose="020B0604020202020204" pitchFamily="34" charset="0"/>
                        </a:rPr>
                        <a:t>Student ID: </a:t>
                      </a:r>
                      <a:endParaRPr lang="en-GB" b="0" i="0">
                        <a:solidFill>
                          <a:srgbClr val="000000"/>
                        </a:solidFill>
                        <a:effectLst/>
                      </a:endParaRPr>
                    </a:p>
                  </a:txBody>
                  <a:tcPr marL="44758" marR="44758" marT="61389" marB="30690">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noFill/>
                  </a:tcPr>
                </a:tc>
                <a:tc>
                  <a:txBody>
                    <a:bodyPr/>
                    <a:lstStyle/>
                    <a:p>
                      <a:pPr algn="l" rtl="0" fontAlgn="base">
                        <a:lnSpc>
                          <a:spcPts val="805"/>
                        </a:lnSpc>
                        <a:buNone/>
                      </a:pPr>
                      <a:r>
                        <a:rPr lang="en-GB" sz="1900" b="0" i="0">
                          <a:solidFill>
                            <a:srgbClr val="000000"/>
                          </a:solidFill>
                          <a:effectLst/>
                          <a:latin typeface="Aptos" panose="020B0004020202020204" pitchFamily="34" charset="0"/>
                        </a:rPr>
                        <a:t>MARCELA HOLUBOVA </a:t>
                      </a:r>
                      <a:endParaRPr lang="en-GB" b="0" i="0">
                        <a:solidFill>
                          <a:srgbClr val="000000"/>
                        </a:solidFill>
                        <a:effectLst/>
                      </a:endParaRPr>
                    </a:p>
                    <a:p>
                      <a:pPr algn="l" rtl="0" fontAlgn="base">
                        <a:lnSpc>
                          <a:spcPts val="805"/>
                        </a:lnSpc>
                        <a:buNone/>
                      </a:pPr>
                      <a:endParaRPr lang="en-GB" b="0" i="0" dirty="0">
                        <a:solidFill>
                          <a:srgbClr val="000000"/>
                        </a:solidFill>
                        <a:effectLst/>
                        <a:latin typeface="Aptos"/>
                      </a:endParaRPr>
                    </a:p>
                    <a:p>
                      <a:pPr algn="l" rtl="0" fontAlgn="base">
                        <a:lnSpc>
                          <a:spcPts val="805"/>
                        </a:lnSpc>
                        <a:buNone/>
                      </a:pPr>
                      <a:r>
                        <a:rPr lang="en-GB" sz="1900" b="0" i="0" u="none" strike="noStrike">
                          <a:solidFill>
                            <a:srgbClr val="000000"/>
                          </a:solidFill>
                          <a:effectLst/>
                          <a:latin typeface="Aptos"/>
                        </a:rPr>
                        <a:t>2509132</a:t>
                      </a:r>
                      <a:r>
                        <a:rPr lang="en-GB" sz="1900" b="0" i="0" dirty="0">
                          <a:solidFill>
                            <a:srgbClr val="000000"/>
                          </a:solidFill>
                          <a:effectLst/>
                          <a:latin typeface="Aptos"/>
                        </a:rPr>
                        <a:t> </a:t>
                      </a:r>
                      <a:endParaRPr lang="en-GB" b="0" i="0" dirty="0">
                        <a:solidFill>
                          <a:srgbClr val="000000"/>
                        </a:solidFill>
                        <a:effectLst/>
                        <a:latin typeface="Aptos"/>
                      </a:endParaRPr>
                    </a:p>
                  </a:txBody>
                  <a:tcPr marL="44758" marR="44758" marT="61389" marB="30690">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noFill/>
                  </a:tcPr>
                </a:tc>
                <a:extLst>
                  <a:ext uri="{0D108BD9-81ED-4DB2-BD59-A6C34878D82A}">
                    <a16:rowId xmlns:a16="http://schemas.microsoft.com/office/drawing/2014/main" val="2378762203"/>
                  </a:ext>
                </a:extLst>
              </a:tr>
              <a:tr h="792985">
                <a:tc>
                  <a:txBody>
                    <a:bodyPr/>
                    <a:lstStyle/>
                    <a:p>
                      <a:pPr algn="l" rtl="0" fontAlgn="base">
                        <a:lnSpc>
                          <a:spcPts val="805"/>
                        </a:lnSpc>
                        <a:buNone/>
                      </a:pPr>
                      <a:r>
                        <a:rPr lang="en-GB" sz="1900" b="0" i="0">
                          <a:solidFill>
                            <a:srgbClr val="000000"/>
                          </a:solidFill>
                          <a:effectLst/>
                          <a:latin typeface="Arial" panose="020B0604020202020204" pitchFamily="34" charset="0"/>
                        </a:rPr>
                        <a:t>Name: </a:t>
                      </a:r>
                      <a:endParaRPr lang="en-GB" b="0" i="0">
                        <a:solidFill>
                          <a:srgbClr val="000000"/>
                        </a:solidFill>
                        <a:effectLst/>
                      </a:endParaRPr>
                    </a:p>
                    <a:p>
                      <a:pPr algn="l" rtl="0" fontAlgn="base">
                        <a:lnSpc>
                          <a:spcPts val="805"/>
                        </a:lnSpc>
                        <a:buNone/>
                      </a:pPr>
                      <a:endParaRPr lang="en-GB" b="0" i="0" dirty="0">
                        <a:solidFill>
                          <a:srgbClr val="000000"/>
                        </a:solidFill>
                        <a:effectLst/>
                        <a:latin typeface="Arial"/>
                      </a:endParaRPr>
                    </a:p>
                    <a:p>
                      <a:pPr algn="l" rtl="0" fontAlgn="base">
                        <a:lnSpc>
                          <a:spcPts val="805"/>
                        </a:lnSpc>
                        <a:buNone/>
                      </a:pPr>
                      <a:r>
                        <a:rPr lang="en-GB" sz="1900" b="0" i="0">
                          <a:solidFill>
                            <a:srgbClr val="000000"/>
                          </a:solidFill>
                          <a:effectLst/>
                          <a:latin typeface="Arial" panose="020B0604020202020204" pitchFamily="34" charset="0"/>
                        </a:rPr>
                        <a:t>Student ID: </a:t>
                      </a:r>
                      <a:endParaRPr lang="en-GB" b="0" i="0">
                        <a:solidFill>
                          <a:srgbClr val="000000"/>
                        </a:solidFill>
                        <a:effectLst/>
                      </a:endParaRPr>
                    </a:p>
                  </a:txBody>
                  <a:tcPr marL="44758" marR="44758" marT="61389" marB="30690">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F2F2F2"/>
                    </a:solidFill>
                  </a:tcPr>
                </a:tc>
                <a:tc>
                  <a:txBody>
                    <a:bodyPr/>
                    <a:lstStyle/>
                    <a:p>
                      <a:pPr algn="l" rtl="0" fontAlgn="base">
                        <a:lnSpc>
                          <a:spcPts val="805"/>
                        </a:lnSpc>
                        <a:buNone/>
                      </a:pPr>
                      <a:r>
                        <a:rPr lang="en-GB" sz="1900" b="0" i="0">
                          <a:solidFill>
                            <a:srgbClr val="000000"/>
                          </a:solidFill>
                          <a:effectLst/>
                          <a:latin typeface="Arial" panose="020B0604020202020204" pitchFamily="34" charset="0"/>
                        </a:rPr>
                        <a:t>OLHA VIASOVA </a:t>
                      </a:r>
                      <a:endParaRPr lang="en-GB" b="0" i="0">
                        <a:solidFill>
                          <a:srgbClr val="000000"/>
                        </a:solidFill>
                        <a:effectLst/>
                      </a:endParaRPr>
                    </a:p>
                    <a:p>
                      <a:pPr algn="l" rtl="0" fontAlgn="base">
                        <a:lnSpc>
                          <a:spcPts val="805"/>
                        </a:lnSpc>
                        <a:buNone/>
                      </a:pPr>
                      <a:endParaRPr lang="en-GB" b="0" i="0" dirty="0">
                        <a:solidFill>
                          <a:srgbClr val="000000"/>
                        </a:solidFill>
                        <a:effectLst/>
                        <a:latin typeface="Arial"/>
                      </a:endParaRPr>
                    </a:p>
                    <a:p>
                      <a:pPr algn="l" rtl="0" fontAlgn="base">
                        <a:lnSpc>
                          <a:spcPts val="805"/>
                        </a:lnSpc>
                        <a:buNone/>
                      </a:pPr>
                      <a:r>
                        <a:rPr lang="en-GB" sz="1900" b="0" i="0">
                          <a:solidFill>
                            <a:srgbClr val="000000"/>
                          </a:solidFill>
                          <a:effectLst/>
                          <a:latin typeface="Arial" panose="020B0604020202020204" pitchFamily="34" charset="0"/>
                        </a:rPr>
                        <a:t>2511883 </a:t>
                      </a:r>
                      <a:endParaRPr lang="en-GB" b="0" i="0">
                        <a:solidFill>
                          <a:srgbClr val="000000"/>
                        </a:solidFill>
                        <a:effectLst/>
                      </a:endParaRPr>
                    </a:p>
                  </a:txBody>
                  <a:tcPr marL="44758" marR="44758" marT="61389" marB="30690">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F2F2F2"/>
                    </a:solidFill>
                  </a:tcPr>
                </a:tc>
                <a:extLst>
                  <a:ext uri="{0D108BD9-81ED-4DB2-BD59-A6C34878D82A}">
                    <a16:rowId xmlns:a16="http://schemas.microsoft.com/office/drawing/2014/main" val="2426309407"/>
                  </a:ext>
                </a:extLst>
              </a:tr>
              <a:tr h="792985">
                <a:tc>
                  <a:txBody>
                    <a:bodyPr/>
                    <a:lstStyle/>
                    <a:p>
                      <a:pPr algn="l" rtl="0" fontAlgn="base">
                        <a:lnSpc>
                          <a:spcPts val="805"/>
                        </a:lnSpc>
                        <a:buNone/>
                      </a:pPr>
                      <a:r>
                        <a:rPr lang="en-GB" sz="1900" b="0" i="0">
                          <a:solidFill>
                            <a:srgbClr val="000000"/>
                          </a:solidFill>
                          <a:effectLst/>
                          <a:latin typeface="Arial" panose="020B0604020202020204" pitchFamily="34" charset="0"/>
                        </a:rPr>
                        <a:t>Name: </a:t>
                      </a:r>
                      <a:endParaRPr lang="en-GB" b="0" i="0">
                        <a:solidFill>
                          <a:srgbClr val="000000"/>
                        </a:solidFill>
                        <a:effectLst/>
                      </a:endParaRPr>
                    </a:p>
                    <a:p>
                      <a:pPr algn="l" rtl="0" fontAlgn="base">
                        <a:lnSpc>
                          <a:spcPts val="805"/>
                        </a:lnSpc>
                        <a:buNone/>
                      </a:pPr>
                      <a:endParaRPr lang="en-GB" b="0" i="0" dirty="0">
                        <a:solidFill>
                          <a:srgbClr val="000000"/>
                        </a:solidFill>
                        <a:effectLst/>
                        <a:latin typeface="Arial"/>
                      </a:endParaRPr>
                    </a:p>
                    <a:p>
                      <a:pPr algn="l" rtl="0" fontAlgn="base">
                        <a:lnSpc>
                          <a:spcPts val="805"/>
                        </a:lnSpc>
                        <a:buNone/>
                      </a:pPr>
                      <a:r>
                        <a:rPr lang="en-GB" sz="1900" b="0" i="0">
                          <a:solidFill>
                            <a:srgbClr val="000000"/>
                          </a:solidFill>
                          <a:effectLst/>
                          <a:latin typeface="Arial" panose="020B0604020202020204" pitchFamily="34" charset="0"/>
                        </a:rPr>
                        <a:t>Student ID: </a:t>
                      </a:r>
                      <a:endParaRPr lang="en-GB" b="0" i="0">
                        <a:solidFill>
                          <a:srgbClr val="000000"/>
                        </a:solidFill>
                        <a:effectLst/>
                      </a:endParaRPr>
                    </a:p>
                  </a:txBody>
                  <a:tcPr marL="44758" marR="44758" marT="61389" marB="30690">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noFill/>
                  </a:tcPr>
                </a:tc>
                <a:tc>
                  <a:txBody>
                    <a:bodyPr/>
                    <a:lstStyle/>
                    <a:p>
                      <a:pPr algn="l" rtl="0" fontAlgn="base">
                        <a:lnSpc>
                          <a:spcPts val="805"/>
                        </a:lnSpc>
                        <a:buNone/>
                      </a:pPr>
                      <a:r>
                        <a:rPr lang="en-GB" sz="1900" b="0" i="0">
                          <a:solidFill>
                            <a:srgbClr val="000000"/>
                          </a:solidFill>
                          <a:effectLst/>
                          <a:latin typeface="Arial" panose="020B0604020202020204" pitchFamily="34" charset="0"/>
                        </a:rPr>
                        <a:t>EVA RUMABY </a:t>
                      </a:r>
                      <a:endParaRPr lang="en-GB" b="0" i="0">
                        <a:solidFill>
                          <a:srgbClr val="000000"/>
                        </a:solidFill>
                        <a:effectLst/>
                      </a:endParaRPr>
                    </a:p>
                    <a:p>
                      <a:pPr algn="l" rtl="0" fontAlgn="base">
                        <a:lnSpc>
                          <a:spcPts val="805"/>
                        </a:lnSpc>
                        <a:buNone/>
                      </a:pPr>
                      <a:endParaRPr lang="en-GB" b="0" i="0" dirty="0">
                        <a:solidFill>
                          <a:srgbClr val="000000"/>
                        </a:solidFill>
                        <a:effectLst/>
                        <a:latin typeface="Arial"/>
                      </a:endParaRPr>
                    </a:p>
                    <a:p>
                      <a:pPr algn="l" rtl="0" fontAlgn="base">
                        <a:lnSpc>
                          <a:spcPts val="805"/>
                        </a:lnSpc>
                        <a:buNone/>
                      </a:pPr>
                      <a:r>
                        <a:rPr lang="en-GB" sz="1900" b="0" i="0">
                          <a:solidFill>
                            <a:srgbClr val="000000"/>
                          </a:solidFill>
                          <a:effectLst/>
                          <a:latin typeface="Arial" panose="020B0604020202020204" pitchFamily="34" charset="0"/>
                        </a:rPr>
                        <a:t>2513419 </a:t>
                      </a:r>
                      <a:endParaRPr lang="en-GB" b="0" i="0">
                        <a:solidFill>
                          <a:srgbClr val="000000"/>
                        </a:solidFill>
                        <a:effectLst/>
                      </a:endParaRPr>
                    </a:p>
                  </a:txBody>
                  <a:tcPr marL="44758" marR="44758" marT="61389" marB="30690">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noFill/>
                  </a:tcPr>
                </a:tc>
                <a:extLst>
                  <a:ext uri="{0D108BD9-81ED-4DB2-BD59-A6C34878D82A}">
                    <a16:rowId xmlns:a16="http://schemas.microsoft.com/office/drawing/2014/main" val="1327544992"/>
                  </a:ext>
                </a:extLst>
              </a:tr>
              <a:tr h="792985">
                <a:tc>
                  <a:txBody>
                    <a:bodyPr/>
                    <a:lstStyle/>
                    <a:p>
                      <a:pPr algn="l" rtl="0" fontAlgn="base">
                        <a:lnSpc>
                          <a:spcPts val="805"/>
                        </a:lnSpc>
                        <a:buNone/>
                      </a:pPr>
                      <a:r>
                        <a:rPr lang="en-GB" sz="1900" b="0" i="0">
                          <a:solidFill>
                            <a:srgbClr val="000000"/>
                          </a:solidFill>
                          <a:effectLst/>
                          <a:latin typeface="Arial" panose="020B0604020202020204" pitchFamily="34" charset="0"/>
                        </a:rPr>
                        <a:t>Name: </a:t>
                      </a:r>
                      <a:endParaRPr lang="en-GB" b="0" i="0">
                        <a:solidFill>
                          <a:srgbClr val="000000"/>
                        </a:solidFill>
                        <a:effectLst/>
                      </a:endParaRPr>
                    </a:p>
                    <a:p>
                      <a:pPr algn="l" rtl="0" fontAlgn="base">
                        <a:lnSpc>
                          <a:spcPts val="805"/>
                        </a:lnSpc>
                        <a:buNone/>
                      </a:pPr>
                      <a:endParaRPr lang="en-GB" b="0" i="0" dirty="0">
                        <a:solidFill>
                          <a:srgbClr val="000000"/>
                        </a:solidFill>
                        <a:effectLst/>
                        <a:latin typeface="Arial"/>
                      </a:endParaRPr>
                    </a:p>
                    <a:p>
                      <a:pPr algn="l" rtl="0" fontAlgn="base">
                        <a:lnSpc>
                          <a:spcPts val="805"/>
                        </a:lnSpc>
                        <a:buNone/>
                      </a:pPr>
                      <a:r>
                        <a:rPr lang="en-GB" sz="1900" b="0" i="0">
                          <a:solidFill>
                            <a:srgbClr val="000000"/>
                          </a:solidFill>
                          <a:effectLst/>
                          <a:latin typeface="Arial" panose="020B0604020202020204" pitchFamily="34" charset="0"/>
                        </a:rPr>
                        <a:t>Student ID: </a:t>
                      </a:r>
                      <a:endParaRPr lang="en-GB" b="0" i="0">
                        <a:solidFill>
                          <a:srgbClr val="000000"/>
                        </a:solidFill>
                        <a:effectLst/>
                      </a:endParaRPr>
                    </a:p>
                  </a:txBody>
                  <a:tcPr marL="44758" marR="44758" marT="61389" marB="30690">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F2F2F2"/>
                    </a:solidFill>
                  </a:tcPr>
                </a:tc>
                <a:tc>
                  <a:txBody>
                    <a:bodyPr/>
                    <a:lstStyle/>
                    <a:p>
                      <a:pPr algn="l" rtl="0" fontAlgn="base">
                        <a:lnSpc>
                          <a:spcPts val="805"/>
                        </a:lnSpc>
                        <a:buNone/>
                      </a:pPr>
                      <a:r>
                        <a:rPr lang="en-GB" sz="1900" b="0" i="0">
                          <a:solidFill>
                            <a:srgbClr val="000000"/>
                          </a:solidFill>
                          <a:effectLst/>
                          <a:latin typeface="Arial" panose="020B0604020202020204" pitchFamily="34" charset="0"/>
                        </a:rPr>
                        <a:t>KAWANA MCFARLANE </a:t>
                      </a:r>
                    </a:p>
                    <a:p>
                      <a:pPr lvl="0" algn="l">
                        <a:lnSpc>
                          <a:spcPts val="805"/>
                        </a:lnSpc>
                        <a:buNone/>
                      </a:pPr>
                      <a:endParaRPr lang="en-GB" sz="1900" b="0" i="0" dirty="0">
                        <a:solidFill>
                          <a:srgbClr val="000000"/>
                        </a:solidFill>
                        <a:effectLst/>
                        <a:latin typeface="Arial"/>
                      </a:endParaRPr>
                    </a:p>
                    <a:p>
                      <a:pPr lvl="0" algn="l">
                        <a:lnSpc>
                          <a:spcPts val="805"/>
                        </a:lnSpc>
                        <a:buNone/>
                      </a:pPr>
                      <a:r>
                        <a:rPr lang="en-GB" sz="1900" b="0" i="0">
                          <a:solidFill>
                            <a:srgbClr val="000000"/>
                          </a:solidFill>
                          <a:effectLst/>
                          <a:latin typeface="Arial"/>
                        </a:rPr>
                        <a:t>251441</a:t>
                      </a:r>
                      <a:endParaRPr lang="en-GB" sz="1900" b="0" i="0" dirty="0">
                        <a:solidFill>
                          <a:srgbClr val="000000"/>
                        </a:solidFill>
                        <a:effectLst/>
                        <a:latin typeface="Arial"/>
                      </a:endParaRPr>
                    </a:p>
                  </a:txBody>
                  <a:tcPr marL="44758" marR="44758" marT="61389" marB="30690">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F2F2F2"/>
                    </a:solidFill>
                  </a:tcPr>
                </a:tc>
                <a:extLst>
                  <a:ext uri="{0D108BD9-81ED-4DB2-BD59-A6C34878D82A}">
                    <a16:rowId xmlns:a16="http://schemas.microsoft.com/office/drawing/2014/main" val="950556324"/>
                  </a:ext>
                </a:extLst>
              </a:tr>
              <a:tr h="792985">
                <a:tc>
                  <a:txBody>
                    <a:bodyPr/>
                    <a:lstStyle/>
                    <a:p>
                      <a:pPr algn="l" rtl="0" fontAlgn="base">
                        <a:lnSpc>
                          <a:spcPts val="805"/>
                        </a:lnSpc>
                        <a:buNone/>
                      </a:pPr>
                      <a:r>
                        <a:rPr lang="en-GB" sz="1900" b="0" i="0">
                          <a:solidFill>
                            <a:srgbClr val="000000"/>
                          </a:solidFill>
                          <a:effectLst/>
                          <a:latin typeface="Arial" panose="020B0604020202020204" pitchFamily="34" charset="0"/>
                        </a:rPr>
                        <a:t>Name: </a:t>
                      </a:r>
                      <a:endParaRPr lang="en-GB" b="0" i="0">
                        <a:solidFill>
                          <a:srgbClr val="000000"/>
                        </a:solidFill>
                        <a:effectLst/>
                      </a:endParaRPr>
                    </a:p>
                    <a:p>
                      <a:pPr algn="l" rtl="0" fontAlgn="base">
                        <a:lnSpc>
                          <a:spcPts val="805"/>
                        </a:lnSpc>
                        <a:buNone/>
                      </a:pPr>
                      <a:endParaRPr lang="en-GB" b="0" i="0" dirty="0">
                        <a:solidFill>
                          <a:srgbClr val="000000"/>
                        </a:solidFill>
                        <a:effectLst/>
                        <a:latin typeface="Arial"/>
                      </a:endParaRPr>
                    </a:p>
                    <a:p>
                      <a:pPr algn="l" rtl="0" fontAlgn="base">
                        <a:lnSpc>
                          <a:spcPts val="805"/>
                        </a:lnSpc>
                        <a:buNone/>
                      </a:pPr>
                      <a:r>
                        <a:rPr lang="en-GB" sz="1900" b="0" i="0">
                          <a:solidFill>
                            <a:srgbClr val="000000"/>
                          </a:solidFill>
                          <a:effectLst/>
                          <a:latin typeface="Arial" panose="020B0604020202020204" pitchFamily="34" charset="0"/>
                        </a:rPr>
                        <a:t>Student ID: </a:t>
                      </a:r>
                      <a:endParaRPr lang="en-GB" b="0" i="0">
                        <a:solidFill>
                          <a:srgbClr val="000000"/>
                        </a:solidFill>
                        <a:effectLst/>
                      </a:endParaRPr>
                    </a:p>
                  </a:txBody>
                  <a:tcPr marL="44758" marR="44758" marT="61389" marB="30690">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noFill/>
                  </a:tcPr>
                </a:tc>
                <a:tc>
                  <a:txBody>
                    <a:bodyPr/>
                    <a:lstStyle/>
                    <a:p>
                      <a:pPr algn="l" rtl="0" fontAlgn="base">
                        <a:lnSpc>
                          <a:spcPts val="805"/>
                        </a:lnSpc>
                        <a:buNone/>
                      </a:pPr>
                      <a:r>
                        <a:rPr lang="en-GB" sz="1900" b="0" i="0">
                          <a:solidFill>
                            <a:srgbClr val="000000"/>
                          </a:solidFill>
                          <a:effectLst/>
                          <a:latin typeface="Arial" panose="020B0604020202020204" pitchFamily="34" charset="0"/>
                        </a:rPr>
                        <a:t>NGOZI IGWEANYA </a:t>
                      </a:r>
                      <a:endParaRPr lang="en-GB" b="0" i="0">
                        <a:solidFill>
                          <a:srgbClr val="000000"/>
                        </a:solidFill>
                        <a:effectLst/>
                      </a:endParaRPr>
                    </a:p>
                    <a:p>
                      <a:pPr algn="l" rtl="0" fontAlgn="base">
                        <a:lnSpc>
                          <a:spcPts val="805"/>
                        </a:lnSpc>
                        <a:buNone/>
                      </a:pPr>
                      <a:endParaRPr lang="en-GB" b="0" i="0" dirty="0">
                        <a:solidFill>
                          <a:srgbClr val="000000"/>
                        </a:solidFill>
                        <a:effectLst/>
                        <a:latin typeface="Arial"/>
                      </a:endParaRPr>
                    </a:p>
                    <a:p>
                      <a:pPr algn="l" rtl="0" fontAlgn="base">
                        <a:lnSpc>
                          <a:spcPts val="805"/>
                        </a:lnSpc>
                        <a:buNone/>
                      </a:pPr>
                      <a:r>
                        <a:rPr lang="en-GB" sz="1900" b="0" i="0">
                          <a:solidFill>
                            <a:srgbClr val="000000"/>
                          </a:solidFill>
                          <a:effectLst/>
                          <a:latin typeface="Arial" panose="020B0604020202020204" pitchFamily="34" charset="0"/>
                        </a:rPr>
                        <a:t>2514990 </a:t>
                      </a:r>
                      <a:endParaRPr lang="en-GB" b="0" i="0">
                        <a:solidFill>
                          <a:srgbClr val="000000"/>
                        </a:solidFill>
                        <a:effectLst/>
                      </a:endParaRPr>
                    </a:p>
                  </a:txBody>
                  <a:tcPr marL="44758" marR="44758" marT="61389" marB="30690">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noFill/>
                  </a:tcPr>
                </a:tc>
                <a:extLst>
                  <a:ext uri="{0D108BD9-81ED-4DB2-BD59-A6C34878D82A}">
                    <a16:rowId xmlns:a16="http://schemas.microsoft.com/office/drawing/2014/main" val="3240674242"/>
                  </a:ext>
                </a:extLst>
              </a:tr>
            </a:tbl>
          </a:graphicData>
        </a:graphic>
      </p:graphicFrame>
    </p:spTree>
    <p:extLst>
      <p:ext uri="{BB962C8B-B14F-4D97-AF65-F5344CB8AC3E}">
        <p14:creationId xmlns:p14="http://schemas.microsoft.com/office/powerpoint/2010/main" val="22525977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DC5C8D-9054-F889-4C5F-888C97EFADB8}"/>
              </a:ext>
            </a:extLst>
          </p:cNvPr>
          <p:cNvSpPr>
            <a:spLocks noGrp="1"/>
          </p:cNvSpPr>
          <p:nvPr>
            <p:ph type="title"/>
          </p:nvPr>
        </p:nvSpPr>
        <p:spPr/>
        <p:txBody>
          <a:bodyPr/>
          <a:lstStyle/>
          <a:p>
            <a:r>
              <a:rPr lang="en-GB" b="1"/>
              <a:t>Presentation of </a:t>
            </a:r>
            <a:r>
              <a:rPr lang="en-GB" b="1">
                <a:highlight>
                  <a:srgbClr val="F5F5F5"/>
                </a:highlight>
              </a:rPr>
              <a:t>chickenpox</a:t>
            </a:r>
            <a:endParaRPr lang="en-GB" b="1"/>
          </a:p>
        </p:txBody>
      </p:sp>
      <p:sp>
        <p:nvSpPr>
          <p:cNvPr id="3" name="Content Placeholder 2">
            <a:extLst>
              <a:ext uri="{FF2B5EF4-FFF2-40B4-BE49-F238E27FC236}">
                <a16:creationId xmlns:a16="http://schemas.microsoft.com/office/drawing/2014/main" id="{255DC454-15E6-BD42-1287-5A2E335E4925}"/>
              </a:ext>
            </a:extLst>
          </p:cNvPr>
          <p:cNvSpPr>
            <a:spLocks noGrp="1"/>
          </p:cNvSpPr>
          <p:nvPr>
            <p:ph idx="1"/>
          </p:nvPr>
        </p:nvSpPr>
        <p:spPr>
          <a:xfrm>
            <a:off x="0" y="1268760"/>
            <a:ext cx="9144000" cy="4464496"/>
          </a:xfrm>
        </p:spPr>
        <p:txBody>
          <a:bodyPr vert="horz" lIns="91440" tIns="45720" rIns="91440" bIns="45720" rtlCol="0" anchor="t">
            <a:normAutofit/>
          </a:bodyPr>
          <a:lstStyle/>
          <a:p>
            <a:endParaRPr lang="en-GB" sz="3200" b="1"/>
          </a:p>
          <a:p>
            <a:r>
              <a:rPr lang="en-US" sz="2300">
                <a:latin typeface="Arial"/>
                <a:cs typeface="Arial"/>
              </a:rPr>
              <a:t>(</a:t>
            </a:r>
            <a:r>
              <a:rPr lang="en-US" sz="2000">
                <a:latin typeface="Arial"/>
                <a:cs typeface="Arial"/>
              </a:rPr>
              <a:t>1) What are the main approaches and strategies that could be used to measure an infectious disease outbreak? </a:t>
            </a:r>
          </a:p>
          <a:p>
            <a:r>
              <a:rPr lang="en-US" sz="2000">
                <a:latin typeface="Arial"/>
                <a:cs typeface="Arial"/>
              </a:rPr>
              <a:t>(2) What are the main approaches and strategies that could be used to monitor an infectious disease outbreak?</a:t>
            </a:r>
          </a:p>
          <a:p>
            <a:r>
              <a:rPr lang="en-US" sz="2000">
                <a:latin typeface="Arial"/>
                <a:cs typeface="Arial"/>
              </a:rPr>
              <a:t>(3) What are the main approaches and strategies that could be used to control an infectious disease outbreak?</a:t>
            </a:r>
          </a:p>
          <a:p>
            <a:r>
              <a:rPr lang="en-US" sz="2000">
                <a:latin typeface="Arial"/>
                <a:cs typeface="Arial"/>
              </a:rPr>
              <a:t>(4) What policy and strategies are available to the </a:t>
            </a:r>
            <a:r>
              <a:rPr lang="en-US" sz="2000" b="1">
                <a:latin typeface="Arial"/>
                <a:cs typeface="Arial"/>
              </a:rPr>
              <a:t>UK government</a:t>
            </a:r>
            <a:r>
              <a:rPr lang="en-US" sz="2000">
                <a:latin typeface="Arial"/>
                <a:cs typeface="Arial"/>
              </a:rPr>
              <a:t> to maintain public health? </a:t>
            </a:r>
          </a:p>
          <a:p>
            <a:pPr>
              <a:spcAft>
                <a:spcPts val="800"/>
              </a:spcAft>
            </a:pPr>
            <a:r>
              <a:rPr lang="en-US" sz="2000">
                <a:latin typeface="Arial"/>
                <a:cs typeface="Arial"/>
              </a:rPr>
              <a:t>(5) What  health education will you give  to the school to address the chickenpox outbreak? </a:t>
            </a:r>
            <a:endParaRPr lang="en-GB"/>
          </a:p>
        </p:txBody>
      </p:sp>
    </p:spTree>
    <p:extLst>
      <p:ext uri="{BB962C8B-B14F-4D97-AF65-F5344CB8AC3E}">
        <p14:creationId xmlns:p14="http://schemas.microsoft.com/office/powerpoint/2010/main" val="8933131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6ADD9A-30B2-D008-7651-9321DA7D42C0}"/>
              </a:ext>
            </a:extLst>
          </p:cNvPr>
          <p:cNvSpPr>
            <a:spLocks noGrp="1"/>
          </p:cNvSpPr>
          <p:nvPr>
            <p:ph type="title"/>
          </p:nvPr>
        </p:nvSpPr>
        <p:spPr/>
        <p:txBody>
          <a:bodyPr>
            <a:normAutofit/>
          </a:bodyPr>
          <a:lstStyle/>
          <a:p>
            <a:r>
              <a:rPr lang="en-GB" b="1">
                <a:highlight>
                  <a:srgbClr val="F5F5F5"/>
                </a:highlight>
                <a:ea typeface="+mj-lt"/>
                <a:cs typeface="+mj-lt"/>
              </a:rPr>
              <a:t>Introduction of chickenpox</a:t>
            </a:r>
            <a:endParaRPr lang="en-US"/>
          </a:p>
        </p:txBody>
      </p:sp>
      <p:sp>
        <p:nvSpPr>
          <p:cNvPr id="3" name="Content Placeholder 2">
            <a:extLst>
              <a:ext uri="{FF2B5EF4-FFF2-40B4-BE49-F238E27FC236}">
                <a16:creationId xmlns:a16="http://schemas.microsoft.com/office/drawing/2014/main" id="{20170E23-F72A-CC56-B58F-EB47DA25753B}"/>
              </a:ext>
            </a:extLst>
          </p:cNvPr>
          <p:cNvSpPr>
            <a:spLocks noGrp="1"/>
          </p:cNvSpPr>
          <p:nvPr>
            <p:ph idx="1"/>
          </p:nvPr>
        </p:nvSpPr>
        <p:spPr/>
        <p:txBody>
          <a:bodyPr vert="horz" lIns="91440" tIns="45720" rIns="91440" bIns="45720" rtlCol="0" anchor="t">
            <a:normAutofit fontScale="92500" lnSpcReduction="20000"/>
          </a:bodyPr>
          <a:lstStyle/>
          <a:p>
            <a:pPr marL="0" indent="0">
              <a:buNone/>
            </a:pPr>
            <a:r>
              <a:rPr lang="en-GB" sz="1600">
                <a:latin typeface="Arial"/>
                <a:cs typeface="Arial"/>
              </a:rPr>
              <a:t>Chickenpox is a highly transmissible infectious disease caused by the Varicella-zoster virus (VZV). It is characterised by an itchy, blister-like rash that eventually forms scabs. The virus spreads through direct contact with the rash or by inhaling airborne droplets from an infected person's cough or sneeze.</a:t>
            </a:r>
            <a:br>
              <a:rPr lang="en-GB" sz="1600" dirty="0">
                <a:latin typeface="Arial"/>
                <a:cs typeface="Arial"/>
              </a:rPr>
            </a:br>
            <a:br>
              <a:rPr lang="en-GB" sz="1600" dirty="0">
                <a:latin typeface="Arial"/>
                <a:cs typeface="Arial"/>
              </a:rPr>
            </a:br>
            <a:r>
              <a:rPr lang="en-GB" sz="1600">
                <a:latin typeface="Arial"/>
                <a:cs typeface="Arial"/>
              </a:rPr>
              <a:t>Signs and Symptoms:</a:t>
            </a:r>
            <a:br>
              <a:rPr lang="en-GB" sz="1600" dirty="0">
                <a:latin typeface="Arial"/>
                <a:cs typeface="Arial"/>
              </a:rPr>
            </a:br>
            <a:br>
              <a:rPr lang="en-GB" sz="1600" dirty="0">
                <a:latin typeface="Arial"/>
                <a:cs typeface="Arial"/>
              </a:rPr>
            </a:br>
            <a:r>
              <a:rPr lang="en-GB" sz="1600">
                <a:latin typeface="Arial"/>
                <a:cs typeface="Arial"/>
              </a:rPr>
              <a:t>•</a:t>
            </a:r>
            <a:r>
              <a:rPr lang="en-GB" sz="1600" b="1">
                <a:latin typeface="Arial"/>
                <a:cs typeface="Arial"/>
              </a:rPr>
              <a:t> Prodromal phase</a:t>
            </a:r>
            <a:r>
              <a:rPr lang="en-GB" sz="1600">
                <a:latin typeface="Arial"/>
                <a:cs typeface="Arial"/>
              </a:rPr>
              <a:t>: Fever, tiredness, loss of appetite, and headache usually appear 1–2 days before the rash.</a:t>
            </a:r>
            <a:br>
              <a:rPr lang="en-GB" sz="1600" dirty="0">
                <a:latin typeface="Arial"/>
                <a:cs typeface="Arial"/>
              </a:rPr>
            </a:br>
            <a:r>
              <a:rPr lang="en-GB" sz="1600">
                <a:latin typeface="Arial"/>
                <a:cs typeface="Arial"/>
              </a:rPr>
              <a:t>• </a:t>
            </a:r>
            <a:r>
              <a:rPr lang="en-GB" sz="1600" b="1">
                <a:latin typeface="Arial"/>
                <a:cs typeface="Arial"/>
              </a:rPr>
              <a:t>Rash phase:</a:t>
            </a:r>
            <a:r>
              <a:rPr lang="en-GB" sz="1600">
                <a:latin typeface="Arial"/>
                <a:cs typeface="Arial"/>
              </a:rPr>
              <a:t> Itchy red papules develop into fluid-filled vesicles (blisters) which eventually break and crust over.</a:t>
            </a:r>
            <a:br>
              <a:rPr lang="en-GB" sz="1600" dirty="0">
                <a:latin typeface="Arial"/>
                <a:cs typeface="Arial"/>
              </a:rPr>
            </a:br>
            <a:r>
              <a:rPr lang="en-GB" sz="1600">
                <a:latin typeface="Arial"/>
                <a:cs typeface="Arial"/>
              </a:rPr>
              <a:t>• </a:t>
            </a:r>
            <a:r>
              <a:rPr lang="en-GB" sz="1600" b="1">
                <a:latin typeface="Arial"/>
                <a:cs typeface="Arial"/>
              </a:rPr>
              <a:t>Distribution: </a:t>
            </a:r>
            <a:r>
              <a:rPr lang="en-GB" sz="1600">
                <a:latin typeface="Arial"/>
                <a:cs typeface="Arial"/>
              </a:rPr>
              <a:t>The rash typically starts on the chest, back, and face before spreading to the rest of the body.</a:t>
            </a:r>
            <a:br>
              <a:rPr lang="en-GB" sz="1600" dirty="0">
                <a:latin typeface="Arial"/>
                <a:cs typeface="Arial"/>
              </a:rPr>
            </a:br>
            <a:br>
              <a:rPr lang="en-GB" sz="1600" dirty="0">
                <a:latin typeface="Arial"/>
                <a:cs typeface="Arial"/>
              </a:rPr>
            </a:br>
            <a:r>
              <a:rPr lang="en-GB" sz="1600" b="1">
                <a:latin typeface="Arial"/>
                <a:cs typeface="Arial"/>
              </a:rPr>
              <a:t>Epidemiology in the UK</a:t>
            </a:r>
            <a:br>
              <a:rPr lang="en-GB" sz="1600" dirty="0">
                <a:latin typeface="Arial"/>
                <a:cs typeface="Arial"/>
              </a:rPr>
            </a:br>
            <a:r>
              <a:rPr lang="en-GB" sz="1600">
                <a:latin typeface="Arial"/>
                <a:cs typeface="Arial"/>
              </a:rPr>
              <a:t>Prevalence and Incidence Rate:</a:t>
            </a:r>
            <a:br>
              <a:rPr lang="en-GB" sz="1600" dirty="0">
                <a:latin typeface="Arial"/>
                <a:cs typeface="Arial"/>
              </a:rPr>
            </a:br>
            <a:r>
              <a:rPr lang="en-GB" sz="1600">
                <a:latin typeface="Arial"/>
                <a:cs typeface="Arial"/>
              </a:rPr>
              <a:t>In the UK, chickenpox is considered a common childhood illness. By the age of 10, approximately 90% of children in the UK have been infected (UK Health Security Agency, 2023). Because it is not a notifiable disease in the UK, exact incidence rates are estimated through GP consultation data, which show seasonal peaks typically in late winter and spring</a:t>
            </a:r>
            <a:r>
              <a:rPr lang="en-GB" sz="1400">
                <a:latin typeface="Arial"/>
                <a:cs typeface="Arial"/>
              </a:rPr>
              <a:t>.</a:t>
            </a:r>
            <a:br>
              <a:rPr lang="en-GB" sz="1400" dirty="0">
                <a:latin typeface="Arial"/>
                <a:cs typeface="Arial"/>
              </a:rPr>
            </a:br>
            <a:endParaRPr lang="en-GB" sz="1400">
              <a:latin typeface="Arial"/>
              <a:cs typeface="Arial"/>
            </a:endParaRPr>
          </a:p>
        </p:txBody>
      </p:sp>
    </p:spTree>
    <p:extLst>
      <p:ext uri="{BB962C8B-B14F-4D97-AF65-F5344CB8AC3E}">
        <p14:creationId xmlns:p14="http://schemas.microsoft.com/office/powerpoint/2010/main" val="21506692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FBB1C8-DAAD-E372-8913-2855DCDFF43C}"/>
              </a:ext>
            </a:extLst>
          </p:cNvPr>
          <p:cNvSpPr>
            <a:spLocks noGrp="1"/>
          </p:cNvSpPr>
          <p:nvPr>
            <p:ph type="title"/>
          </p:nvPr>
        </p:nvSpPr>
        <p:spPr/>
        <p:txBody>
          <a:bodyPr/>
          <a:lstStyle/>
          <a:p>
            <a:r>
              <a:rPr lang="en-GB" b="1">
                <a:highlight>
                  <a:srgbClr val="F5F5F5"/>
                </a:highlight>
                <a:ea typeface="+mj-lt"/>
                <a:cs typeface="+mj-lt"/>
              </a:rPr>
              <a:t>Introduction of chickenpox</a:t>
            </a:r>
            <a:endParaRPr lang="en-US"/>
          </a:p>
        </p:txBody>
      </p:sp>
      <p:sp>
        <p:nvSpPr>
          <p:cNvPr id="3" name="Content Placeholder 2">
            <a:extLst>
              <a:ext uri="{FF2B5EF4-FFF2-40B4-BE49-F238E27FC236}">
                <a16:creationId xmlns:a16="http://schemas.microsoft.com/office/drawing/2014/main" id="{B03B2724-8AF6-DE68-A96C-7059DBC4A636}"/>
              </a:ext>
            </a:extLst>
          </p:cNvPr>
          <p:cNvSpPr>
            <a:spLocks noGrp="1"/>
          </p:cNvSpPr>
          <p:nvPr>
            <p:ph idx="1"/>
          </p:nvPr>
        </p:nvSpPr>
        <p:spPr/>
        <p:txBody>
          <a:bodyPr vert="horz" lIns="91440" tIns="45720" rIns="91440" bIns="45720" rtlCol="0" anchor="t">
            <a:normAutofit fontScale="92500" lnSpcReduction="10000"/>
          </a:bodyPr>
          <a:lstStyle/>
          <a:p>
            <a:r>
              <a:rPr lang="en-GB" sz="1800" b="1" dirty="0">
                <a:latin typeface="Arial"/>
                <a:cs typeface="Arial"/>
              </a:rPr>
              <a:t>Morbidity and Mortality Rates:</a:t>
            </a:r>
            <a:br>
              <a:rPr lang="en-GB" sz="1800" b="1" dirty="0">
                <a:latin typeface="Arial"/>
                <a:cs typeface="Arial"/>
              </a:rPr>
            </a:br>
            <a:br>
              <a:rPr lang="en-GB" sz="1800" b="1" dirty="0">
                <a:latin typeface="Arial"/>
                <a:cs typeface="Arial"/>
              </a:rPr>
            </a:br>
            <a:r>
              <a:rPr lang="en-GB" sz="1800" b="1" dirty="0">
                <a:latin typeface="Arial"/>
                <a:cs typeface="Arial"/>
              </a:rPr>
              <a:t>• Morbidity:</a:t>
            </a:r>
            <a:r>
              <a:rPr lang="en-GB" sz="1800" dirty="0">
                <a:latin typeface="Arial"/>
                <a:cs typeface="Arial"/>
              </a:rPr>
              <a:t> While usually mild in children, morbidity increases with age. Adults, pregnant women, and the immunosuppressed are at higher risk of complications such as secondary bacterial pneumonia or encephalitis. Around 2% of cases in the UK lead to complications requiring medical intervention.</a:t>
            </a:r>
            <a:br>
              <a:rPr lang="en-GB" sz="1800" dirty="0">
                <a:latin typeface="Arial"/>
                <a:cs typeface="Arial"/>
              </a:rPr>
            </a:br>
            <a:br>
              <a:rPr lang="en-GB" sz="1800" dirty="0">
                <a:latin typeface="Arial"/>
                <a:cs typeface="Arial"/>
              </a:rPr>
            </a:br>
            <a:r>
              <a:rPr lang="en-GB" sz="1800" dirty="0">
                <a:latin typeface="Arial"/>
                <a:cs typeface="Arial"/>
              </a:rPr>
              <a:t>• </a:t>
            </a:r>
            <a:r>
              <a:rPr lang="en-GB" sz="1800" b="1" dirty="0">
                <a:latin typeface="Arial"/>
                <a:cs typeface="Arial"/>
              </a:rPr>
              <a:t>Mortality</a:t>
            </a:r>
            <a:r>
              <a:rPr lang="en-GB" sz="1800" dirty="0">
                <a:latin typeface="Arial"/>
                <a:cs typeface="Arial"/>
              </a:rPr>
              <a:t>: The mortality rate is extremely low. In England and Wales, there are approximately 20 to 25 deaths per year attributed to chickenpox (Office for National Statistics, 2022). Most of these deaths occur in adults or those with underlying health conditions.</a:t>
            </a:r>
            <a:endParaRPr lang="en-US" sz="1800">
              <a:latin typeface="Arial"/>
              <a:cs typeface="Arial"/>
            </a:endParaRPr>
          </a:p>
          <a:p>
            <a:br>
              <a:rPr lang="en-US" dirty="0"/>
            </a:br>
            <a:endParaRPr lang="en-US"/>
          </a:p>
        </p:txBody>
      </p:sp>
    </p:spTree>
    <p:extLst>
      <p:ext uri="{BB962C8B-B14F-4D97-AF65-F5344CB8AC3E}">
        <p14:creationId xmlns:p14="http://schemas.microsoft.com/office/powerpoint/2010/main" val="18451989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C1245E-FBF3-F442-934B-0FDF4D5E2868}"/>
              </a:ext>
            </a:extLst>
          </p:cNvPr>
          <p:cNvSpPr>
            <a:spLocks noGrp="1"/>
          </p:cNvSpPr>
          <p:nvPr>
            <p:ph type="title"/>
          </p:nvPr>
        </p:nvSpPr>
        <p:spPr/>
        <p:txBody>
          <a:bodyPr>
            <a:normAutofit fontScale="90000"/>
          </a:bodyPr>
          <a:lstStyle/>
          <a:p>
            <a:r>
              <a:rPr lang="en-GB" sz="2700" b="1" kern="100">
                <a:effectLst/>
                <a:latin typeface="Arial"/>
                <a:ea typeface="Calibri"/>
                <a:cs typeface="Times New Roman"/>
              </a:rPr>
              <a:t>Main approaches and strategies used to </a:t>
            </a:r>
            <a:r>
              <a:rPr lang="en-GB" sz="2700" b="1" kern="100">
                <a:solidFill>
                  <a:srgbClr val="FF0000"/>
                </a:solidFill>
                <a:effectLst/>
                <a:latin typeface="Arial"/>
                <a:ea typeface="Calibri"/>
                <a:cs typeface="Times New Roman"/>
              </a:rPr>
              <a:t>measure</a:t>
            </a:r>
            <a:r>
              <a:rPr lang="en-GB" sz="2700" b="1" kern="100">
                <a:effectLst/>
                <a:latin typeface="Arial"/>
                <a:ea typeface="Calibri"/>
                <a:cs typeface="Times New Roman"/>
              </a:rPr>
              <a:t>  </a:t>
            </a:r>
            <a:r>
              <a:rPr lang="en-GB" sz="3400" b="1" kern="100">
                <a:effectLst/>
                <a:latin typeface="Arial"/>
                <a:ea typeface="Calibri"/>
                <a:cs typeface="Arial"/>
              </a:rPr>
              <a:t>(</a:t>
            </a:r>
            <a:r>
              <a:rPr lang="en-GB" sz="3400" b="1" kern="100">
                <a:latin typeface="Arial"/>
                <a:ea typeface="Calibri"/>
                <a:cs typeface="Arial"/>
              </a:rPr>
              <a:t>chickenpox) (MARCELA)</a:t>
            </a:r>
            <a:br>
              <a:rPr lang="en-GB" sz="1800" kern="100">
                <a:effectLst/>
                <a:latin typeface="Calibri" panose="020F0502020204030204" pitchFamily="34" charset="0"/>
                <a:ea typeface="Calibri" panose="020F0502020204030204" pitchFamily="34" charset="0"/>
                <a:cs typeface="Times New Roman" panose="02020603050405020304" pitchFamily="18" charset="0"/>
              </a:rPr>
            </a:br>
            <a:r>
              <a:rPr lang="en-GB" b="1"/>
              <a:t> </a:t>
            </a:r>
          </a:p>
        </p:txBody>
      </p:sp>
      <p:sp>
        <p:nvSpPr>
          <p:cNvPr id="5" name="Content Placeholder 4">
            <a:extLst>
              <a:ext uri="{FF2B5EF4-FFF2-40B4-BE49-F238E27FC236}">
                <a16:creationId xmlns:a16="http://schemas.microsoft.com/office/drawing/2014/main" id="{622C060D-CC60-CE54-6032-23B69855E142}"/>
              </a:ext>
            </a:extLst>
          </p:cNvPr>
          <p:cNvSpPr>
            <a:spLocks noGrp="1"/>
          </p:cNvSpPr>
          <p:nvPr>
            <p:ph idx="1"/>
          </p:nvPr>
        </p:nvSpPr>
        <p:spPr/>
        <p:txBody>
          <a:bodyPr vert="horz" lIns="91440" tIns="45720" rIns="91440" bIns="45720" rtlCol="0" anchor="t">
            <a:normAutofit lnSpcReduction="10000"/>
          </a:bodyPr>
          <a:lstStyle/>
          <a:p>
            <a:r>
              <a:rPr lang="en-GB" sz="1400">
                <a:solidFill>
                  <a:srgbClr val="222222"/>
                </a:solidFill>
                <a:highlight>
                  <a:srgbClr val="FFFFFF"/>
                </a:highlight>
                <a:latin typeface="Arial"/>
                <a:cs typeface="Arial"/>
              </a:rPr>
              <a:t>Assessing a chickenpox (Varicella-Zoster Virus) outbreak in the UK necessitates a synthesis of clinical surveillance, laboratory validation, and digital monitoring.</a:t>
            </a:r>
            <a:br>
              <a:rPr lang="en-GB" sz="1400">
                <a:solidFill>
                  <a:srgbClr val="222222"/>
                </a:solidFill>
                <a:highlight>
                  <a:srgbClr val="FFFFFF"/>
                </a:highlight>
                <a:latin typeface="Arial"/>
                <a:cs typeface="Arial"/>
              </a:rPr>
            </a:br>
            <a:br>
              <a:rPr lang="en-GB" sz="1400">
                <a:solidFill>
                  <a:srgbClr val="222222"/>
                </a:solidFill>
                <a:highlight>
                  <a:srgbClr val="FFFFFF"/>
                </a:highlight>
                <a:latin typeface="Arial"/>
                <a:cs typeface="Arial"/>
              </a:rPr>
            </a:br>
            <a:r>
              <a:rPr lang="en-GB" sz="1400">
                <a:solidFill>
                  <a:srgbClr val="222222"/>
                </a:solidFill>
                <a:highlight>
                  <a:srgbClr val="FFFFFF"/>
                </a:highlight>
                <a:latin typeface="Arial"/>
                <a:cs typeface="Arial"/>
              </a:rPr>
              <a:t>Primary Approaches and Strategies</a:t>
            </a:r>
            <a:br>
              <a:rPr lang="en-GB" sz="1400">
                <a:solidFill>
                  <a:srgbClr val="222222"/>
                </a:solidFill>
                <a:highlight>
                  <a:srgbClr val="FFFFFF"/>
                </a:highlight>
                <a:latin typeface="Arial"/>
                <a:cs typeface="Arial"/>
              </a:rPr>
            </a:br>
            <a:r>
              <a:rPr lang="en-GB" sz="1400">
                <a:solidFill>
                  <a:srgbClr val="222222"/>
                </a:solidFill>
                <a:highlight>
                  <a:srgbClr val="FFFFFF"/>
                </a:highlight>
                <a:latin typeface="Arial"/>
                <a:cs typeface="Arial"/>
              </a:rPr>
              <a:t>1. Primary Care Monitoring (General Practitioner Consultations)</a:t>
            </a:r>
            <a:br>
              <a:rPr lang="en-GB" sz="1400">
                <a:solidFill>
                  <a:srgbClr val="222222"/>
                </a:solidFill>
                <a:highlight>
                  <a:srgbClr val="FFFFFF"/>
                </a:highlight>
                <a:latin typeface="Arial"/>
                <a:cs typeface="Arial"/>
              </a:rPr>
            </a:br>
            <a:r>
              <a:rPr lang="en-GB" sz="1400">
                <a:solidFill>
                  <a:srgbClr val="222222"/>
                </a:solidFill>
                <a:highlight>
                  <a:srgbClr val="FFFFFF"/>
                </a:highlight>
                <a:latin typeface="Arial"/>
                <a:cs typeface="Arial"/>
              </a:rPr>
              <a:t>The Royal College of General Practitioners (RCGP) Research and Surveillance Centre is the primary method for monitoring chickenpox activity in the UK. This system monitors the incidence of patients exhibiting clinical symptoms of chickenpox among general practitioners per 100,000 individuals in the population. Given that chickenpox is prevalent and typically identified visually, this database offers the most reliable baseline data for community transmission (UK Health Security Agency [UKHSA], 2023).</a:t>
            </a:r>
            <a:br>
              <a:rPr lang="en-GB" sz="1400">
                <a:solidFill>
                  <a:srgbClr val="222222"/>
                </a:solidFill>
                <a:highlight>
                  <a:srgbClr val="FFFFFF"/>
                </a:highlight>
                <a:latin typeface="Arial"/>
                <a:cs typeface="Arial"/>
              </a:rPr>
            </a:br>
            <a:br>
              <a:rPr lang="en-GB" sz="1400">
                <a:solidFill>
                  <a:srgbClr val="222222"/>
                </a:solidFill>
                <a:highlight>
                  <a:srgbClr val="FFFFFF"/>
                </a:highlight>
                <a:latin typeface="Arial"/>
                <a:cs typeface="Arial"/>
              </a:rPr>
            </a:br>
            <a:r>
              <a:rPr lang="en-GB" sz="1400">
                <a:solidFill>
                  <a:srgbClr val="222222"/>
                </a:solidFill>
                <a:highlight>
                  <a:srgbClr val="FFFFFF"/>
                </a:highlight>
                <a:latin typeface="Arial"/>
                <a:cs typeface="Arial"/>
              </a:rPr>
              <a:t>2. Laboratory-Centred Surveillance</a:t>
            </a:r>
            <a:br>
              <a:rPr lang="en-GB" sz="1400">
                <a:solidFill>
                  <a:srgbClr val="222222"/>
                </a:solidFill>
                <a:highlight>
                  <a:srgbClr val="FFFFFF"/>
                </a:highlight>
                <a:latin typeface="Arial"/>
                <a:cs typeface="Arial"/>
              </a:rPr>
            </a:br>
            <a:r>
              <a:rPr lang="en-GB" sz="1400">
                <a:solidFill>
                  <a:srgbClr val="222222"/>
                </a:solidFill>
                <a:highlight>
                  <a:srgbClr val="FFFFFF"/>
                </a:highlight>
                <a:latin typeface="Arial"/>
                <a:cs typeface="Arial"/>
              </a:rPr>
              <a:t>Although the majority of cases are diagnosed clinically, the UKHSA oversees laboratory-confirmed instances. This strategy is crucial for identifying the precise strain of the virus and monitoring for complications or atypical outbreak patterns. Laboratory data is crucial for assessing "breakthrough" infections in vaccinated individuals or cases among high-risk populations such as pregnant women (BMJ Best Practice, 2023).</a:t>
            </a:r>
            <a:endParaRPr lang="en-GB"/>
          </a:p>
        </p:txBody>
      </p:sp>
    </p:spTree>
    <p:extLst>
      <p:ext uri="{BB962C8B-B14F-4D97-AF65-F5344CB8AC3E}">
        <p14:creationId xmlns:p14="http://schemas.microsoft.com/office/powerpoint/2010/main" val="22390067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84182D-3204-CE1B-DD3E-3CF166F653D5}"/>
              </a:ext>
            </a:extLst>
          </p:cNvPr>
          <p:cNvSpPr>
            <a:spLocks noGrp="1"/>
          </p:cNvSpPr>
          <p:nvPr>
            <p:ph type="title"/>
          </p:nvPr>
        </p:nvSpPr>
        <p:spPr>
          <a:xfrm>
            <a:off x="489198" y="457201"/>
            <a:ext cx="8229600" cy="1143000"/>
          </a:xfrm>
        </p:spPr>
        <p:txBody>
          <a:bodyPr>
            <a:normAutofit/>
          </a:bodyPr>
          <a:lstStyle/>
          <a:p>
            <a:r>
              <a:rPr lang="en-GB" sz="3100" b="1" kern="100">
                <a:effectLst/>
                <a:latin typeface="Arial"/>
                <a:ea typeface="Calibri"/>
                <a:cs typeface="Times New Roman"/>
              </a:rPr>
              <a:t>Main approaches and strategies used to </a:t>
            </a:r>
            <a:r>
              <a:rPr lang="en-GB" sz="3100" b="1" kern="100">
                <a:solidFill>
                  <a:srgbClr val="FF0000"/>
                </a:solidFill>
                <a:effectLst/>
                <a:latin typeface="Arial"/>
                <a:ea typeface="Calibri"/>
                <a:cs typeface="Times New Roman"/>
              </a:rPr>
              <a:t>monitor</a:t>
            </a:r>
            <a:r>
              <a:rPr lang="en-GB" sz="3100" b="1" kern="100">
                <a:effectLst/>
                <a:latin typeface="Arial"/>
                <a:ea typeface="Calibri"/>
                <a:cs typeface="Times New Roman"/>
              </a:rPr>
              <a:t> </a:t>
            </a:r>
            <a:r>
              <a:rPr lang="en-GB" sz="3100" b="1" kern="100">
                <a:effectLst/>
                <a:latin typeface="Arial"/>
                <a:ea typeface="Calibri"/>
                <a:cs typeface="Arial"/>
              </a:rPr>
              <a:t>(</a:t>
            </a:r>
            <a:r>
              <a:rPr lang="en-GB" sz="3100" b="1" kern="100">
                <a:latin typeface="Arial"/>
                <a:ea typeface="Calibri"/>
                <a:cs typeface="Arial"/>
              </a:rPr>
              <a:t>chickenpox) (MARCELA)</a:t>
            </a:r>
            <a:endParaRPr lang="en-GB" sz="3100" b="1" kern="100">
              <a:latin typeface="Arial"/>
              <a:ea typeface="Calibri"/>
              <a:cs typeface="Times New Roman"/>
            </a:endParaRPr>
          </a:p>
        </p:txBody>
      </p:sp>
      <p:sp>
        <p:nvSpPr>
          <p:cNvPr id="3" name="Content Placeholder 2">
            <a:extLst>
              <a:ext uri="{FF2B5EF4-FFF2-40B4-BE49-F238E27FC236}">
                <a16:creationId xmlns:a16="http://schemas.microsoft.com/office/drawing/2014/main" id="{88B646EE-5449-430C-44F6-67EEC31C7986}"/>
              </a:ext>
            </a:extLst>
          </p:cNvPr>
          <p:cNvSpPr>
            <a:spLocks noGrp="1"/>
          </p:cNvSpPr>
          <p:nvPr>
            <p:ph idx="1"/>
          </p:nvPr>
        </p:nvSpPr>
        <p:spPr/>
        <p:txBody>
          <a:bodyPr vert="horz" lIns="91440" tIns="45720" rIns="91440" bIns="45720" rtlCol="0" anchor="t">
            <a:normAutofit lnSpcReduction="10000"/>
          </a:bodyPr>
          <a:lstStyle/>
          <a:p>
            <a:r>
              <a:rPr lang="en-GB" sz="1800" b="1">
                <a:highlight>
                  <a:srgbClr val="FFFFFF"/>
                </a:highlight>
                <a:latin typeface="Arial"/>
                <a:cs typeface="Arial"/>
              </a:rPr>
              <a:t>3. Hospital Episode Statistics (HES</a:t>
            </a:r>
            <a:r>
              <a:rPr lang="en-GB" sz="1800">
                <a:highlight>
                  <a:srgbClr val="FFFFFF"/>
                </a:highlight>
                <a:latin typeface="Arial"/>
                <a:cs typeface="Arial"/>
              </a:rPr>
              <a:t>)</a:t>
            </a:r>
            <a:br>
              <a:rPr lang="en-GB" sz="1800">
                <a:highlight>
                  <a:srgbClr val="FFFFFF"/>
                </a:highlight>
                <a:latin typeface="Arial"/>
                <a:cs typeface="Arial"/>
              </a:rPr>
            </a:br>
            <a:r>
              <a:rPr lang="en-GB" sz="1800">
                <a:highlight>
                  <a:srgbClr val="FFFFFF"/>
                </a:highlight>
                <a:latin typeface="Arial"/>
                <a:cs typeface="Arial"/>
              </a:rPr>
              <a:t>Health officials determine the severity and impact of an outbreak by analysing hospital admission statistics. This strategy observes severe cases of chickenpox that lead to complications such as pneumonia or encephalitis. It aids the NHS in resource distribution and assessing if the disease burden justifies alterations to the national immunisation programme (NHS England, 2022).</a:t>
            </a:r>
            <a:br>
              <a:rPr lang="en-GB" sz="1800">
                <a:highlight>
                  <a:srgbClr val="FFFFFF"/>
                </a:highlight>
                <a:latin typeface="Arial"/>
                <a:cs typeface="Arial"/>
              </a:rPr>
            </a:br>
            <a:br>
              <a:rPr lang="en-GB" sz="1800">
                <a:highlight>
                  <a:srgbClr val="FFFFFF"/>
                </a:highlight>
                <a:latin typeface="Arial"/>
                <a:cs typeface="Arial"/>
              </a:rPr>
            </a:br>
            <a:r>
              <a:rPr lang="en-GB" sz="1800">
                <a:highlight>
                  <a:srgbClr val="FFFFFF"/>
                </a:highlight>
                <a:latin typeface="Arial"/>
                <a:cs typeface="Arial"/>
              </a:rPr>
              <a:t>4. Statutory Notification of Infectious Diseases (NOIDs)</a:t>
            </a:r>
            <a:br>
              <a:rPr lang="en-GB" sz="1800">
                <a:highlight>
                  <a:srgbClr val="FFFFFF"/>
                </a:highlight>
                <a:latin typeface="Arial"/>
                <a:cs typeface="Arial"/>
              </a:rPr>
            </a:br>
            <a:r>
              <a:rPr lang="en-GB" sz="1800">
                <a:highlight>
                  <a:srgbClr val="FFFFFF"/>
                </a:highlight>
                <a:latin typeface="Arial"/>
                <a:cs typeface="Arial"/>
              </a:rPr>
              <a:t>Although chickenpox is not designated as a "notifiable disease" in the UK, similar to measles or rubella, its complications or related outbreaks in institutional settings, such as schools or care homes, are often reported to local Health Protection Teams. This enables a localised assessment and the implementation of containment strategies (UKHSA, 2021).</a:t>
            </a:r>
            <a:endParaRPr lang="en-GB" sz="1800">
              <a:latin typeface="Arial"/>
              <a:cs typeface="Arial"/>
            </a:endParaRPr>
          </a:p>
        </p:txBody>
      </p:sp>
    </p:spTree>
    <p:extLst>
      <p:ext uri="{BB962C8B-B14F-4D97-AF65-F5344CB8AC3E}">
        <p14:creationId xmlns:p14="http://schemas.microsoft.com/office/powerpoint/2010/main" val="5074962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9454D-BFED-55E8-A661-CE9B01CF330E}"/>
              </a:ext>
            </a:extLst>
          </p:cNvPr>
          <p:cNvSpPr>
            <a:spLocks noGrp="1"/>
          </p:cNvSpPr>
          <p:nvPr>
            <p:ph type="title"/>
          </p:nvPr>
        </p:nvSpPr>
        <p:spPr/>
        <p:txBody>
          <a:bodyPr/>
          <a:lstStyle/>
          <a:p>
            <a:r>
              <a:rPr lang="en-GB" sz="3100" b="1">
                <a:latin typeface="Arial"/>
                <a:cs typeface="Arial"/>
              </a:rPr>
              <a:t>Main approaches and strategies used to </a:t>
            </a:r>
            <a:r>
              <a:rPr lang="en-GB" sz="3100" b="1">
                <a:solidFill>
                  <a:srgbClr val="FF0000"/>
                </a:solidFill>
                <a:latin typeface="Arial"/>
                <a:cs typeface="Arial"/>
              </a:rPr>
              <a:t>monitor</a:t>
            </a:r>
            <a:r>
              <a:rPr lang="en-GB" sz="3100" b="1">
                <a:latin typeface="Arial"/>
                <a:cs typeface="Arial"/>
              </a:rPr>
              <a:t> (chickenpox) (MARCELA)</a:t>
            </a:r>
            <a:endParaRPr lang="en-US" sz="3100">
              <a:latin typeface="Arial"/>
              <a:cs typeface="Arial"/>
            </a:endParaRPr>
          </a:p>
          <a:p>
            <a:endParaRPr lang="en-US"/>
          </a:p>
        </p:txBody>
      </p:sp>
      <p:sp>
        <p:nvSpPr>
          <p:cNvPr id="3" name="Content Placeholder 2">
            <a:extLst>
              <a:ext uri="{FF2B5EF4-FFF2-40B4-BE49-F238E27FC236}">
                <a16:creationId xmlns:a16="http://schemas.microsoft.com/office/drawing/2014/main" id="{570B9449-CB73-0BE5-C6B8-B533B51A1429}"/>
              </a:ext>
            </a:extLst>
          </p:cNvPr>
          <p:cNvSpPr>
            <a:spLocks noGrp="1"/>
          </p:cNvSpPr>
          <p:nvPr>
            <p:ph idx="1"/>
          </p:nvPr>
        </p:nvSpPr>
        <p:spPr/>
        <p:txBody>
          <a:bodyPr vert="horz" lIns="91440" tIns="45720" rIns="91440" bIns="45720" rtlCol="0" anchor="t">
            <a:normAutofit/>
          </a:bodyPr>
          <a:lstStyle/>
          <a:p>
            <a:pPr>
              <a:buNone/>
            </a:pPr>
            <a:endParaRPr lang="en-US" sz="1800">
              <a:highlight>
                <a:srgbClr val="FFFFFF"/>
              </a:highlight>
              <a:latin typeface="Myriad Pro"/>
              <a:cs typeface="Arial"/>
            </a:endParaRPr>
          </a:p>
          <a:p>
            <a:pPr>
              <a:buNone/>
            </a:pPr>
            <a:r>
              <a:rPr lang="en-US" sz="1800">
                <a:highlight>
                  <a:srgbClr val="FFFFFF"/>
                </a:highlight>
                <a:latin typeface="Myriad Pro"/>
                <a:cs typeface="Arial"/>
              </a:rPr>
              <a:t>5</a:t>
            </a:r>
            <a:r>
              <a:rPr lang="en-US" sz="1800">
                <a:highlight>
                  <a:srgbClr val="FFFFFF"/>
                </a:highlight>
                <a:latin typeface="Arial"/>
                <a:cs typeface="Arial"/>
              </a:rPr>
              <a:t>. </a:t>
            </a:r>
            <a:r>
              <a:rPr lang="en-US" sz="1800" b="1">
                <a:highlight>
                  <a:srgbClr val="FFFFFF"/>
                </a:highlight>
                <a:latin typeface="Arial"/>
                <a:cs typeface="Arial"/>
              </a:rPr>
              <a:t>Seroprevalence Studies</a:t>
            </a:r>
            <a:br>
              <a:rPr lang="en-US" sz="1800" b="1">
                <a:highlight>
                  <a:srgbClr val="FFFFFF"/>
                </a:highlight>
                <a:latin typeface="Arial"/>
                <a:cs typeface="Arial"/>
              </a:rPr>
            </a:br>
            <a:r>
              <a:rPr lang="en-US" sz="1800">
                <a:highlight>
                  <a:srgbClr val="FFFFFF"/>
                </a:highlight>
                <a:latin typeface="Arial"/>
                <a:cs typeface="Arial"/>
              </a:rPr>
              <a:t>Public health organizations periodically conduct blood surveys to</a:t>
            </a:r>
            <a:r>
              <a:rPr lang="en-US" sz="1800" b="1">
                <a:highlight>
                  <a:srgbClr val="FFFFFF"/>
                </a:highlight>
                <a:latin typeface="Arial"/>
                <a:cs typeface="Arial"/>
              </a:rPr>
              <a:t> </a:t>
            </a:r>
            <a:r>
              <a:rPr lang="en-US" sz="1800">
                <a:highlight>
                  <a:srgbClr val="FFFFFF"/>
                </a:highlight>
                <a:latin typeface="Arial"/>
                <a:cs typeface="Arial"/>
              </a:rPr>
              <a:t>determine the proportion of the population with antibodies to the varicella virus. This strategy evaluates "hidden" or historical infections, facilitating the estimation of herd immunity levels across different age demographics in the UK (Oxford Vaccine Group, 2022).</a:t>
            </a:r>
            <a:endParaRPr lang="en-US"/>
          </a:p>
          <a:p>
            <a:pPr>
              <a:buNone/>
            </a:pPr>
            <a:endParaRPr lang="en-US">
              <a:highlight>
                <a:srgbClr val="FFFFFF"/>
              </a:highlight>
              <a:latin typeface="Myriad Pro"/>
              <a:cs typeface="Arial"/>
            </a:endParaRPr>
          </a:p>
          <a:p>
            <a:endParaRPr lang="en-US"/>
          </a:p>
        </p:txBody>
      </p:sp>
    </p:spTree>
    <p:extLst>
      <p:ext uri="{BB962C8B-B14F-4D97-AF65-F5344CB8AC3E}">
        <p14:creationId xmlns:p14="http://schemas.microsoft.com/office/powerpoint/2010/main" val="18439847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B526A8-D3E3-FD7F-329D-AB38ABFA5B3A}"/>
              </a:ext>
            </a:extLst>
          </p:cNvPr>
          <p:cNvSpPr>
            <a:spLocks noGrp="1"/>
          </p:cNvSpPr>
          <p:nvPr>
            <p:ph type="title"/>
          </p:nvPr>
        </p:nvSpPr>
        <p:spPr/>
        <p:txBody>
          <a:bodyPr/>
          <a:lstStyle/>
          <a:p>
            <a:r>
              <a:rPr lang="en-GB" sz="2800" b="1">
                <a:latin typeface="Arial"/>
                <a:cs typeface="Arial"/>
              </a:rPr>
              <a:t>Main approaches and strategies used to </a:t>
            </a:r>
            <a:r>
              <a:rPr lang="en-GB" sz="2800" b="1">
                <a:solidFill>
                  <a:srgbClr val="FF0000"/>
                </a:solidFill>
                <a:latin typeface="Arial"/>
                <a:cs typeface="Arial"/>
              </a:rPr>
              <a:t>control</a:t>
            </a:r>
            <a:r>
              <a:rPr lang="en-GB" sz="2800" b="1">
                <a:latin typeface="Arial"/>
                <a:cs typeface="Arial"/>
              </a:rPr>
              <a:t> ((</a:t>
            </a:r>
            <a:r>
              <a:rPr lang="en-US" sz="4000" b="1">
                <a:highlight>
                  <a:srgbClr val="F5F5F5"/>
                </a:highlight>
                <a:ea typeface="+mj-lt"/>
                <a:cs typeface="+mj-lt"/>
              </a:rPr>
              <a:t>chickenpox</a:t>
            </a:r>
            <a:r>
              <a:rPr lang="en-GB" sz="2800" b="1">
                <a:latin typeface="Arial"/>
                <a:cs typeface="Arial"/>
              </a:rPr>
              <a:t>) (OLHA)</a:t>
            </a:r>
            <a:endParaRPr lang="en-US"/>
          </a:p>
        </p:txBody>
      </p:sp>
      <p:sp>
        <p:nvSpPr>
          <p:cNvPr id="3" name="Content Placeholder 2">
            <a:extLst>
              <a:ext uri="{FF2B5EF4-FFF2-40B4-BE49-F238E27FC236}">
                <a16:creationId xmlns:a16="http://schemas.microsoft.com/office/drawing/2014/main" id="{93F96D0B-CCD8-B551-75D8-3728F3AA55BE}"/>
              </a:ext>
            </a:extLst>
          </p:cNvPr>
          <p:cNvSpPr>
            <a:spLocks noGrp="1"/>
          </p:cNvSpPr>
          <p:nvPr>
            <p:ph idx="1"/>
          </p:nvPr>
        </p:nvSpPr>
        <p:spPr/>
        <p:txBody>
          <a:bodyPr vert="horz" lIns="91440" tIns="45720" rIns="91440" bIns="45720" rtlCol="0" anchor="t">
            <a:normAutofit fontScale="85000" lnSpcReduction="20000"/>
          </a:bodyPr>
          <a:lstStyle/>
          <a:p>
            <a:r>
              <a:rPr lang="en-GB" sz="1800">
                <a:latin typeface="Arial"/>
                <a:cs typeface="Arial"/>
              </a:rPr>
              <a:t>Chickenpox is a common infectious disease caused by the varicella-zoster virus. It mostly affects children, but adults can also get it. Chickenpox spreads very easily through coughing, sneezing, and touching the rash. A person is contagious from about two days before the rash appears until all the spots become dry and crusted (NHS, 2023). </a:t>
            </a:r>
            <a:endParaRPr lang="en-US" sz="1800">
              <a:latin typeface="Arial"/>
              <a:cs typeface="Arial"/>
            </a:endParaRPr>
          </a:p>
          <a:p>
            <a:endParaRPr lang="en-GB" sz="1800">
              <a:latin typeface="Arial"/>
              <a:cs typeface="Arial"/>
            </a:endParaRPr>
          </a:p>
          <a:p>
            <a:r>
              <a:rPr lang="en-GB" sz="1800">
                <a:latin typeface="Arial"/>
                <a:cs typeface="Arial"/>
              </a:rPr>
              <a:t>Because chickenpox spreads quickly, especially in schools and nurseries, monitoring the disease is very important. Monitoring means regularly checking and recording how many new cases happen. It helps us understand if the disease is spreading in the community (Bonita, Beaglehole and </a:t>
            </a:r>
            <a:r>
              <a:rPr lang="en-GB" sz="1800" err="1">
                <a:latin typeface="Arial"/>
                <a:cs typeface="Arial"/>
              </a:rPr>
              <a:t>Kjellström</a:t>
            </a:r>
            <a:r>
              <a:rPr lang="en-GB" sz="1800">
                <a:latin typeface="Arial"/>
                <a:cs typeface="Arial"/>
              </a:rPr>
              <a:t>, 2019). </a:t>
            </a:r>
            <a:endParaRPr lang="en-US" sz="1800">
              <a:latin typeface="Arial"/>
              <a:cs typeface="Arial"/>
            </a:endParaRPr>
          </a:p>
          <a:p>
            <a:endParaRPr lang="en-GB" sz="1800">
              <a:latin typeface="Arial"/>
              <a:cs typeface="Arial"/>
            </a:endParaRPr>
          </a:p>
          <a:p>
            <a:r>
              <a:rPr lang="en-GB" sz="1800">
                <a:latin typeface="Arial"/>
                <a:cs typeface="Arial"/>
              </a:rPr>
              <a:t>The first way to monitor chickenpox is through GP clinics and doctors. When a doctor diagnoses chickenpox, the case is recorded in the health system. This information helps public health authorities count new cases and see patterns in the community (Friis and Sellers, 2021). </a:t>
            </a:r>
            <a:endParaRPr lang="en-US" sz="1800">
              <a:latin typeface="Arial"/>
              <a:cs typeface="Arial"/>
            </a:endParaRPr>
          </a:p>
          <a:p>
            <a:br>
              <a:rPr lang="en-US"/>
            </a:br>
            <a:endParaRPr lang="en-US"/>
          </a:p>
        </p:txBody>
      </p:sp>
    </p:spTree>
    <p:extLst>
      <p:ext uri="{BB962C8B-B14F-4D97-AF65-F5344CB8AC3E}">
        <p14:creationId xmlns:p14="http://schemas.microsoft.com/office/powerpoint/2010/main" val="15421656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DF1FF2-ABA2-C979-6929-4D32218D8C56}"/>
              </a:ext>
            </a:extLst>
          </p:cNvPr>
          <p:cNvSpPr>
            <a:spLocks noGrp="1"/>
          </p:cNvSpPr>
          <p:nvPr>
            <p:ph type="title"/>
          </p:nvPr>
        </p:nvSpPr>
        <p:spPr/>
        <p:txBody>
          <a:bodyPr/>
          <a:lstStyle/>
          <a:p>
            <a:r>
              <a:rPr lang="en-GB" sz="2800" b="1">
                <a:latin typeface="Arial"/>
                <a:cs typeface="Arial"/>
              </a:rPr>
              <a:t>Main approaches and strategies used to </a:t>
            </a:r>
            <a:r>
              <a:rPr lang="en-GB" sz="2800" b="1">
                <a:solidFill>
                  <a:srgbClr val="FF0000"/>
                </a:solidFill>
                <a:latin typeface="Arial"/>
                <a:cs typeface="Arial"/>
              </a:rPr>
              <a:t>control</a:t>
            </a:r>
            <a:r>
              <a:rPr lang="en-GB" sz="2800" b="1">
                <a:latin typeface="Arial"/>
                <a:cs typeface="Arial"/>
              </a:rPr>
              <a:t> ((</a:t>
            </a:r>
            <a:r>
              <a:rPr lang="en-US" sz="4000" b="1">
                <a:highlight>
                  <a:srgbClr val="F5F5F5"/>
                </a:highlight>
                <a:ea typeface="+mj-lt"/>
                <a:cs typeface="+mj-lt"/>
              </a:rPr>
              <a:t>chickenpox</a:t>
            </a:r>
            <a:r>
              <a:rPr lang="en-GB" sz="2800" b="1">
                <a:latin typeface="Arial"/>
                <a:cs typeface="Arial"/>
              </a:rPr>
              <a:t>) (OLHA)</a:t>
            </a:r>
            <a:endParaRPr lang="en-US"/>
          </a:p>
        </p:txBody>
      </p:sp>
      <p:sp>
        <p:nvSpPr>
          <p:cNvPr id="3" name="Content Placeholder 2">
            <a:extLst>
              <a:ext uri="{FF2B5EF4-FFF2-40B4-BE49-F238E27FC236}">
                <a16:creationId xmlns:a16="http://schemas.microsoft.com/office/drawing/2014/main" id="{68C93A7F-90CF-C87A-B5CB-B076D5B9E9E4}"/>
              </a:ext>
            </a:extLst>
          </p:cNvPr>
          <p:cNvSpPr>
            <a:spLocks noGrp="1"/>
          </p:cNvSpPr>
          <p:nvPr>
            <p:ph idx="1"/>
          </p:nvPr>
        </p:nvSpPr>
        <p:spPr/>
        <p:txBody>
          <a:bodyPr vert="horz" lIns="91440" tIns="45720" rIns="91440" bIns="45720" rtlCol="0" anchor="t">
            <a:normAutofit lnSpcReduction="10000"/>
          </a:bodyPr>
          <a:lstStyle/>
          <a:p>
            <a:r>
              <a:rPr lang="en-US" sz="1600">
                <a:latin typeface="Arial"/>
                <a:cs typeface="Arial"/>
              </a:rPr>
              <a:t>Second, hospitals monitor more serious cases. Most children recover from chickenpox in about one week. However, some people can develop complications. These complications can include skin infections, pneumonia, dehydration, and in rare cases inflammation of the brain (NHS, 2023).Monitoring hospital admissions helps health workers understand how severe the disease is in the community.</a:t>
            </a:r>
          </a:p>
          <a:p>
            <a:endParaRPr lang="en-US" sz="1600">
              <a:latin typeface="Arial"/>
              <a:cs typeface="Arial"/>
            </a:endParaRPr>
          </a:p>
          <a:p>
            <a:r>
              <a:rPr lang="en-US" sz="1600">
                <a:latin typeface="Arial"/>
                <a:cs typeface="Arial"/>
              </a:rPr>
              <a:t> Another important method is school monitoring. Chickenpox spreads very quickly in schools because children are in close contact with each other. If many children are absent at the same time because of chickenpox, the school may inform parents and sometimes local health services. This helps identify outbreaks early (World Health Organization, 2023).</a:t>
            </a:r>
          </a:p>
          <a:p>
            <a:endParaRPr lang="en-US" sz="1600">
              <a:latin typeface="Arial"/>
              <a:cs typeface="Arial"/>
            </a:endParaRPr>
          </a:p>
          <a:p>
            <a:r>
              <a:rPr lang="en-US" sz="1600">
                <a:latin typeface="Arial"/>
                <a:cs typeface="Arial"/>
              </a:rPr>
              <a:t> Public health teams also </a:t>
            </a:r>
            <a:r>
              <a:rPr lang="en-US" sz="1600" err="1">
                <a:latin typeface="Arial"/>
                <a:cs typeface="Arial"/>
              </a:rPr>
              <a:t>analyse</a:t>
            </a:r>
            <a:r>
              <a:rPr lang="en-US" sz="1600">
                <a:latin typeface="Arial"/>
                <a:cs typeface="Arial"/>
              </a:rPr>
              <a:t> data over time. They compare weekly, monthly, and yearly numbers of cases. Chickenpox is more common in late winter and spring. If cases suddenly increase outside this normal season, it may show an unusual outbreak. </a:t>
            </a:r>
            <a:endParaRPr lang="en-US"/>
          </a:p>
        </p:txBody>
      </p:sp>
    </p:spTree>
    <p:extLst>
      <p:ext uri="{BB962C8B-B14F-4D97-AF65-F5344CB8AC3E}">
        <p14:creationId xmlns:p14="http://schemas.microsoft.com/office/powerpoint/2010/main" val="18070339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9794AB-9F78-D94C-A606-CF706D78BDA1}"/>
              </a:ext>
            </a:extLst>
          </p:cNvPr>
          <p:cNvSpPr>
            <a:spLocks noGrp="1"/>
          </p:cNvSpPr>
          <p:nvPr>
            <p:ph type="title"/>
          </p:nvPr>
        </p:nvSpPr>
        <p:spPr/>
        <p:txBody>
          <a:bodyPr/>
          <a:lstStyle/>
          <a:p>
            <a:r>
              <a:rPr lang="en-GB" sz="2800" b="1">
                <a:latin typeface="Arial"/>
                <a:cs typeface="Arial"/>
              </a:rPr>
              <a:t>Main approaches and strategies used to </a:t>
            </a:r>
            <a:r>
              <a:rPr lang="en-GB" sz="2800" b="1">
                <a:solidFill>
                  <a:srgbClr val="FF0000"/>
                </a:solidFill>
                <a:latin typeface="Arial"/>
                <a:cs typeface="Arial"/>
              </a:rPr>
              <a:t>control</a:t>
            </a:r>
            <a:r>
              <a:rPr lang="en-GB" sz="2800" b="1">
                <a:latin typeface="Arial"/>
                <a:cs typeface="Arial"/>
              </a:rPr>
              <a:t> ((</a:t>
            </a:r>
            <a:r>
              <a:rPr lang="en-US" sz="4000" b="1">
                <a:highlight>
                  <a:srgbClr val="F5F5F5"/>
                </a:highlight>
              </a:rPr>
              <a:t>chickenpox</a:t>
            </a:r>
            <a:r>
              <a:rPr lang="en-GB" sz="2800" b="1">
                <a:latin typeface="Arial"/>
                <a:cs typeface="Arial"/>
              </a:rPr>
              <a:t>) (OLHA)</a:t>
            </a:r>
            <a:endParaRPr lang="en-US"/>
          </a:p>
        </p:txBody>
      </p:sp>
      <p:sp>
        <p:nvSpPr>
          <p:cNvPr id="3" name="Content Placeholder 2">
            <a:extLst>
              <a:ext uri="{FF2B5EF4-FFF2-40B4-BE49-F238E27FC236}">
                <a16:creationId xmlns:a16="http://schemas.microsoft.com/office/drawing/2014/main" id="{CECA1E02-8CBA-6732-90EF-D62DBD54161E}"/>
              </a:ext>
            </a:extLst>
          </p:cNvPr>
          <p:cNvSpPr>
            <a:spLocks noGrp="1"/>
          </p:cNvSpPr>
          <p:nvPr>
            <p:ph idx="1"/>
          </p:nvPr>
        </p:nvSpPr>
        <p:spPr/>
        <p:txBody>
          <a:bodyPr vert="horz" lIns="91440" tIns="45720" rIns="91440" bIns="45720" rtlCol="0" anchor="t">
            <a:normAutofit fontScale="92500"/>
          </a:bodyPr>
          <a:lstStyle/>
          <a:p>
            <a:r>
              <a:rPr lang="en-US" sz="1800"/>
              <a:t>Geographic monitoring is also important. Health workers look at which areas or postcodes have more cases. If one </a:t>
            </a:r>
            <a:r>
              <a:rPr lang="en-US" sz="1800" err="1"/>
              <a:t>neighbourhood</a:t>
            </a:r>
            <a:r>
              <a:rPr lang="en-US" sz="1800"/>
              <a:t> has many cases, health advice and support can be given to families in that area (Friis and Sellers, 2021).</a:t>
            </a:r>
          </a:p>
          <a:p>
            <a:r>
              <a:rPr lang="en-US" sz="1800"/>
              <a:t> Vaccination data is another important part of monitoring. In some countries, routine vaccination has greatly reduced chickenpox cases. Monitoring vaccination levels helps health authorities understand how protected the community is (Centers for Disease Control and Prevention, 2023).</a:t>
            </a:r>
          </a:p>
          <a:p>
            <a:r>
              <a:rPr lang="en-US" sz="1800"/>
              <a:t> Monitoring also includes identifying high-risk groups. These include pregnant women, newborn babies, adults who have never had chickenpox, and people with weak immune systems. However, there are challenges in monitoring chickenpox. Many parents do not take their child to the doctor because the illness is often mild. This means some cases are not officially recorded, and the real number of cases may be higher than reported numbers (World Health Organization, 2023). </a:t>
            </a:r>
            <a:endParaRPr lang="en-US"/>
          </a:p>
        </p:txBody>
      </p:sp>
    </p:spTree>
    <p:extLst>
      <p:ext uri="{BB962C8B-B14F-4D97-AF65-F5344CB8AC3E}">
        <p14:creationId xmlns:p14="http://schemas.microsoft.com/office/powerpoint/2010/main" val="37934892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80CDC9-5752-0135-4F02-16E1F7CB2624}"/>
              </a:ext>
            </a:extLst>
          </p:cNvPr>
          <p:cNvSpPr>
            <a:spLocks noGrp="1"/>
          </p:cNvSpPr>
          <p:nvPr>
            <p:ph type="title"/>
          </p:nvPr>
        </p:nvSpPr>
        <p:spPr/>
        <p:txBody>
          <a:bodyPr vert="horz" lIns="91440" tIns="45720" rIns="91440" bIns="45720" rtlCol="0" anchor="ctr">
            <a:noAutofit/>
          </a:bodyPr>
          <a:lstStyle/>
          <a:p>
            <a:r>
              <a:rPr lang="en-US" sz="2800" b="1">
                <a:latin typeface="Arial"/>
                <a:cs typeface="Arial"/>
              </a:rPr>
              <a:t>What are the main approaches and strategies that could be used to control an infectious disease outbreak of </a:t>
            </a:r>
            <a:r>
              <a:rPr lang="en-US" sz="2800" b="1">
                <a:highlight>
                  <a:srgbClr val="F5F5F5"/>
                </a:highlight>
                <a:latin typeface="Myriad Pro"/>
                <a:cs typeface="Arial"/>
              </a:rPr>
              <a:t>chickenpox</a:t>
            </a:r>
            <a:r>
              <a:rPr lang="en-GB" sz="2800" b="1">
                <a:latin typeface="Arial"/>
                <a:cs typeface="Arial"/>
              </a:rPr>
              <a:t>) (Eva)</a:t>
            </a:r>
            <a:endParaRPr lang="en-US" sz="2800"/>
          </a:p>
        </p:txBody>
      </p:sp>
      <p:sp>
        <p:nvSpPr>
          <p:cNvPr id="3" name="Content Placeholder 2">
            <a:extLst>
              <a:ext uri="{FF2B5EF4-FFF2-40B4-BE49-F238E27FC236}">
                <a16:creationId xmlns:a16="http://schemas.microsoft.com/office/drawing/2014/main" id="{59885758-8287-456D-DF80-64BA2ADA161D}"/>
              </a:ext>
            </a:extLst>
          </p:cNvPr>
          <p:cNvSpPr>
            <a:spLocks noGrp="1"/>
          </p:cNvSpPr>
          <p:nvPr>
            <p:ph idx="1"/>
          </p:nvPr>
        </p:nvSpPr>
        <p:spPr/>
        <p:txBody>
          <a:bodyPr vert="horz" lIns="91440" tIns="45720" rIns="91440" bIns="45720" rtlCol="0" anchor="t">
            <a:normAutofit lnSpcReduction="10000"/>
          </a:bodyPr>
          <a:lstStyle/>
          <a:p>
            <a:r>
              <a:rPr lang="en-US" sz="1800" b="1">
                <a:solidFill>
                  <a:srgbClr val="222222"/>
                </a:solidFill>
                <a:highlight>
                  <a:srgbClr val="FFFFFF"/>
                </a:highlight>
                <a:latin typeface="Arial"/>
                <a:cs typeface="Arial"/>
              </a:rPr>
              <a:t>1. Identification and Isolation</a:t>
            </a:r>
            <a:br>
              <a:rPr lang="en-US" sz="1800" b="1">
                <a:solidFill>
                  <a:srgbClr val="222222"/>
                </a:solidFill>
                <a:highlight>
                  <a:srgbClr val="FFFFFF"/>
                </a:highlight>
                <a:latin typeface="Arial"/>
                <a:cs typeface="Arial"/>
              </a:rPr>
            </a:br>
            <a:r>
              <a:rPr lang="en-US" sz="1800" b="1">
                <a:solidFill>
                  <a:srgbClr val="222222"/>
                </a:solidFill>
                <a:highlight>
                  <a:srgbClr val="FFFFFF"/>
                </a:highlight>
                <a:latin typeface="Arial"/>
                <a:cs typeface="Arial"/>
              </a:rPr>
              <a:t>The </a:t>
            </a:r>
            <a:r>
              <a:rPr lang="en-US" sz="1800">
                <a:solidFill>
                  <a:srgbClr val="222222"/>
                </a:solidFill>
                <a:highlight>
                  <a:srgbClr val="FFFFFF"/>
                </a:highlight>
                <a:latin typeface="Arial"/>
                <a:cs typeface="Arial"/>
              </a:rPr>
              <a:t>initial step is the prompt clinical diagnosis of cases. Individuals diagnosed with chickenpox must be excluded from school, nursery, or work until all lesions have formed crusts, typically occurring approximately five days following the initial appearance of the rash (UKHSA, 2023). This restricts the transmission of the varicella-zoster virus (VZV) through respiratory droplets or direct contact with vesicular fluid.</a:t>
            </a:r>
            <a:br>
              <a:rPr lang="en-US" sz="1800">
                <a:solidFill>
                  <a:srgbClr val="222222"/>
                </a:solidFill>
                <a:highlight>
                  <a:srgbClr val="FFFFFF"/>
                </a:highlight>
                <a:latin typeface="Arial"/>
                <a:cs typeface="Arial"/>
              </a:rPr>
            </a:br>
            <a:br>
              <a:rPr lang="en-US" sz="1800">
                <a:solidFill>
                  <a:srgbClr val="222222"/>
                </a:solidFill>
                <a:highlight>
                  <a:srgbClr val="FFFFFF"/>
                </a:highlight>
                <a:latin typeface="Arial"/>
                <a:cs typeface="Arial"/>
              </a:rPr>
            </a:br>
            <a:r>
              <a:rPr lang="en-US" sz="1800" b="1">
                <a:solidFill>
                  <a:srgbClr val="222222"/>
                </a:solidFill>
                <a:highlight>
                  <a:srgbClr val="FFFFFF"/>
                </a:highlight>
                <a:latin typeface="Arial"/>
                <a:cs typeface="Arial"/>
              </a:rPr>
              <a:t>2. Post-Exposure Prophylaxis (PEP</a:t>
            </a:r>
            <a:r>
              <a:rPr lang="en-US" sz="1800">
                <a:solidFill>
                  <a:srgbClr val="222222"/>
                </a:solidFill>
                <a:highlight>
                  <a:srgbClr val="FFFFFF"/>
                </a:highlight>
                <a:latin typeface="Arial"/>
                <a:cs typeface="Arial"/>
              </a:rPr>
              <a:t>)</a:t>
            </a:r>
            <a:br>
              <a:rPr lang="en-US" sz="1800">
                <a:solidFill>
                  <a:srgbClr val="222222"/>
                </a:solidFill>
                <a:highlight>
                  <a:srgbClr val="FFFFFF"/>
                </a:highlight>
                <a:latin typeface="Arial"/>
                <a:cs typeface="Arial"/>
              </a:rPr>
            </a:br>
            <a:r>
              <a:rPr lang="en-US" sz="1800">
                <a:solidFill>
                  <a:srgbClr val="222222"/>
                </a:solidFill>
                <a:highlight>
                  <a:srgbClr val="FFFFFF"/>
                </a:highlight>
                <a:latin typeface="Arial"/>
                <a:cs typeface="Arial"/>
              </a:rPr>
              <a:t>For individuals at elevated risk of severe illness—such as pregnant women, neonates, and the immunocompromised—post-exposure prophylaxis (PEP) is an essential strategy. This entails the administration of varicella-zoster immunoglobulin (VZIG) or antiviral agents (e.g., acyclovir) within a designated timeframe post-exposure to prevent or mitigate the infection (UKHSA, 2023).</a:t>
            </a:r>
            <a:endParaRPr lang="en-US"/>
          </a:p>
        </p:txBody>
      </p:sp>
    </p:spTree>
    <p:extLst>
      <p:ext uri="{BB962C8B-B14F-4D97-AF65-F5344CB8AC3E}">
        <p14:creationId xmlns:p14="http://schemas.microsoft.com/office/powerpoint/2010/main" val="27008894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711216-80DB-0A7B-21E9-5743E6721C5F}"/>
              </a:ext>
            </a:extLst>
          </p:cNvPr>
          <p:cNvSpPr>
            <a:spLocks noGrp="1"/>
          </p:cNvSpPr>
          <p:nvPr>
            <p:ph type="title"/>
          </p:nvPr>
        </p:nvSpPr>
        <p:spPr/>
        <p:txBody>
          <a:bodyPr>
            <a:normAutofit fontScale="90000"/>
          </a:bodyPr>
          <a:lstStyle/>
          <a:p>
            <a:r>
              <a:rPr lang="en-US" sz="2800" b="1">
                <a:latin typeface="Arial"/>
                <a:cs typeface="Arial"/>
              </a:rPr>
              <a:t>What are the main approaches and strategies that could be used to control an infectious disease outbreak of </a:t>
            </a:r>
            <a:r>
              <a:rPr lang="en-US" sz="2800" b="1">
                <a:highlight>
                  <a:srgbClr val="F5F5F5"/>
                </a:highlight>
              </a:rPr>
              <a:t>chickenpox</a:t>
            </a:r>
            <a:r>
              <a:rPr lang="en-GB" sz="2800" b="1">
                <a:latin typeface="Arial"/>
                <a:cs typeface="Arial"/>
              </a:rPr>
              <a:t>) (Eva)</a:t>
            </a:r>
            <a:endParaRPr lang="en-US"/>
          </a:p>
        </p:txBody>
      </p:sp>
      <p:sp>
        <p:nvSpPr>
          <p:cNvPr id="3" name="Content Placeholder 2">
            <a:extLst>
              <a:ext uri="{FF2B5EF4-FFF2-40B4-BE49-F238E27FC236}">
                <a16:creationId xmlns:a16="http://schemas.microsoft.com/office/drawing/2014/main" id="{BA778EB1-7C3F-100C-61F6-B4BD6AE290D4}"/>
              </a:ext>
            </a:extLst>
          </p:cNvPr>
          <p:cNvSpPr>
            <a:spLocks noGrp="1"/>
          </p:cNvSpPr>
          <p:nvPr>
            <p:ph idx="1"/>
          </p:nvPr>
        </p:nvSpPr>
        <p:spPr/>
        <p:txBody>
          <a:bodyPr vert="horz" lIns="91440" tIns="45720" rIns="91440" bIns="45720" rtlCol="0" anchor="t">
            <a:normAutofit/>
          </a:bodyPr>
          <a:lstStyle/>
          <a:p>
            <a:r>
              <a:rPr lang="en-US" sz="1700" b="1">
                <a:solidFill>
                  <a:srgbClr val="222222"/>
                </a:solidFill>
                <a:highlight>
                  <a:srgbClr val="FFFFFF"/>
                </a:highlight>
                <a:latin typeface="Arial"/>
                <a:cs typeface="Arial"/>
              </a:rPr>
              <a:t>3. Targeted Vaccination</a:t>
            </a:r>
            <a:br>
              <a:rPr lang="en-US" sz="1700" b="1">
                <a:solidFill>
                  <a:srgbClr val="222222"/>
                </a:solidFill>
                <a:highlight>
                  <a:srgbClr val="FFFFFF"/>
                </a:highlight>
                <a:latin typeface="Arial"/>
                <a:cs typeface="Arial"/>
              </a:rPr>
            </a:br>
            <a:r>
              <a:rPr lang="en-US" sz="1700">
                <a:solidFill>
                  <a:srgbClr val="222222"/>
                </a:solidFill>
                <a:highlight>
                  <a:srgbClr val="FFFFFF"/>
                </a:highlight>
                <a:latin typeface="Arial"/>
                <a:cs typeface="Arial"/>
              </a:rPr>
              <a:t>The varicella vaccine is not routinely given to all UK children (the JCVI is</a:t>
            </a:r>
            <a:r>
              <a:rPr lang="en-US" sz="1700" b="1">
                <a:solidFill>
                  <a:srgbClr val="222222"/>
                </a:solidFill>
                <a:highlight>
                  <a:srgbClr val="FFFFFF"/>
                </a:highlight>
                <a:latin typeface="Arial"/>
                <a:cs typeface="Arial"/>
              </a:rPr>
              <a:t> </a:t>
            </a:r>
            <a:r>
              <a:rPr lang="en-US" sz="1700">
                <a:solidFill>
                  <a:srgbClr val="222222"/>
                </a:solidFill>
                <a:highlight>
                  <a:srgbClr val="FFFFFF"/>
                </a:highlight>
                <a:latin typeface="Arial"/>
                <a:cs typeface="Arial"/>
              </a:rPr>
              <a:t>reviewing this), but it is used reactively. Post-exposure vaccination of susceptible healthy contacts (older than 12 months) within 3–5 days of exposure can be effective in preventing or reducing the severity of the disease (Green Book, 2013).</a:t>
            </a:r>
            <a:br>
              <a:rPr lang="en-US" sz="1700">
                <a:solidFill>
                  <a:srgbClr val="222222"/>
                </a:solidFill>
                <a:highlight>
                  <a:srgbClr val="FFFFFF"/>
                </a:highlight>
                <a:latin typeface="Arial"/>
                <a:cs typeface="Arial"/>
              </a:rPr>
            </a:br>
            <a:br>
              <a:rPr lang="en-US" sz="1700" b="1">
                <a:highlight>
                  <a:srgbClr val="FFFFFF"/>
                </a:highlight>
                <a:latin typeface="Arial"/>
                <a:cs typeface="Arial"/>
              </a:rPr>
            </a:br>
            <a:r>
              <a:rPr lang="en-US" sz="1700" b="1">
                <a:solidFill>
                  <a:srgbClr val="222222"/>
                </a:solidFill>
                <a:highlight>
                  <a:srgbClr val="FFFFFF"/>
                </a:highlight>
                <a:latin typeface="Arial"/>
                <a:cs typeface="Arial"/>
              </a:rPr>
              <a:t>4. Communication and Hygiene</a:t>
            </a:r>
            <a:br>
              <a:rPr lang="en-US" sz="1700">
                <a:solidFill>
                  <a:srgbClr val="222222"/>
                </a:solidFill>
                <a:highlight>
                  <a:srgbClr val="FFFFFF"/>
                </a:highlight>
                <a:latin typeface="Arial"/>
                <a:cs typeface="Arial"/>
              </a:rPr>
            </a:br>
            <a:r>
              <a:rPr lang="en-US" sz="1700">
                <a:solidFill>
                  <a:srgbClr val="222222"/>
                </a:solidFill>
                <a:highlight>
                  <a:srgbClr val="FFFFFF"/>
                </a:highlight>
                <a:latin typeface="Arial"/>
                <a:cs typeface="Arial"/>
              </a:rPr>
              <a:t>Public health messaging is used to advise the community on hygiene practices, such as handwashing and "respiratory etiquette" (covering coughs). Educational institutions are often provided with guidance to inform parents and staff about symptoms and the necessity of keeping infected children at home to prevent institutional outbreaks (UKHSA, 2019)</a:t>
            </a:r>
            <a:r>
              <a:rPr lang="en-US" sz="3000">
                <a:solidFill>
                  <a:srgbClr val="222222"/>
                </a:solidFill>
                <a:highlight>
                  <a:srgbClr val="FFFFFF"/>
                </a:highlight>
                <a:latin typeface="Arial"/>
                <a:cs typeface="Arial"/>
              </a:rPr>
              <a:t>.</a:t>
            </a:r>
            <a:endParaRPr lang="en-US" sz="3000">
              <a:latin typeface="Arial"/>
              <a:cs typeface="Arial"/>
            </a:endParaRPr>
          </a:p>
        </p:txBody>
      </p:sp>
    </p:spTree>
    <p:extLst>
      <p:ext uri="{BB962C8B-B14F-4D97-AF65-F5344CB8AC3E}">
        <p14:creationId xmlns:p14="http://schemas.microsoft.com/office/powerpoint/2010/main" val="13463492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D2705A-736C-E0D5-BEC2-3F4335142373}"/>
              </a:ext>
            </a:extLst>
          </p:cNvPr>
          <p:cNvSpPr>
            <a:spLocks noGrp="1"/>
          </p:cNvSpPr>
          <p:nvPr>
            <p:ph type="title"/>
          </p:nvPr>
        </p:nvSpPr>
        <p:spPr/>
        <p:txBody>
          <a:bodyPr>
            <a:normAutofit fontScale="90000"/>
          </a:bodyPr>
          <a:lstStyle/>
          <a:p>
            <a:r>
              <a:rPr lang="en-GB" sz="2800" b="1">
                <a:effectLst/>
                <a:latin typeface="Arial"/>
                <a:ea typeface="Calibri"/>
                <a:cs typeface="Arial"/>
              </a:rPr>
              <a:t>What policy and strategies are available to the UK government to maintain public health? </a:t>
            </a:r>
            <a:r>
              <a:rPr lang="en-GB" sz="2500" b="1">
                <a:latin typeface="Arial"/>
                <a:ea typeface="Calibri" panose="020F0502020204030204" pitchFamily="34" charset="0"/>
                <a:cs typeface="Arial"/>
              </a:rPr>
              <a:t>(Kawana)</a:t>
            </a:r>
            <a:endParaRPr lang="en-GB" sz="2800" b="1"/>
          </a:p>
        </p:txBody>
      </p:sp>
      <p:sp>
        <p:nvSpPr>
          <p:cNvPr id="3" name="Content Placeholder 2">
            <a:extLst>
              <a:ext uri="{FF2B5EF4-FFF2-40B4-BE49-F238E27FC236}">
                <a16:creationId xmlns:a16="http://schemas.microsoft.com/office/drawing/2014/main" id="{866BF3E1-6C7E-C568-760D-3A308F31B765}"/>
              </a:ext>
            </a:extLst>
          </p:cNvPr>
          <p:cNvSpPr>
            <a:spLocks noGrp="1"/>
          </p:cNvSpPr>
          <p:nvPr>
            <p:ph idx="1"/>
          </p:nvPr>
        </p:nvSpPr>
        <p:spPr/>
        <p:txBody>
          <a:bodyPr vert="horz" lIns="91440" tIns="45720" rIns="91440" bIns="45720" rtlCol="0" anchor="t">
            <a:normAutofit lnSpcReduction="10000"/>
          </a:bodyPr>
          <a:lstStyle/>
          <a:p>
            <a:r>
              <a:rPr lang="en-GB" sz="1500" b="1">
                <a:solidFill>
                  <a:srgbClr val="222222"/>
                </a:solidFill>
                <a:highlight>
                  <a:srgbClr val="FFFFFF"/>
                </a:highlight>
                <a:latin typeface="Arial"/>
                <a:cs typeface="Arial"/>
              </a:rPr>
              <a:t>1</a:t>
            </a:r>
            <a:r>
              <a:rPr lang="en-GB" sz="2700">
                <a:solidFill>
                  <a:srgbClr val="222222"/>
                </a:solidFill>
                <a:highlight>
                  <a:srgbClr val="FFFFFF"/>
                </a:highlight>
                <a:latin typeface="Arial"/>
                <a:cs typeface="Arial"/>
              </a:rPr>
              <a:t>. </a:t>
            </a:r>
            <a:r>
              <a:rPr lang="en-GB" sz="1500" b="1">
                <a:solidFill>
                  <a:srgbClr val="222222"/>
                </a:solidFill>
                <a:highlight>
                  <a:srgbClr val="FFFFFF"/>
                </a:highlight>
                <a:latin typeface="Arial"/>
                <a:cs typeface="Arial"/>
              </a:rPr>
              <a:t>Health Protection Policies</a:t>
            </a:r>
            <a:br>
              <a:rPr lang="en-GB" sz="1500" b="1">
                <a:solidFill>
                  <a:srgbClr val="222222"/>
                </a:solidFill>
                <a:highlight>
                  <a:srgbClr val="FFFFFF"/>
                </a:highlight>
                <a:latin typeface="Arial"/>
                <a:cs typeface="Arial"/>
              </a:rPr>
            </a:br>
            <a:r>
              <a:rPr lang="en-GB" sz="1500" b="1">
                <a:solidFill>
                  <a:srgbClr val="222222"/>
                </a:solidFill>
                <a:highlight>
                  <a:srgbClr val="FFFFFF"/>
                </a:highlight>
                <a:latin typeface="Arial"/>
                <a:cs typeface="Arial"/>
              </a:rPr>
              <a:t>The UK government </a:t>
            </a:r>
            <a:r>
              <a:rPr lang="en-GB" sz="1500">
                <a:solidFill>
                  <a:srgbClr val="222222"/>
                </a:solidFill>
                <a:highlight>
                  <a:srgbClr val="FFFFFF"/>
                </a:highlight>
                <a:latin typeface="Arial"/>
                <a:cs typeface="Arial"/>
              </a:rPr>
              <a:t>utilizes the Green Book on Immunisation as a core policy document to protect the public from infectious diseases. For diseases like chickenpox (Varicella), the current strategy involves targeted vaccination for healthcare workers and those in close contact with vulnerable individuals (UK Health Security Agency [UKHSA], 2023). These policies ensure that outbreaks are contained and that high-risk groups, such as the immunocompromised, are shielded from exposure.</a:t>
            </a:r>
            <a:br>
              <a:rPr lang="en-GB" sz="1500">
                <a:solidFill>
                  <a:srgbClr val="222222"/>
                </a:solidFill>
                <a:highlight>
                  <a:srgbClr val="FFFFFF"/>
                </a:highlight>
                <a:latin typeface="Arial"/>
                <a:cs typeface="Arial"/>
              </a:rPr>
            </a:br>
            <a:br>
              <a:rPr lang="en-GB" sz="1500">
                <a:solidFill>
                  <a:srgbClr val="222222"/>
                </a:solidFill>
                <a:highlight>
                  <a:srgbClr val="FFFFFF"/>
                </a:highlight>
                <a:latin typeface="Arial"/>
                <a:cs typeface="Arial"/>
              </a:rPr>
            </a:br>
            <a:r>
              <a:rPr lang="en-GB" sz="1500">
                <a:solidFill>
                  <a:srgbClr val="222222"/>
                </a:solidFill>
                <a:highlight>
                  <a:srgbClr val="FFFFFF"/>
                </a:highlight>
                <a:latin typeface="Arial"/>
                <a:cs typeface="Arial"/>
              </a:rPr>
              <a:t>2. Health Promotion Policies (NHS Long Term Plan)</a:t>
            </a:r>
            <a:br>
              <a:rPr lang="en-GB" sz="1500">
                <a:solidFill>
                  <a:srgbClr val="222222"/>
                </a:solidFill>
                <a:highlight>
                  <a:srgbClr val="FFFFFF"/>
                </a:highlight>
                <a:latin typeface="Arial"/>
                <a:cs typeface="Arial"/>
              </a:rPr>
            </a:br>
            <a:r>
              <a:rPr lang="en-GB" sz="1500">
                <a:solidFill>
                  <a:srgbClr val="222222"/>
                </a:solidFill>
                <a:highlight>
                  <a:srgbClr val="FFFFFF"/>
                </a:highlight>
                <a:latin typeface="Arial"/>
                <a:cs typeface="Arial"/>
              </a:rPr>
              <a:t>The NHS Long Term Plan (2019) emphasizes a shift toward "predictive, preventative, and personalised" care. Promotion strategies focus on educating parents about childhood illness symptoms and the importance of hygiene to prevent the spread of infections. By promoting community awareness, the government aims to reduce the burden on urgent care services and improve overall population resilience against communicable diseases (NHS, 2019).</a:t>
            </a:r>
            <a:br>
              <a:rPr lang="en-GB" sz="1500">
                <a:solidFill>
                  <a:srgbClr val="222222"/>
                </a:solidFill>
                <a:highlight>
                  <a:srgbClr val="FFFFFF"/>
                </a:highlight>
                <a:latin typeface="Arial"/>
                <a:cs typeface="Arial"/>
              </a:rPr>
            </a:br>
            <a:endParaRPr lang="en-GB" sz="1500">
              <a:latin typeface="Arial"/>
              <a:cs typeface="Arial"/>
            </a:endParaRPr>
          </a:p>
        </p:txBody>
      </p:sp>
    </p:spTree>
    <p:extLst>
      <p:ext uri="{BB962C8B-B14F-4D97-AF65-F5344CB8AC3E}">
        <p14:creationId xmlns:p14="http://schemas.microsoft.com/office/powerpoint/2010/main" val="32694121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6B9276-638E-0AEC-26A3-BA2006BA3570}"/>
              </a:ext>
            </a:extLst>
          </p:cNvPr>
          <p:cNvSpPr>
            <a:spLocks noGrp="1"/>
          </p:cNvSpPr>
          <p:nvPr>
            <p:ph type="title"/>
          </p:nvPr>
        </p:nvSpPr>
        <p:spPr/>
        <p:txBody>
          <a:bodyPr/>
          <a:lstStyle/>
          <a:p>
            <a:r>
              <a:rPr lang="en-GB" sz="2500" b="1">
                <a:latin typeface="Arial"/>
                <a:cs typeface="Arial"/>
              </a:rPr>
              <a:t>What policy and strategies are available to the UK government to maintain public health? </a:t>
            </a:r>
            <a:r>
              <a:rPr lang="en-GB" sz="2300" b="1">
                <a:latin typeface="Arial"/>
                <a:cs typeface="Arial"/>
              </a:rPr>
              <a:t>(Kawana)</a:t>
            </a:r>
            <a:endParaRPr lang="en-US"/>
          </a:p>
        </p:txBody>
      </p:sp>
      <p:sp>
        <p:nvSpPr>
          <p:cNvPr id="3" name="Content Placeholder 2">
            <a:extLst>
              <a:ext uri="{FF2B5EF4-FFF2-40B4-BE49-F238E27FC236}">
                <a16:creationId xmlns:a16="http://schemas.microsoft.com/office/drawing/2014/main" id="{BD9BED4B-8449-D325-28C2-A5427E5142A6}"/>
              </a:ext>
            </a:extLst>
          </p:cNvPr>
          <p:cNvSpPr>
            <a:spLocks noGrp="1"/>
          </p:cNvSpPr>
          <p:nvPr>
            <p:ph idx="1"/>
          </p:nvPr>
        </p:nvSpPr>
        <p:spPr/>
        <p:txBody>
          <a:bodyPr vert="horz" lIns="91440" tIns="45720" rIns="91440" bIns="45720" rtlCol="0" anchor="t">
            <a:normAutofit lnSpcReduction="10000"/>
          </a:bodyPr>
          <a:lstStyle/>
          <a:p>
            <a:r>
              <a:rPr lang="en-US" sz="1800" b="1" dirty="0">
                <a:solidFill>
                  <a:srgbClr val="222222"/>
                </a:solidFill>
                <a:highlight>
                  <a:srgbClr val="FFFFFF"/>
                </a:highlight>
                <a:latin typeface="Arial"/>
                <a:cs typeface="Arial"/>
              </a:rPr>
              <a:t>3. Digital Health and Technology Integratio</a:t>
            </a:r>
            <a:r>
              <a:rPr lang="en-US" sz="1800" dirty="0">
                <a:solidFill>
                  <a:srgbClr val="222222"/>
                </a:solidFill>
                <a:highlight>
                  <a:srgbClr val="FFFFFF"/>
                </a:highlight>
                <a:latin typeface="Arial"/>
                <a:cs typeface="Arial"/>
              </a:rPr>
              <a:t>n</a:t>
            </a:r>
            <a:br>
              <a:rPr lang="en-US" sz="1800" dirty="0">
                <a:highlight>
                  <a:srgbClr val="FFFFFF"/>
                </a:highlight>
                <a:latin typeface="Arial"/>
                <a:cs typeface="Arial"/>
              </a:rPr>
            </a:br>
            <a:r>
              <a:rPr lang="en-US" sz="1800" dirty="0">
                <a:solidFill>
                  <a:srgbClr val="222222"/>
                </a:solidFill>
                <a:highlight>
                  <a:srgbClr val="FFFFFF"/>
                </a:highlight>
                <a:latin typeface="Arial"/>
                <a:cs typeface="Arial"/>
              </a:rPr>
              <a:t>Digital integration is central to the UK’s modern public health strategy. The NHS App and the Data saves lives policy framework facilitate the tracking of disease outbreaks in real-time. For instance, the use of digital health records allows for rapid identification of localized clusters, enabling health authorities to deploy resources efficiently and send automated health alerts or guidance directly to the public’s smartphones (Department of Health and Social Care [DHSC], 2022).</a:t>
            </a:r>
            <a:endParaRPr lang="en-US" sz="1800" dirty="0">
              <a:latin typeface="Arial"/>
              <a:cs typeface="Arial"/>
            </a:endParaRPr>
          </a:p>
          <a:p>
            <a:r>
              <a:rPr lang="en-US" sz="1800" b="1">
                <a:solidFill>
                  <a:srgbClr val="222222"/>
                </a:solidFill>
                <a:highlight>
                  <a:srgbClr val="FFFFFF"/>
                </a:highlight>
                <a:latin typeface="Arial"/>
                <a:cs typeface="Arial"/>
              </a:rPr>
              <a:t>.</a:t>
            </a:r>
            <a:r>
              <a:rPr lang="en-US" sz="1800">
                <a:solidFill>
                  <a:srgbClr val="222222"/>
                </a:solidFill>
                <a:highlight>
                  <a:srgbClr val="FFFFFF"/>
                </a:highlight>
                <a:latin typeface="Arial"/>
                <a:cs typeface="Arial"/>
              </a:rPr>
              <a:t>Department of Health and Social Care [DHSC] (2022). Data saves lives: reshaping health and social care with data.</a:t>
            </a:r>
            <a:endParaRPr lang="en-US" sz="1800">
              <a:latin typeface="Arial"/>
              <a:cs typeface="Arial"/>
            </a:endParaRPr>
          </a:p>
          <a:p>
            <a:pPr marL="0" indent="0">
              <a:buNone/>
            </a:pPr>
            <a:br>
              <a:rPr lang="en-US" dirty="0"/>
            </a:br>
            <a:endParaRPr lang="en-US"/>
          </a:p>
        </p:txBody>
      </p:sp>
    </p:spTree>
    <p:extLst>
      <p:ext uri="{BB962C8B-B14F-4D97-AF65-F5344CB8AC3E}">
        <p14:creationId xmlns:p14="http://schemas.microsoft.com/office/powerpoint/2010/main" val="32997410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7A84B1-6814-3F1C-4F55-91B119611787}"/>
              </a:ext>
            </a:extLst>
          </p:cNvPr>
          <p:cNvSpPr>
            <a:spLocks noGrp="1"/>
          </p:cNvSpPr>
          <p:nvPr>
            <p:ph type="title"/>
          </p:nvPr>
        </p:nvSpPr>
        <p:spPr>
          <a:xfrm>
            <a:off x="457200" y="274638"/>
            <a:ext cx="8229600" cy="1143000"/>
          </a:xfrm>
        </p:spPr>
        <p:txBody>
          <a:bodyPr anchor="ctr">
            <a:normAutofit/>
          </a:bodyPr>
          <a:lstStyle/>
          <a:p>
            <a:pPr>
              <a:lnSpc>
                <a:spcPct val="90000"/>
              </a:lnSpc>
            </a:pPr>
            <a:r>
              <a:rPr lang="en-GB" sz="2400" b="1" kern="100">
                <a:effectLst/>
              </a:rPr>
              <a:t> What  health education  will you give  to the college management to prevent the outbreak</a:t>
            </a:r>
            <a:r>
              <a:rPr lang="en-GB" sz="2400" b="1" kern="100"/>
              <a:t> </a:t>
            </a:r>
            <a:r>
              <a:rPr lang="en-US" sz="2400" b="1" kern="100">
                <a:highlight>
                  <a:srgbClr val="F5F5F5"/>
                </a:highlight>
              </a:rPr>
              <a:t>chickenpox </a:t>
            </a:r>
            <a:r>
              <a:rPr lang="en-GB" sz="2400" b="1" kern="100"/>
              <a:t>(Ngozi)</a:t>
            </a:r>
            <a:endParaRPr lang="en-GB" sz="2400" b="1"/>
          </a:p>
        </p:txBody>
      </p:sp>
      <p:sp>
        <p:nvSpPr>
          <p:cNvPr id="3" name="Content Placeholder 2">
            <a:extLst>
              <a:ext uri="{FF2B5EF4-FFF2-40B4-BE49-F238E27FC236}">
                <a16:creationId xmlns:a16="http://schemas.microsoft.com/office/drawing/2014/main" id="{8F7DE30F-7CCB-3126-DF74-F2B5BF44B9E6}"/>
              </a:ext>
            </a:extLst>
          </p:cNvPr>
          <p:cNvSpPr>
            <a:spLocks noGrp="1"/>
          </p:cNvSpPr>
          <p:nvPr>
            <p:ph sz="half" idx="1"/>
          </p:nvPr>
        </p:nvSpPr>
        <p:spPr>
          <a:xfrm>
            <a:off x="457200" y="1600201"/>
            <a:ext cx="5854274" cy="3989040"/>
          </a:xfrm>
        </p:spPr>
        <p:txBody>
          <a:bodyPr vert="horz" lIns="91440" tIns="45720" rIns="91440" bIns="45720" rtlCol="0" anchor="t">
            <a:normAutofit fontScale="92500" lnSpcReduction="10000"/>
          </a:bodyPr>
          <a:lstStyle/>
          <a:p>
            <a:pPr>
              <a:lnSpc>
                <a:spcPct val="90000"/>
              </a:lnSpc>
              <a:spcBef>
                <a:spcPts val="1000"/>
              </a:spcBef>
            </a:pPr>
            <a:endParaRPr lang="en-GB" sz="1800">
              <a:highlight>
                <a:srgbClr val="FFFFFF"/>
              </a:highlight>
            </a:endParaRPr>
          </a:p>
          <a:p>
            <a:pPr>
              <a:lnSpc>
                <a:spcPct val="90000"/>
              </a:lnSpc>
              <a:spcBef>
                <a:spcPts val="1000"/>
              </a:spcBef>
            </a:pPr>
            <a:r>
              <a:rPr lang="en-GB" sz="1800">
                <a:highlight>
                  <a:srgbClr val="FFFFFF"/>
                </a:highlight>
                <a:latin typeface="Arial"/>
                <a:cs typeface="Arial"/>
              </a:rPr>
              <a:t>I advise college administration to establish a comprehensive health education strategy focused on essential preventive measures to prevent an outbreak on campus.</a:t>
            </a:r>
            <a:endParaRPr lang="en-US" sz="1800">
              <a:latin typeface="Arial"/>
              <a:cs typeface="Arial"/>
            </a:endParaRPr>
          </a:p>
          <a:p>
            <a:pPr>
              <a:lnSpc>
                <a:spcPct val="90000"/>
              </a:lnSpc>
              <a:spcBef>
                <a:spcPts val="1000"/>
              </a:spcBef>
            </a:pPr>
            <a:r>
              <a:rPr lang="en-GB" sz="1800" b="1">
                <a:highlight>
                  <a:srgbClr val="FFFFFF"/>
                </a:highlight>
                <a:latin typeface="Arial"/>
                <a:cs typeface="Arial"/>
              </a:rPr>
              <a:t>Hand Hygiene</a:t>
            </a:r>
            <a:endParaRPr lang="en-GB" sz="1800">
              <a:latin typeface="Arial"/>
              <a:cs typeface="Arial"/>
            </a:endParaRPr>
          </a:p>
          <a:p>
            <a:pPr>
              <a:lnSpc>
                <a:spcPct val="90000"/>
              </a:lnSpc>
              <a:spcBef>
                <a:spcPts val="1000"/>
              </a:spcBef>
            </a:pPr>
            <a:r>
              <a:rPr lang="en-GB" sz="1800">
                <a:highlight>
                  <a:srgbClr val="FFFFFF"/>
                </a:highlight>
                <a:latin typeface="Arial"/>
                <a:cs typeface="Arial"/>
              </a:rPr>
              <a:t>First, improve hand hygiene by implementing hand sanitisation stations in strategic locations and encouraging students and staff to wash their hands regularly with soap and water for at least 20 seconds. Developing campaigns that underscore the importance of handwashing in reducing disease transmission can reinforce this practice, Frequent hand hygiene is one of the most cost-effective interventions to break the chain of infection in congregate living settings (</a:t>
            </a:r>
            <a:r>
              <a:rPr lang="en-GB" sz="1800" err="1">
                <a:highlight>
                  <a:srgbClr val="FFFFFF"/>
                </a:highlight>
                <a:latin typeface="Arial"/>
                <a:cs typeface="Arial"/>
              </a:rPr>
              <a:t>Centers</a:t>
            </a:r>
            <a:r>
              <a:rPr lang="en-GB" sz="1800">
                <a:highlight>
                  <a:srgbClr val="FFFFFF"/>
                </a:highlight>
                <a:latin typeface="Arial"/>
                <a:cs typeface="Arial"/>
              </a:rPr>
              <a:t> for Disease Control and Prevention [CDC], 202</a:t>
            </a:r>
            <a:endParaRPr lang="en-GB" sz="1800">
              <a:latin typeface="Arial"/>
              <a:cs typeface="Arial"/>
            </a:endParaRPr>
          </a:p>
        </p:txBody>
      </p:sp>
      <p:pic>
        <p:nvPicPr>
          <p:cNvPr id="4" name="Picture 3" descr="Person sanitizing hand">
            <a:extLst>
              <a:ext uri="{FF2B5EF4-FFF2-40B4-BE49-F238E27FC236}">
                <a16:creationId xmlns:a16="http://schemas.microsoft.com/office/drawing/2014/main" id="{7B0B20EA-16F8-9B0A-0C2B-691BCE2E69F0}"/>
              </a:ext>
            </a:extLst>
          </p:cNvPr>
          <p:cNvPicPr>
            <a:picLocks noChangeAspect="1"/>
          </p:cNvPicPr>
          <p:nvPr/>
        </p:nvPicPr>
        <p:blipFill>
          <a:blip r:embed="rId2"/>
          <a:srcRect r="1" b="4932"/>
          <a:stretch>
            <a:fillRect/>
          </a:stretch>
        </p:blipFill>
        <p:spPr>
          <a:xfrm>
            <a:off x="6190430" y="1709579"/>
            <a:ext cx="2955758" cy="3989040"/>
          </a:xfrm>
          <a:prstGeom prst="rect">
            <a:avLst/>
          </a:prstGeom>
          <a:noFill/>
        </p:spPr>
      </p:pic>
    </p:spTree>
    <p:extLst>
      <p:ext uri="{BB962C8B-B14F-4D97-AF65-F5344CB8AC3E}">
        <p14:creationId xmlns:p14="http://schemas.microsoft.com/office/powerpoint/2010/main" val="237275532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FA2344-0F86-6D0F-1E9C-77C7C3EDD4CB}"/>
              </a:ext>
            </a:extLst>
          </p:cNvPr>
          <p:cNvSpPr>
            <a:spLocks noGrp="1"/>
          </p:cNvSpPr>
          <p:nvPr>
            <p:ph type="title"/>
          </p:nvPr>
        </p:nvSpPr>
        <p:spPr>
          <a:xfrm>
            <a:off x="426028" y="181120"/>
            <a:ext cx="8260772" cy="1111828"/>
          </a:xfrm>
        </p:spPr>
        <p:txBody>
          <a:bodyPr>
            <a:normAutofit fontScale="90000"/>
          </a:bodyPr>
          <a:lstStyle/>
          <a:p>
            <a:r>
              <a:rPr lang="en-GB" sz="2500" b="1">
                <a:latin typeface="Arial"/>
                <a:cs typeface="Arial"/>
              </a:rPr>
              <a:t>What health education will you give to the college management to prevent the outbreak </a:t>
            </a:r>
            <a:r>
              <a:rPr lang="en-US" sz="2300" b="1">
                <a:highlight>
                  <a:srgbClr val="F5F5F5"/>
                </a:highlight>
              </a:rPr>
              <a:t>chickenpox </a:t>
            </a:r>
            <a:r>
              <a:rPr lang="en-GB" sz="2300" b="1">
                <a:latin typeface="Arial"/>
                <a:cs typeface="Arial"/>
              </a:rPr>
              <a:t>(Ngozi)</a:t>
            </a:r>
            <a:endParaRPr lang="en-US"/>
          </a:p>
        </p:txBody>
      </p:sp>
      <p:sp>
        <p:nvSpPr>
          <p:cNvPr id="3" name="Content Placeholder 2">
            <a:extLst>
              <a:ext uri="{FF2B5EF4-FFF2-40B4-BE49-F238E27FC236}">
                <a16:creationId xmlns:a16="http://schemas.microsoft.com/office/drawing/2014/main" id="{6C26117D-B295-C273-6790-3A20E83F851D}"/>
              </a:ext>
            </a:extLst>
          </p:cNvPr>
          <p:cNvSpPr>
            <a:spLocks noGrp="1"/>
          </p:cNvSpPr>
          <p:nvPr>
            <p:ph idx="1"/>
          </p:nvPr>
        </p:nvSpPr>
        <p:spPr>
          <a:xfrm>
            <a:off x="166255" y="1298865"/>
            <a:ext cx="6702135" cy="4218368"/>
          </a:xfrm>
        </p:spPr>
        <p:txBody>
          <a:bodyPr vert="horz" lIns="91440" tIns="45720" rIns="91440" bIns="45720" rtlCol="0" anchor="t">
            <a:noAutofit/>
          </a:bodyPr>
          <a:lstStyle/>
          <a:p>
            <a:pPr>
              <a:lnSpc>
                <a:spcPct val="90000"/>
              </a:lnSpc>
              <a:spcBef>
                <a:spcPts val="1000"/>
              </a:spcBef>
            </a:pPr>
            <a:r>
              <a:rPr lang="en-GB" sz="1600" b="1">
                <a:highlight>
                  <a:srgbClr val="FFFFFF"/>
                </a:highlight>
                <a:latin typeface="Arial"/>
                <a:cs typeface="Arial"/>
              </a:rPr>
              <a:t>Sanitation and Environmental Hygiene</a:t>
            </a:r>
            <a:endParaRPr lang="en-US" sz="1600">
              <a:latin typeface="Arial"/>
              <a:cs typeface="Arial"/>
            </a:endParaRPr>
          </a:p>
          <a:p>
            <a:pPr>
              <a:lnSpc>
                <a:spcPct val="90000"/>
              </a:lnSpc>
              <a:spcBef>
                <a:spcPts val="1000"/>
              </a:spcBef>
            </a:pPr>
            <a:r>
              <a:rPr lang="en-GB" sz="1600">
                <a:highlight>
                  <a:srgbClr val="FFFFFF"/>
                </a:highlight>
                <a:latin typeface="Arial"/>
                <a:cs typeface="Arial"/>
              </a:rPr>
              <a:t>Subsequently, emphasise sanitation and environmental hygiene by keeping the cleanliness of college facilities, including classrooms, restrooms, and dining areas. Prioritise the regular disinfection of surfaces and the proper disposal of waste. Notify the college community about personal responsibility in upholding cleanliness in shared spaces to mitigate contamination risks  (Smith &amp; Jones, 2022).</a:t>
            </a:r>
            <a:endParaRPr lang="en-US" sz="1600">
              <a:latin typeface="Arial"/>
              <a:cs typeface="Arial"/>
            </a:endParaRPr>
          </a:p>
          <a:p>
            <a:pPr>
              <a:lnSpc>
                <a:spcPct val="90000"/>
              </a:lnSpc>
            </a:pPr>
            <a:endParaRPr lang="en-GB" sz="1600">
              <a:latin typeface="Arial"/>
              <a:cs typeface="Arial"/>
            </a:endParaRPr>
          </a:p>
          <a:p>
            <a:pPr>
              <a:lnSpc>
                <a:spcPct val="90000"/>
              </a:lnSpc>
            </a:pPr>
            <a:r>
              <a:rPr lang="en-GB" sz="1600" b="1">
                <a:highlight>
                  <a:srgbClr val="FFFFFF"/>
                </a:highlight>
                <a:latin typeface="Arial"/>
                <a:cs typeface="Arial"/>
              </a:rPr>
              <a:t>Health Monitoring and Symptom Assessment</a:t>
            </a:r>
            <a:br>
              <a:rPr lang="en-GB" sz="1600" b="1">
                <a:highlight>
                  <a:srgbClr val="FFFFFF"/>
                </a:highlight>
                <a:latin typeface="Arial"/>
                <a:cs typeface="Arial"/>
              </a:rPr>
            </a:br>
            <a:r>
              <a:rPr lang="en-GB" sz="1600">
                <a:highlight>
                  <a:srgbClr val="FFFFFF"/>
                </a:highlight>
                <a:latin typeface="Arial"/>
                <a:cs typeface="Arial"/>
              </a:rPr>
              <a:t>Health monitoring and symptom evaluation are imperative. Management should</a:t>
            </a:r>
            <a:r>
              <a:rPr lang="en-GB" sz="1600" b="1">
                <a:highlight>
                  <a:srgbClr val="FFFFFF"/>
                </a:highlight>
                <a:latin typeface="Arial"/>
                <a:cs typeface="Arial"/>
              </a:rPr>
              <a:t> </a:t>
            </a:r>
            <a:r>
              <a:rPr lang="en-GB" sz="1600">
                <a:highlight>
                  <a:srgbClr val="FFFFFF"/>
                </a:highlight>
                <a:latin typeface="Arial"/>
                <a:cs typeface="Arial"/>
              </a:rPr>
              <a:t>conduct regular health evaluations and encourage self-reporting of symptoms such as fever, cough, rash, or fatigue. Facilitating accessible healthcare services for students and staff can enhance timely diagnosis and, when needed, isolation. Educational seminars or posters on recognising early symptoms and the best timing for seeking medical assistance can improve awareness  (Miller et al.,</a:t>
            </a:r>
            <a:r>
              <a:rPr lang="en-GB" sz="1800">
                <a:highlight>
                  <a:srgbClr val="FFFFFF"/>
                </a:highlight>
                <a:latin typeface="Arial"/>
                <a:cs typeface="Arial"/>
              </a:rPr>
              <a:t> 2023).</a:t>
            </a:r>
            <a:endParaRPr lang="en-US" sz="1800">
              <a:latin typeface="Arial"/>
              <a:cs typeface="Arial"/>
            </a:endParaRPr>
          </a:p>
        </p:txBody>
      </p:sp>
      <p:pic>
        <p:nvPicPr>
          <p:cNvPr id="5" name="Picture 4" descr="Person sanitizing hand">
            <a:extLst>
              <a:ext uri="{FF2B5EF4-FFF2-40B4-BE49-F238E27FC236}">
                <a16:creationId xmlns:a16="http://schemas.microsoft.com/office/drawing/2014/main" id="{FE569D2E-18F7-C899-7172-CAA7F4FFDF4B}"/>
              </a:ext>
            </a:extLst>
          </p:cNvPr>
          <p:cNvPicPr>
            <a:picLocks noChangeAspect="1"/>
          </p:cNvPicPr>
          <p:nvPr/>
        </p:nvPicPr>
        <p:blipFill>
          <a:blip r:embed="rId2"/>
          <a:srcRect r="1" b="4932"/>
          <a:stretch>
            <a:fillRect/>
          </a:stretch>
        </p:blipFill>
        <p:spPr>
          <a:xfrm>
            <a:off x="6865838" y="1709579"/>
            <a:ext cx="2280350" cy="3989040"/>
          </a:xfrm>
          <a:prstGeom prst="rect">
            <a:avLst/>
          </a:prstGeom>
          <a:noFill/>
        </p:spPr>
      </p:pic>
    </p:spTree>
    <p:extLst>
      <p:ext uri="{BB962C8B-B14F-4D97-AF65-F5344CB8AC3E}">
        <p14:creationId xmlns:p14="http://schemas.microsoft.com/office/powerpoint/2010/main" val="323345821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0935BF-40F2-8802-A471-9CB2971B309C}"/>
              </a:ext>
            </a:extLst>
          </p:cNvPr>
          <p:cNvSpPr>
            <a:spLocks noGrp="1"/>
          </p:cNvSpPr>
          <p:nvPr>
            <p:ph type="title"/>
          </p:nvPr>
        </p:nvSpPr>
        <p:spPr/>
        <p:txBody>
          <a:bodyPr/>
          <a:lstStyle/>
          <a:p>
            <a:r>
              <a:rPr lang="en-GB" sz="2300" b="1">
                <a:latin typeface="Arial"/>
                <a:cs typeface="Arial"/>
              </a:rPr>
              <a:t>What health education will you give to the college management to prevent the outbreak </a:t>
            </a:r>
            <a:r>
              <a:rPr lang="en-US" sz="2100" b="1">
                <a:highlight>
                  <a:srgbClr val="F5F5F5"/>
                </a:highlight>
              </a:rPr>
              <a:t>chickenpox </a:t>
            </a:r>
            <a:r>
              <a:rPr lang="en-GB" sz="2100" b="1">
                <a:latin typeface="Arial"/>
                <a:cs typeface="Arial"/>
              </a:rPr>
              <a:t>(Ngozi)</a:t>
            </a:r>
            <a:endParaRPr lang="en-US"/>
          </a:p>
        </p:txBody>
      </p:sp>
      <p:sp>
        <p:nvSpPr>
          <p:cNvPr id="3" name="Content Placeholder 2">
            <a:extLst>
              <a:ext uri="{FF2B5EF4-FFF2-40B4-BE49-F238E27FC236}">
                <a16:creationId xmlns:a16="http://schemas.microsoft.com/office/drawing/2014/main" id="{0AF17B7F-1FD3-9387-7B71-4EEEFE0AE3F8}"/>
              </a:ext>
            </a:extLst>
          </p:cNvPr>
          <p:cNvSpPr>
            <a:spLocks noGrp="1"/>
          </p:cNvSpPr>
          <p:nvPr>
            <p:ph idx="1"/>
          </p:nvPr>
        </p:nvSpPr>
        <p:spPr>
          <a:xfrm>
            <a:off x="457200" y="1600201"/>
            <a:ext cx="6107668" cy="3917032"/>
          </a:xfrm>
        </p:spPr>
        <p:txBody>
          <a:bodyPr vert="horz" lIns="91440" tIns="45720" rIns="91440" bIns="45720" rtlCol="0" anchor="t">
            <a:normAutofit fontScale="85000" lnSpcReduction="10000"/>
          </a:bodyPr>
          <a:lstStyle/>
          <a:p>
            <a:r>
              <a:rPr lang="en-GB" sz="2000" b="1">
                <a:highlight>
                  <a:srgbClr val="FFFFFF"/>
                </a:highlight>
                <a:latin typeface="Arial"/>
                <a:cs typeface="Arial"/>
              </a:rPr>
              <a:t>Health Education and Awareness Campaigns</a:t>
            </a:r>
            <a:br>
              <a:rPr lang="en-GB" sz="2000" b="1">
                <a:highlight>
                  <a:srgbClr val="FFFFFF"/>
                </a:highlight>
                <a:latin typeface="Arial"/>
                <a:cs typeface="Arial"/>
              </a:rPr>
            </a:br>
            <a:r>
              <a:rPr lang="en-GB" sz="2000">
                <a:highlight>
                  <a:srgbClr val="FFFFFF"/>
                </a:highlight>
                <a:latin typeface="Arial"/>
                <a:cs typeface="Arial"/>
              </a:rPr>
              <a:t>An awareness campaign tailored to the campus can</a:t>
            </a:r>
            <a:r>
              <a:rPr lang="en-GB" sz="2000" b="1">
                <a:highlight>
                  <a:srgbClr val="FFFFFF"/>
                </a:highlight>
                <a:latin typeface="Arial"/>
                <a:cs typeface="Arial"/>
              </a:rPr>
              <a:t> </a:t>
            </a:r>
            <a:r>
              <a:rPr lang="en-GB" sz="2000">
                <a:highlight>
                  <a:srgbClr val="FFFFFF"/>
                </a:highlight>
                <a:latin typeface="Arial"/>
                <a:cs typeface="Arial"/>
              </a:rPr>
              <a:t>improve these practices. Utilise posters, social media, and classroom discussions to give information, clarifying the importance of each measure and correcting misconceptions. The participation of student leaders and health ambassadors can foster a culture of health awareness.</a:t>
            </a:r>
            <a:br>
              <a:rPr lang="en-GB" sz="2000">
                <a:highlight>
                  <a:srgbClr val="FFFFFF"/>
                </a:highlight>
                <a:latin typeface="Arial"/>
                <a:cs typeface="Arial"/>
              </a:rPr>
            </a:br>
            <a:r>
              <a:rPr lang="en-GB" sz="2000">
                <a:highlight>
                  <a:srgbClr val="FFFFFF"/>
                </a:highlight>
                <a:latin typeface="Arial"/>
                <a:cs typeface="Arial"/>
              </a:rPr>
              <a:t>It is essential to develop a comprehensive community strategy that combines individual responsibility with institutional support to prevent outbreaks. Regular updates, transparent communication, and active participation from all campus stakeholders will cultivate a safer, healthier educational environment (World Health Organization [WHO], 202</a:t>
            </a:r>
            <a:endParaRPr lang="en-US" sz="2000"/>
          </a:p>
        </p:txBody>
      </p:sp>
      <p:pic>
        <p:nvPicPr>
          <p:cNvPr id="4" name="Graphic 6" descr="Stethoscope">
            <a:extLst>
              <a:ext uri="{FF2B5EF4-FFF2-40B4-BE49-F238E27FC236}">
                <a16:creationId xmlns:a16="http://schemas.microsoft.com/office/drawing/2014/main" id="{B971B9C0-DBC1-C3B6-B404-0EFFB37CD3A7}"/>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723331" y="1600201"/>
            <a:ext cx="1957124" cy="3912477"/>
          </a:xfrm>
          <a:prstGeom prst="rect">
            <a:avLst/>
          </a:prstGeom>
        </p:spPr>
      </p:pic>
    </p:spTree>
    <p:extLst>
      <p:ext uri="{BB962C8B-B14F-4D97-AF65-F5344CB8AC3E}">
        <p14:creationId xmlns:p14="http://schemas.microsoft.com/office/powerpoint/2010/main" val="302761917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69DF9E-5571-D93A-63FE-3358BCED76B2}"/>
              </a:ext>
            </a:extLst>
          </p:cNvPr>
          <p:cNvSpPr>
            <a:spLocks noGrp="1"/>
          </p:cNvSpPr>
          <p:nvPr>
            <p:ph type="title"/>
          </p:nvPr>
        </p:nvSpPr>
        <p:spPr/>
        <p:txBody>
          <a:bodyPr/>
          <a:lstStyle/>
          <a:p>
            <a:r>
              <a:rPr lang="en-GB" b="1"/>
              <a:t>Conclusion </a:t>
            </a:r>
          </a:p>
        </p:txBody>
      </p:sp>
      <p:sp>
        <p:nvSpPr>
          <p:cNvPr id="3" name="Content Placeholder 2">
            <a:extLst>
              <a:ext uri="{FF2B5EF4-FFF2-40B4-BE49-F238E27FC236}">
                <a16:creationId xmlns:a16="http://schemas.microsoft.com/office/drawing/2014/main" id="{771C5D3D-F7FF-B5A0-2921-BAC46B07B6BD}"/>
              </a:ext>
            </a:extLst>
          </p:cNvPr>
          <p:cNvSpPr>
            <a:spLocks noGrp="1"/>
          </p:cNvSpPr>
          <p:nvPr>
            <p:ph idx="1"/>
          </p:nvPr>
        </p:nvSpPr>
        <p:spPr/>
        <p:txBody>
          <a:bodyPr vert="horz" lIns="91440" tIns="45720" rIns="91440" bIns="45720" rtlCol="0" anchor="t">
            <a:normAutofit fontScale="92500" lnSpcReduction="20000"/>
          </a:bodyPr>
          <a:lstStyle/>
          <a:p>
            <a:pPr>
              <a:lnSpc>
                <a:spcPct val="110000"/>
              </a:lnSpc>
              <a:spcBef>
                <a:spcPts val="1000"/>
              </a:spcBef>
            </a:pPr>
            <a:endParaRPr lang="en-GB" sz="1800">
              <a:highlight>
                <a:srgbClr val="FFFFFF"/>
              </a:highlight>
              <a:latin typeface="Arial"/>
              <a:cs typeface="Arial"/>
            </a:endParaRPr>
          </a:p>
          <a:p>
            <a:pPr>
              <a:lnSpc>
                <a:spcPct val="110000"/>
              </a:lnSpc>
              <a:spcBef>
                <a:spcPts val="1000"/>
              </a:spcBef>
            </a:pPr>
            <a:r>
              <a:rPr lang="en-GB" sz="1600">
                <a:highlight>
                  <a:srgbClr val="FFFFFF"/>
                </a:highlight>
                <a:latin typeface="Arial"/>
                <a:cs typeface="Arial"/>
              </a:rPr>
              <a:t>Managing a chickenpox outbreak in a college requires a coordinated health education strategy that priorities early identification, immediate isolation, and widespread vaccination. By educating students on symptom recognition and the necessity of staying isolated until lesions crust over, the school can effectively break the chain of transmission. Furthermore, clear communication regarding hygiene and the protection of immunocompromised individuals ensures that the college remains a safe environment while minimising disruption to academic life.</a:t>
            </a:r>
            <a:endParaRPr lang="en-US" sz="1600">
              <a:latin typeface="Arial"/>
              <a:cs typeface="Arial"/>
            </a:endParaRPr>
          </a:p>
          <a:p>
            <a:pPr>
              <a:lnSpc>
                <a:spcPct val="110000"/>
              </a:lnSpc>
              <a:spcBef>
                <a:spcPts val="1000"/>
              </a:spcBef>
            </a:pPr>
            <a:r>
              <a:rPr lang="en-US" sz="1600">
                <a:highlight>
                  <a:srgbClr val="FFFFFF"/>
                </a:highlight>
                <a:latin typeface="Arial"/>
                <a:cs typeface="Arial"/>
              </a:rPr>
              <a:t>For the UK, maintaining public health is supported by strong legislation, national strategies, surveillance networks, and collaboration across government, healthcare, and local authorities. In the case of a school chickenpox outbreak, targeted health education focusing on prevention, recognition, and responsible action by students, staff, and parents is key to minimizing spread and protecting vulnerable individuals.</a:t>
            </a:r>
            <a:endParaRPr lang="en-US" sz="1600">
              <a:latin typeface="Arial"/>
              <a:cs typeface="Arial"/>
            </a:endParaRPr>
          </a:p>
          <a:p>
            <a:pPr marL="0" indent="0">
              <a:buNone/>
            </a:pPr>
            <a:br>
              <a:rPr lang="en-US"/>
            </a:br>
            <a:endParaRPr lang="en-US"/>
          </a:p>
          <a:p>
            <a:pPr marL="0" indent="0">
              <a:buNone/>
            </a:pPr>
            <a:endParaRPr lang="en-GB"/>
          </a:p>
          <a:p>
            <a:pPr marL="0" indent="0">
              <a:buNone/>
            </a:pPr>
            <a:endParaRPr lang="en-GB"/>
          </a:p>
          <a:p>
            <a:pPr marL="0" indent="0">
              <a:buNone/>
            </a:pPr>
            <a:endParaRPr lang="en-GB"/>
          </a:p>
        </p:txBody>
      </p:sp>
    </p:spTree>
    <p:extLst>
      <p:ext uri="{BB962C8B-B14F-4D97-AF65-F5344CB8AC3E}">
        <p14:creationId xmlns:p14="http://schemas.microsoft.com/office/powerpoint/2010/main" val="46209691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4D0F85-4EA6-36F4-B4EB-F217DDFE1D29}"/>
              </a:ext>
            </a:extLst>
          </p:cNvPr>
          <p:cNvSpPr>
            <a:spLocks noGrp="1"/>
          </p:cNvSpPr>
          <p:nvPr>
            <p:ph type="title"/>
          </p:nvPr>
        </p:nvSpPr>
        <p:spPr/>
        <p:txBody>
          <a:bodyPr>
            <a:normAutofit/>
          </a:bodyPr>
          <a:lstStyle/>
          <a:p>
            <a:r>
              <a:rPr lang="en-GB" b="1">
                <a:latin typeface="Myriad Pro"/>
                <a:cs typeface="Arial"/>
              </a:rPr>
              <a:t>References</a:t>
            </a:r>
            <a:endParaRPr lang="en-US"/>
          </a:p>
        </p:txBody>
      </p:sp>
      <p:sp>
        <p:nvSpPr>
          <p:cNvPr id="3" name="Content Placeholder 2">
            <a:extLst>
              <a:ext uri="{FF2B5EF4-FFF2-40B4-BE49-F238E27FC236}">
                <a16:creationId xmlns:a16="http://schemas.microsoft.com/office/drawing/2014/main" id="{558AAEA7-FA60-D911-2C6A-30D7682997C3}"/>
              </a:ext>
            </a:extLst>
          </p:cNvPr>
          <p:cNvSpPr>
            <a:spLocks noGrp="1"/>
          </p:cNvSpPr>
          <p:nvPr>
            <p:ph idx="1"/>
          </p:nvPr>
        </p:nvSpPr>
        <p:spPr/>
        <p:txBody>
          <a:bodyPr vert="horz" lIns="91440" tIns="45720" rIns="91440" bIns="45720" rtlCol="0" anchor="t">
            <a:normAutofit/>
          </a:bodyPr>
          <a:lstStyle/>
          <a:p>
            <a:r>
              <a:rPr lang="en-US" sz="1600">
                <a:highlight>
                  <a:srgbClr val="FFFFFF"/>
                </a:highlight>
                <a:latin typeface="Arial"/>
                <a:cs typeface="Arial"/>
              </a:rPr>
              <a:t>BMJ Best Practice (2023). Chickenpox (Varicella-zoster virus infection).</a:t>
            </a:r>
            <a:br>
              <a:rPr lang="en-US" sz="1600">
                <a:highlight>
                  <a:srgbClr val="FFFFFF"/>
                </a:highlight>
                <a:latin typeface="Arial"/>
                <a:cs typeface="Arial"/>
              </a:rPr>
            </a:br>
            <a:endParaRPr lang="en-US" sz="1600">
              <a:latin typeface="Arial"/>
              <a:cs typeface="Arial"/>
            </a:endParaRPr>
          </a:p>
          <a:p>
            <a:r>
              <a:rPr lang="en-US" sz="1600">
                <a:solidFill>
                  <a:srgbClr val="222222"/>
                </a:solidFill>
                <a:highlight>
                  <a:srgbClr val="FFFFFF"/>
                </a:highlight>
                <a:latin typeface="Arial"/>
                <a:cs typeface="Arial"/>
              </a:rPr>
              <a:t> CDC (2021). Hand Hygiene in Community Settings.</a:t>
            </a:r>
            <a:endParaRPr lang="en-GB" sz="1600">
              <a:latin typeface="Arial"/>
              <a:cs typeface="Arial"/>
            </a:endParaRPr>
          </a:p>
          <a:p>
            <a:endParaRPr lang="en-GB" sz="1600">
              <a:latin typeface="Arial"/>
              <a:cs typeface="Arial"/>
            </a:endParaRPr>
          </a:p>
          <a:p>
            <a:r>
              <a:rPr lang="en-GB" sz="1600">
                <a:solidFill>
                  <a:srgbClr val="222222"/>
                </a:solidFill>
                <a:highlight>
                  <a:srgbClr val="FFFFFF"/>
                </a:highlight>
                <a:latin typeface="Arial"/>
                <a:cs typeface="Arial"/>
              </a:rPr>
              <a:t>Department of Health and Social Care [DHSC] (2022). Data saves lives: reshaping health and social care with data</a:t>
            </a:r>
            <a:endParaRPr lang="en-GB" sz="1600">
              <a:latin typeface="Arial"/>
              <a:cs typeface="Arial"/>
            </a:endParaRPr>
          </a:p>
          <a:p>
            <a:endParaRPr lang="en-US" sz="1600">
              <a:latin typeface="Arial"/>
              <a:cs typeface="Arial"/>
            </a:endParaRPr>
          </a:p>
          <a:p>
            <a:r>
              <a:rPr lang="en-US" sz="1600">
                <a:solidFill>
                  <a:srgbClr val="222222"/>
                </a:solidFill>
                <a:highlight>
                  <a:srgbClr val="FFFFFF"/>
                </a:highlight>
                <a:latin typeface="Arial"/>
                <a:cs typeface="Arial"/>
              </a:rPr>
              <a:t>• Miller, A., et al. (2023). Infectious Disease Management in Higher Education.</a:t>
            </a:r>
            <a:br>
              <a:rPr lang="en-US" sz="1600">
                <a:solidFill>
                  <a:srgbClr val="222222"/>
                </a:solidFill>
                <a:highlight>
                  <a:srgbClr val="FFFFFF"/>
                </a:highlight>
                <a:latin typeface="Arial"/>
                <a:cs typeface="Arial"/>
              </a:rPr>
            </a:br>
            <a:br>
              <a:rPr lang="en-US" sz="1600">
                <a:solidFill>
                  <a:srgbClr val="222222"/>
                </a:solidFill>
                <a:highlight>
                  <a:srgbClr val="FFFFFF"/>
                </a:highlight>
                <a:latin typeface="Arial"/>
                <a:cs typeface="Arial"/>
              </a:rPr>
            </a:br>
            <a:r>
              <a:rPr lang="en-US" sz="1600">
                <a:solidFill>
                  <a:srgbClr val="222222"/>
                </a:solidFill>
                <a:highlight>
                  <a:srgbClr val="FFFFFF"/>
                </a:highlight>
                <a:latin typeface="Arial"/>
                <a:cs typeface="Arial"/>
              </a:rPr>
              <a:t>• NHS (2019). The NHS Long Term Plan</a:t>
            </a:r>
            <a:endParaRPr lang="en-US" sz="1600">
              <a:latin typeface="Arial"/>
              <a:cs typeface="Arial"/>
            </a:endParaRPr>
          </a:p>
          <a:p>
            <a:endParaRPr lang="en-GB" sz="1600">
              <a:latin typeface="Arial"/>
              <a:cs typeface="Arial"/>
            </a:endParaRPr>
          </a:p>
          <a:p>
            <a:r>
              <a:rPr lang="en-US" sz="1600">
                <a:highlight>
                  <a:srgbClr val="FFFFFF"/>
                </a:highlight>
                <a:latin typeface="Arial"/>
                <a:cs typeface="Arial"/>
              </a:rPr>
              <a:t>• Oxford Vaccine Group (2022). Chickenpox (Varicella) Vaccine.</a:t>
            </a:r>
            <a:endParaRPr lang="en-GB" sz="1600">
              <a:latin typeface="Arial"/>
              <a:cs typeface="Arial"/>
            </a:endParaRPr>
          </a:p>
          <a:p>
            <a:r>
              <a:rPr lang="en-GB" sz="1600">
                <a:highlight>
                  <a:srgbClr val="FFFFFF"/>
                </a:highlight>
              </a:rPr>
              <a:t>• Public Health England (2013). The Green Book: Immunisation against infectious disease.</a:t>
            </a:r>
            <a:endParaRPr lang="en-GB"/>
          </a:p>
        </p:txBody>
      </p:sp>
    </p:spTree>
    <p:extLst>
      <p:ext uri="{BB962C8B-B14F-4D97-AF65-F5344CB8AC3E}">
        <p14:creationId xmlns:p14="http://schemas.microsoft.com/office/powerpoint/2010/main" val="416394945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840821-9FBC-63B0-0A4F-E768F3A833C2}"/>
              </a:ext>
            </a:extLst>
          </p:cNvPr>
          <p:cNvSpPr>
            <a:spLocks noGrp="1"/>
          </p:cNvSpPr>
          <p:nvPr>
            <p:ph type="title"/>
          </p:nvPr>
        </p:nvSpPr>
        <p:spPr/>
        <p:txBody>
          <a:bodyPr/>
          <a:lstStyle/>
          <a:p>
            <a:r>
              <a:rPr lang="en-US" b="1">
                <a:highlight>
                  <a:srgbClr val="F5F5F5"/>
                </a:highlight>
              </a:rPr>
              <a:t>References</a:t>
            </a:r>
            <a:endParaRPr lang="en-US"/>
          </a:p>
        </p:txBody>
      </p:sp>
      <p:sp>
        <p:nvSpPr>
          <p:cNvPr id="3" name="Content Placeholder 2">
            <a:extLst>
              <a:ext uri="{FF2B5EF4-FFF2-40B4-BE49-F238E27FC236}">
                <a16:creationId xmlns:a16="http://schemas.microsoft.com/office/drawing/2014/main" id="{4D9AB356-1797-3D58-BBEC-1A8EBD4ED197}"/>
              </a:ext>
            </a:extLst>
          </p:cNvPr>
          <p:cNvSpPr>
            <a:spLocks noGrp="1"/>
          </p:cNvSpPr>
          <p:nvPr>
            <p:ph idx="1"/>
          </p:nvPr>
        </p:nvSpPr>
        <p:spPr/>
        <p:txBody>
          <a:bodyPr vert="horz" lIns="91440" tIns="45720" rIns="91440" bIns="45720" rtlCol="0" anchor="t">
            <a:normAutofit fontScale="92500" lnSpcReduction="10000"/>
          </a:bodyPr>
          <a:lstStyle/>
          <a:p>
            <a:r>
              <a:rPr lang="en-GB" sz="2000">
                <a:solidFill>
                  <a:srgbClr val="222222"/>
                </a:solidFill>
                <a:highlight>
                  <a:srgbClr val="FFFFFF"/>
                </a:highlight>
                <a:latin typeface="Arial"/>
                <a:cs typeface="Arial"/>
              </a:rPr>
              <a:t>• UK Health Security Agency [UKHSA] (2023). Varicella: the green book, chapter 34.</a:t>
            </a:r>
            <a:endParaRPr lang="en-US" sz="2000">
              <a:latin typeface="Arial"/>
              <a:cs typeface="Arial"/>
            </a:endParaRPr>
          </a:p>
          <a:p>
            <a:br>
              <a:rPr lang="en-US" sz="1100">
                <a:latin typeface="Arial"/>
                <a:cs typeface="Arial"/>
              </a:rPr>
            </a:br>
            <a:endParaRPr lang="en-US" sz="1100">
              <a:latin typeface="Arial"/>
              <a:cs typeface="Arial"/>
            </a:endParaRPr>
          </a:p>
          <a:p>
            <a:r>
              <a:rPr lang="en-GB" sz="2000">
                <a:latin typeface="Arial"/>
                <a:cs typeface="Arial"/>
              </a:rPr>
              <a:t>UK Health Security Agency (UKHSA) (2023). Varicella: the green book, chapter 34.</a:t>
            </a:r>
            <a:br>
              <a:rPr lang="en-GB" sz="2000">
                <a:latin typeface="Arial"/>
                <a:cs typeface="Arial"/>
              </a:rPr>
            </a:br>
            <a:br>
              <a:rPr lang="en-GB" sz="2000">
                <a:latin typeface="Arial"/>
                <a:cs typeface="Arial"/>
              </a:rPr>
            </a:br>
            <a:r>
              <a:rPr lang="en-GB" sz="2000">
                <a:latin typeface="Arial"/>
                <a:cs typeface="Arial"/>
              </a:rPr>
              <a:t>• UK Health Security Agency (UKHSA) (2019). Health protection in schools and other childcare facilities.</a:t>
            </a:r>
            <a:br>
              <a:rPr lang="en-GB" sz="2000">
                <a:latin typeface="Arial"/>
                <a:cs typeface="Arial"/>
              </a:rPr>
            </a:br>
            <a:br>
              <a:rPr lang="en-GB" sz="2000">
                <a:latin typeface="Arial"/>
                <a:cs typeface="Arial"/>
              </a:rPr>
            </a:br>
            <a:r>
              <a:rPr lang="en-GB" sz="2000">
                <a:latin typeface="Arial"/>
                <a:cs typeface="Arial"/>
              </a:rPr>
              <a:t>• WHO (2020). Infection prevention and control during health care.</a:t>
            </a:r>
            <a:br>
              <a:rPr lang="en-GB" sz="2000">
                <a:latin typeface="Arial"/>
                <a:cs typeface="Arial"/>
              </a:rPr>
            </a:br>
            <a:r>
              <a:rPr lang="en-GB" sz="2000">
                <a:latin typeface="Arial"/>
                <a:cs typeface="Arial"/>
              </a:rPr>
              <a:t>UK Health Security Agency (UKHSA) (2023). Infectious diseases: </a:t>
            </a:r>
            <a:r>
              <a:rPr lang="en-US" sz="2000">
                <a:solidFill>
                  <a:srgbClr val="222222"/>
                </a:solidFill>
                <a:highlight>
                  <a:srgbClr val="FFFFFF"/>
                </a:highlight>
                <a:latin typeface="Arial"/>
                <a:cs typeface="Arial"/>
              </a:rPr>
              <a:t>surveillance and monitoring systems.</a:t>
            </a:r>
            <a:br>
              <a:rPr lang="en-US" sz="2000">
                <a:solidFill>
                  <a:srgbClr val="222222"/>
                </a:solidFill>
                <a:highlight>
                  <a:srgbClr val="FFFFFF"/>
                </a:highlight>
                <a:latin typeface="Arial"/>
                <a:cs typeface="Arial"/>
              </a:rPr>
            </a:br>
            <a:br>
              <a:rPr lang="en-US" sz="2000">
                <a:solidFill>
                  <a:srgbClr val="222222"/>
                </a:solidFill>
                <a:highlight>
                  <a:srgbClr val="FFFFFF"/>
                </a:highlight>
                <a:latin typeface="Arial"/>
                <a:cs typeface="Arial"/>
              </a:rPr>
            </a:br>
            <a:endParaRPr lang="en-US" sz="2000">
              <a:solidFill>
                <a:srgbClr val="222222"/>
              </a:solidFill>
              <a:highlight>
                <a:srgbClr val="FFFFFF"/>
              </a:highlight>
              <a:latin typeface="Arial"/>
              <a:cs typeface="Arial"/>
            </a:endParaRPr>
          </a:p>
        </p:txBody>
      </p:sp>
    </p:spTree>
    <p:extLst>
      <p:ext uri="{BB962C8B-B14F-4D97-AF65-F5344CB8AC3E}">
        <p14:creationId xmlns:p14="http://schemas.microsoft.com/office/powerpoint/2010/main" val="323793197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6" ma:contentTypeDescription="Create a new document." ma:contentTypeScope="" ma:versionID="b78d05b6eec685a36055f28f576ddb31">
  <xsd:schema xmlns:xsd="http://www.w3.org/2001/XMLSchema" xmlns:xs="http://www.w3.org/2001/XMLSchema" xmlns:p="http://schemas.microsoft.com/office/2006/metadata/properties" xmlns:ns3="f856874f-9946-48cd-ac29-4cb76853c4c1" targetNamespace="http://schemas.microsoft.com/office/2006/metadata/properties" ma:root="true" ma:fieldsID="1be8741af6f076b50e8a116112bcf74e" ns3:_="">
    <xsd:import namespace="f856874f-9946-48cd-ac29-4cb76853c4c1"/>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f856874f-9946-48cd-ac29-4cb76853c4c1"/>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24A89697-B254-4758-B0BC-50394D1A43F5}">
  <ds:schemaRefs>
    <ds:schemaRef ds:uri="f856874f-9946-48cd-ac29-4cb76853c4c1"/>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Application>Microsoft Office PowerPoint</Application>
  <PresentationFormat>On-screen Show (4:3)</PresentationFormat>
  <Slides>21</Slides>
  <Notes>1</Notes>
  <HiddenSlides>0</HiddenSlide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20140311PresentationUWTSDTemplate</vt:lpstr>
      <vt:lpstr>INTRODUCTION TO PUBLIC HEALTH</vt:lpstr>
      <vt:lpstr>Group (chickenpox)</vt:lpstr>
      <vt:lpstr>Presentation of chickenpox</vt:lpstr>
      <vt:lpstr>Introduction of chickenpox</vt:lpstr>
      <vt:lpstr>Introduction of chickenpox</vt:lpstr>
      <vt:lpstr>Main approaches and strategies used to measure  (chickenpox) (MARCELA)  </vt:lpstr>
      <vt:lpstr>Main approaches and strategies used to monitor (chickenpox) (MARCELA)</vt:lpstr>
      <vt:lpstr>Main approaches and strategies used to monitor (chickenpox) (MARCELA) </vt:lpstr>
      <vt:lpstr>Main approaches and strategies used to control ((chickenpox) (OLHA)</vt:lpstr>
      <vt:lpstr>Main approaches and strategies used to control ((chickenpox) (OLHA)</vt:lpstr>
      <vt:lpstr>Main approaches and strategies used to control ((chickenpox) (OLHA)</vt:lpstr>
      <vt:lpstr>What are the main approaches and strategies that could be used to control an infectious disease outbreak of chickenpox) (Eva)</vt:lpstr>
      <vt:lpstr>What are the main approaches and strategies that could be used to control an infectious disease outbreak of chickenpox) (Eva)</vt:lpstr>
      <vt:lpstr>What policy and strategies are available to the UK government to maintain public health? (Kawana)</vt:lpstr>
      <vt:lpstr>What policy and strategies are available to the UK government to maintain public health? (Kawana)</vt:lpstr>
      <vt:lpstr> What  health education  will you give  to the college management to prevent the outbreak chickenpox (Ngozi)</vt:lpstr>
      <vt:lpstr>What health education will you give to the college management to prevent the outbreak chickenpox (Ngozi)</vt:lpstr>
      <vt:lpstr>What health education will you give to the college management to prevent the outbreak chickenpox (Ngozi)</vt:lpstr>
      <vt:lpstr>Conclusion </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revision>30</cp:revision>
  <dcterms:created xsi:type="dcterms:W3CDTF">2015-04-14T15:21:28Z</dcterms:created>
  <dcterms:modified xsi:type="dcterms:W3CDTF">2026-03-15T00:16:30Z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